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8" r:id="rId4"/>
    <p:sldId id="280" r:id="rId5"/>
    <p:sldId id="284" r:id="rId6"/>
    <p:sldId id="281" r:id="rId7"/>
    <p:sldId id="282" r:id="rId8"/>
    <p:sldId id="285" r:id="rId9"/>
    <p:sldId id="259" r:id="rId10"/>
    <p:sldId id="304" r:id="rId11"/>
    <p:sldId id="305" r:id="rId12"/>
    <p:sldId id="279" r:id="rId13"/>
    <p:sldId id="306" r:id="rId14"/>
    <p:sldId id="307" r:id="rId15"/>
    <p:sldId id="308" r:id="rId16"/>
    <p:sldId id="309" r:id="rId17"/>
    <p:sldId id="310" r:id="rId18"/>
    <p:sldId id="324" r:id="rId19"/>
    <p:sldId id="311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325" r:id="rId37"/>
    <p:sldId id="277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2" autoAdjust="0"/>
    <p:restoredTop sz="94660"/>
  </p:normalViewPr>
  <p:slideViewPr>
    <p:cSldViewPr snapToGrid="0">
      <p:cViewPr>
        <p:scale>
          <a:sx n="110" d="100"/>
          <a:sy n="110" d="100"/>
        </p:scale>
        <p:origin x="-142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emporaire\N=50\masses\gap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N=4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N=4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ESPS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intermediate_coupling\calcultsT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temporaire\N=50\masses\gap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temporaire\N=50\N=4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N=4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N=4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N=4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del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del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oraire\N=50\del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Feuil1!$C$4</c:f>
              <c:strCache>
                <c:ptCount val="1"/>
                <c:pt idx="0">
                  <c:v>gap (MeV)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Feuil1!$C$5:$C$11</c:f>
              <c:numCache>
                <c:formatCode>General</c:formatCode>
                <c:ptCount val="7"/>
                <c:pt idx="1">
                  <c:v>3.4549999999999987</c:v>
                </c:pt>
                <c:pt idx="2">
                  <c:v>3.3049999999999997</c:v>
                </c:pt>
                <c:pt idx="3">
                  <c:v>3.7559999999999998</c:v>
                </c:pt>
                <c:pt idx="4">
                  <c:v>3.9459999999999997</c:v>
                </c:pt>
                <c:pt idx="5">
                  <c:v>4.5030000000000001</c:v>
                </c:pt>
                <c:pt idx="6">
                  <c:v>4.6219999999999946</c:v>
                </c:pt>
              </c:numCache>
            </c:numRef>
          </c:val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E(5+)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Feuil1!$D$5:$D$11</c:f>
              <c:numCache>
                <c:formatCode>General</c:formatCode>
                <c:ptCount val="7"/>
                <c:pt idx="2">
                  <c:v>2.9299999999999997</c:v>
                </c:pt>
                <c:pt idx="3">
                  <c:v>3.5369999999999977</c:v>
                </c:pt>
                <c:pt idx="4">
                  <c:v>3.8159999999999967</c:v>
                </c:pt>
                <c:pt idx="5">
                  <c:v>4.415</c:v>
                </c:pt>
                <c:pt idx="6">
                  <c:v>4.4569999999999999</c:v>
                </c:pt>
              </c:numCache>
            </c:numRef>
          </c:val>
        </c:ser>
        <c:ser>
          <c:idx val="2"/>
          <c:order val="2"/>
          <c:tx>
            <c:strRef>
              <c:f>Feuil1!$E$4</c:f>
              <c:strCache>
                <c:ptCount val="1"/>
                <c:pt idx="0">
                  <c:v>E(6+)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Feuil1!$E$5:$E$11</c:f>
              <c:numCache>
                <c:formatCode>General</c:formatCode>
                <c:ptCount val="7"/>
                <c:pt idx="2">
                  <c:v>3.2269999999999999</c:v>
                </c:pt>
                <c:pt idx="3">
                  <c:v>3.702</c:v>
                </c:pt>
                <c:pt idx="4">
                  <c:v>4.0639999999999965</c:v>
                </c:pt>
                <c:pt idx="5">
                  <c:v>4.5179999999999945</c:v>
                </c:pt>
                <c:pt idx="6">
                  <c:v>4.5419999999999998</c:v>
                </c:pt>
              </c:numCache>
            </c:numRef>
          </c:val>
        </c:ser>
        <c:marker val="1"/>
        <c:axId val="59457536"/>
        <c:axId val="59459456"/>
      </c:lineChart>
      <c:catAx>
        <c:axId val="59457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Z</a:t>
                </a:r>
              </a:p>
            </c:rich>
          </c:tx>
          <c:layout>
            <c:manualLayout>
              <c:xMode val="edge"/>
              <c:yMode val="edge"/>
              <c:x val="0.41230669570559114"/>
              <c:y val="0.90289184828149982"/>
            </c:manualLayout>
          </c:layout>
        </c:title>
        <c:numFmt formatCode="General" sourceLinked="1"/>
        <c:tickLblPos val="nextTo"/>
        <c:crossAx val="59459456"/>
        <c:crosses val="autoZero"/>
        <c:auto val="1"/>
        <c:lblAlgn val="ctr"/>
        <c:lblOffset val="100"/>
      </c:catAx>
      <c:valAx>
        <c:axId val="59459456"/>
        <c:scaling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(MeV)</a:t>
                </a:r>
              </a:p>
            </c:rich>
          </c:tx>
          <c:layout/>
        </c:title>
        <c:numFmt formatCode="General" sourceLinked="1"/>
        <c:tickLblPos val="nextTo"/>
        <c:crossAx val="594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96350152740766"/>
          <c:y val="0.4268015264539301"/>
          <c:w val="0.17991914895311847"/>
          <c:h val="0.15078273932863656"/>
        </c:manualLayout>
      </c:layout>
    </c:legend>
    <c:plotVisOnly val="1"/>
    <c:dispBlanksAs val="gap"/>
  </c:chart>
  <c:txPr>
    <a:bodyPr/>
    <a:lstStyle/>
    <a:p>
      <a:pPr>
        <a:defRPr sz="1400"/>
      </a:pPr>
      <a:endParaRPr lang="fr-F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8095238095238099E-2"/>
          <c:y val="4.3667727374786122E-2"/>
          <c:w val="0.71270367284493763"/>
          <c:h val="0.8285805867186955"/>
        </c:manualLayout>
      </c:layout>
      <c:lineChart>
        <c:grouping val="standard"/>
        <c:ser>
          <c:idx val="0"/>
          <c:order val="0"/>
          <c:tx>
            <c:strRef>
              <c:f>Feuil1!$A$34</c:f>
              <c:strCache>
                <c:ptCount val="1"/>
                <c:pt idx="0">
                  <c:v>f5/2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Feuil1!$D$34:$G$34</c:f>
              <c:numCache>
                <c:formatCode>General</c:formatCode>
                <c:ptCount val="4"/>
                <c:pt idx="0">
                  <c:v>402</c:v>
                </c:pt>
                <c:pt idx="1">
                  <c:v>345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Feuil1!$A$35</c:f>
              <c:strCache>
                <c:ptCount val="1"/>
                <c:pt idx="0">
                  <c:v>p3/2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Feuil1!$D$35:$G$35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306</c:v>
                </c:pt>
                <c:pt idx="3">
                  <c:v>351</c:v>
                </c:pt>
              </c:numCache>
            </c:numRef>
          </c:val>
        </c:ser>
        <c:ser>
          <c:idx val="2"/>
          <c:order val="2"/>
          <c:tx>
            <c:strRef>
              <c:f>Feuil1!$A$36</c:f>
              <c:strCache>
                <c:ptCount val="1"/>
                <c:pt idx="0">
                  <c:v>p1/2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Feuil1!$D$36:$G$36</c:f>
              <c:numCache>
                <c:formatCode>General</c:formatCode>
                <c:ptCount val="4"/>
                <c:pt idx="0">
                  <c:v>845</c:v>
                </c:pt>
                <c:pt idx="1">
                  <c:v>1191</c:v>
                </c:pt>
                <c:pt idx="2">
                  <c:v>1805</c:v>
                </c:pt>
              </c:numCache>
            </c:numRef>
          </c:val>
        </c:ser>
        <c:ser>
          <c:idx val="3"/>
          <c:order val="3"/>
          <c:tx>
            <c:strRef>
              <c:f>Feuil1!$A$37</c:f>
              <c:strCache>
                <c:ptCount val="1"/>
                <c:pt idx="0">
                  <c:v>g9/2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Feuil1!$D$37:$G$37</c:f>
              <c:numCache>
                <c:formatCode>General</c:formatCode>
                <c:ptCount val="4"/>
                <c:pt idx="0">
                  <c:v>1578</c:v>
                </c:pt>
                <c:pt idx="1">
                  <c:v>1859</c:v>
                </c:pt>
                <c:pt idx="2">
                  <c:v>2776</c:v>
                </c:pt>
              </c:numCache>
            </c:numRef>
          </c:val>
        </c:ser>
        <c:marker val="1"/>
        <c:axId val="71049600"/>
        <c:axId val="71051136"/>
      </c:lineChart>
      <c:catAx>
        <c:axId val="71049600"/>
        <c:scaling>
          <c:orientation val="maxMin"/>
        </c:scaling>
        <c:axPos val="b"/>
        <c:tickLblPos val="nextTo"/>
        <c:crossAx val="71051136"/>
        <c:crosses val="autoZero"/>
        <c:auto val="1"/>
        <c:lblAlgn val="ctr"/>
        <c:lblOffset val="100"/>
      </c:catAx>
      <c:valAx>
        <c:axId val="71051136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QP protons (keV)</a:t>
                </a:r>
              </a:p>
            </c:rich>
          </c:tx>
          <c:layout/>
        </c:title>
        <c:numFmt formatCode="General" sourceLinked="1"/>
        <c:tickLblPos val="nextTo"/>
        <c:crossAx val="7104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354251586466516E-4"/>
          <c:y val="3.2514783135593702E-4"/>
          <c:w val="0.33591564343919406"/>
          <c:h val="0.28449027942303678"/>
        </c:manualLayout>
      </c:layout>
      <c:txPr>
        <a:bodyPr/>
        <a:lstStyle/>
        <a:p>
          <a:pPr>
            <a:defRPr sz="800"/>
          </a:pPr>
          <a:endParaRPr lang="fr-FR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0442163928069709"/>
          <c:y val="4.1332463214994404E-2"/>
          <c:w val="0.86090775193910662"/>
          <c:h val="0.91733507357001165"/>
        </c:manualLayout>
      </c:layout>
      <c:scatterChart>
        <c:scatterStyle val="lineMarker"/>
        <c:ser>
          <c:idx val="1"/>
          <c:order val="0"/>
          <c:tx>
            <c:strRef>
              <c:f>Feuil1!$A$94</c:f>
              <c:strCache>
                <c:ptCount val="1"/>
                <c:pt idx="0">
                  <c:v>f5/2</c:v>
                </c:pt>
              </c:strCache>
            </c:strRef>
          </c:tx>
          <c:trendline>
            <c:spPr>
              <a:ln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Feuil1!$B$94:$E$94</c:f>
              <c:numCache>
                <c:formatCode>General</c:formatCode>
                <c:ptCount val="4"/>
                <c:pt idx="0">
                  <c:v>-11.6</c:v>
                </c:pt>
                <c:pt idx="1">
                  <c:v>-12.515000000000002</c:v>
                </c:pt>
                <c:pt idx="2">
                  <c:v>-13.43</c:v>
                </c:pt>
                <c:pt idx="3">
                  <c:v>-14.345000000000002</c:v>
                </c:pt>
              </c:numCache>
            </c:numRef>
          </c:yVal>
        </c:ser>
        <c:ser>
          <c:idx val="2"/>
          <c:order val="1"/>
          <c:tx>
            <c:strRef>
              <c:f>Feuil1!$A$95</c:f>
              <c:strCache>
                <c:ptCount val="1"/>
                <c:pt idx="0">
                  <c:v>p3/2</c:v>
                </c:pt>
              </c:strCache>
            </c:strRef>
          </c:tx>
          <c:trendline>
            <c:spPr>
              <a:ln>
                <a:solidFill>
                  <a:srgbClr val="92D050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Feuil1!$B$95:$E$95</c:f>
              <c:numCache>
                <c:formatCode>General</c:formatCode>
                <c:ptCount val="4"/>
                <c:pt idx="0">
                  <c:v>-11.1</c:v>
                </c:pt>
                <c:pt idx="1">
                  <c:v>-11.32</c:v>
                </c:pt>
                <c:pt idx="2">
                  <c:v>-12</c:v>
                </c:pt>
                <c:pt idx="3">
                  <c:v>-12.655000000000006</c:v>
                </c:pt>
              </c:numCache>
            </c:numRef>
          </c:yVal>
        </c:ser>
        <c:ser>
          <c:idx val="3"/>
          <c:order val="2"/>
          <c:tx>
            <c:strRef>
              <c:f>Feuil1!$A$96</c:f>
              <c:strCache>
                <c:ptCount val="1"/>
                <c:pt idx="0">
                  <c:v>p1/2</c:v>
                </c:pt>
              </c:strCache>
            </c:strRef>
          </c:tx>
          <c:trendline>
            <c:spPr>
              <a:ln>
                <a:solidFill>
                  <a:srgbClr val="7030A0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Feuil1!$B$96:$E$96</c:f>
              <c:numCache>
                <c:formatCode>General</c:formatCode>
                <c:ptCount val="4"/>
                <c:pt idx="0">
                  <c:v>-8.49</c:v>
                </c:pt>
                <c:pt idx="1">
                  <c:v>-9.5</c:v>
                </c:pt>
                <c:pt idx="2">
                  <c:v>-10.850000000000016</c:v>
                </c:pt>
                <c:pt idx="3">
                  <c:v>-11.66</c:v>
                </c:pt>
              </c:numCache>
            </c:numRef>
          </c:yVal>
        </c:ser>
        <c:ser>
          <c:idx val="4"/>
          <c:order val="3"/>
          <c:tx>
            <c:strRef>
              <c:f>Feuil1!$A$97</c:f>
              <c:strCache>
                <c:ptCount val="1"/>
                <c:pt idx="0">
                  <c:v>g9/2</c:v>
                </c:pt>
              </c:strCache>
            </c:strRef>
          </c:tx>
          <c:trendline>
            <c:spPr>
              <a:ln>
                <a:solidFill>
                  <a:srgbClr val="00B0F0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Feuil1!$B$97:$E$97</c:f>
              <c:numCache>
                <c:formatCode>General</c:formatCode>
                <c:ptCount val="4"/>
                <c:pt idx="0">
                  <c:v>-7.6099999999999985</c:v>
                </c:pt>
                <c:pt idx="1">
                  <c:v>-8.76</c:v>
                </c:pt>
                <c:pt idx="2">
                  <c:v>-9.31</c:v>
                </c:pt>
                <c:pt idx="3">
                  <c:v>-10.06</c:v>
                </c:pt>
              </c:numCache>
            </c:numRef>
          </c:yVal>
        </c:ser>
        <c:ser>
          <c:idx val="5"/>
          <c:order val="4"/>
          <c:tx>
            <c:strRef>
              <c:f>Feuil1!$A$98</c:f>
              <c:strCache>
                <c:ptCount val="1"/>
                <c:pt idx="0">
                  <c:v>Fermi</c:v>
                </c:pt>
              </c:strCache>
            </c:strRef>
          </c:tx>
          <c:trendline>
            <c:spPr>
              <a:ln>
                <a:solidFill>
                  <a:srgbClr val="FFC000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Feuil1!$B$98:$E$98</c:f>
              <c:numCache>
                <c:formatCode>General</c:formatCode>
                <c:ptCount val="4"/>
                <c:pt idx="0">
                  <c:v>-10.334</c:v>
                </c:pt>
                <c:pt idx="1">
                  <c:v>-11.543999999999999</c:v>
                </c:pt>
                <c:pt idx="2">
                  <c:v>-12.998000000000001</c:v>
                </c:pt>
                <c:pt idx="3">
                  <c:v>-14.543000000000001</c:v>
                </c:pt>
              </c:numCache>
            </c:numRef>
          </c:yVal>
        </c:ser>
        <c:ser>
          <c:idx val="6"/>
          <c:order val="5"/>
          <c:tx>
            <c:strRef>
              <c:f>Feuil1!$A$93</c:f>
              <c:strCache>
                <c:ptCount val="1"/>
                <c:pt idx="0">
                  <c:v>f7/2</c:v>
                </c:pt>
              </c:strCache>
            </c:strRef>
          </c:tx>
          <c:trendline>
            <c:spPr>
              <a:ln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Feuil1!$B$91:$E$91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</c:numCache>
            </c:numRef>
          </c:xVal>
          <c:yVal>
            <c:numRef>
              <c:f>Feuil1!$B$93:$E$93</c:f>
              <c:numCache>
                <c:formatCode>General</c:formatCode>
                <c:ptCount val="4"/>
                <c:pt idx="0">
                  <c:v>-17.84</c:v>
                </c:pt>
                <c:pt idx="1">
                  <c:v>-18.68</c:v>
                </c:pt>
                <c:pt idx="2">
                  <c:v>-19.52</c:v>
                </c:pt>
                <c:pt idx="3">
                  <c:v>-20.36</c:v>
                </c:pt>
              </c:numCache>
            </c:numRef>
          </c:yVal>
        </c:ser>
        <c:axId val="74421376"/>
        <c:axId val="74422912"/>
      </c:scatterChart>
      <c:valAx>
        <c:axId val="74421376"/>
        <c:scaling>
          <c:orientation val="minMax"/>
          <c:max val="41"/>
          <c:min val="28"/>
        </c:scaling>
        <c:axPos val="b"/>
        <c:numFmt formatCode="General" sourceLinked="1"/>
        <c:tickLblPos val="nextTo"/>
        <c:crossAx val="74422912"/>
        <c:crosses val="autoZero"/>
        <c:crossBetween val="midCat"/>
        <c:majorUnit val="1"/>
      </c:valAx>
      <c:valAx>
        <c:axId val="74422912"/>
        <c:scaling>
          <c:orientation val="minMax"/>
        </c:scaling>
        <c:axPos val="l"/>
        <c:majorGridlines/>
        <c:numFmt formatCode="General" sourceLinked="1"/>
        <c:tickLblPos val="nextTo"/>
        <c:crossAx val="74421376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5578696412948406"/>
          <c:y val="6.2708151064450282E-2"/>
          <c:w val="0.77217825896762893"/>
          <c:h val="0.74711468358121902"/>
        </c:manualLayout>
      </c:layout>
      <c:scatterChart>
        <c:scatterStyle val="lineMarker"/>
        <c:ser>
          <c:idx val="0"/>
          <c:order val="0"/>
          <c:tx>
            <c:strRef>
              <c:f>Feuil1!$E$7</c:f>
              <c:strCache>
                <c:ptCount val="1"/>
                <c:pt idx="0">
                  <c:v>f5</c:v>
                </c:pt>
              </c:strCache>
            </c:strRef>
          </c:tx>
          <c:xVal>
            <c:strRef>
              <c:f>Feuil1!$M$6:$R$6</c:f>
              <c:strCache>
                <c:ptCount val="6"/>
                <c:pt idx="0">
                  <c:v>JW</c:v>
                </c:pt>
                <c:pt idx="1">
                  <c:v>Lisetskiy et al</c:v>
                </c:pt>
                <c:pt idx="2">
                  <c:v>JUN45</c:v>
                </c:pt>
                <c:pt idx="3">
                  <c:v>JJ4B</c:v>
                </c:pt>
                <c:pt idx="4">
                  <c:v>SiejaNow</c:v>
                </c:pt>
                <c:pt idx="5">
                  <c:v>this work</c:v>
                </c:pt>
              </c:strCache>
            </c:strRef>
          </c:xVal>
          <c:yVal>
            <c:numRef>
              <c:f>Feuil1!$M$7:$R$7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</c:ser>
        <c:ser>
          <c:idx val="1"/>
          <c:order val="1"/>
          <c:tx>
            <c:strRef>
              <c:f>Feuil1!$E$8</c:f>
              <c:strCache>
                <c:ptCount val="1"/>
                <c:pt idx="0">
                  <c:v>p3</c:v>
                </c:pt>
              </c:strCache>
            </c:strRef>
          </c:tx>
          <c:xVal>
            <c:strRef>
              <c:f>Feuil1!$M$6:$R$6</c:f>
              <c:strCache>
                <c:ptCount val="6"/>
                <c:pt idx="0">
                  <c:v>JW</c:v>
                </c:pt>
                <c:pt idx="1">
                  <c:v>Lisetskiy et al</c:v>
                </c:pt>
                <c:pt idx="2">
                  <c:v>JUN45</c:v>
                </c:pt>
                <c:pt idx="3">
                  <c:v>JJ4B</c:v>
                </c:pt>
                <c:pt idx="4">
                  <c:v>SiejaNow</c:v>
                </c:pt>
                <c:pt idx="5">
                  <c:v>this work</c:v>
                </c:pt>
              </c:strCache>
            </c:strRef>
          </c:xVal>
          <c:yVal>
            <c:numRef>
              <c:f>Feuil1!$M$8:$R$8</c:f>
              <c:numCache>
                <c:formatCode>General</c:formatCode>
                <c:ptCount val="6"/>
                <c:pt idx="0">
                  <c:v>1.1529999999999978</c:v>
                </c:pt>
                <c:pt idx="1">
                  <c:v>1.5006999999999993</c:v>
                </c:pt>
                <c:pt idx="2">
                  <c:v>1</c:v>
                </c:pt>
                <c:pt idx="3">
                  <c:v>0.39000000000000024</c:v>
                </c:pt>
                <c:pt idx="4">
                  <c:v>2.1290000000000004</c:v>
                </c:pt>
                <c:pt idx="5">
                  <c:v>3.206999999999999</c:v>
                </c:pt>
              </c:numCache>
            </c:numRef>
          </c:yVal>
        </c:ser>
        <c:ser>
          <c:idx val="2"/>
          <c:order val="2"/>
          <c:tx>
            <c:strRef>
              <c:f>Feuil1!$E$9</c:f>
              <c:strCache>
                <c:ptCount val="1"/>
                <c:pt idx="0">
                  <c:v>p1</c:v>
                </c:pt>
              </c:strCache>
            </c:strRef>
          </c:tx>
          <c:xVal>
            <c:strRef>
              <c:f>Feuil1!$M$6:$R$6</c:f>
              <c:strCache>
                <c:ptCount val="6"/>
                <c:pt idx="0">
                  <c:v>JW</c:v>
                </c:pt>
                <c:pt idx="1">
                  <c:v>Lisetskiy et al</c:v>
                </c:pt>
                <c:pt idx="2">
                  <c:v>JUN45</c:v>
                </c:pt>
                <c:pt idx="3">
                  <c:v>JJ4B</c:v>
                </c:pt>
                <c:pt idx="4">
                  <c:v>SiejaNow</c:v>
                </c:pt>
                <c:pt idx="5">
                  <c:v>this work</c:v>
                </c:pt>
              </c:strCache>
            </c:strRef>
          </c:xVal>
          <c:yVal>
            <c:numRef>
              <c:f>Feuil1!$M$9:$R$9</c:f>
              <c:numCache>
                <c:formatCode>General</c:formatCode>
                <c:ptCount val="6"/>
                <c:pt idx="0">
                  <c:v>2.5549999999999997</c:v>
                </c:pt>
                <c:pt idx="1">
                  <c:v>2.8945000000000007</c:v>
                </c:pt>
                <c:pt idx="2">
                  <c:v>2.75</c:v>
                </c:pt>
                <c:pt idx="3">
                  <c:v>2.2250000000000001</c:v>
                </c:pt>
                <c:pt idx="4">
                  <c:v>2.1290000000000004</c:v>
                </c:pt>
                <c:pt idx="5">
                  <c:v>3.1969999999999987</c:v>
                </c:pt>
              </c:numCache>
            </c:numRef>
          </c:yVal>
        </c:ser>
        <c:ser>
          <c:idx val="3"/>
          <c:order val="3"/>
          <c:tx>
            <c:strRef>
              <c:f>Feuil1!$E$10</c:f>
              <c:strCache>
                <c:ptCount val="1"/>
                <c:pt idx="0">
                  <c:v>g9</c:v>
                </c:pt>
              </c:strCache>
            </c:strRef>
          </c:tx>
          <c:xVal>
            <c:strRef>
              <c:f>Feuil1!$M$6:$R$6</c:f>
              <c:strCache>
                <c:ptCount val="6"/>
                <c:pt idx="0">
                  <c:v>JW</c:v>
                </c:pt>
                <c:pt idx="1">
                  <c:v>Lisetskiy et al</c:v>
                </c:pt>
                <c:pt idx="2">
                  <c:v>JUN45</c:v>
                </c:pt>
                <c:pt idx="3">
                  <c:v>JJ4B</c:v>
                </c:pt>
                <c:pt idx="4">
                  <c:v>SiejaNow</c:v>
                </c:pt>
                <c:pt idx="5">
                  <c:v>this work</c:v>
                </c:pt>
              </c:strCache>
            </c:strRef>
          </c:xVal>
          <c:yVal>
            <c:numRef>
              <c:f>Feuil1!$M$10:$R$10</c:f>
              <c:numCache>
                <c:formatCode>General</c:formatCode>
                <c:ptCount val="6"/>
                <c:pt idx="0">
                  <c:v>7.2649999999999952</c:v>
                </c:pt>
                <c:pt idx="1">
                  <c:v>6.0334000000000003</c:v>
                </c:pt>
                <c:pt idx="2">
                  <c:v>4.4000000000000004</c:v>
                </c:pt>
                <c:pt idx="3">
                  <c:v>4.0350000000000001</c:v>
                </c:pt>
                <c:pt idx="4">
                  <c:v>5.1750000000000007</c:v>
                </c:pt>
                <c:pt idx="5">
                  <c:v>5.2749999999999986</c:v>
                </c:pt>
              </c:numCache>
            </c:numRef>
          </c:yVal>
        </c:ser>
        <c:axId val="70867968"/>
        <c:axId val="70890240"/>
      </c:scatterChart>
      <c:valAx>
        <c:axId val="70867968"/>
        <c:scaling>
          <c:orientation val="minMax"/>
        </c:scaling>
        <c:delete val="1"/>
        <c:axPos val="b"/>
        <c:tickLblPos val="nextTo"/>
        <c:crossAx val="70890240"/>
        <c:crosses val="autoZero"/>
        <c:crossBetween val="midCat"/>
      </c:valAx>
      <c:valAx>
        <c:axId val="7089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 baseline="0"/>
                  <a:t>PROTON SPE (MeV)</a:t>
                </a:r>
                <a:endParaRPr lang="fr-FR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086796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tx>
            <c:strRef>
              <c:f>bilan!$N$32</c:f>
              <c:strCache>
                <c:ptCount val="1"/>
                <c:pt idx="0">
                  <c:v>d5/2</c:v>
                </c:pt>
              </c:strCache>
            </c:strRef>
          </c:tx>
          <c:xVal>
            <c:numRef>
              <c:f>bilan!$M$33:$M$36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</c:numCache>
            </c:numRef>
          </c:xVal>
          <c:yVal>
            <c:numRef>
              <c:f>bilan!$N$33:$N$36</c:f>
              <c:numCache>
                <c:formatCode>General</c:formatCode>
                <c:ptCount val="4"/>
                <c:pt idx="0">
                  <c:v>0.69500000000000062</c:v>
                </c:pt>
                <c:pt idx="1">
                  <c:v>0.74200000000000088</c:v>
                </c:pt>
                <c:pt idx="2">
                  <c:v>0.79700000000000004</c:v>
                </c:pt>
                <c:pt idx="3">
                  <c:v>0.79700000000000004</c:v>
                </c:pt>
              </c:numCache>
            </c:numRef>
          </c:yVal>
        </c:ser>
        <c:ser>
          <c:idx val="1"/>
          <c:order val="1"/>
          <c:tx>
            <c:strRef>
              <c:f>bilan!$O$32</c:f>
              <c:strCache>
                <c:ptCount val="1"/>
                <c:pt idx="0">
                  <c:v>s1/2</c:v>
                </c:pt>
              </c:strCache>
            </c:strRef>
          </c:tx>
          <c:xVal>
            <c:numRef>
              <c:f>bilan!$M$33:$M$36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</c:numCache>
            </c:numRef>
          </c:xVal>
          <c:yVal>
            <c:numRef>
              <c:f>bilan!$O$33:$O$36</c:f>
              <c:numCache>
                <c:formatCode>General</c:formatCode>
                <c:ptCount val="4"/>
                <c:pt idx="0">
                  <c:v>2.4649999999999999</c:v>
                </c:pt>
                <c:pt idx="1">
                  <c:v>1.9589999999999999</c:v>
                </c:pt>
                <c:pt idx="2">
                  <c:v>1.7569999999999986</c:v>
                </c:pt>
                <c:pt idx="3">
                  <c:v>1.2469999999999983</c:v>
                </c:pt>
              </c:numCache>
            </c:numRef>
          </c:yVal>
        </c:ser>
        <c:ser>
          <c:idx val="2"/>
          <c:order val="2"/>
          <c:tx>
            <c:strRef>
              <c:f>bilan!$P$32</c:f>
              <c:strCache>
                <c:ptCount val="1"/>
                <c:pt idx="0">
                  <c:v>d3/2</c:v>
                </c:pt>
              </c:strCache>
            </c:strRef>
          </c:tx>
          <c:xVal>
            <c:numRef>
              <c:f>bilan!$M$33:$M$36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</c:numCache>
            </c:numRef>
          </c:xVal>
          <c:yVal>
            <c:numRef>
              <c:f>bilan!$P$33:$P$36</c:f>
              <c:numCache>
                <c:formatCode>General</c:formatCode>
                <c:ptCount val="4"/>
                <c:pt idx="0">
                  <c:v>3.5829999999999997</c:v>
                </c:pt>
                <c:pt idx="1">
                  <c:v>3.36</c:v>
                </c:pt>
                <c:pt idx="2">
                  <c:v>3.089</c:v>
                </c:pt>
                <c:pt idx="3">
                  <c:v>2.7730000000000001</c:v>
                </c:pt>
              </c:numCache>
            </c:numRef>
          </c:yVal>
        </c:ser>
        <c:ser>
          <c:idx val="3"/>
          <c:order val="3"/>
          <c:tx>
            <c:strRef>
              <c:f>bilan!$Q$32</c:f>
              <c:strCache>
                <c:ptCount val="1"/>
                <c:pt idx="0">
                  <c:v>g7/2</c:v>
                </c:pt>
              </c:strCache>
            </c:strRef>
          </c:tx>
          <c:xVal>
            <c:numRef>
              <c:f>bilan!$M$33:$M$36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</c:numCache>
            </c:numRef>
          </c:xVal>
          <c:yVal>
            <c:numRef>
              <c:f>bilan!$Q$33:$Q$36</c:f>
              <c:numCache>
                <c:formatCode>General</c:formatCode>
                <c:ptCount val="4"/>
                <c:pt idx="0">
                  <c:v>3.7480000000000002</c:v>
                </c:pt>
                <c:pt idx="1">
                  <c:v>3.6149999999999998</c:v>
                </c:pt>
                <c:pt idx="2">
                  <c:v>3.641</c:v>
                </c:pt>
                <c:pt idx="3">
                  <c:v>3.5019999999999998</c:v>
                </c:pt>
              </c:numCache>
            </c:numRef>
          </c:yVal>
        </c:ser>
        <c:ser>
          <c:idx val="4"/>
          <c:order val="4"/>
          <c:tx>
            <c:strRef>
              <c:f>bilan!$R$32</c:f>
              <c:strCache>
                <c:ptCount val="1"/>
                <c:pt idx="0">
                  <c:v>g9/2</c:v>
                </c:pt>
              </c:strCache>
            </c:strRef>
          </c:tx>
          <c:xVal>
            <c:numRef>
              <c:f>bilan!$M$33:$M$36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</c:numCache>
            </c:numRef>
          </c:xVal>
          <c:yVal>
            <c:numRef>
              <c:f>bilan!$R$33:$R$36</c:f>
              <c:numCache>
                <c:formatCode>General</c:formatCode>
                <c:ptCount val="4"/>
                <c:pt idx="0">
                  <c:v>-3.8080000000000003</c:v>
                </c:pt>
                <c:pt idx="1">
                  <c:v>-3.2040000000000002</c:v>
                </c:pt>
                <c:pt idx="2">
                  <c:v>-2.9589999999999987</c:v>
                </c:pt>
                <c:pt idx="3">
                  <c:v>-2.508</c:v>
                </c:pt>
              </c:numCache>
            </c:numRef>
          </c:yVal>
        </c:ser>
        <c:axId val="79298944"/>
        <c:axId val="79300864"/>
      </c:scatterChart>
      <c:valAx>
        <c:axId val="79298944"/>
        <c:scaling>
          <c:orientation val="maxMin"/>
          <c:min val="28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masse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9300864"/>
        <c:crosses val="autoZero"/>
        <c:crossBetween val="midCat"/>
      </c:valAx>
      <c:valAx>
        <c:axId val="79300864"/>
        <c:scaling>
          <c:orientation val="minMax"/>
        </c:scaling>
        <c:axPos val="r"/>
        <c:majorGridlines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/>
                  <a:t>ESPE (MeV)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7929894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7596685433072978"/>
          <c:y val="2.9703861030529091E-2"/>
          <c:w val="0.80345348495313718"/>
          <c:h val="0.82299730625777112"/>
        </c:manualLayout>
      </c:layout>
      <c:lineChart>
        <c:grouping val="standard"/>
        <c:ser>
          <c:idx val="0"/>
          <c:order val="0"/>
          <c:tx>
            <c:strRef>
              <c:f>Feuil1!$C$4</c:f>
              <c:strCache>
                <c:ptCount val="1"/>
                <c:pt idx="0">
                  <c:v>gap (MeV)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Feuil1!$C$5:$C$11</c:f>
              <c:numCache>
                <c:formatCode>General</c:formatCode>
                <c:ptCount val="7"/>
                <c:pt idx="1">
                  <c:v>3.4549999999999987</c:v>
                </c:pt>
                <c:pt idx="2">
                  <c:v>3.3049999999999997</c:v>
                </c:pt>
                <c:pt idx="3">
                  <c:v>3.7559999999999998</c:v>
                </c:pt>
                <c:pt idx="4">
                  <c:v>3.9459999999999997</c:v>
                </c:pt>
                <c:pt idx="5">
                  <c:v>4.5030000000000001</c:v>
                </c:pt>
                <c:pt idx="6">
                  <c:v>4.6219999999999946</c:v>
                </c:pt>
              </c:numCache>
            </c:numRef>
          </c:val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E(5+)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Feuil1!$D$5:$D$11</c:f>
              <c:numCache>
                <c:formatCode>General</c:formatCode>
                <c:ptCount val="7"/>
                <c:pt idx="2">
                  <c:v>2.9299999999999997</c:v>
                </c:pt>
                <c:pt idx="3">
                  <c:v>3.5369999999999977</c:v>
                </c:pt>
                <c:pt idx="4">
                  <c:v>3.8159999999999967</c:v>
                </c:pt>
                <c:pt idx="5">
                  <c:v>4.415</c:v>
                </c:pt>
                <c:pt idx="6">
                  <c:v>4.4569999999999999</c:v>
                </c:pt>
              </c:numCache>
            </c:numRef>
          </c:val>
        </c:ser>
        <c:ser>
          <c:idx val="2"/>
          <c:order val="2"/>
          <c:tx>
            <c:strRef>
              <c:f>Feuil1!$E$4</c:f>
              <c:strCache>
                <c:ptCount val="1"/>
                <c:pt idx="0">
                  <c:v>E(6+)</c:v>
                </c:pt>
              </c:strCache>
            </c:strRef>
          </c:tx>
          <c:cat>
            <c:numRef>
              <c:f>Feuil1!$B$5:$B$11</c:f>
              <c:numCache>
                <c:formatCode>General</c:formatCode>
                <c:ptCount val="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cat>
          <c:val>
            <c:numRef>
              <c:f>Feuil1!$E$5:$E$11</c:f>
              <c:numCache>
                <c:formatCode>General</c:formatCode>
                <c:ptCount val="7"/>
                <c:pt idx="2">
                  <c:v>3.2269999999999999</c:v>
                </c:pt>
                <c:pt idx="3">
                  <c:v>3.702</c:v>
                </c:pt>
                <c:pt idx="4">
                  <c:v>4.0639999999999965</c:v>
                </c:pt>
                <c:pt idx="5">
                  <c:v>4.5179999999999945</c:v>
                </c:pt>
                <c:pt idx="6">
                  <c:v>4.5419999999999998</c:v>
                </c:pt>
              </c:numCache>
            </c:numRef>
          </c:val>
        </c:ser>
        <c:marker val="1"/>
        <c:axId val="59798272"/>
        <c:axId val="59800192"/>
      </c:lineChart>
      <c:catAx>
        <c:axId val="59798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Z</a:t>
                </a:r>
              </a:p>
            </c:rich>
          </c:tx>
          <c:layout>
            <c:manualLayout>
              <c:xMode val="edge"/>
              <c:yMode val="edge"/>
              <c:x val="0.41230669570559136"/>
              <c:y val="0.90289184828150004"/>
            </c:manualLayout>
          </c:layout>
        </c:title>
        <c:numFmt formatCode="General" sourceLinked="1"/>
        <c:tickLblPos val="nextTo"/>
        <c:crossAx val="59800192"/>
        <c:crosses val="autoZero"/>
        <c:auto val="1"/>
        <c:lblAlgn val="ctr"/>
        <c:lblOffset val="100"/>
      </c:catAx>
      <c:valAx>
        <c:axId val="59800192"/>
        <c:scaling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(MeV)</a:t>
                </a:r>
              </a:p>
            </c:rich>
          </c:tx>
          <c:layout/>
        </c:title>
        <c:numFmt formatCode="General" sourceLinked="1"/>
        <c:tickLblPos val="nextTo"/>
        <c:crossAx val="597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96350152740766"/>
          <c:y val="0.4268015264539301"/>
          <c:w val="0.17991914895311853"/>
          <c:h val="0.15078273932863656"/>
        </c:manualLayout>
      </c:layout>
    </c:legend>
    <c:plotVisOnly val="1"/>
    <c:dispBlanksAs val="gap"/>
  </c:chart>
  <c:txPr>
    <a:bodyPr/>
    <a:lstStyle/>
    <a:p>
      <a:pPr>
        <a:defRPr sz="1400"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8095238095238099E-2"/>
          <c:y val="4.3667727374786122E-2"/>
          <c:w val="0.71270367284493763"/>
          <c:h val="0.8285805867186955"/>
        </c:manualLayout>
      </c:layout>
      <c:lineChart>
        <c:grouping val="standard"/>
        <c:ser>
          <c:idx val="0"/>
          <c:order val="0"/>
          <c:tx>
            <c:strRef>
              <c:f>Feuil1!$A$34</c:f>
              <c:strCache>
                <c:ptCount val="1"/>
                <c:pt idx="0">
                  <c:v>f5/2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Feuil1!$D$34:$G$34</c:f>
              <c:numCache>
                <c:formatCode>General</c:formatCode>
                <c:ptCount val="4"/>
                <c:pt idx="0">
                  <c:v>402</c:v>
                </c:pt>
                <c:pt idx="1">
                  <c:v>345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Feuil1!$A$35</c:f>
              <c:strCache>
                <c:ptCount val="1"/>
                <c:pt idx="0">
                  <c:v>p3/2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Feuil1!$D$35:$G$35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306</c:v>
                </c:pt>
                <c:pt idx="3">
                  <c:v>351</c:v>
                </c:pt>
              </c:numCache>
            </c:numRef>
          </c:val>
        </c:ser>
        <c:ser>
          <c:idx val="2"/>
          <c:order val="2"/>
          <c:tx>
            <c:strRef>
              <c:f>Feuil1!$A$36</c:f>
              <c:strCache>
                <c:ptCount val="1"/>
                <c:pt idx="0">
                  <c:v>p1/2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Feuil1!$D$36:$G$36</c:f>
              <c:numCache>
                <c:formatCode>General</c:formatCode>
                <c:ptCount val="4"/>
                <c:pt idx="0">
                  <c:v>845</c:v>
                </c:pt>
                <c:pt idx="1">
                  <c:v>1191</c:v>
                </c:pt>
                <c:pt idx="2">
                  <c:v>1805</c:v>
                </c:pt>
              </c:numCache>
            </c:numRef>
          </c:val>
        </c:ser>
        <c:ser>
          <c:idx val="3"/>
          <c:order val="3"/>
          <c:tx>
            <c:strRef>
              <c:f>Feuil1!$A$37</c:f>
              <c:strCache>
                <c:ptCount val="1"/>
                <c:pt idx="0">
                  <c:v>g9/2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Feuil1!$D$37:$G$37</c:f>
              <c:numCache>
                <c:formatCode>General</c:formatCode>
                <c:ptCount val="4"/>
                <c:pt idx="0">
                  <c:v>1578</c:v>
                </c:pt>
                <c:pt idx="1">
                  <c:v>1859</c:v>
                </c:pt>
                <c:pt idx="2">
                  <c:v>2776</c:v>
                </c:pt>
              </c:numCache>
            </c:numRef>
          </c:val>
        </c:ser>
        <c:marker val="1"/>
        <c:axId val="66480384"/>
        <c:axId val="66490368"/>
      </c:lineChart>
      <c:catAx>
        <c:axId val="66480384"/>
        <c:scaling>
          <c:orientation val="maxMin"/>
        </c:scaling>
        <c:axPos val="b"/>
        <c:tickLblPos val="nextTo"/>
        <c:crossAx val="66490368"/>
        <c:crosses val="autoZero"/>
        <c:auto val="1"/>
        <c:lblAlgn val="ctr"/>
        <c:lblOffset val="100"/>
      </c:catAx>
      <c:valAx>
        <c:axId val="66490368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QP protons (keV)</a:t>
                </a:r>
              </a:p>
            </c:rich>
          </c:tx>
          <c:layout/>
        </c:title>
        <c:numFmt formatCode="General" sourceLinked="1"/>
        <c:tickLblPos val="nextTo"/>
        <c:crossAx val="6648038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2.62843488649941E-2"/>
          <c:y val="4.7086764584226531E-2"/>
          <c:w val="0.80313778345274356"/>
          <c:h val="0.81238454075761846"/>
        </c:manualLayout>
      </c:layout>
      <c:lineChart>
        <c:grouping val="standard"/>
        <c:ser>
          <c:idx val="0"/>
          <c:order val="0"/>
          <c:tx>
            <c:strRef>
              <c:f>tout!$J$3</c:f>
              <c:strCache>
                <c:ptCount val="1"/>
                <c:pt idx="0">
                  <c:v>g9/2</c:v>
                </c:pt>
              </c:strCache>
            </c:strRef>
          </c:tx>
          <c:cat>
            <c:strRef>
              <c:f>tout!$K$2:$N$2</c:f>
              <c:strCache>
                <c:ptCount val="4"/>
                <c:pt idx="0">
                  <c:v>87Sr</c:v>
                </c:pt>
                <c:pt idx="1">
                  <c:v>85Kr</c:v>
                </c:pt>
                <c:pt idx="2">
                  <c:v>83Se</c:v>
                </c:pt>
                <c:pt idx="3">
                  <c:v>81Ge</c:v>
                </c:pt>
              </c:strCache>
            </c:strRef>
          </c:cat>
          <c:val>
            <c:numRef>
              <c:f>tout!$K$3:$N$3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tout!$J$4</c:f>
              <c:strCache>
                <c:ptCount val="1"/>
                <c:pt idx="0">
                  <c:v>p1/2</c:v>
                </c:pt>
              </c:strCache>
            </c:strRef>
          </c:tx>
          <c:cat>
            <c:strRef>
              <c:f>tout!$K$2:$N$2</c:f>
              <c:strCache>
                <c:ptCount val="4"/>
                <c:pt idx="0">
                  <c:v>87Sr</c:v>
                </c:pt>
                <c:pt idx="1">
                  <c:v>85Kr</c:v>
                </c:pt>
                <c:pt idx="2">
                  <c:v>83Se</c:v>
                </c:pt>
                <c:pt idx="3">
                  <c:v>81Ge</c:v>
                </c:pt>
              </c:strCache>
            </c:strRef>
          </c:cat>
          <c:val>
            <c:numRef>
              <c:f>tout!$K$4:$N$4</c:f>
              <c:numCache>
                <c:formatCode>General</c:formatCode>
                <c:ptCount val="4"/>
                <c:pt idx="0">
                  <c:v>388.5329999999995</c:v>
                </c:pt>
                <c:pt idx="1">
                  <c:v>304.89999999999969</c:v>
                </c:pt>
                <c:pt idx="2">
                  <c:v>228.5</c:v>
                </c:pt>
                <c:pt idx="3">
                  <c:v>895.51</c:v>
                </c:pt>
              </c:numCache>
            </c:numRef>
          </c:val>
        </c:ser>
        <c:ser>
          <c:idx val="2"/>
          <c:order val="2"/>
          <c:tx>
            <c:strRef>
              <c:f>tout!$J$5</c:f>
              <c:strCache>
                <c:ptCount val="1"/>
                <c:pt idx="0">
                  <c:v>p3/2</c:v>
                </c:pt>
              </c:strCache>
            </c:strRef>
          </c:tx>
          <c:cat>
            <c:strRef>
              <c:f>tout!$K$2:$N$2</c:f>
              <c:strCache>
                <c:ptCount val="4"/>
                <c:pt idx="0">
                  <c:v>87Sr</c:v>
                </c:pt>
                <c:pt idx="1">
                  <c:v>85Kr</c:v>
                </c:pt>
                <c:pt idx="2">
                  <c:v>83Se</c:v>
                </c:pt>
                <c:pt idx="3">
                  <c:v>81Ge</c:v>
                </c:pt>
              </c:strCache>
            </c:strRef>
          </c:cat>
          <c:val>
            <c:numRef>
              <c:f>tout!$K$5:$N$5</c:f>
              <c:numCache>
                <c:formatCode>General</c:formatCode>
                <c:ptCount val="4"/>
                <c:pt idx="0">
                  <c:v>873.34299999999837</c:v>
                </c:pt>
                <c:pt idx="1">
                  <c:v>1107.3</c:v>
                </c:pt>
                <c:pt idx="2">
                  <c:v>963</c:v>
                </c:pt>
                <c:pt idx="3">
                  <c:v>1723.79</c:v>
                </c:pt>
              </c:numCache>
            </c:numRef>
          </c:val>
        </c:ser>
        <c:ser>
          <c:idx val="3"/>
          <c:order val="3"/>
          <c:tx>
            <c:strRef>
              <c:f>tout!$J$6</c:f>
              <c:strCache>
                <c:ptCount val="1"/>
                <c:pt idx="0">
                  <c:v>f5/2</c:v>
                </c:pt>
              </c:strCache>
            </c:strRef>
          </c:tx>
          <c:cat>
            <c:strRef>
              <c:f>tout!$K$2:$N$2</c:f>
              <c:strCache>
                <c:ptCount val="4"/>
                <c:pt idx="0">
                  <c:v>87Sr</c:v>
                </c:pt>
                <c:pt idx="1">
                  <c:v>85Kr</c:v>
                </c:pt>
                <c:pt idx="2">
                  <c:v>83Se</c:v>
                </c:pt>
                <c:pt idx="3">
                  <c:v>81Ge</c:v>
                </c:pt>
              </c:strCache>
            </c:strRef>
          </c:cat>
          <c:val>
            <c:numRef>
              <c:f>tout!$K$6:$N$6</c:f>
              <c:numCache>
                <c:formatCode>General</c:formatCode>
                <c:ptCount val="4"/>
                <c:pt idx="0">
                  <c:v>1253.9360000000001</c:v>
                </c:pt>
                <c:pt idx="1">
                  <c:v>1223.8</c:v>
                </c:pt>
                <c:pt idx="2">
                  <c:v>1062.5</c:v>
                </c:pt>
                <c:pt idx="3">
                  <c:v>1832.1</c:v>
                </c:pt>
              </c:numCache>
            </c:numRef>
          </c:val>
        </c:ser>
        <c:marker val="1"/>
        <c:axId val="66599168"/>
        <c:axId val="66609152"/>
      </c:lineChart>
      <c:catAx>
        <c:axId val="66599168"/>
        <c:scaling>
          <c:orientation val="maxMin"/>
        </c:scaling>
        <c:axPos val="b"/>
        <c:tickLblPos val="nextTo"/>
        <c:crossAx val="66609152"/>
        <c:crosses val="autoZero"/>
        <c:auto val="1"/>
        <c:lblAlgn val="ctr"/>
        <c:lblOffset val="100"/>
      </c:catAx>
      <c:valAx>
        <c:axId val="66609152"/>
        <c:scaling>
          <c:orientation val="minMax"/>
          <c:max val="2000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(keV)</a:t>
                </a:r>
              </a:p>
            </c:rich>
          </c:tx>
          <c:layout/>
        </c:title>
        <c:numFmt formatCode="General" sourceLinked="1"/>
        <c:tickLblPos val="nextTo"/>
        <c:crossAx val="6659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65467551850421"/>
          <c:y val="3.3156600410622012E-3"/>
          <c:w val="0.20531315938448871"/>
          <c:h val="0.31333017470237484"/>
        </c:manualLayout>
      </c:layout>
    </c:legend>
    <c:plotVisOnly val="1"/>
  </c:chart>
  <c:txPr>
    <a:bodyPr/>
    <a:lstStyle/>
    <a:p>
      <a:pPr>
        <a:defRPr sz="12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4920634920634921E-2"/>
          <c:y val="4.9842961548998449E-2"/>
          <c:w val="0.81971153605799274"/>
          <c:h val="0.80433945756780512"/>
        </c:manualLayout>
      </c:layout>
      <c:lineChart>
        <c:grouping val="standard"/>
        <c:ser>
          <c:idx val="0"/>
          <c:order val="0"/>
          <c:tx>
            <c:strRef>
              <c:f>Feuil1!$A$43</c:f>
              <c:strCache>
                <c:ptCount val="1"/>
                <c:pt idx="0">
                  <c:v>d5/2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cat>
            <c:strRef>
              <c:f>Feuil1!$D$42:$G$42</c:f>
              <c:strCache>
                <c:ptCount val="4"/>
                <c:pt idx="0">
                  <c:v>87Kr</c:v>
                </c:pt>
                <c:pt idx="1">
                  <c:v>85Se</c:v>
                </c:pt>
                <c:pt idx="2">
                  <c:v>83Ge</c:v>
                </c:pt>
                <c:pt idx="3">
                  <c:v>81Zn</c:v>
                </c:pt>
              </c:strCache>
            </c:strRef>
          </c:cat>
          <c:val>
            <c:numRef>
              <c:f>Feuil1!$D$43:$G$43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Feuil1!$A$44</c:f>
              <c:strCache>
                <c:ptCount val="1"/>
                <c:pt idx="0">
                  <c:v>s1/2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Feuil1!$D$42:$G$42</c:f>
              <c:strCache>
                <c:ptCount val="4"/>
                <c:pt idx="0">
                  <c:v>87Kr</c:v>
                </c:pt>
                <c:pt idx="1">
                  <c:v>85Se</c:v>
                </c:pt>
                <c:pt idx="2">
                  <c:v>83Ge</c:v>
                </c:pt>
                <c:pt idx="3">
                  <c:v>81Zn</c:v>
                </c:pt>
              </c:strCache>
            </c:strRef>
          </c:cat>
          <c:val>
            <c:numRef>
              <c:f>Feuil1!$D$44:$G$44</c:f>
              <c:numCache>
                <c:formatCode>General</c:formatCode>
                <c:ptCount val="4"/>
                <c:pt idx="0">
                  <c:v>532</c:v>
                </c:pt>
                <c:pt idx="1">
                  <c:v>462</c:v>
                </c:pt>
                <c:pt idx="2">
                  <c:v>248</c:v>
                </c:pt>
              </c:numCache>
            </c:numRef>
          </c:val>
        </c:ser>
        <c:marker val="1"/>
        <c:axId val="66633728"/>
        <c:axId val="66635648"/>
      </c:lineChart>
      <c:catAx>
        <c:axId val="66633728"/>
        <c:scaling>
          <c:orientation val="maxMin"/>
        </c:scaling>
        <c:axPos val="b"/>
        <c:tickLblPos val="nextTo"/>
        <c:crossAx val="66635648"/>
        <c:crosses val="autoZero"/>
        <c:auto val="1"/>
        <c:lblAlgn val="ctr"/>
        <c:lblOffset val="100"/>
      </c:catAx>
      <c:valAx>
        <c:axId val="66635648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QP neutrons (keV)</a:t>
                </a:r>
              </a:p>
            </c:rich>
          </c:tx>
          <c:layout/>
        </c:title>
        <c:numFmt formatCode="General" sourceLinked="1"/>
        <c:tickLblPos val="nextTo"/>
        <c:crossAx val="6663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58717660292466E-2"/>
          <c:y val="0.51758494834610258"/>
          <c:w val="0.20398425196850398"/>
          <c:h val="0.18480730312751342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8095238095238099E-2"/>
          <c:y val="4.3667727374786122E-2"/>
          <c:w val="0.78681964754405764"/>
          <c:h val="0.8285805867186955"/>
        </c:manualLayout>
      </c:layout>
      <c:lineChart>
        <c:grouping val="standard"/>
        <c:ser>
          <c:idx val="0"/>
          <c:order val="0"/>
          <c:tx>
            <c:strRef>
              <c:f>Feuil1!$A$34</c:f>
              <c:strCache>
                <c:ptCount val="1"/>
                <c:pt idx="0">
                  <c:v>f5/2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Feuil1!$D$34:$G$34</c:f>
              <c:numCache>
                <c:formatCode>General</c:formatCode>
                <c:ptCount val="4"/>
                <c:pt idx="0">
                  <c:v>402</c:v>
                </c:pt>
                <c:pt idx="1">
                  <c:v>345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Feuil1!$A$35</c:f>
              <c:strCache>
                <c:ptCount val="1"/>
                <c:pt idx="0">
                  <c:v>p3/2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Feuil1!$D$35:$G$35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306</c:v>
                </c:pt>
                <c:pt idx="3">
                  <c:v>351</c:v>
                </c:pt>
              </c:numCache>
            </c:numRef>
          </c:val>
        </c:ser>
        <c:ser>
          <c:idx val="2"/>
          <c:order val="2"/>
          <c:tx>
            <c:strRef>
              <c:f>Feuil1!$A$36</c:f>
              <c:strCache>
                <c:ptCount val="1"/>
                <c:pt idx="0">
                  <c:v>p1/2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Feuil1!$D$36:$G$36</c:f>
              <c:numCache>
                <c:formatCode>General</c:formatCode>
                <c:ptCount val="4"/>
                <c:pt idx="0">
                  <c:v>845</c:v>
                </c:pt>
                <c:pt idx="1">
                  <c:v>1191</c:v>
                </c:pt>
                <c:pt idx="2">
                  <c:v>1805</c:v>
                </c:pt>
              </c:numCache>
            </c:numRef>
          </c:val>
        </c:ser>
        <c:ser>
          <c:idx val="3"/>
          <c:order val="3"/>
          <c:tx>
            <c:strRef>
              <c:f>Feuil1!$A$37</c:f>
              <c:strCache>
                <c:ptCount val="1"/>
                <c:pt idx="0">
                  <c:v>g9/2</c:v>
                </c:pt>
              </c:strCache>
            </c:strRef>
          </c:tx>
          <c:cat>
            <c:strRef>
              <c:f>Feuil1!$D$33:$G$33</c:f>
              <c:strCache>
                <c:ptCount val="4"/>
                <c:pt idx="0">
                  <c:v>87Rb</c:v>
                </c:pt>
                <c:pt idx="1">
                  <c:v>85Br</c:v>
                </c:pt>
                <c:pt idx="2">
                  <c:v>83As</c:v>
                </c:pt>
                <c:pt idx="3">
                  <c:v>81Ga</c:v>
                </c:pt>
              </c:strCache>
            </c:strRef>
          </c:cat>
          <c:val>
            <c:numRef>
              <c:f>Feuil1!$D$37:$G$37</c:f>
              <c:numCache>
                <c:formatCode>General</c:formatCode>
                <c:ptCount val="4"/>
                <c:pt idx="0">
                  <c:v>1578</c:v>
                </c:pt>
                <c:pt idx="1">
                  <c:v>1859</c:v>
                </c:pt>
                <c:pt idx="2">
                  <c:v>2776</c:v>
                </c:pt>
              </c:numCache>
            </c:numRef>
          </c:val>
        </c:ser>
        <c:marker val="1"/>
        <c:axId val="66924544"/>
        <c:axId val="66926080"/>
      </c:lineChart>
      <c:catAx>
        <c:axId val="66924544"/>
        <c:scaling>
          <c:orientation val="maxMin"/>
        </c:scaling>
        <c:axPos val="b"/>
        <c:tickLblPos val="nextTo"/>
        <c:crossAx val="66926080"/>
        <c:crosses val="autoZero"/>
        <c:auto val="1"/>
        <c:lblAlgn val="ctr"/>
        <c:lblOffset val="100"/>
      </c:catAx>
      <c:valAx>
        <c:axId val="66926080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QP protons (keV)</a:t>
                </a:r>
              </a:p>
            </c:rich>
          </c:tx>
          <c:layout/>
        </c:title>
        <c:numFmt formatCode="General" sourceLinked="1"/>
        <c:tickLblPos val="nextTo"/>
        <c:crossAx val="6692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419777073320445E-2"/>
          <c:y val="0.27515883523409196"/>
          <c:w val="0.17058022292667963"/>
          <c:h val="0.2844902794230367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8065698582741452"/>
          <c:y val="4.5663578026607997E-2"/>
          <c:w val="0.76567739780241362"/>
          <c:h val="0.8334772976195749"/>
        </c:manualLayout>
      </c:layout>
      <c:scatterChart>
        <c:scatterStyle val="lineMarker"/>
        <c:ser>
          <c:idx val="3"/>
          <c:order val="0"/>
          <c:tx>
            <c:strRef>
              <c:f>'88Rb'!$G$27</c:f>
              <c:strCache>
                <c:ptCount val="1"/>
                <c:pt idx="0">
                  <c:v>f5d5QPnorm</c:v>
                </c:pt>
              </c:strCache>
            </c:strRef>
          </c:tx>
          <c:spPr>
            <a:ln>
              <a:solidFill>
                <a:srgbClr val="00B0F0"/>
              </a:solidFill>
              <a:prstDash val="dashDot"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'88Rb'!$D$29:$D$34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'88Rb'!$G$29:$G$34</c:f>
              <c:numCache>
                <c:formatCode>0.00000</c:formatCode>
                <c:ptCount val="6"/>
                <c:pt idx="0">
                  <c:v>1.2664787740000001</c:v>
                </c:pt>
                <c:pt idx="1">
                  <c:v>0.79268322200000063</c:v>
                </c:pt>
                <c:pt idx="2">
                  <c:v>0.49584715800000012</c:v>
                </c:pt>
                <c:pt idx="3">
                  <c:v>0.52629191800000064</c:v>
                </c:pt>
                <c:pt idx="4">
                  <c:v>0.36265166200000032</c:v>
                </c:pt>
                <c:pt idx="5">
                  <c:v>0.61347455800000061</c:v>
                </c:pt>
              </c:numCache>
            </c:numRef>
          </c:yVal>
        </c:ser>
        <c:ser>
          <c:idx val="0"/>
          <c:order val="1"/>
          <c:tx>
            <c:strRef>
              <c:f>'88Rb'!$I$27</c:f>
              <c:strCache>
                <c:ptCount val="1"/>
                <c:pt idx="0">
                  <c:v>p3d5QPnorm</c:v>
                </c:pt>
              </c:strCache>
            </c:strRef>
          </c:tx>
          <c:spPr>
            <a:ln>
              <a:solidFill>
                <a:srgbClr val="FFFF00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'88Rb'!$D$30:$D$33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'88Rb'!$I$30:$I$33</c:f>
              <c:numCache>
                <c:formatCode>0.00000</c:formatCode>
                <c:ptCount val="4"/>
                <c:pt idx="0">
                  <c:v>2.9500639999999988E-2</c:v>
                </c:pt>
                <c:pt idx="1">
                  <c:v>0</c:v>
                </c:pt>
                <c:pt idx="2">
                  <c:v>-0.10932581199999999</c:v>
                </c:pt>
                <c:pt idx="3">
                  <c:v>6.0736656000000139E-2</c:v>
                </c:pt>
              </c:numCache>
            </c:numRef>
          </c:yVal>
        </c:ser>
        <c:ser>
          <c:idx val="1"/>
          <c:order val="2"/>
          <c:tx>
            <c:strRef>
              <c:f>'88Rb'!$N$27</c:f>
              <c:strCache>
                <c:ptCount val="1"/>
                <c:pt idx="0">
                  <c:v>f5s1QPnorm</c:v>
                </c:pt>
              </c:strCache>
            </c:strRef>
          </c:tx>
          <c:xVal>
            <c:numRef>
              <c:f>'88Rb'!$D$31:$D$32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'88Rb'!$N$31:$N$32</c:f>
              <c:numCache>
                <c:formatCode>0.00000</c:formatCode>
                <c:ptCount val="2"/>
                <c:pt idx="0">
                  <c:v>1.0840102060000001</c:v>
                </c:pt>
                <c:pt idx="1">
                  <c:v>1.0108535340000022</c:v>
                </c:pt>
              </c:numCache>
            </c:numRef>
          </c:yVal>
        </c:ser>
        <c:ser>
          <c:idx val="4"/>
          <c:order val="3"/>
          <c:tx>
            <c:strRef>
              <c:f>'88Rb'!$P$27</c:f>
              <c:strCache>
                <c:ptCount val="1"/>
                <c:pt idx="0">
                  <c:v>p3s1QPnorm</c:v>
                </c:pt>
              </c:strCache>
            </c:strRef>
          </c:tx>
          <c:xVal>
            <c:numRef>
              <c:f>'88Rb'!$D$30:$D$31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'88Rb'!$P$30:$P$31</c:f>
              <c:numCache>
                <c:formatCode>0.00000</c:formatCode>
                <c:ptCount val="2"/>
                <c:pt idx="0">
                  <c:v>0.55805863520000065</c:v>
                </c:pt>
                <c:pt idx="1">
                  <c:v>0.66508983920000186</c:v>
                </c:pt>
              </c:numCache>
            </c:numRef>
          </c:yVal>
        </c:ser>
        <c:ser>
          <c:idx val="6"/>
          <c:order val="4"/>
          <c:tx>
            <c:strRef>
              <c:f>'88Rb'!$K$27</c:f>
              <c:strCache>
                <c:ptCount val="1"/>
                <c:pt idx="0">
                  <c:v>p1d5QP</c:v>
                </c:pt>
              </c:strCache>
            </c:strRef>
          </c:tx>
          <c:xVal>
            <c:numRef>
              <c:f>'88Rb'!$D$31:$D$32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'88Rb'!$L$31:$L$32</c:f>
              <c:numCache>
                <c:formatCode>0.00000</c:formatCode>
                <c:ptCount val="2"/>
                <c:pt idx="0">
                  <c:v>0.25498754400000001</c:v>
                </c:pt>
                <c:pt idx="1">
                  <c:v>0.3721223280000005</c:v>
                </c:pt>
              </c:numCache>
            </c:numRef>
          </c:yVal>
        </c:ser>
        <c:ser>
          <c:idx val="2"/>
          <c:order val="5"/>
          <c:tx>
            <c:strRef>
              <c:f>'88Rb'!$U$27</c:f>
              <c:strCache>
                <c:ptCount val="1"/>
                <c:pt idx="0">
                  <c:v>g9d5QPnorm</c:v>
                </c:pt>
              </c:strCache>
            </c:strRef>
          </c:tx>
          <c:xVal>
            <c:numRef>
              <c:f>'88Rb'!$R$29:$R$34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xVal>
          <c:yVal>
            <c:numRef>
              <c:f>'88Rb'!$U$29:$U$34</c:f>
              <c:numCache>
                <c:formatCode>0.00000</c:formatCode>
                <c:ptCount val="6"/>
                <c:pt idx="0">
                  <c:v>1.2331339379999979</c:v>
                </c:pt>
                <c:pt idx="1">
                  <c:v>1.3299555460000001</c:v>
                </c:pt>
                <c:pt idx="2">
                  <c:v>1.4004800499999999</c:v>
                </c:pt>
                <c:pt idx="3">
                  <c:v>1.3225078260000025</c:v>
                </c:pt>
                <c:pt idx="4">
                  <c:v>1.4267772879999974</c:v>
                </c:pt>
                <c:pt idx="5">
                  <c:v>1.2262838140000001</c:v>
                </c:pt>
              </c:numCache>
            </c:numRef>
          </c:yVal>
        </c:ser>
        <c:axId val="66873216"/>
        <c:axId val="66891776"/>
      </c:scatterChart>
      <c:valAx>
        <c:axId val="66873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</a:t>
                </a:r>
              </a:p>
            </c:rich>
          </c:tx>
          <c:layout/>
        </c:title>
        <c:numFmt formatCode="General" sourceLinked="1"/>
        <c:tickLblPos val="nextTo"/>
        <c:crossAx val="66891776"/>
        <c:crosses val="autoZero"/>
        <c:crossBetween val="midCat"/>
        <c:majorUnit val="1"/>
      </c:valAx>
      <c:valAx>
        <c:axId val="66891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(MeV)</a:t>
                </a:r>
              </a:p>
            </c:rich>
          </c:tx>
          <c:layout/>
        </c:title>
        <c:numFmt formatCode="0.0" sourceLinked="0"/>
        <c:tickLblPos val="nextTo"/>
        <c:crossAx val="66873216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6505903256938279"/>
          <c:y val="0.13798083887585244"/>
          <c:w val="0.69427081924038003"/>
          <c:h val="0.74145429106313965"/>
        </c:manualLayout>
      </c:layout>
      <c:scatterChart>
        <c:scatterStyle val="lineMarker"/>
        <c:ser>
          <c:idx val="3"/>
          <c:order val="0"/>
          <c:tx>
            <c:strRef>
              <c:f>'86Br'!$G$27</c:f>
              <c:strCache>
                <c:ptCount val="1"/>
                <c:pt idx="0">
                  <c:v>f5d5QPnorm</c:v>
                </c:pt>
              </c:strCache>
            </c:strRef>
          </c:tx>
          <c:spPr>
            <a:ln>
              <a:solidFill>
                <a:srgbClr val="00B0F0"/>
              </a:solidFill>
              <a:prstDash val="dashDot"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'86Br'!$D$29:$D$34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'86Br'!$G$29:$G$34</c:f>
              <c:numCache>
                <c:formatCode>0.00000</c:formatCode>
                <c:ptCount val="6"/>
                <c:pt idx="0">
                  <c:v>0.95973705400000064</c:v>
                </c:pt>
                <c:pt idx="1">
                  <c:v>0.60439039000000061</c:v>
                </c:pt>
                <c:pt idx="2">
                  <c:v>0.38176334200000006</c:v>
                </c:pt>
                <c:pt idx="3">
                  <c:v>0.40459691200000031</c:v>
                </c:pt>
                <c:pt idx="4">
                  <c:v>0.28186672000000063</c:v>
                </c:pt>
                <c:pt idx="5">
                  <c:v>0.46998389200000062</c:v>
                </c:pt>
              </c:numCache>
            </c:numRef>
          </c:yVal>
        </c:ser>
        <c:ser>
          <c:idx val="0"/>
          <c:order val="1"/>
          <c:tx>
            <c:strRef>
              <c:f>'86Br'!$I$27</c:f>
              <c:strCache>
                <c:ptCount val="1"/>
                <c:pt idx="0">
                  <c:v>p3d5QPnorm</c:v>
                </c:pt>
              </c:strCache>
            </c:strRef>
          </c:tx>
          <c:spPr>
            <a:ln>
              <a:solidFill>
                <a:srgbClr val="FFFF00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'86Br'!$D$30:$D$33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'86Br'!$I$30:$I$33</c:f>
              <c:numCache>
                <c:formatCode>0.00000</c:formatCode>
                <c:ptCount val="4"/>
                <c:pt idx="0">
                  <c:v>2.9500639999999988E-2</c:v>
                </c:pt>
                <c:pt idx="1">
                  <c:v>0</c:v>
                </c:pt>
                <c:pt idx="2">
                  <c:v>-0.10932581199999999</c:v>
                </c:pt>
                <c:pt idx="3">
                  <c:v>6.0736656000000139E-2</c:v>
                </c:pt>
              </c:numCache>
            </c:numRef>
          </c:yVal>
        </c:ser>
        <c:ser>
          <c:idx val="1"/>
          <c:order val="2"/>
          <c:tx>
            <c:strRef>
              <c:f>'86Br'!$N$27</c:f>
              <c:strCache>
                <c:ptCount val="1"/>
                <c:pt idx="0">
                  <c:v>f5s1QPnorm</c:v>
                </c:pt>
              </c:strCache>
            </c:strRef>
          </c:tx>
          <c:xVal>
            <c:numRef>
              <c:f>'86Br'!$D$31:$D$32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'86Br'!$N$31:$N$32</c:f>
              <c:numCache>
                <c:formatCode>0.00000</c:formatCode>
                <c:ptCount val="2"/>
                <c:pt idx="0">
                  <c:v>0.88588562800000015</c:v>
                </c:pt>
                <c:pt idx="1">
                  <c:v>0.83101812400000019</c:v>
                </c:pt>
              </c:numCache>
            </c:numRef>
          </c:yVal>
        </c:ser>
        <c:ser>
          <c:idx val="4"/>
          <c:order val="3"/>
          <c:tx>
            <c:strRef>
              <c:f>'86Br'!$P$27</c:f>
              <c:strCache>
                <c:ptCount val="1"/>
                <c:pt idx="0">
                  <c:v>p3s1QPnorm</c:v>
                </c:pt>
              </c:strCache>
            </c:strRef>
          </c:tx>
          <c:xVal>
            <c:numRef>
              <c:f>'86Br'!$D$30:$D$31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'86Br'!$P$30:$P$31</c:f>
              <c:numCache>
                <c:formatCode>0.00000</c:formatCode>
                <c:ptCount val="2"/>
                <c:pt idx="0">
                  <c:v>0.41670452800000002</c:v>
                </c:pt>
                <c:pt idx="1">
                  <c:v>0.47616630800000032</c:v>
                </c:pt>
              </c:numCache>
            </c:numRef>
          </c:yVal>
        </c:ser>
        <c:ser>
          <c:idx val="6"/>
          <c:order val="4"/>
          <c:tx>
            <c:strRef>
              <c:f>'86Br'!$K$27</c:f>
              <c:strCache>
                <c:ptCount val="1"/>
                <c:pt idx="0">
                  <c:v>p1d5QP</c:v>
                </c:pt>
              </c:strCache>
            </c:strRef>
          </c:tx>
          <c:xVal>
            <c:numRef>
              <c:f>'86Br'!$D$31:$D$32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'86Br'!$K$31:$K$32</c:f>
              <c:numCache>
                <c:formatCode>0.00000</c:formatCode>
                <c:ptCount val="2"/>
                <c:pt idx="0">
                  <c:v>0.58363419999999899</c:v>
                </c:pt>
                <c:pt idx="1">
                  <c:v>0.73981391200000113</c:v>
                </c:pt>
              </c:numCache>
            </c:numRef>
          </c:yVal>
        </c:ser>
        <c:ser>
          <c:idx val="2"/>
          <c:order val="5"/>
          <c:tx>
            <c:strRef>
              <c:f>'86Br'!$T$27</c:f>
              <c:strCache>
                <c:ptCount val="1"/>
                <c:pt idx="0">
                  <c:v>g9d5QP</c:v>
                </c:pt>
              </c:strCache>
            </c:strRef>
          </c:tx>
          <c:xVal>
            <c:numRef>
              <c:f>'86Br'!$R$29:$R$34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xVal>
          <c:yVal>
            <c:numRef>
              <c:f>'86Br'!$U$29:$U$34</c:f>
              <c:numCache>
                <c:formatCode>0.00000</c:formatCode>
                <c:ptCount val="6"/>
                <c:pt idx="0">
                  <c:v>1.4089449599999977</c:v>
                </c:pt>
                <c:pt idx="1">
                  <c:v>1.5541773720000001</c:v>
                </c:pt>
                <c:pt idx="2">
                  <c:v>1.6599641279999979</c:v>
                </c:pt>
                <c:pt idx="3">
                  <c:v>1.5430057919999998</c:v>
                </c:pt>
                <c:pt idx="4">
                  <c:v>1.699409985</c:v>
                </c:pt>
                <c:pt idx="5">
                  <c:v>1.398669774</c:v>
                </c:pt>
              </c:numCache>
            </c:numRef>
          </c:yVal>
        </c:ser>
        <c:axId val="68599808"/>
        <c:axId val="68601728"/>
      </c:scatterChart>
      <c:valAx>
        <c:axId val="68599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</a:t>
                </a:r>
              </a:p>
            </c:rich>
          </c:tx>
          <c:layout/>
        </c:title>
        <c:numFmt formatCode="General" sourceLinked="1"/>
        <c:tickLblPos val="nextTo"/>
        <c:crossAx val="68601728"/>
        <c:crosses val="autoZero"/>
        <c:crossBetween val="midCat"/>
        <c:majorUnit val="1"/>
      </c:valAx>
      <c:valAx>
        <c:axId val="68601728"/>
        <c:scaling>
          <c:orientation val="minMax"/>
          <c:max val="1.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(MeV)</a:t>
                </a:r>
              </a:p>
            </c:rich>
          </c:tx>
          <c:layout/>
        </c:title>
        <c:numFmt formatCode="0.0" sourceLinked="0"/>
        <c:tickLblPos val="nextTo"/>
        <c:crossAx val="68599808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8298929888757576"/>
          <c:y val="4.5535425942494732E-2"/>
          <c:w val="0.791228477159855"/>
          <c:h val="0.72865840423110295"/>
        </c:manualLayout>
      </c:layout>
      <c:scatterChart>
        <c:scatterStyle val="lineMarker"/>
        <c:ser>
          <c:idx val="2"/>
          <c:order val="0"/>
          <c:tx>
            <c:strRef>
              <c:f>'84As'!$E$28</c:f>
              <c:strCache>
                <c:ptCount val="1"/>
                <c:pt idx="0">
                  <c:v>EXP f5-d5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'84As'!$D$29:$D$34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'84As'!$E$29:$E$34</c:f>
              <c:numCache>
                <c:formatCode>General</c:formatCode>
                <c:ptCount val="6"/>
              </c:numCache>
            </c:numRef>
          </c:yVal>
        </c:ser>
        <c:ser>
          <c:idx val="3"/>
          <c:order val="1"/>
          <c:tx>
            <c:strRef>
              <c:f>'84As'!$G$27</c:f>
              <c:strCache>
                <c:ptCount val="1"/>
                <c:pt idx="0">
                  <c:v>f5d5QPnorm</c:v>
                </c:pt>
              </c:strCache>
            </c:strRef>
          </c:tx>
          <c:spPr>
            <a:ln>
              <a:solidFill>
                <a:srgbClr val="00B0F0"/>
              </a:solidFill>
              <a:prstDash val="dashDot"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'84As'!$D$29:$D$34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'84As'!$G$29:$G$34</c:f>
              <c:numCache>
                <c:formatCode>0.00000</c:formatCode>
                <c:ptCount val="6"/>
                <c:pt idx="0">
                  <c:v>0.52941600599999838</c:v>
                </c:pt>
                <c:pt idx="1">
                  <c:v>0.41096711800000002</c:v>
                </c:pt>
                <c:pt idx="2">
                  <c:v>0.33675810200000061</c:v>
                </c:pt>
                <c:pt idx="3">
                  <c:v>0.34436929200000038</c:v>
                </c:pt>
                <c:pt idx="4">
                  <c:v>0.30345922800000008</c:v>
                </c:pt>
                <c:pt idx="5">
                  <c:v>0.36616495200000032</c:v>
                </c:pt>
              </c:numCache>
            </c:numRef>
          </c:yVal>
        </c:ser>
        <c:ser>
          <c:idx val="0"/>
          <c:order val="2"/>
          <c:tx>
            <c:strRef>
              <c:f>'84As'!$I$27</c:f>
              <c:strCache>
                <c:ptCount val="1"/>
                <c:pt idx="0">
                  <c:v>p3d5QPnorm</c:v>
                </c:pt>
              </c:strCache>
            </c:strRef>
          </c:tx>
          <c:spPr>
            <a:ln>
              <a:solidFill>
                <a:srgbClr val="FFFF00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'84As'!$D$30:$D$33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'84As'!$I$30:$I$33</c:f>
              <c:numCache>
                <c:formatCode>0.00000</c:formatCode>
                <c:ptCount val="4"/>
                <c:pt idx="0">
                  <c:v>9.3708048000000363E-2</c:v>
                </c:pt>
                <c:pt idx="1">
                  <c:v>0.18220996800000033</c:v>
                </c:pt>
                <c:pt idx="2">
                  <c:v>0.51018740400000007</c:v>
                </c:pt>
                <c:pt idx="3">
                  <c:v>0</c:v>
                </c:pt>
              </c:numCache>
            </c:numRef>
          </c:yVal>
        </c:ser>
        <c:ser>
          <c:idx val="5"/>
          <c:order val="3"/>
          <c:tx>
            <c:strRef>
              <c:f>'84As'!$J$28</c:f>
              <c:strCache>
                <c:ptCount val="1"/>
                <c:pt idx="0">
                  <c:v>EXP p3-g9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</c:spPr>
          </c:marker>
          <c:xVal>
            <c:numRef>
              <c:f>'84As'!$D$29:$D$34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'84As'!$J$29:$J$34</c:f>
              <c:numCache>
                <c:formatCode>General</c:formatCode>
                <c:ptCount val="6"/>
              </c:numCache>
            </c:numRef>
          </c:yVal>
        </c:ser>
        <c:ser>
          <c:idx val="1"/>
          <c:order val="4"/>
          <c:tx>
            <c:strRef>
              <c:f>'84As'!$N$27</c:f>
              <c:strCache>
                <c:ptCount val="1"/>
                <c:pt idx="0">
                  <c:v>f5s1QPnorm</c:v>
                </c:pt>
              </c:strCache>
            </c:strRef>
          </c:tx>
          <c:xVal>
            <c:numRef>
              <c:f>'84As'!$D$31:$D$32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'84As'!$N$31:$N$32</c:f>
              <c:numCache>
                <c:formatCode>0.00000</c:formatCode>
                <c:ptCount val="2"/>
                <c:pt idx="0">
                  <c:v>0.66992344200000176</c:v>
                </c:pt>
                <c:pt idx="1">
                  <c:v>0.63334510600000138</c:v>
                </c:pt>
              </c:numCache>
            </c:numRef>
          </c:yVal>
        </c:ser>
        <c:ser>
          <c:idx val="4"/>
          <c:order val="5"/>
          <c:tx>
            <c:strRef>
              <c:f>'84As'!$P$27</c:f>
              <c:strCache>
                <c:ptCount val="1"/>
                <c:pt idx="0">
                  <c:v>p3s1QPnorm</c:v>
                </c:pt>
              </c:strCache>
            </c:strRef>
          </c:tx>
          <c:xVal>
            <c:numRef>
              <c:f>'84As'!$D$30:$D$31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'84As'!$P$30:$P$31</c:f>
              <c:numCache>
                <c:formatCode>0.00000</c:formatCode>
                <c:ptCount val="2"/>
                <c:pt idx="0">
                  <c:v>0.56609638400000017</c:v>
                </c:pt>
                <c:pt idx="1">
                  <c:v>0.38771104400000012</c:v>
                </c:pt>
              </c:numCache>
            </c:numRef>
          </c:yVal>
        </c:ser>
        <c:axId val="70563712"/>
        <c:axId val="70651904"/>
      </c:scatterChart>
      <c:valAx>
        <c:axId val="70563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</a:t>
                </a:r>
              </a:p>
            </c:rich>
          </c:tx>
          <c:layout/>
        </c:title>
        <c:numFmt formatCode="General" sourceLinked="1"/>
        <c:tickLblPos val="nextTo"/>
        <c:crossAx val="70651904"/>
        <c:crosses val="autoZero"/>
        <c:crossBetween val="midCat"/>
        <c:majorUnit val="1"/>
      </c:valAx>
      <c:valAx>
        <c:axId val="70651904"/>
        <c:scaling>
          <c:orientation val="minMax"/>
          <c:max val="1.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(MeV)</a:t>
                </a:r>
              </a:p>
            </c:rich>
          </c:tx>
          <c:layout/>
        </c:title>
        <c:numFmt formatCode="General" sourceLinked="1"/>
        <c:tickLblPos val="nextTo"/>
        <c:crossAx val="70563712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0.16053</cdr:x>
      <cdr:y>0.80208</cdr:y>
    </cdr:from>
    <cdr:to>
      <cdr:x>0.24386</cdr:x>
      <cdr:y>0.87847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07667" y="4645005"/>
          <a:ext cx="523061" cy="442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400"/>
            <a:t>Ni</a:t>
          </a:r>
        </a:p>
      </cdr:txBody>
    </cdr:sp>
  </cdr:relSizeAnchor>
  <cdr:relSizeAnchor xmlns:cdr="http://schemas.openxmlformats.org/drawingml/2006/chartDrawing">
    <cdr:from>
      <cdr:x>0.23909</cdr:x>
      <cdr:y>0.78728</cdr:y>
    </cdr:from>
    <cdr:to>
      <cdr:x>0.32242</cdr:x>
      <cdr:y>0.86367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500783" y="4559281"/>
          <a:ext cx="523060" cy="44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/>
            <a:t>Zn</a:t>
          </a:r>
        </a:p>
      </cdr:txBody>
    </cdr:sp>
  </cdr:relSizeAnchor>
  <cdr:relSizeAnchor xmlns:cdr="http://schemas.openxmlformats.org/drawingml/2006/chartDrawing">
    <cdr:from>
      <cdr:x>0.33037</cdr:x>
      <cdr:y>0.78582</cdr:y>
    </cdr:from>
    <cdr:to>
      <cdr:x>0.41371</cdr:x>
      <cdr:y>0.8622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073730" y="4550859"/>
          <a:ext cx="523123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400"/>
            <a:t>Ge</a:t>
          </a:r>
        </a:p>
      </cdr:txBody>
    </cdr:sp>
  </cdr:relSizeAnchor>
  <cdr:relSizeAnchor xmlns:cdr="http://schemas.openxmlformats.org/drawingml/2006/chartDrawing">
    <cdr:from>
      <cdr:x>0.42792</cdr:x>
      <cdr:y>0.78947</cdr:y>
    </cdr:from>
    <cdr:to>
      <cdr:x>0.51126</cdr:x>
      <cdr:y>0.86585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86050" y="4572000"/>
          <a:ext cx="523123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/>
            <a:t>Se</a:t>
          </a:r>
        </a:p>
      </cdr:txBody>
    </cdr:sp>
  </cdr:relSizeAnchor>
  <cdr:relSizeAnchor xmlns:cdr="http://schemas.openxmlformats.org/drawingml/2006/chartDrawing">
    <cdr:from>
      <cdr:x>0.51745</cdr:x>
      <cdr:y>0.78947</cdr:y>
    </cdr:from>
    <cdr:to>
      <cdr:x>0.60079</cdr:x>
      <cdr:y>0.86585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248025" y="4572000"/>
          <a:ext cx="523123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/>
            <a:t>Kr</a:t>
          </a:r>
        </a:p>
      </cdr:txBody>
    </cdr:sp>
  </cdr:relSizeAnchor>
  <cdr:relSizeAnchor xmlns:cdr="http://schemas.openxmlformats.org/drawingml/2006/chartDrawing">
    <cdr:from>
      <cdr:x>0.61305</cdr:x>
      <cdr:y>0.78783</cdr:y>
    </cdr:from>
    <cdr:to>
      <cdr:x>0.69639</cdr:x>
      <cdr:y>0.86421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3848100" y="4562475"/>
          <a:ext cx="523123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/>
            <a:t>Sr</a:t>
          </a:r>
        </a:p>
      </cdr:txBody>
    </cdr:sp>
  </cdr:relSizeAnchor>
  <cdr:relSizeAnchor xmlns:cdr="http://schemas.openxmlformats.org/drawingml/2006/chartDrawing">
    <cdr:from>
      <cdr:x>0.7041</cdr:x>
      <cdr:y>0.78783</cdr:y>
    </cdr:from>
    <cdr:to>
      <cdr:x>0.78744</cdr:x>
      <cdr:y>0.86421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419600" y="4562475"/>
          <a:ext cx="523123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/>
            <a:t>Zr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0.19753</cdr:x>
      <cdr:y>0.80208</cdr:y>
    </cdr:from>
    <cdr:to>
      <cdr:x>0.28086</cdr:x>
      <cdr:y>0.87847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6072" y="4645006"/>
          <a:ext cx="407538" cy="44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400" dirty="0"/>
            <a:t>Ni</a:t>
          </a:r>
        </a:p>
      </cdr:txBody>
    </cdr:sp>
  </cdr:relSizeAnchor>
  <cdr:relSizeAnchor xmlns:cdr="http://schemas.openxmlformats.org/drawingml/2006/chartDrawing">
    <cdr:from>
      <cdr:x>0.30531</cdr:x>
      <cdr:y>0.79057</cdr:y>
    </cdr:from>
    <cdr:to>
      <cdr:x>0.38864</cdr:x>
      <cdr:y>0.86696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493156" y="4578346"/>
          <a:ext cx="407539" cy="442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Zn</a:t>
          </a:r>
        </a:p>
      </cdr:txBody>
    </cdr:sp>
  </cdr:relSizeAnchor>
  <cdr:relSizeAnchor xmlns:cdr="http://schemas.openxmlformats.org/drawingml/2006/chartDrawing">
    <cdr:from>
      <cdr:x>0.42191</cdr:x>
      <cdr:y>0.79075</cdr:y>
    </cdr:from>
    <cdr:to>
      <cdr:x>0.50525</cdr:x>
      <cdr:y>0.86713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063400" y="4579416"/>
          <a:ext cx="407587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400" dirty="0"/>
            <a:t>Ge</a:t>
          </a:r>
        </a:p>
      </cdr:txBody>
    </cdr:sp>
  </cdr:relSizeAnchor>
  <cdr:relSizeAnchor xmlns:cdr="http://schemas.openxmlformats.org/drawingml/2006/chartDrawing">
    <cdr:from>
      <cdr:x>0.53699</cdr:x>
      <cdr:y>0.79276</cdr:y>
    </cdr:from>
    <cdr:to>
      <cdr:x>0.62033</cdr:x>
      <cdr:y>0.86914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26209" y="4591029"/>
          <a:ext cx="407587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Se</a:t>
          </a:r>
        </a:p>
      </cdr:txBody>
    </cdr:sp>
  </cdr:relSizeAnchor>
  <cdr:relSizeAnchor xmlns:cdr="http://schemas.openxmlformats.org/drawingml/2006/chartDrawing">
    <cdr:from>
      <cdr:x>0.65378</cdr:x>
      <cdr:y>0.79111</cdr:y>
    </cdr:from>
    <cdr:to>
      <cdr:x>0.73712</cdr:x>
      <cdr:y>0.86749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197419" y="4581504"/>
          <a:ext cx="407587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Kr</a:t>
          </a:r>
        </a:p>
      </cdr:txBody>
    </cdr:sp>
  </cdr:relSizeAnchor>
  <cdr:relSizeAnchor xmlns:cdr="http://schemas.openxmlformats.org/drawingml/2006/chartDrawing">
    <cdr:from>
      <cdr:x>0.76691</cdr:x>
      <cdr:y>0.79112</cdr:y>
    </cdr:from>
    <cdr:to>
      <cdr:x>0.85025</cdr:x>
      <cdr:y>0.8675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3750690" y="4581531"/>
          <a:ext cx="407588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Sr</a:t>
          </a:r>
        </a:p>
      </cdr:txBody>
    </cdr:sp>
  </cdr:relSizeAnchor>
  <cdr:relSizeAnchor xmlns:cdr="http://schemas.openxmlformats.org/drawingml/2006/chartDrawing">
    <cdr:from>
      <cdr:x>0.88328</cdr:x>
      <cdr:y>0.78947</cdr:y>
    </cdr:from>
    <cdr:to>
      <cdr:x>0.96662</cdr:x>
      <cdr:y>0.86585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319809" y="4572006"/>
          <a:ext cx="407588" cy="442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Zr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0.12853</cdr:x>
      <cdr:y>0.7882</cdr:y>
    </cdr:from>
    <cdr:to>
      <cdr:x>0.27263</cdr:x>
      <cdr:y>0.89216</cdr:y>
    </cdr:to>
    <cdr:sp macro="" textlink="">
      <cdr:nvSpPr>
        <cdr:cNvPr id="2" name="ZoneTexte 51"/>
        <cdr:cNvSpPr txBox="1"/>
      </cdr:nvSpPr>
      <cdr:spPr>
        <a:xfrm xmlns:a="http://schemas.openxmlformats.org/drawingml/2006/main">
          <a:off x="628650" y="2800350"/>
          <a:ext cx="70485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dirty="0" smtClean="0"/>
            <a:t>f5/2</a:t>
          </a:r>
          <a:endParaRPr lang="fr-FR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7090-03FA-4AA6-8FEF-9679C8BD5462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4A90-943C-484A-B812-4F963E113C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jpeg"/><Relationship Id="rId9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5.jpeg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Structure evolution towards </a:t>
            </a:r>
            <a:r>
              <a:rPr lang="en-US" b="1" baseline="30000" dirty="0" smtClean="0"/>
              <a:t>78</a:t>
            </a:r>
            <a:r>
              <a:rPr lang="en-US" b="1" dirty="0" smtClean="0"/>
              <a:t>Ni : </a:t>
            </a:r>
          </a:p>
          <a:p>
            <a:pPr algn="ctr"/>
            <a:r>
              <a:rPr lang="en-US" b="1" dirty="0" smtClean="0"/>
              <a:t>challenges in the interpretation of hard-won experimental data </a:t>
            </a:r>
          </a:p>
          <a:p>
            <a:pPr algn="ctr"/>
            <a:r>
              <a:rPr lang="en-US" b="1" dirty="0" smtClean="0"/>
              <a:t>solved by simple means </a:t>
            </a:r>
            <a:endParaRPr lang="en-US" b="1" dirty="0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133275" y="908720"/>
            <a:ext cx="5122863" cy="5426075"/>
            <a:chOff x="1374" y="468"/>
            <a:chExt cx="3227" cy="3418"/>
          </a:xfrm>
        </p:grpSpPr>
        <p:pic>
          <p:nvPicPr>
            <p:cNvPr id="6" name="Picture 33" descr="sphere_fina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4" y="468"/>
              <a:ext cx="3227" cy="3411"/>
            </a:xfrm>
            <a:prstGeom prst="rect">
              <a:avLst/>
            </a:prstGeom>
            <a:noFill/>
          </p:spPr>
        </p:pic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3428" y="3092"/>
              <a:ext cx="988" cy="794"/>
            </a:xfrm>
            <a:custGeom>
              <a:avLst/>
              <a:gdLst/>
              <a:ahLst/>
              <a:cxnLst>
                <a:cxn ang="0">
                  <a:pos x="36" y="364"/>
                </a:cxn>
                <a:cxn ang="0">
                  <a:pos x="87" y="389"/>
                </a:cxn>
                <a:cxn ang="0">
                  <a:pos x="240" y="449"/>
                </a:cxn>
                <a:cxn ang="0">
                  <a:pos x="384" y="415"/>
                </a:cxn>
                <a:cxn ang="0">
                  <a:pos x="443" y="356"/>
                </a:cxn>
                <a:cxn ang="0">
                  <a:pos x="477" y="305"/>
                </a:cxn>
                <a:cxn ang="0">
                  <a:pos x="528" y="203"/>
                </a:cxn>
                <a:cxn ang="0">
                  <a:pos x="562" y="152"/>
                </a:cxn>
                <a:cxn ang="0">
                  <a:pos x="773" y="0"/>
                </a:cxn>
                <a:cxn ang="0">
                  <a:pos x="875" y="8"/>
                </a:cxn>
                <a:cxn ang="0">
                  <a:pos x="917" y="51"/>
                </a:cxn>
                <a:cxn ang="0">
                  <a:pos x="968" y="84"/>
                </a:cxn>
                <a:cxn ang="0">
                  <a:pos x="900" y="68"/>
                </a:cxn>
                <a:cxn ang="0">
                  <a:pos x="748" y="101"/>
                </a:cxn>
                <a:cxn ang="0">
                  <a:pos x="714" y="152"/>
                </a:cxn>
                <a:cxn ang="0">
                  <a:pos x="697" y="178"/>
                </a:cxn>
                <a:cxn ang="0">
                  <a:pos x="629" y="356"/>
                </a:cxn>
                <a:cxn ang="0">
                  <a:pos x="553" y="618"/>
                </a:cxn>
                <a:cxn ang="0">
                  <a:pos x="485" y="745"/>
                </a:cxn>
                <a:cxn ang="0">
                  <a:pos x="409" y="771"/>
                </a:cxn>
                <a:cxn ang="0">
                  <a:pos x="384" y="779"/>
                </a:cxn>
                <a:cxn ang="0">
                  <a:pos x="223" y="745"/>
                </a:cxn>
              </a:cxnLst>
              <a:rect l="0" t="0" r="r" b="b"/>
              <a:pathLst>
                <a:path w="988" h="794">
                  <a:moveTo>
                    <a:pt x="36" y="364"/>
                  </a:moveTo>
                  <a:cubicBezTo>
                    <a:pt x="120" y="390"/>
                    <a:pt x="0" y="350"/>
                    <a:pt x="87" y="389"/>
                  </a:cubicBezTo>
                  <a:cubicBezTo>
                    <a:pt x="139" y="412"/>
                    <a:pt x="192" y="418"/>
                    <a:pt x="240" y="449"/>
                  </a:cubicBezTo>
                  <a:cubicBezTo>
                    <a:pt x="294" y="442"/>
                    <a:pt x="333" y="431"/>
                    <a:pt x="384" y="415"/>
                  </a:cubicBezTo>
                  <a:cubicBezTo>
                    <a:pt x="481" y="351"/>
                    <a:pt x="412" y="411"/>
                    <a:pt x="443" y="356"/>
                  </a:cubicBezTo>
                  <a:cubicBezTo>
                    <a:pt x="453" y="338"/>
                    <a:pt x="477" y="305"/>
                    <a:pt x="477" y="305"/>
                  </a:cubicBezTo>
                  <a:cubicBezTo>
                    <a:pt x="488" y="270"/>
                    <a:pt x="510" y="235"/>
                    <a:pt x="528" y="203"/>
                  </a:cubicBezTo>
                  <a:cubicBezTo>
                    <a:pt x="538" y="185"/>
                    <a:pt x="562" y="152"/>
                    <a:pt x="562" y="152"/>
                  </a:cubicBezTo>
                  <a:cubicBezTo>
                    <a:pt x="594" y="53"/>
                    <a:pt x="679" y="18"/>
                    <a:pt x="773" y="0"/>
                  </a:cubicBezTo>
                  <a:cubicBezTo>
                    <a:pt x="807" y="3"/>
                    <a:pt x="842" y="1"/>
                    <a:pt x="875" y="8"/>
                  </a:cubicBezTo>
                  <a:cubicBezTo>
                    <a:pt x="906" y="14"/>
                    <a:pt x="897" y="34"/>
                    <a:pt x="917" y="51"/>
                  </a:cubicBezTo>
                  <a:cubicBezTo>
                    <a:pt x="932" y="64"/>
                    <a:pt x="988" y="88"/>
                    <a:pt x="968" y="84"/>
                  </a:cubicBezTo>
                  <a:cubicBezTo>
                    <a:pt x="917" y="74"/>
                    <a:pt x="940" y="80"/>
                    <a:pt x="900" y="68"/>
                  </a:cubicBezTo>
                  <a:cubicBezTo>
                    <a:pt x="828" y="74"/>
                    <a:pt x="800" y="66"/>
                    <a:pt x="748" y="101"/>
                  </a:cubicBezTo>
                  <a:cubicBezTo>
                    <a:pt x="737" y="118"/>
                    <a:pt x="725" y="135"/>
                    <a:pt x="714" y="152"/>
                  </a:cubicBezTo>
                  <a:cubicBezTo>
                    <a:pt x="708" y="161"/>
                    <a:pt x="697" y="178"/>
                    <a:pt x="697" y="178"/>
                  </a:cubicBezTo>
                  <a:cubicBezTo>
                    <a:pt x="678" y="237"/>
                    <a:pt x="663" y="304"/>
                    <a:pt x="629" y="356"/>
                  </a:cubicBezTo>
                  <a:cubicBezTo>
                    <a:pt x="602" y="442"/>
                    <a:pt x="605" y="541"/>
                    <a:pt x="553" y="618"/>
                  </a:cubicBezTo>
                  <a:cubicBezTo>
                    <a:pt x="547" y="639"/>
                    <a:pt x="499" y="740"/>
                    <a:pt x="485" y="745"/>
                  </a:cubicBezTo>
                  <a:cubicBezTo>
                    <a:pt x="447" y="759"/>
                    <a:pt x="460" y="754"/>
                    <a:pt x="409" y="771"/>
                  </a:cubicBezTo>
                  <a:cubicBezTo>
                    <a:pt x="401" y="774"/>
                    <a:pt x="384" y="779"/>
                    <a:pt x="384" y="779"/>
                  </a:cubicBezTo>
                  <a:cubicBezTo>
                    <a:pt x="313" y="775"/>
                    <a:pt x="266" y="794"/>
                    <a:pt x="223" y="745"/>
                  </a:cubicBez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133191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Picture 2" descr="D:\temporaire\images\logos\IPN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8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NRS IN2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712"/>
            <a:ext cx="1208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ipnweb.in2p3.fr/~intranet/logos/logo_psud/logo_UPS_new_simple_L80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8"/>
            <a:ext cx="967669" cy="529799"/>
          </a:xfrm>
          <a:prstGeom prst="rect">
            <a:avLst/>
          </a:prstGeom>
          <a:noFill/>
        </p:spPr>
      </p:pic>
      <p:pic>
        <p:nvPicPr>
          <p:cNvPr id="11274" name="Picture 10" descr="http://www.histoires-enfants.net/wp-content/uploads/2009/05/65987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67505">
            <a:off x="4907921" y="2489713"/>
            <a:ext cx="2238375" cy="14287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234950" h="63500"/>
          </a:sp3d>
        </p:spPr>
      </p:pic>
      <p:sp>
        <p:nvSpPr>
          <p:cNvPr id="19" name="Rectangle 18"/>
          <p:cNvSpPr/>
          <p:nvPr/>
        </p:nvSpPr>
        <p:spPr bwMode="auto">
          <a:xfrm>
            <a:off x="0" y="6237313"/>
            <a:ext cx="9144000" cy="628626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Shell Model as Unified View of Nuclear Structure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Workshop in honor of founders of Strasbourg-Madrid Shell Model Collaboration: E. </a:t>
            </a:r>
            <a:r>
              <a:rPr lang="en-US" sz="1200" dirty="0" err="1" smtClean="0">
                <a:solidFill>
                  <a:schemeClr val="bg1"/>
                </a:solidFill>
              </a:rPr>
              <a:t>Caurier</a:t>
            </a:r>
            <a:r>
              <a:rPr lang="en-US" sz="1200" dirty="0" smtClean="0">
                <a:solidFill>
                  <a:schemeClr val="bg1"/>
                </a:solidFill>
              </a:rPr>
              <a:t>, A. </a:t>
            </a:r>
            <a:r>
              <a:rPr lang="en-US" sz="1200" dirty="0" err="1" smtClean="0">
                <a:solidFill>
                  <a:schemeClr val="bg1"/>
                </a:solidFill>
              </a:rPr>
              <a:t>Poves</a:t>
            </a:r>
            <a:r>
              <a:rPr lang="en-US" sz="1200" dirty="0" smtClean="0">
                <a:solidFill>
                  <a:schemeClr val="bg1"/>
                </a:solidFill>
              </a:rPr>
              <a:t> and A. P. </a:t>
            </a:r>
            <a:r>
              <a:rPr lang="en-US" sz="1200" dirty="0" err="1" smtClean="0">
                <a:solidFill>
                  <a:schemeClr val="bg1"/>
                </a:solidFill>
              </a:rPr>
              <a:t>Zuker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IPHC Strasbourg - October 8</a:t>
            </a:r>
            <a:r>
              <a:rPr lang="en-US" sz="1200" dirty="0" smtClean="0">
                <a:solidFill>
                  <a:schemeClr val="bg1"/>
                </a:solidFill>
              </a:rPr>
              <a:t> ‐ 10,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ZoneTexte 18"/>
          <p:cNvSpPr txBox="1">
            <a:spLocks noChangeArrowheads="1"/>
          </p:cNvSpPr>
          <p:nvPr/>
        </p:nvSpPr>
        <p:spPr bwMode="auto">
          <a:xfrm>
            <a:off x="400050" y="3104880"/>
            <a:ext cx="4601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the N=50 shell effect, evolution towards </a:t>
            </a:r>
            <a:r>
              <a:rPr lang="en-US" sz="1400" baseline="30000" dirty="0" smtClean="0"/>
              <a:t>78</a:t>
            </a:r>
            <a:r>
              <a:rPr lang="en-US" sz="1400" dirty="0" smtClean="0"/>
              <a:t>Ni :</a:t>
            </a:r>
          </a:p>
          <a:p>
            <a:r>
              <a:rPr lang="en-US" sz="1400" dirty="0" smtClean="0"/>
              <a:t> present status</a:t>
            </a:r>
            <a:endParaRPr lang="en-US" sz="1400" dirty="0"/>
          </a:p>
        </p:txBody>
      </p:sp>
      <p:sp>
        <p:nvSpPr>
          <p:cNvPr id="18" name="Ellipse 17"/>
          <p:cNvSpPr/>
          <p:nvPr/>
        </p:nvSpPr>
        <p:spPr>
          <a:xfrm>
            <a:off x="0" y="3142980"/>
            <a:ext cx="279400" cy="2794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22" name="ZoneTexte 20"/>
          <p:cNvSpPr txBox="1">
            <a:spLocks noChangeArrowheads="1"/>
          </p:cNvSpPr>
          <p:nvPr/>
        </p:nvSpPr>
        <p:spPr bwMode="auto">
          <a:xfrm>
            <a:off x="406400" y="3711305"/>
            <a:ext cx="3801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deeper into nuclear structure close to </a:t>
            </a:r>
            <a:r>
              <a:rPr lang="en-US" sz="1400" baseline="30000" dirty="0" smtClean="0"/>
              <a:t>78</a:t>
            </a:r>
            <a:r>
              <a:rPr lang="en-US" sz="1400" dirty="0" smtClean="0"/>
              <a:t>Ni : </a:t>
            </a:r>
          </a:p>
        </p:txBody>
      </p:sp>
      <p:sp>
        <p:nvSpPr>
          <p:cNvPr id="23" name="Ellipse 22"/>
          <p:cNvSpPr/>
          <p:nvPr/>
        </p:nvSpPr>
        <p:spPr>
          <a:xfrm>
            <a:off x="4762" y="3726013"/>
            <a:ext cx="280988" cy="280988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24" name="ZoneTexte 26"/>
          <p:cNvSpPr txBox="1">
            <a:spLocks noChangeArrowheads="1"/>
          </p:cNvSpPr>
          <p:nvPr/>
        </p:nvSpPr>
        <p:spPr bwMode="auto">
          <a:xfrm>
            <a:off x="536335" y="4457549"/>
            <a:ext cx="370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neutron single </a:t>
            </a:r>
            <a:r>
              <a:rPr lang="en-US" sz="1400" dirty="0"/>
              <a:t>particle state effective </a:t>
            </a:r>
            <a:r>
              <a:rPr lang="en-US" sz="1400" dirty="0" smtClean="0"/>
              <a:t>sequence</a:t>
            </a:r>
          </a:p>
          <a:p>
            <a:r>
              <a:rPr lang="en-US" sz="1400" dirty="0" smtClean="0"/>
              <a:t>(from the study of the odd N=51 isotones)</a:t>
            </a:r>
            <a:endParaRPr lang="en-US" sz="1400" dirty="0"/>
          </a:p>
        </p:txBody>
      </p:sp>
      <p:sp>
        <p:nvSpPr>
          <p:cNvPr id="28" name="Ellipse 27"/>
          <p:cNvSpPr/>
          <p:nvPr/>
        </p:nvSpPr>
        <p:spPr>
          <a:xfrm>
            <a:off x="0" y="4059567"/>
            <a:ext cx="557124" cy="280988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/>
              <a:t>2-1</a:t>
            </a:r>
            <a:endParaRPr lang="fr-FR" sz="1200" dirty="0"/>
          </a:p>
        </p:txBody>
      </p:sp>
      <p:sp>
        <p:nvSpPr>
          <p:cNvPr id="29" name="Ellipse 28"/>
          <p:cNvSpPr/>
          <p:nvPr/>
        </p:nvSpPr>
        <p:spPr>
          <a:xfrm>
            <a:off x="0" y="4513890"/>
            <a:ext cx="557124" cy="280988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/>
              <a:t>2-2</a:t>
            </a:r>
            <a:endParaRPr lang="fr-FR" sz="1200" dirty="0"/>
          </a:p>
        </p:txBody>
      </p:sp>
      <p:sp>
        <p:nvSpPr>
          <p:cNvPr id="30" name="ZoneTexte 26"/>
          <p:cNvSpPr txBox="1">
            <a:spLocks noChangeArrowheads="1"/>
          </p:cNvSpPr>
          <p:nvPr/>
        </p:nvSpPr>
        <p:spPr bwMode="auto">
          <a:xfrm>
            <a:off x="505786" y="3962609"/>
            <a:ext cx="4445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proton single </a:t>
            </a:r>
            <a:r>
              <a:rPr lang="en-US" sz="1400" dirty="0"/>
              <a:t>particle state effective </a:t>
            </a:r>
            <a:r>
              <a:rPr lang="en-US" sz="1400" dirty="0" smtClean="0"/>
              <a:t>sequence</a:t>
            </a:r>
          </a:p>
          <a:p>
            <a:r>
              <a:rPr lang="en-US" sz="1400" dirty="0" smtClean="0"/>
              <a:t>(unexpectedly revealed by the study of odd-odd nuclei)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15661" y="52447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Aesop's fable of The Hare and The Tortoise, </a:t>
            </a:r>
          </a:p>
          <a:p>
            <a:r>
              <a:rPr lang="en-US" sz="1400" dirty="0" smtClean="0"/>
              <a:t>the moral of which is "Slow and steady wins the race"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405313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9"/>
          <p:cNvSpPr txBox="1">
            <a:spLocks noChangeArrowheads="1"/>
          </p:cNvSpPr>
          <p:nvPr/>
        </p:nvSpPr>
        <p:spPr bwMode="auto">
          <a:xfrm>
            <a:off x="2000250" y="723900"/>
            <a:ext cx="2428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Times New Roman" pitchFamily="18" charset="0"/>
                <a:cs typeface="Times New Roman" pitchFamily="18" charset="0"/>
              </a:rPr>
              <a:t>K. Flanagan et al.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439738" y="2136775"/>
            <a:ext cx="3571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1016000" y="2143125"/>
            <a:ext cx="35718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597025" y="2141538"/>
            <a:ext cx="3571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163763" y="2089150"/>
            <a:ext cx="3571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9738" y="1243013"/>
            <a:ext cx="357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95363" y="1744663"/>
            <a:ext cx="214312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77975" y="2009775"/>
            <a:ext cx="212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168525" y="2149475"/>
            <a:ext cx="357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6200000" flipH="1">
            <a:off x="644525" y="1385888"/>
            <a:ext cx="492125" cy="2095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11263" y="1741488"/>
            <a:ext cx="373062" cy="2667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85938" y="2008188"/>
            <a:ext cx="382587" cy="1397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8"/>
          <p:cNvSpPr txBox="1">
            <a:spLocks noChangeArrowheads="1"/>
          </p:cNvSpPr>
          <p:nvPr/>
        </p:nvSpPr>
        <p:spPr bwMode="auto">
          <a:xfrm>
            <a:off x="365125" y="3557588"/>
            <a:ext cx="604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N=40</a:t>
            </a:r>
          </a:p>
        </p:txBody>
      </p:sp>
      <p:sp>
        <p:nvSpPr>
          <p:cNvPr id="16" name="ZoneTexte 39"/>
          <p:cNvSpPr txBox="1">
            <a:spLocks noChangeArrowheads="1"/>
          </p:cNvSpPr>
          <p:nvPr/>
        </p:nvSpPr>
        <p:spPr bwMode="auto">
          <a:xfrm>
            <a:off x="955675" y="3557588"/>
            <a:ext cx="604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N=42</a:t>
            </a:r>
          </a:p>
        </p:txBody>
      </p:sp>
      <p:sp>
        <p:nvSpPr>
          <p:cNvPr id="17" name="ZoneTexte 40"/>
          <p:cNvSpPr txBox="1">
            <a:spLocks noChangeArrowheads="1"/>
          </p:cNvSpPr>
          <p:nvPr/>
        </p:nvSpPr>
        <p:spPr bwMode="auto">
          <a:xfrm>
            <a:off x="1528763" y="3551238"/>
            <a:ext cx="6048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N=44</a:t>
            </a:r>
          </a:p>
        </p:txBody>
      </p:sp>
      <p:sp>
        <p:nvSpPr>
          <p:cNvPr id="18" name="ZoneTexte 41"/>
          <p:cNvSpPr txBox="1">
            <a:spLocks noChangeArrowheads="1"/>
          </p:cNvSpPr>
          <p:nvPr/>
        </p:nvSpPr>
        <p:spPr bwMode="auto">
          <a:xfrm>
            <a:off x="2095500" y="3549650"/>
            <a:ext cx="603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N=46</a:t>
            </a:r>
          </a:p>
        </p:txBody>
      </p:sp>
      <p:sp>
        <p:nvSpPr>
          <p:cNvPr id="19" name="ZoneTexte 42"/>
          <p:cNvSpPr txBox="1">
            <a:spLocks noChangeArrowheads="1"/>
          </p:cNvSpPr>
          <p:nvPr/>
        </p:nvSpPr>
        <p:spPr bwMode="auto">
          <a:xfrm>
            <a:off x="2690813" y="3549650"/>
            <a:ext cx="604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N=48</a:t>
            </a:r>
          </a:p>
        </p:txBody>
      </p:sp>
      <p:sp>
        <p:nvSpPr>
          <p:cNvPr id="20" name="ZoneTexte 43"/>
          <p:cNvSpPr txBox="1">
            <a:spLocks noChangeArrowheads="1"/>
          </p:cNvSpPr>
          <p:nvPr/>
        </p:nvSpPr>
        <p:spPr bwMode="auto">
          <a:xfrm>
            <a:off x="4027488" y="1893888"/>
            <a:ext cx="205898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► understood </a:t>
            </a:r>
            <a:r>
              <a:rPr lang="en-US" sz="1000" dirty="0">
                <a:latin typeface="Calibri" pitchFamily="34" charset="0"/>
              </a:rPr>
              <a:t>as due to the tensor term of the monopole part of the p-n interaction (</a:t>
            </a:r>
            <a:r>
              <a:rPr lang="en-US" sz="1000" dirty="0" err="1">
                <a:latin typeface="Calibri" pitchFamily="34" charset="0"/>
              </a:rPr>
              <a:t>cf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fr-FR" sz="1000" i="1" dirty="0">
                <a:latin typeface="Calibri" pitchFamily="34" charset="0"/>
              </a:rPr>
              <a:t>T. </a:t>
            </a:r>
            <a:r>
              <a:rPr lang="fr-FR" sz="1000" i="1" dirty="0" err="1">
                <a:latin typeface="Calibri" pitchFamily="34" charset="0"/>
              </a:rPr>
              <a:t>Otsuka</a:t>
            </a:r>
            <a:r>
              <a:rPr lang="fr-FR" sz="1000" i="1" dirty="0">
                <a:latin typeface="Calibri" pitchFamily="34" charset="0"/>
              </a:rPr>
              <a:t> et al. PRL95, 232502 (2005)</a:t>
            </a:r>
          </a:p>
        </p:txBody>
      </p:sp>
      <p:sp>
        <p:nvSpPr>
          <p:cNvPr id="21" name="ZoneTexte 44"/>
          <p:cNvSpPr txBox="1">
            <a:spLocks noChangeArrowheads="1"/>
          </p:cNvSpPr>
          <p:nvPr/>
        </p:nvSpPr>
        <p:spPr bwMode="auto">
          <a:xfrm>
            <a:off x="3271838" y="3559175"/>
            <a:ext cx="604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N=50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35438"/>
            <a:ext cx="29051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3819525"/>
            <a:ext cx="44672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463" y="4114800"/>
            <a:ext cx="25622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73"/>
          <p:cNvGrpSpPr>
            <a:grpSpLocks/>
          </p:cNvGrpSpPr>
          <p:nvPr/>
        </p:nvGrpSpPr>
        <p:grpSpPr bwMode="auto">
          <a:xfrm>
            <a:off x="6361113" y="727075"/>
            <a:ext cx="2305050" cy="3633788"/>
            <a:chOff x="6361042" y="727241"/>
            <a:chExt cx="2305879" cy="3633622"/>
          </a:xfrm>
        </p:grpSpPr>
        <p:sp>
          <p:nvSpPr>
            <p:cNvPr id="26" name="Line 465"/>
            <p:cNvSpPr>
              <a:spLocks noChangeShapeType="1"/>
            </p:cNvSpPr>
            <p:nvPr/>
          </p:nvSpPr>
          <p:spPr bwMode="auto">
            <a:xfrm>
              <a:off x="6985000" y="3922713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466"/>
            <p:cNvSpPr>
              <a:spLocks noChangeShapeType="1"/>
            </p:cNvSpPr>
            <p:nvPr/>
          </p:nvSpPr>
          <p:spPr bwMode="auto">
            <a:xfrm>
              <a:off x="6985000" y="3717925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467"/>
            <p:cNvSpPr>
              <a:spLocks noChangeShapeType="1"/>
            </p:cNvSpPr>
            <p:nvPr/>
          </p:nvSpPr>
          <p:spPr bwMode="auto">
            <a:xfrm flipV="1">
              <a:off x="7011988" y="1470025"/>
              <a:ext cx="0" cy="2687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468"/>
            <p:cNvSpPr txBox="1">
              <a:spLocks noChangeArrowheads="1"/>
            </p:cNvSpPr>
            <p:nvPr/>
          </p:nvSpPr>
          <p:spPr bwMode="auto">
            <a:xfrm>
              <a:off x="6448425" y="1165225"/>
              <a:ext cx="835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 (MeV)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30" name="Line 469"/>
            <p:cNvSpPr>
              <a:spLocks noChangeShapeType="1"/>
            </p:cNvSpPr>
            <p:nvPr/>
          </p:nvSpPr>
          <p:spPr bwMode="auto">
            <a:xfrm>
              <a:off x="6985000" y="3278188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470"/>
            <p:cNvSpPr>
              <a:spLocks noChangeShapeType="1"/>
            </p:cNvSpPr>
            <p:nvPr/>
          </p:nvSpPr>
          <p:spPr bwMode="auto">
            <a:xfrm>
              <a:off x="6985000" y="2154238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471"/>
            <p:cNvSpPr txBox="1">
              <a:spLocks noChangeArrowheads="1"/>
            </p:cNvSpPr>
            <p:nvPr/>
          </p:nvSpPr>
          <p:spPr bwMode="auto">
            <a:xfrm>
              <a:off x="6600825" y="3908425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-14,386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3" name="Text Box 472"/>
            <p:cNvSpPr txBox="1">
              <a:spLocks noChangeArrowheads="1"/>
            </p:cNvSpPr>
            <p:nvPr/>
          </p:nvSpPr>
          <p:spPr bwMode="auto">
            <a:xfrm>
              <a:off x="6524625" y="3481388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-13,233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4" name="Text Box 473"/>
            <p:cNvSpPr txBox="1">
              <a:spLocks noChangeArrowheads="1"/>
            </p:cNvSpPr>
            <p:nvPr/>
          </p:nvSpPr>
          <p:spPr bwMode="auto">
            <a:xfrm>
              <a:off x="6524625" y="3024188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-11,831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5" name="Text Box 474"/>
            <p:cNvSpPr txBox="1">
              <a:spLocks noChangeArrowheads="1"/>
            </p:cNvSpPr>
            <p:nvPr/>
          </p:nvSpPr>
          <p:spPr bwMode="auto">
            <a:xfrm>
              <a:off x="6600825" y="192722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-7,121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6" name="Oval 500"/>
            <p:cNvSpPr>
              <a:spLocks noChangeArrowheads="1"/>
            </p:cNvSpPr>
            <p:nvPr/>
          </p:nvSpPr>
          <p:spPr bwMode="auto">
            <a:xfrm>
              <a:off x="7162800" y="2716213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40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37" name="AutoShape 509"/>
            <p:cNvSpPr>
              <a:spLocks noChangeArrowheads="1"/>
            </p:cNvSpPr>
            <p:nvPr/>
          </p:nvSpPr>
          <p:spPr bwMode="auto">
            <a:xfrm>
              <a:off x="7591425" y="3832225"/>
              <a:ext cx="457200" cy="3810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f</a:t>
              </a:r>
              <a:r>
                <a:rPr lang="fr-FR" sz="1400" baseline="-25000">
                  <a:latin typeface="Calibri" pitchFamily="34" charset="0"/>
                </a:rPr>
                <a:t>5/2</a:t>
              </a:r>
            </a:p>
          </p:txBody>
        </p:sp>
        <p:sp>
          <p:nvSpPr>
            <p:cNvPr id="38" name="AutoShape 510"/>
            <p:cNvSpPr>
              <a:spLocks noChangeArrowheads="1"/>
            </p:cNvSpPr>
            <p:nvPr/>
          </p:nvSpPr>
          <p:spPr bwMode="auto">
            <a:xfrm>
              <a:off x="7591425" y="3527425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p</a:t>
              </a:r>
              <a:r>
                <a:rPr lang="fr-FR" sz="1400" baseline="-25000">
                  <a:latin typeface="Calibri" pitchFamily="34" charset="0"/>
                </a:rPr>
                <a:t>3/2</a:t>
              </a:r>
            </a:p>
          </p:txBody>
        </p:sp>
        <p:sp>
          <p:nvSpPr>
            <p:cNvPr id="39" name="Oval 511"/>
            <p:cNvSpPr>
              <a:spLocks noChangeArrowheads="1"/>
            </p:cNvSpPr>
            <p:nvPr/>
          </p:nvSpPr>
          <p:spPr bwMode="auto">
            <a:xfrm>
              <a:off x="7591425" y="3070225"/>
              <a:ext cx="304800" cy="30480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>
                  <a:latin typeface="Calibri" pitchFamily="34" charset="0"/>
                </a:rPr>
                <a:t>p</a:t>
              </a:r>
              <a:r>
                <a:rPr lang="fr-FR" sz="1200" baseline="-25000">
                  <a:latin typeface="Calibri" pitchFamily="34" charset="0"/>
                </a:rPr>
                <a:t>1/2</a:t>
              </a:r>
            </a:p>
          </p:txBody>
        </p:sp>
        <p:sp>
          <p:nvSpPr>
            <p:cNvPr id="40" name="Oval 512"/>
            <p:cNvSpPr>
              <a:spLocks noChangeArrowheads="1"/>
            </p:cNvSpPr>
            <p:nvPr/>
          </p:nvSpPr>
          <p:spPr bwMode="auto">
            <a:xfrm>
              <a:off x="7591425" y="1927225"/>
              <a:ext cx="304800" cy="3048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>
                  <a:latin typeface="Calibri" pitchFamily="34" charset="0"/>
                </a:rPr>
                <a:t>g</a:t>
              </a:r>
              <a:r>
                <a:rPr lang="fr-FR" sz="1200" baseline="-25000">
                  <a:latin typeface="Calibri" pitchFamily="34" charset="0"/>
                </a:rPr>
                <a:t>9/2</a:t>
              </a:r>
            </a:p>
          </p:txBody>
        </p:sp>
        <p:sp>
          <p:nvSpPr>
            <p:cNvPr id="41" name="Text Box 515"/>
            <p:cNvSpPr txBox="1">
              <a:spLocks noChangeArrowheads="1"/>
            </p:cNvSpPr>
            <p:nvPr/>
          </p:nvSpPr>
          <p:spPr bwMode="auto">
            <a:xfrm>
              <a:off x="6361042" y="727241"/>
              <a:ext cx="230587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Calibri" pitchFamily="34" charset="0"/>
                </a:rPr>
                <a:t>Proton single particles at N=50</a:t>
              </a:r>
            </a:p>
          </p:txBody>
        </p:sp>
        <p:sp>
          <p:nvSpPr>
            <p:cNvPr id="42" name="Oval 500"/>
            <p:cNvSpPr>
              <a:spLocks noChangeArrowheads="1"/>
            </p:cNvSpPr>
            <p:nvPr/>
          </p:nvSpPr>
          <p:spPr bwMode="auto">
            <a:xfrm>
              <a:off x="7191375" y="4116388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28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43" name="Oval 500"/>
            <p:cNvSpPr>
              <a:spLocks noChangeArrowheads="1"/>
            </p:cNvSpPr>
            <p:nvPr/>
          </p:nvSpPr>
          <p:spPr bwMode="auto">
            <a:xfrm>
              <a:off x="7153275" y="1811338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50</a:t>
              </a:r>
              <a:endParaRPr lang="en-GB" sz="1400">
                <a:latin typeface="Calibri" pitchFamily="34" charset="0"/>
              </a:endParaRPr>
            </a:p>
          </p:txBody>
        </p:sp>
      </p:grp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5953125" y="4460875"/>
            <a:ext cx="30162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►already hinted at in the 80’s !!</a:t>
            </a:r>
          </a:p>
          <a:p>
            <a:r>
              <a:rPr lang="en-US" sz="1100" i="1" dirty="0">
                <a:latin typeface="Calibri" pitchFamily="34" charset="0"/>
              </a:rPr>
              <a:t>(from shell model, empirical interaction)</a:t>
            </a:r>
          </a:p>
          <a:p>
            <a:r>
              <a:rPr lang="fr-FR" sz="1000" i="1" dirty="0">
                <a:latin typeface="Calibri" pitchFamily="34" charset="0"/>
              </a:rPr>
              <a:t>Ji and </a:t>
            </a:r>
            <a:r>
              <a:rPr lang="fr-FR" sz="1000" i="1" dirty="0" err="1">
                <a:latin typeface="Calibri" pitchFamily="34" charset="0"/>
              </a:rPr>
              <a:t>Wildenthal</a:t>
            </a:r>
            <a:r>
              <a:rPr lang="fr-FR" sz="1000" i="1" dirty="0">
                <a:latin typeface="Calibri" pitchFamily="34" charset="0"/>
              </a:rPr>
              <a:t>  Phys. </a:t>
            </a:r>
            <a:r>
              <a:rPr lang="fr-FR" sz="1000" i="1" dirty="0" err="1">
                <a:latin typeface="Calibri" pitchFamily="34" charset="0"/>
              </a:rPr>
              <a:t>Rev</a:t>
            </a:r>
            <a:r>
              <a:rPr lang="fr-FR" sz="1000" i="1" dirty="0">
                <a:latin typeface="Calibri" pitchFamily="34" charset="0"/>
              </a:rPr>
              <a:t>. C 38, 2849 (1988)</a:t>
            </a:r>
            <a:endParaRPr lang="en-GB" sz="1000" i="1" dirty="0">
              <a:latin typeface="Calibri" pitchFamily="34" charset="0"/>
            </a:endParaRPr>
          </a:p>
          <a:p>
            <a:endParaRPr lang="en-GB" sz="1100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14375" y="0"/>
            <a:ext cx="457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Shell structure in the vicinity of 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78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Ni</a:t>
            </a:r>
          </a:p>
        </p:txBody>
      </p:sp>
      <p:sp>
        <p:nvSpPr>
          <p:cNvPr id="47" name="Rectangle 69"/>
          <p:cNvSpPr>
            <a:spLocks noChangeArrowheads="1"/>
          </p:cNvSpPr>
          <p:nvPr/>
        </p:nvSpPr>
        <p:spPr bwMode="auto">
          <a:xfrm>
            <a:off x="3613150" y="225425"/>
            <a:ext cx="277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single particle sequence : PROTONS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9" name="Forme libre 48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10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1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2" name="Image 51" descr="IPN_SM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763588"/>
            <a:ext cx="62547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53340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A. Pfeiffer </a:t>
            </a:r>
            <a:r>
              <a:rPr lang="en-GB" sz="1400">
                <a:latin typeface="Calibri" pitchFamily="34" charset="0"/>
              </a:rPr>
              <a:t>et al. NPA 455 (1986) 381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0588"/>
            <a:ext cx="35417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73"/>
          <p:cNvGrpSpPr>
            <a:grpSpLocks/>
          </p:cNvGrpSpPr>
          <p:nvPr/>
        </p:nvGrpSpPr>
        <p:grpSpPr bwMode="auto">
          <a:xfrm>
            <a:off x="700088" y="1744663"/>
            <a:ext cx="1981200" cy="4006850"/>
            <a:chOff x="6448425" y="1165225"/>
            <a:chExt cx="1981200" cy="4006850"/>
          </a:xfrm>
        </p:grpSpPr>
        <p:sp>
          <p:nvSpPr>
            <p:cNvPr id="6" name="Line 465"/>
            <p:cNvSpPr>
              <a:spLocks noChangeShapeType="1"/>
            </p:cNvSpPr>
            <p:nvPr/>
          </p:nvSpPr>
          <p:spPr bwMode="auto">
            <a:xfrm>
              <a:off x="6985000" y="3922713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466"/>
            <p:cNvSpPr>
              <a:spLocks noChangeShapeType="1"/>
            </p:cNvSpPr>
            <p:nvPr/>
          </p:nvSpPr>
          <p:spPr bwMode="auto">
            <a:xfrm>
              <a:off x="6985000" y="3717925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467"/>
            <p:cNvSpPr>
              <a:spLocks noChangeShapeType="1"/>
            </p:cNvSpPr>
            <p:nvPr/>
          </p:nvSpPr>
          <p:spPr bwMode="auto">
            <a:xfrm flipV="1">
              <a:off x="7011988" y="1470025"/>
              <a:ext cx="0" cy="2687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468"/>
            <p:cNvSpPr txBox="1">
              <a:spLocks noChangeArrowheads="1"/>
            </p:cNvSpPr>
            <p:nvPr/>
          </p:nvSpPr>
          <p:spPr bwMode="auto">
            <a:xfrm>
              <a:off x="6448425" y="1165225"/>
              <a:ext cx="835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 (MeV)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10" name="Line 469"/>
            <p:cNvSpPr>
              <a:spLocks noChangeShapeType="1"/>
            </p:cNvSpPr>
            <p:nvPr/>
          </p:nvSpPr>
          <p:spPr bwMode="auto">
            <a:xfrm>
              <a:off x="6985000" y="3278188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470"/>
            <p:cNvSpPr>
              <a:spLocks noChangeShapeType="1"/>
            </p:cNvSpPr>
            <p:nvPr/>
          </p:nvSpPr>
          <p:spPr bwMode="auto">
            <a:xfrm>
              <a:off x="6985000" y="2154238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471"/>
            <p:cNvSpPr txBox="1">
              <a:spLocks noChangeArrowheads="1"/>
            </p:cNvSpPr>
            <p:nvPr/>
          </p:nvSpPr>
          <p:spPr bwMode="auto">
            <a:xfrm>
              <a:off x="6600825" y="3908425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-14,386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3" name="Text Box 472"/>
            <p:cNvSpPr txBox="1">
              <a:spLocks noChangeArrowheads="1"/>
            </p:cNvSpPr>
            <p:nvPr/>
          </p:nvSpPr>
          <p:spPr bwMode="auto">
            <a:xfrm>
              <a:off x="6524625" y="3481388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-13,233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4" name="Text Box 473"/>
            <p:cNvSpPr txBox="1">
              <a:spLocks noChangeArrowheads="1"/>
            </p:cNvSpPr>
            <p:nvPr/>
          </p:nvSpPr>
          <p:spPr bwMode="auto">
            <a:xfrm>
              <a:off x="6524625" y="3024188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-11,831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5" name="Text Box 474"/>
            <p:cNvSpPr txBox="1">
              <a:spLocks noChangeArrowheads="1"/>
            </p:cNvSpPr>
            <p:nvPr/>
          </p:nvSpPr>
          <p:spPr bwMode="auto">
            <a:xfrm>
              <a:off x="6600825" y="192722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-7,121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6" name="Oval 500"/>
            <p:cNvSpPr>
              <a:spLocks noChangeArrowheads="1"/>
            </p:cNvSpPr>
            <p:nvPr/>
          </p:nvSpPr>
          <p:spPr bwMode="auto">
            <a:xfrm>
              <a:off x="7162800" y="2716213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40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17" name="AutoShape 509"/>
            <p:cNvSpPr>
              <a:spLocks noChangeArrowheads="1"/>
            </p:cNvSpPr>
            <p:nvPr/>
          </p:nvSpPr>
          <p:spPr bwMode="auto">
            <a:xfrm>
              <a:off x="7591425" y="3832225"/>
              <a:ext cx="457200" cy="3810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f</a:t>
              </a:r>
              <a:r>
                <a:rPr lang="fr-FR" sz="1400" baseline="-25000">
                  <a:latin typeface="Calibri" pitchFamily="34" charset="0"/>
                </a:rPr>
                <a:t>5/2</a:t>
              </a:r>
            </a:p>
          </p:txBody>
        </p:sp>
        <p:sp>
          <p:nvSpPr>
            <p:cNvPr id="18" name="AutoShape 510"/>
            <p:cNvSpPr>
              <a:spLocks noChangeArrowheads="1"/>
            </p:cNvSpPr>
            <p:nvPr/>
          </p:nvSpPr>
          <p:spPr bwMode="auto">
            <a:xfrm>
              <a:off x="7591425" y="3527425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p</a:t>
              </a:r>
              <a:r>
                <a:rPr lang="fr-FR" sz="1400" baseline="-25000">
                  <a:latin typeface="Calibri" pitchFamily="34" charset="0"/>
                </a:rPr>
                <a:t>3/2</a:t>
              </a:r>
            </a:p>
          </p:txBody>
        </p:sp>
        <p:sp>
          <p:nvSpPr>
            <p:cNvPr id="19" name="Oval 511"/>
            <p:cNvSpPr>
              <a:spLocks noChangeArrowheads="1"/>
            </p:cNvSpPr>
            <p:nvPr/>
          </p:nvSpPr>
          <p:spPr bwMode="auto">
            <a:xfrm>
              <a:off x="7591425" y="3070225"/>
              <a:ext cx="304800" cy="30480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>
                  <a:latin typeface="Calibri" pitchFamily="34" charset="0"/>
                </a:rPr>
                <a:t>p</a:t>
              </a:r>
              <a:r>
                <a:rPr lang="fr-FR" sz="1200" baseline="-25000">
                  <a:latin typeface="Calibri" pitchFamily="34" charset="0"/>
                </a:rPr>
                <a:t>1/2</a:t>
              </a:r>
            </a:p>
          </p:txBody>
        </p:sp>
        <p:sp>
          <p:nvSpPr>
            <p:cNvPr id="20" name="Oval 512"/>
            <p:cNvSpPr>
              <a:spLocks noChangeArrowheads="1"/>
            </p:cNvSpPr>
            <p:nvPr/>
          </p:nvSpPr>
          <p:spPr bwMode="auto">
            <a:xfrm>
              <a:off x="7591425" y="1927225"/>
              <a:ext cx="304800" cy="3048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>
                  <a:latin typeface="Calibri" pitchFamily="34" charset="0"/>
                </a:rPr>
                <a:t>g</a:t>
              </a:r>
              <a:r>
                <a:rPr lang="fr-FR" sz="1200" baseline="-25000">
                  <a:latin typeface="Calibri" pitchFamily="34" charset="0"/>
                </a:rPr>
                <a:t>9/2</a:t>
              </a:r>
            </a:p>
          </p:txBody>
        </p:sp>
        <p:sp>
          <p:nvSpPr>
            <p:cNvPr id="21" name="Text Box 515"/>
            <p:cNvSpPr txBox="1">
              <a:spLocks noChangeArrowheads="1"/>
            </p:cNvSpPr>
            <p:nvPr/>
          </p:nvSpPr>
          <p:spPr bwMode="auto">
            <a:xfrm>
              <a:off x="6448425" y="1546225"/>
              <a:ext cx="1981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>
                  <a:latin typeface="Calibri" pitchFamily="34" charset="0"/>
                </a:rPr>
                <a:t>Proton single particles</a:t>
              </a:r>
            </a:p>
          </p:txBody>
        </p:sp>
        <p:sp>
          <p:nvSpPr>
            <p:cNvPr id="22" name="Text Box 516"/>
            <p:cNvSpPr txBox="1">
              <a:spLocks noChangeArrowheads="1"/>
            </p:cNvSpPr>
            <p:nvPr/>
          </p:nvSpPr>
          <p:spPr bwMode="auto">
            <a:xfrm>
              <a:off x="6532563" y="4525963"/>
              <a:ext cx="18288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i="1">
                  <a:latin typeface="Calibri" pitchFamily="34" charset="0"/>
                </a:rPr>
                <a:t>From Ji et Wildenthal </a:t>
              </a:r>
            </a:p>
            <a:p>
              <a:pPr algn="ctr"/>
              <a:r>
                <a:rPr lang="fr-FR" sz="1200" i="1">
                  <a:latin typeface="Calibri" pitchFamily="34" charset="0"/>
                </a:rPr>
                <a:t>Phys. Rev. C </a:t>
              </a:r>
              <a:r>
                <a:rPr lang="fr-FR" sz="1200" b="1" i="1">
                  <a:latin typeface="Calibri" pitchFamily="34" charset="0"/>
                </a:rPr>
                <a:t>38</a:t>
              </a:r>
              <a:r>
                <a:rPr lang="fr-FR" sz="1200" i="1">
                  <a:latin typeface="Calibri" pitchFamily="34" charset="0"/>
                </a:rPr>
                <a:t>, 2849 (1988)</a:t>
              </a:r>
              <a:endParaRPr lang="en-GB" sz="1200" i="1">
                <a:latin typeface="Calibri" pitchFamily="34" charset="0"/>
              </a:endParaRPr>
            </a:p>
          </p:txBody>
        </p:sp>
        <p:sp>
          <p:nvSpPr>
            <p:cNvPr id="23" name="Oval 500"/>
            <p:cNvSpPr>
              <a:spLocks noChangeArrowheads="1"/>
            </p:cNvSpPr>
            <p:nvPr/>
          </p:nvSpPr>
          <p:spPr bwMode="auto">
            <a:xfrm>
              <a:off x="7191375" y="4116388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28</a:t>
              </a:r>
              <a:endParaRPr lang="en-GB" sz="1400">
                <a:latin typeface="Calibri" pitchFamily="34" charset="0"/>
              </a:endParaRPr>
            </a:p>
          </p:txBody>
        </p:sp>
        <p:sp>
          <p:nvSpPr>
            <p:cNvPr id="24" name="Oval 500"/>
            <p:cNvSpPr>
              <a:spLocks noChangeArrowheads="1"/>
            </p:cNvSpPr>
            <p:nvPr/>
          </p:nvSpPr>
          <p:spPr bwMode="auto">
            <a:xfrm>
              <a:off x="7153275" y="1811338"/>
              <a:ext cx="247650" cy="244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latin typeface="Calibri" pitchFamily="34" charset="0"/>
                </a:rPr>
                <a:t>50</a:t>
              </a:r>
              <a:endParaRPr lang="en-GB" sz="140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43288" y="1733550"/>
            <a:ext cx="2806700" cy="1587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460750" y="2346325"/>
            <a:ext cx="2806700" cy="1587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452813" y="2649538"/>
            <a:ext cx="2808287" cy="1603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14375" y="0"/>
            <a:ext cx="457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Shell structure in the vicinity of 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78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Ni</a:t>
            </a: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3613150" y="225425"/>
            <a:ext cx="277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single particle sequence : PROTONS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2" name="Forme libre 3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11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5" name="Image 34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75"/>
          <p:cNvGrpSpPr>
            <a:grpSpLocks/>
          </p:cNvGrpSpPr>
          <p:nvPr/>
        </p:nvGrpSpPr>
        <p:grpSpPr bwMode="auto">
          <a:xfrm>
            <a:off x="2335213" y="2035175"/>
            <a:ext cx="5868987" cy="4583113"/>
            <a:chOff x="3155735" y="356261"/>
            <a:chExt cx="5869515" cy="4583875"/>
          </a:xfrm>
        </p:grpSpPr>
        <p:pic>
          <p:nvPicPr>
            <p:cNvPr id="8" name="Picture 2" descr="C:\temporaire\conf\Tokyo\Figures\double_schem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5735" y="403761"/>
              <a:ext cx="5777875" cy="443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034943" y="2501385"/>
              <a:ext cx="1612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496120" y="2325171"/>
              <a:ext cx="4667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/>
                <a:t>1236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582195" y="2375084"/>
              <a:ext cx="70643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latin typeface="Arial Black" pitchFamily="34" charset="0"/>
                </a:rPr>
                <a:t>(9/2-)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rot="5400000">
              <a:off x="4358299" y="3467486"/>
              <a:ext cx="1935485" cy="127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069059" y="356261"/>
              <a:ext cx="2956191" cy="458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177800" y="4641850"/>
            <a:ext cx="1912938" cy="66339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Text Box 123"/>
          <p:cNvSpPr txBox="1">
            <a:spLocks noChangeArrowheads="1"/>
          </p:cNvSpPr>
          <p:nvPr/>
        </p:nvSpPr>
        <p:spPr bwMode="auto">
          <a:xfrm>
            <a:off x="5619750" y="2884488"/>
            <a:ext cx="2952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itchFamily="34" charset="0"/>
              </a:rPr>
              <a:t>hot subject - </a:t>
            </a:r>
            <a:r>
              <a:rPr lang="en-GB" sz="1200" dirty="0">
                <a:latin typeface="Symbol" pitchFamily="18" charset="2"/>
              </a:rPr>
              <a:t>b</a:t>
            </a:r>
            <a:r>
              <a:rPr lang="en-GB" sz="1200" dirty="0">
                <a:latin typeface="Calibri" pitchFamily="34" charset="0"/>
              </a:rPr>
              <a:t>-decay experiment redone at ISOLDE and Oak </a:t>
            </a:r>
            <a:r>
              <a:rPr lang="en-GB" sz="1200" dirty="0" smtClean="0">
                <a:latin typeface="Calibri" pitchFamily="34" charset="0"/>
              </a:rPr>
              <a:t>Ridge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5775" y="3843338"/>
            <a:ext cx="2047875" cy="642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9225" y="4676775"/>
            <a:ext cx="20034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/>
              <a:t>observed in </a:t>
            </a:r>
            <a:r>
              <a:rPr lang="en-GB" sz="1200" dirty="0">
                <a:latin typeface="Symbol" pitchFamily="18" charset="2"/>
              </a:rPr>
              <a:t>b</a:t>
            </a:r>
            <a:r>
              <a:rPr lang="en-GB" sz="1200" dirty="0"/>
              <a:t>-decay at Orsay (</a:t>
            </a:r>
            <a:r>
              <a:rPr lang="en-GB" sz="1200" dirty="0" err="1"/>
              <a:t>PARRNe</a:t>
            </a:r>
            <a:r>
              <a:rPr lang="en-GB" sz="1200" dirty="0"/>
              <a:t>)</a:t>
            </a:r>
          </a:p>
          <a:p>
            <a:pPr algn="ctr"/>
            <a:r>
              <a:rPr lang="en-GB" sz="900" dirty="0"/>
              <a:t>D. Verney et al PRC 76 (2007) 054312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2095500" y="4895848"/>
            <a:ext cx="48259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2514600" y="4171950"/>
            <a:ext cx="257175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8625" y="3870325"/>
            <a:ext cx="21431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observed in DIC experiments at Legnaro</a:t>
            </a:r>
          </a:p>
          <a:p>
            <a:pPr algn="ctr"/>
            <a:r>
              <a:rPr lang="en-GB" sz="900" dirty="0"/>
              <a:t>G. De Angelis et al. </a:t>
            </a:r>
            <a:r>
              <a:rPr lang="en-US" sz="900" dirty="0"/>
              <a:t>NPA 787 (2007) 74c</a:t>
            </a:r>
            <a:endParaRPr lang="fr-FR" sz="900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095500" y="5029200"/>
            <a:ext cx="514349" cy="527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Rectangle 254"/>
          <p:cNvSpPr>
            <a:spLocks noChangeArrowheads="1"/>
          </p:cNvSpPr>
          <p:nvPr/>
        </p:nvSpPr>
        <p:spPr bwMode="auto">
          <a:xfrm>
            <a:off x="306388" y="3403600"/>
            <a:ext cx="312737" cy="3127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Zn81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4" name="Rectangle 246"/>
          <p:cNvSpPr>
            <a:spLocks noChangeArrowheads="1"/>
          </p:cNvSpPr>
          <p:nvPr/>
        </p:nvSpPr>
        <p:spPr bwMode="auto">
          <a:xfrm>
            <a:off x="0" y="1044575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Sr88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247"/>
          <p:cNvSpPr>
            <a:spLocks noChangeArrowheads="1"/>
          </p:cNvSpPr>
          <p:nvPr/>
        </p:nvSpPr>
        <p:spPr bwMode="auto">
          <a:xfrm>
            <a:off x="0" y="1339850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Rb87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248"/>
          <p:cNvSpPr>
            <a:spLocks noChangeArrowheads="1"/>
          </p:cNvSpPr>
          <p:nvPr/>
        </p:nvSpPr>
        <p:spPr bwMode="auto">
          <a:xfrm>
            <a:off x="0" y="1635125"/>
            <a:ext cx="312738" cy="295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Kr86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ctangle 249"/>
          <p:cNvSpPr>
            <a:spLocks noChangeArrowheads="1"/>
          </p:cNvSpPr>
          <p:nvPr/>
        </p:nvSpPr>
        <p:spPr bwMode="auto">
          <a:xfrm>
            <a:off x="0" y="1930400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Br85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8" name="Rectangle 250"/>
          <p:cNvSpPr>
            <a:spLocks noChangeArrowheads="1"/>
          </p:cNvSpPr>
          <p:nvPr/>
        </p:nvSpPr>
        <p:spPr bwMode="auto">
          <a:xfrm>
            <a:off x="0" y="2225675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Se84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9" name="Rectangle 251"/>
          <p:cNvSpPr>
            <a:spLocks noChangeArrowheads="1"/>
          </p:cNvSpPr>
          <p:nvPr/>
        </p:nvSpPr>
        <p:spPr bwMode="auto">
          <a:xfrm>
            <a:off x="0" y="2520950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As83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0" name="Rectangle 252"/>
          <p:cNvSpPr>
            <a:spLocks noChangeArrowheads="1"/>
          </p:cNvSpPr>
          <p:nvPr/>
        </p:nvSpPr>
        <p:spPr bwMode="auto">
          <a:xfrm>
            <a:off x="0" y="2816225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Ge82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1" name="Rectangle 253"/>
          <p:cNvSpPr>
            <a:spLocks noChangeArrowheads="1"/>
          </p:cNvSpPr>
          <p:nvPr/>
        </p:nvSpPr>
        <p:spPr bwMode="auto">
          <a:xfrm>
            <a:off x="0" y="3111500"/>
            <a:ext cx="312738" cy="2936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Ga81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2" name="Rectangle 254"/>
          <p:cNvSpPr>
            <a:spLocks noChangeArrowheads="1"/>
          </p:cNvSpPr>
          <p:nvPr/>
        </p:nvSpPr>
        <p:spPr bwMode="auto">
          <a:xfrm>
            <a:off x="0" y="3405188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Zn80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3" name="Rectangle 255"/>
          <p:cNvSpPr>
            <a:spLocks noChangeArrowheads="1"/>
          </p:cNvSpPr>
          <p:nvPr/>
        </p:nvSpPr>
        <p:spPr bwMode="auto">
          <a:xfrm>
            <a:off x="0" y="3700463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Cu79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4" name="Rectangle 256"/>
          <p:cNvSpPr>
            <a:spLocks noChangeArrowheads="1"/>
          </p:cNvSpPr>
          <p:nvPr/>
        </p:nvSpPr>
        <p:spPr bwMode="auto">
          <a:xfrm>
            <a:off x="0" y="3995738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Ni78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5" name="Rectangle 276"/>
          <p:cNvSpPr>
            <a:spLocks noChangeArrowheads="1"/>
          </p:cNvSpPr>
          <p:nvPr/>
        </p:nvSpPr>
        <p:spPr bwMode="auto">
          <a:xfrm>
            <a:off x="0" y="749300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Y89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Rectangle 277"/>
          <p:cNvSpPr>
            <a:spLocks noChangeArrowheads="1"/>
          </p:cNvSpPr>
          <p:nvPr/>
        </p:nvSpPr>
        <p:spPr bwMode="auto">
          <a:xfrm>
            <a:off x="0" y="454025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Zr90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Oval 285"/>
          <p:cNvSpPr>
            <a:spLocks noChangeArrowheads="1"/>
          </p:cNvSpPr>
          <p:nvPr/>
        </p:nvSpPr>
        <p:spPr bwMode="auto">
          <a:xfrm>
            <a:off x="0" y="4349750"/>
            <a:ext cx="312738" cy="2936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latin typeface="Verdana" pitchFamily="34" charset="0"/>
              </a:rPr>
              <a:t>50</a:t>
            </a:r>
            <a:endParaRPr lang="en-GB" sz="1000">
              <a:latin typeface="Verdana" pitchFamily="34" charset="0"/>
            </a:endParaRPr>
          </a:p>
        </p:txBody>
      </p:sp>
      <p:sp>
        <p:nvSpPr>
          <p:cNvPr id="38" name="Rectangle 313"/>
          <p:cNvSpPr>
            <a:spLocks noChangeArrowheads="1"/>
          </p:cNvSpPr>
          <p:nvPr/>
        </p:nvSpPr>
        <p:spPr bwMode="auto">
          <a:xfrm>
            <a:off x="315913" y="454025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Zr91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Rectangle 313"/>
          <p:cNvSpPr>
            <a:spLocks noChangeArrowheads="1"/>
          </p:cNvSpPr>
          <p:nvPr/>
        </p:nvSpPr>
        <p:spPr bwMode="auto">
          <a:xfrm>
            <a:off x="955675" y="452438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40" name="Rectangle 313"/>
          <p:cNvSpPr>
            <a:spLocks noChangeArrowheads="1"/>
          </p:cNvSpPr>
          <p:nvPr/>
        </p:nvSpPr>
        <p:spPr bwMode="auto">
          <a:xfrm>
            <a:off x="635000" y="452438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Zr92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Rectangle 313"/>
          <p:cNvSpPr>
            <a:spLocks noChangeArrowheads="1"/>
          </p:cNvSpPr>
          <p:nvPr/>
        </p:nvSpPr>
        <p:spPr bwMode="auto">
          <a:xfrm>
            <a:off x="1274763" y="450850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Zr92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Rectangle 313"/>
          <p:cNvSpPr>
            <a:spLocks noChangeArrowheads="1"/>
          </p:cNvSpPr>
          <p:nvPr/>
        </p:nvSpPr>
        <p:spPr bwMode="auto">
          <a:xfrm>
            <a:off x="1595438" y="450850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43" name="Rectangle 313"/>
          <p:cNvSpPr>
            <a:spLocks noChangeArrowheads="1"/>
          </p:cNvSpPr>
          <p:nvPr/>
        </p:nvSpPr>
        <p:spPr bwMode="auto">
          <a:xfrm>
            <a:off x="1914525" y="447675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Zr94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13"/>
          <p:cNvSpPr>
            <a:spLocks noChangeArrowheads="1"/>
          </p:cNvSpPr>
          <p:nvPr/>
        </p:nvSpPr>
        <p:spPr bwMode="auto">
          <a:xfrm>
            <a:off x="2211388" y="447675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45" name="Rectangle 313"/>
          <p:cNvSpPr>
            <a:spLocks noChangeArrowheads="1"/>
          </p:cNvSpPr>
          <p:nvPr/>
        </p:nvSpPr>
        <p:spPr bwMode="auto">
          <a:xfrm>
            <a:off x="2528888" y="434717"/>
            <a:ext cx="311150" cy="309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Zr96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" name="Group 410"/>
          <p:cNvGrpSpPr>
            <a:grpSpLocks/>
          </p:cNvGrpSpPr>
          <p:nvPr/>
        </p:nvGrpSpPr>
        <p:grpSpPr bwMode="auto">
          <a:xfrm>
            <a:off x="676275" y="3151188"/>
            <a:ext cx="254000" cy="60325"/>
            <a:chOff x="2064" y="3120"/>
            <a:chExt cx="192" cy="48"/>
          </a:xfrm>
        </p:grpSpPr>
        <p:sp>
          <p:nvSpPr>
            <p:cNvPr id="47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" name="Group 410"/>
          <p:cNvGrpSpPr>
            <a:grpSpLocks/>
          </p:cNvGrpSpPr>
          <p:nvPr/>
        </p:nvGrpSpPr>
        <p:grpSpPr bwMode="auto">
          <a:xfrm>
            <a:off x="417513" y="3155950"/>
            <a:ext cx="254000" cy="60325"/>
            <a:chOff x="2064" y="3120"/>
            <a:chExt cx="192" cy="48"/>
          </a:xfrm>
        </p:grpSpPr>
        <p:sp>
          <p:nvSpPr>
            <p:cNvPr id="52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6" name="Connecteur droit 55"/>
          <p:cNvCxnSpPr/>
          <p:nvPr/>
        </p:nvCxnSpPr>
        <p:spPr>
          <a:xfrm flipV="1">
            <a:off x="330200" y="3133725"/>
            <a:ext cx="619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348"/>
          <p:cNvGrpSpPr>
            <a:grpSpLocks/>
          </p:cNvGrpSpPr>
          <p:nvPr/>
        </p:nvGrpSpPr>
        <p:grpSpPr bwMode="auto">
          <a:xfrm>
            <a:off x="963613" y="2803525"/>
            <a:ext cx="61912" cy="352425"/>
            <a:chOff x="4824381" y="5260975"/>
            <a:chExt cx="61913" cy="352425"/>
          </a:xfrm>
        </p:grpSpPr>
        <p:sp>
          <p:nvSpPr>
            <p:cNvPr id="58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60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6" name="Groupe 358"/>
          <p:cNvGrpSpPr>
            <a:grpSpLocks/>
          </p:cNvGrpSpPr>
          <p:nvPr/>
        </p:nvGrpSpPr>
        <p:grpSpPr bwMode="auto">
          <a:xfrm>
            <a:off x="646113" y="2508250"/>
            <a:ext cx="61912" cy="352425"/>
            <a:chOff x="4824381" y="5260975"/>
            <a:chExt cx="61913" cy="352425"/>
          </a:xfrm>
        </p:grpSpPr>
        <p:sp>
          <p:nvSpPr>
            <p:cNvPr id="67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8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69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5" name="Groupe 375"/>
          <p:cNvGrpSpPr>
            <a:grpSpLocks/>
          </p:cNvGrpSpPr>
          <p:nvPr/>
        </p:nvGrpSpPr>
        <p:grpSpPr bwMode="auto">
          <a:xfrm flipV="1">
            <a:off x="649288" y="2730500"/>
            <a:ext cx="304800" cy="85725"/>
            <a:chOff x="3828635" y="4434229"/>
            <a:chExt cx="304692" cy="85169"/>
          </a:xfrm>
        </p:grpSpPr>
        <p:sp>
          <p:nvSpPr>
            <p:cNvPr id="76" name="Line 332"/>
            <p:cNvSpPr>
              <a:spLocks noChangeShapeType="1"/>
            </p:cNvSpPr>
            <p:nvPr/>
          </p:nvSpPr>
          <p:spPr bwMode="auto">
            <a:xfrm rot="5400000" flipV="1">
              <a:off x="3985690" y="4286591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77" name="Group 415"/>
            <p:cNvGrpSpPr>
              <a:grpSpLocks/>
            </p:cNvGrpSpPr>
            <p:nvPr/>
          </p:nvGrpSpPr>
          <p:grpSpPr bwMode="auto">
            <a:xfrm>
              <a:off x="3828635" y="4459073"/>
              <a:ext cx="254000" cy="60325"/>
              <a:chOff x="2064" y="3120"/>
              <a:chExt cx="192" cy="48"/>
            </a:xfrm>
          </p:grpSpPr>
          <p:sp>
            <p:nvSpPr>
              <p:cNvPr id="78" name="Line 416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417"/>
              <p:cNvSpPr>
                <a:spLocks noChangeShapeType="1"/>
              </p:cNvSpPr>
              <p:nvPr/>
            </p:nvSpPr>
            <p:spPr bwMode="auto">
              <a:xfrm flipV="1">
                <a:off x="2112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418"/>
              <p:cNvSpPr>
                <a:spLocks noChangeShapeType="1"/>
              </p:cNvSpPr>
              <p:nvPr/>
            </p:nvSpPr>
            <p:spPr bwMode="auto">
              <a:xfrm flipV="1">
                <a:off x="2160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419"/>
              <p:cNvSpPr>
                <a:spLocks noChangeShapeType="1"/>
              </p:cNvSpPr>
              <p:nvPr/>
            </p:nvSpPr>
            <p:spPr bwMode="auto">
              <a:xfrm flipV="1">
                <a:off x="2208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2" name="Groupe 387"/>
          <p:cNvGrpSpPr>
            <a:grpSpLocks/>
          </p:cNvGrpSpPr>
          <p:nvPr/>
        </p:nvGrpSpPr>
        <p:grpSpPr bwMode="auto">
          <a:xfrm>
            <a:off x="968375" y="2198688"/>
            <a:ext cx="61913" cy="352425"/>
            <a:chOff x="4824381" y="5260975"/>
            <a:chExt cx="61913" cy="352425"/>
          </a:xfrm>
        </p:grpSpPr>
        <p:sp>
          <p:nvSpPr>
            <p:cNvPr id="83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84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85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1" name="Groupe 396"/>
          <p:cNvGrpSpPr>
            <a:grpSpLocks/>
          </p:cNvGrpSpPr>
          <p:nvPr/>
        </p:nvGrpSpPr>
        <p:grpSpPr bwMode="auto">
          <a:xfrm>
            <a:off x="666750" y="2544763"/>
            <a:ext cx="304800" cy="84137"/>
            <a:chOff x="3828635" y="4434229"/>
            <a:chExt cx="304692" cy="85169"/>
          </a:xfrm>
        </p:grpSpPr>
        <p:sp>
          <p:nvSpPr>
            <p:cNvPr id="92" name="Line 332"/>
            <p:cNvSpPr>
              <a:spLocks noChangeShapeType="1"/>
            </p:cNvSpPr>
            <p:nvPr/>
          </p:nvSpPr>
          <p:spPr bwMode="auto">
            <a:xfrm rot="5400000" flipV="1">
              <a:off x="3985690" y="4286591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3" name="Group 415"/>
            <p:cNvGrpSpPr>
              <a:grpSpLocks/>
            </p:cNvGrpSpPr>
            <p:nvPr/>
          </p:nvGrpSpPr>
          <p:grpSpPr bwMode="auto">
            <a:xfrm>
              <a:off x="3828635" y="4459073"/>
              <a:ext cx="254000" cy="60325"/>
              <a:chOff x="2064" y="3120"/>
              <a:chExt cx="192" cy="48"/>
            </a:xfrm>
          </p:grpSpPr>
          <p:sp>
            <p:nvSpPr>
              <p:cNvPr id="94" name="Line 416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Line 417"/>
              <p:cNvSpPr>
                <a:spLocks noChangeShapeType="1"/>
              </p:cNvSpPr>
              <p:nvPr/>
            </p:nvSpPr>
            <p:spPr bwMode="auto">
              <a:xfrm flipV="1">
                <a:off x="2112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418"/>
              <p:cNvSpPr>
                <a:spLocks noChangeShapeType="1"/>
              </p:cNvSpPr>
              <p:nvPr/>
            </p:nvSpPr>
            <p:spPr bwMode="auto">
              <a:xfrm flipV="1">
                <a:off x="2160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Line 419"/>
              <p:cNvSpPr>
                <a:spLocks noChangeShapeType="1"/>
              </p:cNvSpPr>
              <p:nvPr/>
            </p:nvSpPr>
            <p:spPr bwMode="auto">
              <a:xfrm flipV="1">
                <a:off x="2208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8" name="Rectangle 250"/>
          <p:cNvSpPr>
            <a:spLocks noChangeArrowheads="1"/>
          </p:cNvSpPr>
          <p:nvPr/>
        </p:nvSpPr>
        <p:spPr bwMode="auto">
          <a:xfrm>
            <a:off x="315913" y="222726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9" name="Rectangle 250"/>
          <p:cNvSpPr>
            <a:spLocks noChangeArrowheads="1"/>
          </p:cNvSpPr>
          <p:nvPr/>
        </p:nvSpPr>
        <p:spPr bwMode="auto">
          <a:xfrm>
            <a:off x="627063" y="222726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Se86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100" name="Rectangle 251"/>
          <p:cNvSpPr>
            <a:spLocks noChangeArrowheads="1"/>
          </p:cNvSpPr>
          <p:nvPr/>
        </p:nvSpPr>
        <p:spPr bwMode="auto">
          <a:xfrm>
            <a:off x="315913" y="2522538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As84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101" name="Rectangle 252"/>
          <p:cNvSpPr>
            <a:spLocks noChangeArrowheads="1"/>
          </p:cNvSpPr>
          <p:nvPr/>
        </p:nvSpPr>
        <p:spPr bwMode="auto">
          <a:xfrm>
            <a:off x="315913" y="281781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102" name="Rectangle 252"/>
          <p:cNvSpPr>
            <a:spLocks noChangeArrowheads="1"/>
          </p:cNvSpPr>
          <p:nvPr/>
        </p:nvSpPr>
        <p:spPr bwMode="auto">
          <a:xfrm>
            <a:off x="630238" y="281781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Ge84</a:t>
            </a:r>
            <a:endParaRPr lang="en-GB" sz="1000" b="1">
              <a:latin typeface="Calibri" pitchFamily="34" charset="0"/>
            </a:endParaRPr>
          </a:p>
        </p:txBody>
      </p:sp>
      <p:grpSp>
        <p:nvGrpSpPr>
          <p:cNvPr id="103" name="Group 410"/>
          <p:cNvGrpSpPr>
            <a:grpSpLocks/>
          </p:cNvGrpSpPr>
          <p:nvPr/>
        </p:nvGrpSpPr>
        <p:grpSpPr bwMode="auto">
          <a:xfrm>
            <a:off x="0" y="3732213"/>
            <a:ext cx="254000" cy="60325"/>
            <a:chOff x="2064" y="3120"/>
            <a:chExt cx="192" cy="48"/>
          </a:xfrm>
        </p:grpSpPr>
        <p:sp>
          <p:nvSpPr>
            <p:cNvPr id="104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8" name="Groupe 323"/>
          <p:cNvGrpSpPr>
            <a:grpSpLocks/>
          </p:cNvGrpSpPr>
          <p:nvPr/>
        </p:nvGrpSpPr>
        <p:grpSpPr bwMode="auto">
          <a:xfrm>
            <a:off x="331788" y="3100388"/>
            <a:ext cx="61912" cy="352425"/>
            <a:chOff x="4824381" y="5260975"/>
            <a:chExt cx="61913" cy="352425"/>
          </a:xfrm>
        </p:grpSpPr>
        <p:sp>
          <p:nvSpPr>
            <p:cNvPr id="109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0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111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7" name="Groupe 323"/>
          <p:cNvGrpSpPr>
            <a:grpSpLocks/>
          </p:cNvGrpSpPr>
          <p:nvPr/>
        </p:nvGrpSpPr>
        <p:grpSpPr bwMode="auto">
          <a:xfrm>
            <a:off x="330200" y="3382963"/>
            <a:ext cx="61913" cy="352425"/>
            <a:chOff x="4824381" y="5260975"/>
            <a:chExt cx="61913" cy="352425"/>
          </a:xfrm>
        </p:grpSpPr>
        <p:sp>
          <p:nvSpPr>
            <p:cNvPr id="118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9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120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cxnSp>
        <p:nvCxnSpPr>
          <p:cNvPr id="126" name="Connecteur droit 125"/>
          <p:cNvCxnSpPr/>
          <p:nvPr/>
        </p:nvCxnSpPr>
        <p:spPr>
          <a:xfrm flipV="1">
            <a:off x="0" y="3717925"/>
            <a:ext cx="3079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èche vers le haut 126"/>
          <p:cNvSpPr/>
          <p:nvPr/>
        </p:nvSpPr>
        <p:spPr>
          <a:xfrm rot="19481668" flipH="1">
            <a:off x="265113" y="3279775"/>
            <a:ext cx="153987" cy="242888"/>
          </a:xfrm>
          <a:prstGeom prst="upArrow">
            <a:avLst/>
          </a:prstGeom>
          <a:solidFill>
            <a:srgbClr val="92D050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8" name="Picture 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430213"/>
            <a:ext cx="29416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" name="Groupe 382"/>
          <p:cNvGrpSpPr>
            <a:grpSpLocks/>
          </p:cNvGrpSpPr>
          <p:nvPr/>
        </p:nvGrpSpPr>
        <p:grpSpPr bwMode="auto">
          <a:xfrm>
            <a:off x="652463" y="968375"/>
            <a:ext cx="1282700" cy="950913"/>
            <a:chOff x="973777" y="985652"/>
            <a:chExt cx="1282535" cy="950026"/>
          </a:xfrm>
        </p:grpSpPr>
        <p:sp>
          <p:nvSpPr>
            <p:cNvPr id="130" name="Rectangle à coins arrondis 129"/>
            <p:cNvSpPr/>
            <p:nvPr/>
          </p:nvSpPr>
          <p:spPr>
            <a:xfrm>
              <a:off x="973777" y="985652"/>
              <a:ext cx="1282535" cy="950026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31" name="Groupe 369"/>
            <p:cNvGrpSpPr/>
            <p:nvPr/>
          </p:nvGrpSpPr>
          <p:grpSpPr>
            <a:xfrm>
              <a:off x="1090550" y="1080654"/>
              <a:ext cx="1078675" cy="769139"/>
              <a:chOff x="1066799" y="866899"/>
              <a:chExt cx="1078675" cy="769139"/>
            </a:xfrm>
            <a:noFill/>
          </p:grpSpPr>
          <p:sp>
            <p:nvSpPr>
              <p:cNvPr id="132" name="ZoneTexte 131"/>
              <p:cNvSpPr txBox="1"/>
              <p:nvPr/>
            </p:nvSpPr>
            <p:spPr>
              <a:xfrm>
                <a:off x="1270660" y="1009403"/>
                <a:ext cx="665018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2400" dirty="0"/>
                  <a:t>Ga</a:t>
                </a:r>
              </a:p>
            </p:txBody>
          </p:sp>
          <p:sp>
            <p:nvSpPr>
              <p:cNvPr id="133" name="ZoneTexte 132"/>
              <p:cNvSpPr txBox="1"/>
              <p:nvPr/>
            </p:nvSpPr>
            <p:spPr>
              <a:xfrm>
                <a:off x="1080653" y="866899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/>
                  <a:t>81</a:t>
                </a: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1066799" y="1256806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/>
                  <a:t>31</a:t>
                </a:r>
              </a:p>
            </p:txBody>
          </p:sp>
          <p:sp>
            <p:nvSpPr>
              <p:cNvPr id="135" name="ZoneTexte 134"/>
              <p:cNvSpPr txBox="1"/>
              <p:nvPr/>
            </p:nvSpPr>
            <p:spPr>
              <a:xfrm>
                <a:off x="1706087" y="1266706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/>
                  <a:t>50</a:t>
                </a:r>
              </a:p>
            </p:txBody>
          </p:sp>
        </p:grpSp>
      </p:grpSp>
      <p:sp>
        <p:nvSpPr>
          <p:cNvPr id="136" name="Text Box 123"/>
          <p:cNvSpPr txBox="1">
            <a:spLocks noChangeArrowheads="1"/>
          </p:cNvSpPr>
          <p:nvPr/>
        </p:nvSpPr>
        <p:spPr bwMode="auto">
          <a:xfrm>
            <a:off x="1781175" y="1008063"/>
            <a:ext cx="1681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3 protons out of a </a:t>
            </a:r>
            <a:r>
              <a:rPr lang="en-GB" b="1" baseline="30000">
                <a:latin typeface="Calibri" pitchFamily="34" charset="0"/>
              </a:rPr>
              <a:t>78</a:t>
            </a:r>
            <a:r>
              <a:rPr lang="en-GB" b="1">
                <a:latin typeface="Calibri" pitchFamily="34" charset="0"/>
              </a:rPr>
              <a:t>Ni core</a:t>
            </a:r>
            <a:endParaRPr lang="fr-FR" b="1">
              <a:latin typeface="Calibri" pitchFamily="34" charset="0"/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5494338" y="538163"/>
            <a:ext cx="1681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PARRNe</a:t>
            </a:r>
            <a:endParaRPr lang="fr-FR" b="1">
              <a:latin typeface="Calibri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1" name="ZoneTexte 227"/>
          <p:cNvSpPr txBox="1">
            <a:spLocks noChangeArrowheads="1"/>
          </p:cNvSpPr>
          <p:nvPr/>
        </p:nvSpPr>
        <p:spPr bwMode="auto">
          <a:xfrm>
            <a:off x="0" y="2857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Towards South : Milestone in the Paris(</a:t>
            </a:r>
            <a:r>
              <a:rPr lang="en-US" baseline="30000" dirty="0" smtClean="0">
                <a:solidFill>
                  <a:schemeClr val="bg1"/>
                </a:solidFill>
              </a:rPr>
              <a:t>88</a:t>
            </a:r>
            <a:r>
              <a:rPr lang="en-US" dirty="0" smtClean="0">
                <a:solidFill>
                  <a:schemeClr val="bg1"/>
                </a:solidFill>
              </a:rPr>
              <a:t>Sr)-Dakar(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Ni) race : </a:t>
            </a:r>
            <a:r>
              <a:rPr lang="en-US" baseline="30000" dirty="0" smtClean="0">
                <a:solidFill>
                  <a:schemeClr val="bg1"/>
                </a:solidFill>
              </a:rPr>
              <a:t>81</a:t>
            </a:r>
            <a:r>
              <a:rPr lang="en-US" dirty="0" smtClean="0">
                <a:solidFill>
                  <a:schemeClr val="bg1"/>
                </a:solidFill>
              </a:rPr>
              <a:t>Ga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" name="Forme libre 2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12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" name="Image 5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42" name="Rectangle 141"/>
          <p:cNvSpPr/>
          <p:nvPr/>
        </p:nvSpPr>
        <p:spPr>
          <a:xfrm>
            <a:off x="6000750" y="3382060"/>
            <a:ext cx="2524125" cy="52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augmented by S. Padgett et al :, Phys. Rev. C 82, 064314 (2010)</a:t>
            </a:r>
            <a:endParaRPr lang="en-US" sz="1400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138" y="3981449"/>
            <a:ext cx="2386011" cy="256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844550"/>
            <a:ext cx="711200" cy="3941763"/>
            <a:chOff x="-48" y="240"/>
            <a:chExt cx="495" cy="2783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336" y="240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336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36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3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36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6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6" y="14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36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36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6" y="7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36" y="4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44" y="2764"/>
              <a:ext cx="2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0</a:t>
              </a:r>
              <a:endParaRPr lang="en-GB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-1" y="2524"/>
              <a:ext cx="36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200</a:t>
              </a:r>
              <a:endParaRPr lang="en-GB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-1" y="2284"/>
              <a:ext cx="36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400</a:t>
              </a:r>
              <a:endParaRPr lang="en-GB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-1" y="2044"/>
              <a:ext cx="36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600</a:t>
              </a:r>
              <a:endParaRPr lang="en-GB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-1" y="1803"/>
              <a:ext cx="36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800</a:t>
              </a:r>
              <a:endParaRPr lang="en-GB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-48" y="1564"/>
              <a:ext cx="44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1000</a:t>
              </a:r>
              <a:endParaRPr lang="en-GB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-48" y="1324"/>
              <a:ext cx="44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1200</a:t>
              </a:r>
              <a:endParaRPr lang="en-GB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-48" y="1084"/>
              <a:ext cx="44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1400</a:t>
              </a:r>
              <a:endParaRPr lang="en-GB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-48" y="844"/>
              <a:ext cx="44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1600</a:t>
              </a:r>
              <a:endParaRPr lang="en-GB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-48" y="604"/>
              <a:ext cx="44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1800</a:t>
              </a:r>
              <a:endParaRPr lang="en-GB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" y="240"/>
              <a:ext cx="44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keV </a:t>
              </a:r>
              <a:endParaRPr lang="en-GB"/>
            </a:p>
          </p:txBody>
        </p:sp>
      </p:grpSp>
      <p:grpSp>
        <p:nvGrpSpPr>
          <p:cNvPr id="26" name="Group 142"/>
          <p:cNvGrpSpPr>
            <a:grpSpLocks/>
          </p:cNvGrpSpPr>
          <p:nvPr/>
        </p:nvGrpSpPr>
        <p:grpSpPr bwMode="auto">
          <a:xfrm>
            <a:off x="685800" y="1128713"/>
            <a:ext cx="1981200" cy="3689350"/>
            <a:chOff x="432" y="720"/>
            <a:chExt cx="1248" cy="2324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816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816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528" y="268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5/2-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152" y="27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64 keV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1152" y="2851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0 keV</a:t>
              </a: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81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152" y="2112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679 keV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528" y="206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76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104" y="1440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1279 keV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480" y="142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1/2-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768" y="14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80" y="129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5/2-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1368 keV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720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32" y="72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1104" y="768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1897 keV</a:t>
              </a:r>
            </a:p>
          </p:txBody>
        </p:sp>
      </p:grp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590675" y="581025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aseline="30000">
                <a:sym typeface="Symbol" pitchFamily="18" charset="2"/>
              </a:rPr>
              <a:t>81</a:t>
            </a:r>
            <a:r>
              <a:rPr lang="fr-FR" sz="2000">
                <a:sym typeface="Symbol" pitchFamily="18" charset="2"/>
              </a:rPr>
              <a:t>Ga </a:t>
            </a:r>
            <a:r>
              <a:rPr lang="fr-FR" sz="1400">
                <a:sym typeface="Symbol" pitchFamily="18" charset="2"/>
              </a:rPr>
              <a:t>Z=31 N=50</a:t>
            </a: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3048000" y="4633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3048000" y="40243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657600" y="387191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351.1 keV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3657600" y="451167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0 keV</a:t>
            </a: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3048000" y="31861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3657600" y="303371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802.8 keV</a:t>
            </a:r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3030538" y="24780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3606800" y="233521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1236 keV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2743200" y="4786313"/>
            <a:ext cx="1219200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Experiment</a:t>
            </a:r>
            <a:endParaRPr lang="fr-FR" sz="1400"/>
          </a:p>
        </p:txBody>
      </p:sp>
      <p:sp>
        <p:nvSpPr>
          <p:cNvPr id="55" name="AutoShape 57"/>
          <p:cNvSpPr>
            <a:spLocks/>
          </p:cNvSpPr>
          <p:nvPr/>
        </p:nvSpPr>
        <p:spPr bwMode="auto">
          <a:xfrm rot="16200000">
            <a:off x="2247900" y="-585787"/>
            <a:ext cx="304800" cy="3276600"/>
          </a:xfrm>
          <a:prstGeom prst="rightBrace">
            <a:avLst>
              <a:gd name="adj1" fmla="val 8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AutoShape 58"/>
          <p:cNvSpPr>
            <a:spLocks noChangeArrowheads="1"/>
          </p:cNvSpPr>
          <p:nvPr/>
        </p:nvSpPr>
        <p:spPr bwMode="auto">
          <a:xfrm>
            <a:off x="3200400" y="4024313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AutoShape 59"/>
          <p:cNvSpPr>
            <a:spLocks noChangeArrowheads="1"/>
          </p:cNvSpPr>
          <p:nvPr/>
        </p:nvSpPr>
        <p:spPr bwMode="auto">
          <a:xfrm>
            <a:off x="3200400" y="3186113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295400" y="5243513"/>
            <a:ext cx="41148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400" b="1"/>
              <a:t>empirical</a:t>
            </a:r>
            <a:r>
              <a:rPr lang="fr-FR" sz="1400"/>
              <a:t> effective interaction :</a:t>
            </a:r>
          </a:p>
          <a:p>
            <a:r>
              <a:rPr lang="fr-FR" sz="1400"/>
              <a:t> fit on a series of carefully selected states</a:t>
            </a:r>
          </a:p>
          <a:p>
            <a:endParaRPr lang="fr-FR" sz="1400"/>
          </a:p>
          <a:p>
            <a:r>
              <a:rPr lang="fr-FR" sz="1400"/>
              <a:t>Valence space </a:t>
            </a:r>
            <a:r>
              <a:rPr lang="fr-FR" sz="1400" b="1"/>
              <a:t>N=50 closed</a:t>
            </a:r>
            <a:r>
              <a:rPr lang="fr-FR" sz="1400"/>
              <a:t> &amp; </a:t>
            </a:r>
            <a:r>
              <a:rPr lang="fr-FR" sz="1400" b="1"/>
              <a:t>Z=28 closed </a:t>
            </a:r>
          </a:p>
          <a:p>
            <a:r>
              <a:rPr lang="fr-FR" sz="1400"/>
              <a:t>(the doubly magical nature of 78Ni is assumed)</a:t>
            </a:r>
          </a:p>
          <a:p>
            <a:r>
              <a:rPr lang="fr-FR" sz="1400"/>
              <a:t>The valence space is reduced to proton orbitals</a:t>
            </a:r>
          </a:p>
        </p:txBody>
      </p:sp>
      <p:grpSp>
        <p:nvGrpSpPr>
          <p:cNvPr id="59" name="Group 143"/>
          <p:cNvGrpSpPr>
            <a:grpSpLocks/>
          </p:cNvGrpSpPr>
          <p:nvPr/>
        </p:nvGrpSpPr>
        <p:grpSpPr bwMode="auto">
          <a:xfrm>
            <a:off x="152400" y="4786313"/>
            <a:ext cx="2057400" cy="1219200"/>
            <a:chOff x="96" y="3024"/>
            <a:chExt cx="1296" cy="768"/>
          </a:xfrm>
        </p:grpSpPr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 rot="5400000" flipV="1">
              <a:off x="288" y="3024"/>
              <a:ext cx="720" cy="816"/>
            </a:xfrm>
            <a:custGeom>
              <a:avLst/>
              <a:gdLst>
                <a:gd name="T0" fmla="*/ 10 w 21600"/>
                <a:gd name="T1" fmla="*/ 0 h 21600"/>
                <a:gd name="T2" fmla="*/ 3 w 21600"/>
                <a:gd name="T3" fmla="*/ 31 h 21600"/>
                <a:gd name="T4" fmla="*/ 11 w 21600"/>
                <a:gd name="T5" fmla="*/ 12 h 21600"/>
                <a:gd name="T6" fmla="*/ 17 w 21600"/>
                <a:gd name="T7" fmla="*/ 20 h 21600"/>
                <a:gd name="T8" fmla="*/ 24 w 21600"/>
                <a:gd name="T9" fmla="*/ 12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2 h 21600"/>
                <a:gd name="T17" fmla="*/ 612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CFF33"/>
            </a:solidFill>
            <a:ln w="9525">
              <a:solidFill>
                <a:srgbClr val="CC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Text Box 46"/>
            <p:cNvSpPr txBox="1">
              <a:spLocks noChangeArrowheads="1"/>
            </p:cNvSpPr>
            <p:nvPr/>
          </p:nvSpPr>
          <p:spPr bwMode="auto">
            <a:xfrm>
              <a:off x="624" y="3024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/>
                <a:t>Theory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96" y="3216"/>
              <a:ext cx="9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Ji &amp; Wildenthal, PRC </a:t>
              </a:r>
              <a:r>
                <a:rPr lang="fr-FR" sz="1200" b="1"/>
                <a:t>40</a:t>
              </a:r>
              <a:r>
                <a:rPr lang="fr-FR" sz="1200"/>
                <a:t>, 389 (1989)</a:t>
              </a:r>
            </a:p>
          </p:txBody>
        </p:sp>
      </p:grpSp>
      <p:grpSp>
        <p:nvGrpSpPr>
          <p:cNvPr id="63" name="Group 149"/>
          <p:cNvGrpSpPr>
            <a:grpSpLocks/>
          </p:cNvGrpSpPr>
          <p:nvPr/>
        </p:nvGrpSpPr>
        <p:grpSpPr bwMode="auto">
          <a:xfrm>
            <a:off x="4419600" y="442913"/>
            <a:ext cx="4267200" cy="5257800"/>
            <a:chOff x="2784" y="288"/>
            <a:chExt cx="2688" cy="3312"/>
          </a:xfrm>
        </p:grpSpPr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3072" y="29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3072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3600" y="2496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306.51 keV</a:t>
              </a:r>
            </a:p>
          </p:txBody>
        </p:sp>
        <p:sp>
          <p:nvSpPr>
            <p:cNvPr id="67" name="AutoShape 66"/>
            <p:cNvSpPr>
              <a:spLocks/>
            </p:cNvSpPr>
            <p:nvPr/>
          </p:nvSpPr>
          <p:spPr bwMode="auto">
            <a:xfrm rot="-5400000">
              <a:off x="4080" y="-672"/>
              <a:ext cx="240" cy="2544"/>
            </a:xfrm>
            <a:prstGeom prst="rightBrace">
              <a:avLst>
                <a:gd name="adj1" fmla="val 8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3705" y="288"/>
              <a:ext cx="1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aseline="30000">
                  <a:sym typeface="Symbol" pitchFamily="18" charset="2"/>
                </a:rPr>
                <a:t>83</a:t>
              </a:r>
              <a:r>
                <a:rPr lang="fr-FR" sz="2000">
                  <a:sym typeface="Symbol" pitchFamily="18" charset="2"/>
                </a:rPr>
                <a:t>As </a:t>
              </a:r>
              <a:r>
                <a:rPr lang="fr-FR" sz="1400">
                  <a:sym typeface="Symbol" pitchFamily="18" charset="2"/>
                </a:rPr>
                <a:t>Z=33 N=50</a:t>
              </a:r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3648" y="2832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0 keV</a:t>
              </a:r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3456" y="2592"/>
              <a:ext cx="144" cy="336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3072" y="216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3504" y="2160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072" y="1632"/>
              <a:ext cx="528" cy="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3072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3072" y="15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3072" y="1392"/>
              <a:ext cx="52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3072" y="12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3072" y="96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3072" y="8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3600" y="2064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711.66 keV</a:t>
              </a:r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3600" y="1699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1193.7 keV</a:t>
              </a:r>
            </a:p>
          </p:txBody>
        </p:sp>
        <p:sp>
          <p:nvSpPr>
            <p:cNvPr id="82" name="Text Box 81"/>
            <p:cNvSpPr txBox="1">
              <a:spLocks noChangeArrowheads="1"/>
            </p:cNvSpPr>
            <p:nvPr/>
          </p:nvSpPr>
          <p:spPr bwMode="auto">
            <a:xfrm>
              <a:off x="3600" y="1603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1196.53 keV</a:t>
              </a: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>
              <a:off x="3600" y="1507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1256.76 keV</a:t>
              </a:r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3600" y="1411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1329.87 keV</a:t>
              </a:r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3600" y="1315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1415.11 keV</a:t>
              </a: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3600" y="124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1434.92 keV</a:t>
              </a: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3600" y="115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1525.52 keV</a:t>
              </a:r>
            </a:p>
          </p:txBody>
        </p:sp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3600" y="864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1804.76 keV</a:t>
              </a:r>
            </a:p>
          </p:txBody>
        </p:sp>
        <p:sp>
          <p:nvSpPr>
            <p:cNvPr id="89" name="Text Box 88"/>
            <p:cNvSpPr txBox="1">
              <a:spLocks noChangeArrowheads="1"/>
            </p:cNvSpPr>
            <p:nvPr/>
          </p:nvSpPr>
          <p:spPr bwMode="auto">
            <a:xfrm>
              <a:off x="3600" y="729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1977.9 keV</a:t>
              </a: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3456" y="1632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3408" y="1632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3360" y="1584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3312" y="1536"/>
              <a:ext cx="0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3264" y="139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3216" y="139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3168" y="129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Text Box 96"/>
            <p:cNvSpPr txBox="1">
              <a:spLocks noChangeArrowheads="1"/>
            </p:cNvSpPr>
            <p:nvPr/>
          </p:nvSpPr>
          <p:spPr bwMode="auto">
            <a:xfrm>
              <a:off x="2976" y="3024"/>
              <a:ext cx="768" cy="19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/>
                <a:t>Experiment</a:t>
              </a:r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2784" y="244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(3/2-)</a:t>
              </a:r>
            </a:p>
          </p:txBody>
        </p:sp>
        <p:sp>
          <p:nvSpPr>
            <p:cNvPr id="99" name="Text Box 98"/>
            <p:cNvSpPr txBox="1">
              <a:spLocks noChangeArrowheads="1"/>
            </p:cNvSpPr>
            <p:nvPr/>
          </p:nvSpPr>
          <p:spPr bwMode="auto">
            <a:xfrm>
              <a:off x="2784" y="28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(5/2-)</a:t>
              </a:r>
            </a:p>
          </p:txBody>
        </p:sp>
        <p:sp>
          <p:nvSpPr>
            <p:cNvPr id="100" name="AutoShape 99"/>
            <p:cNvSpPr>
              <a:spLocks noChangeArrowheads="1"/>
            </p:cNvSpPr>
            <p:nvPr/>
          </p:nvSpPr>
          <p:spPr bwMode="auto">
            <a:xfrm>
              <a:off x="3456" y="3216"/>
              <a:ext cx="1056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/>
                <a:t>Winger et al, PRC </a:t>
              </a:r>
              <a:r>
                <a:rPr lang="fr-FR" sz="1200" b="1"/>
                <a:t>38</a:t>
              </a:r>
              <a:r>
                <a:rPr lang="fr-FR" sz="1200"/>
                <a:t>, </a:t>
              </a:r>
            </a:p>
            <a:p>
              <a:pPr algn="ctr"/>
              <a:r>
                <a:rPr lang="fr-FR" sz="1200"/>
                <a:t>285 (1988)</a:t>
              </a:r>
              <a:endParaRPr lang="fr-FR"/>
            </a:p>
          </p:txBody>
        </p:sp>
        <p:sp>
          <p:nvSpPr>
            <p:cNvPr id="101" name="Text Box 137"/>
            <p:cNvSpPr txBox="1">
              <a:spLocks noChangeArrowheads="1"/>
            </p:cNvSpPr>
            <p:nvPr/>
          </p:nvSpPr>
          <p:spPr bwMode="auto">
            <a:xfrm>
              <a:off x="4128" y="7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1/2-</a:t>
              </a:r>
            </a:p>
          </p:txBody>
        </p:sp>
      </p:grpSp>
      <p:grpSp>
        <p:nvGrpSpPr>
          <p:cNvPr id="102" name="Group 148"/>
          <p:cNvGrpSpPr>
            <a:grpSpLocks/>
          </p:cNvGrpSpPr>
          <p:nvPr/>
        </p:nvGrpSpPr>
        <p:grpSpPr bwMode="auto">
          <a:xfrm>
            <a:off x="6858000" y="976313"/>
            <a:ext cx="1981200" cy="4114800"/>
            <a:chOff x="4320" y="624"/>
            <a:chExt cx="1248" cy="2592"/>
          </a:xfrm>
        </p:grpSpPr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4656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Text Box 101"/>
            <p:cNvSpPr txBox="1">
              <a:spLocks noChangeArrowheads="1"/>
            </p:cNvSpPr>
            <p:nvPr/>
          </p:nvSpPr>
          <p:spPr bwMode="auto">
            <a:xfrm>
              <a:off x="4992" y="2841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0 keV</a:t>
              </a:r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4656" y="26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656" y="25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4656" y="2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4656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4656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4656" y="1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4656" y="14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4656" y="13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4656" y="11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>
              <a:off x="4656" y="912"/>
              <a:ext cx="33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112"/>
            <p:cNvSpPr>
              <a:spLocks noChangeShapeType="1"/>
            </p:cNvSpPr>
            <p:nvPr/>
          </p:nvSpPr>
          <p:spPr bwMode="auto">
            <a:xfrm>
              <a:off x="4656" y="7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Text Box 113"/>
            <p:cNvSpPr txBox="1">
              <a:spLocks noChangeArrowheads="1"/>
            </p:cNvSpPr>
            <p:nvPr/>
          </p:nvSpPr>
          <p:spPr bwMode="auto">
            <a:xfrm>
              <a:off x="4992" y="2592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189 keV</a:t>
              </a:r>
            </a:p>
          </p:txBody>
        </p:sp>
        <p:sp>
          <p:nvSpPr>
            <p:cNvPr id="117" name="Text Box 114"/>
            <p:cNvSpPr txBox="1">
              <a:spLocks noChangeArrowheads="1"/>
            </p:cNvSpPr>
            <p:nvPr/>
          </p:nvSpPr>
          <p:spPr bwMode="auto">
            <a:xfrm>
              <a:off x="4992" y="2448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353 keV</a:t>
              </a:r>
            </a:p>
          </p:txBody>
        </p:sp>
        <p:sp>
          <p:nvSpPr>
            <p:cNvPr id="118" name="Text Box 115"/>
            <p:cNvSpPr txBox="1">
              <a:spLocks noChangeArrowheads="1"/>
            </p:cNvSpPr>
            <p:nvPr/>
          </p:nvSpPr>
          <p:spPr bwMode="auto">
            <a:xfrm>
              <a:off x="4992" y="2160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589 keV</a:t>
              </a:r>
            </a:p>
          </p:txBody>
        </p:sp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4992" y="177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990 keV</a:t>
              </a: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4992" y="1632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1115 keV</a:t>
              </a: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4992" y="1488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1253 keV</a:t>
              </a:r>
            </a:p>
          </p:txBody>
        </p:sp>
        <p:sp>
          <p:nvSpPr>
            <p:cNvPr id="122" name="Text Box 119"/>
            <p:cNvSpPr txBox="1">
              <a:spLocks noChangeArrowheads="1"/>
            </p:cNvSpPr>
            <p:nvPr/>
          </p:nvSpPr>
          <p:spPr bwMode="auto">
            <a:xfrm>
              <a:off x="4992" y="1344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1382 keV</a:t>
              </a:r>
            </a:p>
          </p:txBody>
        </p:sp>
        <p:sp>
          <p:nvSpPr>
            <p:cNvPr id="123" name="Text Box 120"/>
            <p:cNvSpPr txBox="1">
              <a:spLocks noChangeArrowheads="1"/>
            </p:cNvSpPr>
            <p:nvPr/>
          </p:nvSpPr>
          <p:spPr bwMode="auto">
            <a:xfrm>
              <a:off x="4992" y="1248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1455 keV</a:t>
              </a:r>
            </a:p>
          </p:txBody>
        </p:sp>
        <p:sp>
          <p:nvSpPr>
            <p:cNvPr id="124" name="Text Box 121"/>
            <p:cNvSpPr txBox="1">
              <a:spLocks noChangeArrowheads="1"/>
            </p:cNvSpPr>
            <p:nvPr/>
          </p:nvSpPr>
          <p:spPr bwMode="auto">
            <a:xfrm>
              <a:off x="4992" y="105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1643 keV</a:t>
              </a:r>
            </a:p>
          </p:txBody>
        </p:sp>
        <p:sp>
          <p:nvSpPr>
            <p:cNvPr id="125" name="Text Box 122"/>
            <p:cNvSpPr txBox="1">
              <a:spLocks noChangeArrowheads="1"/>
            </p:cNvSpPr>
            <p:nvPr/>
          </p:nvSpPr>
          <p:spPr bwMode="auto">
            <a:xfrm>
              <a:off x="4992" y="912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1845 keV</a:t>
              </a:r>
            </a:p>
          </p:txBody>
        </p:sp>
        <p:sp>
          <p:nvSpPr>
            <p:cNvPr id="126" name="Text Box 123"/>
            <p:cNvSpPr txBox="1">
              <a:spLocks noChangeArrowheads="1"/>
            </p:cNvSpPr>
            <p:nvPr/>
          </p:nvSpPr>
          <p:spPr bwMode="auto">
            <a:xfrm>
              <a:off x="4992" y="835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1857 keV</a:t>
              </a:r>
            </a:p>
          </p:txBody>
        </p:sp>
        <p:sp>
          <p:nvSpPr>
            <p:cNvPr id="127" name="Text Box 124"/>
            <p:cNvSpPr txBox="1">
              <a:spLocks noChangeArrowheads="1"/>
            </p:cNvSpPr>
            <p:nvPr/>
          </p:nvSpPr>
          <p:spPr bwMode="auto">
            <a:xfrm>
              <a:off x="4992" y="739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1879 keV</a:t>
              </a:r>
            </a:p>
          </p:txBody>
        </p:sp>
        <p:sp>
          <p:nvSpPr>
            <p:cNvPr id="128" name="Text Box 125"/>
            <p:cNvSpPr txBox="1">
              <a:spLocks noChangeArrowheads="1"/>
            </p:cNvSpPr>
            <p:nvPr/>
          </p:nvSpPr>
          <p:spPr bwMode="auto">
            <a:xfrm>
              <a:off x="4992" y="643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1985 keV</a:t>
              </a:r>
            </a:p>
          </p:txBody>
        </p:sp>
        <p:sp>
          <p:nvSpPr>
            <p:cNvPr id="129" name="Text Box 126"/>
            <p:cNvSpPr txBox="1">
              <a:spLocks noChangeArrowheads="1"/>
            </p:cNvSpPr>
            <p:nvPr/>
          </p:nvSpPr>
          <p:spPr bwMode="auto">
            <a:xfrm>
              <a:off x="4368" y="283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5/2-</a:t>
              </a:r>
            </a:p>
          </p:txBody>
        </p:sp>
        <p:sp>
          <p:nvSpPr>
            <p:cNvPr id="130" name="Text Box 127"/>
            <p:cNvSpPr txBox="1">
              <a:spLocks noChangeArrowheads="1"/>
            </p:cNvSpPr>
            <p:nvPr/>
          </p:nvSpPr>
          <p:spPr bwMode="auto">
            <a:xfrm>
              <a:off x="4368" y="25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131" name="Text Box 128"/>
            <p:cNvSpPr txBox="1">
              <a:spLocks noChangeArrowheads="1"/>
            </p:cNvSpPr>
            <p:nvPr/>
          </p:nvSpPr>
          <p:spPr bwMode="auto">
            <a:xfrm>
              <a:off x="4368" y="244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1/2-</a:t>
              </a:r>
            </a:p>
          </p:txBody>
        </p:sp>
        <p:sp>
          <p:nvSpPr>
            <p:cNvPr id="132" name="Text Box 129"/>
            <p:cNvSpPr txBox="1">
              <a:spLocks noChangeArrowheads="1"/>
            </p:cNvSpPr>
            <p:nvPr/>
          </p:nvSpPr>
          <p:spPr bwMode="auto">
            <a:xfrm>
              <a:off x="4368" y="21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133" name="Text Box 130"/>
            <p:cNvSpPr txBox="1">
              <a:spLocks noChangeArrowheads="1"/>
            </p:cNvSpPr>
            <p:nvPr/>
          </p:nvSpPr>
          <p:spPr bwMode="auto">
            <a:xfrm>
              <a:off x="4368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7/2-</a:t>
              </a:r>
            </a:p>
          </p:txBody>
        </p:sp>
        <p:sp>
          <p:nvSpPr>
            <p:cNvPr id="134" name="Text Box 131"/>
            <p:cNvSpPr txBox="1">
              <a:spLocks noChangeArrowheads="1"/>
            </p:cNvSpPr>
            <p:nvPr/>
          </p:nvSpPr>
          <p:spPr bwMode="auto">
            <a:xfrm>
              <a:off x="4368" y="158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5/2-</a:t>
              </a:r>
            </a:p>
          </p:txBody>
        </p:sp>
        <p:sp>
          <p:nvSpPr>
            <p:cNvPr id="135" name="Text Box 132"/>
            <p:cNvSpPr txBox="1">
              <a:spLocks noChangeArrowheads="1"/>
            </p:cNvSpPr>
            <p:nvPr/>
          </p:nvSpPr>
          <p:spPr bwMode="auto">
            <a:xfrm>
              <a:off x="4368" y="144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136" name="Text Box 133"/>
            <p:cNvSpPr txBox="1">
              <a:spLocks noChangeArrowheads="1"/>
            </p:cNvSpPr>
            <p:nvPr/>
          </p:nvSpPr>
          <p:spPr bwMode="auto">
            <a:xfrm>
              <a:off x="4368" y="129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1/2-</a:t>
              </a:r>
            </a:p>
          </p:txBody>
        </p:sp>
        <p:sp>
          <p:nvSpPr>
            <p:cNvPr id="137" name="Text Box 134"/>
            <p:cNvSpPr txBox="1">
              <a:spLocks noChangeArrowheads="1"/>
            </p:cNvSpPr>
            <p:nvPr/>
          </p:nvSpPr>
          <p:spPr bwMode="auto">
            <a:xfrm>
              <a:off x="4320" y="12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5/2-</a:t>
              </a:r>
            </a:p>
          </p:txBody>
        </p:sp>
        <p:sp>
          <p:nvSpPr>
            <p:cNvPr id="138" name="Text Box 135"/>
            <p:cNvSpPr txBox="1">
              <a:spLocks noChangeArrowheads="1"/>
            </p:cNvSpPr>
            <p:nvPr/>
          </p:nvSpPr>
          <p:spPr bwMode="auto">
            <a:xfrm>
              <a:off x="4368" y="103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9/2-</a:t>
              </a:r>
            </a:p>
          </p:txBody>
        </p:sp>
        <p:sp>
          <p:nvSpPr>
            <p:cNvPr id="139" name="Text Box 136"/>
            <p:cNvSpPr txBox="1">
              <a:spLocks noChangeArrowheads="1"/>
            </p:cNvSpPr>
            <p:nvPr/>
          </p:nvSpPr>
          <p:spPr bwMode="auto">
            <a:xfrm>
              <a:off x="4368" y="8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3/2-</a:t>
              </a:r>
            </a:p>
          </p:txBody>
        </p:sp>
        <p:sp>
          <p:nvSpPr>
            <p:cNvPr id="140" name="Text Box 138"/>
            <p:cNvSpPr txBox="1">
              <a:spLocks noChangeArrowheads="1"/>
            </p:cNvSpPr>
            <p:nvPr/>
          </p:nvSpPr>
          <p:spPr bwMode="auto">
            <a:xfrm>
              <a:off x="4416" y="72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7/2-</a:t>
              </a:r>
            </a:p>
          </p:txBody>
        </p:sp>
        <p:sp>
          <p:nvSpPr>
            <p:cNvPr id="141" name="Text Box 139"/>
            <p:cNvSpPr txBox="1">
              <a:spLocks noChangeArrowheads="1"/>
            </p:cNvSpPr>
            <p:nvPr/>
          </p:nvSpPr>
          <p:spPr bwMode="auto">
            <a:xfrm>
              <a:off x="4368" y="6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/>
                <a:t>9/2-</a:t>
              </a:r>
            </a:p>
          </p:txBody>
        </p:sp>
        <p:sp>
          <p:nvSpPr>
            <p:cNvPr id="142" name="Text Box 140"/>
            <p:cNvSpPr txBox="1">
              <a:spLocks noChangeArrowheads="1"/>
            </p:cNvSpPr>
            <p:nvPr/>
          </p:nvSpPr>
          <p:spPr bwMode="auto">
            <a:xfrm>
              <a:off x="4656" y="3024"/>
              <a:ext cx="528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/>
                <a:t>Theory</a:t>
              </a:r>
              <a:endParaRPr lang="fr-FR" sz="1400"/>
            </a:p>
          </p:txBody>
        </p:sp>
      </p:grpSp>
      <p:sp>
        <p:nvSpPr>
          <p:cNvPr id="143" name="Text Box 146"/>
          <p:cNvSpPr txBox="1">
            <a:spLocks noChangeArrowheads="1"/>
          </p:cNvSpPr>
          <p:nvPr/>
        </p:nvSpPr>
        <p:spPr bwMode="auto">
          <a:xfrm rot="16200000">
            <a:off x="2663825" y="4179888"/>
            <a:ext cx="841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351.1 keV</a:t>
            </a:r>
          </a:p>
        </p:txBody>
      </p:sp>
      <p:sp>
        <p:nvSpPr>
          <p:cNvPr id="144" name="Text Box 147"/>
          <p:cNvSpPr txBox="1">
            <a:spLocks noChangeArrowheads="1"/>
          </p:cNvSpPr>
          <p:nvPr/>
        </p:nvSpPr>
        <p:spPr bwMode="auto">
          <a:xfrm rot="16200000">
            <a:off x="2682875" y="3475038"/>
            <a:ext cx="841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451.7 keV</a:t>
            </a:r>
          </a:p>
        </p:txBody>
      </p:sp>
      <p:cxnSp>
        <p:nvCxnSpPr>
          <p:cNvPr id="145" name="Connecteur droit avec flèche 144"/>
          <p:cNvCxnSpPr/>
          <p:nvPr/>
        </p:nvCxnSpPr>
        <p:spPr>
          <a:xfrm rot="16200000" flipH="1">
            <a:off x="2332832" y="3561556"/>
            <a:ext cx="2165350" cy="17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 Box 98"/>
          <p:cNvSpPr txBox="1">
            <a:spLocks noChangeArrowheads="1"/>
          </p:cNvSpPr>
          <p:nvPr/>
        </p:nvSpPr>
        <p:spPr bwMode="auto">
          <a:xfrm>
            <a:off x="2416175" y="4471988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(5/2-)</a:t>
            </a:r>
          </a:p>
        </p:txBody>
      </p:sp>
      <p:sp>
        <p:nvSpPr>
          <p:cNvPr id="147" name="Text Box 98"/>
          <p:cNvSpPr txBox="1">
            <a:spLocks noChangeArrowheads="1"/>
          </p:cNvSpPr>
          <p:nvPr/>
        </p:nvSpPr>
        <p:spPr bwMode="auto">
          <a:xfrm>
            <a:off x="2420938" y="38481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(3/2-)</a:t>
            </a:r>
          </a:p>
        </p:txBody>
      </p:sp>
      <p:sp>
        <p:nvSpPr>
          <p:cNvPr id="148" name="Text Box 98"/>
          <p:cNvSpPr txBox="1">
            <a:spLocks noChangeArrowheads="1"/>
          </p:cNvSpPr>
          <p:nvPr/>
        </p:nvSpPr>
        <p:spPr bwMode="auto">
          <a:xfrm>
            <a:off x="2417763" y="29908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(3/2-)</a:t>
            </a:r>
          </a:p>
        </p:txBody>
      </p:sp>
      <p:sp>
        <p:nvSpPr>
          <p:cNvPr id="149" name="Text Box 98"/>
          <p:cNvSpPr txBox="1">
            <a:spLocks noChangeArrowheads="1"/>
          </p:cNvSpPr>
          <p:nvPr/>
        </p:nvSpPr>
        <p:spPr bwMode="auto">
          <a:xfrm>
            <a:off x="2432050" y="2306638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(9/2-)</a:t>
            </a:r>
          </a:p>
        </p:txBody>
      </p:sp>
      <p:grpSp>
        <p:nvGrpSpPr>
          <p:cNvPr id="154" name="Groupe 153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55" name="Forme libre 154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13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7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58" name="Image 157" descr="IPN_SM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59" name="Rectangle 158"/>
          <p:cNvSpPr/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2" name="ZoneTexte 227"/>
          <p:cNvSpPr txBox="1">
            <a:spLocks noChangeArrowheads="1"/>
          </p:cNvSpPr>
          <p:nvPr/>
        </p:nvSpPr>
        <p:spPr bwMode="auto">
          <a:xfrm>
            <a:off x="0" y="2857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Towards South : Milestone in the Paris(</a:t>
            </a:r>
            <a:r>
              <a:rPr lang="en-US" baseline="30000" dirty="0" smtClean="0">
                <a:solidFill>
                  <a:schemeClr val="bg1"/>
                </a:solidFill>
              </a:rPr>
              <a:t>88</a:t>
            </a:r>
            <a:r>
              <a:rPr lang="en-US" dirty="0" smtClean="0">
                <a:solidFill>
                  <a:schemeClr val="bg1"/>
                </a:solidFill>
              </a:rPr>
              <a:t>Sr)-Dakar(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Ni) race : </a:t>
            </a:r>
            <a:r>
              <a:rPr lang="en-US" baseline="30000" dirty="0" smtClean="0">
                <a:solidFill>
                  <a:schemeClr val="bg1"/>
                </a:solidFill>
              </a:rPr>
              <a:t>81</a:t>
            </a:r>
            <a:r>
              <a:rPr lang="en-US" dirty="0" smtClean="0">
                <a:solidFill>
                  <a:schemeClr val="bg1"/>
                </a:solidFill>
              </a:rPr>
              <a:t>Ga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50800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what to do 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727075"/>
            <a:ext cx="805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remember the textbooks and assume  </a:t>
            </a:r>
            <a:r>
              <a:rPr lang="en-US" sz="1400">
                <a:latin typeface="Symbol" pitchFamily="18" charset="2"/>
              </a:rPr>
              <a:t>p</a:t>
            </a:r>
            <a:r>
              <a:rPr lang="en-US" sz="1400"/>
              <a:t>1f</a:t>
            </a:r>
            <a:r>
              <a:rPr lang="en-US" sz="1400" baseline="-25000"/>
              <a:t>5/2</a:t>
            </a:r>
            <a:r>
              <a:rPr lang="en-US" sz="1400"/>
              <a:t> is indeed the first proton orbit filled above </a:t>
            </a:r>
            <a:r>
              <a:rPr lang="en-US" sz="1400" baseline="30000"/>
              <a:t>78</a:t>
            </a:r>
            <a:r>
              <a:rPr lang="en-US" sz="1400"/>
              <a:t>Ni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84188" y="1765300"/>
            <a:ext cx="7713662" cy="541338"/>
            <a:chOff x="606" y="2897"/>
            <a:chExt cx="4859" cy="341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606" y="2901"/>
            <a:ext cx="4859" cy="337"/>
          </p:xfrm>
          <a:graphic>
            <a:graphicData uri="http://schemas.openxmlformats.org/presentationml/2006/ole">
              <p:oleObj spid="_x0000_s89090" name="Mathcad" r:id="rId3" imgW="5448240" imgH="371520" progId="">
                <p:embed/>
              </p:oleObj>
            </a:graphicData>
          </a:graphic>
        </p:graphicFrame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686" y="2897"/>
              <a:ext cx="1203" cy="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081088" y="1755775"/>
            <a:ext cx="161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Talmi : &lt;V</a:t>
            </a:r>
            <a:r>
              <a:rPr lang="en-GB" sz="1600" baseline="-25000"/>
              <a:t>J</a:t>
            </a:r>
            <a:r>
              <a:rPr lang="en-GB" sz="1600"/>
              <a:t>&gt;=</a:t>
            </a:r>
          </a:p>
        </p:txBody>
      </p:sp>
      <p:cxnSp>
        <p:nvCxnSpPr>
          <p:cNvPr id="8" name="Connecteur droit avec flèche 7"/>
          <p:cNvCxnSpPr>
            <a:stCxn id="9" idx="0"/>
          </p:cNvCxnSpPr>
          <p:nvPr/>
        </p:nvCxnSpPr>
        <p:spPr>
          <a:xfrm rot="5400000" flipH="1" flipV="1">
            <a:off x="2091531" y="2035970"/>
            <a:ext cx="479425" cy="51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2988" y="2532063"/>
            <a:ext cx="206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single particle </a:t>
            </a:r>
          </a:p>
          <a:p>
            <a:r>
              <a:rPr lang="en-US" sz="1400"/>
              <a:t>(binding) energy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2719388" y="2179637"/>
            <a:ext cx="552450" cy="346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76575" y="2616200"/>
            <a:ext cx="2063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particles in the configuration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67338" y="2517775"/>
            <a:ext cx="206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seniority number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6432550" y="2141538"/>
            <a:ext cx="604837" cy="19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1155700"/>
            <a:ext cx="879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for identical particles in </a:t>
            </a:r>
            <a:r>
              <a:rPr lang="en-US" sz="1400" dirty="0" smtClean="0"/>
              <a:t>j</a:t>
            </a:r>
            <a:r>
              <a:rPr lang="en-US" sz="1400" dirty="0" smtClean="0">
                <a:latin typeface="Arial"/>
                <a:cs typeface="Arial"/>
              </a:rPr>
              <a:t>≤</a:t>
            </a:r>
            <a:r>
              <a:rPr lang="en-US" sz="1400" dirty="0" smtClean="0"/>
              <a:t>7/2 </a:t>
            </a:r>
            <a:r>
              <a:rPr lang="en-US" sz="1400" dirty="0"/>
              <a:t>there exists a closed formula expressing the configuration energy (by </a:t>
            </a:r>
            <a:r>
              <a:rPr lang="en-US" sz="1400" dirty="0" err="1"/>
              <a:t>Talmi</a:t>
            </a:r>
            <a:r>
              <a:rPr lang="en-US" sz="1400" dirty="0"/>
              <a:t>)</a:t>
            </a:r>
          </a:p>
        </p:txBody>
      </p:sp>
      <p:sp>
        <p:nvSpPr>
          <p:cNvPr id="15" name="Oval 39"/>
          <p:cNvSpPr>
            <a:spLocks noChangeArrowheads="1"/>
          </p:cNvSpPr>
          <p:nvPr/>
        </p:nvSpPr>
        <p:spPr bwMode="auto">
          <a:xfrm>
            <a:off x="2495550" y="1824038"/>
            <a:ext cx="215900" cy="228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2971800" y="1852613"/>
            <a:ext cx="215900" cy="228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39"/>
          <p:cNvSpPr>
            <a:spLocks noChangeArrowheads="1"/>
          </p:cNvSpPr>
          <p:nvPr/>
        </p:nvSpPr>
        <p:spPr bwMode="auto">
          <a:xfrm>
            <a:off x="4038600" y="1814513"/>
            <a:ext cx="215900" cy="228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39"/>
          <p:cNvSpPr>
            <a:spLocks noChangeArrowheads="1"/>
          </p:cNvSpPr>
          <p:nvPr/>
        </p:nvSpPr>
        <p:spPr bwMode="auto">
          <a:xfrm>
            <a:off x="6305550" y="1843088"/>
            <a:ext cx="215900" cy="228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247650" y="5837238"/>
            <a:ext cx="733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2738" y="3432175"/>
            <a:ext cx="6191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82Ge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31963" y="3432175"/>
            <a:ext cx="6191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81Ga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70238" y="3441700"/>
            <a:ext cx="6191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80Zn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684338" y="4997450"/>
            <a:ext cx="733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84338" y="4578350"/>
            <a:ext cx="733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32138" y="5245100"/>
            <a:ext cx="733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122613" y="4597400"/>
            <a:ext cx="733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38"/>
          <p:cNvGrpSpPr>
            <a:grpSpLocks/>
          </p:cNvGrpSpPr>
          <p:nvPr/>
        </p:nvGrpSpPr>
        <p:grpSpPr bwMode="auto">
          <a:xfrm>
            <a:off x="112713" y="5541963"/>
            <a:ext cx="1289050" cy="307975"/>
            <a:chOff x="1531582" y="3790201"/>
            <a:chExt cx="1289527" cy="307777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531582" y="3790201"/>
              <a:ext cx="1289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n=4,      =0</a:t>
              </a: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2012772" y="3888563"/>
              <a:ext cx="236626" cy="134850"/>
            </a:xfrm>
            <a:custGeom>
              <a:avLst/>
              <a:gdLst>
                <a:gd name="connsiteX0" fmla="*/ 11601 w 235994"/>
                <a:gd name="connsiteY0" fmla="*/ 61708 h 134636"/>
                <a:gd name="connsiteX1" fmla="*/ 11601 w 235994"/>
                <a:gd name="connsiteY1" fmla="*/ 22440 h 134636"/>
                <a:gd name="connsiteX2" fmla="*/ 28431 w 235994"/>
                <a:gd name="connsiteY2" fmla="*/ 16830 h 134636"/>
                <a:gd name="connsiteX3" fmla="*/ 56480 w 235994"/>
                <a:gd name="connsiteY3" fmla="*/ 22440 h 134636"/>
                <a:gd name="connsiteX4" fmla="*/ 67700 w 235994"/>
                <a:gd name="connsiteY4" fmla="*/ 56099 h 134636"/>
                <a:gd name="connsiteX5" fmla="*/ 84529 w 235994"/>
                <a:gd name="connsiteY5" fmla="*/ 123416 h 134636"/>
                <a:gd name="connsiteX6" fmla="*/ 101358 w 235994"/>
                <a:gd name="connsiteY6" fmla="*/ 134636 h 134636"/>
                <a:gd name="connsiteX7" fmla="*/ 123798 w 235994"/>
                <a:gd name="connsiteY7" fmla="*/ 129026 h 134636"/>
                <a:gd name="connsiteX8" fmla="*/ 151847 w 235994"/>
                <a:gd name="connsiteY8" fmla="*/ 100977 h 134636"/>
                <a:gd name="connsiteX9" fmla="*/ 157457 w 235994"/>
                <a:gd name="connsiteY9" fmla="*/ 84148 h 134636"/>
                <a:gd name="connsiteX10" fmla="*/ 168676 w 235994"/>
                <a:gd name="connsiteY10" fmla="*/ 67318 h 134636"/>
                <a:gd name="connsiteX11" fmla="*/ 163066 w 235994"/>
                <a:gd name="connsiteY11" fmla="*/ 28050 h 134636"/>
                <a:gd name="connsiteX12" fmla="*/ 157457 w 235994"/>
                <a:gd name="connsiteY12" fmla="*/ 11220 h 134636"/>
                <a:gd name="connsiteX13" fmla="*/ 135017 w 235994"/>
                <a:gd name="connsiteY13" fmla="*/ 0 h 134636"/>
                <a:gd name="connsiteX14" fmla="*/ 118188 w 235994"/>
                <a:gd name="connsiteY14" fmla="*/ 5610 h 134636"/>
                <a:gd name="connsiteX15" fmla="*/ 123798 w 235994"/>
                <a:gd name="connsiteY15" fmla="*/ 39269 h 134636"/>
                <a:gd name="connsiteX16" fmla="*/ 157457 w 235994"/>
                <a:gd name="connsiteY16" fmla="*/ 44879 h 134636"/>
                <a:gd name="connsiteX17" fmla="*/ 235994 w 235994"/>
                <a:gd name="connsiteY17" fmla="*/ 44879 h 13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994" h="134636">
                  <a:moveTo>
                    <a:pt x="11601" y="61708"/>
                  </a:moveTo>
                  <a:cubicBezTo>
                    <a:pt x="7050" y="48053"/>
                    <a:pt x="0" y="36941"/>
                    <a:pt x="11601" y="22440"/>
                  </a:cubicBezTo>
                  <a:cubicBezTo>
                    <a:pt x="15295" y="17822"/>
                    <a:pt x="22821" y="18700"/>
                    <a:pt x="28431" y="16830"/>
                  </a:cubicBezTo>
                  <a:cubicBezTo>
                    <a:pt x="37781" y="18700"/>
                    <a:pt x="49738" y="15698"/>
                    <a:pt x="56480" y="22440"/>
                  </a:cubicBezTo>
                  <a:cubicBezTo>
                    <a:pt x="64843" y="30803"/>
                    <a:pt x="67700" y="56099"/>
                    <a:pt x="67700" y="56099"/>
                  </a:cubicBezTo>
                  <a:cubicBezTo>
                    <a:pt x="75253" y="101423"/>
                    <a:pt x="69712" y="78967"/>
                    <a:pt x="84529" y="123416"/>
                  </a:cubicBezTo>
                  <a:cubicBezTo>
                    <a:pt x="86661" y="129812"/>
                    <a:pt x="95748" y="130896"/>
                    <a:pt x="101358" y="134636"/>
                  </a:cubicBezTo>
                  <a:cubicBezTo>
                    <a:pt x="108838" y="132766"/>
                    <a:pt x="116711" y="132063"/>
                    <a:pt x="123798" y="129026"/>
                  </a:cubicBezTo>
                  <a:cubicBezTo>
                    <a:pt x="138078" y="122906"/>
                    <a:pt x="145047" y="114577"/>
                    <a:pt x="151847" y="100977"/>
                  </a:cubicBezTo>
                  <a:cubicBezTo>
                    <a:pt x="154492" y="95688"/>
                    <a:pt x="154813" y="89437"/>
                    <a:pt x="157457" y="84148"/>
                  </a:cubicBezTo>
                  <a:cubicBezTo>
                    <a:pt x="160472" y="78118"/>
                    <a:pt x="164936" y="72928"/>
                    <a:pt x="168676" y="67318"/>
                  </a:cubicBezTo>
                  <a:cubicBezTo>
                    <a:pt x="166806" y="54229"/>
                    <a:pt x="165659" y="41015"/>
                    <a:pt x="163066" y="28050"/>
                  </a:cubicBezTo>
                  <a:cubicBezTo>
                    <a:pt x="161906" y="22251"/>
                    <a:pt x="161638" y="15401"/>
                    <a:pt x="157457" y="11220"/>
                  </a:cubicBezTo>
                  <a:cubicBezTo>
                    <a:pt x="151544" y="5306"/>
                    <a:pt x="142497" y="3740"/>
                    <a:pt x="135017" y="0"/>
                  </a:cubicBezTo>
                  <a:cubicBezTo>
                    <a:pt x="129407" y="1870"/>
                    <a:pt x="122369" y="1429"/>
                    <a:pt x="118188" y="5610"/>
                  </a:cubicBezTo>
                  <a:cubicBezTo>
                    <a:pt x="108602" y="15197"/>
                    <a:pt x="111400" y="33070"/>
                    <a:pt x="123798" y="39269"/>
                  </a:cubicBezTo>
                  <a:cubicBezTo>
                    <a:pt x="133972" y="44356"/>
                    <a:pt x="146097" y="44311"/>
                    <a:pt x="157457" y="44879"/>
                  </a:cubicBezTo>
                  <a:cubicBezTo>
                    <a:pt x="183603" y="46186"/>
                    <a:pt x="209815" y="44879"/>
                    <a:pt x="235994" y="44879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47738" y="5673725"/>
            <a:ext cx="5667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0+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365375" y="4852988"/>
            <a:ext cx="566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5/2+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363788" y="4411663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3/2+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817938" y="5076825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0+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802063" y="4432300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2+</a:t>
            </a:r>
          </a:p>
        </p:txBody>
      </p:sp>
      <p:grpSp>
        <p:nvGrpSpPr>
          <p:cNvPr id="35" name="Groupe 44"/>
          <p:cNvGrpSpPr>
            <a:grpSpLocks/>
          </p:cNvGrpSpPr>
          <p:nvPr/>
        </p:nvGrpSpPr>
        <p:grpSpPr bwMode="auto">
          <a:xfrm>
            <a:off x="1538288" y="4992688"/>
            <a:ext cx="1289050" cy="307975"/>
            <a:chOff x="1531582" y="3790201"/>
            <a:chExt cx="1289527" cy="307777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531582" y="3790201"/>
              <a:ext cx="1289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n=3,      =1</a:t>
              </a:r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2012772" y="3888563"/>
              <a:ext cx="236626" cy="134850"/>
            </a:xfrm>
            <a:custGeom>
              <a:avLst/>
              <a:gdLst>
                <a:gd name="connsiteX0" fmla="*/ 11601 w 235994"/>
                <a:gd name="connsiteY0" fmla="*/ 61708 h 134636"/>
                <a:gd name="connsiteX1" fmla="*/ 11601 w 235994"/>
                <a:gd name="connsiteY1" fmla="*/ 22440 h 134636"/>
                <a:gd name="connsiteX2" fmla="*/ 28431 w 235994"/>
                <a:gd name="connsiteY2" fmla="*/ 16830 h 134636"/>
                <a:gd name="connsiteX3" fmla="*/ 56480 w 235994"/>
                <a:gd name="connsiteY3" fmla="*/ 22440 h 134636"/>
                <a:gd name="connsiteX4" fmla="*/ 67700 w 235994"/>
                <a:gd name="connsiteY4" fmla="*/ 56099 h 134636"/>
                <a:gd name="connsiteX5" fmla="*/ 84529 w 235994"/>
                <a:gd name="connsiteY5" fmla="*/ 123416 h 134636"/>
                <a:gd name="connsiteX6" fmla="*/ 101358 w 235994"/>
                <a:gd name="connsiteY6" fmla="*/ 134636 h 134636"/>
                <a:gd name="connsiteX7" fmla="*/ 123798 w 235994"/>
                <a:gd name="connsiteY7" fmla="*/ 129026 h 134636"/>
                <a:gd name="connsiteX8" fmla="*/ 151847 w 235994"/>
                <a:gd name="connsiteY8" fmla="*/ 100977 h 134636"/>
                <a:gd name="connsiteX9" fmla="*/ 157457 w 235994"/>
                <a:gd name="connsiteY9" fmla="*/ 84148 h 134636"/>
                <a:gd name="connsiteX10" fmla="*/ 168676 w 235994"/>
                <a:gd name="connsiteY10" fmla="*/ 67318 h 134636"/>
                <a:gd name="connsiteX11" fmla="*/ 163066 w 235994"/>
                <a:gd name="connsiteY11" fmla="*/ 28050 h 134636"/>
                <a:gd name="connsiteX12" fmla="*/ 157457 w 235994"/>
                <a:gd name="connsiteY12" fmla="*/ 11220 h 134636"/>
                <a:gd name="connsiteX13" fmla="*/ 135017 w 235994"/>
                <a:gd name="connsiteY13" fmla="*/ 0 h 134636"/>
                <a:gd name="connsiteX14" fmla="*/ 118188 w 235994"/>
                <a:gd name="connsiteY14" fmla="*/ 5610 h 134636"/>
                <a:gd name="connsiteX15" fmla="*/ 123798 w 235994"/>
                <a:gd name="connsiteY15" fmla="*/ 39269 h 134636"/>
                <a:gd name="connsiteX16" fmla="*/ 157457 w 235994"/>
                <a:gd name="connsiteY16" fmla="*/ 44879 h 134636"/>
                <a:gd name="connsiteX17" fmla="*/ 235994 w 235994"/>
                <a:gd name="connsiteY17" fmla="*/ 44879 h 13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994" h="134636">
                  <a:moveTo>
                    <a:pt x="11601" y="61708"/>
                  </a:moveTo>
                  <a:cubicBezTo>
                    <a:pt x="7050" y="48053"/>
                    <a:pt x="0" y="36941"/>
                    <a:pt x="11601" y="22440"/>
                  </a:cubicBezTo>
                  <a:cubicBezTo>
                    <a:pt x="15295" y="17822"/>
                    <a:pt x="22821" y="18700"/>
                    <a:pt x="28431" y="16830"/>
                  </a:cubicBezTo>
                  <a:cubicBezTo>
                    <a:pt x="37781" y="18700"/>
                    <a:pt x="49738" y="15698"/>
                    <a:pt x="56480" y="22440"/>
                  </a:cubicBezTo>
                  <a:cubicBezTo>
                    <a:pt x="64843" y="30803"/>
                    <a:pt x="67700" y="56099"/>
                    <a:pt x="67700" y="56099"/>
                  </a:cubicBezTo>
                  <a:cubicBezTo>
                    <a:pt x="75253" y="101423"/>
                    <a:pt x="69712" y="78967"/>
                    <a:pt x="84529" y="123416"/>
                  </a:cubicBezTo>
                  <a:cubicBezTo>
                    <a:pt x="86661" y="129812"/>
                    <a:pt x="95748" y="130896"/>
                    <a:pt x="101358" y="134636"/>
                  </a:cubicBezTo>
                  <a:cubicBezTo>
                    <a:pt x="108838" y="132766"/>
                    <a:pt x="116711" y="132063"/>
                    <a:pt x="123798" y="129026"/>
                  </a:cubicBezTo>
                  <a:cubicBezTo>
                    <a:pt x="138078" y="122906"/>
                    <a:pt x="145047" y="114577"/>
                    <a:pt x="151847" y="100977"/>
                  </a:cubicBezTo>
                  <a:cubicBezTo>
                    <a:pt x="154492" y="95688"/>
                    <a:pt x="154813" y="89437"/>
                    <a:pt x="157457" y="84148"/>
                  </a:cubicBezTo>
                  <a:cubicBezTo>
                    <a:pt x="160472" y="78118"/>
                    <a:pt x="164936" y="72928"/>
                    <a:pt x="168676" y="67318"/>
                  </a:cubicBezTo>
                  <a:cubicBezTo>
                    <a:pt x="166806" y="54229"/>
                    <a:pt x="165659" y="41015"/>
                    <a:pt x="163066" y="28050"/>
                  </a:cubicBezTo>
                  <a:cubicBezTo>
                    <a:pt x="161906" y="22251"/>
                    <a:pt x="161638" y="15401"/>
                    <a:pt x="157457" y="11220"/>
                  </a:cubicBezTo>
                  <a:cubicBezTo>
                    <a:pt x="151544" y="5306"/>
                    <a:pt x="142497" y="3740"/>
                    <a:pt x="135017" y="0"/>
                  </a:cubicBezTo>
                  <a:cubicBezTo>
                    <a:pt x="129407" y="1870"/>
                    <a:pt x="122369" y="1429"/>
                    <a:pt x="118188" y="5610"/>
                  </a:cubicBezTo>
                  <a:cubicBezTo>
                    <a:pt x="108602" y="15197"/>
                    <a:pt x="111400" y="33070"/>
                    <a:pt x="123798" y="39269"/>
                  </a:cubicBezTo>
                  <a:cubicBezTo>
                    <a:pt x="133972" y="44356"/>
                    <a:pt x="146097" y="44311"/>
                    <a:pt x="157457" y="44879"/>
                  </a:cubicBezTo>
                  <a:cubicBezTo>
                    <a:pt x="183603" y="46186"/>
                    <a:pt x="209815" y="44879"/>
                    <a:pt x="235994" y="44879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8" name="Groupe 47"/>
          <p:cNvGrpSpPr>
            <a:grpSpLocks/>
          </p:cNvGrpSpPr>
          <p:nvPr/>
        </p:nvGrpSpPr>
        <p:grpSpPr bwMode="auto">
          <a:xfrm>
            <a:off x="1546225" y="4224338"/>
            <a:ext cx="1289050" cy="307975"/>
            <a:chOff x="1531582" y="3790201"/>
            <a:chExt cx="1289527" cy="307777"/>
          </a:xfrm>
        </p:grpSpPr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1531582" y="3790201"/>
              <a:ext cx="1289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n=3,      =3</a:t>
              </a: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2012773" y="3888563"/>
              <a:ext cx="236625" cy="134850"/>
            </a:xfrm>
            <a:custGeom>
              <a:avLst/>
              <a:gdLst>
                <a:gd name="connsiteX0" fmla="*/ 11601 w 235994"/>
                <a:gd name="connsiteY0" fmla="*/ 61708 h 134636"/>
                <a:gd name="connsiteX1" fmla="*/ 11601 w 235994"/>
                <a:gd name="connsiteY1" fmla="*/ 22440 h 134636"/>
                <a:gd name="connsiteX2" fmla="*/ 28431 w 235994"/>
                <a:gd name="connsiteY2" fmla="*/ 16830 h 134636"/>
                <a:gd name="connsiteX3" fmla="*/ 56480 w 235994"/>
                <a:gd name="connsiteY3" fmla="*/ 22440 h 134636"/>
                <a:gd name="connsiteX4" fmla="*/ 67700 w 235994"/>
                <a:gd name="connsiteY4" fmla="*/ 56099 h 134636"/>
                <a:gd name="connsiteX5" fmla="*/ 84529 w 235994"/>
                <a:gd name="connsiteY5" fmla="*/ 123416 h 134636"/>
                <a:gd name="connsiteX6" fmla="*/ 101358 w 235994"/>
                <a:gd name="connsiteY6" fmla="*/ 134636 h 134636"/>
                <a:gd name="connsiteX7" fmla="*/ 123798 w 235994"/>
                <a:gd name="connsiteY7" fmla="*/ 129026 h 134636"/>
                <a:gd name="connsiteX8" fmla="*/ 151847 w 235994"/>
                <a:gd name="connsiteY8" fmla="*/ 100977 h 134636"/>
                <a:gd name="connsiteX9" fmla="*/ 157457 w 235994"/>
                <a:gd name="connsiteY9" fmla="*/ 84148 h 134636"/>
                <a:gd name="connsiteX10" fmla="*/ 168676 w 235994"/>
                <a:gd name="connsiteY10" fmla="*/ 67318 h 134636"/>
                <a:gd name="connsiteX11" fmla="*/ 163066 w 235994"/>
                <a:gd name="connsiteY11" fmla="*/ 28050 h 134636"/>
                <a:gd name="connsiteX12" fmla="*/ 157457 w 235994"/>
                <a:gd name="connsiteY12" fmla="*/ 11220 h 134636"/>
                <a:gd name="connsiteX13" fmla="*/ 135017 w 235994"/>
                <a:gd name="connsiteY13" fmla="*/ 0 h 134636"/>
                <a:gd name="connsiteX14" fmla="*/ 118188 w 235994"/>
                <a:gd name="connsiteY14" fmla="*/ 5610 h 134636"/>
                <a:gd name="connsiteX15" fmla="*/ 123798 w 235994"/>
                <a:gd name="connsiteY15" fmla="*/ 39269 h 134636"/>
                <a:gd name="connsiteX16" fmla="*/ 157457 w 235994"/>
                <a:gd name="connsiteY16" fmla="*/ 44879 h 134636"/>
                <a:gd name="connsiteX17" fmla="*/ 235994 w 235994"/>
                <a:gd name="connsiteY17" fmla="*/ 44879 h 13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994" h="134636">
                  <a:moveTo>
                    <a:pt x="11601" y="61708"/>
                  </a:moveTo>
                  <a:cubicBezTo>
                    <a:pt x="7050" y="48053"/>
                    <a:pt x="0" y="36941"/>
                    <a:pt x="11601" y="22440"/>
                  </a:cubicBezTo>
                  <a:cubicBezTo>
                    <a:pt x="15295" y="17822"/>
                    <a:pt x="22821" y="18700"/>
                    <a:pt x="28431" y="16830"/>
                  </a:cubicBezTo>
                  <a:cubicBezTo>
                    <a:pt x="37781" y="18700"/>
                    <a:pt x="49738" y="15698"/>
                    <a:pt x="56480" y="22440"/>
                  </a:cubicBezTo>
                  <a:cubicBezTo>
                    <a:pt x="64843" y="30803"/>
                    <a:pt x="67700" y="56099"/>
                    <a:pt x="67700" y="56099"/>
                  </a:cubicBezTo>
                  <a:cubicBezTo>
                    <a:pt x="75253" y="101423"/>
                    <a:pt x="69712" y="78967"/>
                    <a:pt x="84529" y="123416"/>
                  </a:cubicBezTo>
                  <a:cubicBezTo>
                    <a:pt x="86661" y="129812"/>
                    <a:pt x="95748" y="130896"/>
                    <a:pt x="101358" y="134636"/>
                  </a:cubicBezTo>
                  <a:cubicBezTo>
                    <a:pt x="108838" y="132766"/>
                    <a:pt x="116711" y="132063"/>
                    <a:pt x="123798" y="129026"/>
                  </a:cubicBezTo>
                  <a:cubicBezTo>
                    <a:pt x="138078" y="122906"/>
                    <a:pt x="145047" y="114577"/>
                    <a:pt x="151847" y="100977"/>
                  </a:cubicBezTo>
                  <a:cubicBezTo>
                    <a:pt x="154492" y="95688"/>
                    <a:pt x="154813" y="89437"/>
                    <a:pt x="157457" y="84148"/>
                  </a:cubicBezTo>
                  <a:cubicBezTo>
                    <a:pt x="160472" y="78118"/>
                    <a:pt x="164936" y="72928"/>
                    <a:pt x="168676" y="67318"/>
                  </a:cubicBezTo>
                  <a:cubicBezTo>
                    <a:pt x="166806" y="54229"/>
                    <a:pt x="165659" y="41015"/>
                    <a:pt x="163066" y="28050"/>
                  </a:cubicBezTo>
                  <a:cubicBezTo>
                    <a:pt x="161906" y="22251"/>
                    <a:pt x="161638" y="15401"/>
                    <a:pt x="157457" y="11220"/>
                  </a:cubicBezTo>
                  <a:cubicBezTo>
                    <a:pt x="151544" y="5306"/>
                    <a:pt x="142497" y="3740"/>
                    <a:pt x="135017" y="0"/>
                  </a:cubicBezTo>
                  <a:cubicBezTo>
                    <a:pt x="129407" y="1870"/>
                    <a:pt x="122369" y="1429"/>
                    <a:pt x="118188" y="5610"/>
                  </a:cubicBezTo>
                  <a:cubicBezTo>
                    <a:pt x="108602" y="15197"/>
                    <a:pt x="111400" y="33070"/>
                    <a:pt x="123798" y="39269"/>
                  </a:cubicBezTo>
                  <a:cubicBezTo>
                    <a:pt x="133972" y="44356"/>
                    <a:pt x="146097" y="44311"/>
                    <a:pt x="157457" y="44879"/>
                  </a:cubicBezTo>
                  <a:cubicBezTo>
                    <a:pt x="183603" y="46186"/>
                    <a:pt x="209815" y="44879"/>
                    <a:pt x="235994" y="44879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030538" y="4376738"/>
            <a:ext cx="766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1492 keV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090613" y="4448175"/>
            <a:ext cx="7667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803 keV</a:t>
            </a:r>
          </a:p>
        </p:txBody>
      </p:sp>
      <p:cxnSp>
        <p:nvCxnSpPr>
          <p:cNvPr id="43" name="Connecteur droit avec flèche 42"/>
          <p:cNvCxnSpPr>
            <a:stCxn id="32" idx="1"/>
          </p:cNvCxnSpPr>
          <p:nvPr/>
        </p:nvCxnSpPr>
        <p:spPr>
          <a:xfrm rot="10800000" flipH="1" flipV="1">
            <a:off x="2363788" y="4565650"/>
            <a:ext cx="731837" cy="68262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54"/>
          <p:cNvGrpSpPr>
            <a:grpSpLocks/>
          </p:cNvGrpSpPr>
          <p:nvPr/>
        </p:nvGrpSpPr>
        <p:grpSpPr bwMode="auto">
          <a:xfrm>
            <a:off x="3036888" y="4179888"/>
            <a:ext cx="1289050" cy="307975"/>
            <a:chOff x="1531582" y="3790201"/>
            <a:chExt cx="1289527" cy="307777"/>
          </a:xfrm>
        </p:grpSpPr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531582" y="3790201"/>
              <a:ext cx="1289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n=2,      =2</a:t>
              </a:r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2012772" y="3888563"/>
              <a:ext cx="236626" cy="134850"/>
            </a:xfrm>
            <a:custGeom>
              <a:avLst/>
              <a:gdLst>
                <a:gd name="connsiteX0" fmla="*/ 11601 w 235994"/>
                <a:gd name="connsiteY0" fmla="*/ 61708 h 134636"/>
                <a:gd name="connsiteX1" fmla="*/ 11601 w 235994"/>
                <a:gd name="connsiteY1" fmla="*/ 22440 h 134636"/>
                <a:gd name="connsiteX2" fmla="*/ 28431 w 235994"/>
                <a:gd name="connsiteY2" fmla="*/ 16830 h 134636"/>
                <a:gd name="connsiteX3" fmla="*/ 56480 w 235994"/>
                <a:gd name="connsiteY3" fmla="*/ 22440 h 134636"/>
                <a:gd name="connsiteX4" fmla="*/ 67700 w 235994"/>
                <a:gd name="connsiteY4" fmla="*/ 56099 h 134636"/>
                <a:gd name="connsiteX5" fmla="*/ 84529 w 235994"/>
                <a:gd name="connsiteY5" fmla="*/ 123416 h 134636"/>
                <a:gd name="connsiteX6" fmla="*/ 101358 w 235994"/>
                <a:gd name="connsiteY6" fmla="*/ 134636 h 134636"/>
                <a:gd name="connsiteX7" fmla="*/ 123798 w 235994"/>
                <a:gd name="connsiteY7" fmla="*/ 129026 h 134636"/>
                <a:gd name="connsiteX8" fmla="*/ 151847 w 235994"/>
                <a:gd name="connsiteY8" fmla="*/ 100977 h 134636"/>
                <a:gd name="connsiteX9" fmla="*/ 157457 w 235994"/>
                <a:gd name="connsiteY9" fmla="*/ 84148 h 134636"/>
                <a:gd name="connsiteX10" fmla="*/ 168676 w 235994"/>
                <a:gd name="connsiteY10" fmla="*/ 67318 h 134636"/>
                <a:gd name="connsiteX11" fmla="*/ 163066 w 235994"/>
                <a:gd name="connsiteY11" fmla="*/ 28050 h 134636"/>
                <a:gd name="connsiteX12" fmla="*/ 157457 w 235994"/>
                <a:gd name="connsiteY12" fmla="*/ 11220 h 134636"/>
                <a:gd name="connsiteX13" fmla="*/ 135017 w 235994"/>
                <a:gd name="connsiteY13" fmla="*/ 0 h 134636"/>
                <a:gd name="connsiteX14" fmla="*/ 118188 w 235994"/>
                <a:gd name="connsiteY14" fmla="*/ 5610 h 134636"/>
                <a:gd name="connsiteX15" fmla="*/ 123798 w 235994"/>
                <a:gd name="connsiteY15" fmla="*/ 39269 h 134636"/>
                <a:gd name="connsiteX16" fmla="*/ 157457 w 235994"/>
                <a:gd name="connsiteY16" fmla="*/ 44879 h 134636"/>
                <a:gd name="connsiteX17" fmla="*/ 235994 w 235994"/>
                <a:gd name="connsiteY17" fmla="*/ 44879 h 13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994" h="134636">
                  <a:moveTo>
                    <a:pt x="11601" y="61708"/>
                  </a:moveTo>
                  <a:cubicBezTo>
                    <a:pt x="7050" y="48053"/>
                    <a:pt x="0" y="36941"/>
                    <a:pt x="11601" y="22440"/>
                  </a:cubicBezTo>
                  <a:cubicBezTo>
                    <a:pt x="15295" y="17822"/>
                    <a:pt x="22821" y="18700"/>
                    <a:pt x="28431" y="16830"/>
                  </a:cubicBezTo>
                  <a:cubicBezTo>
                    <a:pt x="37781" y="18700"/>
                    <a:pt x="49738" y="15698"/>
                    <a:pt x="56480" y="22440"/>
                  </a:cubicBezTo>
                  <a:cubicBezTo>
                    <a:pt x="64843" y="30803"/>
                    <a:pt x="67700" y="56099"/>
                    <a:pt x="67700" y="56099"/>
                  </a:cubicBezTo>
                  <a:cubicBezTo>
                    <a:pt x="75253" y="101423"/>
                    <a:pt x="69712" y="78967"/>
                    <a:pt x="84529" y="123416"/>
                  </a:cubicBezTo>
                  <a:cubicBezTo>
                    <a:pt x="86661" y="129812"/>
                    <a:pt x="95748" y="130896"/>
                    <a:pt x="101358" y="134636"/>
                  </a:cubicBezTo>
                  <a:cubicBezTo>
                    <a:pt x="108838" y="132766"/>
                    <a:pt x="116711" y="132063"/>
                    <a:pt x="123798" y="129026"/>
                  </a:cubicBezTo>
                  <a:cubicBezTo>
                    <a:pt x="138078" y="122906"/>
                    <a:pt x="145047" y="114577"/>
                    <a:pt x="151847" y="100977"/>
                  </a:cubicBezTo>
                  <a:cubicBezTo>
                    <a:pt x="154492" y="95688"/>
                    <a:pt x="154813" y="89437"/>
                    <a:pt x="157457" y="84148"/>
                  </a:cubicBezTo>
                  <a:cubicBezTo>
                    <a:pt x="160472" y="78118"/>
                    <a:pt x="164936" y="72928"/>
                    <a:pt x="168676" y="67318"/>
                  </a:cubicBezTo>
                  <a:cubicBezTo>
                    <a:pt x="166806" y="54229"/>
                    <a:pt x="165659" y="41015"/>
                    <a:pt x="163066" y="28050"/>
                  </a:cubicBezTo>
                  <a:cubicBezTo>
                    <a:pt x="161906" y="22251"/>
                    <a:pt x="161638" y="15401"/>
                    <a:pt x="157457" y="11220"/>
                  </a:cubicBezTo>
                  <a:cubicBezTo>
                    <a:pt x="151544" y="5306"/>
                    <a:pt x="142497" y="3740"/>
                    <a:pt x="135017" y="0"/>
                  </a:cubicBezTo>
                  <a:cubicBezTo>
                    <a:pt x="129407" y="1870"/>
                    <a:pt x="122369" y="1429"/>
                    <a:pt x="118188" y="5610"/>
                  </a:cubicBezTo>
                  <a:cubicBezTo>
                    <a:pt x="108602" y="15197"/>
                    <a:pt x="111400" y="33070"/>
                    <a:pt x="123798" y="39269"/>
                  </a:cubicBezTo>
                  <a:cubicBezTo>
                    <a:pt x="133972" y="44356"/>
                    <a:pt x="146097" y="44311"/>
                    <a:pt x="157457" y="44879"/>
                  </a:cubicBezTo>
                  <a:cubicBezTo>
                    <a:pt x="183603" y="46186"/>
                    <a:pt x="209815" y="44879"/>
                    <a:pt x="235994" y="44879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7" name="Groupe 57"/>
          <p:cNvGrpSpPr>
            <a:grpSpLocks/>
          </p:cNvGrpSpPr>
          <p:nvPr/>
        </p:nvGrpSpPr>
        <p:grpSpPr bwMode="auto">
          <a:xfrm>
            <a:off x="2984500" y="4983163"/>
            <a:ext cx="1289050" cy="307975"/>
            <a:chOff x="1531582" y="3790201"/>
            <a:chExt cx="1289527" cy="307777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1531582" y="3790201"/>
              <a:ext cx="1289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n=2,      =0</a:t>
              </a:r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2012773" y="3888563"/>
              <a:ext cx="236625" cy="134850"/>
            </a:xfrm>
            <a:custGeom>
              <a:avLst/>
              <a:gdLst>
                <a:gd name="connsiteX0" fmla="*/ 11601 w 235994"/>
                <a:gd name="connsiteY0" fmla="*/ 61708 h 134636"/>
                <a:gd name="connsiteX1" fmla="*/ 11601 w 235994"/>
                <a:gd name="connsiteY1" fmla="*/ 22440 h 134636"/>
                <a:gd name="connsiteX2" fmla="*/ 28431 w 235994"/>
                <a:gd name="connsiteY2" fmla="*/ 16830 h 134636"/>
                <a:gd name="connsiteX3" fmla="*/ 56480 w 235994"/>
                <a:gd name="connsiteY3" fmla="*/ 22440 h 134636"/>
                <a:gd name="connsiteX4" fmla="*/ 67700 w 235994"/>
                <a:gd name="connsiteY4" fmla="*/ 56099 h 134636"/>
                <a:gd name="connsiteX5" fmla="*/ 84529 w 235994"/>
                <a:gd name="connsiteY5" fmla="*/ 123416 h 134636"/>
                <a:gd name="connsiteX6" fmla="*/ 101358 w 235994"/>
                <a:gd name="connsiteY6" fmla="*/ 134636 h 134636"/>
                <a:gd name="connsiteX7" fmla="*/ 123798 w 235994"/>
                <a:gd name="connsiteY7" fmla="*/ 129026 h 134636"/>
                <a:gd name="connsiteX8" fmla="*/ 151847 w 235994"/>
                <a:gd name="connsiteY8" fmla="*/ 100977 h 134636"/>
                <a:gd name="connsiteX9" fmla="*/ 157457 w 235994"/>
                <a:gd name="connsiteY9" fmla="*/ 84148 h 134636"/>
                <a:gd name="connsiteX10" fmla="*/ 168676 w 235994"/>
                <a:gd name="connsiteY10" fmla="*/ 67318 h 134636"/>
                <a:gd name="connsiteX11" fmla="*/ 163066 w 235994"/>
                <a:gd name="connsiteY11" fmla="*/ 28050 h 134636"/>
                <a:gd name="connsiteX12" fmla="*/ 157457 w 235994"/>
                <a:gd name="connsiteY12" fmla="*/ 11220 h 134636"/>
                <a:gd name="connsiteX13" fmla="*/ 135017 w 235994"/>
                <a:gd name="connsiteY13" fmla="*/ 0 h 134636"/>
                <a:gd name="connsiteX14" fmla="*/ 118188 w 235994"/>
                <a:gd name="connsiteY14" fmla="*/ 5610 h 134636"/>
                <a:gd name="connsiteX15" fmla="*/ 123798 w 235994"/>
                <a:gd name="connsiteY15" fmla="*/ 39269 h 134636"/>
                <a:gd name="connsiteX16" fmla="*/ 157457 w 235994"/>
                <a:gd name="connsiteY16" fmla="*/ 44879 h 134636"/>
                <a:gd name="connsiteX17" fmla="*/ 235994 w 235994"/>
                <a:gd name="connsiteY17" fmla="*/ 44879 h 13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994" h="134636">
                  <a:moveTo>
                    <a:pt x="11601" y="61708"/>
                  </a:moveTo>
                  <a:cubicBezTo>
                    <a:pt x="7050" y="48053"/>
                    <a:pt x="0" y="36941"/>
                    <a:pt x="11601" y="22440"/>
                  </a:cubicBezTo>
                  <a:cubicBezTo>
                    <a:pt x="15295" y="17822"/>
                    <a:pt x="22821" y="18700"/>
                    <a:pt x="28431" y="16830"/>
                  </a:cubicBezTo>
                  <a:cubicBezTo>
                    <a:pt x="37781" y="18700"/>
                    <a:pt x="49738" y="15698"/>
                    <a:pt x="56480" y="22440"/>
                  </a:cubicBezTo>
                  <a:cubicBezTo>
                    <a:pt x="64843" y="30803"/>
                    <a:pt x="67700" y="56099"/>
                    <a:pt x="67700" y="56099"/>
                  </a:cubicBezTo>
                  <a:cubicBezTo>
                    <a:pt x="75253" y="101423"/>
                    <a:pt x="69712" y="78967"/>
                    <a:pt x="84529" y="123416"/>
                  </a:cubicBezTo>
                  <a:cubicBezTo>
                    <a:pt x="86661" y="129812"/>
                    <a:pt x="95748" y="130896"/>
                    <a:pt x="101358" y="134636"/>
                  </a:cubicBezTo>
                  <a:cubicBezTo>
                    <a:pt x="108838" y="132766"/>
                    <a:pt x="116711" y="132063"/>
                    <a:pt x="123798" y="129026"/>
                  </a:cubicBezTo>
                  <a:cubicBezTo>
                    <a:pt x="138078" y="122906"/>
                    <a:pt x="145047" y="114577"/>
                    <a:pt x="151847" y="100977"/>
                  </a:cubicBezTo>
                  <a:cubicBezTo>
                    <a:pt x="154492" y="95688"/>
                    <a:pt x="154813" y="89437"/>
                    <a:pt x="157457" y="84148"/>
                  </a:cubicBezTo>
                  <a:cubicBezTo>
                    <a:pt x="160472" y="78118"/>
                    <a:pt x="164936" y="72928"/>
                    <a:pt x="168676" y="67318"/>
                  </a:cubicBezTo>
                  <a:cubicBezTo>
                    <a:pt x="166806" y="54229"/>
                    <a:pt x="165659" y="41015"/>
                    <a:pt x="163066" y="28050"/>
                  </a:cubicBezTo>
                  <a:cubicBezTo>
                    <a:pt x="161906" y="22251"/>
                    <a:pt x="161638" y="15401"/>
                    <a:pt x="157457" y="11220"/>
                  </a:cubicBezTo>
                  <a:cubicBezTo>
                    <a:pt x="151544" y="5306"/>
                    <a:pt x="142497" y="3740"/>
                    <a:pt x="135017" y="0"/>
                  </a:cubicBezTo>
                  <a:cubicBezTo>
                    <a:pt x="129407" y="1870"/>
                    <a:pt x="122369" y="1429"/>
                    <a:pt x="118188" y="5610"/>
                  </a:cubicBezTo>
                  <a:cubicBezTo>
                    <a:pt x="108602" y="15197"/>
                    <a:pt x="111400" y="33070"/>
                    <a:pt x="123798" y="39269"/>
                  </a:cubicBezTo>
                  <a:cubicBezTo>
                    <a:pt x="133972" y="44356"/>
                    <a:pt x="146097" y="44311"/>
                    <a:pt x="157457" y="44879"/>
                  </a:cubicBezTo>
                  <a:cubicBezTo>
                    <a:pt x="183603" y="46186"/>
                    <a:pt x="209815" y="44879"/>
                    <a:pt x="235994" y="44879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 flipV="1">
            <a:off x="1171575" y="5257800"/>
            <a:ext cx="1952625" cy="5476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2524125" y="5076825"/>
            <a:ext cx="590550" cy="1524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>
            <a:off x="2836862" y="4948238"/>
            <a:ext cx="625475" cy="635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ccolade fermante 52"/>
          <p:cNvSpPr/>
          <p:nvPr/>
        </p:nvSpPr>
        <p:spPr>
          <a:xfrm>
            <a:off x="3971925" y="3514725"/>
            <a:ext cx="461963" cy="2641600"/>
          </a:xfrm>
          <a:prstGeom prst="rightBrace">
            <a:avLst>
              <a:gd name="adj1" fmla="val 73412"/>
              <a:gd name="adj2" fmla="val 50000"/>
            </a:avLst>
          </a:prstGeom>
          <a:ln w="19050">
            <a:solidFill>
              <a:srgbClr val="FC8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549775" y="4159250"/>
            <a:ext cx="424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BE(f</a:t>
            </a:r>
            <a:r>
              <a:rPr lang="en-US" sz="1400" baseline="-25000"/>
              <a:t>5/2</a:t>
            </a:r>
            <a:r>
              <a:rPr lang="en-US" sz="1400"/>
              <a:t>)= -13.576 MeV………JW give -14.386 MeV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489450" y="4629150"/>
            <a:ext cx="465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E(9/2-) in </a:t>
            </a:r>
            <a:r>
              <a:rPr lang="en-US" sz="1400" baseline="30000"/>
              <a:t>81</a:t>
            </a:r>
            <a:r>
              <a:rPr lang="en-US" sz="1400"/>
              <a:t>Ga=1250 keV ……experiment :1236 keV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489450" y="5075238"/>
            <a:ext cx="465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E(4+) in </a:t>
            </a:r>
            <a:r>
              <a:rPr lang="en-US" sz="1400" baseline="30000"/>
              <a:t>80</a:t>
            </a:r>
            <a:r>
              <a:rPr lang="en-US" sz="1400"/>
              <a:t>Zn=1809 keV ………experiment :?</a:t>
            </a:r>
          </a:p>
        </p:txBody>
      </p:sp>
      <p:sp>
        <p:nvSpPr>
          <p:cNvPr id="57" name="Rectangle 75"/>
          <p:cNvSpPr>
            <a:spLocks noChangeArrowheads="1"/>
          </p:cNvSpPr>
          <p:nvPr/>
        </p:nvSpPr>
        <p:spPr bwMode="auto">
          <a:xfrm>
            <a:off x="185738" y="3762375"/>
            <a:ext cx="955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(p</a:t>
            </a:r>
            <a:r>
              <a:rPr lang="en-US"/>
              <a:t>1f</a:t>
            </a:r>
            <a:r>
              <a:rPr lang="en-US" baseline="-25000"/>
              <a:t>5/2</a:t>
            </a:r>
            <a:r>
              <a:rPr lang="en-US"/>
              <a:t>)</a:t>
            </a:r>
            <a:r>
              <a:rPr lang="en-US" baseline="30000"/>
              <a:t>4</a:t>
            </a:r>
            <a:endParaRPr lang="fr-FR" baseline="30000"/>
          </a:p>
        </p:txBody>
      </p:sp>
      <p:sp>
        <p:nvSpPr>
          <p:cNvPr id="58" name="Rectangle 76"/>
          <p:cNvSpPr>
            <a:spLocks noChangeArrowheads="1"/>
          </p:cNvSpPr>
          <p:nvPr/>
        </p:nvSpPr>
        <p:spPr bwMode="auto">
          <a:xfrm>
            <a:off x="1536700" y="3767138"/>
            <a:ext cx="955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(p</a:t>
            </a:r>
            <a:r>
              <a:rPr lang="en-US"/>
              <a:t>1f</a:t>
            </a:r>
            <a:r>
              <a:rPr lang="en-US" baseline="-25000"/>
              <a:t>5/2</a:t>
            </a:r>
            <a:r>
              <a:rPr lang="en-US"/>
              <a:t>)</a:t>
            </a:r>
            <a:r>
              <a:rPr lang="en-US" baseline="30000"/>
              <a:t>3</a:t>
            </a:r>
            <a:endParaRPr lang="fr-FR" baseline="30000"/>
          </a:p>
        </p:txBody>
      </p:sp>
      <p:sp>
        <p:nvSpPr>
          <p:cNvPr id="59" name="Rectangle 77"/>
          <p:cNvSpPr>
            <a:spLocks noChangeArrowheads="1"/>
          </p:cNvSpPr>
          <p:nvPr/>
        </p:nvSpPr>
        <p:spPr bwMode="auto">
          <a:xfrm>
            <a:off x="3008313" y="3773488"/>
            <a:ext cx="955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(p</a:t>
            </a:r>
            <a:r>
              <a:rPr lang="en-US"/>
              <a:t>1f</a:t>
            </a:r>
            <a:r>
              <a:rPr lang="en-US" baseline="-25000"/>
              <a:t>5/2</a:t>
            </a:r>
            <a:r>
              <a:rPr lang="en-US"/>
              <a:t>)</a:t>
            </a:r>
            <a:r>
              <a:rPr lang="en-US" baseline="30000"/>
              <a:t>2</a:t>
            </a:r>
            <a:endParaRPr lang="fr-FR" baseline="30000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5059363" y="5400675"/>
            <a:ext cx="208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but also extract  : </a:t>
            </a:r>
          </a:p>
          <a:p>
            <a:r>
              <a:rPr lang="en-US" sz="1400"/>
              <a:t>&lt;f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|V|f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&gt;</a:t>
            </a:r>
            <a:r>
              <a:rPr lang="en-US" sz="1400" baseline="-25000"/>
              <a:t>J=0 </a:t>
            </a:r>
          </a:p>
          <a:p>
            <a:r>
              <a:rPr lang="en-US" sz="1400"/>
              <a:t>&lt;f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|V|f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&gt;</a:t>
            </a:r>
            <a:r>
              <a:rPr lang="en-US" sz="1400" baseline="-25000"/>
              <a:t>J=2</a:t>
            </a:r>
            <a:r>
              <a:rPr lang="en-US" sz="1400"/>
              <a:t> </a:t>
            </a:r>
          </a:p>
          <a:p>
            <a:r>
              <a:rPr lang="en-US" sz="1400"/>
              <a:t>&lt;f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|V|f</a:t>
            </a:r>
            <a:r>
              <a:rPr lang="en-US" sz="1400" baseline="-25000"/>
              <a:t>5/2</a:t>
            </a:r>
            <a:r>
              <a:rPr lang="en-US" sz="1400"/>
              <a:t>f</a:t>
            </a:r>
            <a:r>
              <a:rPr lang="en-US" sz="1400" baseline="-25000"/>
              <a:t>5/2</a:t>
            </a:r>
            <a:r>
              <a:rPr lang="en-US" sz="1400"/>
              <a:t>&gt;</a:t>
            </a:r>
            <a:r>
              <a:rPr lang="en-US" sz="1400" baseline="-25000"/>
              <a:t>J=4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2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 to school with </a:t>
            </a:r>
            <a:r>
              <a:rPr lang="en-US" dirty="0" err="1" smtClean="0">
                <a:solidFill>
                  <a:schemeClr val="bg1"/>
                </a:solidFill>
              </a:rPr>
              <a:t>Talmi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64" name="Forme libre 6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14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" name="Image 66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pic>
        <p:nvPicPr>
          <p:cNvPr id="4" name="Picture 7" descr="C:\temporaire\conf\Tokyo\TBMEJW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52538"/>
            <a:ext cx="8505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09550" y="1574800"/>
            <a:ext cx="3952875" cy="376238"/>
            <a:chOff x="121" y="969"/>
            <a:chExt cx="2490" cy="237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21" y="994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08" y="986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528" y="977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230" y="969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04788" y="1862138"/>
            <a:ext cx="3952875" cy="376237"/>
            <a:chOff x="121" y="969"/>
            <a:chExt cx="2490" cy="237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21" y="994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808" y="986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528" y="977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230" y="969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31775" y="2149475"/>
            <a:ext cx="3952875" cy="376238"/>
            <a:chOff x="121" y="969"/>
            <a:chExt cx="2490" cy="237"/>
          </a:xfrm>
        </p:grpSpPr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21" y="994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808" y="986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528" y="977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230" y="969"/>
              <a:ext cx="3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Arial Black" pitchFamily="34" charset="0"/>
                </a:rPr>
                <a:t>f</a:t>
              </a:r>
              <a:r>
                <a:rPr lang="fr-FR" sz="1600" baseline="-25000">
                  <a:latin typeface="Arial Black" pitchFamily="34" charset="0"/>
                </a:rPr>
                <a:t>5/2</a:t>
              </a:r>
            </a:p>
          </p:txBody>
        </p:sp>
      </p:grp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7588250" y="1528763"/>
            <a:ext cx="1128713" cy="296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6757988" y="2419350"/>
            <a:ext cx="1701800" cy="542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400"/>
              <a:t>pairing looks small !</a:t>
            </a: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7158038" y="1649413"/>
            <a:ext cx="415925" cy="766762"/>
          </a:xfrm>
          <a:custGeom>
            <a:avLst/>
            <a:gdLst>
              <a:gd name="T0" fmla="*/ 53975 w 262"/>
              <a:gd name="T1" fmla="*/ 766762 h 483"/>
              <a:gd name="T2" fmla="*/ 0 w 262"/>
              <a:gd name="T3" fmla="*/ 592137 h 483"/>
              <a:gd name="T4" fmla="*/ 147637 w 262"/>
              <a:gd name="T5" fmla="*/ 122237 h 483"/>
              <a:gd name="T6" fmla="*/ 228600 w 262"/>
              <a:gd name="T7" fmla="*/ 53975 h 483"/>
              <a:gd name="T8" fmla="*/ 309562 w 262"/>
              <a:gd name="T9" fmla="*/ 0 h 483"/>
              <a:gd name="T10" fmla="*/ 415925 w 262"/>
              <a:gd name="T11" fmla="*/ 14287 h 4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2"/>
              <a:gd name="T19" fmla="*/ 0 h 483"/>
              <a:gd name="T20" fmla="*/ 262 w 262"/>
              <a:gd name="T21" fmla="*/ 483 h 4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2" h="483">
                <a:moveTo>
                  <a:pt x="34" y="483"/>
                </a:moveTo>
                <a:cubicBezTo>
                  <a:pt x="4" y="396"/>
                  <a:pt x="14" y="433"/>
                  <a:pt x="0" y="373"/>
                </a:cubicBezTo>
                <a:cubicBezTo>
                  <a:pt x="12" y="281"/>
                  <a:pt x="29" y="154"/>
                  <a:pt x="93" y="77"/>
                </a:cubicBezTo>
                <a:cubicBezTo>
                  <a:pt x="107" y="60"/>
                  <a:pt x="126" y="48"/>
                  <a:pt x="144" y="34"/>
                </a:cubicBezTo>
                <a:cubicBezTo>
                  <a:pt x="160" y="21"/>
                  <a:pt x="195" y="0"/>
                  <a:pt x="195" y="0"/>
                </a:cubicBezTo>
                <a:cubicBezTo>
                  <a:pt x="251" y="10"/>
                  <a:pt x="229" y="9"/>
                  <a:pt x="262" y="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755650"/>
            <a:ext cx="574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back to the Ji Wildenthal proton-proton residual interaction 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47650" y="3273425"/>
            <a:ext cx="5037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Is it possible to find a simple cure to the interaction ?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patch on the interaction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28" name="Forme libre 27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15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1" name="Image 30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5" descr="C:\temporaire\conf\Tokyo\81G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4025"/>
            <a:ext cx="8901113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86"/>
          <p:cNvSpPr>
            <a:spLocks noChangeArrowheads="1"/>
          </p:cNvSpPr>
          <p:nvPr/>
        </p:nvSpPr>
        <p:spPr bwMode="auto">
          <a:xfrm>
            <a:off x="4725988" y="866775"/>
            <a:ext cx="1566862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200"/>
              <a:t>A.F. Lisetskiy et al.,</a:t>
            </a:r>
          </a:p>
          <a:p>
            <a:pPr algn="ctr">
              <a:spcBef>
                <a:spcPct val="50000"/>
              </a:spcBef>
            </a:pPr>
            <a:r>
              <a:rPr lang="fr-FR" sz="1200"/>
              <a:t> PRC </a:t>
            </a:r>
            <a:r>
              <a:rPr lang="fr-FR" sz="1200" b="1"/>
              <a:t>70</a:t>
            </a:r>
            <a:r>
              <a:rPr lang="fr-FR" sz="1200"/>
              <a:t> (2004)</a:t>
            </a:r>
            <a:endParaRPr lang="fr-FR"/>
          </a:p>
        </p:txBody>
      </p:sp>
      <p:sp>
        <p:nvSpPr>
          <p:cNvPr id="4" name="AutoShape 88"/>
          <p:cNvSpPr>
            <a:spLocks noChangeArrowheads="1"/>
          </p:cNvSpPr>
          <p:nvPr/>
        </p:nvSpPr>
        <p:spPr bwMode="auto">
          <a:xfrm>
            <a:off x="6345238" y="563563"/>
            <a:ext cx="1774825" cy="498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200" dirty="0"/>
              <a:t>Ji &amp; </a:t>
            </a:r>
            <a:r>
              <a:rPr lang="fr-FR" sz="1200" dirty="0" err="1"/>
              <a:t>Wildenthal</a:t>
            </a:r>
            <a:r>
              <a:rPr lang="fr-FR" sz="1200" dirty="0"/>
              <a:t>,</a:t>
            </a:r>
          </a:p>
          <a:p>
            <a:pPr algn="ctr">
              <a:spcBef>
                <a:spcPct val="50000"/>
              </a:spcBef>
            </a:pPr>
            <a:r>
              <a:rPr lang="fr-FR" sz="1200" dirty="0"/>
              <a:t> PRC </a:t>
            </a:r>
            <a:r>
              <a:rPr lang="fr-FR" sz="1200" b="1" dirty="0"/>
              <a:t>40</a:t>
            </a:r>
            <a:r>
              <a:rPr lang="fr-FR" sz="1200" dirty="0"/>
              <a:t>, 389 (1989)</a:t>
            </a:r>
            <a:endParaRPr lang="fr-FR" dirty="0"/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3632200" y="582613"/>
            <a:ext cx="107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latin typeface="Arial Black" pitchFamily="34" charset="0"/>
              </a:rPr>
              <a:t>Z=31 N=50</a:t>
            </a: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1493838" y="5745163"/>
            <a:ext cx="14525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JW+rustine</a:t>
            </a:r>
          </a:p>
        </p:txBody>
      </p:sp>
      <p:sp>
        <p:nvSpPr>
          <p:cNvPr id="7" name="ZoneTexte 13"/>
          <p:cNvSpPr txBox="1">
            <a:spLocks noChangeArrowheads="1"/>
          </p:cNvSpPr>
          <p:nvPr/>
        </p:nvSpPr>
        <p:spPr bwMode="auto">
          <a:xfrm>
            <a:off x="922338" y="5391150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00"/>
                </a:solidFill>
              </a:rPr>
              <a:t>1qp </a:t>
            </a:r>
            <a:r>
              <a:rPr lang="fr-FR" sz="1400" b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fr-FR" sz="1400" b="1">
                <a:solidFill>
                  <a:srgbClr val="009900"/>
                </a:solidFill>
              </a:rPr>
              <a:t>f5/2</a:t>
            </a:r>
          </a:p>
        </p:txBody>
      </p:sp>
      <p:sp>
        <p:nvSpPr>
          <p:cNvPr id="8" name="ZoneTexte 14"/>
          <p:cNvSpPr txBox="1">
            <a:spLocks noChangeArrowheads="1"/>
          </p:cNvSpPr>
          <p:nvPr/>
        </p:nvSpPr>
        <p:spPr bwMode="auto">
          <a:xfrm>
            <a:off x="885825" y="476726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C8004"/>
                </a:solidFill>
              </a:rPr>
              <a:t>1qp </a:t>
            </a:r>
            <a:r>
              <a:rPr lang="fr-FR" sz="1400" b="1">
                <a:solidFill>
                  <a:srgbClr val="FC8004"/>
                </a:solidFill>
                <a:latin typeface="Symbol" pitchFamily="18" charset="2"/>
              </a:rPr>
              <a:t>p</a:t>
            </a:r>
            <a:r>
              <a:rPr lang="fr-FR" sz="1400" b="1">
                <a:solidFill>
                  <a:srgbClr val="FC8004"/>
                </a:solidFill>
              </a:rPr>
              <a:t>p3/2</a:t>
            </a:r>
          </a:p>
        </p:txBody>
      </p: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782638" y="3844925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00"/>
                </a:solidFill>
              </a:rPr>
              <a:t>v=3(</a:t>
            </a:r>
            <a:r>
              <a:rPr lang="fr-FR" sz="1400" b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fr-FR" sz="1400" b="1">
                <a:solidFill>
                  <a:srgbClr val="009900"/>
                </a:solidFill>
              </a:rPr>
              <a:t>f5/2)</a:t>
            </a:r>
            <a:r>
              <a:rPr lang="fr-FR" sz="1400" b="1" baseline="30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8070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temporary patch on an interaction (for interpretation purpose only)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4" name="Forme libre 1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16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7" name="Image 16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2957513"/>
          <a:ext cx="4891178" cy="355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8070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Proton quasi-particle evolution towards 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Ni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e 67"/>
          <p:cNvGrpSpPr>
            <a:grpSpLocks/>
          </p:cNvGrpSpPr>
          <p:nvPr/>
        </p:nvGrpSpPr>
        <p:grpSpPr bwMode="auto">
          <a:xfrm>
            <a:off x="3819525" y="487363"/>
            <a:ext cx="5146675" cy="3068637"/>
            <a:chOff x="1524869" y="1360561"/>
            <a:chExt cx="5145656" cy="3068968"/>
          </a:xfrm>
        </p:grpSpPr>
        <p:sp>
          <p:nvSpPr>
            <p:cNvPr id="7" name="Line 166"/>
            <p:cNvSpPr>
              <a:spLocks noChangeShapeType="1"/>
            </p:cNvSpPr>
            <p:nvPr/>
          </p:nvSpPr>
          <p:spPr bwMode="auto">
            <a:xfrm>
              <a:off x="2259881" y="3357876"/>
              <a:ext cx="874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67"/>
            <p:cNvSpPr>
              <a:spLocks noChangeShapeType="1"/>
            </p:cNvSpPr>
            <p:nvPr/>
          </p:nvSpPr>
          <p:spPr bwMode="auto">
            <a:xfrm>
              <a:off x="2275756" y="2405376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168"/>
            <p:cNvSpPr txBox="1">
              <a:spLocks noChangeArrowheads="1"/>
            </p:cNvSpPr>
            <p:nvPr/>
          </p:nvSpPr>
          <p:spPr bwMode="auto">
            <a:xfrm>
              <a:off x="1524869" y="2211701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3/2</a:t>
              </a:r>
            </a:p>
          </p:txBody>
        </p:sp>
        <p:sp>
          <p:nvSpPr>
            <p:cNvPr id="10" name="Text Box 169"/>
            <p:cNvSpPr txBox="1">
              <a:spLocks noChangeArrowheads="1"/>
            </p:cNvSpPr>
            <p:nvPr/>
          </p:nvSpPr>
          <p:spPr bwMode="auto">
            <a:xfrm>
              <a:off x="1567731" y="3168963"/>
              <a:ext cx="7635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1f</a:t>
              </a:r>
              <a:r>
                <a:rPr lang="fr-FR" sz="2000" b="1" baseline="-25000"/>
                <a:t>5/2</a:t>
              </a:r>
            </a:p>
          </p:txBody>
        </p:sp>
        <p:grpSp>
          <p:nvGrpSpPr>
            <p:cNvPr id="11" name="Group 175"/>
            <p:cNvGrpSpPr>
              <a:grpSpLocks/>
            </p:cNvGrpSpPr>
            <p:nvPr/>
          </p:nvGrpSpPr>
          <p:grpSpPr bwMode="auto">
            <a:xfrm>
              <a:off x="2261466" y="3013388"/>
              <a:ext cx="735009" cy="195263"/>
              <a:chOff x="3404" y="3262"/>
              <a:chExt cx="1622" cy="338"/>
            </a:xfrm>
          </p:grpSpPr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3404" y="326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3733" y="327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172"/>
              <p:cNvSpPr>
                <a:spLocks/>
              </p:cNvSpPr>
              <p:nvPr/>
            </p:nvSpPr>
            <p:spPr bwMode="auto">
              <a:xfrm>
                <a:off x="4061" y="3278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4381" y="3262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174"/>
              <p:cNvSpPr>
                <a:spLocks/>
              </p:cNvSpPr>
              <p:nvPr/>
            </p:nvSpPr>
            <p:spPr bwMode="auto">
              <a:xfrm>
                <a:off x="4717" y="3263"/>
                <a:ext cx="309" cy="322"/>
              </a:xfrm>
              <a:custGeom>
                <a:avLst/>
                <a:gdLst>
                  <a:gd name="T0" fmla="*/ 0 w 326"/>
                  <a:gd name="T1" fmla="*/ 147 h 322"/>
                  <a:gd name="T2" fmla="*/ 76 w 326"/>
                  <a:gd name="T3" fmla="*/ 26 h 322"/>
                  <a:gd name="T4" fmla="*/ 188 w 326"/>
                  <a:gd name="T5" fmla="*/ 302 h 322"/>
                  <a:gd name="T6" fmla="*/ 264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" name="Text Box 186"/>
            <p:cNvSpPr txBox="1">
              <a:spLocks noChangeArrowheads="1"/>
            </p:cNvSpPr>
            <p:nvPr/>
          </p:nvSpPr>
          <p:spPr bwMode="auto">
            <a:xfrm>
              <a:off x="2197969" y="3554726"/>
              <a:ext cx="9429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aseline="30000">
                  <a:sym typeface="Symbol" pitchFamily="18" charset="2"/>
                </a:rPr>
                <a:t>81</a:t>
              </a:r>
              <a:r>
                <a:rPr lang="fr-FR" sz="2000">
                  <a:sym typeface="Symbol" pitchFamily="18" charset="2"/>
                </a:rPr>
                <a:t>Ga </a:t>
              </a:r>
              <a:r>
                <a:rPr lang="fr-FR" sz="1400">
                  <a:sym typeface="Symbol" pitchFamily="18" charset="2"/>
                </a:rPr>
                <a:t>Z=31 N=50</a:t>
              </a:r>
            </a:p>
          </p:txBody>
        </p:sp>
        <p:sp>
          <p:nvSpPr>
            <p:cNvPr id="13" name="Line 176"/>
            <p:cNvSpPr>
              <a:spLocks noChangeShapeType="1"/>
            </p:cNvSpPr>
            <p:nvPr/>
          </p:nvSpPr>
          <p:spPr bwMode="auto">
            <a:xfrm>
              <a:off x="3926756" y="3368988"/>
              <a:ext cx="874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77"/>
            <p:cNvSpPr>
              <a:spLocks noChangeShapeType="1"/>
            </p:cNvSpPr>
            <p:nvPr/>
          </p:nvSpPr>
          <p:spPr bwMode="auto">
            <a:xfrm>
              <a:off x="3942631" y="2416488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78"/>
            <p:cNvSpPr txBox="1">
              <a:spLocks noChangeArrowheads="1"/>
            </p:cNvSpPr>
            <p:nvPr/>
          </p:nvSpPr>
          <p:spPr bwMode="auto">
            <a:xfrm>
              <a:off x="3191744" y="2222813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3/2</a:t>
              </a:r>
            </a:p>
          </p:txBody>
        </p:sp>
        <p:sp>
          <p:nvSpPr>
            <p:cNvPr id="16" name="Text Box 179"/>
            <p:cNvSpPr txBox="1">
              <a:spLocks noChangeArrowheads="1"/>
            </p:cNvSpPr>
            <p:nvPr/>
          </p:nvSpPr>
          <p:spPr bwMode="auto">
            <a:xfrm>
              <a:off x="3234606" y="3180076"/>
              <a:ext cx="7635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1f</a:t>
              </a:r>
              <a:r>
                <a:rPr lang="fr-FR" sz="2000" b="1" baseline="-25000"/>
                <a:t>5/2</a:t>
              </a:r>
            </a:p>
          </p:txBody>
        </p:sp>
        <p:grpSp>
          <p:nvGrpSpPr>
            <p:cNvPr id="17" name="Group 180"/>
            <p:cNvGrpSpPr>
              <a:grpSpLocks/>
            </p:cNvGrpSpPr>
            <p:nvPr/>
          </p:nvGrpSpPr>
          <p:grpSpPr bwMode="auto">
            <a:xfrm>
              <a:off x="3968037" y="2659376"/>
              <a:ext cx="735014" cy="195262"/>
              <a:chOff x="3404" y="3262"/>
              <a:chExt cx="1622" cy="338"/>
            </a:xfrm>
          </p:grpSpPr>
          <p:sp>
            <p:nvSpPr>
              <p:cNvPr id="40" name="Freeform 181"/>
              <p:cNvSpPr>
                <a:spLocks/>
              </p:cNvSpPr>
              <p:nvPr/>
            </p:nvSpPr>
            <p:spPr bwMode="auto">
              <a:xfrm>
                <a:off x="3404" y="326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82"/>
              <p:cNvSpPr>
                <a:spLocks/>
              </p:cNvSpPr>
              <p:nvPr/>
            </p:nvSpPr>
            <p:spPr bwMode="auto">
              <a:xfrm>
                <a:off x="3733" y="327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83"/>
              <p:cNvSpPr>
                <a:spLocks/>
              </p:cNvSpPr>
              <p:nvPr/>
            </p:nvSpPr>
            <p:spPr bwMode="auto">
              <a:xfrm>
                <a:off x="4061" y="3278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184"/>
              <p:cNvSpPr>
                <a:spLocks/>
              </p:cNvSpPr>
              <p:nvPr/>
            </p:nvSpPr>
            <p:spPr bwMode="auto">
              <a:xfrm>
                <a:off x="4381" y="3262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185"/>
              <p:cNvSpPr>
                <a:spLocks/>
              </p:cNvSpPr>
              <p:nvPr/>
            </p:nvSpPr>
            <p:spPr bwMode="auto">
              <a:xfrm>
                <a:off x="4717" y="3263"/>
                <a:ext cx="309" cy="322"/>
              </a:xfrm>
              <a:custGeom>
                <a:avLst/>
                <a:gdLst>
                  <a:gd name="T0" fmla="*/ 0 w 326"/>
                  <a:gd name="T1" fmla="*/ 147 h 322"/>
                  <a:gd name="T2" fmla="*/ 76 w 326"/>
                  <a:gd name="T3" fmla="*/ 26 h 322"/>
                  <a:gd name="T4" fmla="*/ 188 w 326"/>
                  <a:gd name="T5" fmla="*/ 302 h 322"/>
                  <a:gd name="T6" fmla="*/ 264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" name="Text Box 188"/>
            <p:cNvSpPr txBox="1">
              <a:spLocks noChangeArrowheads="1"/>
            </p:cNvSpPr>
            <p:nvPr/>
          </p:nvSpPr>
          <p:spPr bwMode="auto">
            <a:xfrm>
              <a:off x="3901356" y="3584888"/>
              <a:ext cx="8858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aseline="30000">
                  <a:sym typeface="Symbol" pitchFamily="18" charset="2"/>
                </a:rPr>
                <a:t>83</a:t>
              </a:r>
              <a:r>
                <a:rPr lang="fr-FR" sz="2000">
                  <a:sym typeface="Symbol" pitchFamily="18" charset="2"/>
                </a:rPr>
                <a:t>As </a:t>
              </a:r>
              <a:r>
                <a:rPr lang="fr-FR" sz="1400">
                  <a:sym typeface="Symbol" pitchFamily="18" charset="2"/>
                </a:rPr>
                <a:t>Z=33 N=50</a:t>
              </a:r>
            </a:p>
          </p:txBody>
        </p:sp>
        <p:sp>
          <p:nvSpPr>
            <p:cNvPr id="19" name="Line 189"/>
            <p:cNvSpPr>
              <a:spLocks noChangeShapeType="1"/>
            </p:cNvSpPr>
            <p:nvPr/>
          </p:nvSpPr>
          <p:spPr bwMode="auto">
            <a:xfrm flipH="1">
              <a:off x="3104431" y="2716526"/>
              <a:ext cx="7366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Double flèche verticale 139"/>
            <p:cNvSpPr>
              <a:spLocks noChangeArrowheads="1"/>
            </p:cNvSpPr>
            <p:nvPr/>
          </p:nvSpPr>
          <p:spPr bwMode="auto">
            <a:xfrm>
              <a:off x="2571031" y="2443476"/>
              <a:ext cx="141288" cy="534987"/>
            </a:xfrm>
            <a:prstGeom prst="upDownArrow">
              <a:avLst>
                <a:gd name="adj1" fmla="val 50000"/>
                <a:gd name="adj2" fmla="val 5048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Double flèche verticale 140"/>
            <p:cNvSpPr>
              <a:spLocks noChangeArrowheads="1"/>
            </p:cNvSpPr>
            <p:nvPr/>
          </p:nvSpPr>
          <p:spPr bwMode="auto">
            <a:xfrm>
              <a:off x="4255369" y="2432363"/>
              <a:ext cx="166687" cy="246063"/>
            </a:xfrm>
            <a:prstGeom prst="upDownArrow">
              <a:avLst>
                <a:gd name="adj1" fmla="val 50000"/>
                <a:gd name="adj2" fmla="val 501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76"/>
            <p:cNvSpPr>
              <a:spLocks noChangeShapeType="1"/>
            </p:cNvSpPr>
            <p:nvPr/>
          </p:nvSpPr>
          <p:spPr bwMode="auto">
            <a:xfrm>
              <a:off x="5795812" y="3383366"/>
              <a:ext cx="874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77"/>
            <p:cNvSpPr>
              <a:spLocks noChangeShapeType="1"/>
            </p:cNvSpPr>
            <p:nvPr/>
          </p:nvSpPr>
          <p:spPr bwMode="auto">
            <a:xfrm>
              <a:off x="5811687" y="2430866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178"/>
            <p:cNvSpPr txBox="1">
              <a:spLocks noChangeArrowheads="1"/>
            </p:cNvSpPr>
            <p:nvPr/>
          </p:nvSpPr>
          <p:spPr bwMode="auto">
            <a:xfrm>
              <a:off x="5060800" y="2237191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3/2</a:t>
              </a:r>
            </a:p>
          </p:txBody>
        </p:sp>
        <p:sp>
          <p:nvSpPr>
            <p:cNvPr id="25" name="Text Box 179"/>
            <p:cNvSpPr txBox="1">
              <a:spLocks noChangeArrowheads="1"/>
            </p:cNvSpPr>
            <p:nvPr/>
          </p:nvSpPr>
          <p:spPr bwMode="auto">
            <a:xfrm>
              <a:off x="5103662" y="3194454"/>
              <a:ext cx="7635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1f</a:t>
              </a:r>
              <a:r>
                <a:rPr lang="fr-FR" sz="2000" b="1" baseline="-25000"/>
                <a:t>5/2</a:t>
              </a:r>
            </a:p>
          </p:txBody>
        </p: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5819840" y="2199301"/>
              <a:ext cx="735014" cy="195262"/>
              <a:chOff x="3404" y="3262"/>
              <a:chExt cx="1622" cy="338"/>
            </a:xfrm>
          </p:grpSpPr>
          <p:sp>
            <p:nvSpPr>
              <p:cNvPr id="35" name="Freeform 181"/>
              <p:cNvSpPr>
                <a:spLocks/>
              </p:cNvSpPr>
              <p:nvPr/>
            </p:nvSpPr>
            <p:spPr bwMode="auto">
              <a:xfrm>
                <a:off x="3404" y="326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82"/>
              <p:cNvSpPr>
                <a:spLocks/>
              </p:cNvSpPr>
              <p:nvPr/>
            </p:nvSpPr>
            <p:spPr bwMode="auto">
              <a:xfrm>
                <a:off x="3733" y="3276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83"/>
              <p:cNvSpPr>
                <a:spLocks/>
              </p:cNvSpPr>
              <p:nvPr/>
            </p:nvSpPr>
            <p:spPr bwMode="auto">
              <a:xfrm>
                <a:off x="4061" y="3278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84"/>
              <p:cNvSpPr>
                <a:spLocks/>
              </p:cNvSpPr>
              <p:nvPr/>
            </p:nvSpPr>
            <p:spPr bwMode="auto">
              <a:xfrm>
                <a:off x="4381" y="3262"/>
                <a:ext cx="326" cy="322"/>
              </a:xfrm>
              <a:custGeom>
                <a:avLst/>
                <a:gdLst>
                  <a:gd name="T0" fmla="*/ 0 w 326"/>
                  <a:gd name="T1" fmla="*/ 147 h 322"/>
                  <a:gd name="T2" fmla="*/ 94 w 326"/>
                  <a:gd name="T3" fmla="*/ 26 h 322"/>
                  <a:gd name="T4" fmla="*/ 232 w 326"/>
                  <a:gd name="T5" fmla="*/ 302 h 322"/>
                  <a:gd name="T6" fmla="*/ 326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85"/>
              <p:cNvSpPr>
                <a:spLocks/>
              </p:cNvSpPr>
              <p:nvPr/>
            </p:nvSpPr>
            <p:spPr bwMode="auto">
              <a:xfrm>
                <a:off x="4717" y="3263"/>
                <a:ext cx="309" cy="322"/>
              </a:xfrm>
              <a:custGeom>
                <a:avLst/>
                <a:gdLst>
                  <a:gd name="T0" fmla="*/ 0 w 326"/>
                  <a:gd name="T1" fmla="*/ 147 h 322"/>
                  <a:gd name="T2" fmla="*/ 76 w 326"/>
                  <a:gd name="T3" fmla="*/ 26 h 322"/>
                  <a:gd name="T4" fmla="*/ 188 w 326"/>
                  <a:gd name="T5" fmla="*/ 302 h 322"/>
                  <a:gd name="T6" fmla="*/ 264 w 326"/>
                  <a:gd name="T7" fmla="*/ 147 h 3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322"/>
                  <a:gd name="T14" fmla="*/ 326 w 326"/>
                  <a:gd name="T15" fmla="*/ 322 h 3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322">
                    <a:moveTo>
                      <a:pt x="0" y="147"/>
                    </a:moveTo>
                    <a:cubicBezTo>
                      <a:pt x="27" y="73"/>
                      <a:pt x="55" y="0"/>
                      <a:pt x="94" y="26"/>
                    </a:cubicBezTo>
                    <a:cubicBezTo>
                      <a:pt x="133" y="52"/>
                      <a:pt x="193" y="282"/>
                      <a:pt x="232" y="302"/>
                    </a:cubicBezTo>
                    <a:cubicBezTo>
                      <a:pt x="271" y="322"/>
                      <a:pt x="298" y="234"/>
                      <a:pt x="326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" name="Text Box 188"/>
            <p:cNvSpPr txBox="1">
              <a:spLocks noChangeArrowheads="1"/>
            </p:cNvSpPr>
            <p:nvPr/>
          </p:nvSpPr>
          <p:spPr bwMode="auto">
            <a:xfrm>
              <a:off x="5770412" y="3599266"/>
              <a:ext cx="8858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aseline="30000" dirty="0">
                  <a:sym typeface="Symbol" pitchFamily="18" charset="2"/>
                </a:rPr>
                <a:t>85</a:t>
              </a:r>
              <a:r>
                <a:rPr lang="fr-FR" sz="2000" dirty="0">
                  <a:sym typeface="Symbol" pitchFamily="18" charset="2"/>
                </a:rPr>
                <a:t>Br </a:t>
              </a:r>
              <a:r>
                <a:rPr lang="fr-FR" sz="1400" dirty="0">
                  <a:sym typeface="Symbol" pitchFamily="18" charset="2"/>
                </a:rPr>
                <a:t>Z=35 N=50</a:t>
              </a:r>
            </a:p>
          </p:txBody>
        </p:sp>
        <p:sp>
          <p:nvSpPr>
            <p:cNvPr id="28" name="Line 189"/>
            <p:cNvSpPr>
              <a:spLocks noChangeShapeType="1"/>
            </p:cNvSpPr>
            <p:nvPr/>
          </p:nvSpPr>
          <p:spPr bwMode="auto">
            <a:xfrm flipH="1">
              <a:off x="4930354" y="2290957"/>
              <a:ext cx="7366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167"/>
            <p:cNvSpPr>
              <a:spLocks noChangeShapeType="1"/>
            </p:cNvSpPr>
            <p:nvPr/>
          </p:nvSpPr>
          <p:spPr bwMode="auto">
            <a:xfrm>
              <a:off x="2272881" y="1582991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67"/>
            <p:cNvSpPr>
              <a:spLocks noChangeShapeType="1"/>
            </p:cNvSpPr>
            <p:nvPr/>
          </p:nvSpPr>
          <p:spPr bwMode="auto">
            <a:xfrm>
              <a:off x="3934903" y="1588742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67"/>
            <p:cNvSpPr>
              <a:spLocks noChangeShapeType="1"/>
            </p:cNvSpPr>
            <p:nvPr/>
          </p:nvSpPr>
          <p:spPr bwMode="auto">
            <a:xfrm>
              <a:off x="5700443" y="1559988"/>
              <a:ext cx="81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168"/>
            <p:cNvSpPr txBox="1">
              <a:spLocks noChangeArrowheads="1"/>
            </p:cNvSpPr>
            <p:nvPr/>
          </p:nvSpPr>
          <p:spPr bwMode="auto">
            <a:xfrm>
              <a:off x="1530620" y="1389316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1/2</a:t>
              </a:r>
            </a:p>
          </p:txBody>
        </p:sp>
        <p:sp>
          <p:nvSpPr>
            <p:cNvPr id="33" name="Text Box 168"/>
            <p:cNvSpPr txBox="1">
              <a:spLocks noChangeArrowheads="1"/>
            </p:cNvSpPr>
            <p:nvPr/>
          </p:nvSpPr>
          <p:spPr bwMode="auto">
            <a:xfrm>
              <a:off x="3235774" y="1369188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1/2</a:t>
              </a:r>
            </a:p>
          </p:txBody>
        </p:sp>
        <p:sp>
          <p:nvSpPr>
            <p:cNvPr id="34" name="Text Box 168"/>
            <p:cNvSpPr txBox="1">
              <a:spLocks noChangeArrowheads="1"/>
            </p:cNvSpPr>
            <p:nvPr/>
          </p:nvSpPr>
          <p:spPr bwMode="auto">
            <a:xfrm>
              <a:off x="4943806" y="1360561"/>
              <a:ext cx="763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2p</a:t>
              </a:r>
              <a:r>
                <a:rPr lang="fr-FR" sz="2000" b="1" baseline="-25000"/>
                <a:t>1/2</a:t>
              </a:r>
            </a:p>
          </p:txBody>
        </p:sp>
      </p:grp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1" y="606424"/>
            <a:ext cx="36004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and the observed structure of the odd-proton N=50 isotones simply (and naturally) reflects the change of the Fermi level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95450" y="3276600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g9/2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466850" y="3905250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p1/2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1123950" y="5305425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p3/2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55" name="Forme libre 54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17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7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8" name="Image 57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086350" y="4425949"/>
            <a:ext cx="3905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if these are QPs :</a:t>
            </a:r>
          </a:p>
          <a:p>
            <a:r>
              <a:rPr lang="en-US" dirty="0" smtClean="0"/>
              <a:t>what is the occupation probability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1287463"/>
            <a:ext cx="62547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53340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A. Pfeiffer </a:t>
            </a:r>
            <a:r>
              <a:rPr lang="en-GB" sz="1400">
                <a:latin typeface="Calibri" pitchFamily="34" charset="0"/>
              </a:rPr>
              <a:t>et al. NPA 455 (1986) 381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0588"/>
            <a:ext cx="35417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138363" y="2257425"/>
            <a:ext cx="2806700" cy="1587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155825" y="2870200"/>
            <a:ext cx="2806700" cy="1587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147888" y="3173413"/>
            <a:ext cx="2808287" cy="1603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445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Proton structure above </a:t>
            </a:r>
            <a:r>
              <a:rPr lang="en-US" sz="1400" baseline="30000">
                <a:solidFill>
                  <a:schemeClr val="bg1"/>
                </a:solidFill>
              </a:rPr>
              <a:t>78</a:t>
            </a:r>
            <a:r>
              <a:rPr lang="en-US" sz="140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0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8070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Proton quasi-particle evolution towards 78Ni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2" name="Forme libre 3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18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5" name="Image 34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013075" y="1881187"/>
            <a:ext cx="2857500" cy="3357563"/>
            <a:chOff x="3013075" y="2424112"/>
            <a:chExt cx="2857500" cy="3357563"/>
          </a:xfrm>
        </p:grpSpPr>
        <p:pic>
          <p:nvPicPr>
            <p:cNvPr id="90114" name="Picture 2" descr="http://www.safetysignsservice.com.au/media/catalog/product/cache/1/image/5e06319eda06f020e43594a9c230972d/images/SSRS203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3075" y="2424112"/>
              <a:ext cx="2857500" cy="2095501"/>
            </a:xfrm>
            <a:prstGeom prst="rect">
              <a:avLst/>
            </a:prstGeom>
            <a:noFill/>
          </p:spPr>
        </p:pic>
        <p:sp>
          <p:nvSpPr>
            <p:cNvPr id="3" name="ZoneTexte 2"/>
            <p:cNvSpPr txBox="1"/>
            <p:nvPr/>
          </p:nvSpPr>
          <p:spPr>
            <a:xfrm>
              <a:off x="3343275" y="2676525"/>
              <a:ext cx="22860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ODD-ODD</a:t>
              </a:r>
              <a:endParaRPr lang="fr-FR" sz="3600" b="1" dirty="0"/>
            </a:p>
          </p:txBody>
        </p:sp>
        <p:cxnSp>
          <p:nvCxnSpPr>
            <p:cNvPr id="5" name="Connecteur droit 4"/>
            <p:cNvCxnSpPr/>
            <p:nvPr/>
          </p:nvCxnSpPr>
          <p:spPr>
            <a:xfrm rot="16200000" flipH="1">
              <a:off x="3780633" y="5114132"/>
              <a:ext cx="1328737" cy="63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" name="Forme libre 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Image 6" descr="IPN_SM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76" y="172236"/>
            <a:ext cx="8428863" cy="62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286125" y="828675"/>
            <a:ext cx="2686050" cy="247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38824" y="2486025"/>
            <a:ext cx="26765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warm tribute to the scientific generosity of the Strasbourg-Madrid collaboration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4" y="809625"/>
            <a:ext cx="489264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000250" y="1952625"/>
            <a:ext cx="1476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Hoff</a:t>
            </a:r>
            <a:r>
              <a:rPr lang="fr-FR" sz="1400" dirty="0" smtClean="0"/>
              <a:t> &amp; </a:t>
            </a:r>
            <a:r>
              <a:rPr lang="fr-FR" sz="1400" dirty="0" err="1" smtClean="0"/>
              <a:t>Fogelberg</a:t>
            </a:r>
            <a:r>
              <a:rPr lang="fr-FR" sz="1400" dirty="0" smtClean="0"/>
              <a:t> </a:t>
            </a:r>
            <a:r>
              <a:rPr lang="fr-FR" sz="1400" dirty="0" err="1" smtClean="0"/>
              <a:t>Nucl</a:t>
            </a:r>
            <a:r>
              <a:rPr lang="fr-FR" sz="1400" dirty="0" smtClean="0"/>
              <a:t>. Phys. A 368 (1981)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0638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82</a:t>
            </a:r>
            <a:r>
              <a:rPr lang="en-US" dirty="0" smtClean="0">
                <a:solidFill>
                  <a:schemeClr val="bg1"/>
                </a:solidFill>
              </a:rPr>
              <a:t>Ge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82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As (Z=33, N=49)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32292" t="36452"/>
          <a:stretch>
            <a:fillRect/>
          </a:stretch>
        </p:blipFill>
        <p:spPr bwMode="auto">
          <a:xfrm>
            <a:off x="3581399" y="4124325"/>
            <a:ext cx="4199897" cy="23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14350" y="192405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BEFORE 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3875" y="44481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AFTER :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857394" y="4901684"/>
            <a:ext cx="17642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B. Tastet PhD thesis</a:t>
            </a:r>
          </a:p>
          <a:p>
            <a:r>
              <a:rPr lang="en-US" sz="1400" dirty="0" smtClean="0"/>
              <a:t>Univ. Paris </a:t>
            </a:r>
            <a:r>
              <a:rPr lang="en-US" sz="1400" dirty="0" err="1" smtClean="0"/>
              <a:t>Sud</a:t>
            </a:r>
            <a:r>
              <a:rPr lang="en-US" sz="1400" dirty="0" smtClean="0"/>
              <a:t> (2011)</a:t>
            </a:r>
          </a:p>
          <a:p>
            <a:r>
              <a:rPr lang="en-US" sz="1400" dirty="0" smtClean="0"/>
              <a:t>(unpublished) </a:t>
            </a:r>
            <a:endParaRPr lang="fr-FR" sz="14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14375" y="3419475"/>
            <a:ext cx="7715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2" name="Forme libre 1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20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7" name="Image 16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6488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J . A . Winger et al. Proc . 4th . Intern. Conf. Fission and Properties of Neutron-Rich Nuclei, Sanibel Island, Florida </a:t>
            </a:r>
            <a:r>
              <a:rPr lang="fr-FR" sz="1200" dirty="0" smtClean="0"/>
              <a:t>p.663 (2008)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20638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84</a:t>
            </a:r>
            <a:r>
              <a:rPr lang="en-US" dirty="0" smtClean="0">
                <a:solidFill>
                  <a:schemeClr val="bg1"/>
                </a:solidFill>
              </a:rPr>
              <a:t>Ge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84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As (Z=33, N=51)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 l="25020" r="27498" b="7690"/>
          <a:stretch>
            <a:fillRect/>
          </a:stretch>
        </p:blipFill>
        <p:spPr bwMode="auto">
          <a:xfrm>
            <a:off x="0" y="638355"/>
            <a:ext cx="2398143" cy="40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3602" y="703724"/>
            <a:ext cx="5848333" cy="58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760418" y="663202"/>
            <a:ext cx="3262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B. Tastet PhD thesis (2011) unpublished</a:t>
            </a:r>
          </a:p>
          <a:p>
            <a:r>
              <a:rPr lang="en-US" sz="1400" dirty="0" smtClean="0"/>
              <a:t>augmented by K. Kolos PhD work</a:t>
            </a:r>
            <a:endParaRPr lang="en-US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633759" y="5451636"/>
            <a:ext cx="558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642858" y="1913733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638308" y="1315507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38309" y="1458808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095158" y="669133"/>
            <a:ext cx="1496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tentative J</a:t>
            </a:r>
            <a:r>
              <a:rPr lang="el-GR" sz="1400" dirty="0" smtClean="0">
                <a:latin typeface="Arial"/>
                <a:cs typeface="Arial"/>
              </a:rPr>
              <a:t>π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smtClean="0">
                <a:cs typeface="Arial"/>
              </a:rPr>
              <a:t>assignements </a:t>
            </a:r>
            <a:endParaRPr lang="en-US" sz="1400" dirty="0"/>
          </a:p>
        </p:txBody>
      </p:sp>
      <p:sp>
        <p:nvSpPr>
          <p:cNvPr id="34" name="Flèche vers le bas 33"/>
          <p:cNvSpPr/>
          <p:nvPr/>
        </p:nvSpPr>
        <p:spPr>
          <a:xfrm>
            <a:off x="2650286" y="915479"/>
            <a:ext cx="2952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710670" y="5898311"/>
            <a:ext cx="189221" cy="73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596939" y="5806189"/>
            <a:ext cx="429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(3-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7" name="Forme libre 16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21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0" name="Image 19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-20638"/>
            <a:ext cx="648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the structure of these odd-odd nuclei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790575"/>
            <a:ext cx="658177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does it fit with the global picture of structure evolution towards </a:t>
            </a:r>
            <a:r>
              <a:rPr lang="en-US" baseline="30000" dirty="0" smtClean="0"/>
              <a:t>78</a:t>
            </a:r>
            <a:r>
              <a:rPr lang="en-US" dirty="0" smtClean="0"/>
              <a:t>Ni</a:t>
            </a:r>
          </a:p>
          <a:p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what can we learn from them ?</a:t>
            </a:r>
            <a:endParaRPr lang="en-US" i="1" dirty="0" smtClean="0">
              <a:cs typeface="Arial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1304925" y="2417762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 flipV="1">
            <a:off x="1314450" y="3989387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-623887" y="3690937"/>
            <a:ext cx="33051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4"/>
          <p:cNvSpPr>
            <a:spLocks noChangeArrowheads="1"/>
          </p:cNvSpPr>
          <p:nvPr/>
        </p:nvSpPr>
        <p:spPr bwMode="auto">
          <a:xfrm rot="16200000">
            <a:off x="66675" y="3590923"/>
            <a:ext cx="1571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splitting energy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16200000" flipH="1">
            <a:off x="1566867" y="3776664"/>
            <a:ext cx="3305175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152774" y="4448174"/>
            <a:ext cx="65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</a:rPr>
              <a:t>v</a:t>
            </a:r>
            <a:r>
              <a:rPr lang="fr-FR" sz="2800" baseline="30000" dirty="0" smtClean="0">
                <a:solidFill>
                  <a:srgbClr val="00B0F0"/>
                </a:solidFill>
              </a:rPr>
              <a:t>2</a:t>
            </a:r>
            <a:endParaRPr lang="fr-FR" sz="2800" baseline="30000" dirty="0">
              <a:solidFill>
                <a:srgbClr val="00B0F0"/>
              </a:solidFill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635000" y="5419724"/>
          <a:ext cx="2828925" cy="800100"/>
        </p:xfrm>
        <a:graphic>
          <a:graphicData uri="http://schemas.openxmlformats.org/presentationml/2006/ole">
            <p:oleObj spid="_x0000_s14338" name="Équation" r:id="rId3" imgW="2145960" imgH="609480" progId="Equation.3">
              <p:embed/>
            </p:oleObj>
          </a:graphicData>
        </a:graphic>
      </p:graphicFrame>
      <p:cxnSp>
        <p:nvCxnSpPr>
          <p:cNvPr id="28" name="Connecteur droit avec flèche 27"/>
          <p:cNvCxnSpPr/>
          <p:nvPr/>
        </p:nvCxnSpPr>
        <p:spPr>
          <a:xfrm flipV="1">
            <a:off x="1162050" y="3838574"/>
            <a:ext cx="1905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981324" y="3571874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J</a:t>
            </a:r>
            <a:endParaRPr lang="fr-FR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1352550" y="3021012"/>
            <a:ext cx="1457325" cy="712787"/>
          </a:xfrm>
          <a:custGeom>
            <a:avLst/>
            <a:gdLst>
              <a:gd name="connsiteX0" fmla="*/ 0 w 1457325"/>
              <a:gd name="connsiteY0" fmla="*/ 712787 h 712787"/>
              <a:gd name="connsiteX1" fmla="*/ 295275 w 1457325"/>
              <a:gd name="connsiteY1" fmla="*/ 303212 h 712787"/>
              <a:gd name="connsiteX2" fmla="*/ 628650 w 1457325"/>
              <a:gd name="connsiteY2" fmla="*/ 65087 h 712787"/>
              <a:gd name="connsiteX3" fmla="*/ 1019175 w 1457325"/>
              <a:gd name="connsiteY3" fmla="*/ 26987 h 712787"/>
              <a:gd name="connsiteX4" fmla="*/ 1457325 w 1457325"/>
              <a:gd name="connsiteY4" fmla="*/ 227012 h 7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325" h="712787">
                <a:moveTo>
                  <a:pt x="0" y="712787"/>
                </a:moveTo>
                <a:cubicBezTo>
                  <a:pt x="95250" y="561974"/>
                  <a:pt x="190500" y="411162"/>
                  <a:pt x="295275" y="303212"/>
                </a:cubicBezTo>
                <a:cubicBezTo>
                  <a:pt x="400050" y="195262"/>
                  <a:pt x="508000" y="111124"/>
                  <a:pt x="628650" y="65087"/>
                </a:cubicBezTo>
                <a:cubicBezTo>
                  <a:pt x="749300" y="19050"/>
                  <a:pt x="881063" y="0"/>
                  <a:pt x="1019175" y="26987"/>
                </a:cubicBezTo>
                <a:cubicBezTo>
                  <a:pt x="1157288" y="53975"/>
                  <a:pt x="1307306" y="140493"/>
                  <a:pt x="1457325" y="227012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1390650" y="3513137"/>
            <a:ext cx="1485900" cy="277812"/>
          </a:xfrm>
          <a:custGeom>
            <a:avLst/>
            <a:gdLst>
              <a:gd name="connsiteX0" fmla="*/ 0 w 1485900"/>
              <a:gd name="connsiteY0" fmla="*/ 277812 h 277812"/>
              <a:gd name="connsiteX1" fmla="*/ 419100 w 1485900"/>
              <a:gd name="connsiteY1" fmla="*/ 77787 h 277812"/>
              <a:gd name="connsiteX2" fmla="*/ 857250 w 1485900"/>
              <a:gd name="connsiteY2" fmla="*/ 1587 h 277812"/>
              <a:gd name="connsiteX3" fmla="*/ 1238250 w 1485900"/>
              <a:gd name="connsiteY3" fmla="*/ 68262 h 277812"/>
              <a:gd name="connsiteX4" fmla="*/ 1485900 w 1485900"/>
              <a:gd name="connsiteY4" fmla="*/ 153987 h 2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277812">
                <a:moveTo>
                  <a:pt x="0" y="277812"/>
                </a:moveTo>
                <a:cubicBezTo>
                  <a:pt x="138112" y="200818"/>
                  <a:pt x="276225" y="123824"/>
                  <a:pt x="419100" y="77787"/>
                </a:cubicBezTo>
                <a:cubicBezTo>
                  <a:pt x="561975" y="31750"/>
                  <a:pt x="720725" y="3174"/>
                  <a:pt x="857250" y="1587"/>
                </a:cubicBezTo>
                <a:cubicBezTo>
                  <a:pt x="993775" y="0"/>
                  <a:pt x="1133475" y="42862"/>
                  <a:pt x="1238250" y="68262"/>
                </a:cubicBezTo>
                <a:cubicBezTo>
                  <a:pt x="1343025" y="93662"/>
                  <a:pt x="1414462" y="123824"/>
                  <a:pt x="1485900" y="153987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 flipV="1">
            <a:off x="1362075" y="3916362"/>
            <a:ext cx="1457325" cy="712787"/>
          </a:xfrm>
          <a:custGeom>
            <a:avLst/>
            <a:gdLst>
              <a:gd name="connsiteX0" fmla="*/ 0 w 1457325"/>
              <a:gd name="connsiteY0" fmla="*/ 712787 h 712787"/>
              <a:gd name="connsiteX1" fmla="*/ 295275 w 1457325"/>
              <a:gd name="connsiteY1" fmla="*/ 303212 h 712787"/>
              <a:gd name="connsiteX2" fmla="*/ 628650 w 1457325"/>
              <a:gd name="connsiteY2" fmla="*/ 65087 h 712787"/>
              <a:gd name="connsiteX3" fmla="*/ 1019175 w 1457325"/>
              <a:gd name="connsiteY3" fmla="*/ 26987 h 712787"/>
              <a:gd name="connsiteX4" fmla="*/ 1457325 w 1457325"/>
              <a:gd name="connsiteY4" fmla="*/ 227012 h 7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325" h="712787">
                <a:moveTo>
                  <a:pt x="0" y="712787"/>
                </a:moveTo>
                <a:cubicBezTo>
                  <a:pt x="95250" y="561974"/>
                  <a:pt x="190500" y="411162"/>
                  <a:pt x="295275" y="303212"/>
                </a:cubicBezTo>
                <a:cubicBezTo>
                  <a:pt x="400050" y="195262"/>
                  <a:pt x="508000" y="111124"/>
                  <a:pt x="628650" y="65087"/>
                </a:cubicBezTo>
                <a:cubicBezTo>
                  <a:pt x="749300" y="19050"/>
                  <a:pt x="881063" y="0"/>
                  <a:pt x="1019175" y="26987"/>
                </a:cubicBezTo>
                <a:cubicBezTo>
                  <a:pt x="1157288" y="53975"/>
                  <a:pt x="1307306" y="140493"/>
                  <a:pt x="1457325" y="227012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 flipV="1">
            <a:off x="1390650" y="3875087"/>
            <a:ext cx="1485900" cy="277812"/>
          </a:xfrm>
          <a:custGeom>
            <a:avLst/>
            <a:gdLst>
              <a:gd name="connsiteX0" fmla="*/ 0 w 1485900"/>
              <a:gd name="connsiteY0" fmla="*/ 277812 h 277812"/>
              <a:gd name="connsiteX1" fmla="*/ 419100 w 1485900"/>
              <a:gd name="connsiteY1" fmla="*/ 77787 h 277812"/>
              <a:gd name="connsiteX2" fmla="*/ 857250 w 1485900"/>
              <a:gd name="connsiteY2" fmla="*/ 1587 h 277812"/>
              <a:gd name="connsiteX3" fmla="*/ 1238250 w 1485900"/>
              <a:gd name="connsiteY3" fmla="*/ 68262 h 277812"/>
              <a:gd name="connsiteX4" fmla="*/ 1485900 w 1485900"/>
              <a:gd name="connsiteY4" fmla="*/ 153987 h 2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277812">
                <a:moveTo>
                  <a:pt x="0" y="277812"/>
                </a:moveTo>
                <a:cubicBezTo>
                  <a:pt x="138112" y="200818"/>
                  <a:pt x="276225" y="123824"/>
                  <a:pt x="419100" y="77787"/>
                </a:cubicBezTo>
                <a:cubicBezTo>
                  <a:pt x="561975" y="31750"/>
                  <a:pt x="720725" y="3174"/>
                  <a:pt x="857250" y="1587"/>
                </a:cubicBezTo>
                <a:cubicBezTo>
                  <a:pt x="993775" y="0"/>
                  <a:pt x="1133475" y="42862"/>
                  <a:pt x="1238250" y="68262"/>
                </a:cubicBezTo>
                <a:cubicBezTo>
                  <a:pt x="1343025" y="93662"/>
                  <a:pt x="1414462" y="123824"/>
                  <a:pt x="1485900" y="153987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1447800" y="3829049"/>
            <a:ext cx="1400175" cy="95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 34"/>
          <p:cNvSpPr/>
          <p:nvPr/>
        </p:nvSpPr>
        <p:spPr>
          <a:xfrm>
            <a:off x="1114425" y="6134099"/>
            <a:ext cx="342900" cy="131763"/>
          </a:xfrm>
          <a:custGeom>
            <a:avLst/>
            <a:gdLst>
              <a:gd name="connsiteX0" fmla="*/ 0 w 342900"/>
              <a:gd name="connsiteY0" fmla="*/ 0 h 131763"/>
              <a:gd name="connsiteX1" fmla="*/ 104775 w 342900"/>
              <a:gd name="connsiteY1" fmla="*/ 114300 h 131763"/>
              <a:gd name="connsiteX2" fmla="*/ 247650 w 342900"/>
              <a:gd name="connsiteY2" fmla="*/ 104775 h 131763"/>
              <a:gd name="connsiteX3" fmla="*/ 342900 w 342900"/>
              <a:gd name="connsiteY3" fmla="*/ 38100 h 1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31763">
                <a:moveTo>
                  <a:pt x="0" y="0"/>
                </a:moveTo>
                <a:cubicBezTo>
                  <a:pt x="31750" y="48419"/>
                  <a:pt x="63500" y="96838"/>
                  <a:pt x="104775" y="114300"/>
                </a:cubicBezTo>
                <a:cubicBezTo>
                  <a:pt x="146050" y="131763"/>
                  <a:pt x="207963" y="117475"/>
                  <a:pt x="247650" y="104775"/>
                </a:cubicBezTo>
                <a:cubicBezTo>
                  <a:pt x="287338" y="92075"/>
                  <a:pt x="315119" y="65087"/>
                  <a:pt x="342900" y="381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266824" y="1971674"/>
            <a:ext cx="195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/>
                <a:cs typeface="Arial"/>
              </a:rPr>
              <a:t>π-ν multiplet splitting</a:t>
            </a:r>
            <a:endParaRPr lang="en-US" sz="1400"/>
          </a:p>
        </p:txBody>
      </p:sp>
      <p:sp>
        <p:nvSpPr>
          <p:cNvPr id="37" name="Accolade fermante 36"/>
          <p:cNvSpPr/>
          <p:nvPr/>
        </p:nvSpPr>
        <p:spPr>
          <a:xfrm>
            <a:off x="3333750" y="3419473"/>
            <a:ext cx="323850" cy="819151"/>
          </a:xfrm>
          <a:prstGeom prst="rightBrace">
            <a:avLst>
              <a:gd name="adj1" fmla="val 352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3619501" y="3457574"/>
            <a:ext cx="13239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most of the time splitting small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72075" y="3458259"/>
            <a:ext cx="3971925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 multiplet members always remain close to QP energies </a:t>
            </a:r>
          </a:p>
          <a:p>
            <a:r>
              <a:rPr lang="en-US" sz="1600" i="1" dirty="0" smtClean="0">
                <a:latin typeface="Calibri" pitchFamily="34" charset="0"/>
              </a:rPr>
              <a:t>(when one of the two species is in open shell)</a:t>
            </a:r>
            <a:endParaRPr lang="en-US" sz="1600" i="1" dirty="0">
              <a:latin typeface="Calibri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1" name="Forme libre 40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22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4" name="Image 43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434307" y="338931"/>
            <a:ext cx="449262" cy="287972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78100" y="0"/>
            <a:ext cx="439738" cy="649605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927100" y="1501775"/>
            <a:ext cx="21844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43"/>
          <p:cNvSpPr txBox="1">
            <a:spLocks noChangeArrowheads="1"/>
          </p:cNvSpPr>
          <p:nvPr/>
        </p:nvSpPr>
        <p:spPr bwMode="auto">
          <a:xfrm>
            <a:off x="1412875" y="1117600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14" name="Ellipse 13"/>
          <p:cNvSpPr/>
          <p:nvPr/>
        </p:nvSpPr>
        <p:spPr>
          <a:xfrm>
            <a:off x="1922463" y="10318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5400" y="1500188"/>
            <a:ext cx="990600" cy="1587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48"/>
          <p:cNvSpPr txBox="1">
            <a:spLocks noChangeArrowheads="1"/>
          </p:cNvSpPr>
          <p:nvPr/>
        </p:nvSpPr>
        <p:spPr bwMode="auto">
          <a:xfrm>
            <a:off x="206375" y="1131888"/>
            <a:ext cx="809625" cy="3698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17" name="Ellipse 16"/>
          <p:cNvSpPr/>
          <p:nvPr/>
        </p:nvSpPr>
        <p:spPr>
          <a:xfrm>
            <a:off x="701675" y="101758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8" name="ZoneTexte 51"/>
          <p:cNvSpPr txBox="1">
            <a:spLocks noChangeArrowheads="1"/>
          </p:cNvSpPr>
          <p:nvPr/>
        </p:nvSpPr>
        <p:spPr bwMode="auto">
          <a:xfrm>
            <a:off x="0" y="20494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19" name="ZoneTexte 52"/>
          <p:cNvSpPr txBox="1">
            <a:spLocks noChangeArrowheads="1"/>
          </p:cNvSpPr>
          <p:nvPr/>
        </p:nvSpPr>
        <p:spPr bwMode="auto">
          <a:xfrm>
            <a:off x="0" y="302577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20" name="ZoneTexte 53"/>
          <p:cNvSpPr txBox="1">
            <a:spLocks noChangeArrowheads="1"/>
          </p:cNvSpPr>
          <p:nvPr/>
        </p:nvSpPr>
        <p:spPr bwMode="auto">
          <a:xfrm>
            <a:off x="0" y="390207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21" name="ZoneTexte 54"/>
          <p:cNvSpPr txBox="1">
            <a:spLocks noChangeArrowheads="1"/>
          </p:cNvSpPr>
          <p:nvPr/>
        </p:nvSpPr>
        <p:spPr bwMode="auto">
          <a:xfrm>
            <a:off x="0" y="48323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22" name="ZoneTexte 55"/>
          <p:cNvSpPr txBox="1">
            <a:spLocks noChangeArrowheads="1"/>
          </p:cNvSpPr>
          <p:nvPr/>
        </p:nvSpPr>
        <p:spPr bwMode="auto">
          <a:xfrm>
            <a:off x="-17463" y="5726113"/>
            <a:ext cx="6286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23" name="Connecteur droit 22"/>
          <p:cNvCxnSpPr/>
          <p:nvPr/>
        </p:nvCxnSpPr>
        <p:spPr bwMode="auto">
          <a:xfrm rot="16200000" flipH="1">
            <a:off x="-14288" y="3906837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2120900" y="559752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12"/>
          <p:cNvSpPr txBox="1">
            <a:spLocks noChangeArrowheads="1"/>
          </p:cNvSpPr>
          <p:nvPr/>
        </p:nvSpPr>
        <p:spPr bwMode="auto">
          <a:xfrm>
            <a:off x="2012950" y="6534149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N=49</a:t>
            </a:r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>
            <a:off x="2386013" y="6137274"/>
            <a:ext cx="854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578100" y="6046787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2120900" y="4698999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28"/>
          <p:cNvSpPr/>
          <p:nvPr/>
        </p:nvSpPr>
        <p:spPr bwMode="auto">
          <a:xfrm>
            <a:off x="2120900" y="380047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 bwMode="auto">
          <a:xfrm>
            <a:off x="2120900" y="2901949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30"/>
          <p:cNvSpPr/>
          <p:nvPr/>
        </p:nvSpPr>
        <p:spPr bwMode="auto">
          <a:xfrm>
            <a:off x="2120900" y="200342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ZoneTexte 23"/>
          <p:cNvSpPr txBox="1">
            <a:spLocks noChangeArrowheads="1"/>
          </p:cNvSpPr>
          <p:nvPr/>
        </p:nvSpPr>
        <p:spPr bwMode="auto">
          <a:xfrm>
            <a:off x="2076450" y="5680074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78Cu</a:t>
            </a:r>
          </a:p>
        </p:txBody>
      </p:sp>
      <p:sp>
        <p:nvSpPr>
          <p:cNvPr id="33" name="ZoneTexte 24"/>
          <p:cNvSpPr txBox="1">
            <a:spLocks noChangeArrowheads="1"/>
          </p:cNvSpPr>
          <p:nvPr/>
        </p:nvSpPr>
        <p:spPr bwMode="auto">
          <a:xfrm>
            <a:off x="2070100" y="4786312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80Ga</a:t>
            </a:r>
          </a:p>
        </p:txBody>
      </p:sp>
      <p:sp>
        <p:nvSpPr>
          <p:cNvPr id="34" name="ZoneTexte 25"/>
          <p:cNvSpPr txBox="1">
            <a:spLocks noChangeArrowheads="1"/>
          </p:cNvSpPr>
          <p:nvPr/>
        </p:nvSpPr>
        <p:spPr bwMode="auto">
          <a:xfrm>
            <a:off x="2070100" y="3886199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82As</a:t>
            </a:r>
          </a:p>
        </p:txBody>
      </p:sp>
      <p:sp>
        <p:nvSpPr>
          <p:cNvPr id="35" name="ZoneTexte 26"/>
          <p:cNvSpPr txBox="1">
            <a:spLocks noChangeArrowheads="1"/>
          </p:cNvSpPr>
          <p:nvPr/>
        </p:nvSpPr>
        <p:spPr bwMode="auto">
          <a:xfrm>
            <a:off x="2076450" y="2979737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84Br</a:t>
            </a:r>
          </a:p>
        </p:txBody>
      </p:sp>
      <p:sp>
        <p:nvSpPr>
          <p:cNvPr id="36" name="ZoneTexte 27"/>
          <p:cNvSpPr txBox="1">
            <a:spLocks noChangeArrowheads="1"/>
          </p:cNvSpPr>
          <p:nvPr/>
        </p:nvSpPr>
        <p:spPr bwMode="auto">
          <a:xfrm>
            <a:off x="2070100" y="2087562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86Rb</a:t>
            </a:r>
          </a:p>
        </p:txBody>
      </p:sp>
      <p:cxnSp>
        <p:nvCxnSpPr>
          <p:cNvPr id="37" name="Connecteur droit avec flèche 36"/>
          <p:cNvCxnSpPr/>
          <p:nvPr/>
        </p:nvCxnSpPr>
        <p:spPr bwMode="auto">
          <a:xfrm rot="5400000" flipH="1" flipV="1">
            <a:off x="2227638" y="4681642"/>
            <a:ext cx="2713037" cy="3175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 bwMode="auto">
          <a:xfrm rot="16200000" flipV="1">
            <a:off x="2696054" y="2491266"/>
            <a:ext cx="1765300" cy="635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57"/>
          <p:cNvSpPr txBox="1">
            <a:spLocks noChangeArrowheads="1"/>
          </p:cNvSpPr>
          <p:nvPr/>
        </p:nvSpPr>
        <p:spPr bwMode="auto">
          <a:xfrm>
            <a:off x="2462213" y="6534149"/>
            <a:ext cx="630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44" name="Connecteur droit 43"/>
          <p:cNvCxnSpPr/>
          <p:nvPr/>
        </p:nvCxnSpPr>
        <p:spPr bwMode="auto">
          <a:xfrm rot="16200000" flipH="1">
            <a:off x="969169" y="4077493"/>
            <a:ext cx="4108450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 bwMode="auto">
          <a:xfrm flipV="1">
            <a:off x="2565400" y="2452687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 bwMode="auto">
          <a:xfrm flipV="1">
            <a:off x="2565400" y="2901949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 bwMode="auto">
          <a:xfrm flipV="1">
            <a:off x="2565400" y="3351212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flipV="1">
            <a:off x="2565400" y="3800474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 bwMode="auto">
          <a:xfrm flipV="1">
            <a:off x="2565400" y="4249737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 bwMode="auto">
          <a:xfrm flipV="1">
            <a:off x="2565400" y="4698999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 bwMode="auto">
          <a:xfrm flipV="1">
            <a:off x="2565400" y="5148262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 bwMode="auto">
          <a:xfrm flipV="1">
            <a:off x="2565400" y="5597524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 bwMode="auto">
          <a:xfrm rot="5400000">
            <a:off x="-124619" y="4296568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136"/>
          <p:cNvSpPr txBox="1">
            <a:spLocks noChangeArrowheads="1"/>
          </p:cNvSpPr>
          <p:nvPr/>
        </p:nvSpPr>
        <p:spPr bwMode="auto">
          <a:xfrm>
            <a:off x="5102225" y="1847850"/>
            <a:ext cx="13938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92D050"/>
                </a:solidFill>
              </a:rPr>
              <a:t>f</a:t>
            </a:r>
            <a:r>
              <a:rPr lang="fr-FR" sz="1600" b="1" baseline="-25000">
                <a:solidFill>
                  <a:srgbClr val="92D050"/>
                </a:solidFill>
              </a:rPr>
              <a:t>5/2</a:t>
            </a:r>
            <a:r>
              <a:rPr lang="fr-FR" sz="1600" b="1" baseline="30000">
                <a:solidFill>
                  <a:srgbClr val="92D050"/>
                </a:solidFill>
              </a:rPr>
              <a:t>-1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95" name="ZoneTexte 141"/>
          <p:cNvSpPr txBox="1">
            <a:spLocks noChangeArrowheads="1"/>
          </p:cNvSpPr>
          <p:nvPr/>
        </p:nvSpPr>
        <p:spPr bwMode="auto">
          <a:xfrm>
            <a:off x="5102225" y="2174875"/>
            <a:ext cx="1665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FFC000"/>
                </a:solidFill>
              </a:rPr>
              <a:t>p</a:t>
            </a:r>
            <a:r>
              <a:rPr lang="fr-FR" sz="1600" b="1" baseline="-25000">
                <a:solidFill>
                  <a:srgbClr val="FFC000"/>
                </a:solidFill>
              </a:rPr>
              <a:t>3/2</a:t>
            </a:r>
            <a:r>
              <a:rPr lang="fr-FR" sz="1600" b="1" baseline="30000">
                <a:solidFill>
                  <a:srgbClr val="FFC000"/>
                </a:solidFill>
              </a:rPr>
              <a:t>-1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96" name="ZoneTexte 142"/>
          <p:cNvSpPr txBox="1">
            <a:spLocks noChangeArrowheads="1"/>
          </p:cNvSpPr>
          <p:nvPr/>
        </p:nvSpPr>
        <p:spPr bwMode="auto">
          <a:xfrm>
            <a:off x="6811963" y="1865313"/>
            <a:ext cx="16557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92D050"/>
                </a:solidFill>
              </a:rPr>
              <a:t>f</a:t>
            </a:r>
            <a:r>
              <a:rPr lang="fr-FR" sz="1600" b="1" baseline="-25000" dirty="0">
                <a:solidFill>
                  <a:srgbClr val="92D050"/>
                </a:solidFill>
              </a:rPr>
              <a:t>5/2</a:t>
            </a:r>
            <a:r>
              <a:rPr lang="fr-FR" sz="1600" b="1" baseline="30000" dirty="0">
                <a:solidFill>
                  <a:srgbClr val="92D050"/>
                </a:solidFill>
              </a:rPr>
              <a:t>-1</a:t>
            </a:r>
            <a:r>
              <a:rPr lang="fr-FR" sz="1600" b="1" dirty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FF000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97" name="ZoneTexte 143"/>
          <p:cNvSpPr txBox="1">
            <a:spLocks noChangeArrowheads="1"/>
          </p:cNvSpPr>
          <p:nvPr/>
        </p:nvSpPr>
        <p:spPr bwMode="auto">
          <a:xfrm>
            <a:off x="6811963" y="2193925"/>
            <a:ext cx="1574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FFC000"/>
                </a:solidFill>
              </a:rPr>
              <a:t>p</a:t>
            </a:r>
            <a:r>
              <a:rPr lang="fr-FR" sz="1600" b="1" baseline="-25000" dirty="0">
                <a:solidFill>
                  <a:srgbClr val="FFC000"/>
                </a:solidFill>
              </a:rPr>
              <a:t>3/2</a:t>
            </a:r>
            <a:r>
              <a:rPr lang="fr-FR" sz="1600" b="1" baseline="30000" dirty="0">
                <a:solidFill>
                  <a:srgbClr val="FFC000"/>
                </a:solidFill>
              </a:rPr>
              <a:t>-1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98" name="Accolade ouvrante 97"/>
          <p:cNvSpPr/>
          <p:nvPr/>
        </p:nvSpPr>
        <p:spPr>
          <a:xfrm rot="5400000">
            <a:off x="5570537" y="1011238"/>
            <a:ext cx="315913" cy="1176338"/>
          </a:xfrm>
          <a:prstGeom prst="leftBrace">
            <a:avLst>
              <a:gd name="adj1" fmla="val 248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1" name="Accolade ouvrante 100"/>
          <p:cNvSpPr/>
          <p:nvPr/>
        </p:nvSpPr>
        <p:spPr>
          <a:xfrm rot="5400000">
            <a:off x="7329488" y="1006475"/>
            <a:ext cx="315912" cy="1176338"/>
          </a:xfrm>
          <a:prstGeom prst="leftBrace">
            <a:avLst>
              <a:gd name="adj1" fmla="val 248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ZoneTexte 148"/>
          <p:cNvSpPr txBox="1">
            <a:spLocks noChangeArrowheads="1"/>
          </p:cNvSpPr>
          <p:nvPr/>
        </p:nvSpPr>
        <p:spPr bwMode="auto">
          <a:xfrm>
            <a:off x="5102225" y="2798763"/>
            <a:ext cx="13938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92D050"/>
                </a:solidFill>
              </a:rPr>
              <a:t>f</a:t>
            </a:r>
            <a:r>
              <a:rPr lang="fr-FR" sz="1600" b="1" baseline="-25000">
                <a:solidFill>
                  <a:srgbClr val="92D050"/>
                </a:solidFill>
              </a:rPr>
              <a:t>5/2</a:t>
            </a:r>
            <a:r>
              <a:rPr lang="fr-FR" sz="1600" b="1" baseline="30000">
                <a:solidFill>
                  <a:srgbClr val="92D050"/>
                </a:solidFill>
              </a:rPr>
              <a:t>-1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03" name="ZoneTexte 149"/>
          <p:cNvSpPr txBox="1">
            <a:spLocks noChangeArrowheads="1"/>
          </p:cNvSpPr>
          <p:nvPr/>
        </p:nvSpPr>
        <p:spPr bwMode="auto">
          <a:xfrm>
            <a:off x="5102225" y="3127375"/>
            <a:ext cx="14843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FFC000"/>
                </a:solidFill>
              </a:rPr>
              <a:t>p</a:t>
            </a:r>
            <a:r>
              <a:rPr lang="fr-FR" sz="1600" b="1" baseline="-25000">
                <a:solidFill>
                  <a:srgbClr val="FFC000"/>
                </a:solidFill>
              </a:rPr>
              <a:t>3/2</a:t>
            </a:r>
            <a:r>
              <a:rPr lang="fr-FR" sz="1600" b="1" baseline="30000">
                <a:solidFill>
                  <a:srgbClr val="FFC00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04" name="ZoneTexte 150"/>
          <p:cNvSpPr txBox="1">
            <a:spLocks noChangeArrowheads="1"/>
          </p:cNvSpPr>
          <p:nvPr/>
        </p:nvSpPr>
        <p:spPr bwMode="auto">
          <a:xfrm>
            <a:off x="6811963" y="2816225"/>
            <a:ext cx="15478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92D050"/>
                </a:solidFill>
              </a:rPr>
              <a:t>f</a:t>
            </a:r>
            <a:r>
              <a:rPr lang="fr-FR" sz="1600" b="1" baseline="-25000" dirty="0">
                <a:solidFill>
                  <a:srgbClr val="92D050"/>
                </a:solidFill>
              </a:rPr>
              <a:t>5/2</a:t>
            </a:r>
            <a:r>
              <a:rPr lang="fr-FR" sz="1600" b="1" baseline="30000" dirty="0">
                <a:solidFill>
                  <a:srgbClr val="92D050"/>
                </a:solidFill>
              </a:rPr>
              <a:t>-1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05" name="ZoneTexte 151"/>
          <p:cNvSpPr txBox="1">
            <a:spLocks noChangeArrowheads="1"/>
          </p:cNvSpPr>
          <p:nvPr/>
        </p:nvSpPr>
        <p:spPr bwMode="auto">
          <a:xfrm>
            <a:off x="6811963" y="3144838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FFC000"/>
                </a:solidFill>
              </a:rPr>
              <a:t>p</a:t>
            </a:r>
            <a:r>
              <a:rPr lang="fr-FR" sz="1600" b="1" baseline="-25000" dirty="0">
                <a:solidFill>
                  <a:srgbClr val="FFC000"/>
                </a:solidFill>
              </a:rPr>
              <a:t>3/2</a:t>
            </a:r>
            <a:r>
              <a:rPr lang="fr-FR" sz="1600" b="1" baseline="30000" dirty="0">
                <a:solidFill>
                  <a:srgbClr val="FFC00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06" name="ZoneTexte 152"/>
          <p:cNvSpPr txBox="1">
            <a:spLocks noChangeArrowheads="1"/>
          </p:cNvSpPr>
          <p:nvPr/>
        </p:nvSpPr>
        <p:spPr bwMode="auto">
          <a:xfrm>
            <a:off x="5073650" y="3746500"/>
            <a:ext cx="13954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92D050"/>
                </a:solidFill>
              </a:rPr>
              <a:t>f</a:t>
            </a:r>
            <a:r>
              <a:rPr lang="fr-FR" sz="1600" b="1" baseline="-25000">
                <a:solidFill>
                  <a:srgbClr val="92D050"/>
                </a:solidFill>
              </a:rPr>
              <a:t>5/2</a:t>
            </a:r>
            <a:r>
              <a:rPr lang="fr-FR" sz="1600" b="1" baseline="30000">
                <a:solidFill>
                  <a:srgbClr val="92D050"/>
                </a:solidFill>
              </a:rPr>
              <a:t>-1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07" name="ZoneTexte 153"/>
          <p:cNvSpPr txBox="1">
            <a:spLocks noChangeArrowheads="1"/>
          </p:cNvSpPr>
          <p:nvPr/>
        </p:nvSpPr>
        <p:spPr bwMode="auto">
          <a:xfrm>
            <a:off x="5073650" y="4075113"/>
            <a:ext cx="1485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FFC000"/>
                </a:solidFill>
              </a:rPr>
              <a:t>p</a:t>
            </a:r>
            <a:r>
              <a:rPr lang="fr-FR" sz="1600" b="1" baseline="-25000">
                <a:solidFill>
                  <a:srgbClr val="FFC000"/>
                </a:solidFill>
              </a:rPr>
              <a:t>3/2</a:t>
            </a:r>
            <a:r>
              <a:rPr lang="fr-FR" sz="1600" b="1" baseline="30000">
                <a:solidFill>
                  <a:srgbClr val="FFC00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08" name="ZoneTexte 154"/>
          <p:cNvSpPr txBox="1">
            <a:spLocks noChangeArrowheads="1"/>
          </p:cNvSpPr>
          <p:nvPr/>
        </p:nvSpPr>
        <p:spPr bwMode="auto">
          <a:xfrm>
            <a:off x="6784975" y="3763963"/>
            <a:ext cx="152775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92D050"/>
                </a:solidFill>
              </a:rPr>
              <a:t>f</a:t>
            </a:r>
            <a:r>
              <a:rPr lang="fr-FR" sz="1600" b="1" baseline="-25000" dirty="0">
                <a:solidFill>
                  <a:srgbClr val="92D050"/>
                </a:solidFill>
              </a:rPr>
              <a:t>5/2</a:t>
            </a:r>
            <a:r>
              <a:rPr lang="fr-FR" sz="1600" b="1" baseline="30000" dirty="0">
                <a:solidFill>
                  <a:srgbClr val="92D050"/>
                </a:solidFill>
              </a:rPr>
              <a:t>-1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09" name="ZoneTexte 155"/>
          <p:cNvSpPr txBox="1">
            <a:spLocks noChangeArrowheads="1"/>
          </p:cNvSpPr>
          <p:nvPr/>
        </p:nvSpPr>
        <p:spPr bwMode="auto">
          <a:xfrm>
            <a:off x="6784975" y="4092575"/>
            <a:ext cx="164650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FFC000"/>
                </a:solidFill>
              </a:rPr>
              <a:t>p</a:t>
            </a:r>
            <a:r>
              <a:rPr lang="fr-FR" sz="1600" b="1" baseline="-25000" dirty="0">
                <a:solidFill>
                  <a:srgbClr val="FFC000"/>
                </a:solidFill>
              </a:rPr>
              <a:t>3/2</a:t>
            </a:r>
            <a:r>
              <a:rPr lang="fr-FR" sz="1600" b="1" baseline="30000" dirty="0">
                <a:solidFill>
                  <a:srgbClr val="FFC00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10" name="ZoneTexte 156"/>
          <p:cNvSpPr txBox="1">
            <a:spLocks noChangeArrowheads="1"/>
          </p:cNvSpPr>
          <p:nvPr/>
        </p:nvSpPr>
        <p:spPr bwMode="auto">
          <a:xfrm>
            <a:off x="5056188" y="4598988"/>
            <a:ext cx="1711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92D050"/>
                </a:solidFill>
              </a:rPr>
              <a:t>f</a:t>
            </a:r>
            <a:r>
              <a:rPr lang="fr-FR" sz="1600" b="1" baseline="-25000">
                <a:solidFill>
                  <a:srgbClr val="92D050"/>
                </a:solidFill>
              </a:rPr>
              <a:t>5/2</a:t>
            </a:r>
            <a:r>
              <a:rPr lang="fr-FR" sz="1600" b="1" baseline="30000">
                <a:solidFill>
                  <a:srgbClr val="92D05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11" name="ZoneTexte 157"/>
          <p:cNvSpPr txBox="1">
            <a:spLocks noChangeArrowheads="1"/>
          </p:cNvSpPr>
          <p:nvPr/>
        </p:nvSpPr>
        <p:spPr bwMode="auto">
          <a:xfrm>
            <a:off x="5056188" y="4927600"/>
            <a:ext cx="1530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FFC000"/>
                </a:solidFill>
              </a:rPr>
              <a:t>p</a:t>
            </a:r>
            <a:r>
              <a:rPr lang="fr-FR" sz="1600" b="1" baseline="-25000">
                <a:solidFill>
                  <a:srgbClr val="FFC000"/>
                </a:solidFill>
              </a:rPr>
              <a:t>3/2</a:t>
            </a:r>
            <a:r>
              <a:rPr lang="fr-FR" sz="1600" b="1" baseline="30000">
                <a:solidFill>
                  <a:srgbClr val="FFC00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12" name="ZoneTexte 158"/>
          <p:cNvSpPr txBox="1">
            <a:spLocks noChangeArrowheads="1"/>
          </p:cNvSpPr>
          <p:nvPr/>
        </p:nvSpPr>
        <p:spPr bwMode="auto">
          <a:xfrm>
            <a:off x="6767513" y="4616450"/>
            <a:ext cx="1592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92D050"/>
                </a:solidFill>
              </a:rPr>
              <a:t>f</a:t>
            </a:r>
            <a:r>
              <a:rPr lang="fr-FR" sz="1600" b="1" baseline="-25000" dirty="0">
                <a:solidFill>
                  <a:srgbClr val="92D050"/>
                </a:solidFill>
              </a:rPr>
              <a:t>5/2</a:t>
            </a:r>
            <a:r>
              <a:rPr lang="fr-FR" sz="1600" b="1" baseline="30000" dirty="0">
                <a:solidFill>
                  <a:srgbClr val="92D05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13" name="ZoneTexte 159"/>
          <p:cNvSpPr txBox="1">
            <a:spLocks noChangeArrowheads="1"/>
          </p:cNvSpPr>
          <p:nvPr/>
        </p:nvSpPr>
        <p:spPr bwMode="auto">
          <a:xfrm>
            <a:off x="6767513" y="4945063"/>
            <a:ext cx="1574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FFC000"/>
                </a:solidFill>
              </a:rPr>
              <a:t>p</a:t>
            </a:r>
            <a:r>
              <a:rPr lang="fr-FR" sz="1600" b="1" baseline="-25000" dirty="0">
                <a:solidFill>
                  <a:srgbClr val="FFC000"/>
                </a:solidFill>
              </a:rPr>
              <a:t>3/2</a:t>
            </a:r>
            <a:r>
              <a:rPr lang="fr-FR" sz="1600" b="1" baseline="30000" dirty="0">
                <a:solidFill>
                  <a:srgbClr val="FFC00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14" name="ZoneTexte 160"/>
          <p:cNvSpPr txBox="1">
            <a:spLocks noChangeArrowheads="1"/>
          </p:cNvSpPr>
          <p:nvPr/>
        </p:nvSpPr>
        <p:spPr bwMode="auto">
          <a:xfrm>
            <a:off x="5073650" y="550545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92D050"/>
                </a:solidFill>
              </a:rPr>
              <a:t>f</a:t>
            </a:r>
            <a:r>
              <a:rPr lang="fr-FR" sz="1600" b="1" baseline="-25000">
                <a:solidFill>
                  <a:srgbClr val="92D050"/>
                </a:solidFill>
              </a:rPr>
              <a:t>5/2</a:t>
            </a:r>
            <a:r>
              <a:rPr lang="fr-FR" sz="1600" b="1" baseline="30000">
                <a:solidFill>
                  <a:srgbClr val="92D05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15" name="ZoneTexte 161"/>
          <p:cNvSpPr txBox="1">
            <a:spLocks noChangeArrowheads="1"/>
          </p:cNvSpPr>
          <p:nvPr/>
        </p:nvSpPr>
        <p:spPr bwMode="auto">
          <a:xfrm>
            <a:off x="5073650" y="5834063"/>
            <a:ext cx="15128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>
                <a:solidFill>
                  <a:srgbClr val="FFC000"/>
                </a:solidFill>
              </a:rPr>
              <a:t>p</a:t>
            </a:r>
            <a:r>
              <a:rPr lang="fr-FR" sz="1600" b="1" baseline="-25000">
                <a:solidFill>
                  <a:srgbClr val="FFC000"/>
                </a:solidFill>
              </a:rPr>
              <a:t>3/2</a:t>
            </a:r>
            <a:r>
              <a:rPr lang="fr-FR" sz="1600" b="1" baseline="30000">
                <a:solidFill>
                  <a:srgbClr val="FFC000"/>
                </a:solidFill>
              </a:rPr>
              <a:t>+1</a:t>
            </a:r>
            <a:r>
              <a:rPr lang="fr-FR" sz="1600" b="1">
                <a:sym typeface="Symbol" pitchFamily="18" charset="2"/>
              </a:rPr>
              <a:t></a:t>
            </a:r>
            <a:r>
              <a:rPr lang="fr-FR" sz="1600" b="1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fr-FR" sz="1600" b="1">
                <a:solidFill>
                  <a:srgbClr val="7030A0"/>
                </a:solidFill>
              </a:rPr>
              <a:t>g</a:t>
            </a:r>
            <a:r>
              <a:rPr lang="fr-FR" sz="1600" b="1" baseline="-25000">
                <a:solidFill>
                  <a:srgbClr val="7030A0"/>
                </a:solidFill>
              </a:rPr>
              <a:t>9/2</a:t>
            </a:r>
            <a:r>
              <a:rPr lang="fr-FR" sz="1600" b="1" baseline="30000">
                <a:solidFill>
                  <a:srgbClr val="7030A0"/>
                </a:solidFill>
              </a:rPr>
              <a:t>-1</a:t>
            </a:r>
          </a:p>
          <a:p>
            <a:endParaRPr lang="fr-FR" sz="1600" b="1" baseline="30000"/>
          </a:p>
        </p:txBody>
      </p:sp>
      <p:sp>
        <p:nvSpPr>
          <p:cNvPr id="116" name="ZoneTexte 162"/>
          <p:cNvSpPr txBox="1">
            <a:spLocks noChangeArrowheads="1"/>
          </p:cNvSpPr>
          <p:nvPr/>
        </p:nvSpPr>
        <p:spPr bwMode="auto">
          <a:xfrm>
            <a:off x="6784975" y="5522913"/>
            <a:ext cx="1638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92D050"/>
                </a:solidFill>
              </a:rPr>
              <a:t>f</a:t>
            </a:r>
            <a:r>
              <a:rPr lang="fr-FR" sz="1600" b="1" baseline="-25000" dirty="0">
                <a:solidFill>
                  <a:srgbClr val="92D050"/>
                </a:solidFill>
              </a:rPr>
              <a:t>5/2</a:t>
            </a:r>
            <a:r>
              <a:rPr lang="fr-FR" sz="1600" b="1" baseline="30000" dirty="0">
                <a:solidFill>
                  <a:srgbClr val="92D05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sp>
        <p:nvSpPr>
          <p:cNvPr id="117" name="ZoneTexte 163"/>
          <p:cNvSpPr txBox="1">
            <a:spLocks noChangeArrowheads="1"/>
          </p:cNvSpPr>
          <p:nvPr/>
        </p:nvSpPr>
        <p:spPr bwMode="auto">
          <a:xfrm>
            <a:off x="6784975" y="5851525"/>
            <a:ext cx="1574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fr-FR" sz="1600" b="1" dirty="0">
                <a:solidFill>
                  <a:srgbClr val="FFC000"/>
                </a:solidFill>
              </a:rPr>
              <a:t>p</a:t>
            </a:r>
            <a:r>
              <a:rPr lang="fr-FR" sz="1600" b="1" baseline="-25000" dirty="0">
                <a:solidFill>
                  <a:srgbClr val="FFC000"/>
                </a:solidFill>
              </a:rPr>
              <a:t>3/2</a:t>
            </a:r>
            <a:r>
              <a:rPr lang="fr-FR" sz="1600" b="1" baseline="30000" dirty="0">
                <a:solidFill>
                  <a:srgbClr val="FFC000"/>
                </a:solidFill>
              </a:rPr>
              <a:t>+1</a:t>
            </a:r>
            <a:r>
              <a:rPr lang="fr-FR" sz="1600" b="1" dirty="0" smtClean="0">
                <a:sym typeface="Symbol" pitchFamily="18" charset="2"/>
              </a:rPr>
              <a:t>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fr-FR" sz="1600" b="1" dirty="0" smtClean="0">
                <a:solidFill>
                  <a:srgbClr val="FF0000"/>
                </a:solidFill>
              </a:rPr>
              <a:t>d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5/2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+1</a:t>
            </a:r>
            <a:endParaRPr lang="fr-FR" sz="1600" b="1" baseline="30000" dirty="0">
              <a:solidFill>
                <a:srgbClr val="0070C0"/>
              </a:solidFill>
            </a:endParaRPr>
          </a:p>
          <a:p>
            <a:endParaRPr lang="fr-FR" sz="1600" b="1" baseline="30000" dirty="0"/>
          </a:p>
        </p:txBody>
      </p:sp>
      <p:cxnSp>
        <p:nvCxnSpPr>
          <p:cNvPr id="118" name="Connecteur droit 117"/>
          <p:cNvCxnSpPr/>
          <p:nvPr/>
        </p:nvCxnSpPr>
        <p:spPr>
          <a:xfrm rot="10800000" flipV="1">
            <a:off x="4876800" y="4578350"/>
            <a:ext cx="382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10800000" flipV="1">
            <a:off x="4876800" y="2678113"/>
            <a:ext cx="382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èche courbée vers la gauche 119"/>
          <p:cNvSpPr/>
          <p:nvPr/>
        </p:nvSpPr>
        <p:spPr>
          <a:xfrm>
            <a:off x="8261350" y="2508250"/>
            <a:ext cx="161925" cy="40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grpSp>
        <p:nvGrpSpPr>
          <p:cNvPr id="2" name="Groupe 171"/>
          <p:cNvGrpSpPr/>
          <p:nvPr/>
        </p:nvGrpSpPr>
        <p:grpSpPr>
          <a:xfrm>
            <a:off x="596900" y="1908175"/>
            <a:ext cx="1536700" cy="4248150"/>
            <a:chOff x="1016000" y="1889125"/>
            <a:chExt cx="1536700" cy="4248150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1285875" y="2085975"/>
              <a:ext cx="1125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285875" y="2355850"/>
              <a:ext cx="1125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74"/>
            <p:cNvSpPr txBox="1">
              <a:spLocks noChangeArrowheads="1"/>
            </p:cNvSpPr>
            <p:nvPr/>
          </p:nvSpPr>
          <p:spPr bwMode="auto">
            <a:xfrm>
              <a:off x="1016000" y="1971675"/>
              <a:ext cx="360363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p3</a:t>
              </a:r>
            </a:p>
          </p:txBody>
        </p:sp>
        <p:sp>
          <p:nvSpPr>
            <p:cNvPr id="57" name="ZoneTexte 75"/>
            <p:cNvSpPr txBox="1">
              <a:spLocks noChangeArrowheads="1"/>
            </p:cNvSpPr>
            <p:nvPr/>
          </p:nvSpPr>
          <p:spPr bwMode="auto">
            <a:xfrm>
              <a:off x="1016000" y="2238375"/>
              <a:ext cx="360363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f5</a:t>
              </a:r>
            </a:p>
          </p:txBody>
        </p:sp>
        <p:sp>
          <p:nvSpPr>
            <p:cNvPr id="58" name="ZoneTexte 79"/>
            <p:cNvSpPr txBox="1">
              <a:spLocks noChangeArrowheads="1"/>
            </p:cNvSpPr>
            <p:nvPr/>
          </p:nvSpPr>
          <p:spPr bwMode="auto">
            <a:xfrm>
              <a:off x="1285875" y="215900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59" name="ZoneTexte 80"/>
            <p:cNvSpPr txBox="1">
              <a:spLocks noChangeArrowheads="1"/>
            </p:cNvSpPr>
            <p:nvPr/>
          </p:nvSpPr>
          <p:spPr bwMode="auto">
            <a:xfrm>
              <a:off x="1376363" y="215900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0" name="ZoneTexte 81"/>
            <p:cNvSpPr txBox="1">
              <a:spLocks noChangeArrowheads="1"/>
            </p:cNvSpPr>
            <p:nvPr/>
          </p:nvSpPr>
          <p:spPr bwMode="auto">
            <a:xfrm>
              <a:off x="1557338" y="2159000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1" name="ZoneTexte 82"/>
            <p:cNvSpPr txBox="1">
              <a:spLocks noChangeArrowheads="1"/>
            </p:cNvSpPr>
            <p:nvPr/>
          </p:nvSpPr>
          <p:spPr bwMode="auto">
            <a:xfrm>
              <a:off x="1646238" y="215900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2" name="ZoneTexte 83"/>
            <p:cNvSpPr txBox="1">
              <a:spLocks noChangeArrowheads="1"/>
            </p:cNvSpPr>
            <p:nvPr/>
          </p:nvSpPr>
          <p:spPr bwMode="auto">
            <a:xfrm>
              <a:off x="1871663" y="215900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3" name="ZoneTexte 84"/>
            <p:cNvSpPr txBox="1">
              <a:spLocks noChangeArrowheads="1"/>
            </p:cNvSpPr>
            <p:nvPr/>
          </p:nvSpPr>
          <p:spPr bwMode="auto">
            <a:xfrm>
              <a:off x="1962150" y="2159000"/>
              <a:ext cx="296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4" name="ZoneTexte 85"/>
            <p:cNvSpPr txBox="1">
              <a:spLocks noChangeArrowheads="1"/>
            </p:cNvSpPr>
            <p:nvPr/>
          </p:nvSpPr>
          <p:spPr bwMode="auto">
            <a:xfrm>
              <a:off x="1736725" y="1889125"/>
              <a:ext cx="296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5" name="ZoneTexte 86"/>
            <p:cNvSpPr txBox="1">
              <a:spLocks noChangeArrowheads="1"/>
            </p:cNvSpPr>
            <p:nvPr/>
          </p:nvSpPr>
          <p:spPr bwMode="auto">
            <a:xfrm>
              <a:off x="1557338" y="1889125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6" name="ZoneTexte 87"/>
            <p:cNvSpPr txBox="1">
              <a:spLocks noChangeArrowheads="1"/>
            </p:cNvSpPr>
            <p:nvPr/>
          </p:nvSpPr>
          <p:spPr bwMode="auto">
            <a:xfrm>
              <a:off x="1452563" y="1889125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67" name="ZoneTexte 88"/>
            <p:cNvSpPr txBox="1">
              <a:spLocks noChangeArrowheads="1"/>
            </p:cNvSpPr>
            <p:nvPr/>
          </p:nvSpPr>
          <p:spPr bwMode="auto">
            <a:xfrm>
              <a:off x="1827213" y="1889125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1331913" y="2987675"/>
              <a:ext cx="112553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1331913" y="3257550"/>
              <a:ext cx="112553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93"/>
            <p:cNvSpPr txBox="1">
              <a:spLocks noChangeArrowheads="1"/>
            </p:cNvSpPr>
            <p:nvPr/>
          </p:nvSpPr>
          <p:spPr bwMode="auto">
            <a:xfrm>
              <a:off x="1062038" y="2871788"/>
              <a:ext cx="360362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p3</a:t>
              </a:r>
            </a:p>
          </p:txBody>
        </p:sp>
        <p:sp>
          <p:nvSpPr>
            <p:cNvPr id="71" name="ZoneTexte 94"/>
            <p:cNvSpPr txBox="1">
              <a:spLocks noChangeArrowheads="1"/>
            </p:cNvSpPr>
            <p:nvPr/>
          </p:nvSpPr>
          <p:spPr bwMode="auto">
            <a:xfrm>
              <a:off x="1062038" y="3140075"/>
              <a:ext cx="36036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f5</a:t>
              </a:r>
            </a:p>
          </p:txBody>
        </p:sp>
        <p:sp>
          <p:nvSpPr>
            <p:cNvPr id="72" name="ZoneTexte 95"/>
            <p:cNvSpPr txBox="1">
              <a:spLocks noChangeArrowheads="1"/>
            </p:cNvSpPr>
            <p:nvPr/>
          </p:nvSpPr>
          <p:spPr bwMode="auto">
            <a:xfrm>
              <a:off x="1331913" y="3060700"/>
              <a:ext cx="296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3" name="ZoneTexte 96"/>
            <p:cNvSpPr txBox="1">
              <a:spLocks noChangeArrowheads="1"/>
            </p:cNvSpPr>
            <p:nvPr/>
          </p:nvSpPr>
          <p:spPr bwMode="auto">
            <a:xfrm>
              <a:off x="1422400" y="3060700"/>
              <a:ext cx="2968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4" name="ZoneTexte 97"/>
            <p:cNvSpPr txBox="1">
              <a:spLocks noChangeArrowheads="1"/>
            </p:cNvSpPr>
            <p:nvPr/>
          </p:nvSpPr>
          <p:spPr bwMode="auto">
            <a:xfrm>
              <a:off x="1601788" y="3060700"/>
              <a:ext cx="296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5" name="ZoneTexte 98"/>
            <p:cNvSpPr txBox="1">
              <a:spLocks noChangeArrowheads="1"/>
            </p:cNvSpPr>
            <p:nvPr/>
          </p:nvSpPr>
          <p:spPr bwMode="auto">
            <a:xfrm>
              <a:off x="1692275" y="3060700"/>
              <a:ext cx="2968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6" name="ZoneTexte 99"/>
            <p:cNvSpPr txBox="1">
              <a:spLocks noChangeArrowheads="1"/>
            </p:cNvSpPr>
            <p:nvPr/>
          </p:nvSpPr>
          <p:spPr bwMode="auto">
            <a:xfrm>
              <a:off x="1916113" y="3060700"/>
              <a:ext cx="2984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7" name="ZoneTexte 100"/>
            <p:cNvSpPr txBox="1">
              <a:spLocks noChangeArrowheads="1"/>
            </p:cNvSpPr>
            <p:nvPr/>
          </p:nvSpPr>
          <p:spPr bwMode="auto">
            <a:xfrm>
              <a:off x="2006600" y="3060700"/>
              <a:ext cx="2984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78" name="ZoneTexte 103"/>
            <p:cNvSpPr txBox="1">
              <a:spLocks noChangeArrowheads="1"/>
            </p:cNvSpPr>
            <p:nvPr/>
          </p:nvSpPr>
          <p:spPr bwMode="auto">
            <a:xfrm>
              <a:off x="1498600" y="2790825"/>
              <a:ext cx="296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cxnSp>
          <p:nvCxnSpPr>
            <p:cNvPr id="79" name="Connecteur droit 78"/>
            <p:cNvCxnSpPr/>
            <p:nvPr/>
          </p:nvCxnSpPr>
          <p:spPr>
            <a:xfrm>
              <a:off x="1398588" y="3887788"/>
              <a:ext cx="112553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1398588" y="4157663"/>
              <a:ext cx="112553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ZoneTexte 108"/>
            <p:cNvSpPr txBox="1">
              <a:spLocks noChangeArrowheads="1"/>
            </p:cNvSpPr>
            <p:nvPr/>
          </p:nvSpPr>
          <p:spPr bwMode="auto">
            <a:xfrm>
              <a:off x="1128713" y="3771900"/>
              <a:ext cx="36036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p3</a:t>
              </a:r>
            </a:p>
          </p:txBody>
        </p:sp>
        <p:sp>
          <p:nvSpPr>
            <p:cNvPr id="82" name="ZoneTexte 109"/>
            <p:cNvSpPr txBox="1">
              <a:spLocks noChangeArrowheads="1"/>
            </p:cNvSpPr>
            <p:nvPr/>
          </p:nvSpPr>
          <p:spPr bwMode="auto">
            <a:xfrm>
              <a:off x="1128713" y="4040188"/>
              <a:ext cx="360362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f5</a:t>
              </a:r>
            </a:p>
          </p:txBody>
        </p:sp>
        <p:sp>
          <p:nvSpPr>
            <p:cNvPr id="83" name="ZoneTexte 110"/>
            <p:cNvSpPr txBox="1">
              <a:spLocks noChangeArrowheads="1"/>
            </p:cNvSpPr>
            <p:nvPr/>
          </p:nvSpPr>
          <p:spPr bwMode="auto">
            <a:xfrm>
              <a:off x="1398588" y="3959225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84" name="ZoneTexte 111"/>
            <p:cNvSpPr txBox="1">
              <a:spLocks noChangeArrowheads="1"/>
            </p:cNvSpPr>
            <p:nvPr/>
          </p:nvSpPr>
          <p:spPr bwMode="auto">
            <a:xfrm>
              <a:off x="1489075" y="3959225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85" name="ZoneTexte 112"/>
            <p:cNvSpPr txBox="1">
              <a:spLocks noChangeArrowheads="1"/>
            </p:cNvSpPr>
            <p:nvPr/>
          </p:nvSpPr>
          <p:spPr bwMode="auto">
            <a:xfrm>
              <a:off x="1668463" y="3959225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86" name="ZoneTexte 113"/>
            <p:cNvSpPr txBox="1">
              <a:spLocks noChangeArrowheads="1"/>
            </p:cNvSpPr>
            <p:nvPr/>
          </p:nvSpPr>
          <p:spPr bwMode="auto">
            <a:xfrm>
              <a:off x="1758950" y="3959225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87" name="ZoneTexte 114"/>
            <p:cNvSpPr txBox="1">
              <a:spLocks noChangeArrowheads="1"/>
            </p:cNvSpPr>
            <p:nvPr/>
          </p:nvSpPr>
          <p:spPr bwMode="auto">
            <a:xfrm>
              <a:off x="1984375" y="3959225"/>
              <a:ext cx="296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88" name="ZoneTexte 115"/>
            <p:cNvSpPr txBox="1">
              <a:spLocks noChangeArrowheads="1"/>
            </p:cNvSpPr>
            <p:nvPr/>
          </p:nvSpPr>
          <p:spPr bwMode="auto">
            <a:xfrm>
              <a:off x="2074863" y="3959225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>
              <a:off x="1422400" y="5694363"/>
              <a:ext cx="112395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1422400" y="5964238"/>
              <a:ext cx="112395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131"/>
            <p:cNvSpPr txBox="1">
              <a:spLocks noChangeArrowheads="1"/>
            </p:cNvSpPr>
            <p:nvPr/>
          </p:nvSpPr>
          <p:spPr bwMode="auto">
            <a:xfrm>
              <a:off x="1150938" y="5580063"/>
              <a:ext cx="360362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p3</a:t>
              </a:r>
            </a:p>
          </p:txBody>
        </p:sp>
        <p:sp>
          <p:nvSpPr>
            <p:cNvPr id="92" name="ZoneTexte 132"/>
            <p:cNvSpPr txBox="1">
              <a:spLocks noChangeArrowheads="1"/>
            </p:cNvSpPr>
            <p:nvPr/>
          </p:nvSpPr>
          <p:spPr bwMode="auto">
            <a:xfrm>
              <a:off x="1150938" y="5846763"/>
              <a:ext cx="36036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f5</a:t>
              </a:r>
            </a:p>
          </p:txBody>
        </p:sp>
        <p:sp>
          <p:nvSpPr>
            <p:cNvPr id="93" name="ZoneTexte 133"/>
            <p:cNvSpPr txBox="1">
              <a:spLocks noChangeArrowheads="1"/>
            </p:cNvSpPr>
            <p:nvPr/>
          </p:nvSpPr>
          <p:spPr bwMode="auto">
            <a:xfrm>
              <a:off x="1422400" y="5767388"/>
              <a:ext cx="2968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121" name="ZoneTexte 170"/>
            <p:cNvSpPr txBox="1">
              <a:spLocks noChangeArrowheads="1"/>
            </p:cNvSpPr>
            <p:nvPr/>
          </p:nvSpPr>
          <p:spPr bwMode="auto">
            <a:xfrm>
              <a:off x="1601788" y="2789238"/>
              <a:ext cx="2968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sp>
          <p:nvSpPr>
            <p:cNvPr id="122" name="ZoneTexte 171"/>
            <p:cNvSpPr txBox="1">
              <a:spLocks noChangeArrowheads="1"/>
            </p:cNvSpPr>
            <p:nvPr/>
          </p:nvSpPr>
          <p:spPr bwMode="auto">
            <a:xfrm>
              <a:off x="1768475" y="2789238"/>
              <a:ext cx="2968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sp>
          <p:nvSpPr>
            <p:cNvPr id="123" name="ZoneTexte 172"/>
            <p:cNvSpPr txBox="1">
              <a:spLocks noChangeArrowheads="1"/>
            </p:cNvSpPr>
            <p:nvPr/>
          </p:nvSpPr>
          <p:spPr bwMode="auto">
            <a:xfrm>
              <a:off x="1871663" y="2789238"/>
              <a:ext cx="2984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cxnSp>
          <p:nvCxnSpPr>
            <p:cNvPr id="124" name="Connecteur droit 123"/>
            <p:cNvCxnSpPr/>
            <p:nvPr/>
          </p:nvCxnSpPr>
          <p:spPr>
            <a:xfrm>
              <a:off x="1427163" y="4784725"/>
              <a:ext cx="112553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1427163" y="5054600"/>
              <a:ext cx="112553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76"/>
            <p:cNvSpPr txBox="1">
              <a:spLocks noChangeArrowheads="1"/>
            </p:cNvSpPr>
            <p:nvPr/>
          </p:nvSpPr>
          <p:spPr bwMode="auto">
            <a:xfrm>
              <a:off x="1157288" y="4670425"/>
              <a:ext cx="35877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p3</a:t>
              </a:r>
            </a:p>
          </p:txBody>
        </p:sp>
        <p:sp>
          <p:nvSpPr>
            <p:cNvPr id="127" name="ZoneTexte 177"/>
            <p:cNvSpPr txBox="1">
              <a:spLocks noChangeArrowheads="1"/>
            </p:cNvSpPr>
            <p:nvPr/>
          </p:nvSpPr>
          <p:spPr bwMode="auto">
            <a:xfrm>
              <a:off x="1157288" y="4937125"/>
              <a:ext cx="3587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/>
                <a:t>f5</a:t>
              </a:r>
            </a:p>
          </p:txBody>
        </p:sp>
        <p:sp>
          <p:nvSpPr>
            <p:cNvPr id="128" name="ZoneTexte 178"/>
            <p:cNvSpPr txBox="1">
              <a:spLocks noChangeArrowheads="1"/>
            </p:cNvSpPr>
            <p:nvPr/>
          </p:nvSpPr>
          <p:spPr bwMode="auto">
            <a:xfrm>
              <a:off x="1427163" y="4857750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129" name="ZoneTexte 179"/>
            <p:cNvSpPr txBox="1">
              <a:spLocks noChangeArrowheads="1"/>
            </p:cNvSpPr>
            <p:nvPr/>
          </p:nvSpPr>
          <p:spPr bwMode="auto">
            <a:xfrm>
              <a:off x="1516063" y="485775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130" name="ZoneTexte 180"/>
            <p:cNvSpPr txBox="1">
              <a:spLocks noChangeArrowheads="1"/>
            </p:cNvSpPr>
            <p:nvPr/>
          </p:nvSpPr>
          <p:spPr bwMode="auto">
            <a:xfrm>
              <a:off x="1697038" y="4857750"/>
              <a:ext cx="2968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●</a:t>
              </a:r>
            </a:p>
          </p:txBody>
        </p:sp>
        <p:sp>
          <p:nvSpPr>
            <p:cNvPr id="131" name="ZoneTexte 181"/>
            <p:cNvSpPr txBox="1">
              <a:spLocks noChangeArrowheads="1"/>
            </p:cNvSpPr>
            <p:nvPr/>
          </p:nvSpPr>
          <p:spPr bwMode="auto">
            <a:xfrm>
              <a:off x="1787525" y="4857750"/>
              <a:ext cx="296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sp>
          <p:nvSpPr>
            <p:cNvPr id="132" name="ZoneTexte 182"/>
            <p:cNvSpPr txBox="1">
              <a:spLocks noChangeArrowheads="1"/>
            </p:cNvSpPr>
            <p:nvPr/>
          </p:nvSpPr>
          <p:spPr bwMode="auto">
            <a:xfrm>
              <a:off x="2011363" y="485775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  <p:sp>
          <p:nvSpPr>
            <p:cNvPr id="133" name="ZoneTexte 183"/>
            <p:cNvSpPr txBox="1">
              <a:spLocks noChangeArrowheads="1"/>
            </p:cNvSpPr>
            <p:nvPr/>
          </p:nvSpPr>
          <p:spPr bwMode="auto">
            <a:xfrm>
              <a:off x="2101850" y="4857750"/>
              <a:ext cx="2984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○</a:t>
              </a:r>
            </a:p>
          </p:txBody>
        </p:sp>
      </p:grpSp>
      <p:sp>
        <p:nvSpPr>
          <p:cNvPr id="134" name="ZoneTexte 184"/>
          <p:cNvSpPr txBox="1">
            <a:spLocks noChangeArrowheads="1"/>
          </p:cNvSpPr>
          <p:nvPr/>
        </p:nvSpPr>
        <p:spPr bwMode="auto">
          <a:xfrm>
            <a:off x="8423275" y="2341563"/>
            <a:ext cx="72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p3/2 turns into particle character</a:t>
            </a:r>
          </a:p>
        </p:txBody>
      </p:sp>
      <p:sp>
        <p:nvSpPr>
          <p:cNvPr id="135" name="Flèche courbée vers la gauche 134"/>
          <p:cNvSpPr/>
          <p:nvPr/>
        </p:nvSpPr>
        <p:spPr>
          <a:xfrm>
            <a:off x="8305800" y="4367213"/>
            <a:ext cx="161925" cy="403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36" name="ZoneTexte 186"/>
          <p:cNvSpPr txBox="1">
            <a:spLocks noChangeArrowheads="1"/>
          </p:cNvSpPr>
          <p:nvPr/>
        </p:nvSpPr>
        <p:spPr bwMode="auto">
          <a:xfrm>
            <a:off x="8423275" y="4198938"/>
            <a:ext cx="72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f5/2 turns into particle character</a:t>
            </a:r>
          </a:p>
        </p:txBody>
      </p:sp>
      <p:cxnSp>
        <p:nvCxnSpPr>
          <p:cNvPr id="137" name="Connecteur droit 136"/>
          <p:cNvCxnSpPr/>
          <p:nvPr/>
        </p:nvCxnSpPr>
        <p:spPr bwMode="auto">
          <a:xfrm rot="10800000">
            <a:off x="341313" y="2003425"/>
            <a:ext cx="3209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51"/>
          <p:cNvSpPr txBox="1">
            <a:spLocks noChangeArrowheads="1"/>
          </p:cNvSpPr>
          <p:nvPr/>
        </p:nvSpPr>
        <p:spPr bwMode="auto">
          <a:xfrm>
            <a:off x="-19050" y="16732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139" name="Connecteur droit 138"/>
          <p:cNvCxnSpPr/>
          <p:nvPr/>
        </p:nvCxnSpPr>
        <p:spPr bwMode="auto">
          <a:xfrm rot="10800000">
            <a:off x="311150" y="1554163"/>
            <a:ext cx="3209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 bwMode="auto">
          <a:xfrm>
            <a:off x="2565400" y="1554162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1" name="ZoneTexte 14"/>
          <p:cNvSpPr txBox="1">
            <a:spLocks noChangeArrowheads="1"/>
          </p:cNvSpPr>
          <p:nvPr/>
        </p:nvSpPr>
        <p:spPr bwMode="auto">
          <a:xfrm>
            <a:off x="2373313" y="1612899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cxnSp>
        <p:nvCxnSpPr>
          <p:cNvPr id="142" name="Connecteur droit 141"/>
          <p:cNvCxnSpPr/>
          <p:nvPr/>
        </p:nvCxnSpPr>
        <p:spPr bwMode="auto">
          <a:xfrm rot="5400000">
            <a:off x="1232244" y="4279856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 bwMode="auto">
          <a:xfrm>
            <a:off x="3016250" y="2007011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5" name="ZoneTexte 27"/>
          <p:cNvSpPr txBox="1">
            <a:spLocks noChangeArrowheads="1"/>
          </p:cNvSpPr>
          <p:nvPr/>
        </p:nvSpPr>
        <p:spPr bwMode="auto">
          <a:xfrm>
            <a:off x="2965450" y="2091149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sp>
        <p:nvSpPr>
          <p:cNvPr id="40" name="ZoneTexte 34"/>
          <p:cNvSpPr txBox="1">
            <a:spLocks noChangeArrowheads="1"/>
          </p:cNvSpPr>
          <p:nvPr/>
        </p:nvSpPr>
        <p:spPr bwMode="auto">
          <a:xfrm rot="16200000">
            <a:off x="3390586" y="2323308"/>
            <a:ext cx="765175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3523773" y="209487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3021445" y="2905907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7" name="ZoneTexte 26"/>
          <p:cNvSpPr txBox="1">
            <a:spLocks noChangeArrowheads="1"/>
          </p:cNvSpPr>
          <p:nvPr/>
        </p:nvSpPr>
        <p:spPr bwMode="auto">
          <a:xfrm>
            <a:off x="2976995" y="2983695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3021446" y="3804433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9" name="ZoneTexte 25"/>
          <p:cNvSpPr txBox="1">
            <a:spLocks noChangeArrowheads="1"/>
          </p:cNvSpPr>
          <p:nvPr/>
        </p:nvSpPr>
        <p:spPr bwMode="auto">
          <a:xfrm>
            <a:off x="2970646" y="3890158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38" name="ZoneTexte 31"/>
          <p:cNvSpPr txBox="1">
            <a:spLocks noChangeArrowheads="1"/>
          </p:cNvSpPr>
          <p:nvPr/>
        </p:nvSpPr>
        <p:spPr bwMode="auto">
          <a:xfrm rot="16200000">
            <a:off x="3444367" y="4353383"/>
            <a:ext cx="640361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3550479" y="4128357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3027383" y="4702957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2" name="ZoneTexte 24"/>
          <p:cNvSpPr txBox="1">
            <a:spLocks noChangeArrowheads="1"/>
          </p:cNvSpPr>
          <p:nvPr/>
        </p:nvSpPr>
        <p:spPr bwMode="auto">
          <a:xfrm>
            <a:off x="2976583" y="4790270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153" name="Rectangle 152"/>
          <p:cNvSpPr/>
          <p:nvPr/>
        </p:nvSpPr>
        <p:spPr bwMode="auto">
          <a:xfrm>
            <a:off x="3030632" y="560742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4" name="ZoneTexte 23"/>
          <p:cNvSpPr txBox="1">
            <a:spLocks noChangeArrowheads="1"/>
          </p:cNvSpPr>
          <p:nvPr/>
        </p:nvSpPr>
        <p:spPr bwMode="auto">
          <a:xfrm>
            <a:off x="2994808" y="5689970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cxnSp>
        <p:nvCxnSpPr>
          <p:cNvPr id="155" name="Connecteur droit avec flèche 154"/>
          <p:cNvCxnSpPr/>
          <p:nvPr/>
        </p:nvCxnSpPr>
        <p:spPr>
          <a:xfrm rot="16200000">
            <a:off x="3077714" y="1135002"/>
            <a:ext cx="990600" cy="1587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 bwMode="auto">
          <a:xfrm>
            <a:off x="2571151" y="671392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8" name="ZoneTexte 14"/>
          <p:cNvSpPr txBox="1">
            <a:spLocks noChangeArrowheads="1"/>
          </p:cNvSpPr>
          <p:nvPr/>
        </p:nvSpPr>
        <p:spPr bwMode="auto">
          <a:xfrm>
            <a:off x="2370438" y="730129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90Zr</a:t>
            </a:r>
            <a:endParaRPr lang="fr-FR" sz="1200" dirty="0"/>
          </a:p>
        </p:txBody>
      </p:sp>
      <p:sp>
        <p:nvSpPr>
          <p:cNvPr id="159" name="ZoneTexte 48"/>
          <p:cNvSpPr txBox="1">
            <a:spLocks noChangeArrowheads="1"/>
          </p:cNvSpPr>
          <p:nvPr/>
        </p:nvSpPr>
        <p:spPr bwMode="auto">
          <a:xfrm rot="16200000">
            <a:off x="3353579" y="973736"/>
            <a:ext cx="809625" cy="3698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p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cxnSp>
        <p:nvCxnSpPr>
          <p:cNvPr id="160" name="Connecteur droit avec flèche 159"/>
          <p:cNvCxnSpPr/>
          <p:nvPr/>
        </p:nvCxnSpPr>
        <p:spPr>
          <a:xfrm rot="5400000">
            <a:off x="3250931" y="319684"/>
            <a:ext cx="641529" cy="215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43"/>
          <p:cNvSpPr txBox="1">
            <a:spLocks noChangeArrowheads="1"/>
          </p:cNvSpPr>
          <p:nvPr/>
        </p:nvSpPr>
        <p:spPr bwMode="auto">
          <a:xfrm rot="16200000">
            <a:off x="3424419" y="160388"/>
            <a:ext cx="690113" cy="3693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g</a:t>
            </a:r>
            <a:r>
              <a:rPr lang="fr-FR" baseline="-25000" dirty="0" smtClean="0"/>
              <a:t>9/2</a:t>
            </a:r>
            <a:endParaRPr lang="fr-FR" baseline="-25000" dirty="0"/>
          </a:p>
        </p:txBody>
      </p:sp>
      <p:sp>
        <p:nvSpPr>
          <p:cNvPr id="163" name="Ellipse 162"/>
          <p:cNvSpPr/>
          <p:nvPr/>
        </p:nvSpPr>
        <p:spPr>
          <a:xfrm>
            <a:off x="3534165" y="-1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4" name="Ellipse 163"/>
          <p:cNvSpPr/>
          <p:nvPr/>
        </p:nvSpPr>
        <p:spPr>
          <a:xfrm>
            <a:off x="3538327" y="738666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65" name="ZoneTexte 164"/>
          <p:cNvSpPr txBox="1"/>
          <p:nvPr/>
        </p:nvSpPr>
        <p:spPr>
          <a:xfrm>
            <a:off x="5339751" y="1043796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N=49</a:t>
            </a:r>
            <a:endParaRPr lang="fr-FR" dirty="0"/>
          </a:p>
        </p:txBody>
      </p:sp>
      <p:sp>
        <p:nvSpPr>
          <p:cNvPr id="166" name="ZoneTexte 165"/>
          <p:cNvSpPr txBox="1"/>
          <p:nvPr/>
        </p:nvSpPr>
        <p:spPr>
          <a:xfrm>
            <a:off x="7096664" y="1058174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N=51</a:t>
            </a:r>
            <a:endParaRPr lang="fr-FR" dirty="0"/>
          </a:p>
        </p:txBody>
      </p:sp>
      <p:cxnSp>
        <p:nvCxnSpPr>
          <p:cNvPr id="168" name="Connecteur droit avec flèche 167"/>
          <p:cNvCxnSpPr/>
          <p:nvPr/>
        </p:nvCxnSpPr>
        <p:spPr>
          <a:xfrm>
            <a:off x="3127375" y="1511300"/>
            <a:ext cx="1444625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ZoneTexte 43"/>
          <p:cNvSpPr txBox="1">
            <a:spLocks noChangeArrowheads="1"/>
          </p:cNvSpPr>
          <p:nvPr/>
        </p:nvSpPr>
        <p:spPr bwMode="auto">
          <a:xfrm>
            <a:off x="3089275" y="1527174"/>
            <a:ext cx="7651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n</a:t>
            </a:r>
            <a:r>
              <a:rPr lang="fr-FR" dirty="0" smtClean="0"/>
              <a:t>d</a:t>
            </a:r>
            <a:r>
              <a:rPr lang="fr-FR" baseline="-25000" dirty="0" smtClean="0"/>
              <a:t>5/2</a:t>
            </a:r>
            <a:endParaRPr lang="fr-FR" baseline="-25000" dirty="0"/>
          </a:p>
        </p:txBody>
      </p:sp>
      <p:sp>
        <p:nvSpPr>
          <p:cNvPr id="171" name="ZoneTexte 43"/>
          <p:cNvSpPr txBox="1">
            <a:spLocks noChangeArrowheads="1"/>
          </p:cNvSpPr>
          <p:nvPr/>
        </p:nvSpPr>
        <p:spPr bwMode="auto">
          <a:xfrm>
            <a:off x="4051300" y="1536700"/>
            <a:ext cx="7651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n</a:t>
            </a:r>
            <a:r>
              <a:rPr lang="fr-FR" dirty="0" smtClean="0"/>
              <a:t>s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sp>
        <p:nvSpPr>
          <p:cNvPr id="173" name="Ellipse 172"/>
          <p:cNvSpPr/>
          <p:nvPr/>
        </p:nvSpPr>
        <p:spPr>
          <a:xfrm>
            <a:off x="3665538" y="151765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4" name="Ellipse 173"/>
          <p:cNvSpPr/>
          <p:nvPr/>
        </p:nvSpPr>
        <p:spPr>
          <a:xfrm>
            <a:off x="4570413" y="14890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5" name="ZoneTexte 12"/>
          <p:cNvSpPr txBox="1">
            <a:spLocks noChangeArrowheads="1"/>
          </p:cNvSpPr>
          <p:nvPr/>
        </p:nvSpPr>
        <p:spPr bwMode="auto">
          <a:xfrm>
            <a:off x="2908300" y="6540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dirty="0" smtClean="0"/>
              <a:t>N=51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0" y="0"/>
            <a:ext cx="439738" cy="649605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 bwMode="auto">
          <a:xfrm rot="16200000" flipH="1">
            <a:off x="1757362" y="3906837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3892550" y="559752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12"/>
          <p:cNvSpPr txBox="1">
            <a:spLocks noChangeArrowheads="1"/>
          </p:cNvSpPr>
          <p:nvPr/>
        </p:nvSpPr>
        <p:spPr bwMode="auto">
          <a:xfrm>
            <a:off x="3784600" y="6534149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dirty="0"/>
              <a:t>N=49</a:t>
            </a:r>
          </a:p>
        </p:txBody>
      </p:sp>
      <p:sp>
        <p:nvSpPr>
          <p:cNvPr id="7" name="ZoneTexte 14"/>
          <p:cNvSpPr txBox="1">
            <a:spLocks noChangeArrowheads="1"/>
          </p:cNvSpPr>
          <p:nvPr/>
        </p:nvSpPr>
        <p:spPr bwMode="auto">
          <a:xfrm>
            <a:off x="4157663" y="6137274"/>
            <a:ext cx="854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349750" y="6046787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92550" y="4698999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92550" y="380047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3892550" y="2901949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3892550" y="2003424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23"/>
          <p:cNvSpPr txBox="1">
            <a:spLocks noChangeArrowheads="1"/>
          </p:cNvSpPr>
          <p:nvPr/>
        </p:nvSpPr>
        <p:spPr bwMode="auto">
          <a:xfrm>
            <a:off x="3848100" y="5680074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78Cu</a:t>
            </a:r>
          </a:p>
        </p:txBody>
      </p:sp>
      <p:sp>
        <p:nvSpPr>
          <p:cNvPr id="14" name="ZoneTexte 24"/>
          <p:cNvSpPr txBox="1">
            <a:spLocks noChangeArrowheads="1"/>
          </p:cNvSpPr>
          <p:nvPr/>
        </p:nvSpPr>
        <p:spPr bwMode="auto">
          <a:xfrm>
            <a:off x="3841750" y="4786312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80Ga</a:t>
            </a:r>
          </a:p>
        </p:txBody>
      </p: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3841750" y="3886199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82As</a:t>
            </a:r>
          </a:p>
        </p:txBody>
      </p:sp>
      <p:sp>
        <p:nvSpPr>
          <p:cNvPr id="16" name="ZoneTexte 26"/>
          <p:cNvSpPr txBox="1">
            <a:spLocks noChangeArrowheads="1"/>
          </p:cNvSpPr>
          <p:nvPr/>
        </p:nvSpPr>
        <p:spPr bwMode="auto">
          <a:xfrm>
            <a:off x="3848100" y="2979737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84Br</a:t>
            </a:r>
          </a:p>
        </p:txBody>
      </p:sp>
      <p:sp>
        <p:nvSpPr>
          <p:cNvPr id="17" name="ZoneTexte 27"/>
          <p:cNvSpPr txBox="1">
            <a:spLocks noChangeArrowheads="1"/>
          </p:cNvSpPr>
          <p:nvPr/>
        </p:nvSpPr>
        <p:spPr bwMode="auto">
          <a:xfrm>
            <a:off x="3841750" y="2087562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86Rb</a:t>
            </a:r>
          </a:p>
        </p:txBody>
      </p:sp>
      <p:sp>
        <p:nvSpPr>
          <p:cNvPr id="20" name="ZoneTexte 57"/>
          <p:cNvSpPr txBox="1">
            <a:spLocks noChangeArrowheads="1"/>
          </p:cNvSpPr>
          <p:nvPr/>
        </p:nvSpPr>
        <p:spPr bwMode="auto">
          <a:xfrm>
            <a:off x="4233863" y="6534149"/>
            <a:ext cx="630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 rot="16200000" flipH="1">
            <a:off x="2740819" y="4077493"/>
            <a:ext cx="4108450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 bwMode="auto">
          <a:xfrm flipV="1">
            <a:off x="4337050" y="2452687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 flipV="1">
            <a:off x="4337050" y="2901949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 flipV="1">
            <a:off x="4337050" y="3351212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 bwMode="auto">
          <a:xfrm flipV="1">
            <a:off x="4337050" y="3800474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 flipV="1">
            <a:off x="4337050" y="4249737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 bwMode="auto">
          <a:xfrm flipV="1">
            <a:off x="4337050" y="4698999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 flipV="1">
            <a:off x="4337050" y="5148262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 bwMode="auto">
          <a:xfrm flipV="1">
            <a:off x="4337050" y="5597524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 bwMode="auto">
          <a:xfrm rot="5400000">
            <a:off x="1647031" y="4296568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4337050" y="1554162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ZoneTexte 14"/>
          <p:cNvSpPr txBox="1">
            <a:spLocks noChangeArrowheads="1"/>
          </p:cNvSpPr>
          <p:nvPr/>
        </p:nvSpPr>
        <p:spPr bwMode="auto">
          <a:xfrm>
            <a:off x="4144963" y="1612899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cxnSp>
        <p:nvCxnSpPr>
          <p:cNvPr id="33" name="Connecteur droit 32"/>
          <p:cNvCxnSpPr/>
          <p:nvPr/>
        </p:nvCxnSpPr>
        <p:spPr bwMode="auto">
          <a:xfrm rot="5400000">
            <a:off x="3003894" y="4279856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4787900" y="2007011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27"/>
          <p:cNvSpPr txBox="1">
            <a:spLocks noChangeArrowheads="1"/>
          </p:cNvSpPr>
          <p:nvPr/>
        </p:nvSpPr>
        <p:spPr bwMode="auto">
          <a:xfrm>
            <a:off x="4737100" y="2091149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793095" y="2905907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ZoneTexte 26"/>
          <p:cNvSpPr txBox="1">
            <a:spLocks noChangeArrowheads="1"/>
          </p:cNvSpPr>
          <p:nvPr/>
        </p:nvSpPr>
        <p:spPr bwMode="auto">
          <a:xfrm>
            <a:off x="4748645" y="2983695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4793096" y="3804433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ZoneTexte 25"/>
          <p:cNvSpPr txBox="1">
            <a:spLocks noChangeArrowheads="1"/>
          </p:cNvSpPr>
          <p:nvPr/>
        </p:nvSpPr>
        <p:spPr bwMode="auto">
          <a:xfrm>
            <a:off x="4742296" y="3890158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4799033" y="4702957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ZoneTexte 24"/>
          <p:cNvSpPr txBox="1">
            <a:spLocks noChangeArrowheads="1"/>
          </p:cNvSpPr>
          <p:nvPr/>
        </p:nvSpPr>
        <p:spPr bwMode="auto">
          <a:xfrm>
            <a:off x="4748233" y="4790270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4802282" y="560742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ZoneTexte 23"/>
          <p:cNvSpPr txBox="1">
            <a:spLocks noChangeArrowheads="1"/>
          </p:cNvSpPr>
          <p:nvPr/>
        </p:nvSpPr>
        <p:spPr bwMode="auto">
          <a:xfrm>
            <a:off x="4766458" y="5689970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4342801" y="671392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ZoneTexte 14"/>
          <p:cNvSpPr txBox="1">
            <a:spLocks noChangeArrowheads="1"/>
          </p:cNvSpPr>
          <p:nvPr/>
        </p:nvSpPr>
        <p:spPr bwMode="auto">
          <a:xfrm>
            <a:off x="4142088" y="730129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90Zr</a:t>
            </a:r>
            <a:endParaRPr lang="fr-FR" sz="1200" dirty="0"/>
          </a:p>
        </p:txBody>
      </p:sp>
      <p:sp>
        <p:nvSpPr>
          <p:cNvPr id="56" name="ZoneTexte 12"/>
          <p:cNvSpPr txBox="1">
            <a:spLocks noChangeArrowheads="1"/>
          </p:cNvSpPr>
          <p:nvPr/>
        </p:nvSpPr>
        <p:spPr bwMode="auto">
          <a:xfrm>
            <a:off x="4689475" y="6534149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dirty="0" smtClean="0"/>
              <a:t>N=51</a:t>
            </a:r>
            <a:endParaRPr lang="fr-FR" sz="1400" dirty="0"/>
          </a:p>
        </p:txBody>
      </p:sp>
      <p:sp>
        <p:nvSpPr>
          <p:cNvPr id="57" name="Forme libre 56"/>
          <p:cNvSpPr/>
          <p:nvPr/>
        </p:nvSpPr>
        <p:spPr>
          <a:xfrm>
            <a:off x="6172200" y="5303838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 flipV="1">
            <a:off x="6086475" y="2132013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 rot="5400000" flipH="1" flipV="1">
            <a:off x="3890967" y="4414840"/>
            <a:ext cx="3305175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333999" y="2381250"/>
            <a:ext cx="65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</a:rPr>
              <a:t>v</a:t>
            </a:r>
            <a:r>
              <a:rPr lang="fr-FR" sz="2800" baseline="30000" dirty="0" smtClean="0">
                <a:solidFill>
                  <a:srgbClr val="00B0F0"/>
                </a:solidFill>
              </a:rPr>
              <a:t>2</a:t>
            </a:r>
            <a:endParaRPr lang="fr-FR" sz="2800" baseline="30000" dirty="0">
              <a:solidFill>
                <a:srgbClr val="00B0F0"/>
              </a:solidFill>
            </a:endParaRPr>
          </a:p>
        </p:txBody>
      </p:sp>
      <p:grpSp>
        <p:nvGrpSpPr>
          <p:cNvPr id="3" name="Groupe 81"/>
          <p:cNvGrpSpPr/>
          <p:nvPr/>
        </p:nvGrpSpPr>
        <p:grpSpPr>
          <a:xfrm>
            <a:off x="5797550" y="0"/>
            <a:ext cx="2828925" cy="846138"/>
            <a:chOff x="5721350" y="4943475"/>
            <a:chExt cx="2828925" cy="846138"/>
          </a:xfrm>
        </p:grpSpPr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5721350" y="4943475"/>
            <a:ext cx="2828925" cy="800100"/>
          </p:xfrm>
          <a:graphic>
            <a:graphicData uri="http://schemas.openxmlformats.org/presentationml/2006/ole">
              <p:oleObj spid="_x0000_s15362" name="Équation" r:id="rId3" imgW="2145960" imgH="609480" progId="Equation.3">
                <p:embed/>
              </p:oleObj>
            </a:graphicData>
          </a:graphic>
        </p:graphicFrame>
        <p:sp>
          <p:nvSpPr>
            <p:cNvPr id="71" name="Forme libre 70"/>
            <p:cNvSpPr/>
            <p:nvPr/>
          </p:nvSpPr>
          <p:spPr>
            <a:xfrm>
              <a:off x="6200775" y="5657850"/>
              <a:ext cx="342900" cy="131763"/>
            </a:xfrm>
            <a:custGeom>
              <a:avLst/>
              <a:gdLst>
                <a:gd name="connsiteX0" fmla="*/ 0 w 342900"/>
                <a:gd name="connsiteY0" fmla="*/ 0 h 131763"/>
                <a:gd name="connsiteX1" fmla="*/ 104775 w 342900"/>
                <a:gd name="connsiteY1" fmla="*/ 114300 h 131763"/>
                <a:gd name="connsiteX2" fmla="*/ 247650 w 342900"/>
                <a:gd name="connsiteY2" fmla="*/ 104775 h 131763"/>
                <a:gd name="connsiteX3" fmla="*/ 342900 w 342900"/>
                <a:gd name="connsiteY3" fmla="*/ 38100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1763">
                  <a:moveTo>
                    <a:pt x="0" y="0"/>
                  </a:moveTo>
                  <a:cubicBezTo>
                    <a:pt x="31750" y="48419"/>
                    <a:pt x="63500" y="96838"/>
                    <a:pt x="104775" y="114300"/>
                  </a:cubicBezTo>
                  <a:cubicBezTo>
                    <a:pt x="146050" y="131763"/>
                    <a:pt x="207963" y="117475"/>
                    <a:pt x="247650" y="104775"/>
                  </a:cubicBezTo>
                  <a:cubicBezTo>
                    <a:pt x="287338" y="92075"/>
                    <a:pt x="315119" y="65087"/>
                    <a:pt x="342900" y="38100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6095999" y="3762375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π-ν multiplet splitting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N=51</a:t>
            </a:r>
            <a:endParaRPr lang="en-US" sz="1400" dirty="0"/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/>
        </p:nvGraphicFramePr>
        <p:xfrm>
          <a:off x="0" y="0"/>
          <a:ext cx="3354450" cy="1322387"/>
        </p:xfrm>
        <a:graphic>
          <a:graphicData uri="http://schemas.openxmlformats.org/presentationml/2006/ole">
            <p:oleObj spid="_x0000_s15363" name="Équation" r:id="rId4" imgW="2349360" imgH="927000" progId="Equation.3">
              <p:embed/>
            </p:oleObj>
          </a:graphicData>
        </a:graphic>
      </p:graphicFrame>
      <p:sp>
        <p:nvSpPr>
          <p:cNvPr id="76" name="Forme libre 75"/>
          <p:cNvSpPr/>
          <p:nvPr/>
        </p:nvSpPr>
        <p:spPr>
          <a:xfrm rot="15625846">
            <a:off x="3060702" y="845344"/>
            <a:ext cx="453232" cy="207171"/>
          </a:xfrm>
          <a:custGeom>
            <a:avLst/>
            <a:gdLst>
              <a:gd name="connsiteX0" fmla="*/ 0 w 1945758"/>
              <a:gd name="connsiteY0" fmla="*/ 0 h 457201"/>
              <a:gd name="connsiteX1" fmla="*/ 871870 w 1945758"/>
              <a:gd name="connsiteY1" fmla="*/ 446568 h 457201"/>
              <a:gd name="connsiteX2" fmla="*/ 1945758 w 1945758"/>
              <a:gd name="connsiteY2" fmla="*/ 63795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5758" h="457201">
                <a:moveTo>
                  <a:pt x="0" y="0"/>
                </a:moveTo>
                <a:cubicBezTo>
                  <a:pt x="273788" y="217968"/>
                  <a:pt x="547577" y="435936"/>
                  <a:pt x="871870" y="446568"/>
                </a:cubicBezTo>
                <a:cubicBezTo>
                  <a:pt x="1196163" y="457201"/>
                  <a:pt x="1570960" y="260498"/>
                  <a:pt x="1945758" y="63795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" name="ZoneTexte 109"/>
          <p:cNvSpPr txBox="1">
            <a:spLocks noChangeArrowheads="1"/>
          </p:cNvSpPr>
          <p:nvPr/>
        </p:nvSpPr>
        <p:spPr bwMode="auto">
          <a:xfrm>
            <a:off x="1843088" y="1444626"/>
            <a:ext cx="163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/>
              <a:t>Pandya</a:t>
            </a:r>
            <a:r>
              <a:rPr lang="en-US" sz="1200" dirty="0"/>
              <a:t> transformation</a:t>
            </a:r>
          </a:p>
        </p:txBody>
      </p:sp>
      <p:sp>
        <p:nvSpPr>
          <p:cNvPr id="78" name="ZoneTexte 111"/>
          <p:cNvSpPr txBox="1">
            <a:spLocks noChangeArrowheads="1"/>
          </p:cNvSpPr>
          <p:nvPr/>
        </p:nvSpPr>
        <p:spPr bwMode="auto">
          <a:xfrm>
            <a:off x="284163" y="1347788"/>
            <a:ext cx="1325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dirty="0"/>
              <a:t>J. Van </a:t>
            </a:r>
            <a:r>
              <a:rPr lang="fr-FR" sz="800" dirty="0" err="1"/>
              <a:t>Maldeghem</a:t>
            </a:r>
            <a:r>
              <a:rPr lang="fr-FR" sz="800" dirty="0"/>
              <a:t> et al PRC 32 (1985)</a:t>
            </a:r>
          </a:p>
        </p:txBody>
      </p:sp>
      <p:sp>
        <p:nvSpPr>
          <p:cNvPr id="79" name="Forme libre 78"/>
          <p:cNvSpPr/>
          <p:nvPr/>
        </p:nvSpPr>
        <p:spPr>
          <a:xfrm>
            <a:off x="0" y="779463"/>
            <a:ext cx="342900" cy="131763"/>
          </a:xfrm>
          <a:custGeom>
            <a:avLst/>
            <a:gdLst>
              <a:gd name="connsiteX0" fmla="*/ 0 w 342900"/>
              <a:gd name="connsiteY0" fmla="*/ 0 h 131763"/>
              <a:gd name="connsiteX1" fmla="*/ 104775 w 342900"/>
              <a:gd name="connsiteY1" fmla="*/ 114300 h 131763"/>
              <a:gd name="connsiteX2" fmla="*/ 247650 w 342900"/>
              <a:gd name="connsiteY2" fmla="*/ 104775 h 131763"/>
              <a:gd name="connsiteX3" fmla="*/ 342900 w 342900"/>
              <a:gd name="connsiteY3" fmla="*/ 38100 h 1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31763">
                <a:moveTo>
                  <a:pt x="0" y="0"/>
                </a:moveTo>
                <a:cubicBezTo>
                  <a:pt x="31750" y="48419"/>
                  <a:pt x="63500" y="96838"/>
                  <a:pt x="104775" y="114300"/>
                </a:cubicBezTo>
                <a:cubicBezTo>
                  <a:pt x="146050" y="131763"/>
                  <a:pt x="207963" y="117475"/>
                  <a:pt x="247650" y="104775"/>
                </a:cubicBezTo>
                <a:cubicBezTo>
                  <a:pt x="287338" y="92075"/>
                  <a:pt x="315119" y="65087"/>
                  <a:pt x="342900" y="381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/>
          <p:cNvCxnSpPr>
            <a:stCxn id="76" idx="1"/>
          </p:cNvCxnSpPr>
          <p:nvPr/>
        </p:nvCxnSpPr>
        <p:spPr>
          <a:xfrm rot="16200000" flipH="1" flipV="1">
            <a:off x="3039735" y="1173526"/>
            <a:ext cx="566702" cy="131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781174" y="3743325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π-ν multiplet splitting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N=49</a:t>
            </a:r>
            <a:endParaRPr lang="en-US" sz="1400" dirty="0"/>
          </a:p>
        </p:txBody>
      </p:sp>
      <p:sp>
        <p:nvSpPr>
          <p:cNvPr id="84" name="Forme libre 83"/>
          <p:cNvSpPr/>
          <p:nvPr/>
        </p:nvSpPr>
        <p:spPr>
          <a:xfrm flipV="1">
            <a:off x="2124075" y="5380038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2076450" y="2132013"/>
            <a:ext cx="1581150" cy="1258887"/>
          </a:xfrm>
          <a:custGeom>
            <a:avLst/>
            <a:gdLst>
              <a:gd name="connsiteX0" fmla="*/ 0 w 1581150"/>
              <a:gd name="connsiteY0" fmla="*/ 1258887 h 1258887"/>
              <a:gd name="connsiteX1" fmla="*/ 285750 w 1581150"/>
              <a:gd name="connsiteY1" fmla="*/ 411162 h 1258887"/>
              <a:gd name="connsiteX2" fmla="*/ 733425 w 1581150"/>
              <a:gd name="connsiteY2" fmla="*/ 58737 h 1258887"/>
              <a:gd name="connsiteX3" fmla="*/ 1228725 w 1581150"/>
              <a:gd name="connsiteY3" fmla="*/ 96837 h 1258887"/>
              <a:gd name="connsiteX4" fmla="*/ 1581150 w 1581150"/>
              <a:gd name="connsiteY4" fmla="*/ 639762 h 1258887"/>
              <a:gd name="connsiteX5" fmla="*/ 1581150 w 1581150"/>
              <a:gd name="connsiteY5" fmla="*/ 639762 h 12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1258887">
                <a:moveTo>
                  <a:pt x="0" y="1258887"/>
                </a:moveTo>
                <a:cubicBezTo>
                  <a:pt x="81756" y="935037"/>
                  <a:pt x="163513" y="611187"/>
                  <a:pt x="285750" y="411162"/>
                </a:cubicBezTo>
                <a:cubicBezTo>
                  <a:pt x="407988" y="211137"/>
                  <a:pt x="576263" y="111125"/>
                  <a:pt x="733425" y="58737"/>
                </a:cubicBezTo>
                <a:cubicBezTo>
                  <a:pt x="890588" y="6350"/>
                  <a:pt x="1087438" y="0"/>
                  <a:pt x="1228725" y="96837"/>
                </a:cubicBezTo>
                <a:cubicBezTo>
                  <a:pt x="1370012" y="193674"/>
                  <a:pt x="1581150" y="639762"/>
                  <a:pt x="1581150" y="639762"/>
                </a:cubicBezTo>
                <a:lnTo>
                  <a:pt x="1581150" y="63976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571500"/>
          <a:ext cx="4229100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1247775" y="3676649"/>
          <a:ext cx="3695700" cy="26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3857625"/>
            <a:ext cx="147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from</a:t>
            </a:r>
            <a:r>
              <a:rPr lang="fr-FR" sz="1200" dirty="0" smtClean="0"/>
              <a:t> beta-</a:t>
            </a:r>
            <a:r>
              <a:rPr lang="fr-FR" sz="1200" dirty="0" err="1" smtClean="0"/>
              <a:t>decay</a:t>
            </a:r>
            <a:endParaRPr lang="fr-FR" sz="1200" dirty="0" smtClean="0"/>
          </a:p>
          <a:p>
            <a:r>
              <a:rPr lang="fr-FR" sz="1200" dirty="0" err="1" smtClean="0"/>
              <a:t>Hoff</a:t>
            </a:r>
            <a:r>
              <a:rPr lang="fr-FR" sz="1200" dirty="0" smtClean="0"/>
              <a:t> &amp; </a:t>
            </a:r>
            <a:r>
              <a:rPr lang="fr-FR" sz="1200" dirty="0" err="1" smtClean="0"/>
              <a:t>Fogelberg</a:t>
            </a:r>
            <a:r>
              <a:rPr lang="fr-FR" sz="1200" dirty="0" smtClean="0"/>
              <a:t> </a:t>
            </a:r>
            <a:r>
              <a:rPr lang="fr-FR" sz="1200" dirty="0" err="1" smtClean="0"/>
              <a:t>Nucl</a:t>
            </a:r>
            <a:r>
              <a:rPr lang="fr-FR" sz="1200" dirty="0" smtClean="0"/>
              <a:t>. Phys. A 368 (1981)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361951" y="3619500"/>
            <a:ext cx="371475" cy="9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57300" y="704851"/>
            <a:ext cx="112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QP</a:t>
            </a:r>
          </a:p>
          <a:p>
            <a:r>
              <a:rPr lang="en-US" sz="1400" dirty="0" smtClean="0"/>
              <a:t>bellow N=50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04975" y="3867151"/>
            <a:ext cx="112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QP above N=50</a:t>
            </a:r>
            <a:endParaRPr lang="en-US" sz="14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4805363"/>
            <a:ext cx="1254125" cy="83099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/>
              <a:t>from  (d,p) Oak Ridge : </a:t>
            </a:r>
            <a:r>
              <a:rPr lang="fr-FR" sz="1200" dirty="0" smtClean="0"/>
              <a:t>Thomas </a:t>
            </a:r>
            <a:r>
              <a:rPr lang="fr-FR" sz="1200" dirty="0"/>
              <a:t>et al.</a:t>
            </a:r>
            <a:r>
              <a:rPr lang="it-IT" sz="1200" dirty="0"/>
              <a:t> </a:t>
            </a:r>
            <a:r>
              <a:rPr lang="en-US" sz="1200" dirty="0"/>
              <a:t>PRC 76, 044302 (2007)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123950" y="4962525"/>
            <a:ext cx="1276350" cy="85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828799" y="0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 and proton “QP” identification from experimental data</a:t>
            </a:r>
          </a:p>
        </p:txBody>
      </p:sp>
      <p:graphicFrame>
        <p:nvGraphicFramePr>
          <p:cNvPr id="19" name="Graphique 18"/>
          <p:cNvGraphicFramePr/>
          <p:nvPr/>
        </p:nvGraphicFramePr>
        <p:xfrm>
          <a:off x="5191125" y="981075"/>
          <a:ext cx="36671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743700" y="828676"/>
            <a:ext cx="112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proton QP</a:t>
            </a:r>
          </a:p>
          <a:p>
            <a:r>
              <a:rPr lang="en-US" sz="1400" dirty="0" smtClean="0"/>
              <a:t>above Z=28</a:t>
            </a:r>
            <a:endParaRPr lang="en-US" sz="1400" dirty="0"/>
          </a:p>
        </p:txBody>
      </p:sp>
      <p:sp>
        <p:nvSpPr>
          <p:cNvPr id="21" name="Rectangle 104"/>
          <p:cNvSpPr>
            <a:spLocks noChangeArrowheads="1"/>
          </p:cNvSpPr>
          <p:nvPr/>
        </p:nvSpPr>
        <p:spPr bwMode="auto">
          <a:xfrm>
            <a:off x="5826967" y="4521200"/>
            <a:ext cx="1812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from beta-decay</a:t>
            </a:r>
          </a:p>
          <a:p>
            <a:r>
              <a:rPr lang="en-US" sz="1200" dirty="0" smtClean="0"/>
              <a:t>Verney </a:t>
            </a:r>
            <a:r>
              <a:rPr lang="en-US" sz="1200" dirty="0"/>
              <a:t>et al. </a:t>
            </a:r>
            <a:endParaRPr lang="en-US" sz="1200" dirty="0" smtClean="0"/>
          </a:p>
          <a:p>
            <a:r>
              <a:rPr lang="en-US" sz="1200" dirty="0" smtClean="0"/>
              <a:t>PRC </a:t>
            </a:r>
            <a:r>
              <a:rPr lang="fr-FR" sz="1200" dirty="0"/>
              <a:t>76</a:t>
            </a:r>
            <a:r>
              <a:rPr lang="fr-FR" sz="1200" b="1" dirty="0"/>
              <a:t>, </a:t>
            </a:r>
            <a:r>
              <a:rPr lang="fr-FR" sz="1200" dirty="0"/>
              <a:t>054312 (2007)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rot="16200000" flipV="1">
            <a:off x="5629278" y="3686174"/>
            <a:ext cx="962024" cy="7143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6" name="Forme libre 15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25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4" name="Image 23" descr="IPN_SM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88" y="822325"/>
            <a:ext cx="466248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08"/>
          <p:cNvSpPr txBox="1">
            <a:spLocks noChangeArrowheads="1"/>
          </p:cNvSpPr>
          <p:nvPr/>
        </p:nvSpPr>
        <p:spPr bwMode="auto">
          <a:xfrm>
            <a:off x="4572000" y="908050"/>
            <a:ext cx="809625" cy="338138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aseline="30000"/>
              <a:t>86</a:t>
            </a:r>
            <a:r>
              <a:rPr lang="fr-FR" sz="1600"/>
              <a:t>Rb</a:t>
            </a:r>
          </a:p>
        </p:txBody>
      </p:sp>
      <p:sp>
        <p:nvSpPr>
          <p:cNvPr id="4" name="ZoneTexte 109"/>
          <p:cNvSpPr txBox="1">
            <a:spLocks noChangeArrowheads="1"/>
          </p:cNvSpPr>
          <p:nvPr/>
        </p:nvSpPr>
        <p:spPr bwMode="auto">
          <a:xfrm>
            <a:off x="6724650" y="965200"/>
            <a:ext cx="2257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Dawson et al. Phys. </a:t>
            </a:r>
            <a:r>
              <a:rPr lang="fr-FR" sz="1400" dirty="0" err="1"/>
              <a:t>Rev</a:t>
            </a:r>
            <a:r>
              <a:rPr lang="fr-FR" sz="1400" dirty="0"/>
              <a:t>. 181 (1969)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434307" y="-156369"/>
            <a:ext cx="449262" cy="287972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11500" y="82232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rot="10800000" flipV="1">
            <a:off x="927100" y="1006475"/>
            <a:ext cx="21844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43"/>
          <p:cNvSpPr txBox="1">
            <a:spLocks noChangeArrowheads="1"/>
          </p:cNvSpPr>
          <p:nvPr/>
        </p:nvSpPr>
        <p:spPr bwMode="auto">
          <a:xfrm>
            <a:off x="1412875" y="622300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9" name="Ellipse 8"/>
          <p:cNvSpPr/>
          <p:nvPr/>
        </p:nvSpPr>
        <p:spPr>
          <a:xfrm>
            <a:off x="1922463" y="5365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400" y="1004888"/>
            <a:ext cx="990600" cy="1587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48"/>
          <p:cNvSpPr txBox="1">
            <a:spLocks noChangeArrowheads="1"/>
          </p:cNvSpPr>
          <p:nvPr/>
        </p:nvSpPr>
        <p:spPr bwMode="auto">
          <a:xfrm>
            <a:off x="206375" y="636588"/>
            <a:ext cx="809625" cy="3698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12" name="Ellipse 11"/>
          <p:cNvSpPr/>
          <p:nvPr/>
        </p:nvSpPr>
        <p:spPr>
          <a:xfrm>
            <a:off x="701675" y="52228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3" name="ZoneTexte 51"/>
          <p:cNvSpPr txBox="1">
            <a:spLocks noChangeArrowheads="1"/>
          </p:cNvSpPr>
          <p:nvPr/>
        </p:nvSpPr>
        <p:spPr bwMode="auto">
          <a:xfrm>
            <a:off x="0" y="15541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14" name="ZoneTexte 52"/>
          <p:cNvSpPr txBox="1">
            <a:spLocks noChangeArrowheads="1"/>
          </p:cNvSpPr>
          <p:nvPr/>
        </p:nvSpPr>
        <p:spPr bwMode="auto">
          <a:xfrm>
            <a:off x="0" y="253047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15" name="ZoneTexte 53"/>
          <p:cNvSpPr txBox="1">
            <a:spLocks noChangeArrowheads="1"/>
          </p:cNvSpPr>
          <p:nvPr/>
        </p:nvSpPr>
        <p:spPr bwMode="auto">
          <a:xfrm>
            <a:off x="0" y="340677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16" name="ZoneTexte 54"/>
          <p:cNvSpPr txBox="1">
            <a:spLocks noChangeArrowheads="1"/>
          </p:cNvSpPr>
          <p:nvPr/>
        </p:nvSpPr>
        <p:spPr bwMode="auto">
          <a:xfrm>
            <a:off x="0" y="43370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17" name="ZoneTexte 55"/>
          <p:cNvSpPr txBox="1">
            <a:spLocks noChangeArrowheads="1"/>
          </p:cNvSpPr>
          <p:nvPr/>
        </p:nvSpPr>
        <p:spPr bwMode="auto">
          <a:xfrm>
            <a:off x="-17463" y="5230813"/>
            <a:ext cx="6286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 rot="16200000" flipH="1">
            <a:off x="519112" y="341153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2654300" y="51022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2"/>
          <p:cNvSpPr txBox="1">
            <a:spLocks noChangeArrowheads="1"/>
          </p:cNvSpPr>
          <p:nvPr/>
        </p:nvSpPr>
        <p:spPr bwMode="auto">
          <a:xfrm>
            <a:off x="2546350" y="60388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N=49</a:t>
            </a:r>
          </a:p>
        </p:txBody>
      </p:sp>
      <p:sp>
        <p:nvSpPr>
          <p:cNvPr id="21" name="ZoneTexte 14"/>
          <p:cNvSpPr txBox="1">
            <a:spLocks noChangeArrowheads="1"/>
          </p:cNvSpPr>
          <p:nvPr/>
        </p:nvSpPr>
        <p:spPr bwMode="auto">
          <a:xfrm>
            <a:off x="2919413" y="5641975"/>
            <a:ext cx="854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11500" y="555148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 bwMode="auto">
          <a:xfrm>
            <a:off x="2654300" y="42037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>
            <a:off x="2654300" y="33051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 bwMode="auto">
          <a:xfrm>
            <a:off x="2654300" y="24066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 bwMode="auto">
          <a:xfrm>
            <a:off x="2654300" y="15081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3"/>
          <p:cNvSpPr txBox="1">
            <a:spLocks noChangeArrowheads="1"/>
          </p:cNvSpPr>
          <p:nvPr/>
        </p:nvSpPr>
        <p:spPr bwMode="auto">
          <a:xfrm>
            <a:off x="2609850" y="5184775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78Cu</a:t>
            </a:r>
          </a:p>
        </p:txBody>
      </p:sp>
      <p:sp>
        <p:nvSpPr>
          <p:cNvPr id="28" name="ZoneTexte 24"/>
          <p:cNvSpPr txBox="1">
            <a:spLocks noChangeArrowheads="1"/>
          </p:cNvSpPr>
          <p:nvPr/>
        </p:nvSpPr>
        <p:spPr bwMode="auto">
          <a:xfrm>
            <a:off x="2603500" y="4291013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80Ga</a:t>
            </a:r>
          </a:p>
        </p:txBody>
      </p:sp>
      <p:sp>
        <p:nvSpPr>
          <p:cNvPr id="29" name="ZoneTexte 25"/>
          <p:cNvSpPr txBox="1">
            <a:spLocks noChangeArrowheads="1"/>
          </p:cNvSpPr>
          <p:nvPr/>
        </p:nvSpPr>
        <p:spPr bwMode="auto">
          <a:xfrm>
            <a:off x="2603500" y="3390900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82As</a:t>
            </a:r>
          </a:p>
        </p:txBody>
      </p:sp>
      <p:sp>
        <p:nvSpPr>
          <p:cNvPr id="30" name="ZoneTexte 26"/>
          <p:cNvSpPr txBox="1">
            <a:spLocks noChangeArrowheads="1"/>
          </p:cNvSpPr>
          <p:nvPr/>
        </p:nvSpPr>
        <p:spPr bwMode="auto">
          <a:xfrm>
            <a:off x="2609850" y="2484438"/>
            <a:ext cx="579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84Br</a:t>
            </a:r>
          </a:p>
        </p:txBody>
      </p:sp>
      <p:sp>
        <p:nvSpPr>
          <p:cNvPr id="31" name="ZoneTexte 27"/>
          <p:cNvSpPr txBox="1">
            <a:spLocks noChangeArrowheads="1"/>
          </p:cNvSpPr>
          <p:nvPr/>
        </p:nvSpPr>
        <p:spPr bwMode="auto">
          <a:xfrm>
            <a:off x="2603500" y="1592263"/>
            <a:ext cx="57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86Rb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 rot="5400000" flipH="1" flipV="1">
            <a:off x="2269332" y="4194969"/>
            <a:ext cx="2713037" cy="3175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1"/>
          <p:cNvSpPr txBox="1">
            <a:spLocks noChangeArrowheads="1"/>
          </p:cNvSpPr>
          <p:nvPr/>
        </p:nvSpPr>
        <p:spPr bwMode="auto">
          <a:xfrm rot="16200000">
            <a:off x="3441700" y="3770313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34" name="Connecteur droit avec flèche 33"/>
          <p:cNvCxnSpPr/>
          <p:nvPr/>
        </p:nvCxnSpPr>
        <p:spPr bwMode="auto">
          <a:xfrm rot="16200000" flipV="1">
            <a:off x="2746375" y="1970088"/>
            <a:ext cx="1765300" cy="635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>
            <a:spLocks noChangeArrowheads="1"/>
          </p:cNvSpPr>
          <p:nvPr/>
        </p:nvSpPr>
        <p:spPr bwMode="auto">
          <a:xfrm rot="16200000">
            <a:off x="3440906" y="1370807"/>
            <a:ext cx="765175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36" name="Ellipse 35"/>
          <p:cNvSpPr/>
          <p:nvPr/>
        </p:nvSpPr>
        <p:spPr bwMode="auto">
          <a:xfrm>
            <a:off x="3638550" y="35083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7" name="Ellipse 36"/>
          <p:cNvSpPr/>
          <p:nvPr/>
        </p:nvSpPr>
        <p:spPr bwMode="auto">
          <a:xfrm>
            <a:off x="3625850" y="1090613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8" name="ZoneTexte 57"/>
          <p:cNvSpPr txBox="1">
            <a:spLocks noChangeArrowheads="1"/>
          </p:cNvSpPr>
          <p:nvPr/>
        </p:nvSpPr>
        <p:spPr bwMode="auto">
          <a:xfrm>
            <a:off x="2995613" y="6038850"/>
            <a:ext cx="630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39" name="Connecteur droit 38"/>
          <p:cNvCxnSpPr/>
          <p:nvPr/>
        </p:nvCxnSpPr>
        <p:spPr bwMode="auto">
          <a:xfrm rot="5400000">
            <a:off x="1515269" y="359330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 bwMode="auto">
          <a:xfrm flipV="1">
            <a:off x="3098800" y="19573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 flipV="1">
            <a:off x="3098800" y="24066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 bwMode="auto">
          <a:xfrm flipV="1">
            <a:off x="3098800" y="28559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 flipV="1">
            <a:off x="3098800" y="33051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flipV="1">
            <a:off x="3098800" y="37544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 bwMode="auto">
          <a:xfrm flipV="1">
            <a:off x="3098800" y="42037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 bwMode="auto">
          <a:xfrm flipV="1">
            <a:off x="3098800" y="46529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 bwMode="auto">
          <a:xfrm flipV="1">
            <a:off x="3098800" y="51022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rot="5400000">
            <a:off x="408781" y="380126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285875" y="1590675"/>
            <a:ext cx="1125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285875" y="1860550"/>
            <a:ext cx="1125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74"/>
          <p:cNvSpPr txBox="1">
            <a:spLocks noChangeArrowheads="1"/>
          </p:cNvSpPr>
          <p:nvPr/>
        </p:nvSpPr>
        <p:spPr bwMode="auto">
          <a:xfrm>
            <a:off x="1016000" y="1476375"/>
            <a:ext cx="3603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p3</a:t>
            </a:r>
          </a:p>
        </p:txBody>
      </p:sp>
      <p:sp>
        <p:nvSpPr>
          <p:cNvPr id="52" name="ZoneTexte 75"/>
          <p:cNvSpPr txBox="1">
            <a:spLocks noChangeArrowheads="1"/>
          </p:cNvSpPr>
          <p:nvPr/>
        </p:nvSpPr>
        <p:spPr bwMode="auto">
          <a:xfrm>
            <a:off x="1016000" y="1743075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f5</a:t>
            </a:r>
          </a:p>
        </p:txBody>
      </p:sp>
      <p:sp>
        <p:nvSpPr>
          <p:cNvPr id="53" name="ZoneTexte 79"/>
          <p:cNvSpPr txBox="1">
            <a:spLocks noChangeArrowheads="1"/>
          </p:cNvSpPr>
          <p:nvPr/>
        </p:nvSpPr>
        <p:spPr bwMode="auto">
          <a:xfrm>
            <a:off x="1285875" y="166370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4" name="ZoneTexte 80"/>
          <p:cNvSpPr txBox="1">
            <a:spLocks noChangeArrowheads="1"/>
          </p:cNvSpPr>
          <p:nvPr/>
        </p:nvSpPr>
        <p:spPr bwMode="auto">
          <a:xfrm>
            <a:off x="1376363" y="166370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5" name="ZoneTexte 81"/>
          <p:cNvSpPr txBox="1">
            <a:spLocks noChangeArrowheads="1"/>
          </p:cNvSpPr>
          <p:nvPr/>
        </p:nvSpPr>
        <p:spPr bwMode="auto">
          <a:xfrm>
            <a:off x="1557338" y="1663700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6" name="ZoneTexte 82"/>
          <p:cNvSpPr txBox="1">
            <a:spLocks noChangeArrowheads="1"/>
          </p:cNvSpPr>
          <p:nvPr/>
        </p:nvSpPr>
        <p:spPr bwMode="auto">
          <a:xfrm>
            <a:off x="1646238" y="166370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7" name="ZoneTexte 83"/>
          <p:cNvSpPr txBox="1">
            <a:spLocks noChangeArrowheads="1"/>
          </p:cNvSpPr>
          <p:nvPr/>
        </p:nvSpPr>
        <p:spPr bwMode="auto">
          <a:xfrm>
            <a:off x="1871663" y="166370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8" name="ZoneTexte 84"/>
          <p:cNvSpPr txBox="1">
            <a:spLocks noChangeArrowheads="1"/>
          </p:cNvSpPr>
          <p:nvPr/>
        </p:nvSpPr>
        <p:spPr bwMode="auto">
          <a:xfrm>
            <a:off x="1962150" y="1663700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59" name="ZoneTexte 85"/>
          <p:cNvSpPr txBox="1">
            <a:spLocks noChangeArrowheads="1"/>
          </p:cNvSpPr>
          <p:nvPr/>
        </p:nvSpPr>
        <p:spPr bwMode="auto">
          <a:xfrm>
            <a:off x="1736725" y="1393825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60" name="ZoneTexte 86"/>
          <p:cNvSpPr txBox="1">
            <a:spLocks noChangeArrowheads="1"/>
          </p:cNvSpPr>
          <p:nvPr/>
        </p:nvSpPr>
        <p:spPr bwMode="auto">
          <a:xfrm>
            <a:off x="1557338" y="1393825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61" name="ZoneTexte 87"/>
          <p:cNvSpPr txBox="1">
            <a:spLocks noChangeArrowheads="1"/>
          </p:cNvSpPr>
          <p:nvPr/>
        </p:nvSpPr>
        <p:spPr bwMode="auto">
          <a:xfrm>
            <a:off x="1452563" y="139382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62" name="ZoneTexte 88"/>
          <p:cNvSpPr txBox="1">
            <a:spLocks noChangeArrowheads="1"/>
          </p:cNvSpPr>
          <p:nvPr/>
        </p:nvSpPr>
        <p:spPr bwMode="auto">
          <a:xfrm>
            <a:off x="1827213" y="1393825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cxnSp>
        <p:nvCxnSpPr>
          <p:cNvPr id="63" name="Connecteur droit 62"/>
          <p:cNvCxnSpPr/>
          <p:nvPr/>
        </p:nvCxnSpPr>
        <p:spPr>
          <a:xfrm>
            <a:off x="1331913" y="2492375"/>
            <a:ext cx="11255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331913" y="2762250"/>
            <a:ext cx="11255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93"/>
          <p:cNvSpPr txBox="1">
            <a:spLocks noChangeArrowheads="1"/>
          </p:cNvSpPr>
          <p:nvPr/>
        </p:nvSpPr>
        <p:spPr bwMode="auto">
          <a:xfrm>
            <a:off x="1062038" y="2376488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p3</a:t>
            </a:r>
          </a:p>
        </p:txBody>
      </p:sp>
      <p:sp>
        <p:nvSpPr>
          <p:cNvPr id="66" name="ZoneTexte 94"/>
          <p:cNvSpPr txBox="1">
            <a:spLocks noChangeArrowheads="1"/>
          </p:cNvSpPr>
          <p:nvPr/>
        </p:nvSpPr>
        <p:spPr bwMode="auto">
          <a:xfrm>
            <a:off x="1062038" y="2644775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f5</a:t>
            </a:r>
          </a:p>
        </p:txBody>
      </p:sp>
      <p:sp>
        <p:nvSpPr>
          <p:cNvPr id="67" name="ZoneTexte 95"/>
          <p:cNvSpPr txBox="1">
            <a:spLocks noChangeArrowheads="1"/>
          </p:cNvSpPr>
          <p:nvPr/>
        </p:nvSpPr>
        <p:spPr bwMode="auto">
          <a:xfrm>
            <a:off x="1331913" y="2565400"/>
            <a:ext cx="296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68" name="ZoneTexte 96"/>
          <p:cNvSpPr txBox="1">
            <a:spLocks noChangeArrowheads="1"/>
          </p:cNvSpPr>
          <p:nvPr/>
        </p:nvSpPr>
        <p:spPr bwMode="auto">
          <a:xfrm>
            <a:off x="1422400" y="2565400"/>
            <a:ext cx="29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69" name="ZoneTexte 97"/>
          <p:cNvSpPr txBox="1">
            <a:spLocks noChangeArrowheads="1"/>
          </p:cNvSpPr>
          <p:nvPr/>
        </p:nvSpPr>
        <p:spPr bwMode="auto">
          <a:xfrm>
            <a:off x="1601788" y="2565400"/>
            <a:ext cx="296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70" name="ZoneTexte 98"/>
          <p:cNvSpPr txBox="1">
            <a:spLocks noChangeArrowheads="1"/>
          </p:cNvSpPr>
          <p:nvPr/>
        </p:nvSpPr>
        <p:spPr bwMode="auto">
          <a:xfrm>
            <a:off x="1692275" y="2565400"/>
            <a:ext cx="29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71" name="ZoneTexte 99"/>
          <p:cNvSpPr txBox="1">
            <a:spLocks noChangeArrowheads="1"/>
          </p:cNvSpPr>
          <p:nvPr/>
        </p:nvSpPr>
        <p:spPr bwMode="auto">
          <a:xfrm>
            <a:off x="1916113" y="2565400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72" name="ZoneTexte 100"/>
          <p:cNvSpPr txBox="1">
            <a:spLocks noChangeArrowheads="1"/>
          </p:cNvSpPr>
          <p:nvPr/>
        </p:nvSpPr>
        <p:spPr bwMode="auto">
          <a:xfrm>
            <a:off x="2006600" y="2565400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73" name="ZoneTexte 103"/>
          <p:cNvSpPr txBox="1">
            <a:spLocks noChangeArrowheads="1"/>
          </p:cNvSpPr>
          <p:nvPr/>
        </p:nvSpPr>
        <p:spPr bwMode="auto">
          <a:xfrm>
            <a:off x="1498600" y="2295525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cxnSp>
        <p:nvCxnSpPr>
          <p:cNvPr id="74" name="Connecteur droit 73"/>
          <p:cNvCxnSpPr/>
          <p:nvPr/>
        </p:nvCxnSpPr>
        <p:spPr>
          <a:xfrm>
            <a:off x="1398588" y="3392488"/>
            <a:ext cx="11255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1398588" y="3662363"/>
            <a:ext cx="11255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108"/>
          <p:cNvSpPr txBox="1">
            <a:spLocks noChangeArrowheads="1"/>
          </p:cNvSpPr>
          <p:nvPr/>
        </p:nvSpPr>
        <p:spPr bwMode="auto">
          <a:xfrm>
            <a:off x="1128713" y="3276600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p3</a:t>
            </a:r>
          </a:p>
        </p:txBody>
      </p:sp>
      <p:sp>
        <p:nvSpPr>
          <p:cNvPr id="77" name="ZoneTexte 109"/>
          <p:cNvSpPr txBox="1">
            <a:spLocks noChangeArrowheads="1"/>
          </p:cNvSpPr>
          <p:nvPr/>
        </p:nvSpPr>
        <p:spPr bwMode="auto">
          <a:xfrm>
            <a:off x="1128713" y="3544888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f5</a:t>
            </a:r>
          </a:p>
        </p:txBody>
      </p:sp>
      <p:sp>
        <p:nvSpPr>
          <p:cNvPr id="78" name="ZoneTexte 110"/>
          <p:cNvSpPr txBox="1">
            <a:spLocks noChangeArrowheads="1"/>
          </p:cNvSpPr>
          <p:nvPr/>
        </p:nvSpPr>
        <p:spPr bwMode="auto">
          <a:xfrm>
            <a:off x="1398588" y="346392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79" name="ZoneTexte 111"/>
          <p:cNvSpPr txBox="1">
            <a:spLocks noChangeArrowheads="1"/>
          </p:cNvSpPr>
          <p:nvPr/>
        </p:nvSpPr>
        <p:spPr bwMode="auto">
          <a:xfrm>
            <a:off x="1489075" y="346392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80" name="ZoneTexte 112"/>
          <p:cNvSpPr txBox="1">
            <a:spLocks noChangeArrowheads="1"/>
          </p:cNvSpPr>
          <p:nvPr/>
        </p:nvSpPr>
        <p:spPr bwMode="auto">
          <a:xfrm>
            <a:off x="1668463" y="346392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81" name="ZoneTexte 113"/>
          <p:cNvSpPr txBox="1">
            <a:spLocks noChangeArrowheads="1"/>
          </p:cNvSpPr>
          <p:nvPr/>
        </p:nvSpPr>
        <p:spPr bwMode="auto">
          <a:xfrm>
            <a:off x="1758950" y="346392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82" name="ZoneTexte 114"/>
          <p:cNvSpPr txBox="1">
            <a:spLocks noChangeArrowheads="1"/>
          </p:cNvSpPr>
          <p:nvPr/>
        </p:nvSpPr>
        <p:spPr bwMode="auto">
          <a:xfrm>
            <a:off x="1984375" y="3463925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83" name="ZoneTexte 115"/>
          <p:cNvSpPr txBox="1">
            <a:spLocks noChangeArrowheads="1"/>
          </p:cNvSpPr>
          <p:nvPr/>
        </p:nvSpPr>
        <p:spPr bwMode="auto">
          <a:xfrm>
            <a:off x="2074863" y="3463925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cxnSp>
        <p:nvCxnSpPr>
          <p:cNvPr id="84" name="Connecteur droit 83"/>
          <p:cNvCxnSpPr/>
          <p:nvPr/>
        </p:nvCxnSpPr>
        <p:spPr>
          <a:xfrm>
            <a:off x="1422400" y="5199063"/>
            <a:ext cx="11239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1422400" y="5468938"/>
            <a:ext cx="11239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131"/>
          <p:cNvSpPr txBox="1">
            <a:spLocks noChangeArrowheads="1"/>
          </p:cNvSpPr>
          <p:nvPr/>
        </p:nvSpPr>
        <p:spPr bwMode="auto">
          <a:xfrm>
            <a:off x="1150938" y="5084763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p3</a:t>
            </a:r>
          </a:p>
        </p:txBody>
      </p:sp>
      <p:sp>
        <p:nvSpPr>
          <p:cNvPr id="87" name="ZoneTexte 132"/>
          <p:cNvSpPr txBox="1">
            <a:spLocks noChangeArrowheads="1"/>
          </p:cNvSpPr>
          <p:nvPr/>
        </p:nvSpPr>
        <p:spPr bwMode="auto">
          <a:xfrm>
            <a:off x="1150938" y="5351463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f5</a:t>
            </a:r>
          </a:p>
        </p:txBody>
      </p:sp>
      <p:sp>
        <p:nvSpPr>
          <p:cNvPr id="88" name="ZoneTexte 133"/>
          <p:cNvSpPr txBox="1">
            <a:spLocks noChangeArrowheads="1"/>
          </p:cNvSpPr>
          <p:nvPr/>
        </p:nvSpPr>
        <p:spPr bwMode="auto">
          <a:xfrm>
            <a:off x="1422400" y="5272088"/>
            <a:ext cx="29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89" name="ZoneTexte 170"/>
          <p:cNvSpPr txBox="1">
            <a:spLocks noChangeArrowheads="1"/>
          </p:cNvSpPr>
          <p:nvPr/>
        </p:nvSpPr>
        <p:spPr bwMode="auto">
          <a:xfrm>
            <a:off x="1601788" y="2293938"/>
            <a:ext cx="296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sp>
        <p:nvSpPr>
          <p:cNvPr id="90" name="ZoneTexte 171"/>
          <p:cNvSpPr txBox="1">
            <a:spLocks noChangeArrowheads="1"/>
          </p:cNvSpPr>
          <p:nvPr/>
        </p:nvSpPr>
        <p:spPr bwMode="auto">
          <a:xfrm>
            <a:off x="1768475" y="2293938"/>
            <a:ext cx="29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sp>
        <p:nvSpPr>
          <p:cNvPr id="91" name="ZoneTexte 172"/>
          <p:cNvSpPr txBox="1">
            <a:spLocks noChangeArrowheads="1"/>
          </p:cNvSpPr>
          <p:nvPr/>
        </p:nvSpPr>
        <p:spPr bwMode="auto">
          <a:xfrm>
            <a:off x="1871663" y="229393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427163" y="4289425"/>
            <a:ext cx="11255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427163" y="4559300"/>
            <a:ext cx="11255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176"/>
          <p:cNvSpPr txBox="1">
            <a:spLocks noChangeArrowheads="1"/>
          </p:cNvSpPr>
          <p:nvPr/>
        </p:nvSpPr>
        <p:spPr bwMode="auto">
          <a:xfrm>
            <a:off x="1157288" y="4175125"/>
            <a:ext cx="358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p3</a:t>
            </a:r>
          </a:p>
        </p:txBody>
      </p:sp>
      <p:sp>
        <p:nvSpPr>
          <p:cNvPr id="95" name="ZoneTexte 177"/>
          <p:cNvSpPr txBox="1">
            <a:spLocks noChangeArrowheads="1"/>
          </p:cNvSpPr>
          <p:nvPr/>
        </p:nvSpPr>
        <p:spPr bwMode="auto">
          <a:xfrm>
            <a:off x="1157288" y="4441825"/>
            <a:ext cx="358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f5</a:t>
            </a:r>
          </a:p>
        </p:txBody>
      </p:sp>
      <p:sp>
        <p:nvSpPr>
          <p:cNvPr id="96" name="ZoneTexte 178"/>
          <p:cNvSpPr txBox="1">
            <a:spLocks noChangeArrowheads="1"/>
          </p:cNvSpPr>
          <p:nvPr/>
        </p:nvSpPr>
        <p:spPr bwMode="auto">
          <a:xfrm>
            <a:off x="1427163" y="4362450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97" name="ZoneTexte 179"/>
          <p:cNvSpPr txBox="1">
            <a:spLocks noChangeArrowheads="1"/>
          </p:cNvSpPr>
          <p:nvPr/>
        </p:nvSpPr>
        <p:spPr bwMode="auto">
          <a:xfrm>
            <a:off x="1516063" y="436245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98" name="ZoneTexte 180"/>
          <p:cNvSpPr txBox="1">
            <a:spLocks noChangeArrowheads="1"/>
          </p:cNvSpPr>
          <p:nvPr/>
        </p:nvSpPr>
        <p:spPr bwMode="auto">
          <a:xfrm>
            <a:off x="1697038" y="4362450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●</a:t>
            </a:r>
          </a:p>
        </p:txBody>
      </p:sp>
      <p:sp>
        <p:nvSpPr>
          <p:cNvPr id="99" name="ZoneTexte 181"/>
          <p:cNvSpPr txBox="1">
            <a:spLocks noChangeArrowheads="1"/>
          </p:cNvSpPr>
          <p:nvPr/>
        </p:nvSpPr>
        <p:spPr bwMode="auto">
          <a:xfrm>
            <a:off x="1787525" y="4362450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sp>
        <p:nvSpPr>
          <p:cNvPr id="100" name="ZoneTexte 182"/>
          <p:cNvSpPr txBox="1">
            <a:spLocks noChangeArrowheads="1"/>
          </p:cNvSpPr>
          <p:nvPr/>
        </p:nvSpPr>
        <p:spPr bwMode="auto">
          <a:xfrm>
            <a:off x="2011363" y="436245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sp>
        <p:nvSpPr>
          <p:cNvPr id="101" name="ZoneTexte 183"/>
          <p:cNvSpPr txBox="1">
            <a:spLocks noChangeArrowheads="1"/>
          </p:cNvSpPr>
          <p:nvPr/>
        </p:nvSpPr>
        <p:spPr bwMode="auto">
          <a:xfrm>
            <a:off x="2101850" y="436245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○</a:t>
            </a:r>
          </a:p>
        </p:txBody>
      </p:sp>
      <p:cxnSp>
        <p:nvCxnSpPr>
          <p:cNvPr id="102" name="Connecteur droit 101"/>
          <p:cNvCxnSpPr/>
          <p:nvPr/>
        </p:nvCxnSpPr>
        <p:spPr bwMode="auto">
          <a:xfrm rot="10800000">
            <a:off x="341313" y="1508125"/>
            <a:ext cx="3209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51"/>
          <p:cNvSpPr txBox="1">
            <a:spLocks noChangeArrowheads="1"/>
          </p:cNvSpPr>
          <p:nvPr/>
        </p:nvSpPr>
        <p:spPr bwMode="auto">
          <a:xfrm>
            <a:off x="-19050" y="11779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104" name="Connecteur droit 103"/>
          <p:cNvCxnSpPr/>
          <p:nvPr/>
        </p:nvCxnSpPr>
        <p:spPr bwMode="auto">
          <a:xfrm rot="10800000">
            <a:off x="311150" y="1058863"/>
            <a:ext cx="3209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>
            <a:off x="3098800" y="105886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" name="ZoneTexte 14"/>
          <p:cNvSpPr txBox="1">
            <a:spLocks noChangeArrowheads="1"/>
          </p:cNvSpPr>
          <p:nvPr/>
        </p:nvSpPr>
        <p:spPr bwMode="auto">
          <a:xfrm>
            <a:off x="2906713" y="1117600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cxnSp>
        <p:nvCxnSpPr>
          <p:cNvPr id="107" name="Connecteur droit 106"/>
          <p:cNvCxnSpPr/>
          <p:nvPr/>
        </p:nvCxnSpPr>
        <p:spPr>
          <a:xfrm>
            <a:off x="4886325" y="3098800"/>
            <a:ext cx="585788" cy="158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5765800" y="33369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765800" y="36163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5765800" y="38004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765800" y="38512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5765800" y="44608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5765800" y="51720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6330950" y="33369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6330950" y="36163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6330950" y="37687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6330950" y="37115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6330950" y="40798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6330950" y="51720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7435850" y="33305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435850" y="35147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435850" y="397827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435850" y="34131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7435850" y="40735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435850" y="5165725"/>
            <a:ext cx="288925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472113" y="3098800"/>
            <a:ext cx="293687" cy="24130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rot="10800000" flipV="1">
            <a:off x="6054725" y="3333750"/>
            <a:ext cx="276225" cy="635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6619875" y="3330575"/>
            <a:ext cx="822325" cy="952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16200000" flipH="1">
            <a:off x="5359401" y="3213100"/>
            <a:ext cx="519112" cy="29368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rot="10800000" flipV="1">
            <a:off x="6054725" y="3616325"/>
            <a:ext cx="276225" cy="317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flipV="1">
            <a:off x="6619875" y="3514725"/>
            <a:ext cx="822325" cy="10160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V="1">
            <a:off x="6619875" y="3413125"/>
            <a:ext cx="822325" cy="30162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16200000" flipH="1">
            <a:off x="5272088" y="3300413"/>
            <a:ext cx="693737" cy="29368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16200000" flipH="1">
            <a:off x="5242719" y="3328194"/>
            <a:ext cx="752475" cy="29368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6054725" y="3771900"/>
            <a:ext cx="276225" cy="2222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flipV="1">
            <a:off x="6054725" y="3711575"/>
            <a:ext cx="276225" cy="14287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rot="10800000">
            <a:off x="6619875" y="3771900"/>
            <a:ext cx="822325" cy="20955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rot="16200000" flipH="1">
            <a:off x="4938713" y="3633788"/>
            <a:ext cx="1360487" cy="293687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rot="5400000">
            <a:off x="6002338" y="4135437"/>
            <a:ext cx="381000" cy="276225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6619875" y="4083050"/>
            <a:ext cx="822325" cy="1588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>
            <a:off x="6054725" y="5168900"/>
            <a:ext cx="276225" cy="635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619875" y="5168900"/>
            <a:ext cx="822325" cy="635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4892675" y="3652838"/>
            <a:ext cx="585788" cy="15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5765800" y="456247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5765800" y="402907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5765800" y="43910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5765800" y="38830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6330950" y="438467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6337300" y="42513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>
            <a:off x="6337300" y="402907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>
            <a:off x="6337300" y="37433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>
            <a:off x="7435850" y="36544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>
            <a:off x="7435850" y="38195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>
            <a:off x="7435850" y="43783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>
            <a:off x="7435850" y="4416425"/>
            <a:ext cx="288925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rot="16200000" flipH="1">
            <a:off x="4597400" y="3994150"/>
            <a:ext cx="2076450" cy="29845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 rot="16200000" flipH="1">
            <a:off x="5182394" y="3956844"/>
            <a:ext cx="906462" cy="2984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rot="16200000" flipH="1">
            <a:off x="5273675" y="3870325"/>
            <a:ext cx="723900" cy="2984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16200000" flipH="1">
            <a:off x="5449887" y="3694113"/>
            <a:ext cx="371475" cy="2984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5486400" y="3652838"/>
            <a:ext cx="298450" cy="23018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V="1">
            <a:off x="6054725" y="3743325"/>
            <a:ext cx="282575" cy="14287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V="1">
            <a:off x="6054725" y="4032250"/>
            <a:ext cx="276225" cy="635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>
            <a:off x="6054725" y="4387850"/>
            <a:ext cx="276225" cy="158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10800000">
            <a:off x="6619875" y="4394200"/>
            <a:ext cx="822325" cy="2222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10800000">
            <a:off x="6619875" y="4254500"/>
            <a:ext cx="815975" cy="12382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10800000" flipV="1">
            <a:off x="6626225" y="3822700"/>
            <a:ext cx="809625" cy="206375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10800000" flipV="1">
            <a:off x="6626225" y="3652838"/>
            <a:ext cx="815975" cy="93662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ZoneTexte 336"/>
          <p:cNvSpPr txBox="1">
            <a:spLocks noChangeArrowheads="1"/>
          </p:cNvSpPr>
          <p:nvPr/>
        </p:nvSpPr>
        <p:spPr bwMode="auto">
          <a:xfrm>
            <a:off x="4572000" y="3068638"/>
            <a:ext cx="996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rgbClr val="92D050"/>
                </a:solidFill>
              </a:rPr>
              <a:t>2,3,4,5,6,7</a:t>
            </a:r>
          </a:p>
        </p:txBody>
      </p:sp>
      <p:sp>
        <p:nvSpPr>
          <p:cNvPr id="169" name="ZoneTexte 337"/>
          <p:cNvSpPr txBox="1">
            <a:spLocks noChangeArrowheads="1"/>
          </p:cNvSpPr>
          <p:nvPr/>
        </p:nvSpPr>
        <p:spPr bwMode="auto">
          <a:xfrm>
            <a:off x="4724400" y="3619500"/>
            <a:ext cx="99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rgbClr val="FFC000"/>
                </a:solidFill>
              </a:rPr>
              <a:t>3,4,5,6</a:t>
            </a:r>
          </a:p>
        </p:txBody>
      </p:sp>
      <p:pic>
        <p:nvPicPr>
          <p:cNvPr id="17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216" y="5513388"/>
            <a:ext cx="314159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ZoneTexte 53"/>
          <p:cNvSpPr txBox="1">
            <a:spLocks noChangeArrowheads="1"/>
          </p:cNvSpPr>
          <p:nvPr/>
        </p:nvSpPr>
        <p:spPr bwMode="auto">
          <a:xfrm>
            <a:off x="7391400" y="5646738"/>
            <a:ext cx="137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latin typeface="Symbol" pitchFamily="18" charset="2"/>
              </a:rPr>
              <a:t>a</a:t>
            </a:r>
            <a:r>
              <a:rPr lang="fr-FR" sz="800" dirty="0"/>
              <a:t>=0.15 ; </a:t>
            </a:r>
            <a:r>
              <a:rPr lang="fr-FR" sz="800" dirty="0" smtClean="0"/>
              <a:t>V</a:t>
            </a:r>
            <a:r>
              <a:rPr lang="fr-FR" sz="800" baseline="-25000" dirty="0" smtClean="0"/>
              <a:t>0</a:t>
            </a:r>
            <a:r>
              <a:rPr lang="fr-FR" sz="800" dirty="0" smtClean="0"/>
              <a:t>=624 MeV.fm3</a:t>
            </a:r>
            <a:endParaRPr lang="fr-FR" sz="800" dirty="0"/>
          </a:p>
        </p:txBody>
      </p:sp>
      <p:grpSp>
        <p:nvGrpSpPr>
          <p:cNvPr id="172" name="Groupe 171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73" name="Forme libre 172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26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76" name="Image 175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43"/>
          <p:cNvSpPr txBox="1">
            <a:spLocks noChangeArrowheads="1"/>
          </p:cNvSpPr>
          <p:nvPr/>
        </p:nvSpPr>
        <p:spPr bwMode="auto">
          <a:xfrm>
            <a:off x="1571625" y="584200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g</a:t>
            </a:r>
            <a:r>
              <a:rPr lang="fr-FR" baseline="-25000" dirty="0" smtClean="0"/>
              <a:t>9/2</a:t>
            </a:r>
            <a:endParaRPr lang="fr-FR" baseline="-25000" dirty="0"/>
          </a:p>
        </p:txBody>
      </p:sp>
      <p:sp>
        <p:nvSpPr>
          <p:cNvPr id="5" name="Ellipse 4"/>
          <p:cNvSpPr/>
          <p:nvPr/>
        </p:nvSpPr>
        <p:spPr>
          <a:xfrm>
            <a:off x="2081213" y="4984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ZoneTexte 48"/>
          <p:cNvSpPr txBox="1">
            <a:spLocks noChangeArrowheads="1"/>
          </p:cNvSpPr>
          <p:nvPr/>
        </p:nvSpPr>
        <p:spPr bwMode="auto">
          <a:xfrm>
            <a:off x="1541463" y="968375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p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sp>
        <p:nvSpPr>
          <p:cNvPr id="7" name="Ellipse 6"/>
          <p:cNvSpPr/>
          <p:nvPr/>
        </p:nvSpPr>
        <p:spPr>
          <a:xfrm>
            <a:off x="2109788" y="92710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8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9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10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11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12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3817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2"/>
          <p:cNvSpPr txBox="1">
            <a:spLocks noChangeArrowheads="1"/>
          </p:cNvSpPr>
          <p:nvPr/>
        </p:nvSpPr>
        <p:spPr bwMode="auto">
          <a:xfrm>
            <a:off x="530225" y="63246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N=49</a:t>
            </a:r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 bwMode="auto">
          <a:xfrm>
            <a:off x="63817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63817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 bwMode="auto">
          <a:xfrm>
            <a:off x="63817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63817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3"/>
          <p:cNvSpPr txBox="1">
            <a:spLocks noChangeArrowheads="1"/>
          </p:cNvSpPr>
          <p:nvPr/>
        </p:nvSpPr>
        <p:spPr bwMode="auto">
          <a:xfrm>
            <a:off x="59531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78Cu</a:t>
            </a: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58896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80Ga</a:t>
            </a:r>
          </a:p>
        </p:txBody>
      </p:sp>
      <p:sp>
        <p:nvSpPr>
          <p:cNvPr id="24" name="ZoneTexte 25"/>
          <p:cNvSpPr txBox="1">
            <a:spLocks noChangeArrowheads="1"/>
          </p:cNvSpPr>
          <p:nvPr/>
        </p:nvSpPr>
        <p:spPr bwMode="auto">
          <a:xfrm>
            <a:off x="58896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82As</a:t>
            </a:r>
          </a:p>
        </p:txBody>
      </p:sp>
      <p:sp>
        <p:nvSpPr>
          <p:cNvPr id="25" name="ZoneTexte 26"/>
          <p:cNvSpPr txBox="1">
            <a:spLocks noChangeArrowheads="1"/>
          </p:cNvSpPr>
          <p:nvPr/>
        </p:nvSpPr>
        <p:spPr bwMode="auto">
          <a:xfrm>
            <a:off x="59531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84Br</a:t>
            </a:r>
          </a:p>
        </p:txBody>
      </p:sp>
      <p:sp>
        <p:nvSpPr>
          <p:cNvPr id="26" name="ZoneTexte 27"/>
          <p:cNvSpPr txBox="1">
            <a:spLocks noChangeArrowheads="1"/>
          </p:cNvSpPr>
          <p:nvPr/>
        </p:nvSpPr>
        <p:spPr bwMode="auto">
          <a:xfrm>
            <a:off x="58896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86Rb</a:t>
            </a:r>
          </a:p>
        </p:txBody>
      </p:sp>
      <p:cxnSp>
        <p:nvCxnSpPr>
          <p:cNvPr id="27" name="Connecteur droit avec flèche 26"/>
          <p:cNvCxnSpPr/>
          <p:nvPr/>
        </p:nvCxnSpPr>
        <p:spPr bwMode="auto">
          <a:xfrm rot="5400000" flipH="1" flipV="1">
            <a:off x="254000" y="4479925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31"/>
          <p:cNvSpPr txBox="1">
            <a:spLocks noChangeArrowheads="1"/>
          </p:cNvSpPr>
          <p:nvPr/>
        </p:nvSpPr>
        <p:spPr bwMode="auto">
          <a:xfrm rot="16200000">
            <a:off x="1425575" y="4056063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29" name="Connecteur droit avec flèche 28"/>
          <p:cNvCxnSpPr/>
          <p:nvPr/>
        </p:nvCxnSpPr>
        <p:spPr bwMode="auto">
          <a:xfrm rot="16200000" flipV="1">
            <a:off x="731044" y="2255044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4"/>
          <p:cNvSpPr txBox="1">
            <a:spLocks noChangeArrowheads="1"/>
          </p:cNvSpPr>
          <p:nvPr/>
        </p:nvSpPr>
        <p:spPr bwMode="auto">
          <a:xfrm rot="16200000">
            <a:off x="1426369" y="1656557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1622425" y="379412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1609725" y="1376363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3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34" name="Connecteur droit 33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 rot="5400000">
            <a:off x="-160734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46" name="Connecteur droit 45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2132013"/>
            <a:ext cx="3278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1738" y="2154238"/>
            <a:ext cx="1592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 flipV="1">
            <a:off x="5951538" y="4132263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111"/>
          <p:cNvSpPr txBox="1">
            <a:spLocks noChangeArrowheads="1"/>
          </p:cNvSpPr>
          <p:nvPr/>
        </p:nvSpPr>
        <p:spPr bwMode="auto">
          <a:xfrm>
            <a:off x="6400800" y="3954463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2-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5943600" y="3676650"/>
            <a:ext cx="4873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 flipH="1" flipV="1">
            <a:off x="5417344" y="3666332"/>
            <a:ext cx="384175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15"/>
          <p:cNvSpPr txBox="1">
            <a:spLocks noChangeArrowheads="1"/>
          </p:cNvSpPr>
          <p:nvPr/>
        </p:nvSpPr>
        <p:spPr bwMode="auto">
          <a:xfrm>
            <a:off x="6389688" y="3514725"/>
            <a:ext cx="4603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6-</a:t>
            </a:r>
          </a:p>
        </p:txBody>
      </p:sp>
      <p:sp>
        <p:nvSpPr>
          <p:cNvPr id="56" name="ZoneTexte 116"/>
          <p:cNvSpPr txBox="1">
            <a:spLocks noChangeArrowheads="1"/>
          </p:cNvSpPr>
          <p:nvPr/>
        </p:nvSpPr>
        <p:spPr bwMode="auto">
          <a:xfrm>
            <a:off x="5797550" y="3962400"/>
            <a:ext cx="234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0</a:t>
            </a:r>
          </a:p>
        </p:txBody>
      </p:sp>
      <p:sp>
        <p:nvSpPr>
          <p:cNvPr id="57" name="ZoneTexte 117"/>
          <p:cNvSpPr txBox="1">
            <a:spLocks noChangeArrowheads="1"/>
          </p:cNvSpPr>
          <p:nvPr/>
        </p:nvSpPr>
        <p:spPr bwMode="auto">
          <a:xfrm>
            <a:off x="5695950" y="3506788"/>
            <a:ext cx="671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320</a:t>
            </a:r>
            <a:r>
              <a:rPr lang="fr-FR" sz="800">
                <a:sym typeface="Symbol" pitchFamily="18" charset="2"/>
              </a:rPr>
              <a:t>100 keV</a:t>
            </a:r>
            <a:endParaRPr lang="fr-FR" sz="800"/>
          </a:p>
        </p:txBody>
      </p:sp>
      <p:cxnSp>
        <p:nvCxnSpPr>
          <p:cNvPr id="58" name="Connecteur droit 57"/>
          <p:cNvCxnSpPr/>
          <p:nvPr/>
        </p:nvCxnSpPr>
        <p:spPr>
          <a:xfrm>
            <a:off x="2582863" y="4132263"/>
            <a:ext cx="3360737" cy="15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4732338" y="3679825"/>
            <a:ext cx="1189037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921375" y="290988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123"/>
          <p:cNvSpPr txBox="1">
            <a:spLocks noChangeArrowheads="1"/>
          </p:cNvSpPr>
          <p:nvPr/>
        </p:nvSpPr>
        <p:spPr bwMode="auto">
          <a:xfrm>
            <a:off x="5710238" y="2732088"/>
            <a:ext cx="671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850</a:t>
            </a:r>
            <a:r>
              <a:rPr lang="fr-FR" sz="800">
                <a:sym typeface="Symbol" pitchFamily="18" charset="2"/>
              </a:rPr>
              <a:t>100 keV</a:t>
            </a:r>
            <a:endParaRPr lang="fr-FR" sz="800"/>
          </a:p>
        </p:txBody>
      </p:sp>
      <p:cxnSp>
        <p:nvCxnSpPr>
          <p:cNvPr id="62" name="Connecteur droit avec flèche 61"/>
          <p:cNvCxnSpPr/>
          <p:nvPr/>
        </p:nvCxnSpPr>
        <p:spPr>
          <a:xfrm rot="16200000" flipH="1">
            <a:off x="5995194" y="3288507"/>
            <a:ext cx="765175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126"/>
          <p:cNvSpPr txBox="1">
            <a:spLocks noChangeArrowheads="1"/>
          </p:cNvSpPr>
          <p:nvPr/>
        </p:nvSpPr>
        <p:spPr bwMode="auto">
          <a:xfrm>
            <a:off x="6280150" y="265747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7-</a:t>
            </a:r>
          </a:p>
        </p:txBody>
      </p:sp>
      <p:sp>
        <p:nvSpPr>
          <p:cNvPr id="64" name="ZoneTexte 127"/>
          <p:cNvSpPr txBox="1">
            <a:spLocks noChangeArrowheads="1"/>
          </p:cNvSpPr>
          <p:nvPr/>
        </p:nvSpPr>
        <p:spPr bwMode="auto">
          <a:xfrm rot="5400000">
            <a:off x="6023769" y="3232944"/>
            <a:ext cx="873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/>
              <a:t>M1</a:t>
            </a:r>
            <a:r>
              <a:rPr lang="fr-FR" sz="800"/>
              <a:t> 530</a:t>
            </a:r>
            <a:r>
              <a:rPr lang="fr-FR" sz="800">
                <a:sym typeface="Symbol" pitchFamily="18" charset="2"/>
              </a:rPr>
              <a:t> keV</a:t>
            </a:r>
            <a:endParaRPr lang="fr-FR" sz="800"/>
          </a:p>
        </p:txBody>
      </p:sp>
      <p:cxnSp>
        <p:nvCxnSpPr>
          <p:cNvPr id="65" name="Connecteur droit 64"/>
          <p:cNvCxnSpPr/>
          <p:nvPr/>
        </p:nvCxnSpPr>
        <p:spPr>
          <a:xfrm>
            <a:off x="5267325" y="2921000"/>
            <a:ext cx="654050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 flipH="1" flipV="1">
            <a:off x="5518944" y="2910682"/>
            <a:ext cx="384175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740525" y="3552825"/>
            <a:ext cx="479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219950" y="3546475"/>
            <a:ext cx="658813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143"/>
          <p:cNvSpPr txBox="1">
            <a:spLocks noChangeArrowheads="1"/>
          </p:cNvSpPr>
          <p:nvPr/>
        </p:nvSpPr>
        <p:spPr bwMode="auto">
          <a:xfrm>
            <a:off x="6805613" y="3300413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1+</a:t>
            </a:r>
          </a:p>
        </p:txBody>
      </p:sp>
      <p:sp>
        <p:nvSpPr>
          <p:cNvPr id="70" name="ZoneTexte 144"/>
          <p:cNvSpPr txBox="1">
            <a:spLocks noChangeArrowheads="1"/>
          </p:cNvSpPr>
          <p:nvPr/>
        </p:nvSpPr>
        <p:spPr bwMode="auto">
          <a:xfrm>
            <a:off x="2428875" y="41671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2</a:t>
            </a:r>
          </a:p>
        </p:txBody>
      </p:sp>
      <p:sp>
        <p:nvSpPr>
          <p:cNvPr id="71" name="ZoneTexte 145"/>
          <p:cNvSpPr txBox="1">
            <a:spLocks noChangeArrowheads="1"/>
          </p:cNvSpPr>
          <p:nvPr/>
        </p:nvSpPr>
        <p:spPr bwMode="auto">
          <a:xfrm>
            <a:off x="2998788" y="4167188"/>
            <a:ext cx="2206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3</a:t>
            </a:r>
          </a:p>
        </p:txBody>
      </p:sp>
      <p:sp>
        <p:nvSpPr>
          <p:cNvPr id="72" name="ZoneTexte 146"/>
          <p:cNvSpPr txBox="1">
            <a:spLocks noChangeArrowheads="1"/>
          </p:cNvSpPr>
          <p:nvPr/>
        </p:nvSpPr>
        <p:spPr bwMode="auto">
          <a:xfrm>
            <a:off x="3540125" y="4167188"/>
            <a:ext cx="2206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4</a:t>
            </a:r>
          </a:p>
        </p:txBody>
      </p:sp>
      <p:sp>
        <p:nvSpPr>
          <p:cNvPr id="73" name="ZoneTexte 147"/>
          <p:cNvSpPr txBox="1">
            <a:spLocks noChangeArrowheads="1"/>
          </p:cNvSpPr>
          <p:nvPr/>
        </p:nvSpPr>
        <p:spPr bwMode="auto">
          <a:xfrm>
            <a:off x="4089400" y="41671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5</a:t>
            </a:r>
          </a:p>
        </p:txBody>
      </p:sp>
      <p:sp>
        <p:nvSpPr>
          <p:cNvPr id="74" name="ZoneTexte 148"/>
          <p:cNvSpPr txBox="1">
            <a:spLocks noChangeArrowheads="1"/>
          </p:cNvSpPr>
          <p:nvPr/>
        </p:nvSpPr>
        <p:spPr bwMode="auto">
          <a:xfrm>
            <a:off x="4622800" y="41671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6</a:t>
            </a:r>
          </a:p>
        </p:txBody>
      </p:sp>
      <p:sp>
        <p:nvSpPr>
          <p:cNvPr id="75" name="ZoneTexte 149"/>
          <p:cNvSpPr txBox="1">
            <a:spLocks noChangeArrowheads="1"/>
          </p:cNvSpPr>
          <p:nvPr/>
        </p:nvSpPr>
        <p:spPr bwMode="auto">
          <a:xfrm>
            <a:off x="5172075" y="41671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7</a:t>
            </a:r>
          </a:p>
        </p:txBody>
      </p:sp>
      <p:sp>
        <p:nvSpPr>
          <p:cNvPr id="76" name="ZoneTexte 150"/>
          <p:cNvSpPr txBox="1">
            <a:spLocks noChangeArrowheads="1"/>
          </p:cNvSpPr>
          <p:nvPr/>
        </p:nvSpPr>
        <p:spPr bwMode="auto">
          <a:xfrm>
            <a:off x="7793038" y="4130675"/>
            <a:ext cx="2206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1</a:t>
            </a:r>
          </a:p>
        </p:txBody>
      </p:sp>
      <p:sp>
        <p:nvSpPr>
          <p:cNvPr id="77" name="ZoneTexte 151"/>
          <p:cNvSpPr txBox="1">
            <a:spLocks noChangeArrowheads="1"/>
          </p:cNvSpPr>
          <p:nvPr/>
        </p:nvSpPr>
        <p:spPr bwMode="auto">
          <a:xfrm>
            <a:off x="8364538" y="4130675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2</a:t>
            </a:r>
          </a:p>
        </p:txBody>
      </p:sp>
      <p:sp>
        <p:nvSpPr>
          <p:cNvPr id="78" name="ZoneTexte 152"/>
          <p:cNvSpPr txBox="1">
            <a:spLocks noChangeArrowheads="1"/>
          </p:cNvSpPr>
          <p:nvPr/>
        </p:nvSpPr>
        <p:spPr bwMode="auto">
          <a:xfrm>
            <a:off x="8905875" y="4130675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3</a:t>
            </a:r>
          </a:p>
        </p:txBody>
      </p:sp>
      <p:sp>
        <p:nvSpPr>
          <p:cNvPr id="79" name="Rectangle 153"/>
          <p:cNvSpPr>
            <a:spLocks noChangeArrowheads="1"/>
          </p:cNvSpPr>
          <p:nvPr/>
        </p:nvSpPr>
        <p:spPr bwMode="auto">
          <a:xfrm>
            <a:off x="4764088" y="2640013"/>
            <a:ext cx="90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f</a:t>
            </a:r>
            <a:r>
              <a:rPr lang="fr-FR" sz="1200" b="1" baseline="-25000"/>
              <a:t>5/2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g</a:t>
            </a:r>
            <a:r>
              <a:rPr lang="fr-FR" sz="1200" b="1" baseline="-25000"/>
              <a:t>9/2</a:t>
            </a:r>
            <a:endParaRPr lang="fr-FR" sz="1200" b="1" baseline="30000"/>
          </a:p>
        </p:txBody>
      </p:sp>
      <p:sp>
        <p:nvSpPr>
          <p:cNvPr id="80" name="Rectangle 154"/>
          <p:cNvSpPr>
            <a:spLocks noChangeArrowheads="1"/>
          </p:cNvSpPr>
          <p:nvPr/>
        </p:nvSpPr>
        <p:spPr bwMode="auto">
          <a:xfrm>
            <a:off x="3897313" y="3452813"/>
            <a:ext cx="94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p</a:t>
            </a:r>
            <a:r>
              <a:rPr lang="fr-FR" sz="1200" b="1" baseline="-25000"/>
              <a:t>3/2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g</a:t>
            </a:r>
            <a:r>
              <a:rPr lang="fr-FR" sz="1200" b="1" baseline="-25000"/>
              <a:t>9/2</a:t>
            </a:r>
            <a:endParaRPr lang="fr-FR" sz="1200" b="1" baseline="30000"/>
          </a:p>
        </p:txBody>
      </p:sp>
      <p:sp>
        <p:nvSpPr>
          <p:cNvPr id="81" name="Rectangle 155"/>
          <p:cNvSpPr>
            <a:spLocks noChangeArrowheads="1"/>
          </p:cNvSpPr>
          <p:nvPr/>
        </p:nvSpPr>
        <p:spPr bwMode="auto">
          <a:xfrm>
            <a:off x="8002588" y="2486025"/>
            <a:ext cx="90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f</a:t>
            </a:r>
            <a:r>
              <a:rPr lang="fr-FR" sz="1200" b="1" baseline="-25000"/>
              <a:t>5/2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p</a:t>
            </a:r>
            <a:r>
              <a:rPr lang="fr-FR" sz="1200" b="1" baseline="-25000"/>
              <a:t>1/2</a:t>
            </a:r>
            <a:endParaRPr lang="fr-FR" sz="1200" b="1" baseline="30000"/>
          </a:p>
        </p:txBody>
      </p:sp>
      <p:sp>
        <p:nvSpPr>
          <p:cNvPr id="82" name="Rectangle 156"/>
          <p:cNvSpPr>
            <a:spLocks noChangeArrowheads="1"/>
          </p:cNvSpPr>
          <p:nvPr/>
        </p:nvSpPr>
        <p:spPr bwMode="auto">
          <a:xfrm>
            <a:off x="8088313" y="3394075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p</a:t>
            </a:r>
            <a:r>
              <a:rPr lang="fr-FR" sz="1200" b="1" baseline="-25000"/>
              <a:t>3/2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p</a:t>
            </a:r>
            <a:r>
              <a:rPr lang="fr-FR" sz="1200" b="1" baseline="-25000"/>
              <a:t>1/2</a:t>
            </a:r>
            <a:endParaRPr lang="fr-FR" sz="1200" b="1" baseline="30000"/>
          </a:p>
        </p:txBody>
      </p:sp>
      <p:sp>
        <p:nvSpPr>
          <p:cNvPr id="83" name="ZoneTexte 26"/>
          <p:cNvSpPr txBox="1">
            <a:spLocks noChangeArrowheads="1"/>
          </p:cNvSpPr>
          <p:nvPr/>
        </p:nvSpPr>
        <p:spPr bwMode="auto">
          <a:xfrm>
            <a:off x="6032500" y="965200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84Br</a:t>
            </a:r>
          </a:p>
        </p:txBody>
      </p:sp>
      <p:sp>
        <p:nvSpPr>
          <p:cNvPr id="84" name="ZoneTexte 159"/>
          <p:cNvSpPr txBox="1">
            <a:spLocks noChangeArrowheads="1"/>
          </p:cNvSpPr>
          <p:nvPr/>
        </p:nvSpPr>
        <p:spPr bwMode="auto">
          <a:xfrm>
            <a:off x="6032500" y="2030413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experiment</a:t>
            </a:r>
          </a:p>
        </p:txBody>
      </p:sp>
      <p:sp>
        <p:nvSpPr>
          <p:cNvPr id="85" name="ZoneTexte 168"/>
          <p:cNvSpPr txBox="1">
            <a:spLocks noChangeArrowheads="1"/>
          </p:cNvSpPr>
          <p:nvPr/>
        </p:nvSpPr>
        <p:spPr bwMode="auto">
          <a:xfrm>
            <a:off x="6615113" y="3533775"/>
            <a:ext cx="6715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408</a:t>
            </a:r>
            <a:r>
              <a:rPr lang="fr-FR" sz="800">
                <a:sym typeface="Symbol" pitchFamily="18" charset="2"/>
              </a:rPr>
              <a:t>keV</a:t>
            </a:r>
            <a:endParaRPr lang="fr-FR" sz="800"/>
          </a:p>
        </p:txBody>
      </p:sp>
      <p:graphicFrame>
        <p:nvGraphicFramePr>
          <p:cNvPr id="86" name="Object 6"/>
          <p:cNvGraphicFramePr>
            <a:graphicFrameLocks noChangeAspect="1"/>
          </p:cNvGraphicFramePr>
          <p:nvPr/>
        </p:nvGraphicFramePr>
        <p:xfrm>
          <a:off x="3089275" y="1152525"/>
          <a:ext cx="901700" cy="339725"/>
        </p:xfrm>
        <a:graphic>
          <a:graphicData uri="http://schemas.openxmlformats.org/presentationml/2006/ole">
            <p:oleObj spid="_x0000_s16386" name="Équation" r:id="rId5" imgW="672840" imgH="253800" progId="Equation.3">
              <p:embed/>
            </p:oleObj>
          </a:graphicData>
        </a:graphic>
      </p:graphicFrame>
      <p:graphicFrame>
        <p:nvGraphicFramePr>
          <p:cNvPr id="87" name="Object 7"/>
          <p:cNvGraphicFramePr>
            <a:graphicFrameLocks noChangeAspect="1"/>
          </p:cNvGraphicFramePr>
          <p:nvPr/>
        </p:nvGraphicFramePr>
        <p:xfrm>
          <a:off x="3089275" y="1454150"/>
          <a:ext cx="901700" cy="339725"/>
        </p:xfrm>
        <a:graphic>
          <a:graphicData uri="http://schemas.openxmlformats.org/presentationml/2006/ole">
            <p:oleObj spid="_x0000_s16387" name="Équation" r:id="rId6" imgW="672840" imgH="253800" progId="Equation.3">
              <p:embed/>
            </p:oleObj>
          </a:graphicData>
        </a:graphic>
      </p:graphicFrame>
      <p:grpSp>
        <p:nvGrpSpPr>
          <p:cNvPr id="88" name="Groupe 87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89" name="Forme libre 88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27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1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92" name="Image 91" descr="IPN_SMAL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788" y="1184275"/>
            <a:ext cx="14827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1166813"/>
            <a:ext cx="32718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43"/>
          <p:cNvSpPr txBox="1">
            <a:spLocks noChangeArrowheads="1"/>
          </p:cNvSpPr>
          <p:nvPr/>
        </p:nvSpPr>
        <p:spPr bwMode="auto">
          <a:xfrm>
            <a:off x="1562100" y="584200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7" name="Ellipse 6"/>
          <p:cNvSpPr/>
          <p:nvPr/>
        </p:nvSpPr>
        <p:spPr>
          <a:xfrm>
            <a:off x="2071688" y="4984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ZoneTexte 48"/>
          <p:cNvSpPr txBox="1">
            <a:spLocks noChangeArrowheads="1"/>
          </p:cNvSpPr>
          <p:nvPr/>
        </p:nvSpPr>
        <p:spPr bwMode="auto">
          <a:xfrm>
            <a:off x="1531938" y="968375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9" name="Ellipse 8"/>
          <p:cNvSpPr/>
          <p:nvPr/>
        </p:nvSpPr>
        <p:spPr>
          <a:xfrm>
            <a:off x="2100263" y="92710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0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11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12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13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14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15" name="Connecteur droit 14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63817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2"/>
          <p:cNvSpPr txBox="1">
            <a:spLocks noChangeArrowheads="1"/>
          </p:cNvSpPr>
          <p:nvPr/>
        </p:nvSpPr>
        <p:spPr bwMode="auto">
          <a:xfrm>
            <a:off x="530225" y="63246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N=49</a:t>
            </a:r>
          </a:p>
        </p:txBody>
      </p:sp>
      <p:sp>
        <p:nvSpPr>
          <p:cNvPr id="18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 bwMode="auto">
          <a:xfrm>
            <a:off x="63817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63817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 bwMode="auto">
          <a:xfrm>
            <a:off x="63817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 bwMode="auto">
          <a:xfrm>
            <a:off x="63817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9531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78Cu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8896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80Ga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8896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82As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9531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84Br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8896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86Rb</a:t>
            </a:r>
          </a:p>
        </p:txBody>
      </p:sp>
      <p:cxnSp>
        <p:nvCxnSpPr>
          <p:cNvPr id="29" name="Connecteur droit avec flèche 28"/>
          <p:cNvCxnSpPr/>
          <p:nvPr/>
        </p:nvCxnSpPr>
        <p:spPr bwMode="auto">
          <a:xfrm rot="5400000" flipH="1" flipV="1">
            <a:off x="254000" y="4479925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1"/>
          <p:cNvSpPr txBox="1">
            <a:spLocks noChangeArrowheads="1"/>
          </p:cNvSpPr>
          <p:nvPr/>
        </p:nvSpPr>
        <p:spPr bwMode="auto">
          <a:xfrm rot="16200000">
            <a:off x="1425575" y="4056063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31" name="Connecteur droit avec flèche 30"/>
          <p:cNvCxnSpPr/>
          <p:nvPr/>
        </p:nvCxnSpPr>
        <p:spPr bwMode="auto">
          <a:xfrm rot="16200000" flipV="1">
            <a:off x="731044" y="2255044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4"/>
          <p:cNvSpPr txBox="1">
            <a:spLocks noChangeArrowheads="1"/>
          </p:cNvSpPr>
          <p:nvPr/>
        </p:nvSpPr>
        <p:spPr bwMode="auto">
          <a:xfrm rot="16200000">
            <a:off x="1426369" y="1656557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1622425" y="379412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1609725" y="1376363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5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36" name="Connecteur droit 35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 bwMode="auto">
          <a:xfrm rot="5400000">
            <a:off x="-160734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48" name="Connecteur droit 47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970588" y="3167063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6419850" y="2989263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2-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5970588" y="3071813"/>
            <a:ext cx="4857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4"/>
          <p:cNvSpPr txBox="1">
            <a:spLocks noChangeArrowheads="1"/>
          </p:cNvSpPr>
          <p:nvPr/>
        </p:nvSpPr>
        <p:spPr bwMode="auto">
          <a:xfrm>
            <a:off x="6400800" y="280670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5-</a:t>
            </a:r>
          </a:p>
        </p:txBody>
      </p:sp>
      <p:sp>
        <p:nvSpPr>
          <p:cNvPr id="55" name="ZoneTexte 55"/>
          <p:cNvSpPr txBox="1">
            <a:spLocks noChangeArrowheads="1"/>
          </p:cNvSpPr>
          <p:nvPr/>
        </p:nvSpPr>
        <p:spPr bwMode="auto">
          <a:xfrm>
            <a:off x="5735638" y="3189288"/>
            <a:ext cx="234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0</a:t>
            </a:r>
          </a:p>
        </p:txBody>
      </p:sp>
      <p:sp>
        <p:nvSpPr>
          <p:cNvPr id="56" name="ZoneTexte 56"/>
          <p:cNvSpPr txBox="1">
            <a:spLocks noChangeArrowheads="1"/>
          </p:cNvSpPr>
          <p:nvPr/>
        </p:nvSpPr>
        <p:spPr bwMode="auto">
          <a:xfrm>
            <a:off x="5784850" y="2776538"/>
            <a:ext cx="671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/>
              <a:t>146</a:t>
            </a:r>
            <a:r>
              <a:rPr lang="fr-FR" sz="800" dirty="0">
                <a:sym typeface="Symbol" pitchFamily="18" charset="2"/>
              </a:rPr>
              <a:t>27 </a:t>
            </a:r>
            <a:r>
              <a:rPr lang="fr-FR" sz="800" dirty="0" err="1">
                <a:sym typeface="Symbol" pitchFamily="18" charset="2"/>
              </a:rPr>
              <a:t>keV</a:t>
            </a:r>
            <a:endParaRPr lang="fr-FR" sz="8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2601913" y="3167063"/>
            <a:ext cx="3360737" cy="15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327525" y="3071813"/>
            <a:ext cx="1635125" cy="15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6759575" y="2368550"/>
            <a:ext cx="4794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7239000" y="1766888"/>
            <a:ext cx="793750" cy="60325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8"/>
          <p:cNvSpPr txBox="1">
            <a:spLocks noChangeArrowheads="1"/>
          </p:cNvSpPr>
          <p:nvPr/>
        </p:nvSpPr>
        <p:spPr bwMode="auto">
          <a:xfrm>
            <a:off x="6824663" y="2049463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1+</a:t>
            </a:r>
          </a:p>
        </p:txBody>
      </p:sp>
      <p:sp>
        <p:nvSpPr>
          <p:cNvPr id="62" name="ZoneTexte 69"/>
          <p:cNvSpPr txBox="1">
            <a:spLocks noChangeArrowheads="1"/>
          </p:cNvSpPr>
          <p:nvPr/>
        </p:nvSpPr>
        <p:spPr bwMode="auto">
          <a:xfrm>
            <a:off x="2447925" y="32019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2</a:t>
            </a:r>
          </a:p>
        </p:txBody>
      </p:sp>
      <p:sp>
        <p:nvSpPr>
          <p:cNvPr id="63" name="ZoneTexte 70"/>
          <p:cNvSpPr txBox="1">
            <a:spLocks noChangeArrowheads="1"/>
          </p:cNvSpPr>
          <p:nvPr/>
        </p:nvSpPr>
        <p:spPr bwMode="auto">
          <a:xfrm>
            <a:off x="3017838" y="3201988"/>
            <a:ext cx="2206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3</a:t>
            </a:r>
          </a:p>
        </p:txBody>
      </p:sp>
      <p:sp>
        <p:nvSpPr>
          <p:cNvPr id="64" name="ZoneTexte 71"/>
          <p:cNvSpPr txBox="1">
            <a:spLocks noChangeArrowheads="1"/>
          </p:cNvSpPr>
          <p:nvPr/>
        </p:nvSpPr>
        <p:spPr bwMode="auto">
          <a:xfrm>
            <a:off x="3559175" y="3201988"/>
            <a:ext cx="2206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4</a:t>
            </a:r>
          </a:p>
        </p:txBody>
      </p:sp>
      <p:sp>
        <p:nvSpPr>
          <p:cNvPr id="65" name="ZoneTexte 72"/>
          <p:cNvSpPr txBox="1">
            <a:spLocks noChangeArrowheads="1"/>
          </p:cNvSpPr>
          <p:nvPr/>
        </p:nvSpPr>
        <p:spPr bwMode="auto">
          <a:xfrm>
            <a:off x="4108450" y="32019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5</a:t>
            </a:r>
          </a:p>
        </p:txBody>
      </p:sp>
      <p:sp>
        <p:nvSpPr>
          <p:cNvPr id="66" name="ZoneTexte 73"/>
          <p:cNvSpPr txBox="1">
            <a:spLocks noChangeArrowheads="1"/>
          </p:cNvSpPr>
          <p:nvPr/>
        </p:nvSpPr>
        <p:spPr bwMode="auto">
          <a:xfrm>
            <a:off x="4641850" y="32019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6</a:t>
            </a:r>
          </a:p>
        </p:txBody>
      </p:sp>
      <p:sp>
        <p:nvSpPr>
          <p:cNvPr id="67" name="ZoneTexte 74"/>
          <p:cNvSpPr txBox="1">
            <a:spLocks noChangeArrowheads="1"/>
          </p:cNvSpPr>
          <p:nvPr/>
        </p:nvSpPr>
        <p:spPr bwMode="auto">
          <a:xfrm>
            <a:off x="5191125" y="3201988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7</a:t>
            </a:r>
          </a:p>
        </p:txBody>
      </p:sp>
      <p:sp>
        <p:nvSpPr>
          <p:cNvPr id="68" name="ZoneTexte 75"/>
          <p:cNvSpPr txBox="1">
            <a:spLocks noChangeArrowheads="1"/>
          </p:cNvSpPr>
          <p:nvPr/>
        </p:nvSpPr>
        <p:spPr bwMode="auto">
          <a:xfrm>
            <a:off x="7812088" y="3203575"/>
            <a:ext cx="2206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1</a:t>
            </a:r>
          </a:p>
        </p:txBody>
      </p:sp>
      <p:sp>
        <p:nvSpPr>
          <p:cNvPr id="69" name="ZoneTexte 76"/>
          <p:cNvSpPr txBox="1">
            <a:spLocks noChangeArrowheads="1"/>
          </p:cNvSpPr>
          <p:nvPr/>
        </p:nvSpPr>
        <p:spPr bwMode="auto">
          <a:xfrm>
            <a:off x="8383588" y="3203575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2</a:t>
            </a:r>
          </a:p>
        </p:txBody>
      </p:sp>
      <p:sp>
        <p:nvSpPr>
          <p:cNvPr id="70" name="ZoneTexte 77"/>
          <p:cNvSpPr txBox="1">
            <a:spLocks noChangeArrowheads="1"/>
          </p:cNvSpPr>
          <p:nvPr/>
        </p:nvSpPr>
        <p:spPr bwMode="auto">
          <a:xfrm>
            <a:off x="8924925" y="3203575"/>
            <a:ext cx="2190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3</a:t>
            </a:r>
          </a:p>
        </p:txBody>
      </p:sp>
      <p:sp>
        <p:nvSpPr>
          <p:cNvPr id="71" name="Rectangle 78"/>
          <p:cNvSpPr>
            <a:spLocks noChangeArrowheads="1"/>
          </p:cNvSpPr>
          <p:nvPr/>
        </p:nvSpPr>
        <p:spPr bwMode="auto">
          <a:xfrm>
            <a:off x="3205163" y="2743200"/>
            <a:ext cx="90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f</a:t>
            </a:r>
            <a:r>
              <a:rPr lang="fr-FR" sz="1200" b="1" baseline="-25000"/>
              <a:t>5/2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g</a:t>
            </a:r>
            <a:r>
              <a:rPr lang="fr-FR" sz="1200" b="1" baseline="-25000"/>
              <a:t>9/2</a:t>
            </a:r>
            <a:endParaRPr lang="fr-FR" sz="1200" b="1" baseline="30000"/>
          </a:p>
        </p:txBody>
      </p:sp>
      <p:sp>
        <p:nvSpPr>
          <p:cNvPr id="72" name="Rectangle 79"/>
          <p:cNvSpPr>
            <a:spLocks noChangeArrowheads="1"/>
          </p:cNvSpPr>
          <p:nvPr/>
        </p:nvSpPr>
        <p:spPr bwMode="auto">
          <a:xfrm>
            <a:off x="3779838" y="2366963"/>
            <a:ext cx="94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p</a:t>
            </a:r>
            <a:r>
              <a:rPr lang="fr-FR" sz="1200" b="1" baseline="-25000"/>
              <a:t>3/2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g</a:t>
            </a:r>
            <a:r>
              <a:rPr lang="fr-FR" sz="1200" b="1" baseline="-25000"/>
              <a:t>9/2</a:t>
            </a:r>
            <a:endParaRPr lang="fr-FR" sz="1200" b="1" baseline="30000"/>
          </a:p>
        </p:txBody>
      </p:sp>
      <p:sp>
        <p:nvSpPr>
          <p:cNvPr id="73" name="Rectangle 80"/>
          <p:cNvSpPr>
            <a:spLocks noChangeArrowheads="1"/>
          </p:cNvSpPr>
          <p:nvPr/>
        </p:nvSpPr>
        <p:spPr bwMode="auto">
          <a:xfrm>
            <a:off x="8151813" y="2020888"/>
            <a:ext cx="901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Symbol" pitchFamily="18" charset="2"/>
              </a:rPr>
              <a:t>p</a:t>
            </a:r>
            <a:r>
              <a:rPr lang="fr-FR" sz="1200" b="1"/>
              <a:t>f</a:t>
            </a:r>
            <a:r>
              <a:rPr lang="fr-FR" sz="1200" b="1" baseline="-25000"/>
              <a:t>5/2</a:t>
            </a:r>
            <a:r>
              <a:rPr lang="fr-FR" sz="1200" b="1">
                <a:sym typeface="Symbol" pitchFamily="18" charset="2"/>
              </a:rPr>
              <a:t></a:t>
            </a:r>
            <a:r>
              <a:rPr lang="fr-FR" sz="1200" b="1">
                <a:latin typeface="Symbol" pitchFamily="18" charset="2"/>
              </a:rPr>
              <a:t>n</a:t>
            </a:r>
            <a:r>
              <a:rPr lang="fr-FR" sz="1200" b="1"/>
              <a:t>p</a:t>
            </a:r>
            <a:r>
              <a:rPr lang="fr-FR" sz="1200" b="1" baseline="-25000"/>
              <a:t>1/2</a:t>
            </a:r>
            <a:endParaRPr lang="fr-FR" sz="1200" b="1" baseline="30000"/>
          </a:p>
        </p:txBody>
      </p:sp>
      <p:sp>
        <p:nvSpPr>
          <p:cNvPr id="74" name="Rectangle 81"/>
          <p:cNvSpPr>
            <a:spLocks noChangeArrowheads="1"/>
          </p:cNvSpPr>
          <p:nvPr/>
        </p:nvSpPr>
        <p:spPr bwMode="auto">
          <a:xfrm>
            <a:off x="7897813" y="1373188"/>
            <a:ext cx="946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>
                <a:latin typeface="Symbol" pitchFamily="18" charset="2"/>
              </a:rPr>
              <a:t>p</a:t>
            </a:r>
            <a:r>
              <a:rPr lang="fr-FR" sz="1200" b="1" dirty="0"/>
              <a:t>p</a:t>
            </a:r>
            <a:r>
              <a:rPr lang="fr-FR" sz="1200" b="1" baseline="-25000" dirty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>
                <a:latin typeface="Symbol" pitchFamily="18" charset="2"/>
              </a:rPr>
              <a:t>n</a:t>
            </a:r>
            <a:r>
              <a:rPr lang="fr-FR" sz="1200" b="1" dirty="0"/>
              <a:t>p</a:t>
            </a:r>
            <a:r>
              <a:rPr lang="fr-FR" sz="1200" b="1" baseline="-25000" dirty="0"/>
              <a:t>1/2</a:t>
            </a:r>
            <a:endParaRPr lang="fr-FR" sz="1200" b="1" baseline="30000" dirty="0"/>
          </a:p>
        </p:txBody>
      </p:sp>
      <p:sp>
        <p:nvSpPr>
          <p:cNvPr id="75" name="ZoneTexte 26"/>
          <p:cNvSpPr txBox="1">
            <a:spLocks noChangeArrowheads="1"/>
          </p:cNvSpPr>
          <p:nvPr/>
        </p:nvSpPr>
        <p:spPr bwMode="auto">
          <a:xfrm>
            <a:off x="6051550" y="0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82As</a:t>
            </a:r>
          </a:p>
        </p:txBody>
      </p:sp>
      <p:sp>
        <p:nvSpPr>
          <p:cNvPr id="76" name="ZoneTexte 83"/>
          <p:cNvSpPr txBox="1">
            <a:spLocks noChangeArrowheads="1"/>
          </p:cNvSpPr>
          <p:nvPr/>
        </p:nvSpPr>
        <p:spPr bwMode="auto">
          <a:xfrm>
            <a:off x="6051550" y="1065213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experiment</a:t>
            </a:r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6759575" y="2560638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99"/>
          <p:cNvSpPr txBox="1">
            <a:spLocks noChangeArrowheads="1"/>
          </p:cNvSpPr>
          <p:nvPr/>
        </p:nvSpPr>
        <p:spPr bwMode="auto">
          <a:xfrm>
            <a:off x="6805613" y="2566988"/>
            <a:ext cx="56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(3+)</a:t>
            </a:r>
            <a:endParaRPr lang="fr-FR" sz="1400" dirty="0"/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7229475" y="2447926"/>
            <a:ext cx="1714500" cy="11429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103"/>
          <p:cNvSpPr txBox="1">
            <a:spLocks noChangeArrowheads="1"/>
          </p:cNvSpPr>
          <p:nvPr/>
        </p:nvSpPr>
        <p:spPr bwMode="auto">
          <a:xfrm>
            <a:off x="6469063" y="3455988"/>
            <a:ext cx="135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 err="1"/>
              <a:t>Gausemel</a:t>
            </a:r>
            <a:r>
              <a:rPr lang="fr-FR" sz="1200" dirty="0"/>
              <a:t> et al. PRC70 (2004)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 rot="16200000" flipV="1">
            <a:off x="6523832" y="3094832"/>
            <a:ext cx="477836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4"/>
          <p:cNvGraphicFramePr>
            <a:graphicFrameLocks noChangeAspect="1"/>
          </p:cNvGraphicFramePr>
          <p:nvPr/>
        </p:nvGraphicFramePr>
        <p:xfrm>
          <a:off x="3108325" y="187325"/>
          <a:ext cx="901700" cy="339725"/>
        </p:xfrm>
        <a:graphic>
          <a:graphicData uri="http://schemas.openxmlformats.org/presentationml/2006/ole">
            <p:oleObj spid="_x0000_s17410" name="Équation" r:id="rId5" imgW="672840" imgH="253800" progId="Equation.3">
              <p:embed/>
            </p:oleObj>
          </a:graphicData>
        </a:graphic>
      </p:graphicFrame>
      <p:graphicFrame>
        <p:nvGraphicFramePr>
          <p:cNvPr id="83" name="Object 5"/>
          <p:cNvGraphicFramePr>
            <a:graphicFrameLocks noChangeAspect="1"/>
          </p:cNvGraphicFramePr>
          <p:nvPr/>
        </p:nvGraphicFramePr>
        <p:xfrm>
          <a:off x="3108325" y="488950"/>
          <a:ext cx="901700" cy="339725"/>
        </p:xfrm>
        <a:graphic>
          <a:graphicData uri="http://schemas.openxmlformats.org/presentationml/2006/ole">
            <p:oleObj spid="_x0000_s17411" name="Équation" r:id="rId6" imgW="672840" imgH="253800" progId="Equation.3">
              <p:embed/>
            </p:oleObj>
          </a:graphicData>
        </a:graphic>
      </p:graphicFrame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7"/>
          <a:srcRect l="32068" t="35870"/>
          <a:stretch>
            <a:fillRect/>
          </a:stretch>
        </p:blipFill>
        <p:spPr bwMode="auto">
          <a:xfrm>
            <a:off x="4956549" y="4029075"/>
            <a:ext cx="4124167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ZoneTexte 56"/>
          <p:cNvSpPr txBox="1">
            <a:spLocks noChangeArrowheads="1"/>
          </p:cNvSpPr>
          <p:nvPr/>
        </p:nvSpPr>
        <p:spPr bwMode="auto">
          <a:xfrm>
            <a:off x="6232525" y="2243138"/>
            <a:ext cx="6715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1092</a:t>
            </a:r>
            <a:r>
              <a:rPr lang="fr-FR" sz="800" dirty="0" smtClean="0">
                <a:sym typeface="Symbol" pitchFamily="18" charset="2"/>
              </a:rPr>
              <a:t>keV</a:t>
            </a:r>
            <a:endParaRPr lang="fr-FR" sz="800" dirty="0"/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8"/>
          <a:srcRect l="42148" t="40000"/>
          <a:stretch>
            <a:fillRect/>
          </a:stretch>
        </p:blipFill>
        <p:spPr bwMode="auto">
          <a:xfrm>
            <a:off x="2190750" y="4821304"/>
            <a:ext cx="2771775" cy="14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5571965" y="5987382"/>
            <a:ext cx="1537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B. Tastet PhD thesis</a:t>
            </a:r>
          </a:p>
          <a:p>
            <a:r>
              <a:rPr lang="en-US" sz="1200" dirty="0" smtClean="0"/>
              <a:t>Univ. Paris </a:t>
            </a:r>
            <a:r>
              <a:rPr lang="en-US" sz="1200" dirty="0" err="1" smtClean="0"/>
              <a:t>Sud</a:t>
            </a:r>
            <a:r>
              <a:rPr lang="en-US" sz="1200" dirty="0" smtClean="0"/>
              <a:t> (2011)</a:t>
            </a:r>
          </a:p>
          <a:p>
            <a:r>
              <a:rPr lang="en-US" sz="1200" dirty="0" smtClean="0"/>
              <a:t>(unpublished) </a:t>
            </a:r>
            <a:endParaRPr lang="fr-FR" sz="1200" dirty="0"/>
          </a:p>
        </p:txBody>
      </p:sp>
      <p:grpSp>
        <p:nvGrpSpPr>
          <p:cNvPr id="88" name="Groupe 87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89" name="Forme libre 88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28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1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92" name="Image 91" descr="IPN_SMAL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2232025" y="1985963"/>
          <a:ext cx="5064919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Connecteur droit 15"/>
          <p:cNvCxnSpPr/>
          <p:nvPr/>
        </p:nvCxnSpPr>
        <p:spPr>
          <a:xfrm flipV="1">
            <a:off x="3622675" y="4581525"/>
            <a:ext cx="4143375" cy="2762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051425" y="4343400"/>
            <a:ext cx="275272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089525" y="4943475"/>
            <a:ext cx="2590800" cy="95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594475" y="2581276"/>
            <a:ext cx="952500" cy="22859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603875" y="3657600"/>
            <a:ext cx="2114550" cy="1809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7564438" y="4941888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111"/>
          <p:cNvSpPr txBox="1">
            <a:spLocks noChangeArrowheads="1"/>
          </p:cNvSpPr>
          <p:nvPr/>
        </p:nvSpPr>
        <p:spPr bwMode="auto">
          <a:xfrm>
            <a:off x="7975600" y="4840288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2-</a:t>
            </a:r>
          </a:p>
        </p:txBody>
      </p:sp>
      <p:sp>
        <p:nvSpPr>
          <p:cNvPr id="39" name="ZoneTexte 116"/>
          <p:cNvSpPr txBox="1">
            <a:spLocks noChangeArrowheads="1"/>
          </p:cNvSpPr>
          <p:nvPr/>
        </p:nvSpPr>
        <p:spPr bwMode="auto">
          <a:xfrm>
            <a:off x="7410450" y="4772025"/>
            <a:ext cx="234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0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43800" y="25860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23"/>
          <p:cNvSpPr txBox="1">
            <a:spLocks noChangeArrowheads="1"/>
          </p:cNvSpPr>
          <p:nvPr/>
        </p:nvSpPr>
        <p:spPr bwMode="auto">
          <a:xfrm>
            <a:off x="7275513" y="240823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1374</a:t>
            </a:r>
            <a:r>
              <a:rPr lang="fr-FR" sz="800" dirty="0" smtClean="0">
                <a:sym typeface="Symbol" pitchFamily="18" charset="2"/>
              </a:rPr>
              <a:t>keV</a:t>
            </a:r>
            <a:endParaRPr lang="fr-FR" sz="800" dirty="0"/>
          </a:p>
        </p:txBody>
      </p:sp>
      <p:sp>
        <p:nvSpPr>
          <p:cNvPr id="44" name="ZoneTexte 126"/>
          <p:cNvSpPr txBox="1">
            <a:spLocks noChangeArrowheads="1"/>
          </p:cNvSpPr>
          <p:nvPr/>
        </p:nvSpPr>
        <p:spPr bwMode="auto">
          <a:xfrm>
            <a:off x="7969250" y="235267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7+</a:t>
            </a:r>
            <a:endParaRPr lang="fr-FR" sz="1400" dirty="0"/>
          </a:p>
        </p:txBody>
      </p:sp>
      <p:sp>
        <p:nvSpPr>
          <p:cNvPr id="49" name="ZoneTexte 159"/>
          <p:cNvSpPr txBox="1">
            <a:spLocks noChangeArrowheads="1"/>
          </p:cNvSpPr>
          <p:nvPr/>
        </p:nvSpPr>
        <p:spPr bwMode="auto">
          <a:xfrm>
            <a:off x="7302500" y="1677988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experiment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5053013" y="2239963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g</a:t>
            </a:r>
            <a:r>
              <a:rPr lang="fr-FR" sz="1200" b="1" baseline="-25000" dirty="0" smtClean="0"/>
              <a:t>9/2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4243388" y="2878138"/>
            <a:ext cx="872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3119438" y="3716338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4529138" y="3887788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3843338" y="4230688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1/2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4062413" y="4783138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7707313" y="4894263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111"/>
          <p:cNvSpPr txBox="1">
            <a:spLocks noChangeArrowheads="1"/>
          </p:cNvSpPr>
          <p:nvPr/>
        </p:nvSpPr>
        <p:spPr bwMode="auto">
          <a:xfrm>
            <a:off x="8070850" y="4678363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3-</a:t>
            </a:r>
            <a:endParaRPr lang="fr-FR" sz="1400" dirty="0"/>
          </a:p>
        </p:txBody>
      </p:sp>
      <p:sp>
        <p:nvSpPr>
          <p:cNvPr id="65" name="ZoneTexte 116"/>
          <p:cNvSpPr txBox="1">
            <a:spLocks noChangeArrowheads="1"/>
          </p:cNvSpPr>
          <p:nvPr/>
        </p:nvSpPr>
        <p:spPr bwMode="auto">
          <a:xfrm>
            <a:off x="7553324" y="4724400"/>
            <a:ext cx="3079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dirty="0" smtClean="0"/>
              <a:t>27</a:t>
            </a:r>
            <a:endParaRPr lang="fr-FR" sz="800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7562850" y="4576763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123"/>
          <p:cNvSpPr txBox="1">
            <a:spLocks noChangeArrowheads="1"/>
          </p:cNvSpPr>
          <p:nvPr/>
        </p:nvSpPr>
        <p:spPr bwMode="auto">
          <a:xfrm>
            <a:off x="7294563" y="439896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196</a:t>
            </a:r>
            <a:endParaRPr lang="fr-FR" sz="800" dirty="0"/>
          </a:p>
        </p:txBody>
      </p:sp>
      <p:sp>
        <p:nvSpPr>
          <p:cNvPr id="68" name="ZoneTexte 126"/>
          <p:cNvSpPr txBox="1">
            <a:spLocks noChangeArrowheads="1"/>
          </p:cNvSpPr>
          <p:nvPr/>
        </p:nvSpPr>
        <p:spPr bwMode="auto">
          <a:xfrm>
            <a:off x="7988300" y="434340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(1-)</a:t>
            </a:r>
            <a:endParaRPr lang="fr-FR" sz="1400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7581900" y="43386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123"/>
          <p:cNvSpPr txBox="1">
            <a:spLocks noChangeArrowheads="1"/>
          </p:cNvSpPr>
          <p:nvPr/>
        </p:nvSpPr>
        <p:spPr bwMode="auto">
          <a:xfrm>
            <a:off x="7313613" y="416083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340</a:t>
            </a:r>
            <a:endParaRPr lang="fr-FR" sz="800" dirty="0"/>
          </a:p>
        </p:txBody>
      </p:sp>
      <p:sp>
        <p:nvSpPr>
          <p:cNvPr id="72" name="ZoneTexte 126"/>
          <p:cNvSpPr txBox="1">
            <a:spLocks noChangeArrowheads="1"/>
          </p:cNvSpPr>
          <p:nvPr/>
        </p:nvSpPr>
        <p:spPr bwMode="auto">
          <a:xfrm>
            <a:off x="8007350" y="410527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4-</a:t>
            </a:r>
            <a:endParaRPr lang="fr-FR" sz="1400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8391525" y="4291013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123"/>
          <p:cNvSpPr txBox="1">
            <a:spLocks noChangeArrowheads="1"/>
          </p:cNvSpPr>
          <p:nvPr/>
        </p:nvSpPr>
        <p:spPr bwMode="auto">
          <a:xfrm>
            <a:off x="8313738" y="411321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362</a:t>
            </a:r>
            <a:endParaRPr lang="fr-FR" sz="800" dirty="0"/>
          </a:p>
        </p:txBody>
      </p:sp>
      <p:sp>
        <p:nvSpPr>
          <p:cNvPr id="76" name="ZoneTexte 126"/>
          <p:cNvSpPr txBox="1">
            <a:spLocks noChangeArrowheads="1"/>
          </p:cNvSpPr>
          <p:nvPr/>
        </p:nvSpPr>
        <p:spPr bwMode="auto">
          <a:xfrm>
            <a:off x="8816975" y="405765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2-</a:t>
            </a:r>
            <a:endParaRPr lang="fr-FR" sz="1400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4117975" y="4286250"/>
            <a:ext cx="4533900" cy="2190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7543800" y="3662363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123"/>
          <p:cNvSpPr txBox="1">
            <a:spLocks noChangeArrowheads="1"/>
          </p:cNvSpPr>
          <p:nvPr/>
        </p:nvSpPr>
        <p:spPr bwMode="auto">
          <a:xfrm>
            <a:off x="7275513" y="348456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727</a:t>
            </a:r>
            <a:endParaRPr lang="fr-FR" sz="800" dirty="0"/>
          </a:p>
        </p:txBody>
      </p:sp>
      <p:sp>
        <p:nvSpPr>
          <p:cNvPr id="82" name="ZoneTexte 126"/>
          <p:cNvSpPr txBox="1">
            <a:spLocks noChangeArrowheads="1"/>
          </p:cNvSpPr>
          <p:nvPr/>
        </p:nvSpPr>
        <p:spPr bwMode="auto">
          <a:xfrm>
            <a:off x="7969250" y="342900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5-</a:t>
            </a:r>
            <a:endParaRPr lang="fr-FR" sz="1400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7543800" y="344328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123"/>
          <p:cNvSpPr txBox="1">
            <a:spLocks noChangeArrowheads="1"/>
          </p:cNvSpPr>
          <p:nvPr/>
        </p:nvSpPr>
        <p:spPr bwMode="auto">
          <a:xfrm>
            <a:off x="7275513" y="326548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862</a:t>
            </a:r>
            <a:endParaRPr lang="fr-FR" sz="800" dirty="0"/>
          </a:p>
        </p:txBody>
      </p:sp>
      <p:sp>
        <p:nvSpPr>
          <p:cNvPr id="86" name="ZoneTexte 126"/>
          <p:cNvSpPr txBox="1">
            <a:spLocks noChangeArrowheads="1"/>
          </p:cNvSpPr>
          <p:nvPr/>
        </p:nvSpPr>
        <p:spPr bwMode="auto">
          <a:xfrm>
            <a:off x="7969250" y="320992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2-</a:t>
            </a:r>
            <a:endParaRPr lang="fr-FR" sz="1400" dirty="0"/>
          </a:p>
        </p:txBody>
      </p:sp>
      <p:cxnSp>
        <p:nvCxnSpPr>
          <p:cNvPr id="87" name="Connecteur droit 86"/>
          <p:cNvCxnSpPr/>
          <p:nvPr/>
        </p:nvCxnSpPr>
        <p:spPr>
          <a:xfrm flipV="1">
            <a:off x="4108450" y="3448051"/>
            <a:ext cx="3448050" cy="3524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" name="ZoneTexte 43"/>
          <p:cNvSpPr txBox="1">
            <a:spLocks noChangeArrowheads="1"/>
          </p:cNvSpPr>
          <p:nvPr/>
        </p:nvSpPr>
        <p:spPr bwMode="auto">
          <a:xfrm>
            <a:off x="1552575" y="574675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92" name="Ellipse 91"/>
          <p:cNvSpPr/>
          <p:nvPr/>
        </p:nvSpPr>
        <p:spPr>
          <a:xfrm>
            <a:off x="2062163" y="48895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3" name="ZoneTexte 48"/>
          <p:cNvSpPr txBox="1">
            <a:spLocks noChangeArrowheads="1"/>
          </p:cNvSpPr>
          <p:nvPr/>
        </p:nvSpPr>
        <p:spPr bwMode="auto">
          <a:xfrm>
            <a:off x="1522413" y="958850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94" name="Ellipse 93"/>
          <p:cNvSpPr/>
          <p:nvPr/>
        </p:nvSpPr>
        <p:spPr>
          <a:xfrm>
            <a:off x="2090738" y="9175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95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96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97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98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99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100" name="Connecteur droit 99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 bwMode="auto">
          <a:xfrm>
            <a:off x="153352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ZoneTexte 12"/>
          <p:cNvSpPr txBox="1">
            <a:spLocks noChangeArrowheads="1"/>
          </p:cNvSpPr>
          <p:nvPr/>
        </p:nvSpPr>
        <p:spPr bwMode="auto">
          <a:xfrm>
            <a:off x="1473200" y="63246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dirty="0" smtClean="0"/>
              <a:t>N=51</a:t>
            </a:r>
            <a:endParaRPr lang="fr-FR" sz="1400" dirty="0"/>
          </a:p>
        </p:txBody>
      </p:sp>
      <p:sp>
        <p:nvSpPr>
          <p:cNvPr id="103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5" name="Rectangle 104"/>
          <p:cNvSpPr/>
          <p:nvPr/>
        </p:nvSpPr>
        <p:spPr bwMode="auto">
          <a:xfrm>
            <a:off x="153352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" name="Rectangle 105"/>
          <p:cNvSpPr/>
          <p:nvPr/>
        </p:nvSpPr>
        <p:spPr bwMode="auto">
          <a:xfrm>
            <a:off x="153352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7" name="Rectangle 106"/>
          <p:cNvSpPr/>
          <p:nvPr/>
        </p:nvSpPr>
        <p:spPr bwMode="auto">
          <a:xfrm>
            <a:off x="153352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8" name="Rectangle 107"/>
          <p:cNvSpPr/>
          <p:nvPr/>
        </p:nvSpPr>
        <p:spPr bwMode="auto">
          <a:xfrm>
            <a:off x="153352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9" name="ZoneTexte 23"/>
          <p:cNvSpPr txBox="1">
            <a:spLocks noChangeArrowheads="1"/>
          </p:cNvSpPr>
          <p:nvPr/>
        </p:nvSpPr>
        <p:spPr bwMode="auto">
          <a:xfrm>
            <a:off x="149066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sp>
        <p:nvSpPr>
          <p:cNvPr id="110" name="ZoneTexte 24"/>
          <p:cNvSpPr txBox="1">
            <a:spLocks noChangeArrowheads="1"/>
          </p:cNvSpPr>
          <p:nvPr/>
        </p:nvSpPr>
        <p:spPr bwMode="auto">
          <a:xfrm>
            <a:off x="148431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111" name="ZoneTexte 25"/>
          <p:cNvSpPr txBox="1">
            <a:spLocks noChangeArrowheads="1"/>
          </p:cNvSpPr>
          <p:nvPr/>
        </p:nvSpPr>
        <p:spPr bwMode="auto">
          <a:xfrm>
            <a:off x="148431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112" name="ZoneTexte 26"/>
          <p:cNvSpPr txBox="1">
            <a:spLocks noChangeArrowheads="1"/>
          </p:cNvSpPr>
          <p:nvPr/>
        </p:nvSpPr>
        <p:spPr bwMode="auto">
          <a:xfrm>
            <a:off x="149066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113" name="ZoneTexte 27"/>
          <p:cNvSpPr txBox="1">
            <a:spLocks noChangeArrowheads="1"/>
          </p:cNvSpPr>
          <p:nvPr/>
        </p:nvSpPr>
        <p:spPr bwMode="auto">
          <a:xfrm>
            <a:off x="148431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cxnSp>
        <p:nvCxnSpPr>
          <p:cNvPr id="114" name="Connecteur droit avec flèche 113"/>
          <p:cNvCxnSpPr/>
          <p:nvPr/>
        </p:nvCxnSpPr>
        <p:spPr bwMode="auto">
          <a:xfrm rot="5400000" flipH="1" flipV="1">
            <a:off x="-336550" y="4451350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31"/>
          <p:cNvSpPr txBox="1">
            <a:spLocks noChangeArrowheads="1"/>
          </p:cNvSpPr>
          <p:nvPr/>
        </p:nvSpPr>
        <p:spPr bwMode="auto">
          <a:xfrm rot="16200000">
            <a:off x="444503" y="4027491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116" name="Connecteur droit avec flèche 115"/>
          <p:cNvCxnSpPr/>
          <p:nvPr/>
        </p:nvCxnSpPr>
        <p:spPr bwMode="auto">
          <a:xfrm rot="16200000" flipV="1">
            <a:off x="140494" y="2207419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34"/>
          <p:cNvSpPr txBox="1">
            <a:spLocks noChangeArrowheads="1"/>
          </p:cNvSpPr>
          <p:nvPr/>
        </p:nvSpPr>
        <p:spPr bwMode="auto">
          <a:xfrm rot="16200000">
            <a:off x="464345" y="2028032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118" name="Ellipse 117"/>
          <p:cNvSpPr/>
          <p:nvPr/>
        </p:nvSpPr>
        <p:spPr bwMode="auto">
          <a:xfrm>
            <a:off x="612775" y="38131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19" name="Ellipse 118"/>
          <p:cNvSpPr/>
          <p:nvPr/>
        </p:nvSpPr>
        <p:spPr bwMode="auto">
          <a:xfrm>
            <a:off x="628650" y="178593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20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121" name="Connecteur droit 120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 bwMode="auto">
          <a:xfrm rot="5400000">
            <a:off x="-71199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133" name="Connecteur droit 132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5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914650" y="714375"/>
            <a:ext cx="306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Porquet et al </a:t>
            </a:r>
            <a:r>
              <a:rPr lang="fr-FR" sz="1400" dirty="0" err="1" smtClean="0"/>
              <a:t>Eur</a:t>
            </a:r>
            <a:r>
              <a:rPr lang="fr-FR" sz="1400" dirty="0" smtClean="0"/>
              <a:t>. Phys. J. A 131 (2009)</a:t>
            </a:r>
          </a:p>
          <a:p>
            <a:r>
              <a:rPr lang="fr-FR" sz="1400" dirty="0" err="1" smtClean="0"/>
              <a:t>yrast</a:t>
            </a:r>
            <a:r>
              <a:rPr lang="fr-FR" sz="1400" dirty="0" smtClean="0"/>
              <a:t> structure</a:t>
            </a:r>
          </a:p>
          <a:p>
            <a:r>
              <a:rPr lang="fr-FR" sz="1400" dirty="0" smtClean="0"/>
              <a:t>fusion-fission</a:t>
            </a:r>
            <a:endParaRPr lang="fr-FR" sz="1400" dirty="0"/>
          </a:p>
        </p:txBody>
      </p:sp>
      <p:cxnSp>
        <p:nvCxnSpPr>
          <p:cNvPr id="138" name="Connecteur droit avec flèche 137"/>
          <p:cNvCxnSpPr>
            <a:endCxn id="113" idx="3"/>
          </p:cNvCxnSpPr>
          <p:nvPr/>
        </p:nvCxnSpPr>
        <p:spPr>
          <a:xfrm rot="10800000" flipV="1">
            <a:off x="2062164" y="1428750"/>
            <a:ext cx="871537" cy="5873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endCxn id="112" idx="3"/>
          </p:cNvCxnSpPr>
          <p:nvPr/>
        </p:nvCxnSpPr>
        <p:spPr>
          <a:xfrm rot="5400000">
            <a:off x="1761332" y="1754982"/>
            <a:ext cx="1460500" cy="846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26"/>
          <p:cNvSpPr txBox="1">
            <a:spLocks noChangeArrowheads="1"/>
          </p:cNvSpPr>
          <p:nvPr/>
        </p:nvSpPr>
        <p:spPr bwMode="auto">
          <a:xfrm>
            <a:off x="6032500" y="965200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88Rb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37" name="Groupe 136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40" name="Forme libre 139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29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2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43" name="Image 142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3619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N=50 in the landscape of magic numbers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442"/>
            <a:ext cx="5151411" cy="38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372100" y="601638"/>
            <a:ext cx="356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related important questions :</a:t>
            </a:r>
          </a:p>
          <a:p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the true origin of spin-orbit shell closures ?</a:t>
            </a:r>
          </a:p>
          <a:p>
            <a:pPr>
              <a:buFontTx/>
              <a:buChar char="-"/>
            </a:pPr>
            <a:r>
              <a:rPr lang="en-US" sz="1400" dirty="0" smtClean="0"/>
              <a:t>the role of the 3-body force </a:t>
            </a:r>
            <a:endParaRPr lang="en-US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8" name="Forme libre 7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Image 10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38150" y="6007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J. </a:t>
            </a:r>
            <a:r>
              <a:rPr lang="fr-FR" sz="1400" dirty="0" err="1" smtClean="0"/>
              <a:t>Duflo</a:t>
            </a:r>
            <a:r>
              <a:rPr lang="fr-FR" sz="1400" dirty="0" smtClean="0"/>
              <a:t> </a:t>
            </a:r>
            <a:r>
              <a:rPr lang="fr-FR" sz="1400" dirty="0"/>
              <a:t>et A. P. </a:t>
            </a:r>
            <a:r>
              <a:rPr lang="fr-FR" sz="1400" dirty="0" err="1"/>
              <a:t>Zuker</a:t>
            </a:r>
            <a:r>
              <a:rPr lang="fr-FR" sz="1400" dirty="0"/>
              <a:t>, Phys. </a:t>
            </a:r>
            <a:r>
              <a:rPr lang="fr-FR" sz="1400" dirty="0" err="1"/>
              <a:t>Rev</a:t>
            </a:r>
            <a:r>
              <a:rPr lang="fr-FR" sz="1400" dirty="0"/>
              <a:t>. C 59, R2347 (1999)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95900" y="3371850"/>
            <a:ext cx="384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body interactions produce “naturally” this mechanism </a:t>
            </a:r>
          </a:p>
          <a:p>
            <a:r>
              <a:rPr lang="nb-NO" sz="1400" dirty="0" smtClean="0"/>
              <a:t>A</a:t>
            </a:r>
            <a:r>
              <a:rPr lang="nb-NO" sz="1400" dirty="0"/>
              <a:t>. P. Zuker, Phys. Rev. Lett. 90, 042502 (2003)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314950" y="1695449"/>
            <a:ext cx="3616130" cy="1525027"/>
            <a:chOff x="5295900" y="2628899"/>
            <a:chExt cx="3616130" cy="152502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5900" y="2628899"/>
              <a:ext cx="3616130" cy="1525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 rot="5400000">
              <a:off x="7785894" y="3119437"/>
              <a:ext cx="410369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495924" y="4187726"/>
            <a:ext cx="3648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Solving the problem of non-creation of SO gaps:</a:t>
            </a:r>
          </a:p>
          <a:p>
            <a:r>
              <a:rPr lang="en-US" sz="1200" dirty="0" smtClean="0"/>
              <a:t>N=14 in oxygen and </a:t>
            </a:r>
          </a:p>
          <a:p>
            <a:r>
              <a:rPr lang="en-US" sz="1200" dirty="0" smtClean="0"/>
              <a:t>N=28 in calcium</a:t>
            </a:r>
          </a:p>
          <a:p>
            <a:r>
              <a:rPr lang="en-US" sz="1200" dirty="0" smtClean="0"/>
              <a:t>T. </a:t>
            </a:r>
            <a:r>
              <a:rPr lang="en-US" sz="1200" dirty="0" err="1" smtClean="0"/>
              <a:t>Otsuka</a:t>
            </a:r>
            <a:r>
              <a:rPr lang="en-US" sz="1200" dirty="0" smtClean="0"/>
              <a:t> et al.,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104, 012501 (2010),</a:t>
            </a:r>
          </a:p>
          <a:p>
            <a:r>
              <a:rPr lang="en-US" sz="1200" dirty="0" smtClean="0"/>
              <a:t> J. D. Holt et al. </a:t>
            </a:r>
            <a:r>
              <a:rPr lang="en-US" sz="1200" dirty="0" err="1" smtClean="0"/>
              <a:t>arXiv</a:t>
            </a:r>
            <a:r>
              <a:rPr lang="en-US" sz="1200" dirty="0" smtClean="0"/>
              <a:t> :1009.5984v3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 (2012)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705350" y="5410885"/>
            <a:ext cx="4438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conclusion of </a:t>
            </a:r>
          </a:p>
          <a:p>
            <a:r>
              <a:rPr lang="en-US" sz="1400" dirty="0" smtClean="0"/>
              <a:t>K. Sieja et F. Nowacki, Phys. Rev. C 85, 051301(R) (2012):</a:t>
            </a:r>
          </a:p>
          <a:p>
            <a:r>
              <a:rPr lang="en-US" sz="1400" dirty="0" smtClean="0"/>
              <a:t>should be the case also for the formation of N=50</a:t>
            </a:r>
            <a:endParaRPr lang="en-US" sz="1400" dirty="0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5448300" y="4229100"/>
            <a:ext cx="3429001" cy="10572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724400" y="5372100"/>
            <a:ext cx="4248150" cy="847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5210176" y="971550"/>
            <a:ext cx="3695700" cy="32194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2305050" y="1562100"/>
          <a:ext cx="5562600" cy="42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5053013" y="2239963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g</a:t>
            </a:r>
            <a:r>
              <a:rPr lang="fr-FR" sz="1200" b="1" baseline="-25000" dirty="0" smtClean="0"/>
              <a:t>9/2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4214813" y="3163888"/>
            <a:ext cx="872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4195763" y="3649663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1/2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8" name="Rectangle 81"/>
          <p:cNvSpPr>
            <a:spLocks noChangeArrowheads="1"/>
          </p:cNvSpPr>
          <p:nvPr/>
        </p:nvSpPr>
        <p:spPr bwMode="auto">
          <a:xfrm>
            <a:off x="2916357" y="3930202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4185340" y="4213615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4052888" y="4678363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7564438" y="4922838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11"/>
          <p:cNvSpPr txBox="1">
            <a:spLocks noChangeArrowheads="1"/>
          </p:cNvSpPr>
          <p:nvPr/>
        </p:nvSpPr>
        <p:spPr bwMode="auto">
          <a:xfrm>
            <a:off x="7975600" y="4821238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2-</a:t>
            </a:r>
          </a:p>
        </p:txBody>
      </p:sp>
      <p:sp>
        <p:nvSpPr>
          <p:cNvPr id="16" name="ZoneTexte 116"/>
          <p:cNvSpPr txBox="1">
            <a:spLocks noChangeArrowheads="1"/>
          </p:cNvSpPr>
          <p:nvPr/>
        </p:nvSpPr>
        <p:spPr bwMode="auto">
          <a:xfrm>
            <a:off x="7410450" y="4752975"/>
            <a:ext cx="234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0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7707313" y="4903788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11"/>
          <p:cNvSpPr txBox="1">
            <a:spLocks noChangeArrowheads="1"/>
          </p:cNvSpPr>
          <p:nvPr/>
        </p:nvSpPr>
        <p:spPr bwMode="auto">
          <a:xfrm>
            <a:off x="8185150" y="4706938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1-</a:t>
            </a:r>
            <a:endParaRPr lang="fr-FR" sz="1400" dirty="0"/>
          </a:p>
        </p:txBody>
      </p:sp>
      <p:sp>
        <p:nvSpPr>
          <p:cNvPr id="19" name="ZoneTexte 116"/>
          <p:cNvSpPr txBox="1">
            <a:spLocks noChangeArrowheads="1"/>
          </p:cNvSpPr>
          <p:nvPr/>
        </p:nvSpPr>
        <p:spPr bwMode="auto">
          <a:xfrm>
            <a:off x="7572374" y="4752975"/>
            <a:ext cx="3079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dirty="0" smtClean="0"/>
              <a:t>5</a:t>
            </a:r>
            <a:endParaRPr lang="fr-FR" sz="800" dirty="0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5022850" y="4924425"/>
            <a:ext cx="2590800" cy="95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581900" y="47958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123"/>
          <p:cNvSpPr txBox="1">
            <a:spLocks noChangeArrowheads="1"/>
          </p:cNvSpPr>
          <p:nvPr/>
        </p:nvSpPr>
        <p:spPr bwMode="auto">
          <a:xfrm>
            <a:off x="7342188" y="467518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53</a:t>
            </a:r>
            <a:endParaRPr lang="fr-FR" sz="800" dirty="0"/>
          </a:p>
        </p:txBody>
      </p:sp>
      <p:sp>
        <p:nvSpPr>
          <p:cNvPr id="23" name="ZoneTexte 126"/>
          <p:cNvSpPr txBox="1">
            <a:spLocks noChangeArrowheads="1"/>
          </p:cNvSpPr>
          <p:nvPr/>
        </p:nvSpPr>
        <p:spPr bwMode="auto">
          <a:xfrm>
            <a:off x="8035925" y="462915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3-</a:t>
            </a:r>
            <a:endParaRPr lang="fr-FR" sz="14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7572375" y="47196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23"/>
          <p:cNvSpPr txBox="1">
            <a:spLocks noChangeArrowheads="1"/>
          </p:cNvSpPr>
          <p:nvPr/>
        </p:nvSpPr>
        <p:spPr bwMode="auto">
          <a:xfrm>
            <a:off x="7437438" y="455136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130</a:t>
            </a:r>
            <a:endParaRPr lang="fr-FR" sz="800" dirty="0"/>
          </a:p>
        </p:txBody>
      </p:sp>
      <p:sp>
        <p:nvSpPr>
          <p:cNvPr id="26" name="ZoneTexte 126"/>
          <p:cNvSpPr txBox="1">
            <a:spLocks noChangeArrowheads="1"/>
          </p:cNvSpPr>
          <p:nvPr/>
        </p:nvSpPr>
        <p:spPr bwMode="auto">
          <a:xfrm>
            <a:off x="7988300" y="447675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4-</a:t>
            </a:r>
            <a:endParaRPr lang="fr-FR" sz="1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8048625" y="44529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123"/>
          <p:cNvSpPr txBox="1">
            <a:spLocks noChangeArrowheads="1"/>
          </p:cNvSpPr>
          <p:nvPr/>
        </p:nvSpPr>
        <p:spPr bwMode="auto">
          <a:xfrm>
            <a:off x="7837488" y="425608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243</a:t>
            </a:r>
            <a:endParaRPr lang="fr-FR" sz="800" dirty="0"/>
          </a:p>
        </p:txBody>
      </p:sp>
      <p:sp>
        <p:nvSpPr>
          <p:cNvPr id="29" name="ZoneTexte 126"/>
          <p:cNvSpPr txBox="1">
            <a:spLocks noChangeArrowheads="1"/>
          </p:cNvSpPr>
          <p:nvPr/>
        </p:nvSpPr>
        <p:spPr bwMode="auto">
          <a:xfrm>
            <a:off x="8493125" y="420052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4-</a:t>
            </a:r>
            <a:endParaRPr lang="fr-FR" sz="14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162550" y="4724400"/>
            <a:ext cx="2647950" cy="1047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26"/>
          <p:cNvSpPr txBox="1">
            <a:spLocks noChangeArrowheads="1"/>
          </p:cNvSpPr>
          <p:nvPr/>
        </p:nvSpPr>
        <p:spPr bwMode="auto">
          <a:xfrm>
            <a:off x="6032500" y="965200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86Br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219700" y="4457700"/>
            <a:ext cx="2838450" cy="95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067675" y="3929063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123"/>
          <p:cNvSpPr txBox="1">
            <a:spLocks noChangeArrowheads="1"/>
          </p:cNvSpPr>
          <p:nvPr/>
        </p:nvSpPr>
        <p:spPr bwMode="auto">
          <a:xfrm>
            <a:off x="7856538" y="373221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574</a:t>
            </a:r>
            <a:endParaRPr lang="fr-FR" sz="800" dirty="0"/>
          </a:p>
        </p:txBody>
      </p:sp>
      <p:sp>
        <p:nvSpPr>
          <p:cNvPr id="38" name="ZoneTexte 126"/>
          <p:cNvSpPr txBox="1">
            <a:spLocks noChangeArrowheads="1"/>
          </p:cNvSpPr>
          <p:nvPr/>
        </p:nvSpPr>
        <p:spPr bwMode="auto">
          <a:xfrm>
            <a:off x="8512175" y="367665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5-</a:t>
            </a:r>
            <a:endParaRPr lang="fr-FR" sz="1400" dirty="0"/>
          </a:p>
        </p:txBody>
      </p:sp>
      <p:cxnSp>
        <p:nvCxnSpPr>
          <p:cNvPr id="39" name="Connecteur droit 38"/>
          <p:cNvCxnSpPr>
            <a:endCxn id="37" idx="2"/>
          </p:cNvCxnSpPr>
          <p:nvPr/>
        </p:nvCxnSpPr>
        <p:spPr>
          <a:xfrm flipV="1">
            <a:off x="5667375" y="3947657"/>
            <a:ext cx="2524919" cy="1766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610475" y="405288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123"/>
          <p:cNvSpPr txBox="1">
            <a:spLocks noChangeArrowheads="1"/>
          </p:cNvSpPr>
          <p:nvPr/>
        </p:nvSpPr>
        <p:spPr bwMode="auto">
          <a:xfrm>
            <a:off x="7418388" y="401796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435</a:t>
            </a:r>
            <a:endParaRPr lang="fr-FR" sz="800" dirty="0"/>
          </a:p>
        </p:txBody>
      </p:sp>
      <p:sp>
        <p:nvSpPr>
          <p:cNvPr id="44" name="ZoneTexte 126"/>
          <p:cNvSpPr txBox="1">
            <a:spLocks noChangeArrowheads="1"/>
          </p:cNvSpPr>
          <p:nvPr/>
        </p:nvSpPr>
        <p:spPr bwMode="auto">
          <a:xfrm>
            <a:off x="8064500" y="392430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(1-)</a:t>
            </a:r>
            <a:endParaRPr lang="fr-FR" sz="1400" dirty="0"/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3838575" y="4057650"/>
            <a:ext cx="4029075" cy="19050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159"/>
          <p:cNvSpPr txBox="1">
            <a:spLocks noChangeArrowheads="1"/>
          </p:cNvSpPr>
          <p:nvPr/>
        </p:nvSpPr>
        <p:spPr bwMode="auto">
          <a:xfrm>
            <a:off x="7283450" y="1582738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experiment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591425" y="2062163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126"/>
          <p:cNvSpPr txBox="1">
            <a:spLocks noChangeArrowheads="1"/>
          </p:cNvSpPr>
          <p:nvPr/>
        </p:nvSpPr>
        <p:spPr bwMode="auto">
          <a:xfrm>
            <a:off x="8016875" y="1828800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7+</a:t>
            </a:r>
            <a:endParaRPr lang="fr-FR" sz="1400" dirty="0"/>
          </a:p>
        </p:txBody>
      </p:sp>
      <p:sp>
        <p:nvSpPr>
          <p:cNvPr id="51" name="ZoneTexte 123"/>
          <p:cNvSpPr txBox="1">
            <a:spLocks noChangeArrowheads="1"/>
          </p:cNvSpPr>
          <p:nvPr/>
        </p:nvSpPr>
        <p:spPr bwMode="auto">
          <a:xfrm>
            <a:off x="7285038" y="187483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1624</a:t>
            </a:r>
            <a:endParaRPr lang="fr-FR" sz="800" dirty="0"/>
          </a:p>
        </p:txBody>
      </p:sp>
      <p:cxnSp>
        <p:nvCxnSpPr>
          <p:cNvPr id="52" name="Connecteur droit 51"/>
          <p:cNvCxnSpPr>
            <a:endCxn id="51" idx="2"/>
          </p:cNvCxnSpPr>
          <p:nvPr/>
        </p:nvCxnSpPr>
        <p:spPr>
          <a:xfrm flipV="1">
            <a:off x="6619081" y="2090282"/>
            <a:ext cx="1001713" cy="4433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ZoneTexte 43"/>
          <p:cNvSpPr txBox="1">
            <a:spLocks noChangeArrowheads="1"/>
          </p:cNvSpPr>
          <p:nvPr/>
        </p:nvSpPr>
        <p:spPr bwMode="auto">
          <a:xfrm>
            <a:off x="1552575" y="574675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57" name="Ellipse 56"/>
          <p:cNvSpPr/>
          <p:nvPr/>
        </p:nvSpPr>
        <p:spPr>
          <a:xfrm>
            <a:off x="2062163" y="48895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ZoneTexte 48"/>
          <p:cNvSpPr txBox="1">
            <a:spLocks noChangeArrowheads="1"/>
          </p:cNvSpPr>
          <p:nvPr/>
        </p:nvSpPr>
        <p:spPr bwMode="auto">
          <a:xfrm>
            <a:off x="1522413" y="958850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59" name="Ellipse 58"/>
          <p:cNvSpPr/>
          <p:nvPr/>
        </p:nvSpPr>
        <p:spPr>
          <a:xfrm>
            <a:off x="2090738" y="9175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60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61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62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63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64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65" name="Connecteur droit 64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153352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Rectangle 69"/>
          <p:cNvSpPr/>
          <p:nvPr/>
        </p:nvSpPr>
        <p:spPr bwMode="auto">
          <a:xfrm>
            <a:off x="153352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Rectangle 70"/>
          <p:cNvSpPr/>
          <p:nvPr/>
        </p:nvSpPr>
        <p:spPr bwMode="auto">
          <a:xfrm>
            <a:off x="153352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 bwMode="auto">
          <a:xfrm>
            <a:off x="153352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Rectangle 72"/>
          <p:cNvSpPr/>
          <p:nvPr/>
        </p:nvSpPr>
        <p:spPr bwMode="auto">
          <a:xfrm>
            <a:off x="153352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ZoneTexte 23"/>
          <p:cNvSpPr txBox="1">
            <a:spLocks noChangeArrowheads="1"/>
          </p:cNvSpPr>
          <p:nvPr/>
        </p:nvSpPr>
        <p:spPr bwMode="auto">
          <a:xfrm>
            <a:off x="149066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sp>
        <p:nvSpPr>
          <p:cNvPr id="75" name="ZoneTexte 24"/>
          <p:cNvSpPr txBox="1">
            <a:spLocks noChangeArrowheads="1"/>
          </p:cNvSpPr>
          <p:nvPr/>
        </p:nvSpPr>
        <p:spPr bwMode="auto">
          <a:xfrm>
            <a:off x="148431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76" name="ZoneTexte 25"/>
          <p:cNvSpPr txBox="1">
            <a:spLocks noChangeArrowheads="1"/>
          </p:cNvSpPr>
          <p:nvPr/>
        </p:nvSpPr>
        <p:spPr bwMode="auto">
          <a:xfrm>
            <a:off x="148431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77" name="ZoneTexte 26"/>
          <p:cNvSpPr txBox="1">
            <a:spLocks noChangeArrowheads="1"/>
          </p:cNvSpPr>
          <p:nvPr/>
        </p:nvSpPr>
        <p:spPr bwMode="auto">
          <a:xfrm>
            <a:off x="149066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78" name="ZoneTexte 27"/>
          <p:cNvSpPr txBox="1">
            <a:spLocks noChangeArrowheads="1"/>
          </p:cNvSpPr>
          <p:nvPr/>
        </p:nvSpPr>
        <p:spPr bwMode="auto">
          <a:xfrm>
            <a:off x="148431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cxnSp>
        <p:nvCxnSpPr>
          <p:cNvPr id="79" name="Connecteur droit avec flèche 78"/>
          <p:cNvCxnSpPr/>
          <p:nvPr/>
        </p:nvCxnSpPr>
        <p:spPr bwMode="auto">
          <a:xfrm rot="5400000" flipH="1" flipV="1">
            <a:off x="-336550" y="4451350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31"/>
          <p:cNvSpPr txBox="1">
            <a:spLocks noChangeArrowheads="1"/>
          </p:cNvSpPr>
          <p:nvPr/>
        </p:nvSpPr>
        <p:spPr bwMode="auto">
          <a:xfrm rot="16200000">
            <a:off x="444503" y="4027491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81" name="Connecteur droit avec flèche 80"/>
          <p:cNvCxnSpPr/>
          <p:nvPr/>
        </p:nvCxnSpPr>
        <p:spPr bwMode="auto">
          <a:xfrm rot="16200000" flipV="1">
            <a:off x="140494" y="2207419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34"/>
          <p:cNvSpPr txBox="1">
            <a:spLocks noChangeArrowheads="1"/>
          </p:cNvSpPr>
          <p:nvPr/>
        </p:nvSpPr>
        <p:spPr bwMode="auto">
          <a:xfrm rot="16200000">
            <a:off x="464345" y="2028032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83" name="Ellipse 82"/>
          <p:cNvSpPr/>
          <p:nvPr/>
        </p:nvSpPr>
        <p:spPr bwMode="auto">
          <a:xfrm>
            <a:off x="612775" y="38131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84" name="Ellipse 83"/>
          <p:cNvSpPr/>
          <p:nvPr/>
        </p:nvSpPr>
        <p:spPr bwMode="auto">
          <a:xfrm>
            <a:off x="628650" y="178593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85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 bwMode="auto">
          <a:xfrm rot="5400000">
            <a:off x="-71199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98" name="Connecteur droit 97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0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02" name="Forme libre 10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30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4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5" name="Image 104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406" y="634712"/>
            <a:ext cx="5848333" cy="58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40245" y="283639"/>
            <a:ext cx="3262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B. Tastet PhD thesis (2011) unpublished</a:t>
            </a:r>
          </a:p>
          <a:p>
            <a:r>
              <a:rPr lang="en-US" sz="1400" dirty="0" smtClean="0"/>
              <a:t>augmented by K. Kolos PhD work</a:t>
            </a:r>
            <a:endParaRPr lang="en-US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2961563" y="5382624"/>
            <a:ext cx="558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70662" y="1844721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66112" y="1246495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66113" y="1389796"/>
            <a:ext cx="42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fr-FR" sz="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)</a:t>
            </a:r>
            <a:endParaRPr lang="fr-F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73395" y="255064"/>
            <a:ext cx="2193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(very) tentative J</a:t>
            </a:r>
            <a:r>
              <a:rPr lang="el-GR" sz="1400" dirty="0" smtClean="0">
                <a:latin typeface="Arial"/>
                <a:cs typeface="Arial"/>
              </a:rPr>
              <a:t>π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smtClean="0">
                <a:cs typeface="Arial"/>
              </a:rPr>
              <a:t>assignements </a:t>
            </a:r>
            <a:endParaRPr lang="en-US" sz="1400" dirty="0"/>
          </a:p>
        </p:txBody>
      </p:sp>
      <p:sp>
        <p:nvSpPr>
          <p:cNvPr id="9" name="Flèche vers le bas 8"/>
          <p:cNvSpPr/>
          <p:nvPr/>
        </p:nvSpPr>
        <p:spPr>
          <a:xfrm>
            <a:off x="3038475" y="742950"/>
            <a:ext cx="2952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43"/>
          <p:cNvSpPr txBox="1">
            <a:spLocks noChangeArrowheads="1"/>
          </p:cNvSpPr>
          <p:nvPr/>
        </p:nvSpPr>
        <p:spPr bwMode="auto">
          <a:xfrm>
            <a:off x="1552575" y="574675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14" name="Ellipse 13"/>
          <p:cNvSpPr/>
          <p:nvPr/>
        </p:nvSpPr>
        <p:spPr>
          <a:xfrm>
            <a:off x="2062163" y="48895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5" name="ZoneTexte 48"/>
          <p:cNvSpPr txBox="1">
            <a:spLocks noChangeArrowheads="1"/>
          </p:cNvSpPr>
          <p:nvPr/>
        </p:nvSpPr>
        <p:spPr bwMode="auto">
          <a:xfrm>
            <a:off x="1522413" y="958850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16" name="Ellipse 15"/>
          <p:cNvSpPr/>
          <p:nvPr/>
        </p:nvSpPr>
        <p:spPr>
          <a:xfrm>
            <a:off x="2090738" y="9175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17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18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19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20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21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22" name="Connecteur droit 21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153352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 bwMode="auto">
          <a:xfrm>
            <a:off x="153352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 bwMode="auto">
          <a:xfrm>
            <a:off x="153352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153352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28"/>
          <p:cNvSpPr/>
          <p:nvPr/>
        </p:nvSpPr>
        <p:spPr bwMode="auto">
          <a:xfrm>
            <a:off x="153352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ZoneTexte 23"/>
          <p:cNvSpPr txBox="1">
            <a:spLocks noChangeArrowheads="1"/>
          </p:cNvSpPr>
          <p:nvPr/>
        </p:nvSpPr>
        <p:spPr bwMode="auto">
          <a:xfrm>
            <a:off x="149066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sp>
        <p:nvSpPr>
          <p:cNvPr id="31" name="ZoneTexte 24"/>
          <p:cNvSpPr txBox="1">
            <a:spLocks noChangeArrowheads="1"/>
          </p:cNvSpPr>
          <p:nvPr/>
        </p:nvSpPr>
        <p:spPr bwMode="auto">
          <a:xfrm>
            <a:off x="148431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32" name="ZoneTexte 25"/>
          <p:cNvSpPr txBox="1">
            <a:spLocks noChangeArrowheads="1"/>
          </p:cNvSpPr>
          <p:nvPr/>
        </p:nvSpPr>
        <p:spPr bwMode="auto">
          <a:xfrm>
            <a:off x="148431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33" name="ZoneTexte 26"/>
          <p:cNvSpPr txBox="1">
            <a:spLocks noChangeArrowheads="1"/>
          </p:cNvSpPr>
          <p:nvPr/>
        </p:nvSpPr>
        <p:spPr bwMode="auto">
          <a:xfrm>
            <a:off x="149066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34" name="ZoneTexte 27"/>
          <p:cNvSpPr txBox="1">
            <a:spLocks noChangeArrowheads="1"/>
          </p:cNvSpPr>
          <p:nvPr/>
        </p:nvSpPr>
        <p:spPr bwMode="auto">
          <a:xfrm>
            <a:off x="148431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cxnSp>
        <p:nvCxnSpPr>
          <p:cNvPr id="35" name="Connecteur droit avec flèche 34"/>
          <p:cNvCxnSpPr/>
          <p:nvPr/>
        </p:nvCxnSpPr>
        <p:spPr bwMode="auto">
          <a:xfrm rot="5400000" flipH="1" flipV="1">
            <a:off x="-336550" y="4451350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1"/>
          <p:cNvSpPr txBox="1">
            <a:spLocks noChangeArrowheads="1"/>
          </p:cNvSpPr>
          <p:nvPr/>
        </p:nvSpPr>
        <p:spPr bwMode="auto">
          <a:xfrm rot="16200000">
            <a:off x="444503" y="4027491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37" name="Connecteur droit avec flèche 36"/>
          <p:cNvCxnSpPr/>
          <p:nvPr/>
        </p:nvCxnSpPr>
        <p:spPr bwMode="auto">
          <a:xfrm rot="16200000" flipV="1">
            <a:off x="140494" y="2207419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4"/>
          <p:cNvSpPr txBox="1">
            <a:spLocks noChangeArrowheads="1"/>
          </p:cNvSpPr>
          <p:nvPr/>
        </p:nvSpPr>
        <p:spPr bwMode="auto">
          <a:xfrm rot="16200000">
            <a:off x="464345" y="2028032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39" name="Ellipse 38"/>
          <p:cNvSpPr/>
          <p:nvPr/>
        </p:nvSpPr>
        <p:spPr bwMode="auto">
          <a:xfrm>
            <a:off x="612775" y="38131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40" name="Ellipse 39"/>
          <p:cNvSpPr/>
          <p:nvPr/>
        </p:nvSpPr>
        <p:spPr bwMode="auto">
          <a:xfrm>
            <a:off x="628650" y="178593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41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42" name="Connecteur droit 41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 bwMode="auto">
          <a:xfrm rot="5400000">
            <a:off x="-71199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38474" y="5829299"/>
            <a:ext cx="189221" cy="73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924743" y="5737177"/>
            <a:ext cx="429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Times New Roman" pitchFamily="18" charset="0"/>
                <a:cs typeface="Times New Roman" pitchFamily="18" charset="0"/>
              </a:rPr>
              <a:t>(3-</a:t>
            </a:r>
            <a:r>
              <a:rPr lang="fr-FR" sz="1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ZoneTexte 26"/>
          <p:cNvSpPr txBox="1">
            <a:spLocks noChangeArrowheads="1"/>
          </p:cNvSpPr>
          <p:nvPr/>
        </p:nvSpPr>
        <p:spPr bwMode="auto">
          <a:xfrm>
            <a:off x="7654266" y="145691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84As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113474" y="5957993"/>
            <a:ext cx="483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spin (3-) ???</a:t>
            </a:r>
          </a:p>
          <a:p>
            <a:r>
              <a:rPr lang="en-US" sz="1200" dirty="0" smtClean="0"/>
              <a:t>J.V. </a:t>
            </a:r>
            <a:r>
              <a:rPr lang="en-US" sz="1200" dirty="0" err="1" smtClean="0"/>
              <a:t>Kratz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A 250 13 (1975) </a:t>
            </a:r>
          </a:p>
          <a:p>
            <a:r>
              <a:rPr lang="en-US" sz="1200" dirty="0" smtClean="0"/>
              <a:t>from </a:t>
            </a:r>
            <a:r>
              <a:rPr lang="en-US" sz="1200" dirty="0" err="1" smtClean="0"/>
              <a:t>systematics</a:t>
            </a:r>
            <a:r>
              <a:rPr lang="en-US" sz="1200" dirty="0" smtClean="0"/>
              <a:t> (N&lt;50) and weak </a:t>
            </a:r>
            <a:r>
              <a:rPr lang="en-US" sz="1200" dirty="0" err="1" smtClean="0"/>
              <a:t>Nordheim</a:t>
            </a:r>
            <a:r>
              <a:rPr lang="en-US" sz="1200" dirty="0" smtClean="0"/>
              <a:t> rule</a:t>
            </a:r>
            <a:endParaRPr lang="en-US" sz="12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62" name="Forme libre 6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31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4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5" name="Image 64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2389516" y="1932317"/>
          <a:ext cx="4702969" cy="37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519907" y="1231106"/>
            <a:ext cx="449262" cy="676275"/>
          </a:xfrm>
          <a:prstGeom prst="rect">
            <a:avLst/>
          </a:prstGeom>
          <a:solidFill>
            <a:srgbClr val="FF99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95375" y="1108075"/>
            <a:ext cx="439738" cy="51784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3"/>
          <p:cNvSpPr txBox="1">
            <a:spLocks noChangeArrowheads="1"/>
          </p:cNvSpPr>
          <p:nvPr/>
        </p:nvSpPr>
        <p:spPr bwMode="auto">
          <a:xfrm>
            <a:off x="1552575" y="574675"/>
            <a:ext cx="765175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g</a:t>
            </a:r>
            <a:r>
              <a:rPr lang="fr-FR" baseline="-25000"/>
              <a:t>9/2</a:t>
            </a:r>
          </a:p>
        </p:txBody>
      </p:sp>
      <p:sp>
        <p:nvSpPr>
          <p:cNvPr id="6" name="Ellipse 5"/>
          <p:cNvSpPr/>
          <p:nvPr/>
        </p:nvSpPr>
        <p:spPr>
          <a:xfrm>
            <a:off x="2062163" y="488950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ZoneTexte 48"/>
          <p:cNvSpPr txBox="1">
            <a:spLocks noChangeArrowheads="1"/>
          </p:cNvSpPr>
          <p:nvPr/>
        </p:nvSpPr>
        <p:spPr bwMode="auto">
          <a:xfrm>
            <a:off x="1522413" y="958850"/>
            <a:ext cx="809625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  <a:r>
              <a:rPr lang="fr-FR"/>
              <a:t>p</a:t>
            </a:r>
            <a:r>
              <a:rPr lang="fr-FR" baseline="-25000"/>
              <a:t>1/2</a:t>
            </a:r>
          </a:p>
        </p:txBody>
      </p:sp>
      <p:sp>
        <p:nvSpPr>
          <p:cNvPr id="8" name="Ellipse 7"/>
          <p:cNvSpPr/>
          <p:nvPr/>
        </p:nvSpPr>
        <p:spPr>
          <a:xfrm>
            <a:off x="2090738" y="9175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9" name="ZoneTexte 51"/>
          <p:cNvSpPr txBox="1">
            <a:spLocks noChangeArrowheads="1"/>
          </p:cNvSpPr>
          <p:nvPr/>
        </p:nvSpPr>
        <p:spPr bwMode="auto">
          <a:xfrm>
            <a:off x="9525" y="18415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Z=37</a:t>
            </a:r>
          </a:p>
        </p:txBody>
      </p:sp>
      <p:sp>
        <p:nvSpPr>
          <p:cNvPr id="10" name="ZoneTexte 52"/>
          <p:cNvSpPr txBox="1">
            <a:spLocks noChangeArrowheads="1"/>
          </p:cNvSpPr>
          <p:nvPr/>
        </p:nvSpPr>
        <p:spPr bwMode="auto">
          <a:xfrm>
            <a:off x="9525" y="27622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Z=35</a:t>
            </a:r>
          </a:p>
        </p:txBody>
      </p:sp>
      <p:sp>
        <p:nvSpPr>
          <p:cNvPr id="11" name="ZoneTexte 53"/>
          <p:cNvSpPr txBox="1">
            <a:spLocks noChangeArrowheads="1"/>
          </p:cNvSpPr>
          <p:nvPr/>
        </p:nvSpPr>
        <p:spPr bwMode="auto">
          <a:xfrm>
            <a:off x="9525" y="36766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Z=33</a:t>
            </a:r>
          </a:p>
        </p:txBody>
      </p:sp>
      <p:sp>
        <p:nvSpPr>
          <p:cNvPr id="12" name="ZoneTexte 54"/>
          <p:cNvSpPr txBox="1">
            <a:spLocks noChangeArrowheads="1"/>
          </p:cNvSpPr>
          <p:nvPr/>
        </p:nvSpPr>
        <p:spPr bwMode="auto">
          <a:xfrm>
            <a:off x="11113" y="455295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Z=31</a:t>
            </a:r>
          </a:p>
        </p:txBody>
      </p:sp>
      <p:sp>
        <p:nvSpPr>
          <p:cNvPr id="13" name="ZoneTexte 55"/>
          <p:cNvSpPr txBox="1">
            <a:spLocks noChangeArrowheads="1"/>
          </p:cNvSpPr>
          <p:nvPr/>
        </p:nvSpPr>
        <p:spPr bwMode="auto">
          <a:xfrm>
            <a:off x="11113" y="54705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Z=29</a:t>
            </a:r>
          </a:p>
        </p:txBody>
      </p:sp>
      <p:cxnSp>
        <p:nvCxnSpPr>
          <p:cNvPr id="14" name="Connecteur droit 13"/>
          <p:cNvCxnSpPr/>
          <p:nvPr/>
        </p:nvCxnSpPr>
        <p:spPr bwMode="auto">
          <a:xfrm rot="16200000" flipH="1">
            <a:off x="-1497013" y="3697288"/>
            <a:ext cx="5180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533525" y="53879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903288" y="5927725"/>
            <a:ext cx="85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78Ni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95375" y="5837238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 bwMode="auto">
          <a:xfrm>
            <a:off x="1533525" y="448945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1533525" y="359092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 bwMode="auto">
          <a:xfrm>
            <a:off x="1533525" y="2692400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1533525" y="1793875"/>
            <a:ext cx="454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3"/>
          <p:cNvSpPr txBox="1">
            <a:spLocks noChangeArrowheads="1"/>
          </p:cNvSpPr>
          <p:nvPr/>
        </p:nvSpPr>
        <p:spPr bwMode="auto">
          <a:xfrm>
            <a:off x="1490663" y="5470525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80Cu</a:t>
            </a:r>
            <a:endParaRPr lang="fr-FR" sz="1200" dirty="0"/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1484313" y="4576763"/>
            <a:ext cx="577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82Ga</a:t>
            </a:r>
            <a:endParaRPr lang="fr-FR" sz="1200" dirty="0"/>
          </a:p>
        </p:txBody>
      </p:sp>
      <p:sp>
        <p:nvSpPr>
          <p:cNvPr id="24" name="ZoneTexte 25"/>
          <p:cNvSpPr txBox="1">
            <a:spLocks noChangeArrowheads="1"/>
          </p:cNvSpPr>
          <p:nvPr/>
        </p:nvSpPr>
        <p:spPr bwMode="auto">
          <a:xfrm>
            <a:off x="1484313" y="3676650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84As</a:t>
            </a:r>
            <a:endParaRPr lang="fr-FR" sz="1200" dirty="0"/>
          </a:p>
        </p:txBody>
      </p:sp>
      <p:sp>
        <p:nvSpPr>
          <p:cNvPr id="25" name="ZoneTexte 26"/>
          <p:cNvSpPr txBox="1">
            <a:spLocks noChangeArrowheads="1"/>
          </p:cNvSpPr>
          <p:nvPr/>
        </p:nvSpPr>
        <p:spPr bwMode="auto">
          <a:xfrm>
            <a:off x="1490663" y="2770188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86Br</a:t>
            </a:r>
            <a:endParaRPr lang="fr-FR" sz="1200" dirty="0"/>
          </a:p>
        </p:txBody>
      </p:sp>
      <p:sp>
        <p:nvSpPr>
          <p:cNvPr id="26" name="ZoneTexte 27"/>
          <p:cNvSpPr txBox="1">
            <a:spLocks noChangeArrowheads="1"/>
          </p:cNvSpPr>
          <p:nvPr/>
        </p:nvSpPr>
        <p:spPr bwMode="auto">
          <a:xfrm>
            <a:off x="1484313" y="1878013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smtClean="0"/>
              <a:t>88Rb</a:t>
            </a:r>
            <a:endParaRPr lang="fr-FR" sz="1200" dirty="0"/>
          </a:p>
        </p:txBody>
      </p:sp>
      <p:cxnSp>
        <p:nvCxnSpPr>
          <p:cNvPr id="27" name="Connecteur droit avec flèche 26"/>
          <p:cNvCxnSpPr/>
          <p:nvPr/>
        </p:nvCxnSpPr>
        <p:spPr bwMode="auto">
          <a:xfrm rot="5400000" flipH="1" flipV="1">
            <a:off x="-336550" y="4451350"/>
            <a:ext cx="2713038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31"/>
          <p:cNvSpPr txBox="1">
            <a:spLocks noChangeArrowheads="1"/>
          </p:cNvSpPr>
          <p:nvPr/>
        </p:nvSpPr>
        <p:spPr bwMode="auto">
          <a:xfrm rot="16200000">
            <a:off x="444503" y="4027491"/>
            <a:ext cx="7635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f</a:t>
            </a:r>
            <a:r>
              <a:rPr lang="fr-FR" baseline="-25000"/>
              <a:t>5/2</a:t>
            </a:r>
          </a:p>
        </p:txBody>
      </p:sp>
      <p:cxnSp>
        <p:nvCxnSpPr>
          <p:cNvPr id="29" name="Connecteur droit avec flèche 28"/>
          <p:cNvCxnSpPr/>
          <p:nvPr/>
        </p:nvCxnSpPr>
        <p:spPr bwMode="auto">
          <a:xfrm rot="16200000" flipV="1">
            <a:off x="140494" y="2207419"/>
            <a:ext cx="1765300" cy="79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4"/>
          <p:cNvSpPr txBox="1">
            <a:spLocks noChangeArrowheads="1"/>
          </p:cNvSpPr>
          <p:nvPr/>
        </p:nvSpPr>
        <p:spPr bwMode="auto">
          <a:xfrm rot="16200000">
            <a:off x="464345" y="2028032"/>
            <a:ext cx="763587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p</a:t>
            </a:r>
            <a:r>
              <a:rPr lang="fr-FR"/>
              <a:t>p</a:t>
            </a:r>
            <a:r>
              <a:rPr lang="fr-FR" baseline="-25000"/>
              <a:t>3/2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612775" y="3813175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628650" y="1785938"/>
            <a:ext cx="269875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―</a:t>
            </a:r>
          </a:p>
        </p:txBody>
      </p:sp>
      <p:sp>
        <p:nvSpPr>
          <p:cNvPr id="33" name="ZoneTexte 57"/>
          <p:cNvSpPr txBox="1">
            <a:spLocks noChangeArrowheads="1"/>
          </p:cNvSpPr>
          <p:nvPr/>
        </p:nvSpPr>
        <p:spPr bwMode="auto">
          <a:xfrm>
            <a:off x="981075" y="63246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N=50</a:t>
            </a:r>
          </a:p>
        </p:txBody>
      </p:sp>
      <p:cxnSp>
        <p:nvCxnSpPr>
          <p:cNvPr id="34" name="Connecteur droit 33"/>
          <p:cNvCxnSpPr/>
          <p:nvPr/>
        </p:nvCxnSpPr>
        <p:spPr bwMode="auto">
          <a:xfrm rot="5400000">
            <a:off x="-500856" y="3879056"/>
            <a:ext cx="4095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 flipV="1">
            <a:off x="1082675" y="224313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 bwMode="auto">
          <a:xfrm flipV="1">
            <a:off x="1082675" y="269240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 bwMode="auto">
          <a:xfrm flipV="1">
            <a:off x="1082675" y="314166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 bwMode="auto">
          <a:xfrm flipV="1">
            <a:off x="1082675" y="359092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 bwMode="auto">
          <a:xfrm flipV="1">
            <a:off x="1082675" y="4040188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 bwMode="auto">
          <a:xfrm flipV="1">
            <a:off x="1082675" y="4489450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 flipV="1">
            <a:off x="1082675" y="4938713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 bwMode="auto">
          <a:xfrm flipV="1">
            <a:off x="1082675" y="5387975"/>
            <a:ext cx="45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 rot="5400000">
            <a:off x="-711994" y="4087019"/>
            <a:ext cx="4492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rot="10800000">
            <a:off x="406400" y="1793875"/>
            <a:ext cx="1128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51"/>
          <p:cNvSpPr txBox="1">
            <a:spLocks noChangeArrowheads="1"/>
          </p:cNvSpPr>
          <p:nvPr/>
        </p:nvSpPr>
        <p:spPr bwMode="auto">
          <a:xfrm>
            <a:off x="39688" y="1401763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/>
              <a:t>Z=38</a:t>
            </a:r>
          </a:p>
        </p:txBody>
      </p:sp>
      <p:cxnSp>
        <p:nvCxnSpPr>
          <p:cNvPr id="46" name="Connecteur droit 45"/>
          <p:cNvCxnSpPr/>
          <p:nvPr/>
        </p:nvCxnSpPr>
        <p:spPr bwMode="auto">
          <a:xfrm rot="10800000">
            <a:off x="406400" y="1344613"/>
            <a:ext cx="10985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1082675" y="1344613"/>
            <a:ext cx="452438" cy="44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ZoneTexte 14"/>
          <p:cNvSpPr txBox="1">
            <a:spLocks noChangeArrowheads="1"/>
          </p:cNvSpPr>
          <p:nvPr/>
        </p:nvSpPr>
        <p:spPr bwMode="auto">
          <a:xfrm>
            <a:off x="892175" y="140176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88Sr</a:t>
            </a:r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7452294" y="4871080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111"/>
          <p:cNvSpPr txBox="1">
            <a:spLocks noChangeArrowheads="1"/>
          </p:cNvSpPr>
          <p:nvPr/>
        </p:nvSpPr>
        <p:spPr bwMode="auto">
          <a:xfrm>
            <a:off x="7958346" y="4829864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(3-)</a:t>
            </a:r>
            <a:endParaRPr lang="fr-FR" sz="1400" dirty="0"/>
          </a:p>
        </p:txBody>
      </p:sp>
      <p:sp>
        <p:nvSpPr>
          <p:cNvPr id="51" name="ZoneTexte 116"/>
          <p:cNvSpPr txBox="1">
            <a:spLocks noChangeArrowheads="1"/>
          </p:cNvSpPr>
          <p:nvPr/>
        </p:nvSpPr>
        <p:spPr bwMode="auto">
          <a:xfrm>
            <a:off x="7272427" y="4778854"/>
            <a:ext cx="198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dirty="0"/>
              <a:t>0</a:t>
            </a: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474399" y="4429334"/>
            <a:ext cx="4794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111"/>
          <p:cNvSpPr txBox="1">
            <a:spLocks noChangeArrowheads="1"/>
          </p:cNvSpPr>
          <p:nvPr/>
        </p:nvSpPr>
        <p:spPr bwMode="auto">
          <a:xfrm>
            <a:off x="7952237" y="4430893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(1-)</a:t>
            </a:r>
            <a:endParaRPr lang="fr-FR" sz="1400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7452504" y="4795838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123"/>
          <p:cNvSpPr txBox="1">
            <a:spLocks noChangeArrowheads="1"/>
          </p:cNvSpPr>
          <p:nvPr/>
        </p:nvSpPr>
        <p:spPr bwMode="auto">
          <a:xfrm>
            <a:off x="7221419" y="4666561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43</a:t>
            </a:r>
            <a:endParaRPr lang="fr-FR" sz="800" dirty="0"/>
          </a:p>
        </p:txBody>
      </p:sp>
      <p:sp>
        <p:nvSpPr>
          <p:cNvPr id="57" name="ZoneTexte 126"/>
          <p:cNvSpPr txBox="1">
            <a:spLocks noChangeArrowheads="1"/>
          </p:cNvSpPr>
          <p:nvPr/>
        </p:nvSpPr>
        <p:spPr bwMode="auto">
          <a:xfrm>
            <a:off x="7958287" y="4663656"/>
            <a:ext cx="504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(2-)</a:t>
            </a:r>
            <a:endParaRPr lang="fr-FR" sz="14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7451605" y="4650626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123"/>
          <p:cNvSpPr txBox="1">
            <a:spLocks noChangeArrowheads="1"/>
          </p:cNvSpPr>
          <p:nvPr/>
        </p:nvSpPr>
        <p:spPr bwMode="auto">
          <a:xfrm>
            <a:off x="7178645" y="449960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143</a:t>
            </a:r>
            <a:endParaRPr lang="fr-FR" sz="800" dirty="0"/>
          </a:p>
        </p:txBody>
      </p:sp>
      <p:sp>
        <p:nvSpPr>
          <p:cNvPr id="60" name="ZoneTexte 126"/>
          <p:cNvSpPr txBox="1">
            <a:spLocks noChangeArrowheads="1"/>
          </p:cNvSpPr>
          <p:nvPr/>
        </p:nvSpPr>
        <p:spPr bwMode="auto">
          <a:xfrm>
            <a:off x="7936541" y="3803889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(0-)</a:t>
            </a:r>
            <a:endParaRPr lang="fr-FR" sz="1400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7455200" y="3966624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123"/>
          <p:cNvSpPr txBox="1">
            <a:spLocks noChangeArrowheads="1"/>
          </p:cNvSpPr>
          <p:nvPr/>
        </p:nvSpPr>
        <p:spPr bwMode="auto">
          <a:xfrm>
            <a:off x="7185479" y="3828178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529</a:t>
            </a:r>
            <a:endParaRPr lang="fr-FR" sz="800" dirty="0"/>
          </a:p>
        </p:txBody>
      </p:sp>
      <p:sp>
        <p:nvSpPr>
          <p:cNvPr id="70" name="ZoneTexte 159"/>
          <p:cNvSpPr txBox="1">
            <a:spLocks noChangeArrowheads="1"/>
          </p:cNvSpPr>
          <p:nvPr/>
        </p:nvSpPr>
        <p:spPr bwMode="auto">
          <a:xfrm>
            <a:off x="7179933" y="3178625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experiment</a:t>
            </a:r>
          </a:p>
        </p:txBody>
      </p:sp>
      <p:sp>
        <p:nvSpPr>
          <p:cNvPr id="74" name="ZoneTexte 26"/>
          <p:cNvSpPr txBox="1">
            <a:spLocks noChangeArrowheads="1"/>
          </p:cNvSpPr>
          <p:nvPr/>
        </p:nvSpPr>
        <p:spPr bwMode="auto">
          <a:xfrm>
            <a:off x="4867934" y="749540"/>
            <a:ext cx="901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84As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 flipV="1">
            <a:off x="4528868" y="4096291"/>
            <a:ext cx="2877748" cy="788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3318294" y="3930770"/>
            <a:ext cx="4091797" cy="4600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123"/>
          <p:cNvSpPr txBox="1">
            <a:spLocks noChangeArrowheads="1"/>
          </p:cNvSpPr>
          <p:nvPr/>
        </p:nvSpPr>
        <p:spPr bwMode="auto">
          <a:xfrm>
            <a:off x="7193023" y="4315572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243</a:t>
            </a:r>
            <a:endParaRPr lang="fr-FR" sz="800" dirty="0"/>
          </a:p>
        </p:txBody>
      </p:sp>
      <p:sp>
        <p:nvSpPr>
          <p:cNvPr id="81" name="ZoneTexte 111"/>
          <p:cNvSpPr txBox="1">
            <a:spLocks noChangeArrowheads="1"/>
          </p:cNvSpPr>
          <p:nvPr/>
        </p:nvSpPr>
        <p:spPr bwMode="auto">
          <a:xfrm>
            <a:off x="7957988" y="4246862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(2-)</a:t>
            </a:r>
            <a:endParaRPr lang="fr-FR" sz="1400" dirty="0"/>
          </a:p>
        </p:txBody>
      </p:sp>
      <p:sp>
        <p:nvSpPr>
          <p:cNvPr id="82" name="ZoneTexte 123"/>
          <p:cNvSpPr txBox="1">
            <a:spLocks noChangeArrowheads="1"/>
          </p:cNvSpPr>
          <p:nvPr/>
        </p:nvSpPr>
        <p:spPr bwMode="auto">
          <a:xfrm>
            <a:off x="7129762" y="4062531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 smtClean="0"/>
              <a:t>464</a:t>
            </a:r>
            <a:endParaRPr lang="fr-FR" sz="800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7443698" y="4093145"/>
            <a:ext cx="5095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4520242" y="4304581"/>
            <a:ext cx="2740324" cy="1092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4554747" y="4580626"/>
            <a:ext cx="2763329" cy="20991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111"/>
          <p:cNvSpPr txBox="1">
            <a:spLocks noChangeArrowheads="1"/>
          </p:cNvSpPr>
          <p:nvPr/>
        </p:nvSpPr>
        <p:spPr bwMode="auto">
          <a:xfrm>
            <a:off x="7929233" y="3993820"/>
            <a:ext cx="524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(2-?)</a:t>
            </a:r>
            <a:endParaRPr lang="fr-FR" sz="1400" dirty="0"/>
          </a:p>
        </p:txBody>
      </p:sp>
      <p:sp>
        <p:nvSpPr>
          <p:cNvPr id="92" name="Rectangle 81"/>
          <p:cNvSpPr>
            <a:spLocks noChangeArrowheads="1"/>
          </p:cNvSpPr>
          <p:nvPr/>
        </p:nvSpPr>
        <p:spPr bwMode="auto">
          <a:xfrm>
            <a:off x="4387341" y="3388174"/>
            <a:ext cx="872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93" name="Rectangle 81"/>
          <p:cNvSpPr>
            <a:spLocks noChangeArrowheads="1"/>
          </p:cNvSpPr>
          <p:nvPr/>
        </p:nvSpPr>
        <p:spPr bwMode="auto">
          <a:xfrm>
            <a:off x="3459822" y="3611024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s</a:t>
            </a:r>
            <a:r>
              <a:rPr lang="fr-FR" sz="1200" b="1" baseline="-25000" dirty="0" smtClean="0"/>
              <a:t>1/2</a:t>
            </a:r>
            <a:endParaRPr lang="fr-FR" sz="1200" b="1" baseline="30000" dirty="0"/>
          </a:p>
        </p:txBody>
      </p:sp>
      <p:sp>
        <p:nvSpPr>
          <p:cNvPr id="94" name="Rectangle 81"/>
          <p:cNvSpPr>
            <a:spLocks noChangeArrowheads="1"/>
          </p:cNvSpPr>
          <p:nvPr/>
        </p:nvSpPr>
        <p:spPr bwMode="auto">
          <a:xfrm>
            <a:off x="3710887" y="4161857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f</a:t>
            </a:r>
            <a:r>
              <a:rPr lang="fr-FR" sz="1200" b="1" baseline="-25000" dirty="0" smtClean="0"/>
              <a:t>5/2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sp>
        <p:nvSpPr>
          <p:cNvPr id="95" name="Rectangle 81"/>
          <p:cNvSpPr>
            <a:spLocks noChangeArrowheads="1"/>
          </p:cNvSpPr>
          <p:nvPr/>
        </p:nvSpPr>
        <p:spPr bwMode="auto">
          <a:xfrm>
            <a:off x="4009756" y="4617978"/>
            <a:ext cx="93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Symbol" pitchFamily="18" charset="2"/>
              </a:rPr>
              <a:t>p</a:t>
            </a:r>
            <a:r>
              <a:rPr lang="fr-FR" sz="1200" b="1" dirty="0" smtClean="0"/>
              <a:t>p</a:t>
            </a:r>
            <a:r>
              <a:rPr lang="fr-FR" sz="1200" b="1" baseline="-25000" dirty="0" smtClean="0"/>
              <a:t>3/2</a:t>
            </a:r>
            <a:r>
              <a:rPr lang="fr-FR" sz="1200" b="1" dirty="0">
                <a:sym typeface="Symbol" pitchFamily="18" charset="2"/>
              </a:rPr>
              <a:t></a:t>
            </a:r>
            <a:r>
              <a:rPr lang="fr-FR" sz="1200" b="1" dirty="0" smtClean="0">
                <a:latin typeface="Symbol" pitchFamily="18" charset="2"/>
              </a:rPr>
              <a:t>n</a:t>
            </a:r>
            <a:r>
              <a:rPr lang="fr-FR" sz="1200" b="1" dirty="0" smtClean="0"/>
              <a:t>d</a:t>
            </a:r>
            <a:r>
              <a:rPr lang="fr-FR" sz="1200" b="1" baseline="-25000" dirty="0" smtClean="0"/>
              <a:t>5/2</a:t>
            </a:r>
            <a:endParaRPr lang="fr-FR" sz="1200" b="1" baseline="30000" dirty="0"/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3907766" y="4649638"/>
            <a:ext cx="3493698" cy="6038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85" name="Forme libre 84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32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8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9" name="Image 88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5"/>
          <p:cNvGraphicFramePr>
            <a:graphicFrameLocks noChangeAspect="1"/>
          </p:cNvGraphicFramePr>
          <p:nvPr/>
        </p:nvGraphicFramePr>
        <p:xfrm>
          <a:off x="1613349" y="2256047"/>
          <a:ext cx="901700" cy="339725"/>
        </p:xfrm>
        <a:graphic>
          <a:graphicData uri="http://schemas.openxmlformats.org/presentationml/2006/ole">
            <p:oleObj spid="_x0000_s18434" name="Équation" r:id="rId3" imgW="672840" imgH="253800" progId="Equation.3">
              <p:embed/>
            </p:oleObj>
          </a:graphicData>
        </a:graphic>
      </p:graphicFrame>
      <p:graphicFrame>
        <p:nvGraphicFramePr>
          <p:cNvPr id="3" name="Object 66"/>
          <p:cNvGraphicFramePr>
            <a:graphicFrameLocks noChangeAspect="1"/>
          </p:cNvGraphicFramePr>
          <p:nvPr/>
        </p:nvGraphicFramePr>
        <p:xfrm>
          <a:off x="1542331" y="1910930"/>
          <a:ext cx="903288" cy="339725"/>
        </p:xfrm>
        <a:graphic>
          <a:graphicData uri="http://schemas.openxmlformats.org/presentationml/2006/ole">
            <p:oleObj spid="_x0000_s18435" name="Équation" r:id="rId4" imgW="672840" imgH="253800" progId="Equation.3">
              <p:embed/>
            </p:oleObj>
          </a:graphicData>
        </a:graphic>
      </p:graphicFrame>
      <p:sp>
        <p:nvSpPr>
          <p:cNvPr id="4" name="ZoneTexte 26"/>
          <p:cNvSpPr txBox="1">
            <a:spLocks noChangeArrowheads="1"/>
          </p:cNvSpPr>
          <p:nvPr/>
        </p:nvSpPr>
        <p:spPr bwMode="auto">
          <a:xfrm>
            <a:off x="1457864" y="1522622"/>
            <a:ext cx="1044485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84,86Br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67"/>
          <p:cNvGraphicFramePr>
            <a:graphicFrameLocks noChangeAspect="1"/>
          </p:cNvGraphicFramePr>
          <p:nvPr/>
        </p:nvGraphicFramePr>
        <p:xfrm>
          <a:off x="2611886" y="2256047"/>
          <a:ext cx="901700" cy="339725"/>
        </p:xfrm>
        <a:graphic>
          <a:graphicData uri="http://schemas.openxmlformats.org/presentationml/2006/ole">
            <p:oleObj spid="_x0000_s18436" name="Équation" r:id="rId5" imgW="672840" imgH="253800" progId="Equation.3">
              <p:embed/>
            </p:oleObj>
          </a:graphicData>
        </a:graphic>
      </p:graphicFrame>
      <p:graphicFrame>
        <p:nvGraphicFramePr>
          <p:cNvPr id="6" name="Object 68"/>
          <p:cNvGraphicFramePr>
            <a:graphicFrameLocks noChangeAspect="1"/>
          </p:cNvGraphicFramePr>
          <p:nvPr/>
        </p:nvGraphicFramePr>
        <p:xfrm>
          <a:off x="2667030" y="1919917"/>
          <a:ext cx="885825" cy="339725"/>
        </p:xfrm>
        <a:graphic>
          <a:graphicData uri="http://schemas.openxmlformats.org/presentationml/2006/ole">
            <p:oleObj spid="_x0000_s18437" name="Équation" r:id="rId6" imgW="660240" imgH="253800" progId="Equation.3">
              <p:embed/>
            </p:oleObj>
          </a:graphicData>
        </a:graphic>
      </p:graphicFrame>
      <p:sp>
        <p:nvSpPr>
          <p:cNvPr id="7" name="ZoneTexte 26"/>
          <p:cNvSpPr txBox="1">
            <a:spLocks noChangeArrowheads="1"/>
          </p:cNvSpPr>
          <p:nvPr/>
        </p:nvSpPr>
        <p:spPr bwMode="auto">
          <a:xfrm>
            <a:off x="2632524" y="1522622"/>
            <a:ext cx="99057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82,84As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26"/>
          <p:cNvSpPr txBox="1">
            <a:spLocks noChangeArrowheads="1"/>
          </p:cNvSpPr>
          <p:nvPr/>
        </p:nvSpPr>
        <p:spPr bwMode="auto">
          <a:xfrm>
            <a:off x="388189" y="1513995"/>
            <a:ext cx="968405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86,88Rb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69"/>
          <p:cNvGraphicFramePr>
            <a:graphicFrameLocks noChangeAspect="1"/>
          </p:cNvGraphicFramePr>
          <p:nvPr/>
        </p:nvGraphicFramePr>
        <p:xfrm>
          <a:off x="367312" y="2243676"/>
          <a:ext cx="901700" cy="339725"/>
        </p:xfrm>
        <a:graphic>
          <a:graphicData uri="http://schemas.openxmlformats.org/presentationml/2006/ole">
            <p:oleObj spid="_x0000_s18438" name="Équation" r:id="rId7" imgW="672840" imgH="253800" progId="Equation.3">
              <p:embed/>
            </p:oleObj>
          </a:graphicData>
        </a:graphic>
      </p:graphicFrame>
      <p:graphicFrame>
        <p:nvGraphicFramePr>
          <p:cNvPr id="10" name="Object 70"/>
          <p:cNvGraphicFramePr>
            <a:graphicFrameLocks noChangeAspect="1"/>
          </p:cNvGraphicFramePr>
          <p:nvPr/>
        </p:nvGraphicFramePr>
        <p:xfrm>
          <a:off x="429224" y="1924588"/>
          <a:ext cx="885825" cy="339725"/>
        </p:xfrm>
        <a:graphic>
          <a:graphicData uri="http://schemas.openxmlformats.org/presentationml/2006/ole">
            <p:oleObj spid="_x0000_s18439" name="Équation" r:id="rId8" imgW="660240" imgH="25380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216989" y="2527538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16660" y="1305166"/>
            <a:ext cx="3504841" cy="16278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9177" y="741873"/>
            <a:ext cx="3554083" cy="58477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the odd-odd nuclei:</a:t>
            </a:r>
          </a:p>
          <a:p>
            <a:r>
              <a:rPr lang="en-US" sz="1600" dirty="0" smtClean="0"/>
              <a:t>evolution of the occupation probability</a:t>
            </a:r>
            <a:endParaRPr lang="en-US" sz="1600" dirty="0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4848045" y="1285037"/>
            <a:ext cx="2389518" cy="20620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22476" y="721744"/>
            <a:ext cx="324640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the odd nuclei:</a:t>
            </a:r>
          </a:p>
          <a:p>
            <a:r>
              <a:rPr lang="en-US" sz="1600" dirty="0" smtClean="0"/>
              <a:t>evolution of the proton QP energies</a:t>
            </a:r>
            <a:endParaRPr lang="en-US" sz="1600" dirty="0"/>
          </a:p>
        </p:txBody>
      </p:sp>
      <p:graphicFrame>
        <p:nvGraphicFramePr>
          <p:cNvPr id="27" name="Graphique 26"/>
          <p:cNvGraphicFramePr/>
          <p:nvPr/>
        </p:nvGraphicFramePr>
        <p:xfrm>
          <a:off x="4949586" y="1326132"/>
          <a:ext cx="2227592" cy="184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ZoneTexte 63"/>
          <p:cNvSpPr txBox="1">
            <a:spLocks noChangeArrowheads="1"/>
          </p:cNvSpPr>
          <p:nvPr/>
        </p:nvSpPr>
        <p:spPr bwMode="auto">
          <a:xfrm>
            <a:off x="715963" y="3726941"/>
            <a:ext cx="20018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using </a:t>
            </a:r>
            <a:r>
              <a:rPr lang="en-US" sz="1200" dirty="0">
                <a:latin typeface="Calibri" pitchFamily="34" charset="0"/>
              </a:rPr>
              <a:t>data taken from mass evaluation </a:t>
            </a:r>
            <a:r>
              <a:rPr lang="en-US" sz="1200" dirty="0" smtClean="0">
                <a:latin typeface="Calibri" pitchFamily="34" charset="0"/>
              </a:rPr>
              <a:t>2011 </a:t>
            </a:r>
            <a:endParaRPr lang="en-US" sz="1200" dirty="0">
              <a:latin typeface="Calibri" pitchFamily="34" charset="0"/>
            </a:endParaRPr>
          </a:p>
          <a:p>
            <a:endParaRPr lang="fr-FR" sz="1200" dirty="0"/>
          </a:p>
          <a:p>
            <a:r>
              <a:rPr lang="fr-FR" sz="1200" dirty="0"/>
              <a:t>Z=28 </a:t>
            </a:r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200" dirty="0" err="1"/>
              <a:t>p</a:t>
            </a:r>
            <a:r>
              <a:rPr lang="fr-FR" sz="1200" dirty="0"/>
              <a:t>=0,990 MeV (</a:t>
            </a:r>
            <a:r>
              <a:rPr lang="fr-FR" sz="1200" dirty="0" err="1"/>
              <a:t>ext</a:t>
            </a:r>
            <a:r>
              <a:rPr lang="fr-FR" sz="1200" dirty="0"/>
              <a:t>.)</a:t>
            </a:r>
          </a:p>
          <a:p>
            <a:r>
              <a:rPr lang="fr-FR" sz="1200" dirty="0"/>
              <a:t>Z=30 </a:t>
            </a:r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200" dirty="0" err="1"/>
              <a:t>p</a:t>
            </a:r>
            <a:r>
              <a:rPr lang="fr-FR" sz="1200" dirty="0"/>
              <a:t>=0,904 MeV</a:t>
            </a:r>
          </a:p>
          <a:p>
            <a:r>
              <a:rPr lang="fr-FR" sz="1200" dirty="0"/>
              <a:t>Z=32 </a:t>
            </a:r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200" dirty="0" err="1"/>
              <a:t>p</a:t>
            </a:r>
            <a:r>
              <a:rPr lang="fr-FR" sz="1200" dirty="0"/>
              <a:t>=1,012 MeV</a:t>
            </a:r>
          </a:p>
          <a:p>
            <a:r>
              <a:rPr lang="fr-FR" sz="1200" dirty="0"/>
              <a:t>Z=34 </a:t>
            </a:r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200" dirty="0" err="1"/>
              <a:t>p</a:t>
            </a:r>
            <a:r>
              <a:rPr lang="fr-FR" sz="1200" dirty="0"/>
              <a:t>=1,031 MeV</a:t>
            </a:r>
          </a:p>
          <a:p>
            <a:r>
              <a:rPr lang="fr-FR" sz="1200" dirty="0"/>
              <a:t>Z=36 </a:t>
            </a:r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200" dirty="0" err="1"/>
              <a:t>p</a:t>
            </a:r>
            <a:r>
              <a:rPr lang="fr-FR" sz="1200" dirty="0"/>
              <a:t>=0,996 MeV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21744" y="3301045"/>
            <a:ext cx="171953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the masses</a:t>
            </a: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603849" y="3645799"/>
            <a:ext cx="2027208" cy="204763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518913" y="3983966"/>
            <a:ext cx="1833113" cy="1919377"/>
          </a:xfrm>
          <a:custGeom>
            <a:avLst/>
            <a:gdLst>
              <a:gd name="connsiteX0" fmla="*/ 0 w 1833113"/>
              <a:gd name="connsiteY0" fmla="*/ 1873370 h 1919377"/>
              <a:gd name="connsiteX1" fmla="*/ 163902 w 1833113"/>
              <a:gd name="connsiteY1" fmla="*/ 1864743 h 1919377"/>
              <a:gd name="connsiteX2" fmla="*/ 422695 w 1833113"/>
              <a:gd name="connsiteY2" fmla="*/ 1545566 h 1919377"/>
              <a:gd name="connsiteX3" fmla="*/ 603849 w 1833113"/>
              <a:gd name="connsiteY3" fmla="*/ 165340 h 1919377"/>
              <a:gd name="connsiteX4" fmla="*/ 1639019 w 1833113"/>
              <a:gd name="connsiteY4" fmla="*/ 553528 h 1919377"/>
              <a:gd name="connsiteX5" fmla="*/ 1768415 w 1833113"/>
              <a:gd name="connsiteY5" fmla="*/ 622540 h 191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13" h="1919377">
                <a:moveTo>
                  <a:pt x="0" y="1873370"/>
                </a:moveTo>
                <a:cubicBezTo>
                  <a:pt x="46726" y="1896373"/>
                  <a:pt x="93453" y="1919377"/>
                  <a:pt x="163902" y="1864743"/>
                </a:cubicBezTo>
                <a:cubicBezTo>
                  <a:pt x="234351" y="1810109"/>
                  <a:pt x="349371" y="1828800"/>
                  <a:pt x="422695" y="1545566"/>
                </a:cubicBezTo>
                <a:cubicBezTo>
                  <a:pt x="496019" y="1262332"/>
                  <a:pt x="401128" y="330680"/>
                  <a:pt x="603849" y="165340"/>
                </a:cubicBezTo>
                <a:cubicBezTo>
                  <a:pt x="806570" y="0"/>
                  <a:pt x="1444925" y="477328"/>
                  <a:pt x="1639019" y="553528"/>
                </a:cubicBezTo>
                <a:cubicBezTo>
                  <a:pt x="1833113" y="629728"/>
                  <a:pt x="1800764" y="626134"/>
                  <a:pt x="1768415" y="62254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3821502" y="3114136"/>
            <a:ext cx="3968151" cy="1492370"/>
          </a:xfrm>
          <a:custGeom>
            <a:avLst/>
            <a:gdLst>
              <a:gd name="connsiteX0" fmla="*/ 491706 w 3968151"/>
              <a:gd name="connsiteY0" fmla="*/ 1492370 h 1492370"/>
              <a:gd name="connsiteX1" fmla="*/ 25879 w 3968151"/>
              <a:gd name="connsiteY1" fmla="*/ 931653 h 1492370"/>
              <a:gd name="connsiteX2" fmla="*/ 336430 w 3968151"/>
              <a:gd name="connsiteY2" fmla="*/ 629728 h 1492370"/>
              <a:gd name="connsiteX3" fmla="*/ 1604513 w 3968151"/>
              <a:gd name="connsiteY3" fmla="*/ 534838 h 1492370"/>
              <a:gd name="connsiteX4" fmla="*/ 3588589 w 3968151"/>
              <a:gd name="connsiteY4" fmla="*/ 345056 h 1492370"/>
              <a:gd name="connsiteX5" fmla="*/ 3881887 w 3968151"/>
              <a:gd name="connsiteY5" fmla="*/ 0 h 149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8151" h="1492370">
                <a:moveTo>
                  <a:pt x="491706" y="1492370"/>
                </a:moveTo>
                <a:cubicBezTo>
                  <a:pt x="271732" y="1283898"/>
                  <a:pt x="51758" y="1075427"/>
                  <a:pt x="25879" y="931653"/>
                </a:cubicBezTo>
                <a:cubicBezTo>
                  <a:pt x="0" y="787879"/>
                  <a:pt x="73324" y="695864"/>
                  <a:pt x="336430" y="629728"/>
                </a:cubicBezTo>
                <a:cubicBezTo>
                  <a:pt x="599536" y="563592"/>
                  <a:pt x="1604513" y="534838"/>
                  <a:pt x="1604513" y="534838"/>
                </a:cubicBezTo>
                <a:cubicBezTo>
                  <a:pt x="2146539" y="487393"/>
                  <a:pt x="3209027" y="434196"/>
                  <a:pt x="3588589" y="345056"/>
                </a:cubicBezTo>
                <a:cubicBezTo>
                  <a:pt x="3968151" y="255916"/>
                  <a:pt x="3925019" y="127958"/>
                  <a:pt x="388188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175184" y="4502988"/>
            <a:ext cx="948905" cy="54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BCS</a:t>
            </a:r>
            <a:endParaRPr lang="fr-FR" dirty="0"/>
          </a:p>
        </p:txBody>
      </p:sp>
      <p:sp>
        <p:nvSpPr>
          <p:cNvPr id="35" name="Flèche vers le bas 34"/>
          <p:cNvSpPr/>
          <p:nvPr/>
        </p:nvSpPr>
        <p:spPr>
          <a:xfrm rot="18427508">
            <a:off x="5080957" y="4787662"/>
            <a:ext cx="474453" cy="646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313872" y="4511614"/>
            <a:ext cx="146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obtain</a:t>
            </a:r>
            <a:r>
              <a:rPr lang="fr-FR" dirty="0" smtClean="0"/>
              <a:t> ESPE !</a:t>
            </a:r>
            <a:endParaRPr lang="fr-FR" dirty="0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/>
        </p:nvGraphicFramePr>
        <p:xfrm>
          <a:off x="5604325" y="4995772"/>
          <a:ext cx="939800" cy="993775"/>
        </p:xfrm>
        <a:graphic>
          <a:graphicData uri="http://schemas.openxmlformats.org/presentationml/2006/ole">
            <p:oleObj spid="_x0000_s18440" name="Équation" r:id="rId10" imgW="228600" imgH="241200" progId="Equation.3">
              <p:embed/>
            </p:oleObj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8" name="Forme libre 37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33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1" name="Image 40" descr="IPN_SMALL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75049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06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first experimental hint of proton evolution towards </a:t>
            </a:r>
            <a:r>
              <a:rPr lang="en-US" sz="2000" baseline="30000" dirty="0" smtClean="0">
                <a:solidFill>
                  <a:schemeClr val="bg1"/>
                </a:solidFill>
              </a:rPr>
              <a:t>78</a:t>
            </a:r>
            <a:r>
              <a:rPr lang="en-US" sz="2000" dirty="0" smtClean="0">
                <a:solidFill>
                  <a:schemeClr val="bg1"/>
                </a:solidFill>
              </a:rPr>
              <a:t>Ni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along the N=50 line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5607"/>
            <a:ext cx="34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</a:t>
            </a:r>
            <a:r>
              <a:rPr lang="en-US" dirty="0" err="1" smtClean="0"/>
              <a:t>temptative</a:t>
            </a:r>
            <a:r>
              <a:rPr lang="en-US" dirty="0" smtClean="0"/>
              <a:t>, preliminary etc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726834" y="4511526"/>
            <a:ext cx="6127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696311" y="2633936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p3/2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45193" y="3071004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f5/2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13" name="Groupe 32"/>
          <p:cNvGrpSpPr>
            <a:grpSpLocks/>
          </p:cNvGrpSpPr>
          <p:nvPr/>
        </p:nvGrpSpPr>
        <p:grpSpPr bwMode="auto">
          <a:xfrm rot="20570654">
            <a:off x="3218529" y="2930033"/>
            <a:ext cx="2396390" cy="135291"/>
            <a:chOff x="6009563" y="1193795"/>
            <a:chExt cx="3451747" cy="187315"/>
          </a:xfrm>
        </p:grpSpPr>
        <p:sp>
          <p:nvSpPr>
            <p:cNvPr id="19" name="Forme libre 18"/>
            <p:cNvSpPr/>
            <p:nvPr/>
          </p:nvSpPr>
          <p:spPr>
            <a:xfrm>
              <a:off x="6009563" y="1193795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168337" y="1195382"/>
              <a:ext cx="155599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6327111" y="119538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6481122" y="1195382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6633545" y="1195382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6792319" y="1196970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6949505" y="1200145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7108279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7263878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7419476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7578250" y="1201732"/>
              <a:ext cx="155599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7732262" y="1203319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7889447" y="1203319"/>
              <a:ext cx="157187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8046634" y="1203319"/>
              <a:ext cx="157186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8206995" y="1203319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8362594" y="1203319"/>
              <a:ext cx="157187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8516605" y="1204906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8673791" y="1208081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8830978" y="1208081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8989752" y="1209669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9146937" y="1206494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9304124" y="1206494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aphicFrame>
        <p:nvGraphicFramePr>
          <p:cNvPr id="2" name="Graphique 1"/>
          <p:cNvGraphicFramePr/>
          <p:nvPr/>
        </p:nvGraphicFramePr>
        <p:xfrm>
          <a:off x="1638398" y="936325"/>
          <a:ext cx="5529352" cy="416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rot="16200000" flipV="1">
            <a:off x="4512115" y="4261945"/>
            <a:ext cx="498896" cy="4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57800" y="4343251"/>
            <a:ext cx="388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exactly consistent with</a:t>
            </a:r>
          </a:p>
          <a:p>
            <a:pPr marL="342900" indent="-342900"/>
            <a:r>
              <a:rPr lang="en-US" sz="1400" dirty="0" smtClean="0"/>
              <a:t>Pfeiffer et al. NPA 455 (1986) 381</a:t>
            </a:r>
          </a:p>
          <a:p>
            <a:pPr marL="342900" indent="-342900"/>
            <a:r>
              <a:rPr lang="en-US" sz="1400" dirty="0" smtClean="0"/>
              <a:t>who provided sp energies, QP energies and v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</a:t>
            </a:r>
          </a:p>
          <a:p>
            <a:pPr marL="342900" indent="-342900"/>
            <a:endParaRPr lang="en-US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105" y="5062747"/>
            <a:ext cx="4259895" cy="7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 rot="16200000">
            <a:off x="490905" y="2820839"/>
            <a:ext cx="209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proton ESPS (MeV)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69274" y="776377"/>
            <a:ext cx="121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 (N=50)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38159" y="1751163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g9/2</a:t>
            </a: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486401" y="2070340"/>
            <a:ext cx="276045" cy="189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707812" y="2067465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p1/2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1" name="ZoneTexte 59"/>
          <p:cNvSpPr txBox="1">
            <a:spLocks noChangeArrowheads="1"/>
          </p:cNvSpPr>
          <p:nvPr/>
        </p:nvSpPr>
        <p:spPr bwMode="auto">
          <a:xfrm>
            <a:off x="6607446" y="2092983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Fermi level</a:t>
            </a:r>
          </a:p>
        </p:txBody>
      </p:sp>
      <p:sp>
        <p:nvSpPr>
          <p:cNvPr id="42" name="Flèche droite 41"/>
          <p:cNvSpPr/>
          <p:nvPr/>
        </p:nvSpPr>
        <p:spPr>
          <a:xfrm rot="9697119">
            <a:off x="5534489" y="2396476"/>
            <a:ext cx="1147670" cy="15199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526656" y="3671978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f7/2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5495027" y="2355012"/>
            <a:ext cx="276046" cy="34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503654" y="2803585"/>
            <a:ext cx="227162" cy="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5490397" y="2914608"/>
            <a:ext cx="213421" cy="20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2876910" y="3420374"/>
            <a:ext cx="23205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èche droite 54"/>
          <p:cNvSpPr/>
          <p:nvPr/>
        </p:nvSpPr>
        <p:spPr>
          <a:xfrm flipH="1">
            <a:off x="3347048" y="4287329"/>
            <a:ext cx="664233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996749" y="5165272"/>
            <a:ext cx="388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allows to explain the </a:t>
            </a:r>
            <a:r>
              <a:rPr lang="en-US" sz="1400" dirty="0" err="1" smtClean="0"/>
              <a:t>J</a:t>
            </a:r>
            <a:r>
              <a:rPr lang="en-US" sz="1400" dirty="0" err="1" smtClean="0">
                <a:latin typeface="Symbol" pitchFamily="18" charset="2"/>
              </a:rPr>
              <a:t>p</a:t>
            </a:r>
            <a:r>
              <a:rPr lang="en-US" sz="1400" dirty="0" smtClean="0"/>
              <a:t> of </a:t>
            </a:r>
            <a:r>
              <a:rPr lang="en-US" sz="1400" baseline="30000" dirty="0" smtClean="0"/>
              <a:t>80</a:t>
            </a:r>
            <a:r>
              <a:rPr lang="en-US" sz="1400" dirty="0" smtClean="0"/>
              <a:t>Ga and </a:t>
            </a:r>
            <a:r>
              <a:rPr lang="en-US" sz="1400" baseline="30000" dirty="0" smtClean="0"/>
              <a:t>80m</a:t>
            </a:r>
            <a:r>
              <a:rPr lang="en-US" sz="1400" dirty="0" smtClean="0"/>
              <a:t>Ga</a:t>
            </a:r>
          </a:p>
          <a:p>
            <a:r>
              <a:rPr lang="en-US" sz="1400" dirty="0" smtClean="0">
                <a:sym typeface="Arial" charset="0"/>
              </a:rPr>
              <a:t>ISOLDE experiment, laser spectroscopy : </a:t>
            </a:r>
          </a:p>
          <a:p>
            <a:r>
              <a:rPr lang="en-US" sz="1400" dirty="0" smtClean="0">
                <a:sym typeface="Arial" charset="0"/>
              </a:rPr>
              <a:t>two long lived states in </a:t>
            </a:r>
            <a:r>
              <a:rPr lang="en-US" sz="1400" baseline="30000" dirty="0" smtClean="0">
                <a:sym typeface="Arial" charset="0"/>
              </a:rPr>
              <a:t>80</a:t>
            </a:r>
            <a:r>
              <a:rPr lang="en-US" sz="1400" dirty="0" smtClean="0">
                <a:sym typeface="Arial" charset="0"/>
              </a:rPr>
              <a:t>Ga J=3</a:t>
            </a:r>
            <a:r>
              <a:rPr lang="en-US" sz="1400" baseline="32000" dirty="0" smtClean="0">
                <a:sym typeface="Arial" charset="0"/>
              </a:rPr>
              <a:t> </a:t>
            </a:r>
            <a:r>
              <a:rPr lang="en-US" sz="1400" dirty="0" smtClean="0">
                <a:sym typeface="Arial" charset="0"/>
              </a:rPr>
              <a:t>and J=6</a:t>
            </a:r>
          </a:p>
          <a:p>
            <a:r>
              <a:rPr lang="en-US" sz="1400" dirty="0" smtClean="0">
                <a:sym typeface="Arial" charset="0"/>
              </a:rPr>
              <a:t>B. </a:t>
            </a:r>
            <a:r>
              <a:rPr lang="en-US" sz="1400" dirty="0" err="1" smtClean="0">
                <a:sym typeface="Arial" charset="0"/>
              </a:rPr>
              <a:t>Cheal</a:t>
            </a:r>
            <a:r>
              <a:rPr lang="en-US" sz="1400" dirty="0" smtClean="0">
                <a:sym typeface="Arial" charset="0"/>
              </a:rPr>
              <a:t> </a:t>
            </a:r>
            <a:r>
              <a:rPr lang="en-US" sz="1400" i="1" dirty="0" smtClean="0">
                <a:sym typeface="Arial" charset="0"/>
              </a:rPr>
              <a:t>et al.</a:t>
            </a:r>
            <a:r>
              <a:rPr lang="en-US" sz="1400" dirty="0" smtClean="0">
                <a:sym typeface="Arial" charset="0"/>
              </a:rPr>
              <a:t>, PRC </a:t>
            </a:r>
            <a:r>
              <a:rPr lang="en-US" sz="1400" b="1" dirty="0" smtClean="0">
                <a:sym typeface="Arial" charset="0"/>
              </a:rPr>
              <a:t>82</a:t>
            </a:r>
            <a:r>
              <a:rPr lang="en-US" sz="1400" dirty="0" smtClean="0">
                <a:sym typeface="Arial" charset="0"/>
              </a:rPr>
              <a:t> (2010) 051302</a:t>
            </a:r>
          </a:p>
          <a:p>
            <a:endParaRPr lang="en-US" sz="1400" dirty="0" smtClean="0"/>
          </a:p>
          <a:p>
            <a:pPr marL="342900" indent="-342900"/>
            <a:endParaRPr lang="en-US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3234910" y="4270075"/>
            <a:ext cx="931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extrapolation</a:t>
            </a:r>
            <a:endParaRPr lang="fr-FR" sz="1000" dirty="0"/>
          </a:p>
        </p:txBody>
      </p:sp>
      <p:cxnSp>
        <p:nvCxnSpPr>
          <p:cNvPr id="61" name="Connecteur droit 60"/>
          <p:cNvCxnSpPr>
            <a:endCxn id="59" idx="2"/>
          </p:cNvCxnSpPr>
          <p:nvPr/>
        </p:nvCxnSpPr>
        <p:spPr>
          <a:xfrm rot="5400000" flipH="1" flipV="1">
            <a:off x="3198430" y="4682169"/>
            <a:ext cx="668179" cy="33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3088256" y="1397486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809999" y="1397486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4574873" y="1397486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Br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372261" y="1397486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5296615" y="1397486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Rb</a:t>
            </a:r>
            <a:endParaRPr lang="fr-FR" dirty="0"/>
          </a:p>
        </p:txBody>
      </p:sp>
      <p:grpSp>
        <p:nvGrpSpPr>
          <p:cNvPr id="57" name="Groupe 56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58" name="Forme libre 57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34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7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8" name="Image 67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aphique 28"/>
          <p:cNvGraphicFramePr/>
          <p:nvPr/>
        </p:nvGraphicFramePr>
        <p:xfrm>
          <a:off x="590550" y="647699"/>
          <a:ext cx="7477125" cy="334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55880" y="2601583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p3/2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5818" y="3005586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f5/2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97833" y="1256760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g9/2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22453" y="2117246"/>
            <a:ext cx="6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p1/2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72780" y="3428641"/>
            <a:ext cx="80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JW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7142" y="3426664"/>
            <a:ext cx="80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831208" y="3425766"/>
            <a:ext cx="80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JUN45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710924" y="3424688"/>
            <a:ext cx="80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JJ4B</a:t>
            </a:r>
            <a:endParaRPr lang="fr-FR" sz="14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134014" y="3852772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200" dirty="0" smtClean="0"/>
              <a:t>Ji </a:t>
            </a:r>
            <a:r>
              <a:rPr lang="fr-FR" sz="1200" dirty="0"/>
              <a:t>et </a:t>
            </a:r>
            <a:r>
              <a:rPr lang="fr-FR" sz="1200" dirty="0" err="1"/>
              <a:t>Wildenthal</a:t>
            </a:r>
            <a:r>
              <a:rPr lang="fr-FR" sz="1200" dirty="0"/>
              <a:t> </a:t>
            </a:r>
            <a:endParaRPr lang="fr-FR" sz="1200" dirty="0" smtClean="0"/>
          </a:p>
          <a:p>
            <a:r>
              <a:rPr lang="fr-FR" sz="1200" dirty="0" smtClean="0"/>
              <a:t>Phys</a:t>
            </a:r>
            <a:r>
              <a:rPr lang="fr-FR" sz="1200" dirty="0"/>
              <a:t>. </a:t>
            </a:r>
            <a:r>
              <a:rPr lang="fr-FR" sz="1200" dirty="0" err="1"/>
              <a:t>Rev</a:t>
            </a:r>
            <a:r>
              <a:rPr lang="fr-FR" sz="1200" dirty="0"/>
              <a:t>. C </a:t>
            </a:r>
            <a:r>
              <a:rPr lang="fr-FR" sz="1200" b="1" dirty="0"/>
              <a:t>38</a:t>
            </a:r>
            <a:r>
              <a:rPr lang="fr-FR" sz="1200" dirty="0"/>
              <a:t>, 2849 (1988)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2091464" y="4470723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fr-FR" sz="1200" dirty="0" smtClean="0"/>
              <a:t>A.F. </a:t>
            </a:r>
            <a:r>
              <a:rPr lang="fr-FR" sz="1200" dirty="0" err="1" smtClean="0"/>
              <a:t>Lisetskiy</a:t>
            </a:r>
            <a:r>
              <a:rPr lang="fr-FR" sz="1200" dirty="0" smtClean="0"/>
              <a:t> et al</a:t>
            </a:r>
          </a:p>
          <a:p>
            <a:pPr marL="228600" indent="-228600"/>
            <a:r>
              <a:rPr lang="en-US" sz="1200" dirty="0" smtClean="0"/>
              <a:t>Phys. Rev. C </a:t>
            </a:r>
            <a:r>
              <a:rPr lang="en-US" sz="1200" b="1" dirty="0" smtClean="0"/>
              <a:t>70, </a:t>
            </a:r>
            <a:r>
              <a:rPr lang="en-US" sz="1200" dirty="0" smtClean="0"/>
              <a:t>044314 (2004)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3461807" y="4239247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fr-FR" sz="1200" dirty="0" smtClean="0"/>
              <a:t>M. </a:t>
            </a:r>
            <a:r>
              <a:rPr lang="fr-FR" sz="1200" dirty="0" err="1" smtClean="0"/>
              <a:t>Honma</a:t>
            </a:r>
            <a:r>
              <a:rPr lang="fr-FR" sz="1200" dirty="0" smtClean="0"/>
              <a:t> et al</a:t>
            </a:r>
          </a:p>
          <a:p>
            <a:pPr marL="228600" indent="-228600"/>
            <a:r>
              <a:rPr lang="en-US" sz="1200" dirty="0" smtClean="0"/>
              <a:t>Phys. Rev. C </a:t>
            </a:r>
            <a:r>
              <a:rPr lang="en-US" sz="1200" b="1" dirty="0" smtClean="0"/>
              <a:t>80, </a:t>
            </a:r>
            <a:r>
              <a:rPr lang="en-US" sz="1200" dirty="0" smtClean="0"/>
              <a:t>064323 (2009)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4254427" y="4801940"/>
            <a:ext cx="2870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fr-FR" sz="1200" dirty="0" smtClean="0"/>
              <a:t>A. Brown </a:t>
            </a:r>
            <a:r>
              <a:rPr lang="fr-FR" sz="1200" dirty="0" err="1" smtClean="0"/>
              <a:t>priv</a:t>
            </a:r>
            <a:r>
              <a:rPr lang="fr-FR" sz="1200" dirty="0" smtClean="0"/>
              <a:t>. com.</a:t>
            </a:r>
          </a:p>
          <a:p>
            <a:pPr marL="228600" indent="-228600"/>
            <a:r>
              <a:rPr lang="fr-FR" sz="1200" dirty="0" err="1" smtClean="0"/>
              <a:t>used</a:t>
            </a:r>
            <a:r>
              <a:rPr lang="fr-FR" sz="1200" dirty="0" smtClean="0"/>
              <a:t> in</a:t>
            </a:r>
          </a:p>
          <a:p>
            <a:pPr marL="228600" indent="-228600"/>
            <a:r>
              <a:rPr lang="en-US" sz="1200" dirty="0" smtClean="0"/>
              <a:t>Verney et al Phys. Rev. C </a:t>
            </a:r>
            <a:r>
              <a:rPr lang="en-US" sz="1200" b="1" dirty="0" smtClean="0"/>
              <a:t>76, </a:t>
            </a:r>
            <a:r>
              <a:rPr lang="en-US" sz="1200" dirty="0" smtClean="0"/>
              <a:t>054312 (2007)</a:t>
            </a:r>
            <a:endParaRPr lang="fr-FR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059736" y="3651490"/>
            <a:ext cx="370936" cy="2156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2775780" y="3873311"/>
            <a:ext cx="713734" cy="4359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6" idx="2"/>
          </p:cNvCxnSpPr>
          <p:nvPr/>
        </p:nvCxnSpPr>
        <p:spPr>
          <a:xfrm rot="5400000" flipH="1" flipV="1">
            <a:off x="3854352" y="3908267"/>
            <a:ext cx="552707" cy="2032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0"/>
            <a:endCxn id="17" idx="2"/>
          </p:cNvCxnSpPr>
          <p:nvPr/>
        </p:nvCxnSpPr>
        <p:spPr>
          <a:xfrm rot="16200000" flipV="1">
            <a:off x="4866071" y="3978447"/>
            <a:ext cx="1069475" cy="577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0" y="0"/>
            <a:ext cx="637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be useful for shell model calculations in the </a:t>
            </a:r>
            <a:r>
              <a:rPr lang="en-US" baseline="30000" dirty="0" smtClean="0"/>
              <a:t>78</a:t>
            </a:r>
            <a:r>
              <a:rPr lang="en-US" dirty="0" smtClean="0"/>
              <a:t>Ni region </a:t>
            </a:r>
            <a:endParaRPr lang="en-US" dirty="0"/>
          </a:p>
        </p:txBody>
      </p:sp>
      <p:sp>
        <p:nvSpPr>
          <p:cNvPr id="36" name="Accolade ouvrante 35"/>
          <p:cNvSpPr/>
          <p:nvPr/>
        </p:nvSpPr>
        <p:spPr>
          <a:xfrm rot="17961796">
            <a:off x="1640164" y="3752949"/>
            <a:ext cx="365354" cy="2024177"/>
          </a:xfrm>
          <a:prstGeom prst="leftBrace">
            <a:avLst>
              <a:gd name="adj1" fmla="val 25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73425" y="4929636"/>
            <a:ext cx="188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fitted SPE</a:t>
            </a:r>
            <a:endParaRPr lang="en-US" sz="1400" dirty="0"/>
          </a:p>
        </p:txBody>
      </p:sp>
      <p:sp>
        <p:nvSpPr>
          <p:cNvPr id="39" name="Accolade ouvrante 38"/>
          <p:cNvSpPr/>
          <p:nvPr/>
        </p:nvSpPr>
        <p:spPr>
          <a:xfrm rot="16200000">
            <a:off x="4849758" y="4223755"/>
            <a:ext cx="313656" cy="2665869"/>
          </a:xfrm>
          <a:prstGeom prst="leftBrace">
            <a:avLst>
              <a:gd name="adj1" fmla="val 25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812156" y="5708529"/>
            <a:ext cx="287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result from monopole migration (realistic N-N interactions)</a:t>
            </a:r>
            <a:endParaRPr lang="en-US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905500" y="4467225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Sieja &amp; Nowacki </a:t>
            </a:r>
          </a:p>
          <a:p>
            <a:r>
              <a:rPr lang="fr-FR" sz="1200" dirty="0" smtClean="0"/>
              <a:t>Phys. </a:t>
            </a:r>
            <a:r>
              <a:rPr lang="fr-FR" sz="1200" dirty="0" err="1" smtClean="0"/>
              <a:t>Rev</a:t>
            </a:r>
            <a:r>
              <a:rPr lang="fr-FR" sz="1200" dirty="0" smtClean="0"/>
              <a:t>. C 81, 061303(R) (2010)</a:t>
            </a:r>
            <a:endParaRPr lang="fr-FR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5491974" y="3424688"/>
            <a:ext cx="80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SN</a:t>
            </a:r>
            <a:endParaRPr lang="fr-FR" sz="1400" dirty="0"/>
          </a:p>
        </p:txBody>
      </p:sp>
      <p:cxnSp>
        <p:nvCxnSpPr>
          <p:cNvPr id="41" name="Connecteur droit avec flèche 40"/>
          <p:cNvCxnSpPr/>
          <p:nvPr/>
        </p:nvCxnSpPr>
        <p:spPr>
          <a:xfrm rot="16200000" flipV="1">
            <a:off x="5831960" y="3812660"/>
            <a:ext cx="677609" cy="4410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311124" y="3443738"/>
            <a:ext cx="80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this</a:t>
            </a:r>
            <a:r>
              <a:rPr lang="fr-FR" sz="1400" dirty="0" smtClean="0"/>
              <a:t> </a:t>
            </a:r>
            <a:r>
              <a:rPr lang="fr-FR" sz="1400" dirty="0" err="1" smtClean="0"/>
              <a:t>work</a:t>
            </a:r>
            <a:endParaRPr lang="fr-FR" sz="14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2" name="Forme libre 41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35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9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0" name="Image 49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1951" y="762000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►</a:t>
            </a:r>
            <a:r>
              <a:rPr lang="en-US" dirty="0" smtClean="0"/>
              <a:t>up to now no real evidence of a N=50 collapse towards </a:t>
            </a:r>
            <a:r>
              <a:rPr lang="en-US" baseline="30000" dirty="0" smtClean="0"/>
              <a:t>78</a:t>
            </a:r>
            <a:r>
              <a:rPr lang="en-US" dirty="0" smtClean="0"/>
              <a:t>Ni</a:t>
            </a:r>
          </a:p>
          <a:p>
            <a:r>
              <a:rPr lang="en-US" dirty="0" smtClean="0"/>
              <a:t>some erosion of the shell effect is observed, </a:t>
            </a:r>
          </a:p>
          <a:p>
            <a:r>
              <a:rPr lang="en-US" dirty="0" smtClean="0"/>
              <a:t>due to correlations, </a:t>
            </a:r>
          </a:p>
          <a:p>
            <a:r>
              <a:rPr lang="en-US" dirty="0" smtClean="0"/>
              <a:t>of which we see a maximum of influence at Z=32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►</a:t>
            </a:r>
            <a:r>
              <a:rPr lang="en-US" dirty="0" smtClean="0"/>
              <a:t>detailed spectroscopy may be of some use</a:t>
            </a:r>
          </a:p>
          <a:p>
            <a:r>
              <a:rPr lang="en-US" dirty="0" smtClean="0"/>
              <a:t>to help in guiding the emerging shell model calculations in the </a:t>
            </a:r>
            <a:r>
              <a:rPr lang="en-US" baseline="30000" dirty="0" smtClean="0"/>
              <a:t>78</a:t>
            </a:r>
            <a:r>
              <a:rPr lang="en-US" dirty="0" smtClean="0"/>
              <a:t>Ni region</a:t>
            </a:r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►</a:t>
            </a:r>
            <a:r>
              <a:rPr lang="en-US" dirty="0" smtClean="0"/>
              <a:t>conversely : </a:t>
            </a:r>
          </a:p>
          <a:p>
            <a:r>
              <a:rPr lang="en-US" dirty="0" smtClean="0"/>
              <a:t>“Shell model as unified view” of this mass region is called for !</a:t>
            </a:r>
          </a:p>
          <a:p>
            <a:r>
              <a:rPr lang="en-US" dirty="0" smtClean="0"/>
              <a:t>may have </a:t>
            </a:r>
            <a:r>
              <a:rPr lang="en-US" dirty="0" smtClean="0"/>
              <a:t>to do with:</a:t>
            </a:r>
          </a:p>
          <a:p>
            <a:r>
              <a:rPr lang="en-US" dirty="0" smtClean="0"/>
              <a:t>the semi-secular problem of the 3-body interaction and the formation of spin-</a:t>
            </a:r>
            <a:r>
              <a:rPr lang="en-US" dirty="0" err="1" smtClean="0"/>
              <a:t>orbite</a:t>
            </a:r>
            <a:r>
              <a:rPr lang="en-US" dirty="0" smtClean="0"/>
              <a:t> shell closure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75049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06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summary and 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3040" y="5377934"/>
            <a:ext cx="4895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next generation of RIBs is close at hand</a:t>
            </a:r>
          </a:p>
          <a:p>
            <a:r>
              <a:rPr lang="en-US" dirty="0" smtClean="0"/>
              <a:t>next generation of theoreticians is already at work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451984" y="3954721"/>
            <a:ext cx="2581850" cy="2696245"/>
            <a:chOff x="1374" y="468"/>
            <a:chExt cx="3227" cy="3418"/>
          </a:xfrm>
        </p:grpSpPr>
        <p:pic>
          <p:nvPicPr>
            <p:cNvPr id="7" name="Picture 33" descr="sphere_fin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4" y="468"/>
              <a:ext cx="3227" cy="3411"/>
            </a:xfrm>
            <a:prstGeom prst="rect">
              <a:avLst/>
            </a:prstGeom>
            <a:noFill/>
          </p:spPr>
        </p:pic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3428" y="3092"/>
              <a:ext cx="988" cy="794"/>
            </a:xfrm>
            <a:custGeom>
              <a:avLst/>
              <a:gdLst/>
              <a:ahLst/>
              <a:cxnLst>
                <a:cxn ang="0">
                  <a:pos x="36" y="364"/>
                </a:cxn>
                <a:cxn ang="0">
                  <a:pos x="87" y="389"/>
                </a:cxn>
                <a:cxn ang="0">
                  <a:pos x="240" y="449"/>
                </a:cxn>
                <a:cxn ang="0">
                  <a:pos x="384" y="415"/>
                </a:cxn>
                <a:cxn ang="0">
                  <a:pos x="443" y="356"/>
                </a:cxn>
                <a:cxn ang="0">
                  <a:pos x="477" y="305"/>
                </a:cxn>
                <a:cxn ang="0">
                  <a:pos x="528" y="203"/>
                </a:cxn>
                <a:cxn ang="0">
                  <a:pos x="562" y="152"/>
                </a:cxn>
                <a:cxn ang="0">
                  <a:pos x="773" y="0"/>
                </a:cxn>
                <a:cxn ang="0">
                  <a:pos x="875" y="8"/>
                </a:cxn>
                <a:cxn ang="0">
                  <a:pos x="917" y="51"/>
                </a:cxn>
                <a:cxn ang="0">
                  <a:pos x="968" y="84"/>
                </a:cxn>
                <a:cxn ang="0">
                  <a:pos x="900" y="68"/>
                </a:cxn>
                <a:cxn ang="0">
                  <a:pos x="748" y="101"/>
                </a:cxn>
                <a:cxn ang="0">
                  <a:pos x="714" y="152"/>
                </a:cxn>
                <a:cxn ang="0">
                  <a:pos x="697" y="178"/>
                </a:cxn>
                <a:cxn ang="0">
                  <a:pos x="629" y="356"/>
                </a:cxn>
                <a:cxn ang="0">
                  <a:pos x="553" y="618"/>
                </a:cxn>
                <a:cxn ang="0">
                  <a:pos x="485" y="745"/>
                </a:cxn>
                <a:cxn ang="0">
                  <a:pos x="409" y="771"/>
                </a:cxn>
                <a:cxn ang="0">
                  <a:pos x="384" y="779"/>
                </a:cxn>
                <a:cxn ang="0">
                  <a:pos x="223" y="745"/>
                </a:cxn>
              </a:cxnLst>
              <a:rect l="0" t="0" r="r" b="b"/>
              <a:pathLst>
                <a:path w="988" h="794">
                  <a:moveTo>
                    <a:pt x="36" y="364"/>
                  </a:moveTo>
                  <a:cubicBezTo>
                    <a:pt x="120" y="390"/>
                    <a:pt x="0" y="350"/>
                    <a:pt x="87" y="389"/>
                  </a:cubicBezTo>
                  <a:cubicBezTo>
                    <a:pt x="139" y="412"/>
                    <a:pt x="192" y="418"/>
                    <a:pt x="240" y="449"/>
                  </a:cubicBezTo>
                  <a:cubicBezTo>
                    <a:pt x="294" y="442"/>
                    <a:pt x="333" y="431"/>
                    <a:pt x="384" y="415"/>
                  </a:cubicBezTo>
                  <a:cubicBezTo>
                    <a:pt x="481" y="351"/>
                    <a:pt x="412" y="411"/>
                    <a:pt x="443" y="356"/>
                  </a:cubicBezTo>
                  <a:cubicBezTo>
                    <a:pt x="453" y="338"/>
                    <a:pt x="477" y="305"/>
                    <a:pt x="477" y="305"/>
                  </a:cubicBezTo>
                  <a:cubicBezTo>
                    <a:pt x="488" y="270"/>
                    <a:pt x="510" y="235"/>
                    <a:pt x="528" y="203"/>
                  </a:cubicBezTo>
                  <a:cubicBezTo>
                    <a:pt x="538" y="185"/>
                    <a:pt x="562" y="152"/>
                    <a:pt x="562" y="152"/>
                  </a:cubicBezTo>
                  <a:cubicBezTo>
                    <a:pt x="594" y="53"/>
                    <a:pt x="679" y="18"/>
                    <a:pt x="773" y="0"/>
                  </a:cubicBezTo>
                  <a:cubicBezTo>
                    <a:pt x="807" y="3"/>
                    <a:pt x="842" y="1"/>
                    <a:pt x="875" y="8"/>
                  </a:cubicBezTo>
                  <a:cubicBezTo>
                    <a:pt x="906" y="14"/>
                    <a:pt x="897" y="34"/>
                    <a:pt x="917" y="51"/>
                  </a:cubicBezTo>
                  <a:cubicBezTo>
                    <a:pt x="932" y="64"/>
                    <a:pt x="988" y="88"/>
                    <a:pt x="968" y="84"/>
                  </a:cubicBezTo>
                  <a:cubicBezTo>
                    <a:pt x="917" y="74"/>
                    <a:pt x="940" y="80"/>
                    <a:pt x="900" y="68"/>
                  </a:cubicBezTo>
                  <a:cubicBezTo>
                    <a:pt x="828" y="74"/>
                    <a:pt x="800" y="66"/>
                    <a:pt x="748" y="101"/>
                  </a:cubicBezTo>
                  <a:cubicBezTo>
                    <a:pt x="737" y="118"/>
                    <a:pt x="725" y="135"/>
                    <a:pt x="714" y="152"/>
                  </a:cubicBezTo>
                  <a:cubicBezTo>
                    <a:pt x="708" y="161"/>
                    <a:pt x="697" y="178"/>
                    <a:pt x="697" y="178"/>
                  </a:cubicBezTo>
                  <a:cubicBezTo>
                    <a:pt x="678" y="237"/>
                    <a:pt x="663" y="304"/>
                    <a:pt x="629" y="356"/>
                  </a:cubicBezTo>
                  <a:cubicBezTo>
                    <a:pt x="602" y="442"/>
                    <a:pt x="605" y="541"/>
                    <a:pt x="553" y="618"/>
                  </a:cubicBezTo>
                  <a:cubicBezTo>
                    <a:pt x="547" y="639"/>
                    <a:pt x="499" y="740"/>
                    <a:pt x="485" y="745"/>
                  </a:cubicBezTo>
                  <a:cubicBezTo>
                    <a:pt x="447" y="759"/>
                    <a:pt x="460" y="754"/>
                    <a:pt x="409" y="771"/>
                  </a:cubicBezTo>
                  <a:cubicBezTo>
                    <a:pt x="401" y="774"/>
                    <a:pt x="384" y="779"/>
                    <a:pt x="384" y="779"/>
                  </a:cubicBezTo>
                  <a:cubicBezTo>
                    <a:pt x="313" y="775"/>
                    <a:pt x="266" y="794"/>
                    <a:pt x="223" y="745"/>
                  </a:cubicBez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" name="Picture 10" descr="http://www.histoires-enfants.net/wp-content/uploads/2009/05/65987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67505">
            <a:off x="6843711" y="4649700"/>
            <a:ext cx="1074005" cy="6855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234950" h="63500"/>
          </a:sp3d>
        </p:spPr>
      </p:pic>
      <p:grpSp>
        <p:nvGrpSpPr>
          <p:cNvPr id="10" name="Groupe 9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1" name="Forme libre 10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36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4" name="Image 13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4550" y="2409825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backup/</a:t>
            </a:r>
            <a:r>
              <a:rPr lang="fr-FR" dirty="0" err="1" smtClean="0"/>
              <a:t>other</a:t>
            </a:r>
            <a:r>
              <a:rPr lang="fr-FR" dirty="0" smtClean="0"/>
              <a:t> talk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5381625" y="5434013"/>
            <a:ext cx="29428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1" dirty="0">
                <a:latin typeface="Calibri" pitchFamily="34" charset="0"/>
              </a:rPr>
              <a:t>SM calculations in valence space above </a:t>
            </a:r>
            <a:r>
              <a:rPr lang="en-US" sz="1100" i="1" baseline="30000" dirty="0">
                <a:latin typeface="Calibri" pitchFamily="34" charset="0"/>
              </a:rPr>
              <a:t>78</a:t>
            </a:r>
            <a:r>
              <a:rPr lang="en-US" sz="1100" i="1" dirty="0">
                <a:latin typeface="Calibri" pitchFamily="34" charset="0"/>
              </a:rPr>
              <a:t>Ni</a:t>
            </a:r>
          </a:p>
          <a:p>
            <a:r>
              <a:rPr lang="fr-FR" sz="1100" i="1" dirty="0">
                <a:latin typeface="Calibri" pitchFamily="34" charset="0"/>
              </a:rPr>
              <a:t>K. Sieja et al. </a:t>
            </a:r>
            <a:r>
              <a:rPr lang="en-US" sz="1100" i="1" dirty="0">
                <a:latin typeface="Calibri" pitchFamily="34" charset="0"/>
              </a:rPr>
              <a:t>PRC </a:t>
            </a:r>
            <a:r>
              <a:rPr lang="en-US" sz="1100" b="1" i="1" dirty="0">
                <a:latin typeface="Calibri" pitchFamily="34" charset="0"/>
              </a:rPr>
              <a:t>79</a:t>
            </a:r>
            <a:r>
              <a:rPr lang="en-US" sz="1100" i="1" dirty="0">
                <a:latin typeface="Calibri" pitchFamily="34" charset="0"/>
              </a:rPr>
              <a:t>, 064310 (2009)</a:t>
            </a: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0" y="5464175"/>
            <a:ext cx="20955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>
                <a:latin typeface="Calibri" pitchFamily="34" charset="0"/>
              </a:rPr>
              <a:t>but in fact  the problem of the position of h11/2 remains unsolved  → need for the observation of negative parity Yrast states in N=51</a:t>
            </a:r>
            <a:endParaRPr lang="fr-FR" sz="1100" i="1">
              <a:latin typeface="Calibri" pitchFamily="34" charset="0"/>
            </a:endParaRPr>
          </a:p>
        </p:txBody>
      </p:sp>
      <p:sp>
        <p:nvSpPr>
          <p:cNvPr id="5" name="Text Box 516"/>
          <p:cNvSpPr txBox="1">
            <a:spLocks noChangeArrowheads="1"/>
          </p:cNvSpPr>
          <p:nvPr/>
        </p:nvSpPr>
        <p:spPr bwMode="auto">
          <a:xfrm>
            <a:off x="2941638" y="5467350"/>
            <a:ext cx="21129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i="1">
                <a:latin typeface="Calibri" pitchFamily="34" charset="0"/>
              </a:rPr>
              <a:t>From Duflo Zuker</a:t>
            </a:r>
          </a:p>
          <a:p>
            <a:pPr>
              <a:spcBef>
                <a:spcPct val="50000"/>
              </a:spcBef>
            </a:pPr>
            <a:r>
              <a:rPr lang="fr-FR" sz="1100" i="1">
                <a:latin typeface="Calibri" pitchFamily="34" charset="0"/>
              </a:rPr>
              <a:t>PRC </a:t>
            </a:r>
            <a:r>
              <a:rPr lang="fr-FR" sz="1100" b="1" i="1">
                <a:latin typeface="Calibri" pitchFamily="34" charset="0"/>
              </a:rPr>
              <a:t>59</a:t>
            </a:r>
            <a:r>
              <a:rPr lang="fr-FR" sz="1100" i="1">
                <a:latin typeface="Calibri" pitchFamily="34" charset="0"/>
              </a:rPr>
              <a:t>, R2347 (1999)</a:t>
            </a:r>
            <a:endParaRPr lang="en-GB" sz="1100" i="1">
              <a:latin typeface="Calibri" pitchFamily="34" charset="0"/>
            </a:endParaRPr>
          </a:p>
        </p:txBody>
      </p:sp>
      <p:sp>
        <p:nvSpPr>
          <p:cNvPr id="6" name="Text Box 516"/>
          <p:cNvSpPr txBox="1">
            <a:spLocks noChangeArrowheads="1"/>
          </p:cNvSpPr>
          <p:nvPr/>
        </p:nvSpPr>
        <p:spPr bwMode="auto">
          <a:xfrm>
            <a:off x="0" y="4911725"/>
            <a:ext cx="21129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i="1">
                <a:latin typeface="Calibri" pitchFamily="34" charset="0"/>
              </a:rPr>
              <a:t>From T.A. Hughes</a:t>
            </a:r>
          </a:p>
          <a:p>
            <a:pPr>
              <a:spcBef>
                <a:spcPct val="50000"/>
              </a:spcBef>
            </a:pPr>
            <a:r>
              <a:rPr lang="fr-FR" sz="1100" i="1">
                <a:latin typeface="Calibri" pitchFamily="34" charset="0"/>
              </a:rPr>
              <a:t>Phys. Rev. </a:t>
            </a:r>
            <a:r>
              <a:rPr lang="fr-FR" sz="1100" b="1" i="1">
                <a:latin typeface="Calibri" pitchFamily="34" charset="0"/>
              </a:rPr>
              <a:t>181</a:t>
            </a:r>
            <a:r>
              <a:rPr lang="fr-FR" sz="1100" i="1">
                <a:latin typeface="Calibri" pitchFamily="34" charset="0"/>
              </a:rPr>
              <a:t>, 1586 (1969)</a:t>
            </a:r>
            <a:endParaRPr lang="en-GB" sz="1100" i="1">
              <a:latin typeface="Calibri" pitchFamily="34" charset="0"/>
            </a:endParaRPr>
          </a:p>
        </p:txBody>
      </p:sp>
      <p:pic>
        <p:nvPicPr>
          <p:cNvPr id="7" name="Imag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555625"/>
            <a:ext cx="7386638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>
            <a:stCxn id="3" idx="0"/>
          </p:cNvCxnSpPr>
          <p:nvPr/>
        </p:nvCxnSpPr>
        <p:spPr>
          <a:xfrm rot="16200000" flipV="1">
            <a:off x="6118136" y="4699091"/>
            <a:ext cx="655638" cy="814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V="1">
            <a:off x="3101182" y="4964906"/>
            <a:ext cx="655638" cy="371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35000" y="4244975"/>
            <a:ext cx="977900" cy="617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1364457" y="2445544"/>
            <a:ext cx="3492500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3944144" y="2416969"/>
            <a:ext cx="34925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62"/>
          <p:cNvSpPr txBox="1">
            <a:spLocks noChangeArrowheads="1"/>
          </p:cNvSpPr>
          <p:nvPr/>
        </p:nvSpPr>
        <p:spPr bwMode="auto">
          <a:xfrm rot="16200000">
            <a:off x="2697956" y="648494"/>
            <a:ext cx="636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baseline="30000">
                <a:solidFill>
                  <a:srgbClr val="FF0000"/>
                </a:solidFill>
                <a:latin typeface="Calibri" pitchFamily="34" charset="0"/>
              </a:rPr>
              <a:t>89</a:t>
            </a:r>
            <a:r>
              <a:rPr lang="fr-FR" sz="1100" b="1">
                <a:solidFill>
                  <a:srgbClr val="FF0000"/>
                </a:solidFill>
                <a:latin typeface="Calibri" pitchFamily="34" charset="0"/>
              </a:rPr>
              <a:t>Sr</a:t>
            </a:r>
          </a:p>
        </p:txBody>
      </p:sp>
      <p:sp>
        <p:nvSpPr>
          <p:cNvPr id="14" name="ZoneTexte 63"/>
          <p:cNvSpPr txBox="1">
            <a:spLocks noChangeArrowheads="1"/>
          </p:cNvSpPr>
          <p:nvPr/>
        </p:nvSpPr>
        <p:spPr bwMode="auto">
          <a:xfrm rot="16200000">
            <a:off x="5295900" y="638175"/>
            <a:ext cx="6365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baseline="30000">
                <a:solidFill>
                  <a:srgbClr val="FF0000"/>
                </a:solidFill>
                <a:latin typeface="Calibri" pitchFamily="34" charset="0"/>
              </a:rPr>
              <a:t>89</a:t>
            </a:r>
            <a:r>
              <a:rPr lang="fr-FR" sz="1100" b="1">
                <a:solidFill>
                  <a:srgbClr val="FF0000"/>
                </a:solidFill>
                <a:latin typeface="Calibri" pitchFamily="34" charset="0"/>
              </a:rPr>
              <a:t>Sr</a:t>
            </a:r>
          </a:p>
        </p:txBody>
      </p:sp>
      <p:sp>
        <p:nvSpPr>
          <p:cNvPr id="15" name="ZoneTexte 64"/>
          <p:cNvSpPr txBox="1">
            <a:spLocks noChangeArrowheads="1"/>
          </p:cNvSpPr>
          <p:nvPr/>
        </p:nvSpPr>
        <p:spPr bwMode="auto">
          <a:xfrm>
            <a:off x="5522913" y="4176713"/>
            <a:ext cx="365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latin typeface="Calibri" pitchFamily="34" charset="0"/>
              </a:rPr>
              <a:t>Z</a:t>
            </a:r>
          </a:p>
        </p:txBody>
      </p:sp>
      <p:sp>
        <p:nvSpPr>
          <p:cNvPr id="16" name="ZoneTexte 65"/>
          <p:cNvSpPr txBox="1">
            <a:spLocks noChangeArrowheads="1"/>
          </p:cNvSpPr>
          <p:nvPr/>
        </p:nvSpPr>
        <p:spPr bwMode="auto">
          <a:xfrm>
            <a:off x="3035300" y="4175125"/>
            <a:ext cx="365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latin typeface="Calibri" pitchFamily="34" charset="0"/>
              </a:rPr>
              <a:t>Z</a:t>
            </a:r>
          </a:p>
        </p:txBody>
      </p:sp>
      <p:sp>
        <p:nvSpPr>
          <p:cNvPr id="17" name="ZoneTexte 66"/>
          <p:cNvSpPr txBox="1">
            <a:spLocks noChangeArrowheads="1"/>
          </p:cNvSpPr>
          <p:nvPr/>
        </p:nvSpPr>
        <p:spPr bwMode="auto">
          <a:xfrm>
            <a:off x="1543050" y="4183063"/>
            <a:ext cx="365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latin typeface="Calibri" pitchFamily="34" charset="0"/>
              </a:rPr>
              <a:t>Z</a:t>
            </a:r>
          </a:p>
        </p:txBody>
      </p:sp>
      <p:sp>
        <p:nvSpPr>
          <p:cNvPr id="18" name="ZoneTexte 67"/>
          <p:cNvSpPr txBox="1">
            <a:spLocks noChangeArrowheads="1"/>
          </p:cNvSpPr>
          <p:nvPr/>
        </p:nvSpPr>
        <p:spPr bwMode="auto">
          <a:xfrm>
            <a:off x="1711325" y="3965575"/>
            <a:ext cx="65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0C0"/>
                </a:solidFill>
                <a:latin typeface="Calibri" pitchFamily="34" charset="0"/>
              </a:rPr>
              <a:t>d5/2</a:t>
            </a:r>
          </a:p>
        </p:txBody>
      </p:sp>
      <p:sp>
        <p:nvSpPr>
          <p:cNvPr id="19" name="ZoneTexte 68"/>
          <p:cNvSpPr txBox="1">
            <a:spLocks noChangeArrowheads="1"/>
          </p:cNvSpPr>
          <p:nvPr/>
        </p:nvSpPr>
        <p:spPr bwMode="auto">
          <a:xfrm>
            <a:off x="1739900" y="3282950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C00000"/>
                </a:solidFill>
                <a:latin typeface="Calibri" pitchFamily="34" charset="0"/>
              </a:rPr>
              <a:t>s1/2</a:t>
            </a:r>
          </a:p>
        </p:txBody>
      </p:sp>
      <p:sp>
        <p:nvSpPr>
          <p:cNvPr id="20" name="ZoneTexte 69"/>
          <p:cNvSpPr txBox="1">
            <a:spLocks noChangeArrowheads="1"/>
          </p:cNvSpPr>
          <p:nvPr/>
        </p:nvSpPr>
        <p:spPr bwMode="auto">
          <a:xfrm>
            <a:off x="1738313" y="2338388"/>
            <a:ext cx="650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7030A0"/>
                </a:solidFill>
                <a:latin typeface="Calibri" pitchFamily="34" charset="0"/>
              </a:rPr>
              <a:t>d3/2</a:t>
            </a:r>
          </a:p>
        </p:txBody>
      </p:sp>
      <p:sp>
        <p:nvSpPr>
          <p:cNvPr id="21" name="ZoneTexte 71"/>
          <p:cNvSpPr txBox="1">
            <a:spLocks noChangeArrowheads="1"/>
          </p:cNvSpPr>
          <p:nvPr/>
        </p:nvSpPr>
        <p:spPr bwMode="auto">
          <a:xfrm>
            <a:off x="1736725" y="1862138"/>
            <a:ext cx="652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92D050"/>
                </a:solidFill>
                <a:latin typeface="Calibri" pitchFamily="34" charset="0"/>
              </a:rPr>
              <a:t>g7/2</a:t>
            </a:r>
          </a:p>
        </p:txBody>
      </p:sp>
      <p:sp>
        <p:nvSpPr>
          <p:cNvPr id="22" name="ZoneTexte 73"/>
          <p:cNvSpPr txBox="1">
            <a:spLocks noChangeArrowheads="1"/>
          </p:cNvSpPr>
          <p:nvPr/>
        </p:nvSpPr>
        <p:spPr bwMode="auto">
          <a:xfrm>
            <a:off x="2379663" y="1793875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B0F0"/>
                </a:solidFill>
                <a:latin typeface="Calibri" pitchFamily="34" charset="0"/>
              </a:rPr>
              <a:t>h11/2</a:t>
            </a:r>
          </a:p>
        </p:txBody>
      </p:sp>
      <p:sp>
        <p:nvSpPr>
          <p:cNvPr id="23" name="ZoneTexte 76"/>
          <p:cNvSpPr txBox="1">
            <a:spLocks noChangeArrowheads="1"/>
          </p:cNvSpPr>
          <p:nvPr/>
        </p:nvSpPr>
        <p:spPr bwMode="auto">
          <a:xfrm>
            <a:off x="2435225" y="3956050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0C0"/>
                </a:solidFill>
                <a:latin typeface="Calibri" pitchFamily="34" charset="0"/>
              </a:rPr>
              <a:t>d5/2</a:t>
            </a:r>
          </a:p>
        </p:txBody>
      </p:sp>
      <p:sp>
        <p:nvSpPr>
          <p:cNvPr id="24" name="ZoneTexte 77"/>
          <p:cNvSpPr txBox="1">
            <a:spLocks noChangeArrowheads="1"/>
          </p:cNvSpPr>
          <p:nvPr/>
        </p:nvSpPr>
        <p:spPr bwMode="auto">
          <a:xfrm>
            <a:off x="2484438" y="3267075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C00000"/>
                </a:solidFill>
                <a:latin typeface="Calibri" pitchFamily="34" charset="0"/>
              </a:rPr>
              <a:t>s1/2</a:t>
            </a:r>
          </a:p>
        </p:txBody>
      </p:sp>
      <p:sp>
        <p:nvSpPr>
          <p:cNvPr id="25" name="ZoneTexte 78"/>
          <p:cNvSpPr txBox="1">
            <a:spLocks noChangeArrowheads="1"/>
          </p:cNvSpPr>
          <p:nvPr/>
        </p:nvSpPr>
        <p:spPr bwMode="auto">
          <a:xfrm>
            <a:off x="2432050" y="2278063"/>
            <a:ext cx="650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7030A0"/>
                </a:solidFill>
                <a:latin typeface="Calibri" pitchFamily="34" charset="0"/>
              </a:rPr>
              <a:t>d3/2</a:t>
            </a:r>
          </a:p>
        </p:txBody>
      </p:sp>
      <p:sp>
        <p:nvSpPr>
          <p:cNvPr id="26" name="ZoneTexte 79"/>
          <p:cNvSpPr txBox="1">
            <a:spLocks noChangeArrowheads="1"/>
          </p:cNvSpPr>
          <p:nvPr/>
        </p:nvSpPr>
        <p:spPr bwMode="auto">
          <a:xfrm>
            <a:off x="2365375" y="2687638"/>
            <a:ext cx="65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92D050"/>
                </a:solidFill>
                <a:latin typeface="Calibri" pitchFamily="34" charset="0"/>
              </a:rPr>
              <a:t>g7/2</a:t>
            </a:r>
          </a:p>
        </p:txBody>
      </p:sp>
      <p:sp>
        <p:nvSpPr>
          <p:cNvPr id="27" name="ZoneTexte 80"/>
          <p:cNvSpPr txBox="1">
            <a:spLocks noChangeArrowheads="1"/>
          </p:cNvSpPr>
          <p:nvPr/>
        </p:nvSpPr>
        <p:spPr bwMode="auto">
          <a:xfrm>
            <a:off x="1544638" y="1485900"/>
            <a:ext cx="774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B0F0"/>
                </a:solidFill>
                <a:latin typeface="Calibri" pitchFamily="34" charset="0"/>
              </a:rPr>
              <a:t>h11/2 ?</a:t>
            </a:r>
          </a:p>
        </p:txBody>
      </p:sp>
      <p:sp>
        <p:nvSpPr>
          <p:cNvPr id="28" name="ZoneTexte 81"/>
          <p:cNvSpPr txBox="1">
            <a:spLocks noChangeArrowheads="1"/>
          </p:cNvSpPr>
          <p:nvPr/>
        </p:nvSpPr>
        <p:spPr bwMode="auto">
          <a:xfrm>
            <a:off x="4164013" y="1031875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B0F0"/>
                </a:solidFill>
                <a:latin typeface="Calibri" pitchFamily="34" charset="0"/>
              </a:rPr>
              <a:t>h11/2</a:t>
            </a:r>
          </a:p>
        </p:txBody>
      </p:sp>
      <p:sp>
        <p:nvSpPr>
          <p:cNvPr id="29" name="ZoneTexte 82"/>
          <p:cNvSpPr txBox="1">
            <a:spLocks noChangeArrowheads="1"/>
          </p:cNvSpPr>
          <p:nvPr/>
        </p:nvSpPr>
        <p:spPr bwMode="auto">
          <a:xfrm>
            <a:off x="4211638" y="3984625"/>
            <a:ext cx="65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0C0"/>
                </a:solidFill>
                <a:latin typeface="Calibri" pitchFamily="34" charset="0"/>
              </a:rPr>
              <a:t>d5/2</a:t>
            </a:r>
          </a:p>
        </p:txBody>
      </p:sp>
      <p:sp>
        <p:nvSpPr>
          <p:cNvPr id="30" name="ZoneTexte 83"/>
          <p:cNvSpPr txBox="1">
            <a:spLocks noChangeArrowheads="1"/>
          </p:cNvSpPr>
          <p:nvPr/>
        </p:nvSpPr>
        <p:spPr bwMode="auto">
          <a:xfrm>
            <a:off x="4370388" y="3806825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C00000"/>
                </a:solidFill>
                <a:latin typeface="Calibri" pitchFamily="34" charset="0"/>
              </a:rPr>
              <a:t>s1/2</a:t>
            </a:r>
          </a:p>
        </p:txBody>
      </p:sp>
      <p:sp>
        <p:nvSpPr>
          <p:cNvPr id="31" name="ZoneTexte 84"/>
          <p:cNvSpPr txBox="1">
            <a:spLocks noChangeArrowheads="1"/>
          </p:cNvSpPr>
          <p:nvPr/>
        </p:nvSpPr>
        <p:spPr bwMode="auto">
          <a:xfrm>
            <a:off x="4295775" y="2819400"/>
            <a:ext cx="652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7030A0"/>
                </a:solidFill>
                <a:latin typeface="Calibri" pitchFamily="34" charset="0"/>
              </a:rPr>
              <a:t>d3/2</a:t>
            </a:r>
          </a:p>
        </p:txBody>
      </p:sp>
      <p:sp>
        <p:nvSpPr>
          <p:cNvPr id="32" name="ZoneTexte 85"/>
          <p:cNvSpPr txBox="1">
            <a:spLocks noChangeArrowheads="1"/>
          </p:cNvSpPr>
          <p:nvPr/>
        </p:nvSpPr>
        <p:spPr bwMode="auto">
          <a:xfrm>
            <a:off x="4192588" y="2671763"/>
            <a:ext cx="65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92D050"/>
                </a:solidFill>
                <a:latin typeface="Calibri" pitchFamily="34" charset="0"/>
              </a:rPr>
              <a:t>g7/2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14375" y="0"/>
            <a:ext cx="457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Shell structure in the vicinity of 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78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Ni</a:t>
            </a:r>
          </a:p>
        </p:txBody>
      </p:sp>
      <p:sp>
        <p:nvSpPr>
          <p:cNvPr id="35" name="Rectangle 69"/>
          <p:cNvSpPr>
            <a:spLocks noChangeArrowheads="1"/>
          </p:cNvSpPr>
          <p:nvPr/>
        </p:nvSpPr>
        <p:spPr bwMode="auto">
          <a:xfrm>
            <a:off x="3613150" y="225425"/>
            <a:ext cx="288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single particle sequence : NEUTRONS</a:t>
            </a:r>
          </a:p>
        </p:txBody>
      </p:sp>
      <p:grpSp>
        <p:nvGrpSpPr>
          <p:cNvPr id="2" name="Groupe 35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7" name="Forme libre 36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38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0" name="Image 39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>
            <a:spLocks noChangeArrowheads="1"/>
          </p:cNvSpPr>
          <p:nvPr/>
        </p:nvSpPr>
        <p:spPr bwMode="auto">
          <a:xfrm>
            <a:off x="936625" y="3109913"/>
            <a:ext cx="312738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Ga84</a:t>
            </a:r>
            <a:endParaRPr lang="en-GB" sz="1000" b="1">
              <a:latin typeface="Calibri" pitchFamily="34" charset="0"/>
            </a:endParaRPr>
          </a:p>
        </p:txBody>
      </p:sp>
      <p:pic>
        <p:nvPicPr>
          <p:cNvPr id="3" name="Picture 2" descr="C:\temporaire\conf\Tokyo\Figures\double_sc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1190625"/>
            <a:ext cx="682307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1613" y="1169988"/>
            <a:ext cx="3549650" cy="533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68900" y="3576638"/>
            <a:ext cx="914400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167438" y="5203825"/>
            <a:ext cx="166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62888" y="5027613"/>
            <a:ext cx="566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Calibri" pitchFamily="34" charset="0"/>
              </a:rPr>
              <a:t>247.8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48325" y="5054600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1/2+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835525" y="5230813"/>
            <a:ext cx="739775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822825" y="5473700"/>
            <a:ext cx="752475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98625" y="5183188"/>
            <a:ext cx="3359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Calibri" pitchFamily="34" charset="0"/>
              </a:rPr>
              <a:t>observed in </a:t>
            </a:r>
            <a:r>
              <a:rPr lang="en-GB" sz="1400" b="1" baseline="30000">
                <a:latin typeface="Calibri" pitchFamily="34" charset="0"/>
              </a:rPr>
              <a:t>2</a:t>
            </a:r>
            <a:r>
              <a:rPr lang="en-GB" sz="1400" b="1">
                <a:latin typeface="Calibri" pitchFamily="34" charset="0"/>
              </a:rPr>
              <a:t>H(</a:t>
            </a:r>
            <a:r>
              <a:rPr lang="en-GB" sz="1400" b="1" baseline="30000">
                <a:latin typeface="Calibri" pitchFamily="34" charset="0"/>
              </a:rPr>
              <a:t>82</a:t>
            </a:r>
            <a:r>
              <a:rPr lang="en-GB" sz="1400" b="1">
                <a:latin typeface="Calibri" pitchFamily="34" charset="0"/>
              </a:rPr>
              <a:t>Ge,p)</a:t>
            </a:r>
            <a:r>
              <a:rPr lang="en-GB" sz="1400" b="1" baseline="30000">
                <a:latin typeface="Calibri" pitchFamily="34" charset="0"/>
              </a:rPr>
              <a:t>83</a:t>
            </a:r>
            <a:r>
              <a:rPr lang="en-GB" sz="1400" b="1">
                <a:latin typeface="Calibri" pitchFamily="34" charset="0"/>
              </a:rPr>
              <a:t>Ge at Oak Ridge</a:t>
            </a:r>
          </a:p>
          <a:p>
            <a:pPr algn="ctr"/>
            <a:r>
              <a:rPr lang="en-GB" sz="1200">
                <a:latin typeface="Calibri" pitchFamily="34" charset="0"/>
              </a:rPr>
              <a:t>Thomas et al. </a:t>
            </a:r>
          </a:p>
          <a:p>
            <a:pPr algn="ctr"/>
            <a:r>
              <a:rPr lang="en-GB" sz="1200">
                <a:latin typeface="Calibri" pitchFamily="34" charset="0"/>
              </a:rPr>
              <a:t>PRC 71 (2005) p. 021302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71663" y="3562350"/>
            <a:ext cx="27003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Calibri" pitchFamily="34" charset="0"/>
              </a:rPr>
              <a:t>observed in </a:t>
            </a:r>
            <a:r>
              <a:rPr lang="en-GB" sz="1400" b="1">
                <a:latin typeface="Symbol" pitchFamily="18" charset="2"/>
              </a:rPr>
              <a:t>b</a:t>
            </a:r>
            <a:r>
              <a:rPr lang="en-GB" sz="1400" b="1">
                <a:latin typeface="Calibri" pitchFamily="34" charset="0"/>
              </a:rPr>
              <a:t>-decay at PARRNe</a:t>
            </a:r>
          </a:p>
          <a:p>
            <a:pPr algn="ctr"/>
            <a:r>
              <a:rPr lang="en-GB" sz="1200">
                <a:latin typeface="Calibri" pitchFamily="34" charset="0"/>
              </a:rPr>
              <a:t>O. Perru et al.</a:t>
            </a:r>
          </a:p>
          <a:p>
            <a:pPr algn="ctr"/>
            <a:r>
              <a:rPr lang="en-GB" sz="1200">
                <a:latin typeface="Calibri" pitchFamily="34" charset="0"/>
              </a:rPr>
              <a:t>EPJ </a:t>
            </a:r>
            <a:r>
              <a:rPr lang="en-GB" sz="1200" b="1">
                <a:latin typeface="Calibri" pitchFamily="34" charset="0"/>
              </a:rPr>
              <a:t>A</a:t>
            </a:r>
            <a:r>
              <a:rPr lang="en-GB" sz="1200">
                <a:latin typeface="Calibri" pitchFamily="34" charset="0"/>
              </a:rPr>
              <a:t> 28 (2006) 307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4597400" y="3714750"/>
            <a:ext cx="146685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560888" y="3829050"/>
            <a:ext cx="149542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254"/>
          <p:cNvSpPr>
            <a:spLocks noChangeArrowheads="1"/>
          </p:cNvSpPr>
          <p:nvPr/>
        </p:nvSpPr>
        <p:spPr bwMode="auto">
          <a:xfrm>
            <a:off x="625475" y="3109913"/>
            <a:ext cx="312738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Ga83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16" name="Rectangle 246"/>
          <p:cNvSpPr>
            <a:spLocks noChangeArrowheads="1"/>
          </p:cNvSpPr>
          <p:nvPr/>
        </p:nvSpPr>
        <p:spPr bwMode="auto">
          <a:xfrm>
            <a:off x="0" y="1044575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Sr88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Rectangle 247"/>
          <p:cNvSpPr>
            <a:spLocks noChangeArrowheads="1"/>
          </p:cNvSpPr>
          <p:nvPr/>
        </p:nvSpPr>
        <p:spPr bwMode="auto">
          <a:xfrm>
            <a:off x="0" y="1339850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Rb87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248"/>
          <p:cNvSpPr>
            <a:spLocks noChangeArrowheads="1"/>
          </p:cNvSpPr>
          <p:nvPr/>
        </p:nvSpPr>
        <p:spPr bwMode="auto">
          <a:xfrm>
            <a:off x="0" y="1635125"/>
            <a:ext cx="312738" cy="295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Kr86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249"/>
          <p:cNvSpPr>
            <a:spLocks noChangeArrowheads="1"/>
          </p:cNvSpPr>
          <p:nvPr/>
        </p:nvSpPr>
        <p:spPr bwMode="auto">
          <a:xfrm>
            <a:off x="0" y="1930400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Br85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0" name="Rectangle 250"/>
          <p:cNvSpPr>
            <a:spLocks noChangeArrowheads="1"/>
          </p:cNvSpPr>
          <p:nvPr/>
        </p:nvSpPr>
        <p:spPr bwMode="auto">
          <a:xfrm>
            <a:off x="0" y="2225675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Se84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1" name="Rectangle 251"/>
          <p:cNvSpPr>
            <a:spLocks noChangeArrowheads="1"/>
          </p:cNvSpPr>
          <p:nvPr/>
        </p:nvSpPr>
        <p:spPr bwMode="auto">
          <a:xfrm>
            <a:off x="0" y="2520950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As83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2" name="Rectangle 252"/>
          <p:cNvSpPr>
            <a:spLocks noChangeArrowheads="1"/>
          </p:cNvSpPr>
          <p:nvPr/>
        </p:nvSpPr>
        <p:spPr bwMode="auto">
          <a:xfrm>
            <a:off x="0" y="2816225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Ge82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3" name="Rectangle 253"/>
          <p:cNvSpPr>
            <a:spLocks noChangeArrowheads="1"/>
          </p:cNvSpPr>
          <p:nvPr/>
        </p:nvSpPr>
        <p:spPr bwMode="auto">
          <a:xfrm>
            <a:off x="0" y="3111500"/>
            <a:ext cx="312738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Ga81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4" name="Rectangle 254"/>
          <p:cNvSpPr>
            <a:spLocks noChangeArrowheads="1"/>
          </p:cNvSpPr>
          <p:nvPr/>
        </p:nvSpPr>
        <p:spPr bwMode="auto">
          <a:xfrm>
            <a:off x="0" y="3405188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Zn80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5" name="Rectangle 255"/>
          <p:cNvSpPr>
            <a:spLocks noChangeArrowheads="1"/>
          </p:cNvSpPr>
          <p:nvPr/>
        </p:nvSpPr>
        <p:spPr bwMode="auto">
          <a:xfrm>
            <a:off x="0" y="3700463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Cu79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6" name="Rectangle 256"/>
          <p:cNvSpPr>
            <a:spLocks noChangeArrowheads="1"/>
          </p:cNvSpPr>
          <p:nvPr/>
        </p:nvSpPr>
        <p:spPr bwMode="auto">
          <a:xfrm>
            <a:off x="0" y="3995738"/>
            <a:ext cx="312738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Ni78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27" name="Rectangle 276"/>
          <p:cNvSpPr>
            <a:spLocks noChangeArrowheads="1"/>
          </p:cNvSpPr>
          <p:nvPr/>
        </p:nvSpPr>
        <p:spPr bwMode="auto">
          <a:xfrm>
            <a:off x="0" y="749300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Y89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Rectangle 277"/>
          <p:cNvSpPr>
            <a:spLocks noChangeArrowheads="1"/>
          </p:cNvSpPr>
          <p:nvPr/>
        </p:nvSpPr>
        <p:spPr bwMode="auto">
          <a:xfrm>
            <a:off x="0" y="454025"/>
            <a:ext cx="312738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Zr90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Oval 285"/>
          <p:cNvSpPr>
            <a:spLocks noChangeArrowheads="1"/>
          </p:cNvSpPr>
          <p:nvPr/>
        </p:nvSpPr>
        <p:spPr bwMode="auto">
          <a:xfrm>
            <a:off x="0" y="4349750"/>
            <a:ext cx="312738" cy="2936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latin typeface="Verdana" pitchFamily="34" charset="0"/>
              </a:rPr>
              <a:t>50</a:t>
            </a:r>
            <a:endParaRPr lang="en-GB" sz="1000">
              <a:latin typeface="Verdana" pitchFamily="34" charset="0"/>
            </a:endParaRPr>
          </a:p>
        </p:txBody>
      </p:sp>
      <p:sp>
        <p:nvSpPr>
          <p:cNvPr id="30" name="Rectangle 313"/>
          <p:cNvSpPr>
            <a:spLocks noChangeArrowheads="1"/>
          </p:cNvSpPr>
          <p:nvPr/>
        </p:nvSpPr>
        <p:spPr bwMode="auto">
          <a:xfrm>
            <a:off x="323850" y="454025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Zr91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313"/>
          <p:cNvSpPr>
            <a:spLocks noChangeArrowheads="1"/>
          </p:cNvSpPr>
          <p:nvPr/>
        </p:nvSpPr>
        <p:spPr bwMode="auto">
          <a:xfrm>
            <a:off x="963613" y="452438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2" name="Rectangle 313"/>
          <p:cNvSpPr>
            <a:spLocks noChangeArrowheads="1"/>
          </p:cNvSpPr>
          <p:nvPr/>
        </p:nvSpPr>
        <p:spPr bwMode="auto">
          <a:xfrm>
            <a:off x="642938" y="452438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Zr92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Rectangle 313"/>
          <p:cNvSpPr>
            <a:spLocks noChangeArrowheads="1"/>
          </p:cNvSpPr>
          <p:nvPr/>
        </p:nvSpPr>
        <p:spPr bwMode="auto">
          <a:xfrm>
            <a:off x="1282700" y="450850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Zr92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ectangle 313"/>
          <p:cNvSpPr>
            <a:spLocks noChangeArrowheads="1"/>
          </p:cNvSpPr>
          <p:nvPr/>
        </p:nvSpPr>
        <p:spPr bwMode="auto">
          <a:xfrm>
            <a:off x="1603375" y="450850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5" name="Rectangle 313"/>
          <p:cNvSpPr>
            <a:spLocks noChangeArrowheads="1"/>
          </p:cNvSpPr>
          <p:nvPr/>
        </p:nvSpPr>
        <p:spPr bwMode="auto">
          <a:xfrm>
            <a:off x="1922463" y="447675"/>
            <a:ext cx="311150" cy="29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Zr94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Rectangle 313"/>
          <p:cNvSpPr>
            <a:spLocks noChangeArrowheads="1"/>
          </p:cNvSpPr>
          <p:nvPr/>
        </p:nvSpPr>
        <p:spPr bwMode="auto">
          <a:xfrm>
            <a:off x="2219325" y="447675"/>
            <a:ext cx="3111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Zr95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37" name="Rectangle 313"/>
          <p:cNvSpPr>
            <a:spLocks noChangeArrowheads="1"/>
          </p:cNvSpPr>
          <p:nvPr/>
        </p:nvSpPr>
        <p:spPr bwMode="auto">
          <a:xfrm>
            <a:off x="2536825" y="446088"/>
            <a:ext cx="311150" cy="309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Calibri" pitchFamily="34" charset="0"/>
              </a:rPr>
              <a:t>Zr96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8" name="Group 410"/>
          <p:cNvGrpSpPr>
            <a:grpSpLocks/>
          </p:cNvGrpSpPr>
          <p:nvPr/>
        </p:nvGrpSpPr>
        <p:grpSpPr bwMode="auto">
          <a:xfrm>
            <a:off x="676275" y="3151188"/>
            <a:ext cx="254000" cy="60325"/>
            <a:chOff x="2064" y="3120"/>
            <a:chExt cx="192" cy="48"/>
          </a:xfrm>
        </p:grpSpPr>
        <p:sp>
          <p:nvSpPr>
            <p:cNvPr id="39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10"/>
          <p:cNvGrpSpPr>
            <a:grpSpLocks/>
          </p:cNvGrpSpPr>
          <p:nvPr/>
        </p:nvGrpSpPr>
        <p:grpSpPr bwMode="auto">
          <a:xfrm>
            <a:off x="417513" y="3155950"/>
            <a:ext cx="254000" cy="60325"/>
            <a:chOff x="2064" y="3120"/>
            <a:chExt cx="192" cy="48"/>
          </a:xfrm>
        </p:grpSpPr>
        <p:sp>
          <p:nvSpPr>
            <p:cNvPr id="44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8" name="Connecteur droit 47"/>
          <p:cNvCxnSpPr/>
          <p:nvPr/>
        </p:nvCxnSpPr>
        <p:spPr>
          <a:xfrm flipV="1">
            <a:off x="330200" y="3133725"/>
            <a:ext cx="619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348"/>
          <p:cNvGrpSpPr>
            <a:grpSpLocks/>
          </p:cNvGrpSpPr>
          <p:nvPr/>
        </p:nvGrpSpPr>
        <p:grpSpPr bwMode="auto">
          <a:xfrm>
            <a:off x="963613" y="2803525"/>
            <a:ext cx="61912" cy="352425"/>
            <a:chOff x="4824381" y="5260975"/>
            <a:chExt cx="61913" cy="352425"/>
          </a:xfrm>
        </p:grpSpPr>
        <p:sp>
          <p:nvSpPr>
            <p:cNvPr id="50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1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52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8" name="Groupe 358"/>
          <p:cNvGrpSpPr>
            <a:grpSpLocks/>
          </p:cNvGrpSpPr>
          <p:nvPr/>
        </p:nvGrpSpPr>
        <p:grpSpPr bwMode="auto">
          <a:xfrm>
            <a:off x="646113" y="2508250"/>
            <a:ext cx="61912" cy="352425"/>
            <a:chOff x="4824381" y="5260975"/>
            <a:chExt cx="61913" cy="352425"/>
          </a:xfrm>
        </p:grpSpPr>
        <p:sp>
          <p:nvSpPr>
            <p:cNvPr id="59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0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61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7" name="Groupe 375"/>
          <p:cNvGrpSpPr>
            <a:grpSpLocks/>
          </p:cNvGrpSpPr>
          <p:nvPr/>
        </p:nvGrpSpPr>
        <p:grpSpPr bwMode="auto">
          <a:xfrm flipV="1">
            <a:off x="649288" y="2730500"/>
            <a:ext cx="304800" cy="85725"/>
            <a:chOff x="3828635" y="4434229"/>
            <a:chExt cx="304692" cy="85169"/>
          </a:xfrm>
        </p:grpSpPr>
        <p:sp>
          <p:nvSpPr>
            <p:cNvPr id="68" name="Line 332"/>
            <p:cNvSpPr>
              <a:spLocks noChangeShapeType="1"/>
            </p:cNvSpPr>
            <p:nvPr/>
          </p:nvSpPr>
          <p:spPr bwMode="auto">
            <a:xfrm rot="5400000" flipV="1">
              <a:off x="3985690" y="4286591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" name="Group 415"/>
            <p:cNvGrpSpPr>
              <a:grpSpLocks/>
            </p:cNvGrpSpPr>
            <p:nvPr/>
          </p:nvGrpSpPr>
          <p:grpSpPr bwMode="auto">
            <a:xfrm>
              <a:off x="3828635" y="4459073"/>
              <a:ext cx="254000" cy="60325"/>
              <a:chOff x="2064" y="3120"/>
              <a:chExt cx="192" cy="48"/>
            </a:xfrm>
          </p:grpSpPr>
          <p:sp>
            <p:nvSpPr>
              <p:cNvPr id="70" name="Line 416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417"/>
              <p:cNvSpPr>
                <a:spLocks noChangeShapeType="1"/>
              </p:cNvSpPr>
              <p:nvPr/>
            </p:nvSpPr>
            <p:spPr bwMode="auto">
              <a:xfrm flipV="1">
                <a:off x="2112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418"/>
              <p:cNvSpPr>
                <a:spLocks noChangeShapeType="1"/>
              </p:cNvSpPr>
              <p:nvPr/>
            </p:nvSpPr>
            <p:spPr bwMode="auto">
              <a:xfrm flipV="1">
                <a:off x="2160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419"/>
              <p:cNvSpPr>
                <a:spLocks noChangeShapeType="1"/>
              </p:cNvSpPr>
              <p:nvPr/>
            </p:nvSpPr>
            <p:spPr bwMode="auto">
              <a:xfrm flipV="1">
                <a:off x="2208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" name="Groupe 387"/>
          <p:cNvGrpSpPr>
            <a:grpSpLocks/>
          </p:cNvGrpSpPr>
          <p:nvPr/>
        </p:nvGrpSpPr>
        <p:grpSpPr bwMode="auto">
          <a:xfrm>
            <a:off x="968375" y="2198688"/>
            <a:ext cx="61913" cy="352425"/>
            <a:chOff x="4824381" y="5260975"/>
            <a:chExt cx="61913" cy="352425"/>
          </a:xfrm>
        </p:grpSpPr>
        <p:sp>
          <p:nvSpPr>
            <p:cNvPr id="75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76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77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3" name="Groupe 396"/>
          <p:cNvGrpSpPr>
            <a:grpSpLocks/>
          </p:cNvGrpSpPr>
          <p:nvPr/>
        </p:nvGrpSpPr>
        <p:grpSpPr bwMode="auto">
          <a:xfrm>
            <a:off x="666750" y="2544763"/>
            <a:ext cx="304800" cy="84137"/>
            <a:chOff x="3828635" y="4434229"/>
            <a:chExt cx="304692" cy="85169"/>
          </a:xfrm>
        </p:grpSpPr>
        <p:sp>
          <p:nvSpPr>
            <p:cNvPr id="84" name="Line 332"/>
            <p:cNvSpPr>
              <a:spLocks noChangeShapeType="1"/>
            </p:cNvSpPr>
            <p:nvPr/>
          </p:nvSpPr>
          <p:spPr bwMode="auto">
            <a:xfrm rot="5400000" flipV="1">
              <a:off x="3985690" y="4286591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85" name="Group 415"/>
            <p:cNvGrpSpPr>
              <a:grpSpLocks/>
            </p:cNvGrpSpPr>
            <p:nvPr/>
          </p:nvGrpSpPr>
          <p:grpSpPr bwMode="auto">
            <a:xfrm>
              <a:off x="3828635" y="4459073"/>
              <a:ext cx="254000" cy="60325"/>
              <a:chOff x="2064" y="3120"/>
              <a:chExt cx="192" cy="48"/>
            </a:xfrm>
          </p:grpSpPr>
          <p:sp>
            <p:nvSpPr>
              <p:cNvPr id="86" name="Line 416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417"/>
              <p:cNvSpPr>
                <a:spLocks noChangeShapeType="1"/>
              </p:cNvSpPr>
              <p:nvPr/>
            </p:nvSpPr>
            <p:spPr bwMode="auto">
              <a:xfrm flipV="1">
                <a:off x="2112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418"/>
              <p:cNvSpPr>
                <a:spLocks noChangeShapeType="1"/>
              </p:cNvSpPr>
              <p:nvPr/>
            </p:nvSpPr>
            <p:spPr bwMode="auto">
              <a:xfrm flipV="1">
                <a:off x="2160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419"/>
              <p:cNvSpPr>
                <a:spLocks noChangeShapeType="1"/>
              </p:cNvSpPr>
              <p:nvPr/>
            </p:nvSpPr>
            <p:spPr bwMode="auto">
              <a:xfrm flipV="1">
                <a:off x="2208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0" name="Rectangle 250"/>
          <p:cNvSpPr>
            <a:spLocks noChangeArrowheads="1"/>
          </p:cNvSpPr>
          <p:nvPr/>
        </p:nvSpPr>
        <p:spPr bwMode="auto">
          <a:xfrm>
            <a:off x="315913" y="222726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Se85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1" name="Rectangle 250"/>
          <p:cNvSpPr>
            <a:spLocks noChangeArrowheads="1"/>
          </p:cNvSpPr>
          <p:nvPr/>
        </p:nvSpPr>
        <p:spPr bwMode="auto">
          <a:xfrm>
            <a:off x="627063" y="222726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Se86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2" name="Rectangle 251"/>
          <p:cNvSpPr>
            <a:spLocks noChangeArrowheads="1"/>
          </p:cNvSpPr>
          <p:nvPr/>
        </p:nvSpPr>
        <p:spPr bwMode="auto">
          <a:xfrm>
            <a:off x="315913" y="2522538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As84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3" name="Rectangle 252"/>
          <p:cNvSpPr>
            <a:spLocks noChangeArrowheads="1"/>
          </p:cNvSpPr>
          <p:nvPr/>
        </p:nvSpPr>
        <p:spPr bwMode="auto">
          <a:xfrm>
            <a:off x="315913" y="2817813"/>
            <a:ext cx="312737" cy="2952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Ge83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4" name="Rectangle 252"/>
          <p:cNvSpPr>
            <a:spLocks noChangeArrowheads="1"/>
          </p:cNvSpPr>
          <p:nvPr/>
        </p:nvSpPr>
        <p:spPr bwMode="auto">
          <a:xfrm>
            <a:off x="630238" y="2817813"/>
            <a:ext cx="31273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Calibri" pitchFamily="34" charset="0"/>
              </a:rPr>
              <a:t>Ge84</a:t>
            </a:r>
            <a:endParaRPr lang="en-GB" sz="1000" b="1">
              <a:latin typeface="Calibri" pitchFamily="34" charset="0"/>
            </a:endParaRPr>
          </a:p>
        </p:txBody>
      </p:sp>
      <p:grpSp>
        <p:nvGrpSpPr>
          <p:cNvPr id="95" name="Group 410"/>
          <p:cNvGrpSpPr>
            <a:grpSpLocks/>
          </p:cNvGrpSpPr>
          <p:nvPr/>
        </p:nvGrpSpPr>
        <p:grpSpPr bwMode="auto">
          <a:xfrm>
            <a:off x="0" y="3732213"/>
            <a:ext cx="254000" cy="60325"/>
            <a:chOff x="2064" y="3120"/>
            <a:chExt cx="192" cy="48"/>
          </a:xfrm>
        </p:grpSpPr>
        <p:sp>
          <p:nvSpPr>
            <p:cNvPr id="96" name="Line 411"/>
            <p:cNvSpPr>
              <a:spLocks noChangeShapeType="1"/>
            </p:cNvSpPr>
            <p:nvPr/>
          </p:nvSpPr>
          <p:spPr bwMode="auto">
            <a:xfrm flipV="1">
              <a:off x="2064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412"/>
            <p:cNvSpPr>
              <a:spLocks noChangeShapeType="1"/>
            </p:cNvSpPr>
            <p:nvPr/>
          </p:nvSpPr>
          <p:spPr bwMode="auto">
            <a:xfrm flipV="1">
              <a:off x="2112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413"/>
            <p:cNvSpPr>
              <a:spLocks noChangeShapeType="1"/>
            </p:cNvSpPr>
            <p:nvPr/>
          </p:nvSpPr>
          <p:spPr bwMode="auto">
            <a:xfrm flipV="1">
              <a:off x="2160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414"/>
            <p:cNvSpPr>
              <a:spLocks noChangeShapeType="1"/>
            </p:cNvSpPr>
            <p:nvPr/>
          </p:nvSpPr>
          <p:spPr bwMode="auto">
            <a:xfrm flipV="1">
              <a:off x="2208" y="3120"/>
              <a:ext cx="48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0" name="Groupe 323"/>
          <p:cNvGrpSpPr>
            <a:grpSpLocks/>
          </p:cNvGrpSpPr>
          <p:nvPr/>
        </p:nvGrpSpPr>
        <p:grpSpPr bwMode="auto">
          <a:xfrm>
            <a:off x="331788" y="3100388"/>
            <a:ext cx="61912" cy="352425"/>
            <a:chOff x="4824381" y="5260975"/>
            <a:chExt cx="61913" cy="352425"/>
          </a:xfrm>
        </p:grpSpPr>
        <p:sp>
          <p:nvSpPr>
            <p:cNvPr id="101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2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103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9" name="Groupe 323"/>
          <p:cNvGrpSpPr>
            <a:grpSpLocks/>
          </p:cNvGrpSpPr>
          <p:nvPr/>
        </p:nvGrpSpPr>
        <p:grpSpPr bwMode="auto">
          <a:xfrm>
            <a:off x="330200" y="3382963"/>
            <a:ext cx="61913" cy="352425"/>
            <a:chOff x="4824381" y="5260975"/>
            <a:chExt cx="61913" cy="352425"/>
          </a:xfrm>
        </p:grpSpPr>
        <p:sp>
          <p:nvSpPr>
            <p:cNvPr id="110" name="Line 332"/>
            <p:cNvSpPr>
              <a:spLocks noChangeShapeType="1"/>
            </p:cNvSpPr>
            <p:nvPr/>
          </p:nvSpPr>
          <p:spPr bwMode="auto">
            <a:xfrm flipV="1">
              <a:off x="4824381" y="5295900"/>
              <a:ext cx="0" cy="295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1" name="Group 355"/>
            <p:cNvGrpSpPr>
              <a:grpSpLocks/>
            </p:cNvGrpSpPr>
            <p:nvPr/>
          </p:nvGrpSpPr>
          <p:grpSpPr bwMode="auto">
            <a:xfrm>
              <a:off x="4824381" y="5261008"/>
              <a:ext cx="61913" cy="352428"/>
              <a:chOff x="2064" y="3168"/>
              <a:chExt cx="48" cy="288"/>
            </a:xfrm>
          </p:grpSpPr>
          <p:sp>
            <p:nvSpPr>
              <p:cNvPr id="112" name="Line 356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357"/>
              <p:cNvSpPr>
                <a:spLocks noChangeShapeType="1"/>
              </p:cNvSpPr>
              <p:nvPr/>
            </p:nvSpPr>
            <p:spPr bwMode="auto">
              <a:xfrm flipV="1">
                <a:off x="2064" y="336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35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Line 359"/>
              <p:cNvSpPr>
                <a:spLocks noChangeShapeType="1"/>
              </p:cNvSpPr>
              <p:nvPr/>
            </p:nvSpPr>
            <p:spPr bwMode="auto">
              <a:xfrm flipV="1">
                <a:off x="206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Line 36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361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cxnSp>
        <p:nvCxnSpPr>
          <p:cNvPr id="118" name="Connecteur droit 117"/>
          <p:cNvCxnSpPr/>
          <p:nvPr/>
        </p:nvCxnSpPr>
        <p:spPr>
          <a:xfrm flipV="1">
            <a:off x="0" y="3717925"/>
            <a:ext cx="3079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lèche vers le haut 118"/>
          <p:cNvSpPr/>
          <p:nvPr/>
        </p:nvSpPr>
        <p:spPr>
          <a:xfrm rot="19481668" flipH="1">
            <a:off x="574675" y="2995613"/>
            <a:ext cx="155575" cy="24288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20" name="Groupe 116"/>
          <p:cNvGrpSpPr>
            <a:grpSpLocks/>
          </p:cNvGrpSpPr>
          <p:nvPr/>
        </p:nvGrpSpPr>
        <p:grpSpPr bwMode="auto">
          <a:xfrm>
            <a:off x="652463" y="968375"/>
            <a:ext cx="1282700" cy="950913"/>
            <a:chOff x="973777" y="985652"/>
            <a:chExt cx="1282535" cy="950026"/>
          </a:xfrm>
        </p:grpSpPr>
        <p:sp>
          <p:nvSpPr>
            <p:cNvPr id="121" name="Rectangle à coins arrondis 120"/>
            <p:cNvSpPr/>
            <p:nvPr/>
          </p:nvSpPr>
          <p:spPr>
            <a:xfrm>
              <a:off x="973777" y="985652"/>
              <a:ext cx="1282535" cy="950026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22" name="Groupe 369"/>
            <p:cNvGrpSpPr/>
            <p:nvPr/>
          </p:nvGrpSpPr>
          <p:grpSpPr>
            <a:xfrm>
              <a:off x="1090550" y="1080654"/>
              <a:ext cx="1078675" cy="769139"/>
              <a:chOff x="1066799" y="866899"/>
              <a:chExt cx="1078675" cy="769139"/>
            </a:xfrm>
            <a:noFill/>
          </p:grpSpPr>
          <p:sp>
            <p:nvSpPr>
              <p:cNvPr id="123" name="ZoneTexte 122"/>
              <p:cNvSpPr txBox="1"/>
              <p:nvPr/>
            </p:nvSpPr>
            <p:spPr>
              <a:xfrm>
                <a:off x="1270660" y="1009403"/>
                <a:ext cx="665018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latin typeface="+mn-lt"/>
                    <a:cs typeface="+mn-cs"/>
                  </a:rPr>
                  <a:t>Ge</a:t>
                </a:r>
              </a:p>
            </p:txBody>
          </p:sp>
          <p:sp>
            <p:nvSpPr>
              <p:cNvPr id="124" name="ZoneTexte 123"/>
              <p:cNvSpPr txBox="1"/>
              <p:nvPr/>
            </p:nvSpPr>
            <p:spPr>
              <a:xfrm>
                <a:off x="1080653" y="866899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+mn-lt"/>
                    <a:cs typeface="+mn-cs"/>
                  </a:rPr>
                  <a:t>83</a:t>
                </a:r>
              </a:p>
            </p:txBody>
          </p:sp>
          <p:sp>
            <p:nvSpPr>
              <p:cNvPr id="125" name="ZoneTexte 121"/>
              <p:cNvSpPr txBox="1"/>
              <p:nvPr/>
            </p:nvSpPr>
            <p:spPr>
              <a:xfrm>
                <a:off x="1066799" y="1256806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+mn-lt"/>
                    <a:cs typeface="+mn-cs"/>
                  </a:rPr>
                  <a:t>32</a:t>
                </a:r>
              </a:p>
            </p:txBody>
          </p:sp>
          <p:sp>
            <p:nvSpPr>
              <p:cNvPr id="126" name="ZoneTexte 125"/>
              <p:cNvSpPr txBox="1"/>
              <p:nvPr/>
            </p:nvSpPr>
            <p:spPr>
              <a:xfrm>
                <a:off x="1706087" y="1266706"/>
                <a:ext cx="439387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+mn-lt"/>
                    <a:cs typeface="+mn-cs"/>
                  </a:rPr>
                  <a:t>51</a:t>
                </a:r>
              </a:p>
            </p:txBody>
          </p:sp>
        </p:grpSp>
      </p:grpSp>
      <p:sp>
        <p:nvSpPr>
          <p:cNvPr id="127" name="Text Box 123"/>
          <p:cNvSpPr txBox="1">
            <a:spLocks noChangeArrowheads="1"/>
          </p:cNvSpPr>
          <p:nvPr/>
        </p:nvSpPr>
        <p:spPr bwMode="auto">
          <a:xfrm>
            <a:off x="1781175" y="1008063"/>
            <a:ext cx="2517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4 protons + 1 neutron out of a </a:t>
            </a:r>
            <a:r>
              <a:rPr lang="en-GB" b="1" baseline="30000">
                <a:latin typeface="Calibri" pitchFamily="34" charset="0"/>
              </a:rPr>
              <a:t>78</a:t>
            </a:r>
            <a:r>
              <a:rPr lang="en-GB" b="1">
                <a:latin typeface="Calibri" pitchFamily="34" charset="0"/>
              </a:rPr>
              <a:t>Ni core</a:t>
            </a:r>
            <a:endParaRPr lang="fr-FR" b="1">
              <a:latin typeface="Calibri" pitchFamily="34" charset="0"/>
            </a:endParaRPr>
          </a:p>
        </p:txBody>
      </p:sp>
      <p:sp>
        <p:nvSpPr>
          <p:cNvPr id="128" name="Text Box 12"/>
          <p:cNvSpPr txBox="1">
            <a:spLocks noChangeArrowheads="1"/>
          </p:cNvSpPr>
          <p:nvPr/>
        </p:nvSpPr>
        <p:spPr bwMode="auto">
          <a:xfrm>
            <a:off x="2052638" y="4397375"/>
            <a:ext cx="2616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Calibri" pitchFamily="34" charset="0"/>
              </a:rPr>
              <a:t>observed in </a:t>
            </a:r>
            <a:r>
              <a:rPr lang="en-GB" sz="1400" b="1">
                <a:latin typeface="Symbol" pitchFamily="18" charset="2"/>
              </a:rPr>
              <a:t>b</a:t>
            </a:r>
            <a:r>
              <a:rPr lang="en-GB" sz="1400" b="1">
                <a:latin typeface="Arial Black" pitchFamily="34" charset="0"/>
              </a:rPr>
              <a:t>n</a:t>
            </a:r>
            <a:r>
              <a:rPr lang="en-GB" sz="1400" b="1">
                <a:latin typeface="Calibri" pitchFamily="34" charset="0"/>
              </a:rPr>
              <a:t>-decay at ALTO</a:t>
            </a:r>
          </a:p>
          <a:p>
            <a:pPr algn="ctr"/>
            <a:r>
              <a:rPr lang="en-US" sz="1200">
                <a:latin typeface="Calibri" pitchFamily="34" charset="0"/>
              </a:rPr>
              <a:t>Lebois et al. PRC 80 (2009) 044308</a:t>
            </a: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4481513" y="4610100"/>
            <a:ext cx="12239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Flèche vers le haut 129"/>
          <p:cNvSpPr/>
          <p:nvPr/>
        </p:nvSpPr>
        <p:spPr>
          <a:xfrm rot="16200000" flipH="1">
            <a:off x="900113" y="3076575"/>
            <a:ext cx="109537" cy="22066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1" name="ZoneTexte 143"/>
          <p:cNvSpPr txBox="1">
            <a:spLocks noChangeArrowheads="1"/>
          </p:cNvSpPr>
          <p:nvPr/>
        </p:nvSpPr>
        <p:spPr bwMode="auto">
          <a:xfrm>
            <a:off x="5335588" y="5964238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fr-FR" b="1">
                <a:solidFill>
                  <a:srgbClr val="FFC000"/>
                </a:solidFill>
                <a:latin typeface="Calibri" pitchFamily="34" charset="0"/>
              </a:rPr>
              <a:t>2d</a:t>
            </a:r>
            <a:r>
              <a:rPr lang="fr-FR" b="1" baseline="-25000">
                <a:solidFill>
                  <a:srgbClr val="FFC000"/>
                </a:solidFill>
                <a:latin typeface="Calibri" pitchFamily="34" charset="0"/>
              </a:rPr>
              <a:t>5/2</a:t>
            </a:r>
          </a:p>
        </p:txBody>
      </p:sp>
      <p:sp>
        <p:nvSpPr>
          <p:cNvPr id="132" name="ZoneTexte 144"/>
          <p:cNvSpPr txBox="1">
            <a:spLocks noChangeArrowheads="1"/>
          </p:cNvSpPr>
          <p:nvPr/>
        </p:nvSpPr>
        <p:spPr bwMode="auto">
          <a:xfrm>
            <a:off x="5351463" y="5243513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3s</a:t>
            </a:r>
            <a:r>
              <a:rPr lang="fr-FR" b="1" baseline="-25000">
                <a:solidFill>
                  <a:srgbClr val="FF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133" name="Rectangle 17"/>
          <p:cNvSpPr>
            <a:spLocks/>
          </p:cNvSpPr>
          <p:nvPr/>
        </p:nvSpPr>
        <p:spPr bwMode="auto">
          <a:xfrm>
            <a:off x="5481638" y="3478213"/>
            <a:ext cx="687387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(3/2,5/2</a:t>
            </a:r>
            <a:r>
              <a:rPr lang="en-US" sz="1300" baseline="32000">
                <a:latin typeface="Baskerville"/>
                <a:ea typeface="Baskerville"/>
                <a:cs typeface="Baskerville"/>
                <a:sym typeface="Baskerville"/>
              </a:rPr>
              <a:t>+</a:t>
            </a:r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)</a:t>
            </a:r>
          </a:p>
        </p:txBody>
      </p:sp>
      <p:sp>
        <p:nvSpPr>
          <p:cNvPr id="134" name="Rectangle 17"/>
          <p:cNvSpPr>
            <a:spLocks/>
          </p:cNvSpPr>
          <p:nvPr/>
        </p:nvSpPr>
        <p:spPr bwMode="auto">
          <a:xfrm>
            <a:off x="5770563" y="4217988"/>
            <a:ext cx="29686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7/2</a:t>
            </a:r>
            <a:r>
              <a:rPr lang="en-US" sz="1300" baseline="32000">
                <a:latin typeface="Baskerville"/>
                <a:ea typeface="Baskerville"/>
                <a:cs typeface="Baskerville"/>
                <a:sym typeface="Baskerville"/>
              </a:rPr>
              <a:t>+</a:t>
            </a:r>
            <a:endParaRPr lang="en-US" sz="1300"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7" name="ZoneTexte 218"/>
          <p:cNvSpPr txBox="1">
            <a:spLocks noChangeArrowheads="1"/>
          </p:cNvSpPr>
          <p:nvPr/>
        </p:nvSpPr>
        <p:spPr bwMode="auto">
          <a:xfrm>
            <a:off x="163513" y="5992813"/>
            <a:ext cx="3519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Symbol" pitchFamily="18" charset="2"/>
              </a:rPr>
              <a:t>b</a:t>
            </a:r>
            <a:r>
              <a:rPr lang="en-GB" sz="1200" b="1" dirty="0">
                <a:latin typeface="Calibri" pitchFamily="34" charset="0"/>
              </a:rPr>
              <a:t>-decay at Oak Ridge </a:t>
            </a:r>
            <a:r>
              <a:rPr lang="en-US" sz="1200" dirty="0">
                <a:latin typeface="Calibri" pitchFamily="34" charset="0"/>
              </a:rPr>
              <a:t>J. A. Winger et al. PRC </a:t>
            </a:r>
            <a:r>
              <a:rPr lang="en-US" sz="1200" b="1" dirty="0">
                <a:latin typeface="Calibri" pitchFamily="34" charset="0"/>
              </a:rPr>
              <a:t>81, </a:t>
            </a:r>
            <a:r>
              <a:rPr lang="en-US" sz="1200" dirty="0">
                <a:latin typeface="Calibri" pitchFamily="34" charset="0"/>
              </a:rPr>
              <a:t>044303 (2010) : </a:t>
            </a:r>
            <a:r>
              <a:rPr lang="en-US" sz="1200" dirty="0" smtClean="0">
                <a:latin typeface="Calibri" pitchFamily="34" charset="0"/>
              </a:rPr>
              <a:t>questioned the existence </a:t>
            </a:r>
            <a:r>
              <a:rPr lang="en-US" sz="1200" dirty="0">
                <a:latin typeface="Calibri" pitchFamily="34" charset="0"/>
              </a:rPr>
              <a:t>of 867 </a:t>
            </a:r>
            <a:r>
              <a:rPr lang="en-US" sz="1200" dirty="0" err="1">
                <a:latin typeface="Calibri" pitchFamily="34" charset="0"/>
              </a:rPr>
              <a:t>keV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8" name="ZoneTexte 227"/>
          <p:cNvSpPr txBox="1">
            <a:spLocks noChangeArrowheads="1"/>
          </p:cNvSpPr>
          <p:nvPr/>
        </p:nvSpPr>
        <p:spPr bwMode="auto">
          <a:xfrm>
            <a:off x="0" y="28575"/>
            <a:ext cx="641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towards South : Milestone in the Paris(</a:t>
            </a:r>
            <a:r>
              <a:rPr lang="en-US" baseline="30000" dirty="0" smtClean="0">
                <a:solidFill>
                  <a:schemeClr val="bg1"/>
                </a:solidFill>
              </a:rPr>
              <a:t>88</a:t>
            </a:r>
            <a:r>
              <a:rPr lang="en-US" dirty="0" smtClean="0">
                <a:solidFill>
                  <a:schemeClr val="bg1"/>
                </a:solidFill>
              </a:rPr>
              <a:t>Sr)-Dakar(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Ni) race : </a:t>
            </a:r>
            <a:r>
              <a:rPr lang="en-US" baseline="30000" dirty="0" smtClean="0">
                <a:solidFill>
                  <a:schemeClr val="bg1"/>
                </a:solidFill>
              </a:rPr>
              <a:t>83</a:t>
            </a:r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6" name="Groupe 138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40" name="Forme libre 139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39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2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43" name="Image 142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19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 status of N=50 shell effect evolution towards </a:t>
            </a:r>
            <a:r>
              <a:rPr lang="en-US" b="1" baseline="30000" dirty="0" smtClean="0">
                <a:solidFill>
                  <a:schemeClr val="bg1"/>
                </a:solidFill>
              </a:rPr>
              <a:t>78</a:t>
            </a:r>
            <a:r>
              <a:rPr lang="en-US" b="1" dirty="0" smtClean="0">
                <a:solidFill>
                  <a:schemeClr val="bg1"/>
                </a:solidFill>
              </a:rPr>
              <a:t>Ni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431925"/>
            <a:ext cx="45942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0" y="795338"/>
            <a:ext cx="397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using data taken from mass evaluation 2010 </a:t>
            </a:r>
            <a:r>
              <a:rPr lang="en-US" sz="1200" dirty="0" smtClean="0">
                <a:latin typeface="Calibri" pitchFamily="34" charset="0"/>
              </a:rPr>
              <a:t>Audi et al.</a:t>
            </a:r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[</a:t>
            </a:r>
            <a:r>
              <a:rPr lang="en-US" sz="1200" dirty="0" smtClean="0">
                <a:latin typeface="Calibri" pitchFamily="34" charset="0"/>
              </a:rPr>
              <a:t>including </a:t>
            </a:r>
            <a:r>
              <a:rPr lang="en-US" sz="1200" dirty="0" err="1" smtClean="0">
                <a:latin typeface="Calibri" pitchFamily="34" charset="0"/>
              </a:rPr>
              <a:t>Hakala</a:t>
            </a:r>
            <a:r>
              <a:rPr lang="en-US" sz="1200" dirty="0" smtClean="0">
                <a:latin typeface="Calibri" pitchFamily="34" charset="0"/>
              </a:rPr>
              <a:t> et al. PRL101 052502 (2008)]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 rot="16200000">
            <a:off x="-806450" y="3738563"/>
            <a:ext cx="20193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Symbol" pitchFamily="18" charset="2"/>
              </a:rPr>
              <a:t>e</a:t>
            </a:r>
            <a:r>
              <a:rPr lang="fr-FR">
                <a:latin typeface="Calibri" pitchFamily="34" charset="0"/>
              </a:rPr>
              <a:t>d</a:t>
            </a:r>
            <a:r>
              <a:rPr lang="fr-FR" baseline="-25000">
                <a:latin typeface="Calibri" pitchFamily="34" charset="0"/>
              </a:rPr>
              <a:t>5/2</a:t>
            </a:r>
            <a:r>
              <a:rPr lang="fr-FR">
                <a:latin typeface="Calibri" pitchFamily="34" charset="0"/>
              </a:rPr>
              <a:t> – </a:t>
            </a:r>
            <a:r>
              <a:rPr lang="fr-FR">
                <a:latin typeface="Symbol" pitchFamily="18" charset="2"/>
              </a:rPr>
              <a:t>e</a:t>
            </a:r>
            <a:r>
              <a:rPr lang="fr-FR">
                <a:latin typeface="Calibri" pitchFamily="34" charset="0"/>
              </a:rPr>
              <a:t>g</a:t>
            </a:r>
            <a:r>
              <a:rPr lang="fr-FR" baseline="-25000">
                <a:latin typeface="Calibri" pitchFamily="34" charset="0"/>
              </a:rPr>
              <a:t>9/2 </a:t>
            </a:r>
            <a:r>
              <a:rPr lang="fr-FR">
                <a:latin typeface="Calibri" pitchFamily="34" charset="0"/>
              </a:rPr>
              <a:t>(MeV)</a:t>
            </a:r>
          </a:p>
        </p:txBody>
      </p: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695325" y="5481638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Ni</a:t>
            </a: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1066800" y="5472113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Zn</a:t>
            </a: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1466850" y="5472113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Ge</a:t>
            </a: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1914525" y="5481638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Se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381250" y="5481638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Kr</a:t>
            </a: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2762250" y="5481638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Sr</a:t>
            </a:r>
          </a:p>
        </p:txBody>
      </p:sp>
      <p:sp>
        <p:nvSpPr>
          <p:cNvPr id="13" name="Ellipse 12"/>
          <p:cNvSpPr/>
          <p:nvPr/>
        </p:nvSpPr>
        <p:spPr>
          <a:xfrm>
            <a:off x="1581150" y="3081338"/>
            <a:ext cx="285750" cy="6191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3295650" y="2309813"/>
            <a:ext cx="209550" cy="20955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561975" y="1728788"/>
            <a:ext cx="209550" cy="20955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2524125" y="1281113"/>
            <a:ext cx="2000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latin typeface="Calibri" pitchFamily="34" charset="0"/>
              </a:rPr>
              <a:t>Duflo Zuker gap PRC59 (1999) </a:t>
            </a:r>
          </a:p>
          <a:p>
            <a:r>
              <a:rPr lang="fr-FR" sz="1000">
                <a:latin typeface="Calibri" pitchFamily="34" charset="0"/>
              </a:rPr>
              <a:t> </a:t>
            </a:r>
            <a:r>
              <a:rPr lang="fr-FR" sz="1000" baseline="30000">
                <a:latin typeface="Calibri" pitchFamily="34" charset="0"/>
              </a:rPr>
              <a:t>90</a:t>
            </a:r>
            <a:r>
              <a:rPr lang="fr-FR" sz="1000">
                <a:latin typeface="Calibri" pitchFamily="34" charset="0"/>
              </a:rPr>
              <a:t>Zr =4,7 MeV</a:t>
            </a:r>
          </a:p>
        </p:txBody>
      </p:sp>
      <p:cxnSp>
        <p:nvCxnSpPr>
          <p:cNvPr id="17" name="Connecteur droit avec flèche 16"/>
          <p:cNvCxnSpPr>
            <a:stCxn id="16" idx="2"/>
            <a:endCxn id="14" idx="0"/>
          </p:cNvCxnSpPr>
          <p:nvPr/>
        </p:nvCxnSpPr>
        <p:spPr>
          <a:xfrm rot="5400000">
            <a:off x="3148013" y="1933575"/>
            <a:ext cx="628650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971550" y="1252538"/>
            <a:ext cx="11715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latin typeface="Calibri" pitchFamily="34" charset="0"/>
              </a:rPr>
              <a:t>Duflo Zuker gap</a:t>
            </a:r>
          </a:p>
          <a:p>
            <a:r>
              <a:rPr lang="fr-FR" sz="1000">
                <a:latin typeface="Calibri" pitchFamily="34" charset="0"/>
              </a:rPr>
              <a:t> </a:t>
            </a:r>
            <a:r>
              <a:rPr lang="fr-FR" sz="1000" baseline="30000">
                <a:latin typeface="Calibri" pitchFamily="34" charset="0"/>
              </a:rPr>
              <a:t>78</a:t>
            </a:r>
            <a:r>
              <a:rPr lang="fr-FR" sz="1000">
                <a:latin typeface="Calibri" pitchFamily="34" charset="0"/>
              </a:rPr>
              <a:t>Ni =5,7 MeV</a:t>
            </a: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 rot="20089100">
            <a:off x="2057400" y="22653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gap « rough »</a:t>
            </a:r>
          </a:p>
        </p:txBody>
      </p:sp>
      <p:sp>
        <p:nvSpPr>
          <p:cNvPr id="20" name="ZoneTexte 17"/>
          <p:cNvSpPr txBox="1">
            <a:spLocks noChangeArrowheads="1"/>
          </p:cNvSpPr>
          <p:nvPr/>
        </p:nvSpPr>
        <p:spPr bwMode="auto">
          <a:xfrm rot="20089100">
            <a:off x="2212975" y="2879725"/>
            <a:ext cx="120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« prescripted » gap</a:t>
            </a:r>
          </a:p>
        </p:txBody>
      </p:sp>
      <p:cxnSp>
        <p:nvCxnSpPr>
          <p:cNvPr id="21" name="Connecteur droit avec flèche 20"/>
          <p:cNvCxnSpPr>
            <a:stCxn id="18" idx="1"/>
            <a:endCxn id="15" idx="4"/>
          </p:cNvCxnSpPr>
          <p:nvPr/>
        </p:nvCxnSpPr>
        <p:spPr>
          <a:xfrm rot="10800000" flipV="1">
            <a:off x="771525" y="1452563"/>
            <a:ext cx="200025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760413" y="4583113"/>
            <a:ext cx="1893887" cy="158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44"/>
          <p:cNvSpPr txBox="1">
            <a:spLocks noChangeArrowheads="1"/>
          </p:cNvSpPr>
          <p:nvPr/>
        </p:nvSpPr>
        <p:spPr bwMode="auto">
          <a:xfrm rot="16200000">
            <a:off x="592931" y="4420395"/>
            <a:ext cx="1755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FF0000"/>
                </a:solidFill>
                <a:latin typeface="Calibri" pitchFamily="34" charset="0"/>
              </a:rPr>
              <a:t>local minimum at Z=32</a:t>
            </a:r>
          </a:p>
        </p:txBody>
      </p:sp>
      <p:sp>
        <p:nvSpPr>
          <p:cNvPr id="24" name="ZoneTexte 9"/>
          <p:cNvSpPr txBox="1">
            <a:spLocks noChangeArrowheads="1"/>
          </p:cNvSpPr>
          <p:nvPr/>
        </p:nvSpPr>
        <p:spPr bwMode="auto">
          <a:xfrm>
            <a:off x="3190875" y="5481638"/>
            <a:ext cx="51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Zr</a:t>
            </a:r>
          </a:p>
        </p:txBody>
      </p:sp>
      <p:sp>
        <p:nvSpPr>
          <p:cNvPr id="25" name="ZoneTexte 2"/>
          <p:cNvSpPr txBox="1">
            <a:spLocks noChangeArrowheads="1"/>
          </p:cNvSpPr>
          <p:nvPr/>
        </p:nvSpPr>
        <p:spPr bwMode="auto">
          <a:xfrm>
            <a:off x="5264150" y="447675"/>
            <a:ext cx="3879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collective origin</a:t>
            </a:r>
          </a:p>
          <a:p>
            <a:r>
              <a:rPr lang="en-US" sz="1200">
                <a:latin typeface="Calibri" pitchFamily="34" charset="0"/>
              </a:rPr>
              <a:t>theoretically : Bender et al. </a:t>
            </a:r>
            <a:r>
              <a:rPr lang="fr-FR" sz="1200">
                <a:latin typeface="Calibri" pitchFamily="34" charset="0"/>
              </a:rPr>
              <a:t>Phys. </a:t>
            </a:r>
            <a:r>
              <a:rPr lang="en-US" sz="1200">
                <a:latin typeface="Calibri" pitchFamily="34" charset="0"/>
              </a:rPr>
              <a:t>Rev. C </a:t>
            </a:r>
            <a:r>
              <a:rPr lang="en-US" sz="1200" b="1">
                <a:latin typeface="Calibri" pitchFamily="34" charset="0"/>
              </a:rPr>
              <a:t>78</a:t>
            </a:r>
            <a:r>
              <a:rPr lang="en-US" sz="1200">
                <a:latin typeface="Calibri" pitchFamily="34" charset="0"/>
              </a:rPr>
              <a:t>, 054312 (2008)</a:t>
            </a:r>
          </a:p>
          <a:p>
            <a:r>
              <a:rPr lang="en-US" sz="1200">
                <a:latin typeface="Calibri" pitchFamily="34" charset="0"/>
              </a:rPr>
              <a:t>experimentally: Lebois et al. </a:t>
            </a:r>
            <a:r>
              <a:rPr lang="fr-FR" sz="1200">
                <a:latin typeface="Calibri" pitchFamily="34" charset="0"/>
              </a:rPr>
              <a:t>Phys. Rev. C </a:t>
            </a:r>
            <a:r>
              <a:rPr lang="fr-FR" sz="1200" b="1">
                <a:latin typeface="Calibri" pitchFamily="34" charset="0"/>
              </a:rPr>
              <a:t>80</a:t>
            </a:r>
            <a:r>
              <a:rPr lang="fr-FR" sz="1200">
                <a:latin typeface="Calibri" pitchFamily="34" charset="0"/>
              </a:rPr>
              <a:t>, 044308 (2009)</a:t>
            </a:r>
            <a:r>
              <a:rPr lang="en-US" sz="1200">
                <a:latin typeface="Calibri" pitchFamily="34" charset="0"/>
              </a:rPr>
              <a:t>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1177925"/>
            <a:ext cx="3525837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llipse 26"/>
          <p:cNvSpPr/>
          <p:nvPr/>
        </p:nvSpPr>
        <p:spPr>
          <a:xfrm>
            <a:off x="6124575" y="3824288"/>
            <a:ext cx="201613" cy="7127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4127500" y="4795838"/>
            <a:ext cx="1579563" cy="64611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maximum influence of beyond mean-field correlations</a:t>
            </a:r>
          </a:p>
        </p:txBody>
      </p:sp>
      <p:cxnSp>
        <p:nvCxnSpPr>
          <p:cNvPr id="29" name="Connecteur droit avec flèche 28"/>
          <p:cNvCxnSpPr>
            <a:endCxn id="27" idx="2"/>
          </p:cNvCxnSpPr>
          <p:nvPr/>
        </p:nvCxnSpPr>
        <p:spPr>
          <a:xfrm rot="5400000" flipH="1" flipV="1">
            <a:off x="5515768" y="4187032"/>
            <a:ext cx="614363" cy="603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0"/>
          <p:cNvSpPr txBox="1">
            <a:spLocks noChangeArrowheads="1"/>
          </p:cNvSpPr>
          <p:nvPr/>
        </p:nvSpPr>
        <p:spPr bwMode="auto">
          <a:xfrm>
            <a:off x="3629024" y="1995488"/>
            <a:ext cx="1362075" cy="2769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S</a:t>
            </a:r>
            <a:r>
              <a:rPr lang="en-US" sz="1200" baseline="-25000" dirty="0" smtClean="0"/>
              <a:t>2n</a:t>
            </a:r>
            <a:r>
              <a:rPr lang="en-US" sz="1200" dirty="0" smtClean="0"/>
              <a:t>(52)-S</a:t>
            </a:r>
            <a:r>
              <a:rPr lang="en-US" sz="1200" baseline="-25000" dirty="0" smtClean="0"/>
              <a:t>2n</a:t>
            </a:r>
            <a:r>
              <a:rPr lang="en-US" sz="1200" dirty="0" smtClean="0"/>
              <a:t>(50)</a:t>
            </a:r>
            <a:endParaRPr lang="en-US" sz="1200" dirty="0"/>
          </a:p>
        </p:txBody>
      </p:sp>
      <p:sp>
        <p:nvSpPr>
          <p:cNvPr id="31" name="ZoneTexte 31"/>
          <p:cNvSpPr txBox="1">
            <a:spLocks noChangeArrowheads="1"/>
          </p:cNvSpPr>
          <p:nvPr/>
        </p:nvSpPr>
        <p:spPr bwMode="auto">
          <a:xfrm>
            <a:off x="3730625" y="2546350"/>
            <a:ext cx="1033463" cy="10144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K. Heyde graphical method</a:t>
            </a:r>
          </a:p>
          <a:p>
            <a:r>
              <a:rPr lang="fr-FR" sz="1200"/>
              <a:t>NPA466 (1987) 189</a:t>
            </a:r>
            <a:endParaRPr lang="en-US" sz="1200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 rot="5400000">
            <a:off x="7301706" y="2959895"/>
            <a:ext cx="292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extracted from </a:t>
            </a:r>
          </a:p>
          <a:p>
            <a:r>
              <a:rPr lang="en-US" sz="1200">
                <a:latin typeface="Calibri" pitchFamily="34" charset="0"/>
              </a:rPr>
              <a:t>Bender et al. </a:t>
            </a:r>
            <a:r>
              <a:rPr lang="fr-FR" sz="1200">
                <a:latin typeface="Calibri" pitchFamily="34" charset="0"/>
              </a:rPr>
              <a:t>Phys. </a:t>
            </a:r>
            <a:r>
              <a:rPr lang="en-US" sz="1200">
                <a:latin typeface="Calibri" pitchFamily="34" charset="0"/>
              </a:rPr>
              <a:t>Rev. C </a:t>
            </a:r>
            <a:r>
              <a:rPr lang="en-US" sz="1200" b="1">
                <a:latin typeface="Calibri" pitchFamily="34" charset="0"/>
              </a:rPr>
              <a:t>78</a:t>
            </a:r>
            <a:r>
              <a:rPr lang="en-US" sz="1200">
                <a:latin typeface="Calibri" pitchFamily="34" charset="0"/>
              </a:rPr>
              <a:t>, 054312 (2008)</a:t>
            </a:r>
            <a:endParaRPr lang="fr-FR" sz="1200"/>
          </a:p>
        </p:txBody>
      </p:sp>
      <p:grpSp>
        <p:nvGrpSpPr>
          <p:cNvPr id="33" name="Groupe 3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4" name="Forme libre 3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7" name="Image 36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153"/>
            <a:ext cx="9144000" cy="57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" name="Forme libre 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40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Image 6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5857336" y="1414732"/>
            <a:ext cx="28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red : K. Kolos PhD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ALTO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ZoneTexte 227"/>
          <p:cNvSpPr txBox="1">
            <a:spLocks noChangeArrowheads="1"/>
          </p:cNvSpPr>
          <p:nvPr/>
        </p:nvSpPr>
        <p:spPr bwMode="auto">
          <a:xfrm>
            <a:off x="0" y="28575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Milestone in the Paris(</a:t>
            </a:r>
            <a:r>
              <a:rPr lang="en-US" baseline="30000" dirty="0" smtClean="0">
                <a:solidFill>
                  <a:schemeClr val="bg1"/>
                </a:solidFill>
              </a:rPr>
              <a:t>88</a:t>
            </a:r>
            <a:r>
              <a:rPr lang="en-US" dirty="0" smtClean="0">
                <a:solidFill>
                  <a:schemeClr val="bg1"/>
                </a:solidFill>
              </a:rPr>
              <a:t>Sr)-Dakar(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Ni) race : </a:t>
            </a:r>
            <a:r>
              <a:rPr lang="en-US" baseline="30000" dirty="0" smtClean="0">
                <a:solidFill>
                  <a:schemeClr val="bg1"/>
                </a:solidFill>
              </a:rPr>
              <a:t>83</a:t>
            </a:r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550" y="490538"/>
            <a:ext cx="24860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985838"/>
            <a:ext cx="4486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168"/>
          <p:cNvGrpSpPr>
            <a:grpSpLocks/>
          </p:cNvGrpSpPr>
          <p:nvPr/>
        </p:nvGrpSpPr>
        <p:grpSpPr bwMode="auto">
          <a:xfrm>
            <a:off x="3067050" y="1303338"/>
            <a:ext cx="1666875" cy="2682875"/>
            <a:chOff x="6923680" y="1487488"/>
            <a:chExt cx="1665928" cy="268287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/>
            <a:srcRect l="41658" t="17899" r="41158" b="20038"/>
            <a:stretch>
              <a:fillRect/>
            </a:stretch>
          </p:blipFill>
          <p:spPr bwMode="auto">
            <a:xfrm>
              <a:off x="7021158" y="1487488"/>
              <a:ext cx="1568450" cy="2682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AutoShape 15"/>
            <p:cNvSpPr>
              <a:spLocks/>
            </p:cNvSpPr>
            <p:nvPr/>
          </p:nvSpPr>
          <p:spPr bwMode="auto">
            <a:xfrm>
              <a:off x="6923680" y="2460318"/>
              <a:ext cx="1663700" cy="839787"/>
            </a:xfrm>
            <a:custGeom>
              <a:avLst/>
              <a:gdLst>
                <a:gd name="T0" fmla="*/ 0 w 21525"/>
                <a:gd name="T1" fmla="*/ 0 h 21486"/>
                <a:gd name="T2" fmla="*/ 21525 w 21525"/>
                <a:gd name="T3" fmla="*/ 21486 h 21486"/>
              </a:gdLst>
              <a:ahLst/>
              <a:cxnLst/>
              <a:rect l="T0" t="T1" r="T2" b="T3"/>
              <a:pathLst>
                <a:path w="21525" h="21486">
                  <a:moveTo>
                    <a:pt x="3689" y="246"/>
                  </a:moveTo>
                  <a:cubicBezTo>
                    <a:pt x="3353" y="164"/>
                    <a:pt x="3021" y="0"/>
                    <a:pt x="2682" y="0"/>
                  </a:cubicBezTo>
                  <a:cubicBezTo>
                    <a:pt x="2343" y="0"/>
                    <a:pt x="2011" y="158"/>
                    <a:pt x="1676" y="246"/>
                  </a:cubicBezTo>
                  <a:cubicBezTo>
                    <a:pt x="1387" y="322"/>
                    <a:pt x="1078" y="285"/>
                    <a:pt x="813" y="492"/>
                  </a:cubicBezTo>
                  <a:cubicBezTo>
                    <a:pt x="533" y="709"/>
                    <a:pt x="212" y="991"/>
                    <a:pt x="94" y="1475"/>
                  </a:cubicBezTo>
                  <a:cubicBezTo>
                    <a:pt x="-54" y="2081"/>
                    <a:pt x="-5" y="2809"/>
                    <a:pt x="94" y="3443"/>
                  </a:cubicBezTo>
                  <a:cubicBezTo>
                    <a:pt x="193" y="4081"/>
                    <a:pt x="460" y="4608"/>
                    <a:pt x="669" y="5164"/>
                  </a:cubicBezTo>
                  <a:cubicBezTo>
                    <a:pt x="892" y="5757"/>
                    <a:pt x="1124" y="6344"/>
                    <a:pt x="1388" y="6885"/>
                  </a:cubicBezTo>
                  <a:cubicBezTo>
                    <a:pt x="1605" y="7331"/>
                    <a:pt x="1867" y="7705"/>
                    <a:pt x="2107" y="8115"/>
                  </a:cubicBezTo>
                  <a:cubicBezTo>
                    <a:pt x="2395" y="8607"/>
                    <a:pt x="2661" y="9138"/>
                    <a:pt x="2970" y="9590"/>
                  </a:cubicBezTo>
                  <a:cubicBezTo>
                    <a:pt x="3334" y="10124"/>
                    <a:pt x="3746" y="10554"/>
                    <a:pt x="4120" y="11066"/>
                  </a:cubicBezTo>
                  <a:cubicBezTo>
                    <a:pt x="4466" y="11538"/>
                    <a:pt x="4759" y="12122"/>
                    <a:pt x="5127" y="12541"/>
                  </a:cubicBezTo>
                  <a:cubicBezTo>
                    <a:pt x="5484" y="12948"/>
                    <a:pt x="5894" y="13197"/>
                    <a:pt x="6278" y="13525"/>
                  </a:cubicBezTo>
                  <a:cubicBezTo>
                    <a:pt x="6757" y="13935"/>
                    <a:pt x="7187" y="14400"/>
                    <a:pt x="7644" y="14877"/>
                  </a:cubicBezTo>
                  <a:cubicBezTo>
                    <a:pt x="8053" y="15305"/>
                    <a:pt x="8438" y="15863"/>
                    <a:pt x="8867" y="16230"/>
                  </a:cubicBezTo>
                  <a:cubicBezTo>
                    <a:pt x="9314" y="16613"/>
                    <a:pt x="9835" y="17041"/>
                    <a:pt x="10305" y="17337"/>
                  </a:cubicBezTo>
                  <a:cubicBezTo>
                    <a:pt x="10748" y="17616"/>
                    <a:pt x="11024" y="17705"/>
                    <a:pt x="11599" y="18320"/>
                  </a:cubicBezTo>
                  <a:cubicBezTo>
                    <a:pt x="12073" y="18827"/>
                    <a:pt x="12522" y="19056"/>
                    <a:pt x="13037" y="19427"/>
                  </a:cubicBezTo>
                  <a:cubicBezTo>
                    <a:pt x="13445" y="19720"/>
                    <a:pt x="13908" y="19701"/>
                    <a:pt x="14332" y="19919"/>
                  </a:cubicBezTo>
                  <a:cubicBezTo>
                    <a:pt x="14869" y="20194"/>
                    <a:pt x="15371" y="20658"/>
                    <a:pt x="15914" y="20902"/>
                  </a:cubicBezTo>
                  <a:cubicBezTo>
                    <a:pt x="16287" y="21070"/>
                    <a:pt x="16680" y="21071"/>
                    <a:pt x="17064" y="21148"/>
                  </a:cubicBezTo>
                  <a:cubicBezTo>
                    <a:pt x="17495" y="21235"/>
                    <a:pt x="17925" y="21348"/>
                    <a:pt x="18359" y="21394"/>
                  </a:cubicBezTo>
                  <a:cubicBezTo>
                    <a:pt x="18694" y="21430"/>
                    <a:pt x="19030" y="21394"/>
                    <a:pt x="19365" y="21394"/>
                  </a:cubicBezTo>
                  <a:cubicBezTo>
                    <a:pt x="19701" y="21394"/>
                    <a:pt x="20059" y="21600"/>
                    <a:pt x="20372" y="21394"/>
                  </a:cubicBezTo>
                  <a:cubicBezTo>
                    <a:pt x="20722" y="21164"/>
                    <a:pt x="21001" y="20664"/>
                    <a:pt x="21235" y="20164"/>
                  </a:cubicBezTo>
                  <a:cubicBezTo>
                    <a:pt x="21396" y="19820"/>
                    <a:pt x="21546" y="19375"/>
                    <a:pt x="21523" y="18935"/>
                  </a:cubicBezTo>
                  <a:cubicBezTo>
                    <a:pt x="21494" y="18387"/>
                    <a:pt x="21235" y="17951"/>
                    <a:pt x="21091" y="17459"/>
                  </a:cubicBezTo>
                  <a:cubicBezTo>
                    <a:pt x="20947" y="16968"/>
                    <a:pt x="20844" y="16435"/>
                    <a:pt x="20660" y="15984"/>
                  </a:cubicBezTo>
                  <a:cubicBezTo>
                    <a:pt x="20504" y="15604"/>
                    <a:pt x="20276" y="15328"/>
                    <a:pt x="20084" y="15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7" name="ZoneTexte 170"/>
          <p:cNvSpPr txBox="1">
            <a:spLocks noChangeArrowheads="1"/>
          </p:cNvSpPr>
          <p:nvPr/>
        </p:nvSpPr>
        <p:spPr bwMode="auto">
          <a:xfrm>
            <a:off x="2220913" y="436563"/>
            <a:ext cx="1227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Even-even semi-magic core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2732882" y="1327943"/>
            <a:ext cx="1098550" cy="627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80"/>
          <p:cNvSpPr txBox="1">
            <a:spLocks noChangeArrowheads="1"/>
          </p:cNvSpPr>
          <p:nvPr/>
        </p:nvSpPr>
        <p:spPr bwMode="auto">
          <a:xfrm>
            <a:off x="1263650" y="1619250"/>
            <a:ext cx="1909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single particle</a:t>
            </a:r>
          </a:p>
        </p:txBody>
      </p:sp>
      <p:cxnSp>
        <p:nvCxnSpPr>
          <p:cNvPr id="10" name="Connecteur droit avec flèche 9"/>
          <p:cNvCxnSpPr>
            <a:stCxn id="9" idx="2"/>
          </p:cNvCxnSpPr>
          <p:nvPr/>
        </p:nvCxnSpPr>
        <p:spPr>
          <a:xfrm rot="16200000" flipH="1">
            <a:off x="2435226" y="1739900"/>
            <a:ext cx="423862" cy="858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93"/>
          <p:cNvGrpSpPr>
            <a:grpSpLocks/>
          </p:cNvGrpSpPr>
          <p:nvPr/>
        </p:nvGrpSpPr>
        <p:grpSpPr bwMode="auto">
          <a:xfrm rot="1452980">
            <a:off x="4141788" y="2736850"/>
            <a:ext cx="600075" cy="258763"/>
            <a:chOff x="5513696" y="1869743"/>
            <a:chExt cx="2474793" cy="529989"/>
          </a:xfrm>
        </p:grpSpPr>
        <p:sp>
          <p:nvSpPr>
            <p:cNvPr id="12" name="Forme libre 11"/>
            <p:cNvSpPr/>
            <p:nvPr/>
          </p:nvSpPr>
          <p:spPr>
            <a:xfrm>
              <a:off x="5475584" y="1873814"/>
              <a:ext cx="425558" cy="497472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5912318" y="1872522"/>
              <a:ext cx="425562" cy="497474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6329344" y="1897026"/>
              <a:ext cx="425558" cy="497472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6742194" y="1901068"/>
              <a:ext cx="425562" cy="497474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149678" y="1899182"/>
              <a:ext cx="425558" cy="497472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559843" y="1900261"/>
              <a:ext cx="425562" cy="497472"/>
            </a:xfrm>
            <a:custGeom>
              <a:avLst/>
              <a:gdLst>
                <a:gd name="connsiteX0" fmla="*/ 0 w 423080"/>
                <a:gd name="connsiteY0" fmla="*/ 259308 h 498144"/>
                <a:gd name="connsiteX1" fmla="*/ 122829 w 423080"/>
                <a:gd name="connsiteY1" fmla="*/ 0 h 498144"/>
                <a:gd name="connsiteX2" fmla="*/ 245659 w 423080"/>
                <a:gd name="connsiteY2" fmla="*/ 259308 h 498144"/>
                <a:gd name="connsiteX3" fmla="*/ 341194 w 423080"/>
                <a:gd name="connsiteY3" fmla="*/ 491320 h 498144"/>
                <a:gd name="connsiteX4" fmla="*/ 423080 w 423080"/>
                <a:gd name="connsiteY4" fmla="*/ 218364 h 49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" h="498144">
                  <a:moveTo>
                    <a:pt x="0" y="259308"/>
                  </a:moveTo>
                  <a:cubicBezTo>
                    <a:pt x="40943" y="129654"/>
                    <a:pt x="81886" y="0"/>
                    <a:pt x="122829" y="0"/>
                  </a:cubicBezTo>
                  <a:cubicBezTo>
                    <a:pt x="163772" y="0"/>
                    <a:pt x="209265" y="177421"/>
                    <a:pt x="245659" y="259308"/>
                  </a:cubicBezTo>
                  <a:cubicBezTo>
                    <a:pt x="282053" y="341195"/>
                    <a:pt x="311624" y="498144"/>
                    <a:pt x="341194" y="491320"/>
                  </a:cubicBezTo>
                  <a:cubicBezTo>
                    <a:pt x="370764" y="484496"/>
                    <a:pt x="396922" y="351430"/>
                    <a:pt x="423080" y="218364"/>
                  </a:cubicBez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 rot="16200000" flipH="1">
            <a:off x="3491707" y="1745456"/>
            <a:ext cx="1751012" cy="231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18"/>
          <p:cNvGrpSpPr>
            <a:grpSpLocks/>
          </p:cNvGrpSpPr>
          <p:nvPr/>
        </p:nvGrpSpPr>
        <p:grpSpPr bwMode="auto">
          <a:xfrm>
            <a:off x="5105400" y="2443163"/>
            <a:ext cx="2933700" cy="1155700"/>
            <a:chOff x="6363464" y="364743"/>
            <a:chExt cx="2933700" cy="1155700"/>
          </a:xfrm>
        </p:grpSpPr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7598539" y="1293430"/>
              <a:ext cx="320675" cy="200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latin typeface="Baskerville"/>
                  <a:ea typeface="Baskerville"/>
                  <a:cs typeface="Baskerville"/>
                  <a:sym typeface="Baskerville"/>
                </a:rPr>
                <a:t>Q&gt;0</a:t>
              </a:r>
            </a:p>
          </p:txBody>
        </p:sp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4"/>
            <a:srcRect l="41158" t="17314" r="41258" b="18871"/>
            <a:stretch>
              <a:fillRect/>
            </a:stretch>
          </p:blipFill>
          <p:spPr bwMode="auto">
            <a:xfrm rot="2700000">
              <a:off x="6694458" y="38511"/>
              <a:ext cx="654050" cy="1316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5"/>
            <a:srcRect l="41672" t="18489" r="41203" b="18748"/>
            <a:stretch>
              <a:fillRect/>
            </a:stretch>
          </p:blipFill>
          <p:spPr bwMode="auto">
            <a:xfrm rot="2700000">
              <a:off x="7562026" y="204405"/>
              <a:ext cx="517525" cy="1057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6"/>
            <a:srcRect l="32976" t="19270" r="33578" b="18748"/>
            <a:stretch>
              <a:fillRect/>
            </a:stretch>
          </p:blipFill>
          <p:spPr bwMode="auto">
            <a:xfrm rot="2700000">
              <a:off x="8390702" y="352042"/>
              <a:ext cx="893762" cy="919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" name="Rectangle 25"/>
            <p:cNvSpPr>
              <a:spLocks/>
            </p:cNvSpPr>
            <p:nvPr/>
          </p:nvSpPr>
          <p:spPr bwMode="auto">
            <a:xfrm>
              <a:off x="6796851" y="1306130"/>
              <a:ext cx="319088" cy="200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latin typeface="Baskerville"/>
                  <a:ea typeface="Baskerville"/>
                  <a:cs typeface="Baskerville"/>
                  <a:sym typeface="Baskerville"/>
                </a:rPr>
                <a:t>Q=0</a:t>
              </a:r>
            </a:p>
          </p:txBody>
        </p:sp>
        <p:sp>
          <p:nvSpPr>
            <p:cNvPr id="25" name="Rectangle 26"/>
            <p:cNvSpPr>
              <a:spLocks/>
            </p:cNvSpPr>
            <p:nvPr/>
          </p:nvSpPr>
          <p:spPr bwMode="auto">
            <a:xfrm>
              <a:off x="8568501" y="1320418"/>
              <a:ext cx="320675" cy="200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latin typeface="Baskerville"/>
                  <a:ea typeface="Baskerville"/>
                  <a:cs typeface="Baskerville"/>
                  <a:sym typeface="Baskerville"/>
                </a:rPr>
                <a:t>Q&lt;0</a:t>
              </a:r>
            </a:p>
          </p:txBody>
        </p:sp>
        <p:sp>
          <p:nvSpPr>
            <p:cNvPr id="26" name="AutoShape 15"/>
            <p:cNvSpPr>
              <a:spLocks/>
            </p:cNvSpPr>
            <p:nvPr/>
          </p:nvSpPr>
          <p:spPr bwMode="auto">
            <a:xfrm>
              <a:off x="6700014" y="512380"/>
              <a:ext cx="612775" cy="484188"/>
            </a:xfrm>
            <a:custGeom>
              <a:avLst/>
              <a:gdLst>
                <a:gd name="T0" fmla="*/ 0 w 21525"/>
                <a:gd name="T1" fmla="*/ 0 h 21486"/>
                <a:gd name="T2" fmla="*/ 21525 w 21525"/>
                <a:gd name="T3" fmla="*/ 21486 h 21486"/>
              </a:gdLst>
              <a:ahLst/>
              <a:cxnLst/>
              <a:rect l="T0" t="T1" r="T2" b="T3"/>
              <a:pathLst>
                <a:path w="21525" h="21486">
                  <a:moveTo>
                    <a:pt x="3689" y="246"/>
                  </a:moveTo>
                  <a:cubicBezTo>
                    <a:pt x="3353" y="164"/>
                    <a:pt x="3021" y="0"/>
                    <a:pt x="2682" y="0"/>
                  </a:cubicBezTo>
                  <a:cubicBezTo>
                    <a:pt x="2343" y="0"/>
                    <a:pt x="2011" y="158"/>
                    <a:pt x="1676" y="246"/>
                  </a:cubicBezTo>
                  <a:cubicBezTo>
                    <a:pt x="1387" y="322"/>
                    <a:pt x="1078" y="285"/>
                    <a:pt x="813" y="492"/>
                  </a:cubicBezTo>
                  <a:cubicBezTo>
                    <a:pt x="533" y="709"/>
                    <a:pt x="212" y="991"/>
                    <a:pt x="94" y="1475"/>
                  </a:cubicBezTo>
                  <a:cubicBezTo>
                    <a:pt x="-54" y="2081"/>
                    <a:pt x="-5" y="2809"/>
                    <a:pt x="94" y="3443"/>
                  </a:cubicBezTo>
                  <a:cubicBezTo>
                    <a:pt x="193" y="4081"/>
                    <a:pt x="460" y="4608"/>
                    <a:pt x="669" y="5164"/>
                  </a:cubicBezTo>
                  <a:cubicBezTo>
                    <a:pt x="892" y="5757"/>
                    <a:pt x="1124" y="6344"/>
                    <a:pt x="1388" y="6885"/>
                  </a:cubicBezTo>
                  <a:cubicBezTo>
                    <a:pt x="1605" y="7331"/>
                    <a:pt x="1867" y="7705"/>
                    <a:pt x="2107" y="8115"/>
                  </a:cubicBezTo>
                  <a:cubicBezTo>
                    <a:pt x="2395" y="8607"/>
                    <a:pt x="2661" y="9138"/>
                    <a:pt x="2970" y="9590"/>
                  </a:cubicBezTo>
                  <a:cubicBezTo>
                    <a:pt x="3334" y="10124"/>
                    <a:pt x="3746" y="10554"/>
                    <a:pt x="4120" y="11066"/>
                  </a:cubicBezTo>
                  <a:cubicBezTo>
                    <a:pt x="4466" y="11538"/>
                    <a:pt x="4759" y="12122"/>
                    <a:pt x="5127" y="12541"/>
                  </a:cubicBezTo>
                  <a:cubicBezTo>
                    <a:pt x="5484" y="12948"/>
                    <a:pt x="5894" y="13197"/>
                    <a:pt x="6278" y="13525"/>
                  </a:cubicBezTo>
                  <a:cubicBezTo>
                    <a:pt x="6757" y="13935"/>
                    <a:pt x="7187" y="14400"/>
                    <a:pt x="7644" y="14877"/>
                  </a:cubicBezTo>
                  <a:cubicBezTo>
                    <a:pt x="8053" y="15305"/>
                    <a:pt x="8438" y="15863"/>
                    <a:pt x="8867" y="16230"/>
                  </a:cubicBezTo>
                  <a:cubicBezTo>
                    <a:pt x="9314" y="16613"/>
                    <a:pt x="9835" y="17041"/>
                    <a:pt x="10305" y="17337"/>
                  </a:cubicBezTo>
                  <a:cubicBezTo>
                    <a:pt x="10748" y="17616"/>
                    <a:pt x="11024" y="17705"/>
                    <a:pt x="11599" y="18320"/>
                  </a:cubicBezTo>
                  <a:cubicBezTo>
                    <a:pt x="12073" y="18827"/>
                    <a:pt x="12522" y="19056"/>
                    <a:pt x="13037" y="19427"/>
                  </a:cubicBezTo>
                  <a:cubicBezTo>
                    <a:pt x="13445" y="19720"/>
                    <a:pt x="13908" y="19701"/>
                    <a:pt x="14332" y="19919"/>
                  </a:cubicBezTo>
                  <a:cubicBezTo>
                    <a:pt x="14869" y="20194"/>
                    <a:pt x="15371" y="20658"/>
                    <a:pt x="15914" y="20902"/>
                  </a:cubicBezTo>
                  <a:cubicBezTo>
                    <a:pt x="16287" y="21070"/>
                    <a:pt x="16680" y="21071"/>
                    <a:pt x="17064" y="21148"/>
                  </a:cubicBezTo>
                  <a:cubicBezTo>
                    <a:pt x="17495" y="21235"/>
                    <a:pt x="17925" y="21348"/>
                    <a:pt x="18359" y="21394"/>
                  </a:cubicBezTo>
                  <a:cubicBezTo>
                    <a:pt x="18694" y="21430"/>
                    <a:pt x="19030" y="21394"/>
                    <a:pt x="19365" y="21394"/>
                  </a:cubicBezTo>
                  <a:cubicBezTo>
                    <a:pt x="19701" y="21394"/>
                    <a:pt x="20059" y="21600"/>
                    <a:pt x="20372" y="21394"/>
                  </a:cubicBezTo>
                  <a:cubicBezTo>
                    <a:pt x="20722" y="21164"/>
                    <a:pt x="21001" y="20664"/>
                    <a:pt x="21235" y="20164"/>
                  </a:cubicBezTo>
                  <a:cubicBezTo>
                    <a:pt x="21396" y="19820"/>
                    <a:pt x="21546" y="19375"/>
                    <a:pt x="21523" y="18935"/>
                  </a:cubicBezTo>
                  <a:cubicBezTo>
                    <a:pt x="21494" y="18387"/>
                    <a:pt x="21235" y="17951"/>
                    <a:pt x="21091" y="17459"/>
                  </a:cubicBezTo>
                  <a:cubicBezTo>
                    <a:pt x="20947" y="16968"/>
                    <a:pt x="20844" y="16435"/>
                    <a:pt x="20660" y="15984"/>
                  </a:cubicBezTo>
                  <a:cubicBezTo>
                    <a:pt x="20504" y="15604"/>
                    <a:pt x="20276" y="15328"/>
                    <a:pt x="20084" y="15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" name="AutoShape 15"/>
            <p:cNvSpPr>
              <a:spLocks/>
            </p:cNvSpPr>
            <p:nvPr/>
          </p:nvSpPr>
          <p:spPr bwMode="auto">
            <a:xfrm>
              <a:off x="7531864" y="555243"/>
              <a:ext cx="477837" cy="485775"/>
            </a:xfrm>
            <a:custGeom>
              <a:avLst/>
              <a:gdLst>
                <a:gd name="T0" fmla="*/ 0 w 21525"/>
                <a:gd name="T1" fmla="*/ 0 h 21486"/>
                <a:gd name="T2" fmla="*/ 21525 w 21525"/>
                <a:gd name="T3" fmla="*/ 21486 h 21486"/>
              </a:gdLst>
              <a:ahLst/>
              <a:cxnLst/>
              <a:rect l="T0" t="T1" r="T2" b="T3"/>
              <a:pathLst>
                <a:path w="21525" h="21486">
                  <a:moveTo>
                    <a:pt x="3689" y="246"/>
                  </a:moveTo>
                  <a:cubicBezTo>
                    <a:pt x="3353" y="164"/>
                    <a:pt x="3021" y="0"/>
                    <a:pt x="2682" y="0"/>
                  </a:cubicBezTo>
                  <a:cubicBezTo>
                    <a:pt x="2343" y="0"/>
                    <a:pt x="2011" y="158"/>
                    <a:pt x="1676" y="246"/>
                  </a:cubicBezTo>
                  <a:cubicBezTo>
                    <a:pt x="1387" y="322"/>
                    <a:pt x="1078" y="285"/>
                    <a:pt x="813" y="492"/>
                  </a:cubicBezTo>
                  <a:cubicBezTo>
                    <a:pt x="533" y="709"/>
                    <a:pt x="212" y="991"/>
                    <a:pt x="94" y="1475"/>
                  </a:cubicBezTo>
                  <a:cubicBezTo>
                    <a:pt x="-54" y="2081"/>
                    <a:pt x="-5" y="2809"/>
                    <a:pt x="94" y="3443"/>
                  </a:cubicBezTo>
                  <a:cubicBezTo>
                    <a:pt x="193" y="4081"/>
                    <a:pt x="460" y="4608"/>
                    <a:pt x="669" y="5164"/>
                  </a:cubicBezTo>
                  <a:cubicBezTo>
                    <a:pt x="892" y="5757"/>
                    <a:pt x="1124" y="6344"/>
                    <a:pt x="1388" y="6885"/>
                  </a:cubicBezTo>
                  <a:cubicBezTo>
                    <a:pt x="1605" y="7331"/>
                    <a:pt x="1867" y="7705"/>
                    <a:pt x="2107" y="8115"/>
                  </a:cubicBezTo>
                  <a:cubicBezTo>
                    <a:pt x="2395" y="8607"/>
                    <a:pt x="2661" y="9138"/>
                    <a:pt x="2970" y="9590"/>
                  </a:cubicBezTo>
                  <a:cubicBezTo>
                    <a:pt x="3334" y="10124"/>
                    <a:pt x="3746" y="10554"/>
                    <a:pt x="4120" y="11066"/>
                  </a:cubicBezTo>
                  <a:cubicBezTo>
                    <a:pt x="4466" y="11538"/>
                    <a:pt x="4759" y="12122"/>
                    <a:pt x="5127" y="12541"/>
                  </a:cubicBezTo>
                  <a:cubicBezTo>
                    <a:pt x="5484" y="12948"/>
                    <a:pt x="5894" y="13197"/>
                    <a:pt x="6278" y="13525"/>
                  </a:cubicBezTo>
                  <a:cubicBezTo>
                    <a:pt x="6757" y="13935"/>
                    <a:pt x="7187" y="14400"/>
                    <a:pt x="7644" y="14877"/>
                  </a:cubicBezTo>
                  <a:cubicBezTo>
                    <a:pt x="8053" y="15305"/>
                    <a:pt x="8438" y="15863"/>
                    <a:pt x="8867" y="16230"/>
                  </a:cubicBezTo>
                  <a:cubicBezTo>
                    <a:pt x="9314" y="16613"/>
                    <a:pt x="9835" y="17041"/>
                    <a:pt x="10305" y="17337"/>
                  </a:cubicBezTo>
                  <a:cubicBezTo>
                    <a:pt x="10748" y="17616"/>
                    <a:pt x="11024" y="17705"/>
                    <a:pt x="11599" y="18320"/>
                  </a:cubicBezTo>
                  <a:cubicBezTo>
                    <a:pt x="12073" y="18827"/>
                    <a:pt x="12522" y="19056"/>
                    <a:pt x="13037" y="19427"/>
                  </a:cubicBezTo>
                  <a:cubicBezTo>
                    <a:pt x="13445" y="19720"/>
                    <a:pt x="13908" y="19701"/>
                    <a:pt x="14332" y="19919"/>
                  </a:cubicBezTo>
                  <a:cubicBezTo>
                    <a:pt x="14869" y="20194"/>
                    <a:pt x="15371" y="20658"/>
                    <a:pt x="15914" y="20902"/>
                  </a:cubicBezTo>
                  <a:cubicBezTo>
                    <a:pt x="16287" y="21070"/>
                    <a:pt x="16680" y="21071"/>
                    <a:pt x="17064" y="21148"/>
                  </a:cubicBezTo>
                  <a:cubicBezTo>
                    <a:pt x="17495" y="21235"/>
                    <a:pt x="17925" y="21348"/>
                    <a:pt x="18359" y="21394"/>
                  </a:cubicBezTo>
                  <a:cubicBezTo>
                    <a:pt x="18694" y="21430"/>
                    <a:pt x="19030" y="21394"/>
                    <a:pt x="19365" y="21394"/>
                  </a:cubicBezTo>
                  <a:cubicBezTo>
                    <a:pt x="19701" y="21394"/>
                    <a:pt x="20059" y="21600"/>
                    <a:pt x="20372" y="21394"/>
                  </a:cubicBezTo>
                  <a:cubicBezTo>
                    <a:pt x="20722" y="21164"/>
                    <a:pt x="21001" y="20664"/>
                    <a:pt x="21235" y="20164"/>
                  </a:cubicBezTo>
                  <a:cubicBezTo>
                    <a:pt x="21396" y="19820"/>
                    <a:pt x="21546" y="19375"/>
                    <a:pt x="21523" y="18935"/>
                  </a:cubicBezTo>
                  <a:cubicBezTo>
                    <a:pt x="21494" y="18387"/>
                    <a:pt x="21235" y="17951"/>
                    <a:pt x="21091" y="17459"/>
                  </a:cubicBezTo>
                  <a:cubicBezTo>
                    <a:pt x="20947" y="16968"/>
                    <a:pt x="20844" y="16435"/>
                    <a:pt x="20660" y="15984"/>
                  </a:cubicBezTo>
                  <a:cubicBezTo>
                    <a:pt x="20504" y="15604"/>
                    <a:pt x="20276" y="15328"/>
                    <a:pt x="20084" y="15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8" name="AutoShape 15"/>
            <p:cNvSpPr>
              <a:spLocks/>
            </p:cNvSpPr>
            <p:nvPr/>
          </p:nvSpPr>
          <p:spPr bwMode="auto">
            <a:xfrm>
              <a:off x="8463726" y="598105"/>
              <a:ext cx="706438" cy="485775"/>
            </a:xfrm>
            <a:custGeom>
              <a:avLst/>
              <a:gdLst>
                <a:gd name="T0" fmla="*/ 0 w 21525"/>
                <a:gd name="T1" fmla="*/ 0 h 21486"/>
                <a:gd name="T2" fmla="*/ 21525 w 21525"/>
                <a:gd name="T3" fmla="*/ 21486 h 21486"/>
              </a:gdLst>
              <a:ahLst/>
              <a:cxnLst/>
              <a:rect l="T0" t="T1" r="T2" b="T3"/>
              <a:pathLst>
                <a:path w="21525" h="21486">
                  <a:moveTo>
                    <a:pt x="3689" y="246"/>
                  </a:moveTo>
                  <a:cubicBezTo>
                    <a:pt x="3353" y="164"/>
                    <a:pt x="3021" y="0"/>
                    <a:pt x="2682" y="0"/>
                  </a:cubicBezTo>
                  <a:cubicBezTo>
                    <a:pt x="2343" y="0"/>
                    <a:pt x="2011" y="158"/>
                    <a:pt x="1676" y="246"/>
                  </a:cubicBezTo>
                  <a:cubicBezTo>
                    <a:pt x="1387" y="322"/>
                    <a:pt x="1078" y="285"/>
                    <a:pt x="813" y="492"/>
                  </a:cubicBezTo>
                  <a:cubicBezTo>
                    <a:pt x="533" y="709"/>
                    <a:pt x="212" y="991"/>
                    <a:pt x="94" y="1475"/>
                  </a:cubicBezTo>
                  <a:cubicBezTo>
                    <a:pt x="-54" y="2081"/>
                    <a:pt x="-5" y="2809"/>
                    <a:pt x="94" y="3443"/>
                  </a:cubicBezTo>
                  <a:cubicBezTo>
                    <a:pt x="193" y="4081"/>
                    <a:pt x="460" y="4608"/>
                    <a:pt x="669" y="5164"/>
                  </a:cubicBezTo>
                  <a:cubicBezTo>
                    <a:pt x="892" y="5757"/>
                    <a:pt x="1124" y="6344"/>
                    <a:pt x="1388" y="6885"/>
                  </a:cubicBezTo>
                  <a:cubicBezTo>
                    <a:pt x="1605" y="7331"/>
                    <a:pt x="1867" y="7705"/>
                    <a:pt x="2107" y="8115"/>
                  </a:cubicBezTo>
                  <a:cubicBezTo>
                    <a:pt x="2395" y="8607"/>
                    <a:pt x="2661" y="9138"/>
                    <a:pt x="2970" y="9590"/>
                  </a:cubicBezTo>
                  <a:cubicBezTo>
                    <a:pt x="3334" y="10124"/>
                    <a:pt x="3746" y="10554"/>
                    <a:pt x="4120" y="11066"/>
                  </a:cubicBezTo>
                  <a:cubicBezTo>
                    <a:pt x="4466" y="11538"/>
                    <a:pt x="4759" y="12122"/>
                    <a:pt x="5127" y="12541"/>
                  </a:cubicBezTo>
                  <a:cubicBezTo>
                    <a:pt x="5484" y="12948"/>
                    <a:pt x="5894" y="13197"/>
                    <a:pt x="6278" y="13525"/>
                  </a:cubicBezTo>
                  <a:cubicBezTo>
                    <a:pt x="6757" y="13935"/>
                    <a:pt x="7187" y="14400"/>
                    <a:pt x="7644" y="14877"/>
                  </a:cubicBezTo>
                  <a:cubicBezTo>
                    <a:pt x="8053" y="15305"/>
                    <a:pt x="8438" y="15863"/>
                    <a:pt x="8867" y="16230"/>
                  </a:cubicBezTo>
                  <a:cubicBezTo>
                    <a:pt x="9314" y="16613"/>
                    <a:pt x="9835" y="17041"/>
                    <a:pt x="10305" y="17337"/>
                  </a:cubicBezTo>
                  <a:cubicBezTo>
                    <a:pt x="10748" y="17616"/>
                    <a:pt x="11024" y="17705"/>
                    <a:pt x="11599" y="18320"/>
                  </a:cubicBezTo>
                  <a:cubicBezTo>
                    <a:pt x="12073" y="18827"/>
                    <a:pt x="12522" y="19056"/>
                    <a:pt x="13037" y="19427"/>
                  </a:cubicBezTo>
                  <a:cubicBezTo>
                    <a:pt x="13445" y="19720"/>
                    <a:pt x="13908" y="19701"/>
                    <a:pt x="14332" y="19919"/>
                  </a:cubicBezTo>
                  <a:cubicBezTo>
                    <a:pt x="14869" y="20194"/>
                    <a:pt x="15371" y="20658"/>
                    <a:pt x="15914" y="20902"/>
                  </a:cubicBezTo>
                  <a:cubicBezTo>
                    <a:pt x="16287" y="21070"/>
                    <a:pt x="16680" y="21071"/>
                    <a:pt x="17064" y="21148"/>
                  </a:cubicBezTo>
                  <a:cubicBezTo>
                    <a:pt x="17495" y="21235"/>
                    <a:pt x="17925" y="21348"/>
                    <a:pt x="18359" y="21394"/>
                  </a:cubicBezTo>
                  <a:cubicBezTo>
                    <a:pt x="18694" y="21430"/>
                    <a:pt x="19030" y="21394"/>
                    <a:pt x="19365" y="21394"/>
                  </a:cubicBezTo>
                  <a:cubicBezTo>
                    <a:pt x="19701" y="21394"/>
                    <a:pt x="20059" y="21600"/>
                    <a:pt x="20372" y="21394"/>
                  </a:cubicBezTo>
                  <a:cubicBezTo>
                    <a:pt x="20722" y="21164"/>
                    <a:pt x="21001" y="20664"/>
                    <a:pt x="21235" y="20164"/>
                  </a:cubicBezTo>
                  <a:cubicBezTo>
                    <a:pt x="21396" y="19820"/>
                    <a:pt x="21546" y="19375"/>
                    <a:pt x="21523" y="18935"/>
                  </a:cubicBezTo>
                  <a:cubicBezTo>
                    <a:pt x="21494" y="18387"/>
                    <a:pt x="21235" y="17951"/>
                    <a:pt x="21091" y="17459"/>
                  </a:cubicBezTo>
                  <a:cubicBezTo>
                    <a:pt x="20947" y="16968"/>
                    <a:pt x="20844" y="16435"/>
                    <a:pt x="20660" y="15984"/>
                  </a:cubicBezTo>
                  <a:cubicBezTo>
                    <a:pt x="20504" y="15604"/>
                    <a:pt x="20276" y="15328"/>
                    <a:pt x="20084" y="15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</p:grpSp>
      <p:grpSp>
        <p:nvGrpSpPr>
          <p:cNvPr id="29" name="Groupe 28"/>
          <p:cNvGrpSpPr>
            <a:grpSpLocks/>
          </p:cNvGrpSpPr>
          <p:nvPr/>
        </p:nvGrpSpPr>
        <p:grpSpPr bwMode="auto">
          <a:xfrm>
            <a:off x="920750" y="3883025"/>
            <a:ext cx="6570663" cy="2339975"/>
            <a:chOff x="920750" y="3883025"/>
            <a:chExt cx="6570663" cy="2339975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1258888" y="5094288"/>
              <a:ext cx="1020762" cy="1587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2492375" y="4795838"/>
              <a:ext cx="1020763" cy="1587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501900" y="5399088"/>
              <a:ext cx="1020763" cy="1587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511425" y="5635625"/>
              <a:ext cx="1020763" cy="1588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2500313" y="4827588"/>
              <a:ext cx="1020762" cy="1587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497138" y="4243388"/>
              <a:ext cx="1022350" cy="1587"/>
            </a:xfrm>
            <a:prstGeom prst="line">
              <a:avLst/>
            </a:prstGeom>
            <a:ln w="28575">
              <a:solidFill>
                <a:srgbClr val="6600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 flipH="1" flipV="1">
              <a:off x="1935163" y="4560888"/>
              <a:ext cx="879475" cy="21272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 flipH="1" flipV="1">
              <a:off x="2251076" y="4851400"/>
              <a:ext cx="260350" cy="225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 flipH="1" flipV="1">
              <a:off x="2232819" y="4822032"/>
              <a:ext cx="307975" cy="23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2232026" y="5141912"/>
              <a:ext cx="309562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16200000" flipH="1">
              <a:off x="2113757" y="5260181"/>
              <a:ext cx="546100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18" descr="C:\temporaire\N=50\6-jdependance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538" y="3883025"/>
              <a:ext cx="3698875" cy="233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10800000">
              <a:off x="3514725" y="5629275"/>
              <a:ext cx="2968625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rot="10800000" flipV="1">
              <a:off x="3527425" y="5402263"/>
              <a:ext cx="2336800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10800000" flipV="1">
              <a:off x="3562350" y="4783138"/>
              <a:ext cx="3487738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0800000" flipV="1">
              <a:off x="3514725" y="4235450"/>
              <a:ext cx="1098550" cy="47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220"/>
            <p:cNvSpPr txBox="1">
              <a:spLocks noChangeArrowheads="1"/>
            </p:cNvSpPr>
            <p:nvPr/>
          </p:nvSpPr>
          <p:spPr bwMode="auto">
            <a:xfrm>
              <a:off x="920750" y="4746625"/>
              <a:ext cx="208438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2+</a:t>
              </a:r>
              <a:r>
                <a:rPr lang="en-US" sz="1600" baseline="-25000">
                  <a:latin typeface="Calibri" pitchFamily="34" charset="0"/>
                </a:rPr>
                <a:t>1</a:t>
              </a:r>
              <a:r>
                <a:rPr lang="en-US" sz="1600">
                  <a:latin typeface="Calibri" pitchFamily="34" charset="0"/>
                </a:rPr>
                <a:t>      2d5/2</a:t>
              </a:r>
            </a:p>
          </p:txBody>
        </p:sp>
        <p:pic>
          <p:nvPicPr>
            <p:cNvPr id="47" name="Image 221" descr="otimes.bmp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8575" y="4806950"/>
              <a:ext cx="2428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ZoneTexte 220"/>
            <p:cNvSpPr txBox="1">
              <a:spLocks noChangeArrowheads="1"/>
            </p:cNvSpPr>
            <p:nvPr/>
          </p:nvSpPr>
          <p:spPr bwMode="auto">
            <a:xfrm>
              <a:off x="2676525" y="3902075"/>
              <a:ext cx="7191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J=1/2</a:t>
              </a:r>
            </a:p>
          </p:txBody>
        </p:sp>
        <p:sp>
          <p:nvSpPr>
            <p:cNvPr id="49" name="ZoneTexte 220"/>
            <p:cNvSpPr txBox="1">
              <a:spLocks noChangeArrowheads="1"/>
            </p:cNvSpPr>
            <p:nvPr/>
          </p:nvSpPr>
          <p:spPr bwMode="auto">
            <a:xfrm>
              <a:off x="2555875" y="4494213"/>
              <a:ext cx="7191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J=3/2</a:t>
              </a:r>
            </a:p>
          </p:txBody>
        </p:sp>
        <p:sp>
          <p:nvSpPr>
            <p:cNvPr id="50" name="ZoneTexte 220"/>
            <p:cNvSpPr txBox="1">
              <a:spLocks noChangeArrowheads="1"/>
            </p:cNvSpPr>
            <p:nvPr/>
          </p:nvSpPr>
          <p:spPr bwMode="auto">
            <a:xfrm>
              <a:off x="3182938" y="4492625"/>
              <a:ext cx="7207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J=9/2</a:t>
              </a:r>
            </a:p>
          </p:txBody>
        </p:sp>
        <p:sp>
          <p:nvSpPr>
            <p:cNvPr id="51" name="ZoneTexte 220"/>
            <p:cNvSpPr txBox="1">
              <a:spLocks noChangeArrowheads="1"/>
            </p:cNvSpPr>
            <p:nvPr/>
          </p:nvSpPr>
          <p:spPr bwMode="auto">
            <a:xfrm>
              <a:off x="2708275" y="5073650"/>
              <a:ext cx="7191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J=5/2</a:t>
              </a:r>
            </a:p>
          </p:txBody>
        </p:sp>
        <p:sp>
          <p:nvSpPr>
            <p:cNvPr id="52" name="ZoneTexte 220"/>
            <p:cNvSpPr txBox="1">
              <a:spLocks noChangeArrowheads="1"/>
            </p:cNvSpPr>
            <p:nvPr/>
          </p:nvSpPr>
          <p:spPr bwMode="auto">
            <a:xfrm>
              <a:off x="2636838" y="5656263"/>
              <a:ext cx="719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J=7/2</a:t>
              </a:r>
            </a:p>
          </p:txBody>
        </p:sp>
      </p:grpSp>
      <p:grpSp>
        <p:nvGrpSpPr>
          <p:cNvPr id="53" name="Groupe 54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56" name="Forme libre 55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41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8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9" name="Image 58" descr="IPN_SMAL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60" name="Rectangle 59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1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 to school with De </a:t>
            </a:r>
            <a:r>
              <a:rPr lang="en-US" dirty="0" err="1" smtClean="0">
                <a:solidFill>
                  <a:schemeClr val="bg1"/>
                </a:solidFill>
              </a:rPr>
              <a:t>Shalit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Talmi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74453" y="491706"/>
            <a:ext cx="7668883" cy="5926347"/>
            <a:chOff x="474453" y="491706"/>
            <a:chExt cx="7668883" cy="5926347"/>
          </a:xfrm>
        </p:grpSpPr>
        <p:pic>
          <p:nvPicPr>
            <p:cNvPr id="3" name="Picture 37"/>
            <p:cNvPicPr>
              <a:picLocks noChangeAspect="1" noChangeArrowheads="1"/>
            </p:cNvPicPr>
            <p:nvPr/>
          </p:nvPicPr>
          <p:blipFill>
            <a:blip r:embed="rId2"/>
            <a:srcRect l="1705" t="3012" r="7507" b="3285"/>
            <a:stretch>
              <a:fillRect/>
            </a:stretch>
          </p:blipFill>
          <p:spPr bwMode="auto">
            <a:xfrm>
              <a:off x="474453" y="491706"/>
              <a:ext cx="7668883" cy="592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 rot="1399359">
              <a:off x="4287317" y="3994706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 rot="1399359">
              <a:off x="4560487" y="4138478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 rot="1399359">
              <a:off x="4833656" y="4178735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84144" y="4149305"/>
              <a:ext cx="362309" cy="37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?</a:t>
              </a:r>
              <a:endParaRPr lang="fr-FR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017" y="515609"/>
            <a:ext cx="4137983" cy="14729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e 11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3" name="Forme libre 12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42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6" name="Image 15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7" name="Rectangle 16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ZoneTexte 227"/>
          <p:cNvSpPr txBox="1">
            <a:spLocks noChangeArrowheads="1"/>
          </p:cNvSpPr>
          <p:nvPr/>
        </p:nvSpPr>
        <p:spPr bwMode="auto">
          <a:xfrm>
            <a:off x="175463" y="2587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Disentangling collectivity from individuality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9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1" name="Forme libre 40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43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4" name="Image 43" descr="IPN_SM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grpSp>
        <p:nvGrpSpPr>
          <p:cNvPr id="3" name="Groupe 48"/>
          <p:cNvGrpSpPr/>
          <p:nvPr/>
        </p:nvGrpSpPr>
        <p:grpSpPr>
          <a:xfrm>
            <a:off x="474453" y="491706"/>
            <a:ext cx="7668883" cy="5926347"/>
            <a:chOff x="474453" y="491706"/>
            <a:chExt cx="7668883" cy="5926347"/>
          </a:xfrm>
        </p:grpSpPr>
        <p:pic>
          <p:nvPicPr>
            <p:cNvPr id="57381" name="Picture 37"/>
            <p:cNvPicPr>
              <a:picLocks noChangeAspect="1" noChangeArrowheads="1"/>
            </p:cNvPicPr>
            <p:nvPr/>
          </p:nvPicPr>
          <p:blipFill>
            <a:blip r:embed="rId3"/>
            <a:srcRect l="1705" t="3012" r="7507" b="3285"/>
            <a:stretch>
              <a:fillRect/>
            </a:stretch>
          </p:blipFill>
          <p:spPr bwMode="auto">
            <a:xfrm>
              <a:off x="474453" y="491706"/>
              <a:ext cx="7668883" cy="592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 rot="1399359">
              <a:off x="4287317" y="3994706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 rot="1399359">
              <a:off x="4560487" y="4138478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 rot="1399359">
              <a:off x="4833656" y="4178735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684144" y="4149305"/>
              <a:ext cx="362309" cy="37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?</a:t>
              </a:r>
              <a:endParaRPr lang="fr-FR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81438" y="2043113"/>
            <a:ext cx="279400" cy="46037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3427413" y="1971675"/>
            <a:ext cx="666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>
                <a:solidFill>
                  <a:srgbClr val="33CCFF"/>
                </a:solidFill>
              </a:rPr>
              <a:t>(1/2+)?</a:t>
            </a:r>
          </a:p>
        </p:txBody>
      </p:sp>
      <p:sp>
        <p:nvSpPr>
          <p:cNvPr id="52" name="ZoneTexte 4"/>
          <p:cNvSpPr txBox="1">
            <a:spLocks noChangeArrowheads="1"/>
          </p:cNvSpPr>
          <p:nvPr/>
        </p:nvSpPr>
        <p:spPr bwMode="auto">
          <a:xfrm>
            <a:off x="1739451" y="800759"/>
            <a:ext cx="666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/>
              <a:t>S=0.84</a:t>
            </a:r>
          </a:p>
        </p:txBody>
      </p:sp>
      <p:sp>
        <p:nvSpPr>
          <p:cNvPr id="53" name="ZoneTexte 5"/>
          <p:cNvSpPr txBox="1">
            <a:spLocks noChangeArrowheads="1"/>
          </p:cNvSpPr>
          <p:nvPr/>
        </p:nvSpPr>
        <p:spPr bwMode="auto">
          <a:xfrm>
            <a:off x="2503757" y="3687044"/>
            <a:ext cx="1054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/>
              <a:t>non-stripped</a:t>
            </a:r>
          </a:p>
        </p:txBody>
      </p:sp>
      <p:sp>
        <p:nvSpPr>
          <p:cNvPr id="54" name="ZoneTexte 6"/>
          <p:cNvSpPr txBox="1">
            <a:spLocks noChangeArrowheads="1"/>
          </p:cNvSpPr>
          <p:nvPr/>
        </p:nvSpPr>
        <p:spPr bwMode="auto">
          <a:xfrm>
            <a:off x="2716753" y="1069466"/>
            <a:ext cx="666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/>
              <a:t>S=0.49</a:t>
            </a:r>
          </a:p>
        </p:txBody>
      </p:sp>
      <p:sp>
        <p:nvSpPr>
          <p:cNvPr id="55" name="ZoneTexte 7"/>
          <p:cNvSpPr txBox="1">
            <a:spLocks noChangeArrowheads="1"/>
          </p:cNvSpPr>
          <p:nvPr/>
        </p:nvSpPr>
        <p:spPr bwMode="auto">
          <a:xfrm>
            <a:off x="1672087" y="2937145"/>
            <a:ext cx="8207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/>
              <a:t>S=0.016</a:t>
            </a:r>
          </a:p>
        </p:txBody>
      </p:sp>
      <p:sp>
        <p:nvSpPr>
          <p:cNvPr id="56" name="Ellipse 55"/>
          <p:cNvSpPr/>
          <p:nvPr/>
        </p:nvSpPr>
        <p:spPr>
          <a:xfrm>
            <a:off x="1804958" y="3221158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791364" y="3377691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1758231" y="1031427"/>
            <a:ext cx="509588" cy="333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781211" y="1300133"/>
            <a:ext cx="509587" cy="333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210175" y="3286125"/>
            <a:ext cx="19431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840911" y="3842080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848" y="819150"/>
            <a:ext cx="3038802" cy="23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9946" y="3100149"/>
            <a:ext cx="7731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ZoneTexte 42"/>
          <p:cNvSpPr txBox="1">
            <a:spLocks noChangeArrowheads="1"/>
          </p:cNvSpPr>
          <p:nvPr/>
        </p:nvSpPr>
        <p:spPr bwMode="auto">
          <a:xfrm>
            <a:off x="6403975" y="1468438"/>
            <a:ext cx="511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</a:t>
            </a:r>
            <a:r>
              <a:rPr lang="en-US" sz="1200" baseline="-25000"/>
              <a:t>3/2</a:t>
            </a:r>
          </a:p>
        </p:txBody>
      </p:sp>
      <p:sp>
        <p:nvSpPr>
          <p:cNvPr id="65" name="ZoneTexte 43"/>
          <p:cNvSpPr txBox="1">
            <a:spLocks noChangeArrowheads="1"/>
          </p:cNvSpPr>
          <p:nvPr/>
        </p:nvSpPr>
        <p:spPr bwMode="auto">
          <a:xfrm>
            <a:off x="6413500" y="1649413"/>
            <a:ext cx="511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</a:t>
            </a:r>
            <a:r>
              <a:rPr lang="en-US" sz="1200" baseline="-25000"/>
              <a:t>7/2</a:t>
            </a:r>
          </a:p>
        </p:txBody>
      </p:sp>
      <p:sp>
        <p:nvSpPr>
          <p:cNvPr id="66" name="Flèche droite 65"/>
          <p:cNvSpPr/>
          <p:nvPr/>
        </p:nvSpPr>
        <p:spPr>
          <a:xfrm rot="8268310">
            <a:off x="4076797" y="3081263"/>
            <a:ext cx="1720654" cy="274637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6743700" y="1489075"/>
            <a:ext cx="1066800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/>
              <a:t>S=0.06±0.02</a:t>
            </a:r>
            <a:endParaRPr lang="it-IT" sz="1200" b="1"/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6743700" y="1660525"/>
            <a:ext cx="1066800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/>
              <a:t>S=0.77±0.27</a:t>
            </a:r>
            <a:endParaRPr lang="it-IT" sz="1200" b="1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3584" y="1570458"/>
            <a:ext cx="279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5676181" y="790575"/>
            <a:ext cx="3334469" cy="25651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5410200" y="555625"/>
            <a:ext cx="3733800" cy="276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i="1"/>
              <a:t>from </a:t>
            </a:r>
            <a:r>
              <a:rPr lang="fr-FR" sz="1200" b="1"/>
              <a:t>J. S. Thomas et al.</a:t>
            </a:r>
            <a:r>
              <a:rPr lang="it-IT" sz="1200" b="1" i="1"/>
              <a:t> </a:t>
            </a:r>
            <a:r>
              <a:rPr lang="en-US" sz="1200" b="1"/>
              <a:t>PRC 76, 044302 (2007) </a:t>
            </a:r>
            <a:endParaRPr lang="it-IT" sz="1200" b="1" i="1"/>
          </a:p>
        </p:txBody>
      </p:sp>
      <p:sp>
        <p:nvSpPr>
          <p:cNvPr id="72" name="Ellipse 71"/>
          <p:cNvSpPr/>
          <p:nvPr/>
        </p:nvSpPr>
        <p:spPr>
          <a:xfrm>
            <a:off x="4891357" y="4289755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Flèche droite 72"/>
          <p:cNvSpPr/>
          <p:nvPr/>
        </p:nvSpPr>
        <p:spPr>
          <a:xfrm rot="10138860">
            <a:off x="5397500" y="4040188"/>
            <a:ext cx="1357313" cy="274637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ZoneTexte 26"/>
          <p:cNvSpPr txBox="1">
            <a:spLocks noChangeArrowheads="1"/>
          </p:cNvSpPr>
          <p:nvPr/>
        </p:nvSpPr>
        <p:spPr bwMode="auto">
          <a:xfrm>
            <a:off x="6757179" y="3903093"/>
            <a:ext cx="204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/>
              <a:t>not </a:t>
            </a:r>
            <a:r>
              <a:rPr lang="fr-FR" sz="1400" dirty="0" err="1"/>
              <a:t>observed</a:t>
            </a:r>
            <a:r>
              <a:rPr lang="fr-FR" sz="1400" dirty="0"/>
              <a:t> in (</a:t>
            </a:r>
            <a:r>
              <a:rPr lang="fr-FR" sz="1400" dirty="0" err="1"/>
              <a:t>d,p</a:t>
            </a:r>
            <a:r>
              <a:rPr lang="fr-FR" sz="1400" dirty="0"/>
              <a:t>)</a:t>
            </a: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439707" y="526392"/>
            <a:ext cx="4882791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first 7/2 state is 2+*d</a:t>
            </a:r>
            <a:r>
              <a:rPr lang="en-US" sz="1400" baseline="-25000" dirty="0"/>
              <a:t>5/2</a:t>
            </a:r>
            <a:r>
              <a:rPr lang="en-US" sz="1400" dirty="0"/>
              <a:t> coupled state, g</a:t>
            </a:r>
            <a:r>
              <a:rPr lang="en-US" sz="1400" baseline="-25000" dirty="0"/>
              <a:t>7/2 </a:t>
            </a:r>
            <a:r>
              <a:rPr lang="en-US" sz="1400" dirty="0"/>
              <a:t>is higher in energy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6" name="ZoneTexte 227"/>
          <p:cNvSpPr txBox="1">
            <a:spLocks noChangeArrowheads="1"/>
          </p:cNvSpPr>
          <p:nvPr/>
        </p:nvSpPr>
        <p:spPr bwMode="auto">
          <a:xfrm>
            <a:off x="175463" y="2587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Disentangling collectivity from individuality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8"/>
          <p:cNvGrpSpPr/>
          <p:nvPr/>
        </p:nvGrpSpPr>
        <p:grpSpPr>
          <a:xfrm>
            <a:off x="474453" y="491706"/>
            <a:ext cx="7668883" cy="5926347"/>
            <a:chOff x="474453" y="491706"/>
            <a:chExt cx="7668883" cy="5926347"/>
          </a:xfrm>
        </p:grpSpPr>
        <p:pic>
          <p:nvPicPr>
            <p:cNvPr id="40" name="Picture 37"/>
            <p:cNvPicPr>
              <a:picLocks noChangeAspect="1" noChangeArrowheads="1"/>
            </p:cNvPicPr>
            <p:nvPr/>
          </p:nvPicPr>
          <p:blipFill>
            <a:blip r:embed="rId2"/>
            <a:srcRect l="1705" t="3012" r="7507" b="3285"/>
            <a:stretch>
              <a:fillRect/>
            </a:stretch>
          </p:blipFill>
          <p:spPr bwMode="auto">
            <a:xfrm>
              <a:off x="474453" y="491706"/>
              <a:ext cx="7668883" cy="592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 rot="1399359">
              <a:off x="4287317" y="3994706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 rot="1399359">
              <a:off x="4560487" y="4138478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 rot="1399359">
              <a:off x="4833656" y="4178735"/>
              <a:ext cx="134560" cy="17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684144" y="4149305"/>
              <a:ext cx="362309" cy="37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?</a:t>
              </a:r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81438" y="2043113"/>
            <a:ext cx="279400" cy="46037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3427413" y="1971675"/>
            <a:ext cx="666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>
                <a:solidFill>
                  <a:srgbClr val="33CCFF"/>
                </a:solidFill>
                <a:latin typeface="Calibri" pitchFamily="34" charset="0"/>
              </a:rPr>
              <a:t>(1/2+)?</a:t>
            </a:r>
          </a:p>
        </p:txBody>
      </p:sp>
      <p:sp>
        <p:nvSpPr>
          <p:cNvPr id="5" name="ZoneTexte 20"/>
          <p:cNvSpPr txBox="1">
            <a:spLocks noChangeArrowheads="1"/>
          </p:cNvSpPr>
          <p:nvPr/>
        </p:nvSpPr>
        <p:spPr bwMode="auto">
          <a:xfrm>
            <a:off x="1571625" y="2989263"/>
            <a:ext cx="971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Symbol" pitchFamily="18" charset="2"/>
              </a:rPr>
              <a:t>t</a:t>
            </a:r>
            <a:r>
              <a:rPr lang="fr-FR" sz="1100" b="1" baseline="-25000" dirty="0">
                <a:latin typeface="Calibri" pitchFamily="34" charset="0"/>
              </a:rPr>
              <a:t>1/2</a:t>
            </a:r>
            <a:r>
              <a:rPr lang="fr-FR" sz="1100" b="1" dirty="0">
                <a:latin typeface="Calibri" pitchFamily="34" charset="0"/>
              </a:rPr>
              <a:t>=0.26 </a:t>
            </a:r>
            <a:r>
              <a:rPr lang="fr-FR" sz="1100" b="1" dirty="0" err="1">
                <a:latin typeface="Calibri" pitchFamily="34" charset="0"/>
              </a:rPr>
              <a:t>ps</a:t>
            </a:r>
            <a:endParaRPr lang="fr-FR" sz="1100" b="1" dirty="0">
              <a:latin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78000" y="3214688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828925" y="3386138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210175" y="3286125"/>
            <a:ext cx="19431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29050" y="3862388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500" y="0"/>
            <a:ext cx="787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a good way to disentangle the situation : 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lifetime measurements of the 7/2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US" sz="1400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in the N=51 chain using the plunger technique</a:t>
            </a:r>
          </a:p>
        </p:txBody>
      </p:sp>
      <p:sp>
        <p:nvSpPr>
          <p:cNvPr id="12" name="Ellipse 11"/>
          <p:cNvSpPr/>
          <p:nvPr/>
        </p:nvSpPr>
        <p:spPr>
          <a:xfrm>
            <a:off x="4876800" y="4271963"/>
            <a:ext cx="508000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5400000">
            <a:off x="992187" y="4522789"/>
            <a:ext cx="2168525" cy="273050"/>
          </a:xfrm>
          <a:prstGeom prst="rightArrow">
            <a:avLst/>
          </a:prstGeom>
          <a:solidFill>
            <a:srgbClr val="00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ZoneTexte 47"/>
          <p:cNvSpPr txBox="1">
            <a:spLocks noChangeArrowheads="1"/>
          </p:cNvSpPr>
          <p:nvPr/>
        </p:nvSpPr>
        <p:spPr bwMode="auto">
          <a:xfrm>
            <a:off x="2619375" y="3665538"/>
            <a:ext cx="8207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Symbol" pitchFamily="18" charset="2"/>
              </a:rPr>
              <a:t>t</a:t>
            </a:r>
            <a:r>
              <a:rPr lang="fr-FR" sz="1100" b="1" baseline="-25000" dirty="0">
                <a:latin typeface="Calibri" pitchFamily="34" charset="0"/>
              </a:rPr>
              <a:t>1/2</a:t>
            </a:r>
            <a:r>
              <a:rPr lang="fr-FR" sz="1100" b="1" dirty="0">
                <a:latin typeface="Calibri" pitchFamily="34" charset="0"/>
              </a:rPr>
              <a:t>=?</a:t>
            </a:r>
          </a:p>
        </p:txBody>
      </p:sp>
      <p:sp>
        <p:nvSpPr>
          <p:cNvPr id="15" name="ZoneTexte 48"/>
          <p:cNvSpPr txBox="1">
            <a:spLocks noChangeArrowheads="1"/>
          </p:cNvSpPr>
          <p:nvPr/>
        </p:nvSpPr>
        <p:spPr bwMode="auto">
          <a:xfrm>
            <a:off x="3581400" y="4141788"/>
            <a:ext cx="8207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Symbol" pitchFamily="18" charset="2"/>
              </a:rPr>
              <a:t>t</a:t>
            </a:r>
            <a:r>
              <a:rPr lang="fr-FR" sz="1100" b="1" baseline="-25000" dirty="0">
                <a:latin typeface="Calibri" pitchFamily="34" charset="0"/>
              </a:rPr>
              <a:t>1/2</a:t>
            </a:r>
            <a:r>
              <a:rPr lang="fr-FR" sz="1100" b="1" dirty="0">
                <a:latin typeface="Calibri" pitchFamily="34" charset="0"/>
              </a:rPr>
              <a:t>=?</a:t>
            </a:r>
          </a:p>
        </p:txBody>
      </p:sp>
      <p:sp>
        <p:nvSpPr>
          <p:cNvPr id="16" name="ZoneTexte 49"/>
          <p:cNvSpPr txBox="1">
            <a:spLocks noChangeArrowheads="1"/>
          </p:cNvSpPr>
          <p:nvPr/>
        </p:nvSpPr>
        <p:spPr bwMode="auto">
          <a:xfrm>
            <a:off x="4867275" y="4560888"/>
            <a:ext cx="8207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Symbol" pitchFamily="18" charset="2"/>
              </a:rPr>
              <a:t>t</a:t>
            </a:r>
            <a:r>
              <a:rPr lang="fr-FR" sz="1100" b="1" baseline="-25000" dirty="0">
                <a:latin typeface="Calibri" pitchFamily="34" charset="0"/>
              </a:rPr>
              <a:t>1/2</a:t>
            </a:r>
            <a:r>
              <a:rPr lang="fr-FR" sz="1100" b="1" dirty="0">
                <a:latin typeface="Calibri" pitchFamily="34" charset="0"/>
              </a:rPr>
              <a:t>=?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3302000"/>
            <a:ext cx="20097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571500"/>
            <a:ext cx="20304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762750" y="942975"/>
            <a:ext cx="58102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219825" y="898525"/>
            <a:ext cx="2425700" cy="515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 i="1">
                <a:latin typeface="Calibri" pitchFamily="34" charset="0"/>
              </a:rPr>
              <a:t>from G. De Angelis et al.</a:t>
            </a:r>
          </a:p>
          <a:p>
            <a:pPr>
              <a:spcBef>
                <a:spcPct val="50000"/>
              </a:spcBef>
            </a:pPr>
            <a:r>
              <a:rPr lang="it-IT" sz="1100" i="1">
                <a:latin typeface="Calibri" pitchFamily="34" charset="0"/>
              </a:rPr>
              <a:t>Nucl. Phys. A787 (2007) 74c</a:t>
            </a: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5364163" y="1474788"/>
            <a:ext cx="263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7/2</a:t>
            </a:r>
            <a:r>
              <a:rPr lang="en-US" sz="1200" baseline="30000">
                <a:latin typeface="Calibri" pitchFamily="34" charset="0"/>
              </a:rPr>
              <a:t>+</a:t>
            </a:r>
            <a:r>
              <a:rPr lang="en-US" sz="1200" baseline="-25000">
                <a:latin typeface="Calibri" pitchFamily="34" charset="0"/>
              </a:rPr>
              <a:t>1</a:t>
            </a:r>
            <a:r>
              <a:rPr lang="en-US" sz="1200">
                <a:latin typeface="Calibri" pitchFamily="34" charset="0"/>
              </a:rPr>
              <a:t> was fed in</a:t>
            </a:r>
          </a:p>
          <a:p>
            <a:r>
              <a:rPr lang="en-US" sz="1200">
                <a:latin typeface="Calibri" pitchFamily="34" charset="0"/>
              </a:rPr>
              <a:t> </a:t>
            </a:r>
            <a:r>
              <a:rPr lang="en-US" sz="1200" baseline="30000">
                <a:latin typeface="Calibri" pitchFamily="34" charset="0"/>
              </a:rPr>
              <a:t>82</a:t>
            </a:r>
            <a:r>
              <a:rPr lang="en-US" sz="1200">
                <a:latin typeface="Calibri" pitchFamily="34" charset="0"/>
              </a:rPr>
              <a:t>Se(@505MeV) +</a:t>
            </a:r>
            <a:r>
              <a:rPr lang="en-US" sz="1200" baseline="30000">
                <a:latin typeface="Calibri" pitchFamily="34" charset="0"/>
              </a:rPr>
              <a:t>238</a:t>
            </a:r>
            <a:r>
              <a:rPr lang="en-US" sz="1200">
                <a:latin typeface="Calibri" pitchFamily="34" charset="0"/>
              </a:rPr>
              <a:t>U</a:t>
            </a:r>
            <a:endParaRPr lang="en-US" sz="1200" baseline="-25000">
              <a:latin typeface="Calibri" pitchFamily="34" charset="0"/>
            </a:endParaRPr>
          </a:p>
        </p:txBody>
      </p:sp>
      <p:sp>
        <p:nvSpPr>
          <p:cNvPr id="22" name="Flèche droite 21"/>
          <p:cNvSpPr/>
          <p:nvPr/>
        </p:nvSpPr>
        <p:spPr>
          <a:xfrm rot="5400000">
            <a:off x="2028825" y="4568825"/>
            <a:ext cx="2095500" cy="273050"/>
          </a:xfrm>
          <a:prstGeom prst="rightArrow">
            <a:avLst/>
          </a:prstGeom>
          <a:solidFill>
            <a:srgbClr val="00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5400000">
            <a:off x="3309937" y="4849814"/>
            <a:ext cx="1609725" cy="273050"/>
          </a:xfrm>
          <a:prstGeom prst="rightArrow">
            <a:avLst/>
          </a:prstGeom>
          <a:solidFill>
            <a:srgbClr val="00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5400000">
            <a:off x="4500562" y="5011738"/>
            <a:ext cx="1190625" cy="273050"/>
          </a:xfrm>
          <a:prstGeom prst="rightArrow">
            <a:avLst/>
          </a:prstGeom>
          <a:solidFill>
            <a:srgbClr val="00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5" name="Groupe 59"/>
          <p:cNvGrpSpPr>
            <a:grpSpLocks/>
          </p:cNvGrpSpPr>
          <p:nvPr/>
        </p:nvGrpSpPr>
        <p:grpSpPr bwMode="auto">
          <a:xfrm>
            <a:off x="1506538" y="3513138"/>
            <a:ext cx="1289050" cy="277812"/>
            <a:chOff x="0" y="2096024"/>
            <a:chExt cx="1288111" cy="276999"/>
          </a:xfrm>
        </p:grpSpPr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0" y="2096024"/>
              <a:ext cx="12881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 d</a:t>
              </a:r>
              <a:r>
                <a:rPr lang="en-US" sz="1200" baseline="-25000">
                  <a:latin typeface="Calibri" pitchFamily="34" charset="0"/>
                </a:rPr>
                <a:t>5/2</a:t>
              </a:r>
            </a:p>
          </p:txBody>
        </p:sp>
        <p:grpSp>
          <p:nvGrpSpPr>
            <p:cNvPr id="27" name="Groupe 16"/>
            <p:cNvGrpSpPr>
              <a:grpSpLocks/>
            </p:cNvGrpSpPr>
            <p:nvPr/>
          </p:nvGrpSpPr>
          <p:grpSpPr bwMode="auto">
            <a:xfrm>
              <a:off x="256988" y="2192578"/>
              <a:ext cx="107871" cy="109217"/>
              <a:chOff x="-1924898" y="2950940"/>
              <a:chExt cx="510547" cy="493601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-1924898" y="2950940"/>
                <a:ext cx="510547" cy="49360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9" name="Connecteur droit 28"/>
              <p:cNvCxnSpPr>
                <a:stCxn id="28" idx="1"/>
                <a:endCxn id="28" idx="5"/>
              </p:cNvCxnSpPr>
              <p:nvPr/>
            </p:nvCxnSpPr>
            <p:spPr>
              <a:xfrm rot="16200000" flipH="1">
                <a:off x="-1844888" y="3017547"/>
                <a:ext cx="350529" cy="3603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stCxn id="28" idx="3"/>
                <a:endCxn id="28" idx="7"/>
              </p:cNvCxnSpPr>
              <p:nvPr/>
            </p:nvCxnSpPr>
            <p:spPr>
              <a:xfrm rot="5400000" flipH="1" flipV="1">
                <a:off x="-1844888" y="3017547"/>
                <a:ext cx="350529" cy="3603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Ellipse 30"/>
          <p:cNvSpPr/>
          <p:nvPr/>
        </p:nvSpPr>
        <p:spPr>
          <a:xfrm rot="20698084">
            <a:off x="8040688" y="2319338"/>
            <a:ext cx="261937" cy="94297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 rot="20698084">
            <a:off x="7929563" y="4551363"/>
            <a:ext cx="296862" cy="105092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218426" y="688136"/>
            <a:ext cx="393364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experiment performed last in </a:t>
            </a:r>
            <a:r>
              <a:rPr lang="en-US" sz="1200" dirty="0" err="1" smtClean="0"/>
              <a:t>nov</a:t>
            </a:r>
            <a:r>
              <a:rPr lang="en-US" sz="1200" dirty="0" smtClean="0"/>
              <a:t> 2011 AGATA </a:t>
            </a:r>
            <a:r>
              <a:rPr lang="en-US" sz="1200" dirty="0" err="1" smtClean="0"/>
              <a:t>dem</a:t>
            </a:r>
            <a:r>
              <a:rPr lang="en-US" sz="1200" dirty="0" smtClean="0"/>
              <a:t>. at LNL </a:t>
            </a:r>
          </a:p>
          <a:p>
            <a:r>
              <a:rPr lang="en-US" sz="1200" dirty="0" smtClean="0"/>
              <a:t>(spokespersons : G. </a:t>
            </a:r>
            <a:r>
              <a:rPr lang="en-US" sz="1200" dirty="0" err="1" smtClean="0"/>
              <a:t>Duchêne</a:t>
            </a:r>
            <a:r>
              <a:rPr lang="en-US" sz="1200" dirty="0" smtClean="0"/>
              <a:t> and DV - analysis in progress)</a:t>
            </a:r>
            <a:endParaRPr lang="en-US" sz="12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35" name="Forme libre 34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44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8" name="Image 37" descr="IPN_SM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3"/>
          <p:cNvSpPr txBox="1">
            <a:spLocks noChangeArrowheads="1"/>
          </p:cNvSpPr>
          <p:nvPr/>
        </p:nvSpPr>
        <p:spPr bwMode="auto">
          <a:xfrm>
            <a:off x="257175" y="1557338"/>
            <a:ext cx="1314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Core – particle coupling model</a:t>
            </a:r>
            <a:endParaRPr lang="fr-FR" sz="1200" b="1"/>
          </a:p>
        </p:txBody>
      </p:sp>
      <p:sp>
        <p:nvSpPr>
          <p:cNvPr id="3" name="ZoneTexte 170"/>
          <p:cNvSpPr txBox="1">
            <a:spLocks noChangeArrowheads="1"/>
          </p:cNvSpPr>
          <p:nvPr/>
        </p:nvSpPr>
        <p:spPr bwMode="auto">
          <a:xfrm>
            <a:off x="1182688" y="2379663"/>
            <a:ext cx="1227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Even-even semi-magic core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3438" y="2492375"/>
            <a:ext cx="4500562" cy="928688"/>
            <a:chOff x="-59" y="-408"/>
            <a:chExt cx="3722" cy="831"/>
          </a:xfrm>
        </p:grpSpPr>
        <p:sp>
          <p:nvSpPr>
            <p:cNvPr id="5" name="Rectangle 10"/>
            <p:cNvSpPr>
              <a:spLocks/>
            </p:cNvSpPr>
            <p:nvPr/>
          </p:nvSpPr>
          <p:spPr bwMode="auto">
            <a:xfrm>
              <a:off x="344" y="-408"/>
              <a:ext cx="3319" cy="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200">
                  <a:latin typeface="Baskerville"/>
                  <a:ea typeface="Baskerville"/>
                  <a:cs typeface="Baskerville"/>
                  <a:sym typeface="Baskerville"/>
                </a:rPr>
                <a:t>L. S. Kisslinger &amp; R. A. Sorensen  Rev. Mod. Phys., </a:t>
              </a:r>
              <a:r>
                <a:rPr lang="en-US" sz="1200" b="1">
                  <a:latin typeface="Baskerville"/>
                  <a:ea typeface="Baskerville"/>
                  <a:cs typeface="Baskerville"/>
                  <a:sym typeface="Baskerville"/>
                </a:rPr>
                <a:t>35</a:t>
              </a:r>
              <a:r>
                <a:rPr lang="en-US" sz="1200">
                  <a:latin typeface="Baskerville"/>
                  <a:ea typeface="Baskerville"/>
                  <a:cs typeface="Baskerville"/>
                  <a:sym typeface="Baskerville"/>
                </a:rPr>
                <a:t>, 853, (1963)</a:t>
              </a:r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9" y="127"/>
              <a:ext cx="3309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" name="Rectangle 14"/>
          <p:cNvSpPr>
            <a:spLocks/>
          </p:cNvSpPr>
          <p:nvPr/>
        </p:nvSpPr>
        <p:spPr bwMode="auto">
          <a:xfrm>
            <a:off x="5019675" y="2089150"/>
            <a:ext cx="22494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Thankappan &amp; True</a:t>
            </a:r>
          </a:p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Phys. Rev. B, </a:t>
            </a:r>
            <a:r>
              <a:rPr lang="en-US" sz="1300" b="1">
                <a:latin typeface="Baskerville"/>
                <a:ea typeface="Baskerville"/>
                <a:cs typeface="Baskerville"/>
                <a:sym typeface="Baskerville"/>
              </a:rPr>
              <a:t>137</a:t>
            </a:r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, 793 (1965)</a:t>
            </a:r>
          </a:p>
        </p:txBody>
      </p:sp>
      <p:sp>
        <p:nvSpPr>
          <p:cNvPr id="8" name="ZoneTexte 180"/>
          <p:cNvSpPr txBox="1">
            <a:spLocks noChangeArrowheads="1"/>
          </p:cNvSpPr>
          <p:nvPr/>
        </p:nvSpPr>
        <p:spPr bwMode="auto">
          <a:xfrm>
            <a:off x="2795588" y="2351088"/>
            <a:ext cx="1909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Neutron single particle</a:t>
            </a:r>
          </a:p>
        </p:txBody>
      </p:sp>
      <p:cxnSp>
        <p:nvCxnSpPr>
          <p:cNvPr id="9" name="Connecteur droit avec flèche 8"/>
          <p:cNvCxnSpPr>
            <a:stCxn id="8" idx="0"/>
          </p:cNvCxnSpPr>
          <p:nvPr/>
        </p:nvCxnSpPr>
        <p:spPr>
          <a:xfrm rot="5400000" flipH="1" flipV="1">
            <a:off x="3557587" y="2012951"/>
            <a:ext cx="531813" cy="144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4464050"/>
            <a:ext cx="2119313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0" y="4994275"/>
            <a:ext cx="21859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1475" y="4764088"/>
            <a:ext cx="22050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 rot="16200000" flipV="1">
            <a:off x="4114800" y="2324100"/>
            <a:ext cx="1247775" cy="257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03"/>
          <p:cNvSpPr txBox="1">
            <a:spLocks noChangeArrowheads="1"/>
          </p:cNvSpPr>
          <p:nvPr/>
        </p:nvSpPr>
        <p:spPr bwMode="auto">
          <a:xfrm>
            <a:off x="803275" y="3351213"/>
            <a:ext cx="208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excitation energies taken from experiment : E(2+)</a:t>
            </a:r>
          </a:p>
        </p:txBody>
      </p:sp>
      <p:sp>
        <p:nvSpPr>
          <p:cNvPr id="15" name="ZoneTexte 204"/>
          <p:cNvSpPr txBox="1">
            <a:spLocks noChangeArrowheads="1"/>
          </p:cNvSpPr>
          <p:nvPr/>
        </p:nvSpPr>
        <p:spPr bwMode="auto">
          <a:xfrm>
            <a:off x="1762125" y="4167188"/>
            <a:ext cx="190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Parameters :</a:t>
            </a:r>
          </a:p>
        </p:txBody>
      </p:sp>
      <p:sp>
        <p:nvSpPr>
          <p:cNvPr id="16" name="Ellipse 15"/>
          <p:cNvSpPr/>
          <p:nvPr/>
        </p:nvSpPr>
        <p:spPr>
          <a:xfrm>
            <a:off x="5745163" y="3036888"/>
            <a:ext cx="150812" cy="457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207250" y="3063875"/>
            <a:ext cx="203200" cy="42862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8" name="Groupe 224"/>
          <p:cNvGrpSpPr>
            <a:grpSpLocks/>
          </p:cNvGrpSpPr>
          <p:nvPr/>
        </p:nvGrpSpPr>
        <p:grpSpPr bwMode="auto">
          <a:xfrm>
            <a:off x="7059613" y="1089025"/>
            <a:ext cx="2084387" cy="1200150"/>
            <a:chOff x="6503156" y="2859206"/>
            <a:chExt cx="2083561" cy="1200040"/>
          </a:xfrm>
        </p:grpSpPr>
        <p:sp>
          <p:nvSpPr>
            <p:cNvPr id="19" name="ZoneTexte 220"/>
            <p:cNvSpPr txBox="1">
              <a:spLocks noChangeArrowheads="1"/>
            </p:cNvSpPr>
            <p:nvPr/>
          </p:nvSpPr>
          <p:spPr bwMode="auto">
            <a:xfrm>
              <a:off x="6503156" y="2859206"/>
              <a:ext cx="2083561" cy="120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Vector space :</a:t>
              </a:r>
            </a:p>
            <a:p>
              <a:r>
                <a:rPr lang="en-US" sz="1200"/>
                <a:t>0+</a:t>
              </a:r>
              <a:r>
                <a:rPr lang="en-US" sz="1200" baseline="-25000"/>
                <a:t>1 </a:t>
              </a:r>
              <a:r>
                <a:rPr lang="en-US" sz="1200"/>
                <a:t>      2d5/2</a:t>
              </a:r>
            </a:p>
            <a:p>
              <a:r>
                <a:rPr lang="en-US" sz="1200"/>
                <a:t>2+</a:t>
              </a:r>
              <a:r>
                <a:rPr lang="en-US" sz="1200" baseline="-25000"/>
                <a:t>1</a:t>
              </a:r>
              <a:r>
                <a:rPr lang="en-US" sz="1200"/>
                <a:t>      2d5/2</a:t>
              </a:r>
            </a:p>
            <a:p>
              <a:r>
                <a:rPr lang="en-US" sz="1200"/>
                <a:t>2+</a:t>
              </a:r>
              <a:r>
                <a:rPr lang="en-US" sz="1200" baseline="-25000"/>
                <a:t>1</a:t>
              </a:r>
              <a:r>
                <a:rPr lang="en-US" sz="1200"/>
                <a:t>      3s1/2</a:t>
              </a:r>
            </a:p>
            <a:p>
              <a:r>
                <a:rPr lang="en-US" sz="1200"/>
                <a:t>Etc…</a:t>
              </a:r>
            </a:p>
            <a:p>
              <a:endParaRPr lang="en-US" sz="1200"/>
            </a:p>
          </p:txBody>
        </p:sp>
        <p:pic>
          <p:nvPicPr>
            <p:cNvPr id="20" name="Image 221" descr="otimes.bmp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74407" y="3100194"/>
              <a:ext cx="164849" cy="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 222" descr="otimes.bmp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83541" y="3296743"/>
              <a:ext cx="173447" cy="16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 223" descr="otimes.bmp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72860" y="3475008"/>
              <a:ext cx="183679" cy="178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95550" y="1531938"/>
            <a:ext cx="2381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ccolade ouvrante 23"/>
          <p:cNvSpPr/>
          <p:nvPr/>
        </p:nvSpPr>
        <p:spPr>
          <a:xfrm>
            <a:off x="6650038" y="1150938"/>
            <a:ext cx="357187" cy="849312"/>
          </a:xfrm>
          <a:prstGeom prst="leftBrace">
            <a:avLst>
              <a:gd name="adj1" fmla="val 48333"/>
              <a:gd name="adj2" fmla="val 50000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5" name="Connecteur droit avec flèche 24"/>
          <p:cNvCxnSpPr>
            <a:stCxn id="3" idx="0"/>
          </p:cNvCxnSpPr>
          <p:nvPr/>
        </p:nvCxnSpPr>
        <p:spPr>
          <a:xfrm rot="5400000" flipH="1" flipV="1">
            <a:off x="2265363" y="1368425"/>
            <a:ext cx="541338" cy="14811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èche vers le bas 25"/>
          <p:cNvSpPr/>
          <p:nvPr/>
        </p:nvSpPr>
        <p:spPr>
          <a:xfrm>
            <a:off x="1584325" y="3052763"/>
            <a:ext cx="261938" cy="273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3492500" y="2709863"/>
            <a:ext cx="225425" cy="167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9475" y="3994150"/>
            <a:ext cx="1889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62825" y="4033838"/>
            <a:ext cx="178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83063" y="5049838"/>
            <a:ext cx="22193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>
            <a:stCxn id="17" idx="4"/>
          </p:cNvCxnSpPr>
          <p:nvPr/>
        </p:nvCxnSpPr>
        <p:spPr>
          <a:xfrm rot="5400000">
            <a:off x="6588125" y="3305175"/>
            <a:ext cx="533400" cy="9080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173"/>
          <p:cNvSpPr txBox="1">
            <a:spLocks noChangeArrowheads="1"/>
          </p:cNvSpPr>
          <p:nvPr/>
        </p:nvSpPr>
        <p:spPr bwMode="auto">
          <a:xfrm>
            <a:off x="4121150" y="411162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Symbol" pitchFamily="18" charset="2"/>
              </a:rPr>
              <a:t>c</a:t>
            </a:r>
            <a:r>
              <a:rPr lang="fr-FR" sz="2400" baseline="-40000">
                <a:latin typeface="Symbol" pitchFamily="18" charset="2"/>
              </a:rPr>
              <a:t>1</a:t>
            </a:r>
          </a:p>
        </p:txBody>
      </p:sp>
      <p:sp>
        <p:nvSpPr>
          <p:cNvPr id="33" name="ZoneTexte 174"/>
          <p:cNvSpPr txBox="1">
            <a:spLocks noChangeArrowheads="1"/>
          </p:cNvSpPr>
          <p:nvPr/>
        </p:nvSpPr>
        <p:spPr bwMode="auto">
          <a:xfrm>
            <a:off x="4418013" y="4170363"/>
            <a:ext cx="39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=</a:t>
            </a:r>
          </a:p>
        </p:txBody>
      </p:sp>
      <p:sp>
        <p:nvSpPr>
          <p:cNvPr id="34" name="ZoneTexte 175"/>
          <p:cNvSpPr txBox="1">
            <a:spLocks noChangeArrowheads="1"/>
          </p:cNvSpPr>
          <p:nvPr/>
        </p:nvSpPr>
        <p:spPr bwMode="auto">
          <a:xfrm>
            <a:off x="6850063" y="4073525"/>
            <a:ext cx="534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Symbol" pitchFamily="18" charset="2"/>
              </a:rPr>
              <a:t>c</a:t>
            </a:r>
            <a:r>
              <a:rPr lang="fr-FR" sz="2400" baseline="-40000">
                <a:latin typeface="Symbol" pitchFamily="18" charset="2"/>
              </a:rPr>
              <a:t>2</a:t>
            </a:r>
          </a:p>
        </p:txBody>
      </p:sp>
      <p:cxnSp>
        <p:nvCxnSpPr>
          <p:cNvPr id="35" name="Connecteur droit avec flèche 34"/>
          <p:cNvCxnSpPr>
            <a:stCxn id="17" idx="4"/>
          </p:cNvCxnSpPr>
          <p:nvPr/>
        </p:nvCxnSpPr>
        <p:spPr>
          <a:xfrm rot="16200000" flipH="1">
            <a:off x="7158037" y="3643313"/>
            <a:ext cx="593725" cy="2921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180"/>
          <p:cNvSpPr txBox="1">
            <a:spLocks noChangeArrowheads="1"/>
          </p:cNvSpPr>
          <p:nvPr/>
        </p:nvSpPr>
        <p:spPr bwMode="auto">
          <a:xfrm>
            <a:off x="7112000" y="4144963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=</a:t>
            </a:r>
          </a:p>
        </p:txBody>
      </p:sp>
      <p:sp>
        <p:nvSpPr>
          <p:cNvPr id="37" name="Flèche vers le bas 36"/>
          <p:cNvSpPr/>
          <p:nvPr/>
        </p:nvSpPr>
        <p:spPr>
          <a:xfrm>
            <a:off x="5308600" y="4668838"/>
            <a:ext cx="236538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7754938" y="4716463"/>
            <a:ext cx="273050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Rectangle 14"/>
          <p:cNvSpPr>
            <a:spLocks/>
          </p:cNvSpPr>
          <p:nvPr/>
        </p:nvSpPr>
        <p:spPr bwMode="auto">
          <a:xfrm>
            <a:off x="6973888" y="5005388"/>
            <a:ext cx="18970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Quadrupole moment of the 2+ state</a:t>
            </a:r>
          </a:p>
        </p:txBody>
      </p:sp>
      <p:sp>
        <p:nvSpPr>
          <p:cNvPr id="40" name="ZoneTexte 184"/>
          <p:cNvSpPr txBox="1">
            <a:spLocks noChangeArrowheads="1"/>
          </p:cNvSpPr>
          <p:nvPr/>
        </p:nvSpPr>
        <p:spPr bwMode="auto">
          <a:xfrm>
            <a:off x="1330325" y="5372100"/>
            <a:ext cx="806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latin typeface="Calibri" pitchFamily="34" charset="0"/>
                <a:sym typeface="Symbol" pitchFamily="18" charset="2"/>
              </a:rPr>
              <a:t></a:t>
            </a:r>
            <a:endParaRPr lang="fr-FR" sz="3600">
              <a:latin typeface="Calibri" pitchFamily="34" charset="0"/>
            </a:endParaRPr>
          </a:p>
        </p:txBody>
      </p:sp>
      <p:sp>
        <p:nvSpPr>
          <p:cNvPr id="41" name="Rectangle 14"/>
          <p:cNvSpPr>
            <a:spLocks/>
          </p:cNvSpPr>
          <p:nvPr/>
        </p:nvSpPr>
        <p:spPr bwMode="auto">
          <a:xfrm>
            <a:off x="2043113" y="5584825"/>
            <a:ext cx="38703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200">
                <a:ea typeface="Baskerville"/>
                <a:cs typeface="Baskerville"/>
                <a:sym typeface="Baskerville"/>
              </a:rPr>
              <a:t>Phenomenological model with a clear underlying physical image. All parameters with straightforward interpretation:</a:t>
            </a:r>
          </a:p>
        </p:txBody>
      </p:sp>
      <p:sp>
        <p:nvSpPr>
          <p:cNvPr id="42" name="Rectangle 14"/>
          <p:cNvSpPr>
            <a:spLocks/>
          </p:cNvSpPr>
          <p:nvPr/>
        </p:nvSpPr>
        <p:spPr bwMode="auto">
          <a:xfrm>
            <a:off x="3894138" y="6034088"/>
            <a:ext cx="387032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Example : harmonic vibrator : Q</a:t>
            </a:r>
            <a:r>
              <a:rPr lang="en-US" sz="1300" baseline="-25000">
                <a:latin typeface="Baskerville"/>
                <a:ea typeface="Baskerville"/>
                <a:cs typeface="Baskerville"/>
                <a:sym typeface="Baskerville"/>
              </a:rPr>
              <a:t>2+</a:t>
            </a:r>
            <a:r>
              <a:rPr lang="en-US" sz="1300">
                <a:latin typeface="Baskerville"/>
                <a:ea typeface="Baskerville"/>
                <a:cs typeface="Baskerville"/>
                <a:sym typeface="Baskerville"/>
              </a:rPr>
              <a:t>=0 </a:t>
            </a:r>
            <a:r>
              <a:rPr lang="en-US" sz="1300">
                <a:latin typeface="Baskerville"/>
                <a:ea typeface="Baskerville"/>
                <a:cs typeface="Baskerville"/>
                <a:sym typeface="Symbol" pitchFamily="18" charset="2"/>
              </a:rPr>
              <a:t> </a:t>
            </a:r>
            <a:r>
              <a:rPr lang="en-US" sz="1300">
                <a:latin typeface="Symbol" pitchFamily="18" charset="2"/>
                <a:ea typeface="Baskerville"/>
                <a:cs typeface="Baskerville"/>
                <a:sym typeface="Symbol" pitchFamily="18" charset="2"/>
              </a:rPr>
              <a:t>c</a:t>
            </a:r>
            <a:r>
              <a:rPr lang="en-US" sz="1300" baseline="-25000">
                <a:latin typeface="Baskerville"/>
                <a:ea typeface="Baskerville"/>
                <a:cs typeface="Baskerville"/>
                <a:sym typeface="Symbol" pitchFamily="18" charset="2"/>
              </a:rPr>
              <a:t>2</a:t>
            </a:r>
            <a:r>
              <a:rPr lang="en-US" sz="1300">
                <a:latin typeface="Baskerville"/>
                <a:ea typeface="Baskerville"/>
                <a:cs typeface="Baskerville"/>
                <a:sym typeface="Symbol" pitchFamily="18" charset="2"/>
              </a:rPr>
              <a:t>=0</a:t>
            </a:r>
            <a:endParaRPr lang="en-US" sz="1300"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83251" y="497636"/>
            <a:ext cx="650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how to extract (at least approximately) effective single particle energies when no direct reaction data is available ? </a:t>
            </a:r>
          </a:p>
          <a:p>
            <a:r>
              <a:rPr lang="en-US" sz="1400" dirty="0"/>
              <a:t>use a simple empirical model</a:t>
            </a:r>
          </a:p>
        </p:txBody>
      </p:sp>
      <p:grpSp>
        <p:nvGrpSpPr>
          <p:cNvPr id="44" name="Groupe 45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7" name="Forme libre 46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45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9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0" name="Image 49" descr="IPN_SMALL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51" name="Rectangle 50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2" name="ZoneTexte 227"/>
          <p:cNvSpPr txBox="1">
            <a:spLocks noChangeArrowheads="1"/>
          </p:cNvSpPr>
          <p:nvPr/>
        </p:nvSpPr>
        <p:spPr bwMode="auto">
          <a:xfrm>
            <a:off x="175463" y="2587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Disentangling collectivity from individuality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0"/>
            <a:ext cx="805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1828800" y="645318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unperturbed</a:t>
            </a:r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3790950" y="643413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theory</a:t>
            </a:r>
          </a:p>
        </p:txBody>
      </p:sp>
      <p:sp>
        <p:nvSpPr>
          <p:cNvPr id="5" name="ZoneTexte 10"/>
          <p:cNvSpPr txBox="1">
            <a:spLocks noChangeArrowheads="1"/>
          </p:cNvSpPr>
          <p:nvPr/>
        </p:nvSpPr>
        <p:spPr bwMode="auto">
          <a:xfrm>
            <a:off x="5795963" y="645318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experiment</a:t>
            </a:r>
          </a:p>
        </p:txBody>
      </p:sp>
      <p:grpSp>
        <p:nvGrpSpPr>
          <p:cNvPr id="6" name="Groupe 23"/>
          <p:cNvGrpSpPr>
            <a:grpSpLocks/>
          </p:cNvGrpSpPr>
          <p:nvPr/>
        </p:nvGrpSpPr>
        <p:grpSpPr bwMode="auto">
          <a:xfrm>
            <a:off x="1627188" y="6194425"/>
            <a:ext cx="1071562" cy="276225"/>
            <a:chOff x="2214546" y="5286388"/>
            <a:chExt cx="1071570" cy="276999"/>
          </a:xfrm>
        </p:grpSpPr>
        <p:sp>
          <p:nvSpPr>
            <p:cNvPr id="7" name="ZoneTexte 1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8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0" name="Connecteur droit 9"/>
              <p:cNvCxnSpPr>
                <a:stCxn id="9" idx="1"/>
                <a:endCxn id="9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>
                <a:stCxn id="9" idx="3"/>
                <a:endCxn id="9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e 24"/>
          <p:cNvGrpSpPr>
            <a:grpSpLocks/>
          </p:cNvGrpSpPr>
          <p:nvPr/>
        </p:nvGrpSpPr>
        <p:grpSpPr bwMode="auto">
          <a:xfrm>
            <a:off x="1620838" y="3917950"/>
            <a:ext cx="1071562" cy="276225"/>
            <a:chOff x="2214546" y="5286388"/>
            <a:chExt cx="1071570" cy="276999"/>
          </a:xfrm>
        </p:grpSpPr>
        <p:sp>
          <p:nvSpPr>
            <p:cNvPr id="13" name="ZoneTexte 25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14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6" name="Connecteur droit 15"/>
              <p:cNvCxnSpPr>
                <a:stCxn id="15" idx="1"/>
                <a:endCxn id="15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>
                <a:stCxn id="15" idx="3"/>
                <a:endCxn id="15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 30"/>
          <p:cNvGrpSpPr>
            <a:grpSpLocks/>
          </p:cNvGrpSpPr>
          <p:nvPr/>
        </p:nvGrpSpPr>
        <p:grpSpPr bwMode="auto">
          <a:xfrm>
            <a:off x="1620838" y="3282950"/>
            <a:ext cx="1071562" cy="276225"/>
            <a:chOff x="2214546" y="5286388"/>
            <a:chExt cx="1071570" cy="276999"/>
          </a:xfrm>
        </p:grpSpPr>
        <p:sp>
          <p:nvSpPr>
            <p:cNvPr id="19" name="ZoneTexte 3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20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2" name="Connecteur droit 21"/>
              <p:cNvCxnSpPr>
                <a:stCxn id="21" idx="1"/>
                <a:endCxn id="21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>
                <a:stCxn id="21" idx="3"/>
                <a:endCxn id="21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e 36"/>
          <p:cNvGrpSpPr>
            <a:grpSpLocks/>
          </p:cNvGrpSpPr>
          <p:nvPr/>
        </p:nvGrpSpPr>
        <p:grpSpPr bwMode="auto">
          <a:xfrm>
            <a:off x="1630363" y="2454275"/>
            <a:ext cx="1071562" cy="276225"/>
            <a:chOff x="2214546" y="5286388"/>
            <a:chExt cx="1071570" cy="276999"/>
          </a:xfrm>
        </p:grpSpPr>
        <p:sp>
          <p:nvSpPr>
            <p:cNvPr id="25" name="ZoneTexte 37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d3/2</a:t>
              </a:r>
            </a:p>
          </p:txBody>
        </p:sp>
        <p:grpSp>
          <p:nvGrpSpPr>
            <p:cNvPr id="26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8" name="Connecteur droit 27"/>
              <p:cNvCxnSpPr>
                <a:stCxn id="27" idx="1"/>
                <a:endCxn id="27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stCxn id="27" idx="3"/>
                <a:endCxn id="27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e 42"/>
          <p:cNvGrpSpPr>
            <a:grpSpLocks/>
          </p:cNvGrpSpPr>
          <p:nvPr/>
        </p:nvGrpSpPr>
        <p:grpSpPr bwMode="auto">
          <a:xfrm>
            <a:off x="1627188" y="1920875"/>
            <a:ext cx="1071562" cy="276225"/>
            <a:chOff x="2214546" y="5286388"/>
            <a:chExt cx="1071570" cy="276999"/>
          </a:xfrm>
        </p:grpSpPr>
        <p:sp>
          <p:nvSpPr>
            <p:cNvPr id="31" name="ZoneTexte 4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g7/2</a:t>
              </a:r>
            </a:p>
          </p:txBody>
        </p:sp>
        <p:grpSp>
          <p:nvGrpSpPr>
            <p:cNvPr id="226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34" name="Connecteur droit 33"/>
              <p:cNvCxnSpPr>
                <a:stCxn id="33" idx="1"/>
                <a:endCxn id="33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>
                <a:stCxn id="33" idx="3"/>
                <a:endCxn id="33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e 48"/>
          <p:cNvGrpSpPr>
            <a:grpSpLocks/>
          </p:cNvGrpSpPr>
          <p:nvPr/>
        </p:nvGrpSpPr>
        <p:grpSpPr bwMode="auto">
          <a:xfrm>
            <a:off x="1817688" y="1460500"/>
            <a:ext cx="1071562" cy="276225"/>
            <a:chOff x="2214546" y="5286388"/>
            <a:chExt cx="1071570" cy="276999"/>
          </a:xfrm>
        </p:grpSpPr>
        <p:sp>
          <p:nvSpPr>
            <p:cNvPr id="37" name="ZoneTexte 36"/>
            <p:cNvSpPr txBox="1"/>
            <p:nvPr/>
          </p:nvSpPr>
          <p:spPr>
            <a:xfrm>
              <a:off x="2214546" y="5286388"/>
              <a:ext cx="107157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0000"/>
                  </a:solidFill>
                </a:rPr>
                <a:t>0</a:t>
              </a:r>
              <a:r>
                <a:rPr lang="en-US" sz="1200" b="1" normalizeH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1200" b="1" baseline="30000" dirty="0">
                  <a:solidFill>
                    <a:srgbClr val="FF0000"/>
                  </a:solidFill>
                </a:rPr>
                <a:t>+</a:t>
              </a:r>
              <a:r>
                <a:rPr lang="en-US" sz="1200" b="1" dirty="0">
                  <a:solidFill>
                    <a:srgbClr val="FF0000"/>
                  </a:solidFill>
                </a:rPr>
                <a:t>   d5/2</a:t>
              </a:r>
            </a:p>
          </p:txBody>
        </p:sp>
        <p:grpSp>
          <p:nvGrpSpPr>
            <p:cNvPr id="228" name="Groupe 19"/>
            <p:cNvGrpSpPr>
              <a:grpSpLocks/>
            </p:cNvGrpSpPr>
            <p:nvPr/>
          </p:nvGrpSpPr>
          <p:grpSpPr bwMode="auto">
            <a:xfrm>
              <a:off x="2647936" y="5389865"/>
              <a:ext cx="80964" cy="89149"/>
              <a:chOff x="721923" y="3143200"/>
              <a:chExt cx="142294" cy="142504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72192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40" name="Connecteur droit 39"/>
              <p:cNvCxnSpPr>
                <a:stCxn id="39" idx="1"/>
                <a:endCxn id="39" idx="5"/>
              </p:cNvCxnSpPr>
              <p:nvPr/>
            </p:nvCxnSpPr>
            <p:spPr>
              <a:xfrm rot="16200000" flipH="1">
                <a:off x="74217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>
                <a:stCxn id="39" idx="3"/>
                <a:endCxn id="39" idx="7"/>
              </p:cNvCxnSpPr>
              <p:nvPr/>
            </p:nvCxnSpPr>
            <p:spPr>
              <a:xfrm rot="5400000" flipH="1" flipV="1">
                <a:off x="74217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7" name="Groupe 61"/>
          <p:cNvGrpSpPr>
            <a:grpSpLocks/>
          </p:cNvGrpSpPr>
          <p:nvPr/>
        </p:nvGrpSpPr>
        <p:grpSpPr bwMode="auto">
          <a:xfrm>
            <a:off x="1371600" y="1289050"/>
            <a:ext cx="1071563" cy="276225"/>
            <a:chOff x="0" y="1031889"/>
            <a:chExt cx="1071570" cy="276999"/>
          </a:xfrm>
        </p:grpSpPr>
        <p:sp>
          <p:nvSpPr>
            <p:cNvPr id="43" name="Rectangle 42"/>
            <p:cNvSpPr/>
            <p:nvPr/>
          </p:nvSpPr>
          <p:spPr>
            <a:xfrm>
              <a:off x="222251" y="1092383"/>
              <a:ext cx="635004" cy="19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48" name="Groupe 54"/>
            <p:cNvGrpSpPr>
              <a:grpSpLocks/>
            </p:cNvGrpSpPr>
            <p:nvPr/>
          </p:nvGrpSpPr>
          <p:grpSpPr bwMode="auto">
            <a:xfrm>
              <a:off x="0" y="1031889"/>
              <a:ext cx="1071570" cy="276999"/>
              <a:chOff x="2214546" y="5286389"/>
              <a:chExt cx="1071570" cy="276999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2214546" y="5286389"/>
                <a:ext cx="1071570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1200" b="1" normalizeH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12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  d5/2</a:t>
                </a:r>
              </a:p>
            </p:txBody>
          </p:sp>
          <p:grpSp>
            <p:nvGrpSpPr>
              <p:cNvPr id="249" name="Groupe 19"/>
              <p:cNvGrpSpPr>
                <a:grpSpLocks/>
              </p:cNvGrpSpPr>
              <p:nvPr/>
            </p:nvGrpSpPr>
            <p:grpSpPr bwMode="auto">
              <a:xfrm>
                <a:off x="2647937" y="5389866"/>
                <a:ext cx="80963" cy="89149"/>
                <a:chOff x="721930" y="3143201"/>
                <a:chExt cx="142293" cy="142504"/>
              </a:xfrm>
            </p:grpSpPr>
            <p:sp>
              <p:nvSpPr>
                <p:cNvPr id="47" name="Ellipse 46"/>
                <p:cNvSpPr/>
                <p:nvPr/>
              </p:nvSpPr>
              <p:spPr>
                <a:xfrm>
                  <a:off x="721930" y="3143201"/>
                  <a:ext cx="142293" cy="14250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48" name="Connecteur droit 47"/>
                <p:cNvCxnSpPr>
                  <a:stCxn id="47" idx="1"/>
                  <a:endCxn id="47" idx="5"/>
                </p:cNvCxnSpPr>
                <p:nvPr/>
              </p:nvCxnSpPr>
              <p:spPr>
                <a:xfrm rot="16200000" flipH="1">
                  <a:off x="742182" y="3162837"/>
                  <a:ext cx="101789" cy="10323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>
                  <a:stCxn id="47" idx="3"/>
                  <a:endCxn id="47" idx="7"/>
                </p:cNvCxnSpPr>
                <p:nvPr/>
              </p:nvCxnSpPr>
              <p:spPr>
                <a:xfrm rot="5400000" flipH="1" flipV="1">
                  <a:off x="742182" y="3162837"/>
                  <a:ext cx="101789" cy="10323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0" name="Groupe 62"/>
          <p:cNvGrpSpPr>
            <a:grpSpLocks/>
          </p:cNvGrpSpPr>
          <p:nvPr/>
        </p:nvGrpSpPr>
        <p:grpSpPr bwMode="auto">
          <a:xfrm>
            <a:off x="1620838" y="1019175"/>
            <a:ext cx="1071562" cy="276225"/>
            <a:chOff x="2214546" y="5286388"/>
            <a:chExt cx="1071570" cy="276999"/>
          </a:xfrm>
        </p:grpSpPr>
        <p:sp>
          <p:nvSpPr>
            <p:cNvPr id="51" name="ZoneTexte 6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251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54" name="Connecteur droit 53"/>
              <p:cNvCxnSpPr>
                <a:stCxn id="53" idx="1"/>
                <a:endCxn id="53" idx="5"/>
              </p:cNvCxnSpPr>
              <p:nvPr/>
            </p:nvCxnSpPr>
            <p:spPr>
              <a:xfrm rot="16200000" flipH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53" idx="3"/>
                <a:endCxn id="53" idx="7"/>
              </p:cNvCxnSpPr>
              <p:nvPr/>
            </p:nvCxnSpPr>
            <p:spPr>
              <a:xfrm rot="5400000" flipH="1" flipV="1">
                <a:off x="719857" y="3162835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e 76"/>
          <p:cNvGrpSpPr>
            <a:grpSpLocks/>
          </p:cNvGrpSpPr>
          <p:nvPr/>
        </p:nvGrpSpPr>
        <p:grpSpPr bwMode="auto">
          <a:xfrm>
            <a:off x="2708275" y="6165850"/>
            <a:ext cx="217488" cy="314325"/>
            <a:chOff x="2901950" y="5029200"/>
            <a:chExt cx="216797" cy="314093"/>
          </a:xfrm>
        </p:grpSpPr>
        <p:sp>
          <p:nvSpPr>
            <p:cNvPr id="57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58" name="Connecteur droit 57"/>
            <p:cNvCxnSpPr>
              <a:stCxn id="57" idx="2"/>
              <a:endCxn id="57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53" name="Groupe 77"/>
          <p:cNvGrpSpPr>
            <a:grpSpLocks/>
          </p:cNvGrpSpPr>
          <p:nvPr/>
        </p:nvGrpSpPr>
        <p:grpSpPr bwMode="auto">
          <a:xfrm>
            <a:off x="2701925" y="3870325"/>
            <a:ext cx="217488" cy="320675"/>
            <a:chOff x="2901950" y="5029200"/>
            <a:chExt cx="216797" cy="320892"/>
          </a:xfrm>
        </p:grpSpPr>
        <p:sp>
          <p:nvSpPr>
            <p:cNvPr id="61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62" name="Connecteur droit 61"/>
            <p:cNvCxnSpPr>
              <a:stCxn id="61" idx="2"/>
              <a:endCxn id="61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54" name="Groupe 113"/>
          <p:cNvGrpSpPr>
            <a:grpSpLocks/>
          </p:cNvGrpSpPr>
          <p:nvPr/>
        </p:nvGrpSpPr>
        <p:grpSpPr bwMode="auto">
          <a:xfrm>
            <a:off x="2689225" y="2435225"/>
            <a:ext cx="220663" cy="317500"/>
            <a:chOff x="2901950" y="5029200"/>
            <a:chExt cx="220197" cy="317492"/>
          </a:xfrm>
        </p:grpSpPr>
        <p:sp>
          <p:nvSpPr>
            <p:cNvPr id="65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66" name="Connecteur droit 65"/>
            <p:cNvCxnSpPr>
              <a:stCxn id="65" idx="2"/>
              <a:endCxn id="65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55" name="Groupe 117"/>
          <p:cNvGrpSpPr>
            <a:grpSpLocks/>
          </p:cNvGrpSpPr>
          <p:nvPr/>
        </p:nvGrpSpPr>
        <p:grpSpPr bwMode="auto">
          <a:xfrm>
            <a:off x="2670175" y="1901825"/>
            <a:ext cx="219075" cy="317500"/>
            <a:chOff x="2901950" y="5029200"/>
            <a:chExt cx="220197" cy="317492"/>
          </a:xfrm>
        </p:grpSpPr>
        <p:sp>
          <p:nvSpPr>
            <p:cNvPr id="69" name="ZoneTexte 11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70" name="Connecteur droit 69"/>
            <p:cNvCxnSpPr>
              <a:stCxn id="69" idx="2"/>
              <a:endCxn id="69" idx="3"/>
            </p:cNvCxnSpPr>
            <p:nvPr/>
          </p:nvCxnSpPr>
          <p:spPr>
            <a:xfrm rot="5400000" flipH="1" flipV="1">
              <a:off x="2976425" y="5148836"/>
              <a:ext cx="107947" cy="845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120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2" name="Groupe 125"/>
          <p:cNvGrpSpPr>
            <a:grpSpLocks/>
          </p:cNvGrpSpPr>
          <p:nvPr/>
        </p:nvGrpSpPr>
        <p:grpSpPr bwMode="auto">
          <a:xfrm>
            <a:off x="2786063" y="1420813"/>
            <a:ext cx="220662" cy="317500"/>
            <a:chOff x="2901950" y="5029200"/>
            <a:chExt cx="220197" cy="317492"/>
          </a:xfrm>
        </p:grpSpPr>
        <p:sp>
          <p:nvSpPr>
            <p:cNvPr id="73" name="ZoneTexte 126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  <p:cxnSp>
          <p:nvCxnSpPr>
            <p:cNvPr id="74" name="Connecteur droit 73"/>
            <p:cNvCxnSpPr>
              <a:stCxn id="73" idx="2"/>
              <a:endCxn id="73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128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6" name="Groupe 258"/>
          <p:cNvGrpSpPr>
            <a:grpSpLocks/>
          </p:cNvGrpSpPr>
          <p:nvPr/>
        </p:nvGrpSpPr>
        <p:grpSpPr bwMode="auto">
          <a:xfrm>
            <a:off x="2787650" y="1198563"/>
            <a:ext cx="769938" cy="330200"/>
            <a:chOff x="3073952" y="750977"/>
            <a:chExt cx="768614" cy="329955"/>
          </a:xfrm>
        </p:grpSpPr>
        <p:grpSp>
          <p:nvGrpSpPr>
            <p:cNvPr id="38" name="Groupe 129"/>
            <p:cNvGrpSpPr>
              <a:grpSpLocks/>
            </p:cNvGrpSpPr>
            <p:nvPr/>
          </p:nvGrpSpPr>
          <p:grpSpPr bwMode="auto">
            <a:xfrm>
              <a:off x="3073952" y="750977"/>
              <a:ext cx="220197" cy="317492"/>
              <a:chOff x="2901950" y="5029200"/>
              <a:chExt cx="220197" cy="317492"/>
            </a:xfrm>
          </p:grpSpPr>
          <p:sp>
            <p:nvSpPr>
              <p:cNvPr id="94" name="ZoneTexte 130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95" name="Connecteur droit 94"/>
              <p:cNvCxnSpPr>
                <a:stCxn id="94" idx="2"/>
                <a:endCxn id="94" idx="3"/>
              </p:cNvCxnSpPr>
              <p:nvPr/>
            </p:nvCxnSpPr>
            <p:spPr>
              <a:xfrm rot="5400000" flipH="1" flipV="1">
                <a:off x="2976382" y="5148215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ZoneTexte 132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2" name="Groupe 133"/>
            <p:cNvGrpSpPr>
              <a:grpSpLocks/>
            </p:cNvGrpSpPr>
            <p:nvPr/>
          </p:nvGrpSpPr>
          <p:grpSpPr bwMode="auto">
            <a:xfrm>
              <a:off x="3219554" y="753808"/>
              <a:ext cx="220197" cy="317492"/>
              <a:chOff x="2901950" y="5029200"/>
              <a:chExt cx="220197" cy="317492"/>
            </a:xfrm>
          </p:grpSpPr>
          <p:sp>
            <p:nvSpPr>
              <p:cNvPr id="91" name="ZoneTexte 13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92" name="Connecteur droit 91"/>
              <p:cNvCxnSpPr>
                <a:stCxn id="91" idx="2"/>
                <a:endCxn id="91" idx="3"/>
              </p:cNvCxnSpPr>
              <p:nvPr/>
            </p:nvCxnSpPr>
            <p:spPr>
              <a:xfrm rot="5400000" flipH="1" flipV="1">
                <a:off x="2976579" y="5148557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ZoneTexte 13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4" name="Groupe 137"/>
            <p:cNvGrpSpPr>
              <a:grpSpLocks/>
            </p:cNvGrpSpPr>
            <p:nvPr/>
          </p:nvGrpSpPr>
          <p:grpSpPr bwMode="auto">
            <a:xfrm>
              <a:off x="3365154" y="763440"/>
              <a:ext cx="220197" cy="317492"/>
              <a:chOff x="2901950" y="5029200"/>
              <a:chExt cx="220197" cy="317492"/>
            </a:xfrm>
          </p:grpSpPr>
          <p:sp>
            <p:nvSpPr>
              <p:cNvPr id="88" name="ZoneTexte 13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89" name="Connecteur droit 88"/>
              <p:cNvCxnSpPr>
                <a:stCxn id="88" idx="2"/>
                <a:endCxn id="88" idx="3"/>
              </p:cNvCxnSpPr>
              <p:nvPr/>
            </p:nvCxnSpPr>
            <p:spPr>
              <a:xfrm rot="5400000" flipH="1" flipV="1">
                <a:off x="2976777" y="514844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ZoneTexte 14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6" name="Groupe 141"/>
            <p:cNvGrpSpPr>
              <a:grpSpLocks/>
            </p:cNvGrpSpPr>
            <p:nvPr/>
          </p:nvGrpSpPr>
          <p:grpSpPr bwMode="auto">
            <a:xfrm>
              <a:off x="3497158" y="762873"/>
              <a:ext cx="220197" cy="317492"/>
              <a:chOff x="2901950" y="5029200"/>
              <a:chExt cx="220197" cy="317492"/>
            </a:xfrm>
          </p:grpSpPr>
          <p:sp>
            <p:nvSpPr>
              <p:cNvPr id="85" name="ZoneTexte 14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86" name="Connecteur droit 85"/>
              <p:cNvCxnSpPr>
                <a:stCxn id="85" idx="2"/>
                <a:endCxn id="85" idx="3"/>
              </p:cNvCxnSpPr>
              <p:nvPr/>
            </p:nvCxnSpPr>
            <p:spPr>
              <a:xfrm rot="5400000" flipH="1" flipV="1">
                <a:off x="2976310" y="514742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Texte 14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50" name="Groupe 145"/>
            <p:cNvGrpSpPr>
              <a:grpSpLocks/>
            </p:cNvGrpSpPr>
            <p:nvPr/>
          </p:nvGrpSpPr>
          <p:grpSpPr bwMode="auto">
            <a:xfrm>
              <a:off x="3622369" y="758911"/>
              <a:ext cx="220197" cy="317492"/>
              <a:chOff x="2901950" y="5029200"/>
              <a:chExt cx="220197" cy="317492"/>
            </a:xfrm>
          </p:grpSpPr>
          <p:sp>
            <p:nvSpPr>
              <p:cNvPr id="82" name="ZoneTexte 14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83" name="Connecteur droit 82"/>
              <p:cNvCxnSpPr>
                <a:stCxn id="82" idx="2"/>
                <a:endCxn id="82" idx="3"/>
              </p:cNvCxnSpPr>
              <p:nvPr/>
            </p:nvCxnSpPr>
            <p:spPr>
              <a:xfrm rot="5400000" flipH="1" flipV="1">
                <a:off x="2976295" y="5148212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ZoneTexte 14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97" name="Connecteur droit 96"/>
          <p:cNvCxnSpPr/>
          <p:nvPr/>
        </p:nvCxnSpPr>
        <p:spPr>
          <a:xfrm>
            <a:off x="2900363" y="6435725"/>
            <a:ext cx="957262" cy="12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2879725" y="4198938"/>
            <a:ext cx="968375" cy="6111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879725" y="3538538"/>
            <a:ext cx="949325" cy="4333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159"/>
          <p:cNvGrpSpPr>
            <a:grpSpLocks/>
          </p:cNvGrpSpPr>
          <p:nvPr/>
        </p:nvGrpSpPr>
        <p:grpSpPr bwMode="auto">
          <a:xfrm>
            <a:off x="4681538" y="6170613"/>
            <a:ext cx="215900" cy="314325"/>
            <a:chOff x="2901950" y="5029200"/>
            <a:chExt cx="216797" cy="314093"/>
          </a:xfrm>
        </p:grpSpPr>
        <p:sp>
          <p:nvSpPr>
            <p:cNvPr id="101" name="ZoneTexte 160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02" name="Connecteur droit 101"/>
            <p:cNvCxnSpPr>
              <a:stCxn id="101" idx="2"/>
              <a:endCxn id="101" idx="3"/>
            </p:cNvCxnSpPr>
            <p:nvPr/>
          </p:nvCxnSpPr>
          <p:spPr>
            <a:xfrm rot="5400000" flipH="1" flipV="1">
              <a:off x="2977137" y="5147964"/>
              <a:ext cx="107870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62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56" name="Groupe 163"/>
          <p:cNvGrpSpPr>
            <a:grpSpLocks/>
          </p:cNvGrpSpPr>
          <p:nvPr/>
        </p:nvGrpSpPr>
        <p:grpSpPr bwMode="auto">
          <a:xfrm>
            <a:off x="6761163" y="6162675"/>
            <a:ext cx="215900" cy="314325"/>
            <a:chOff x="2901950" y="5029200"/>
            <a:chExt cx="216797" cy="314093"/>
          </a:xfrm>
        </p:grpSpPr>
        <p:sp>
          <p:nvSpPr>
            <p:cNvPr id="105" name="ZoneTexte 16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06" name="Connecteur droit 105"/>
            <p:cNvCxnSpPr>
              <a:stCxn id="105" idx="2"/>
              <a:endCxn id="105" idx="3"/>
            </p:cNvCxnSpPr>
            <p:nvPr/>
          </p:nvCxnSpPr>
          <p:spPr>
            <a:xfrm rot="5400000" flipH="1" flipV="1">
              <a:off x="2977137" y="5147964"/>
              <a:ext cx="107870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66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60" name="Groupe 167"/>
          <p:cNvGrpSpPr>
            <a:grpSpLocks/>
          </p:cNvGrpSpPr>
          <p:nvPr/>
        </p:nvGrpSpPr>
        <p:grpSpPr bwMode="auto">
          <a:xfrm>
            <a:off x="6767513" y="3832225"/>
            <a:ext cx="215900" cy="322263"/>
            <a:chOff x="2901950" y="5029200"/>
            <a:chExt cx="216797" cy="320892"/>
          </a:xfrm>
        </p:grpSpPr>
        <p:sp>
          <p:nvSpPr>
            <p:cNvPr id="109" name="ZoneTexte 1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10" name="Connecteur droit 109"/>
            <p:cNvCxnSpPr>
              <a:stCxn id="109" idx="2"/>
              <a:endCxn id="109" idx="3"/>
            </p:cNvCxnSpPr>
            <p:nvPr/>
          </p:nvCxnSpPr>
          <p:spPr>
            <a:xfrm rot="5400000" flipH="1" flipV="1">
              <a:off x="2977327" y="5147395"/>
              <a:ext cx="107491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7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64" name="Groupe 171"/>
          <p:cNvGrpSpPr>
            <a:grpSpLocks/>
          </p:cNvGrpSpPr>
          <p:nvPr/>
        </p:nvGrpSpPr>
        <p:grpSpPr bwMode="auto">
          <a:xfrm>
            <a:off x="4691063" y="4537075"/>
            <a:ext cx="215900" cy="320675"/>
            <a:chOff x="2901950" y="5029200"/>
            <a:chExt cx="216797" cy="320892"/>
          </a:xfrm>
        </p:grpSpPr>
        <p:sp>
          <p:nvSpPr>
            <p:cNvPr id="113" name="ZoneTexte 172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14" name="Connecteur droit 113"/>
            <p:cNvCxnSpPr>
              <a:stCxn id="113" idx="2"/>
              <a:endCxn id="113" idx="3"/>
            </p:cNvCxnSpPr>
            <p:nvPr/>
          </p:nvCxnSpPr>
          <p:spPr>
            <a:xfrm rot="5400000" flipH="1" flipV="1">
              <a:off x="2977061" y="5148193"/>
              <a:ext cx="108023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ZoneTexte 174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116" name="Connecteur droit 115"/>
          <p:cNvCxnSpPr/>
          <p:nvPr/>
        </p:nvCxnSpPr>
        <p:spPr>
          <a:xfrm>
            <a:off x="4875213" y="6435725"/>
            <a:ext cx="954087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4857750" y="4810125"/>
            <a:ext cx="981075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845050" y="3975100"/>
            <a:ext cx="993775" cy="130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4859338" y="3362325"/>
            <a:ext cx="979487" cy="171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flipV="1">
            <a:off x="4845050" y="3267075"/>
            <a:ext cx="1003300" cy="365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flipV="1">
            <a:off x="4857750" y="3171825"/>
            <a:ext cx="990600" cy="47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193"/>
          <p:cNvGrpSpPr>
            <a:grpSpLocks/>
          </p:cNvGrpSpPr>
          <p:nvPr/>
        </p:nvGrpSpPr>
        <p:grpSpPr bwMode="auto">
          <a:xfrm>
            <a:off x="4803775" y="3740150"/>
            <a:ext cx="219075" cy="317500"/>
            <a:chOff x="2901950" y="5029200"/>
            <a:chExt cx="220197" cy="317492"/>
          </a:xfrm>
        </p:grpSpPr>
        <p:sp>
          <p:nvSpPr>
            <p:cNvPr id="123" name="ZoneTexte 19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24" name="Connecteur droit 123"/>
            <p:cNvCxnSpPr>
              <a:stCxn id="123" idx="2"/>
              <a:endCxn id="123" idx="3"/>
            </p:cNvCxnSpPr>
            <p:nvPr/>
          </p:nvCxnSpPr>
          <p:spPr>
            <a:xfrm rot="5400000" flipH="1" flipV="1">
              <a:off x="2976425" y="5148836"/>
              <a:ext cx="107947" cy="845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9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2" name="Groupe 197"/>
          <p:cNvGrpSpPr>
            <a:grpSpLocks/>
          </p:cNvGrpSpPr>
          <p:nvPr/>
        </p:nvGrpSpPr>
        <p:grpSpPr bwMode="auto">
          <a:xfrm>
            <a:off x="4832350" y="2044700"/>
            <a:ext cx="219075" cy="317500"/>
            <a:chOff x="2901950" y="5029200"/>
            <a:chExt cx="220197" cy="317492"/>
          </a:xfrm>
        </p:grpSpPr>
        <p:sp>
          <p:nvSpPr>
            <p:cNvPr id="127" name="ZoneTexte 19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28" name="Connecteur droit 127"/>
            <p:cNvCxnSpPr>
              <a:stCxn id="127" idx="2"/>
              <a:endCxn id="127" idx="3"/>
            </p:cNvCxnSpPr>
            <p:nvPr/>
          </p:nvCxnSpPr>
          <p:spPr>
            <a:xfrm rot="5400000" flipH="1" flipV="1">
              <a:off x="2976425" y="5148836"/>
              <a:ext cx="107947" cy="845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200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6" name="Groupe 201"/>
          <p:cNvGrpSpPr>
            <a:grpSpLocks/>
          </p:cNvGrpSpPr>
          <p:nvPr/>
        </p:nvGrpSpPr>
        <p:grpSpPr bwMode="auto">
          <a:xfrm>
            <a:off x="4813300" y="3413125"/>
            <a:ext cx="217488" cy="314325"/>
            <a:chOff x="2901950" y="5029200"/>
            <a:chExt cx="216797" cy="314093"/>
          </a:xfrm>
        </p:grpSpPr>
        <p:sp>
          <p:nvSpPr>
            <p:cNvPr id="131" name="ZoneTexte 202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32" name="Connecteur droit 131"/>
            <p:cNvCxnSpPr>
              <a:stCxn id="131" idx="2"/>
              <a:endCxn id="131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ZoneTexte 204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7" name="Groupe 205"/>
          <p:cNvGrpSpPr>
            <a:grpSpLocks/>
          </p:cNvGrpSpPr>
          <p:nvPr/>
        </p:nvGrpSpPr>
        <p:grpSpPr bwMode="auto">
          <a:xfrm>
            <a:off x="6813550" y="3317875"/>
            <a:ext cx="217488" cy="314325"/>
            <a:chOff x="2901950" y="5029200"/>
            <a:chExt cx="216797" cy="314093"/>
          </a:xfrm>
        </p:grpSpPr>
        <p:sp>
          <p:nvSpPr>
            <p:cNvPr id="135" name="ZoneTexte 206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36" name="Connecteur droit 135"/>
            <p:cNvCxnSpPr>
              <a:stCxn id="135" idx="2"/>
              <a:endCxn id="135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208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8" name="Groupe 209"/>
          <p:cNvGrpSpPr>
            <a:grpSpLocks/>
          </p:cNvGrpSpPr>
          <p:nvPr/>
        </p:nvGrpSpPr>
        <p:grpSpPr bwMode="auto">
          <a:xfrm>
            <a:off x="4803775" y="3206750"/>
            <a:ext cx="220663" cy="317500"/>
            <a:chOff x="2901950" y="5029200"/>
            <a:chExt cx="220197" cy="317492"/>
          </a:xfrm>
        </p:grpSpPr>
        <p:sp>
          <p:nvSpPr>
            <p:cNvPr id="139" name="ZoneTexte 210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40" name="Connecteur droit 139"/>
            <p:cNvCxnSpPr>
              <a:stCxn id="139" idx="2"/>
              <a:endCxn id="139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ZoneTexte 212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9" name="Groupe 213"/>
          <p:cNvGrpSpPr>
            <a:grpSpLocks/>
          </p:cNvGrpSpPr>
          <p:nvPr/>
        </p:nvGrpSpPr>
        <p:grpSpPr bwMode="auto">
          <a:xfrm>
            <a:off x="4813300" y="2994025"/>
            <a:ext cx="220663" cy="317500"/>
            <a:chOff x="2901950" y="5029200"/>
            <a:chExt cx="220197" cy="317492"/>
          </a:xfrm>
        </p:grpSpPr>
        <p:sp>
          <p:nvSpPr>
            <p:cNvPr id="143" name="ZoneTexte 2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144" name="Connecteur droit 143"/>
            <p:cNvCxnSpPr>
              <a:stCxn id="143" idx="2"/>
              <a:endCxn id="143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ZoneTexte 2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80" name="Groupe 224"/>
          <p:cNvGrpSpPr>
            <a:grpSpLocks/>
          </p:cNvGrpSpPr>
          <p:nvPr/>
        </p:nvGrpSpPr>
        <p:grpSpPr bwMode="auto">
          <a:xfrm>
            <a:off x="6823075" y="3140075"/>
            <a:ext cx="220663" cy="317500"/>
            <a:chOff x="2901950" y="5029200"/>
            <a:chExt cx="220197" cy="317492"/>
          </a:xfrm>
        </p:grpSpPr>
        <p:sp>
          <p:nvSpPr>
            <p:cNvPr id="147" name="ZoneTexte 225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48" name="Connecteur droit 147"/>
            <p:cNvCxnSpPr>
              <a:stCxn id="147" idx="2"/>
              <a:endCxn id="147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ZoneTexte 227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81" name="Groupe 228"/>
          <p:cNvGrpSpPr>
            <a:grpSpLocks/>
          </p:cNvGrpSpPr>
          <p:nvPr/>
        </p:nvGrpSpPr>
        <p:grpSpPr bwMode="auto">
          <a:xfrm>
            <a:off x="6823075" y="2936875"/>
            <a:ext cx="220663" cy="317500"/>
            <a:chOff x="2901950" y="5029200"/>
            <a:chExt cx="220197" cy="317492"/>
          </a:xfrm>
        </p:grpSpPr>
        <p:sp>
          <p:nvSpPr>
            <p:cNvPr id="151" name="ZoneTexte 229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152" name="Connecteur droit 151"/>
            <p:cNvCxnSpPr>
              <a:stCxn id="151" idx="2"/>
              <a:endCxn id="151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231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00" name="Groupe 232"/>
          <p:cNvGrpSpPr>
            <a:grpSpLocks/>
          </p:cNvGrpSpPr>
          <p:nvPr/>
        </p:nvGrpSpPr>
        <p:grpSpPr bwMode="auto">
          <a:xfrm>
            <a:off x="4813300" y="2349500"/>
            <a:ext cx="220663" cy="317500"/>
            <a:chOff x="2901950" y="5029200"/>
            <a:chExt cx="220197" cy="317492"/>
          </a:xfrm>
        </p:grpSpPr>
        <p:sp>
          <p:nvSpPr>
            <p:cNvPr id="155" name="ZoneTexte 233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56" name="Connecteur droit 155"/>
            <p:cNvCxnSpPr>
              <a:stCxn id="155" idx="2"/>
              <a:endCxn id="155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ZoneTexte 235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04" name="Groupe 236"/>
          <p:cNvGrpSpPr>
            <a:grpSpLocks/>
          </p:cNvGrpSpPr>
          <p:nvPr/>
        </p:nvGrpSpPr>
        <p:grpSpPr bwMode="auto">
          <a:xfrm>
            <a:off x="6804025" y="2387600"/>
            <a:ext cx="220663" cy="317500"/>
            <a:chOff x="2901950" y="5029200"/>
            <a:chExt cx="220197" cy="317492"/>
          </a:xfrm>
        </p:grpSpPr>
        <p:sp>
          <p:nvSpPr>
            <p:cNvPr id="159" name="ZoneTexte 237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60" name="Connecteur droit 159"/>
            <p:cNvCxnSpPr>
              <a:stCxn id="159" idx="2"/>
              <a:endCxn id="159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ZoneTexte 239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08" name="Groupe 240"/>
          <p:cNvGrpSpPr>
            <a:grpSpLocks/>
          </p:cNvGrpSpPr>
          <p:nvPr/>
        </p:nvGrpSpPr>
        <p:grpSpPr bwMode="auto">
          <a:xfrm>
            <a:off x="4765675" y="307975"/>
            <a:ext cx="217488" cy="314325"/>
            <a:chOff x="2901950" y="5029200"/>
            <a:chExt cx="216797" cy="314093"/>
          </a:xfrm>
        </p:grpSpPr>
        <p:sp>
          <p:nvSpPr>
            <p:cNvPr id="163" name="ZoneTexte 241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64" name="Connecteur droit 163"/>
            <p:cNvCxnSpPr>
              <a:stCxn id="163" idx="2"/>
              <a:endCxn id="163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ZoneTexte 243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12" name="Groupe 244"/>
          <p:cNvGrpSpPr>
            <a:grpSpLocks/>
          </p:cNvGrpSpPr>
          <p:nvPr/>
        </p:nvGrpSpPr>
        <p:grpSpPr bwMode="auto">
          <a:xfrm>
            <a:off x="6804025" y="2035175"/>
            <a:ext cx="220663" cy="317500"/>
            <a:chOff x="2901950" y="5029200"/>
            <a:chExt cx="220197" cy="317492"/>
          </a:xfrm>
        </p:grpSpPr>
        <p:sp>
          <p:nvSpPr>
            <p:cNvPr id="167" name="ZoneTexte 245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68" name="Connecteur droit 167"/>
            <p:cNvCxnSpPr>
              <a:stCxn id="167" idx="2"/>
              <a:endCxn id="167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247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170" name="Connecteur droit 169"/>
          <p:cNvCxnSpPr/>
          <p:nvPr/>
        </p:nvCxnSpPr>
        <p:spPr>
          <a:xfrm flipV="1">
            <a:off x="2867025" y="3533775"/>
            <a:ext cx="97155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flipV="1">
            <a:off x="2857500" y="3305175"/>
            <a:ext cx="1000125" cy="228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 259"/>
          <p:cNvGrpSpPr>
            <a:grpSpLocks/>
          </p:cNvGrpSpPr>
          <p:nvPr/>
        </p:nvGrpSpPr>
        <p:grpSpPr bwMode="auto">
          <a:xfrm>
            <a:off x="2444750" y="3255963"/>
            <a:ext cx="769938" cy="330200"/>
            <a:chOff x="3073952" y="750977"/>
            <a:chExt cx="768614" cy="329955"/>
          </a:xfrm>
        </p:grpSpPr>
        <p:grpSp>
          <p:nvGrpSpPr>
            <p:cNvPr id="126" name="Groupe 129"/>
            <p:cNvGrpSpPr>
              <a:grpSpLocks/>
            </p:cNvGrpSpPr>
            <p:nvPr/>
          </p:nvGrpSpPr>
          <p:grpSpPr bwMode="auto">
            <a:xfrm>
              <a:off x="3073952" y="750977"/>
              <a:ext cx="220197" cy="317492"/>
              <a:chOff x="2901950" y="5029200"/>
              <a:chExt cx="220197" cy="317492"/>
            </a:xfrm>
          </p:grpSpPr>
          <p:sp>
            <p:nvSpPr>
              <p:cNvPr id="190" name="ZoneTexte 277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191" name="Connecteur droit 190"/>
              <p:cNvCxnSpPr>
                <a:stCxn id="190" idx="2"/>
                <a:endCxn id="190" idx="3"/>
              </p:cNvCxnSpPr>
              <p:nvPr/>
            </p:nvCxnSpPr>
            <p:spPr>
              <a:xfrm rot="5400000" flipH="1" flipV="1">
                <a:off x="2976382" y="5148215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ZoneTexte 279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30" name="Groupe 133"/>
            <p:cNvGrpSpPr>
              <a:grpSpLocks/>
            </p:cNvGrpSpPr>
            <p:nvPr/>
          </p:nvGrpSpPr>
          <p:grpSpPr bwMode="auto">
            <a:xfrm>
              <a:off x="3219554" y="753808"/>
              <a:ext cx="220197" cy="317492"/>
              <a:chOff x="2901950" y="5029200"/>
              <a:chExt cx="220197" cy="317492"/>
            </a:xfrm>
          </p:grpSpPr>
          <p:sp>
            <p:nvSpPr>
              <p:cNvPr id="187" name="ZoneTexte 27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188" name="Connecteur droit 187"/>
              <p:cNvCxnSpPr>
                <a:stCxn id="187" idx="2"/>
                <a:endCxn id="187" idx="3"/>
              </p:cNvCxnSpPr>
              <p:nvPr/>
            </p:nvCxnSpPr>
            <p:spPr>
              <a:xfrm rot="5400000" flipH="1" flipV="1">
                <a:off x="2976579" y="5148557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ZoneTexte 27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34" name="Groupe 137"/>
            <p:cNvGrpSpPr>
              <a:grpSpLocks/>
            </p:cNvGrpSpPr>
            <p:nvPr/>
          </p:nvGrpSpPr>
          <p:grpSpPr bwMode="auto">
            <a:xfrm>
              <a:off x="3365154" y="763440"/>
              <a:ext cx="220197" cy="317492"/>
              <a:chOff x="2901950" y="5029200"/>
              <a:chExt cx="220197" cy="317492"/>
            </a:xfrm>
          </p:grpSpPr>
          <p:sp>
            <p:nvSpPr>
              <p:cNvPr id="184" name="ZoneTexte 271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185" name="Connecteur droit 184"/>
              <p:cNvCxnSpPr>
                <a:stCxn id="184" idx="2"/>
                <a:endCxn id="184" idx="3"/>
              </p:cNvCxnSpPr>
              <p:nvPr/>
            </p:nvCxnSpPr>
            <p:spPr>
              <a:xfrm rot="5400000" flipH="1" flipV="1">
                <a:off x="2976777" y="514844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ZoneTexte 273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38" name="Groupe 141"/>
            <p:cNvGrpSpPr>
              <a:grpSpLocks/>
            </p:cNvGrpSpPr>
            <p:nvPr/>
          </p:nvGrpSpPr>
          <p:grpSpPr bwMode="auto">
            <a:xfrm>
              <a:off x="3497158" y="762873"/>
              <a:ext cx="220197" cy="317492"/>
              <a:chOff x="2901950" y="5029200"/>
              <a:chExt cx="220197" cy="317492"/>
            </a:xfrm>
          </p:grpSpPr>
          <p:sp>
            <p:nvSpPr>
              <p:cNvPr id="181" name="ZoneTexte 26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182" name="Connecteur droit 181"/>
              <p:cNvCxnSpPr>
                <a:stCxn id="181" idx="2"/>
                <a:endCxn id="181" idx="3"/>
              </p:cNvCxnSpPr>
              <p:nvPr/>
            </p:nvCxnSpPr>
            <p:spPr>
              <a:xfrm rot="5400000" flipH="1" flipV="1">
                <a:off x="2976310" y="514742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ZoneTexte 27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42" name="Groupe 145"/>
            <p:cNvGrpSpPr>
              <a:grpSpLocks/>
            </p:cNvGrpSpPr>
            <p:nvPr/>
          </p:nvGrpSpPr>
          <p:grpSpPr bwMode="auto">
            <a:xfrm>
              <a:off x="3622369" y="758911"/>
              <a:ext cx="220197" cy="317492"/>
              <a:chOff x="2901950" y="5029200"/>
              <a:chExt cx="220197" cy="317492"/>
            </a:xfrm>
          </p:grpSpPr>
          <p:sp>
            <p:nvSpPr>
              <p:cNvPr id="178" name="ZoneTexte 265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179" name="Connecteur droit 178"/>
              <p:cNvCxnSpPr>
                <a:stCxn id="178" idx="2"/>
                <a:endCxn id="178" idx="3"/>
              </p:cNvCxnSpPr>
              <p:nvPr/>
            </p:nvCxnSpPr>
            <p:spPr>
              <a:xfrm rot="5400000" flipH="1" flipV="1">
                <a:off x="2976295" y="5148212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ZoneTexte 267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193" name="Connecteur droit 192"/>
          <p:cNvCxnSpPr/>
          <p:nvPr/>
        </p:nvCxnSpPr>
        <p:spPr>
          <a:xfrm flipV="1">
            <a:off x="2876550" y="3171825"/>
            <a:ext cx="971550" cy="342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 rot="5400000" flipH="1" flipV="1">
            <a:off x="1881188" y="1566862"/>
            <a:ext cx="2952750" cy="9810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flipV="1">
            <a:off x="2867025" y="2486025"/>
            <a:ext cx="971550" cy="2190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/>
          <p:cNvCxnSpPr/>
          <p:nvPr/>
        </p:nvCxnSpPr>
        <p:spPr>
          <a:xfrm>
            <a:off x="2867025" y="2171700"/>
            <a:ext cx="981075" cy="28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e 297"/>
          <p:cNvGrpSpPr>
            <a:grpSpLocks/>
          </p:cNvGrpSpPr>
          <p:nvPr/>
        </p:nvGrpSpPr>
        <p:grpSpPr bwMode="auto">
          <a:xfrm>
            <a:off x="6777038" y="4527550"/>
            <a:ext cx="215900" cy="320675"/>
            <a:chOff x="2901950" y="5029200"/>
            <a:chExt cx="216797" cy="320892"/>
          </a:xfrm>
        </p:grpSpPr>
        <p:sp>
          <p:nvSpPr>
            <p:cNvPr id="198" name="ZoneTexte 29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99" name="Connecteur droit 198"/>
            <p:cNvCxnSpPr>
              <a:stCxn id="198" idx="2"/>
              <a:endCxn id="198" idx="3"/>
            </p:cNvCxnSpPr>
            <p:nvPr/>
          </p:nvCxnSpPr>
          <p:spPr>
            <a:xfrm rot="5400000" flipH="1" flipV="1">
              <a:off x="2977061" y="5148193"/>
              <a:ext cx="108023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ZoneTexte 30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201" name="Connecteur droit 200"/>
          <p:cNvCxnSpPr/>
          <p:nvPr/>
        </p:nvCxnSpPr>
        <p:spPr>
          <a:xfrm>
            <a:off x="4848225" y="2490788"/>
            <a:ext cx="1000125" cy="619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V="1">
            <a:off x="4857750" y="2190750"/>
            <a:ext cx="990600" cy="14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ZoneTexte 80"/>
          <p:cNvSpPr txBox="1">
            <a:spLocks noChangeArrowheads="1"/>
          </p:cNvSpPr>
          <p:nvPr/>
        </p:nvSpPr>
        <p:spPr bwMode="auto">
          <a:xfrm>
            <a:off x="5853113" y="393700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0.26ps</a:t>
            </a:r>
          </a:p>
        </p:txBody>
      </p:sp>
      <p:sp>
        <p:nvSpPr>
          <p:cNvPr id="204" name="ZoneTexte 80"/>
          <p:cNvSpPr txBox="1">
            <a:spLocks noChangeArrowheads="1"/>
          </p:cNvSpPr>
          <p:nvPr/>
        </p:nvSpPr>
        <p:spPr bwMode="auto">
          <a:xfrm>
            <a:off x="5834063" y="32226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0.19ps</a:t>
            </a:r>
          </a:p>
        </p:txBody>
      </p:sp>
      <p:sp>
        <p:nvSpPr>
          <p:cNvPr id="205" name="ZoneTexte 80"/>
          <p:cNvSpPr txBox="1">
            <a:spLocks noChangeArrowheads="1"/>
          </p:cNvSpPr>
          <p:nvPr/>
        </p:nvSpPr>
        <p:spPr bwMode="auto">
          <a:xfrm>
            <a:off x="5834063" y="31273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0.10ps</a:t>
            </a:r>
          </a:p>
        </p:txBody>
      </p:sp>
      <p:sp>
        <p:nvSpPr>
          <p:cNvPr id="206" name="ZoneTexte 80"/>
          <p:cNvSpPr txBox="1">
            <a:spLocks noChangeArrowheads="1"/>
          </p:cNvSpPr>
          <p:nvPr/>
        </p:nvSpPr>
        <p:spPr bwMode="auto">
          <a:xfrm>
            <a:off x="5834063" y="30035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0.21ps</a:t>
            </a:r>
          </a:p>
        </p:txBody>
      </p:sp>
      <p:sp>
        <p:nvSpPr>
          <p:cNvPr id="207" name="ZoneTexte 80"/>
          <p:cNvSpPr txBox="1">
            <a:spLocks noChangeArrowheads="1"/>
          </p:cNvSpPr>
          <p:nvPr/>
        </p:nvSpPr>
        <p:spPr bwMode="auto">
          <a:xfrm>
            <a:off x="3824288" y="37941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0.11ps</a:t>
            </a:r>
          </a:p>
        </p:txBody>
      </p:sp>
      <p:sp>
        <p:nvSpPr>
          <p:cNvPr id="208" name="ZoneTexte 80"/>
          <p:cNvSpPr txBox="1">
            <a:spLocks noChangeArrowheads="1"/>
          </p:cNvSpPr>
          <p:nvPr/>
        </p:nvSpPr>
        <p:spPr bwMode="auto">
          <a:xfrm>
            <a:off x="3833813" y="33750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0.16ps</a:t>
            </a:r>
          </a:p>
        </p:txBody>
      </p:sp>
      <p:sp>
        <p:nvSpPr>
          <p:cNvPr id="209" name="ZoneTexte 80"/>
          <p:cNvSpPr txBox="1">
            <a:spLocks noChangeArrowheads="1"/>
          </p:cNvSpPr>
          <p:nvPr/>
        </p:nvSpPr>
        <p:spPr bwMode="auto">
          <a:xfrm>
            <a:off x="3843338" y="31559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0.02ps</a:t>
            </a:r>
          </a:p>
        </p:txBody>
      </p:sp>
      <p:sp>
        <p:nvSpPr>
          <p:cNvPr id="210" name="ZoneTexte 80"/>
          <p:cNvSpPr txBox="1">
            <a:spLocks noChangeArrowheads="1"/>
          </p:cNvSpPr>
          <p:nvPr/>
        </p:nvSpPr>
        <p:spPr bwMode="auto">
          <a:xfrm>
            <a:off x="3824288" y="30130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0.09ps</a:t>
            </a:r>
          </a:p>
        </p:txBody>
      </p:sp>
      <p:sp>
        <p:nvSpPr>
          <p:cNvPr id="211" name="ZoneTexte 80"/>
          <p:cNvSpPr txBox="1">
            <a:spLocks noChangeArrowheads="1"/>
          </p:cNvSpPr>
          <p:nvPr/>
        </p:nvSpPr>
        <p:spPr bwMode="auto">
          <a:xfrm>
            <a:off x="3843338" y="46323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1.85ps</a:t>
            </a:r>
          </a:p>
        </p:txBody>
      </p:sp>
      <p:sp>
        <p:nvSpPr>
          <p:cNvPr id="212" name="ZoneTexte 80"/>
          <p:cNvSpPr txBox="1">
            <a:spLocks noChangeArrowheads="1"/>
          </p:cNvSpPr>
          <p:nvPr/>
        </p:nvSpPr>
        <p:spPr bwMode="auto">
          <a:xfrm>
            <a:off x="4281488" y="62515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S=0.79</a:t>
            </a:r>
          </a:p>
        </p:txBody>
      </p:sp>
      <p:sp>
        <p:nvSpPr>
          <p:cNvPr id="213" name="ZoneTexte 80"/>
          <p:cNvSpPr txBox="1">
            <a:spLocks noChangeArrowheads="1"/>
          </p:cNvSpPr>
          <p:nvPr/>
        </p:nvSpPr>
        <p:spPr bwMode="auto">
          <a:xfrm>
            <a:off x="4262438" y="46323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S=0.905</a:t>
            </a:r>
          </a:p>
        </p:txBody>
      </p:sp>
      <p:sp>
        <p:nvSpPr>
          <p:cNvPr id="214" name="ZoneTexte 80"/>
          <p:cNvSpPr txBox="1">
            <a:spLocks noChangeArrowheads="1"/>
          </p:cNvSpPr>
          <p:nvPr/>
        </p:nvSpPr>
        <p:spPr bwMode="auto">
          <a:xfrm>
            <a:off x="4329113" y="33845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S=0.091</a:t>
            </a:r>
          </a:p>
        </p:txBody>
      </p:sp>
      <p:sp>
        <p:nvSpPr>
          <p:cNvPr id="215" name="ZoneTexte 80"/>
          <p:cNvSpPr txBox="1">
            <a:spLocks noChangeArrowheads="1"/>
          </p:cNvSpPr>
          <p:nvPr/>
        </p:nvSpPr>
        <p:spPr bwMode="auto">
          <a:xfrm>
            <a:off x="4338638" y="31559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S=0.46</a:t>
            </a:r>
          </a:p>
        </p:txBody>
      </p:sp>
      <p:sp>
        <p:nvSpPr>
          <p:cNvPr id="216" name="ZoneTexte 80"/>
          <p:cNvSpPr txBox="1">
            <a:spLocks noChangeArrowheads="1"/>
          </p:cNvSpPr>
          <p:nvPr/>
        </p:nvSpPr>
        <p:spPr bwMode="auto">
          <a:xfrm>
            <a:off x="4319588" y="23272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S=0.34</a:t>
            </a:r>
          </a:p>
        </p:txBody>
      </p:sp>
      <p:sp>
        <p:nvSpPr>
          <p:cNvPr id="217" name="ZoneTexte 80"/>
          <p:cNvSpPr txBox="1">
            <a:spLocks noChangeArrowheads="1"/>
          </p:cNvSpPr>
          <p:nvPr/>
        </p:nvSpPr>
        <p:spPr bwMode="auto">
          <a:xfrm>
            <a:off x="4319588" y="203200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S=0.74</a:t>
            </a:r>
          </a:p>
        </p:txBody>
      </p:sp>
      <p:sp>
        <p:nvSpPr>
          <p:cNvPr id="218" name="ZoneTexte 80"/>
          <p:cNvSpPr txBox="1">
            <a:spLocks noChangeArrowheads="1"/>
          </p:cNvSpPr>
          <p:nvPr/>
        </p:nvSpPr>
        <p:spPr bwMode="auto">
          <a:xfrm>
            <a:off x="6253163" y="62515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S=0.88</a:t>
            </a:r>
          </a:p>
        </p:txBody>
      </p:sp>
      <p:sp>
        <p:nvSpPr>
          <p:cNvPr id="219" name="ZoneTexte 80"/>
          <p:cNvSpPr txBox="1">
            <a:spLocks noChangeArrowheads="1"/>
          </p:cNvSpPr>
          <p:nvPr/>
        </p:nvSpPr>
        <p:spPr bwMode="auto">
          <a:xfrm>
            <a:off x="6272213" y="462280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S=0.78</a:t>
            </a:r>
          </a:p>
        </p:txBody>
      </p:sp>
      <p:sp>
        <p:nvSpPr>
          <p:cNvPr id="220" name="ZoneTexte 80"/>
          <p:cNvSpPr txBox="1">
            <a:spLocks noChangeArrowheads="1"/>
          </p:cNvSpPr>
          <p:nvPr/>
        </p:nvSpPr>
        <p:spPr bwMode="auto">
          <a:xfrm>
            <a:off x="6272213" y="393700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S=0.016</a:t>
            </a:r>
          </a:p>
        </p:txBody>
      </p:sp>
      <p:sp>
        <p:nvSpPr>
          <p:cNvPr id="221" name="ZoneTexte 80"/>
          <p:cNvSpPr txBox="1">
            <a:spLocks noChangeArrowheads="1"/>
          </p:cNvSpPr>
          <p:nvPr/>
        </p:nvSpPr>
        <p:spPr bwMode="auto">
          <a:xfrm>
            <a:off x="6272213" y="32321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S=0.053</a:t>
            </a:r>
          </a:p>
        </p:txBody>
      </p:sp>
      <p:sp>
        <p:nvSpPr>
          <p:cNvPr id="222" name="ZoneTexte 80"/>
          <p:cNvSpPr txBox="1">
            <a:spLocks noChangeArrowheads="1"/>
          </p:cNvSpPr>
          <p:nvPr/>
        </p:nvSpPr>
        <p:spPr bwMode="auto">
          <a:xfrm>
            <a:off x="6272213" y="311785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S=0.64</a:t>
            </a:r>
          </a:p>
        </p:txBody>
      </p:sp>
      <p:sp>
        <p:nvSpPr>
          <p:cNvPr id="223" name="ZoneTexte 80"/>
          <p:cNvSpPr txBox="1">
            <a:spLocks noChangeArrowheads="1"/>
          </p:cNvSpPr>
          <p:nvPr/>
        </p:nvSpPr>
        <p:spPr bwMode="auto">
          <a:xfrm>
            <a:off x="6234113" y="238442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S=0.15</a:t>
            </a:r>
          </a:p>
        </p:txBody>
      </p:sp>
      <p:sp>
        <p:nvSpPr>
          <p:cNvPr id="224" name="ZoneTexte 80"/>
          <p:cNvSpPr txBox="1">
            <a:spLocks noChangeArrowheads="1"/>
          </p:cNvSpPr>
          <p:nvPr/>
        </p:nvSpPr>
        <p:spPr bwMode="auto">
          <a:xfrm>
            <a:off x="6253163" y="20224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S=0.84</a:t>
            </a:r>
          </a:p>
        </p:txBody>
      </p:sp>
      <p:sp>
        <p:nvSpPr>
          <p:cNvPr id="225" name="ZoneTexte 11"/>
          <p:cNvSpPr txBox="1">
            <a:spLocks noChangeArrowheads="1"/>
          </p:cNvSpPr>
          <p:nvPr/>
        </p:nvSpPr>
        <p:spPr bwMode="auto">
          <a:xfrm>
            <a:off x="7218363" y="0"/>
            <a:ext cx="10715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aseline="30000">
                <a:latin typeface="Calibri" pitchFamily="34" charset="0"/>
              </a:rPr>
              <a:t>89</a:t>
            </a:r>
            <a:r>
              <a:rPr lang="en-US" sz="4000">
                <a:latin typeface="Calibri" pitchFamily="34" charset="0"/>
              </a:rPr>
              <a:t>Sr</a:t>
            </a:r>
          </a:p>
        </p:txBody>
      </p:sp>
      <p:grpSp>
        <p:nvGrpSpPr>
          <p:cNvPr id="150" name="Groupe 235"/>
          <p:cNvGrpSpPr>
            <a:grpSpLocks/>
          </p:cNvGrpSpPr>
          <p:nvPr/>
        </p:nvGrpSpPr>
        <p:grpSpPr bwMode="auto">
          <a:xfrm>
            <a:off x="2795588" y="984250"/>
            <a:ext cx="358775" cy="323850"/>
            <a:chOff x="2319338" y="983835"/>
            <a:chExt cx="359202" cy="324265"/>
          </a:xfrm>
        </p:grpSpPr>
        <p:grpSp>
          <p:nvGrpSpPr>
            <p:cNvPr id="154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32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33" name="Connecteur droit 232"/>
              <p:cNvCxnSpPr>
                <a:stCxn id="232" idx="2"/>
                <a:endCxn id="232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58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229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30" name="Connecteur droit 229"/>
              <p:cNvCxnSpPr>
                <a:stCxn id="229" idx="2"/>
                <a:endCxn id="229" idx="3"/>
              </p:cNvCxnSpPr>
              <p:nvPr/>
            </p:nvCxnSpPr>
            <p:spPr>
              <a:xfrm rot="5400000" flipH="1" flipV="1">
                <a:off x="2976114" y="5148517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sp>
        <p:nvSpPr>
          <p:cNvPr id="235" name="ZoneTexte 80"/>
          <p:cNvSpPr txBox="1">
            <a:spLocks noChangeArrowheads="1"/>
          </p:cNvSpPr>
          <p:nvPr/>
        </p:nvSpPr>
        <p:spPr bwMode="auto">
          <a:xfrm>
            <a:off x="5862638" y="46132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&gt;1 ps</a:t>
            </a:r>
          </a:p>
        </p:txBody>
      </p:sp>
      <p:sp>
        <p:nvSpPr>
          <p:cNvPr id="236" name="ZoneTexte 180"/>
          <p:cNvSpPr txBox="1">
            <a:spLocks noChangeArrowheads="1"/>
          </p:cNvSpPr>
          <p:nvPr/>
        </p:nvSpPr>
        <p:spPr bwMode="auto">
          <a:xfrm>
            <a:off x="5067300" y="255588"/>
            <a:ext cx="2057400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t</a:t>
            </a:r>
            <a:r>
              <a:rPr lang="en-US" sz="1200" baseline="-25000"/>
              <a:t>1/2</a:t>
            </a:r>
            <a:r>
              <a:rPr lang="en-US" sz="1200"/>
              <a:t> calculated assuming only M1 and E2 transitions</a:t>
            </a:r>
          </a:p>
          <a:p>
            <a:endParaRPr lang="en-US" sz="1200"/>
          </a:p>
          <a:p>
            <a:r>
              <a:rPr lang="en-US" sz="1200" b="1"/>
              <a:t>e(</a:t>
            </a:r>
            <a:r>
              <a:rPr lang="en-US" sz="1200" b="1">
                <a:latin typeface="Symbol" pitchFamily="18" charset="2"/>
              </a:rPr>
              <a:t>n</a:t>
            </a:r>
            <a:r>
              <a:rPr lang="en-US" sz="1200" b="1"/>
              <a:t>)=1 and g</a:t>
            </a:r>
            <a:r>
              <a:rPr lang="en-US" sz="1200" b="1" baseline="-25000"/>
              <a:t>s</a:t>
            </a:r>
            <a:r>
              <a:rPr lang="en-US" sz="1200" b="1"/>
              <a:t>=0.6 g</a:t>
            </a:r>
            <a:r>
              <a:rPr lang="en-US" sz="1200" b="1" baseline="-25000"/>
              <a:t>sfree</a:t>
            </a:r>
          </a:p>
        </p:txBody>
      </p:sp>
      <p:cxnSp>
        <p:nvCxnSpPr>
          <p:cNvPr id="237" name="Connecteur droit avec flèche 236"/>
          <p:cNvCxnSpPr/>
          <p:nvPr/>
        </p:nvCxnSpPr>
        <p:spPr>
          <a:xfrm rot="16200000" flipH="1">
            <a:off x="3048000" y="5200650"/>
            <a:ext cx="2505075" cy="47625"/>
          </a:xfrm>
          <a:prstGeom prst="straightConnector1">
            <a:avLst/>
          </a:prstGeom>
          <a:ln w="28575">
            <a:solidFill>
              <a:srgbClr val="00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avec flèche 237"/>
          <p:cNvCxnSpPr/>
          <p:nvPr/>
        </p:nvCxnSpPr>
        <p:spPr>
          <a:xfrm rot="16200000" flipH="1">
            <a:off x="5121275" y="5264150"/>
            <a:ext cx="2336800" cy="31750"/>
          </a:xfrm>
          <a:prstGeom prst="straightConnector1">
            <a:avLst/>
          </a:prstGeom>
          <a:ln w="28575">
            <a:solidFill>
              <a:srgbClr val="00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ZoneTexte 80"/>
          <p:cNvSpPr txBox="1">
            <a:spLocks noChangeArrowheads="1"/>
          </p:cNvSpPr>
          <p:nvPr/>
        </p:nvSpPr>
        <p:spPr bwMode="auto">
          <a:xfrm>
            <a:off x="6291263" y="4184650"/>
            <a:ext cx="757237" cy="4619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Symbol" pitchFamily="18" charset="2"/>
              </a:rPr>
              <a:t>d</a:t>
            </a:r>
            <a:r>
              <a:rPr lang="fr-FR" sz="1200" b="1" baseline="30000">
                <a:latin typeface="Calibri" pitchFamily="34" charset="0"/>
              </a:rPr>
              <a:t>2</a:t>
            </a:r>
            <a:r>
              <a:rPr lang="fr-FR" sz="1200" b="1">
                <a:latin typeface="Calibri" pitchFamily="34" charset="0"/>
              </a:rPr>
              <a:t>=0.56 (M1+E2)</a:t>
            </a:r>
          </a:p>
        </p:txBody>
      </p:sp>
      <p:sp>
        <p:nvSpPr>
          <p:cNvPr id="240" name="ZoneTexte 80"/>
          <p:cNvSpPr txBox="1">
            <a:spLocks noChangeArrowheads="1"/>
          </p:cNvSpPr>
          <p:nvPr/>
        </p:nvSpPr>
        <p:spPr bwMode="auto">
          <a:xfrm>
            <a:off x="4271963" y="4108450"/>
            <a:ext cx="757237" cy="4619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Symbol" pitchFamily="18" charset="2"/>
              </a:rPr>
              <a:t>d</a:t>
            </a:r>
            <a:r>
              <a:rPr lang="fr-FR" sz="1200" b="1" baseline="30000">
                <a:latin typeface="Calibri" pitchFamily="34" charset="0"/>
              </a:rPr>
              <a:t>2</a:t>
            </a:r>
            <a:r>
              <a:rPr lang="fr-FR" sz="1200" b="1">
                <a:latin typeface="Calibri" pitchFamily="34" charset="0"/>
              </a:rPr>
              <a:t>=0.87 (M1+E2)</a:t>
            </a:r>
          </a:p>
        </p:txBody>
      </p:sp>
      <p:sp>
        <p:nvSpPr>
          <p:cNvPr id="241" name="Rectangle à coins arrondis 240"/>
          <p:cNvSpPr/>
          <p:nvPr/>
        </p:nvSpPr>
        <p:spPr>
          <a:xfrm>
            <a:off x="6638925" y="1200150"/>
            <a:ext cx="2466975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200" b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-0.28(3)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-0.32(2)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fr-FR" sz="12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-1.1481 n.m.</a:t>
            </a:r>
          </a:p>
        </p:txBody>
      </p:sp>
      <p:sp>
        <p:nvSpPr>
          <p:cNvPr id="242" name="Rectangle à coins arrondis 241"/>
          <p:cNvSpPr/>
          <p:nvPr/>
        </p:nvSpPr>
        <p:spPr>
          <a:xfrm>
            <a:off x="4362450" y="1190625"/>
            <a:ext cx="2266950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200" b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calc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-0.27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fr-FR" sz="12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</a:t>
            </a:r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-1.020 n.m.</a:t>
            </a:r>
          </a:p>
        </p:txBody>
      </p:sp>
      <p:sp>
        <p:nvSpPr>
          <p:cNvPr id="243" name="ZoneTexte 180"/>
          <p:cNvSpPr txBox="1">
            <a:spLocks noChangeArrowheads="1"/>
          </p:cNvSpPr>
          <p:nvPr/>
        </p:nvSpPr>
        <p:spPr bwMode="auto">
          <a:xfrm>
            <a:off x="6996113" y="1103313"/>
            <a:ext cx="1909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experiment</a:t>
            </a:r>
          </a:p>
        </p:txBody>
      </p:sp>
      <p:sp>
        <p:nvSpPr>
          <p:cNvPr id="244" name="ZoneTexte 180"/>
          <p:cNvSpPr txBox="1">
            <a:spLocks noChangeArrowheads="1"/>
          </p:cNvSpPr>
          <p:nvPr/>
        </p:nvSpPr>
        <p:spPr bwMode="auto">
          <a:xfrm>
            <a:off x="4500563" y="1103313"/>
            <a:ext cx="1909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core-particle coupling</a:t>
            </a:r>
          </a:p>
        </p:txBody>
      </p:sp>
      <p:cxnSp>
        <p:nvCxnSpPr>
          <p:cNvPr id="245" name="Connecteur droit avec flèche 244"/>
          <p:cNvCxnSpPr/>
          <p:nvPr/>
        </p:nvCxnSpPr>
        <p:spPr>
          <a:xfrm flipV="1">
            <a:off x="952500" y="1504950"/>
            <a:ext cx="581025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ZoneTexte 170"/>
          <p:cNvSpPr txBox="1">
            <a:spLocks noChangeArrowheads="1"/>
          </p:cNvSpPr>
          <p:nvPr/>
        </p:nvSpPr>
        <p:spPr bwMode="auto">
          <a:xfrm>
            <a:off x="0" y="1217613"/>
            <a:ext cx="1227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not included in the model space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8828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1352550" y="645318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unperturbed</a:t>
            </a:r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3314700" y="643413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theory</a:t>
            </a:r>
          </a:p>
        </p:txBody>
      </p:sp>
      <p:sp>
        <p:nvSpPr>
          <p:cNvPr id="5" name="ZoneTexte 10"/>
          <p:cNvSpPr txBox="1">
            <a:spLocks noChangeArrowheads="1"/>
          </p:cNvSpPr>
          <p:nvPr/>
        </p:nvSpPr>
        <p:spPr bwMode="auto">
          <a:xfrm>
            <a:off x="5240338" y="645318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experiment</a:t>
            </a:r>
          </a:p>
        </p:txBody>
      </p:sp>
      <p:grpSp>
        <p:nvGrpSpPr>
          <p:cNvPr id="6" name="Groupe 23"/>
          <p:cNvGrpSpPr>
            <a:grpSpLocks/>
          </p:cNvGrpSpPr>
          <p:nvPr/>
        </p:nvGrpSpPr>
        <p:grpSpPr bwMode="auto">
          <a:xfrm>
            <a:off x="1150938" y="6194425"/>
            <a:ext cx="1071562" cy="276225"/>
            <a:chOff x="2214546" y="5286388"/>
            <a:chExt cx="1071570" cy="276999"/>
          </a:xfrm>
        </p:grpSpPr>
        <p:sp>
          <p:nvSpPr>
            <p:cNvPr id="7" name="ZoneTexte 1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8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0" name="Connecteur droit 9"/>
              <p:cNvCxnSpPr>
                <a:stCxn id="9" idx="1"/>
                <a:endCxn id="9" idx="5"/>
              </p:cNvCxnSpPr>
              <p:nvPr/>
            </p:nvCxnSpPr>
            <p:spPr>
              <a:xfrm rot="16200000" flipH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>
                <a:stCxn id="9" idx="3"/>
                <a:endCxn id="9" idx="7"/>
              </p:cNvCxnSpPr>
              <p:nvPr/>
            </p:nvCxnSpPr>
            <p:spPr>
              <a:xfrm rot="5400000" flipH="1" flipV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e 76"/>
          <p:cNvGrpSpPr>
            <a:grpSpLocks/>
          </p:cNvGrpSpPr>
          <p:nvPr/>
        </p:nvGrpSpPr>
        <p:grpSpPr bwMode="auto">
          <a:xfrm>
            <a:off x="2232025" y="6165850"/>
            <a:ext cx="217488" cy="314325"/>
            <a:chOff x="2901950" y="5029200"/>
            <a:chExt cx="216797" cy="314093"/>
          </a:xfrm>
        </p:grpSpPr>
        <p:sp>
          <p:nvSpPr>
            <p:cNvPr id="13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4" name="Connecteur droit 13"/>
            <p:cNvCxnSpPr>
              <a:stCxn id="13" idx="2"/>
              <a:endCxn id="13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2363788" y="6465888"/>
            <a:ext cx="9271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59"/>
          <p:cNvGrpSpPr>
            <a:grpSpLocks/>
          </p:cNvGrpSpPr>
          <p:nvPr/>
        </p:nvGrpSpPr>
        <p:grpSpPr bwMode="auto">
          <a:xfrm>
            <a:off x="4205288" y="6170613"/>
            <a:ext cx="215900" cy="314325"/>
            <a:chOff x="2901950" y="5029200"/>
            <a:chExt cx="216797" cy="314093"/>
          </a:xfrm>
        </p:grpSpPr>
        <p:sp>
          <p:nvSpPr>
            <p:cNvPr id="18" name="ZoneTexte 160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9" name="Connecteur droit 18"/>
            <p:cNvCxnSpPr>
              <a:stCxn id="18" idx="2"/>
              <a:endCxn id="18" idx="3"/>
            </p:cNvCxnSpPr>
            <p:nvPr/>
          </p:nvCxnSpPr>
          <p:spPr>
            <a:xfrm rot="5400000" flipH="1" flipV="1">
              <a:off x="2977137" y="5147964"/>
              <a:ext cx="107870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62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1" name="Groupe 163"/>
          <p:cNvGrpSpPr>
            <a:grpSpLocks/>
          </p:cNvGrpSpPr>
          <p:nvPr/>
        </p:nvGrpSpPr>
        <p:grpSpPr bwMode="auto">
          <a:xfrm>
            <a:off x="6183313" y="6162675"/>
            <a:ext cx="215900" cy="314325"/>
            <a:chOff x="2901950" y="5029200"/>
            <a:chExt cx="216797" cy="314093"/>
          </a:xfrm>
        </p:grpSpPr>
        <p:sp>
          <p:nvSpPr>
            <p:cNvPr id="22" name="ZoneTexte 16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23" name="Connecteur droit 22"/>
            <p:cNvCxnSpPr>
              <a:stCxn id="22" idx="2"/>
              <a:endCxn id="22" idx="3"/>
            </p:cNvCxnSpPr>
            <p:nvPr/>
          </p:nvCxnSpPr>
          <p:spPr>
            <a:xfrm rot="5400000" flipH="1" flipV="1">
              <a:off x="2977137" y="5147964"/>
              <a:ext cx="107870" cy="86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166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4294188" y="6465888"/>
            <a:ext cx="954087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80"/>
          <p:cNvSpPr txBox="1">
            <a:spLocks noChangeArrowheads="1"/>
          </p:cNvSpPr>
          <p:nvPr/>
        </p:nvSpPr>
        <p:spPr bwMode="auto">
          <a:xfrm>
            <a:off x="3771900" y="6272213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S=0.90</a:t>
            </a:r>
          </a:p>
        </p:txBody>
      </p:sp>
      <p:sp>
        <p:nvSpPr>
          <p:cNvPr id="27" name="ZoneTexte 80"/>
          <p:cNvSpPr txBox="1">
            <a:spLocks noChangeArrowheads="1"/>
          </p:cNvSpPr>
          <p:nvPr/>
        </p:nvSpPr>
        <p:spPr bwMode="auto">
          <a:xfrm>
            <a:off x="5715000" y="6278563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S=0.56</a:t>
            </a:r>
          </a:p>
        </p:txBody>
      </p:sp>
      <p:grpSp>
        <p:nvGrpSpPr>
          <p:cNvPr id="28" name="Groupe 24"/>
          <p:cNvGrpSpPr>
            <a:grpSpLocks/>
          </p:cNvGrpSpPr>
          <p:nvPr/>
        </p:nvGrpSpPr>
        <p:grpSpPr bwMode="auto">
          <a:xfrm>
            <a:off x="1135063" y="4043363"/>
            <a:ext cx="1071562" cy="276225"/>
            <a:chOff x="2214546" y="5286388"/>
            <a:chExt cx="1071570" cy="276999"/>
          </a:xfrm>
        </p:grpSpPr>
        <p:sp>
          <p:nvSpPr>
            <p:cNvPr id="29" name="ZoneTexte 25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30" name="Groupe 19"/>
            <p:cNvGrpSpPr>
              <a:grpSpLocks/>
            </p:cNvGrpSpPr>
            <p:nvPr/>
          </p:nvGrpSpPr>
          <p:grpSpPr bwMode="auto">
            <a:xfrm>
              <a:off x="2635236" y="5389864"/>
              <a:ext cx="80964" cy="89149"/>
              <a:chOff x="699603" y="3143197"/>
              <a:chExt cx="142294" cy="142504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699603" y="3143197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32" name="Connecteur droit 31"/>
              <p:cNvCxnSpPr>
                <a:stCxn id="31" idx="1"/>
                <a:endCxn id="31" idx="5"/>
              </p:cNvCxnSpPr>
              <p:nvPr/>
            </p:nvCxnSpPr>
            <p:spPr>
              <a:xfrm rot="16200000" flipH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>
                <a:stCxn id="31" idx="3"/>
                <a:endCxn id="31" idx="7"/>
              </p:cNvCxnSpPr>
              <p:nvPr/>
            </p:nvCxnSpPr>
            <p:spPr>
              <a:xfrm rot="5400000" flipH="1" flipV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oupe 77"/>
          <p:cNvGrpSpPr>
            <a:grpSpLocks/>
          </p:cNvGrpSpPr>
          <p:nvPr/>
        </p:nvGrpSpPr>
        <p:grpSpPr bwMode="auto">
          <a:xfrm>
            <a:off x="2225675" y="4005263"/>
            <a:ext cx="217488" cy="320675"/>
            <a:chOff x="2901950" y="5029200"/>
            <a:chExt cx="216797" cy="320892"/>
          </a:xfrm>
        </p:grpSpPr>
        <p:sp>
          <p:nvSpPr>
            <p:cNvPr id="35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36" name="Connecteur droit 35"/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34" name="Groupe 30"/>
          <p:cNvGrpSpPr>
            <a:grpSpLocks/>
          </p:cNvGrpSpPr>
          <p:nvPr/>
        </p:nvGrpSpPr>
        <p:grpSpPr bwMode="auto">
          <a:xfrm>
            <a:off x="1144588" y="2565400"/>
            <a:ext cx="1071562" cy="276225"/>
            <a:chOff x="2214546" y="5286388"/>
            <a:chExt cx="1071570" cy="276999"/>
          </a:xfrm>
        </p:grpSpPr>
        <p:sp>
          <p:nvSpPr>
            <p:cNvPr id="39" name="ZoneTexte 3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239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42" name="Connecteur droit 41"/>
              <p:cNvCxnSpPr>
                <a:stCxn id="41" idx="1"/>
                <a:endCxn id="41" idx="5"/>
              </p:cNvCxnSpPr>
              <p:nvPr/>
            </p:nvCxnSpPr>
            <p:spPr>
              <a:xfrm rot="16200000" flipH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>
                <a:stCxn id="41" idx="3"/>
                <a:endCxn id="41" idx="7"/>
              </p:cNvCxnSpPr>
              <p:nvPr/>
            </p:nvCxnSpPr>
            <p:spPr>
              <a:xfrm rot="5400000" flipH="1" flipV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" name="Groupe 259"/>
          <p:cNvGrpSpPr>
            <a:grpSpLocks/>
          </p:cNvGrpSpPr>
          <p:nvPr/>
        </p:nvGrpSpPr>
        <p:grpSpPr bwMode="auto">
          <a:xfrm>
            <a:off x="1993900" y="2536825"/>
            <a:ext cx="769938" cy="330200"/>
            <a:chOff x="3073952" y="750977"/>
            <a:chExt cx="768614" cy="329955"/>
          </a:xfrm>
        </p:grpSpPr>
        <p:grpSp>
          <p:nvGrpSpPr>
            <p:cNvPr id="244" name="Groupe 129"/>
            <p:cNvGrpSpPr>
              <a:grpSpLocks/>
            </p:cNvGrpSpPr>
            <p:nvPr/>
          </p:nvGrpSpPr>
          <p:grpSpPr bwMode="auto">
            <a:xfrm>
              <a:off x="3073952" y="750977"/>
              <a:ext cx="220197" cy="317492"/>
              <a:chOff x="2901950" y="5029200"/>
              <a:chExt cx="220197" cy="317492"/>
            </a:xfrm>
          </p:grpSpPr>
          <p:sp>
            <p:nvSpPr>
              <p:cNvPr id="62" name="ZoneTexte 277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63" name="Connecteur droit 62"/>
              <p:cNvCxnSpPr>
                <a:stCxn id="62" idx="2"/>
                <a:endCxn id="62" idx="3"/>
              </p:cNvCxnSpPr>
              <p:nvPr/>
            </p:nvCxnSpPr>
            <p:spPr>
              <a:xfrm rot="5400000" flipH="1" flipV="1">
                <a:off x="2976382" y="5148215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279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45" name="Groupe 133"/>
            <p:cNvGrpSpPr>
              <a:grpSpLocks/>
            </p:cNvGrpSpPr>
            <p:nvPr/>
          </p:nvGrpSpPr>
          <p:grpSpPr bwMode="auto">
            <a:xfrm>
              <a:off x="3219554" y="753808"/>
              <a:ext cx="220197" cy="317492"/>
              <a:chOff x="2901950" y="5029200"/>
              <a:chExt cx="220197" cy="317492"/>
            </a:xfrm>
          </p:grpSpPr>
          <p:sp>
            <p:nvSpPr>
              <p:cNvPr id="59" name="ZoneTexte 27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60" name="Connecteur droit 59"/>
              <p:cNvCxnSpPr>
                <a:stCxn id="59" idx="2"/>
                <a:endCxn id="59" idx="3"/>
              </p:cNvCxnSpPr>
              <p:nvPr/>
            </p:nvCxnSpPr>
            <p:spPr>
              <a:xfrm rot="5400000" flipH="1" flipV="1">
                <a:off x="2976579" y="5148557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27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54" name="Groupe 137"/>
            <p:cNvGrpSpPr>
              <a:grpSpLocks/>
            </p:cNvGrpSpPr>
            <p:nvPr/>
          </p:nvGrpSpPr>
          <p:grpSpPr bwMode="auto">
            <a:xfrm>
              <a:off x="3365154" y="763440"/>
              <a:ext cx="220197" cy="317492"/>
              <a:chOff x="2901950" y="5029200"/>
              <a:chExt cx="220197" cy="317492"/>
            </a:xfrm>
          </p:grpSpPr>
          <p:sp>
            <p:nvSpPr>
              <p:cNvPr id="56" name="ZoneTexte 271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57" name="Connecteur droit 56"/>
              <p:cNvCxnSpPr>
                <a:stCxn id="56" idx="2"/>
                <a:endCxn id="56" idx="3"/>
              </p:cNvCxnSpPr>
              <p:nvPr/>
            </p:nvCxnSpPr>
            <p:spPr>
              <a:xfrm rot="5400000" flipH="1" flipV="1">
                <a:off x="2976777" y="514844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273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55" name="Groupe 141"/>
            <p:cNvGrpSpPr>
              <a:grpSpLocks/>
            </p:cNvGrpSpPr>
            <p:nvPr/>
          </p:nvGrpSpPr>
          <p:grpSpPr bwMode="auto">
            <a:xfrm>
              <a:off x="3497158" y="762873"/>
              <a:ext cx="220197" cy="317492"/>
              <a:chOff x="2901950" y="5029200"/>
              <a:chExt cx="220197" cy="317492"/>
            </a:xfrm>
          </p:grpSpPr>
          <p:sp>
            <p:nvSpPr>
              <p:cNvPr id="53" name="ZoneTexte 26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54" name="Connecteur droit 53"/>
              <p:cNvCxnSpPr>
                <a:stCxn id="53" idx="2"/>
                <a:endCxn id="53" idx="3"/>
              </p:cNvCxnSpPr>
              <p:nvPr/>
            </p:nvCxnSpPr>
            <p:spPr>
              <a:xfrm rot="5400000" flipH="1" flipV="1">
                <a:off x="2976310" y="5147424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27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56" name="Groupe 145"/>
            <p:cNvGrpSpPr>
              <a:grpSpLocks/>
            </p:cNvGrpSpPr>
            <p:nvPr/>
          </p:nvGrpSpPr>
          <p:grpSpPr bwMode="auto">
            <a:xfrm>
              <a:off x="3622369" y="758911"/>
              <a:ext cx="220197" cy="317492"/>
              <a:chOff x="2901950" y="5029200"/>
              <a:chExt cx="220197" cy="317492"/>
            </a:xfrm>
          </p:grpSpPr>
          <p:sp>
            <p:nvSpPr>
              <p:cNvPr id="50" name="ZoneTexte 265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51" name="Connecteur droit 50"/>
              <p:cNvCxnSpPr>
                <a:stCxn id="50" idx="2"/>
                <a:endCxn id="50" idx="3"/>
              </p:cNvCxnSpPr>
              <p:nvPr/>
            </p:nvCxnSpPr>
            <p:spPr>
              <a:xfrm rot="5400000" flipH="1" flipV="1">
                <a:off x="2976295" y="514821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267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266" name="Groupe 36"/>
          <p:cNvGrpSpPr>
            <a:grpSpLocks/>
          </p:cNvGrpSpPr>
          <p:nvPr/>
        </p:nvGrpSpPr>
        <p:grpSpPr bwMode="auto">
          <a:xfrm>
            <a:off x="1154113" y="1182688"/>
            <a:ext cx="1071562" cy="276225"/>
            <a:chOff x="2214546" y="5286388"/>
            <a:chExt cx="1071570" cy="276999"/>
          </a:xfrm>
        </p:grpSpPr>
        <p:sp>
          <p:nvSpPr>
            <p:cNvPr id="66" name="ZoneTexte 37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d3/2</a:t>
              </a:r>
            </a:p>
          </p:txBody>
        </p:sp>
        <p:grpSp>
          <p:nvGrpSpPr>
            <p:cNvPr id="273" name="Groupe 19"/>
            <p:cNvGrpSpPr>
              <a:grpSpLocks/>
            </p:cNvGrpSpPr>
            <p:nvPr/>
          </p:nvGrpSpPr>
          <p:grpSpPr bwMode="auto">
            <a:xfrm>
              <a:off x="2635236" y="5389864"/>
              <a:ext cx="80964" cy="89149"/>
              <a:chOff x="699603" y="3143197"/>
              <a:chExt cx="142294" cy="142504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699603" y="3143197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69" name="Connecteur droit 68"/>
              <p:cNvCxnSpPr>
                <a:stCxn id="68" idx="1"/>
                <a:endCxn id="68" idx="5"/>
              </p:cNvCxnSpPr>
              <p:nvPr/>
            </p:nvCxnSpPr>
            <p:spPr>
              <a:xfrm rot="16200000" flipH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>
                <a:stCxn id="68" idx="3"/>
                <a:endCxn id="68" idx="7"/>
              </p:cNvCxnSpPr>
              <p:nvPr/>
            </p:nvCxnSpPr>
            <p:spPr>
              <a:xfrm rot="5400000" flipH="1" flipV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7" name="Groupe 113"/>
          <p:cNvGrpSpPr>
            <a:grpSpLocks/>
          </p:cNvGrpSpPr>
          <p:nvPr/>
        </p:nvGrpSpPr>
        <p:grpSpPr bwMode="auto">
          <a:xfrm>
            <a:off x="2282825" y="1158875"/>
            <a:ext cx="220663" cy="317500"/>
            <a:chOff x="2901950" y="5029200"/>
            <a:chExt cx="220197" cy="317492"/>
          </a:xfrm>
        </p:grpSpPr>
        <p:sp>
          <p:nvSpPr>
            <p:cNvPr id="72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73" name="Connecteur droit 72"/>
            <p:cNvCxnSpPr>
              <a:stCxn id="72" idx="2"/>
              <a:endCxn id="72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78" name="Groupe 42"/>
          <p:cNvGrpSpPr>
            <a:grpSpLocks/>
          </p:cNvGrpSpPr>
          <p:nvPr/>
        </p:nvGrpSpPr>
        <p:grpSpPr bwMode="auto">
          <a:xfrm>
            <a:off x="1122363" y="349250"/>
            <a:ext cx="1071562" cy="276225"/>
            <a:chOff x="2214546" y="5286388"/>
            <a:chExt cx="1071570" cy="276999"/>
          </a:xfrm>
        </p:grpSpPr>
        <p:sp>
          <p:nvSpPr>
            <p:cNvPr id="76" name="ZoneTexte 4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g7/2</a:t>
              </a:r>
            </a:p>
          </p:txBody>
        </p:sp>
        <p:grpSp>
          <p:nvGrpSpPr>
            <p:cNvPr id="279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79" name="Connecteur droit 78"/>
              <p:cNvCxnSpPr>
                <a:stCxn id="78" idx="1"/>
                <a:endCxn id="78" idx="5"/>
              </p:cNvCxnSpPr>
              <p:nvPr/>
            </p:nvCxnSpPr>
            <p:spPr>
              <a:xfrm rot="16200000" flipH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>
                <a:stCxn id="78" idx="3"/>
                <a:endCxn id="78" idx="7"/>
              </p:cNvCxnSpPr>
              <p:nvPr/>
            </p:nvCxnSpPr>
            <p:spPr>
              <a:xfrm rot="5400000" flipH="1" flipV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e 117"/>
          <p:cNvGrpSpPr>
            <a:grpSpLocks/>
          </p:cNvGrpSpPr>
          <p:nvPr/>
        </p:nvGrpSpPr>
        <p:grpSpPr bwMode="auto">
          <a:xfrm>
            <a:off x="2255838" y="325438"/>
            <a:ext cx="219075" cy="317500"/>
            <a:chOff x="2901950" y="5029200"/>
            <a:chExt cx="220197" cy="317492"/>
          </a:xfrm>
        </p:grpSpPr>
        <p:sp>
          <p:nvSpPr>
            <p:cNvPr id="82" name="ZoneTexte 11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83" name="Connecteur droit 82"/>
            <p:cNvCxnSpPr>
              <a:stCxn id="82" idx="2"/>
              <a:endCxn id="82" idx="3"/>
            </p:cNvCxnSpPr>
            <p:nvPr/>
          </p:nvCxnSpPr>
          <p:spPr>
            <a:xfrm rot="5400000" flipH="1" flipV="1">
              <a:off x="2976425" y="5148836"/>
              <a:ext cx="107947" cy="84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120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8" name="Groupe 30"/>
          <p:cNvGrpSpPr>
            <a:grpSpLocks/>
          </p:cNvGrpSpPr>
          <p:nvPr/>
        </p:nvGrpSpPr>
        <p:grpSpPr bwMode="auto">
          <a:xfrm>
            <a:off x="1146175" y="1000125"/>
            <a:ext cx="1071563" cy="276225"/>
            <a:chOff x="2214546" y="5286390"/>
            <a:chExt cx="1071570" cy="276999"/>
          </a:xfrm>
        </p:grpSpPr>
        <p:sp>
          <p:nvSpPr>
            <p:cNvPr id="86" name="ZoneTexte 31"/>
            <p:cNvSpPr txBox="1">
              <a:spLocks noChangeArrowheads="1"/>
            </p:cNvSpPr>
            <p:nvPr/>
          </p:nvSpPr>
          <p:spPr bwMode="auto">
            <a:xfrm>
              <a:off x="2214546" y="5286390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4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40" name="Groupe 19"/>
            <p:cNvGrpSpPr>
              <a:grpSpLocks/>
            </p:cNvGrpSpPr>
            <p:nvPr/>
          </p:nvGrpSpPr>
          <p:grpSpPr bwMode="auto">
            <a:xfrm>
              <a:off x="2635237" y="5389867"/>
              <a:ext cx="80963" cy="89149"/>
              <a:chOff x="699603" y="3143202"/>
              <a:chExt cx="142292" cy="142504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699603" y="3143202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89" name="Connecteur droit 88"/>
              <p:cNvCxnSpPr>
                <a:stCxn id="88" idx="1"/>
                <a:endCxn id="88" idx="5"/>
              </p:cNvCxnSpPr>
              <p:nvPr/>
            </p:nvCxnSpPr>
            <p:spPr>
              <a:xfrm rot="16200000" flipH="1">
                <a:off x="719855" y="3162838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stCxn id="88" idx="3"/>
                <a:endCxn id="88" idx="7"/>
              </p:cNvCxnSpPr>
              <p:nvPr/>
            </p:nvCxnSpPr>
            <p:spPr>
              <a:xfrm rot="5400000" flipH="1" flipV="1">
                <a:off x="719855" y="3162838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e 141"/>
          <p:cNvGrpSpPr>
            <a:grpSpLocks/>
          </p:cNvGrpSpPr>
          <p:nvPr/>
        </p:nvGrpSpPr>
        <p:grpSpPr bwMode="auto">
          <a:xfrm>
            <a:off x="2116138" y="976313"/>
            <a:ext cx="1047750" cy="334962"/>
            <a:chOff x="2115880" y="976661"/>
            <a:chExt cx="1048403" cy="334333"/>
          </a:xfrm>
        </p:grpSpPr>
        <p:grpSp>
          <p:nvGrpSpPr>
            <p:cNvPr id="45" name="Groupe 129"/>
            <p:cNvGrpSpPr>
              <a:grpSpLocks/>
            </p:cNvGrpSpPr>
            <p:nvPr/>
          </p:nvGrpSpPr>
          <p:grpSpPr bwMode="auto">
            <a:xfrm>
              <a:off x="2115880" y="976667"/>
              <a:ext cx="220576" cy="317728"/>
              <a:chOff x="2901950" y="5029200"/>
              <a:chExt cx="220197" cy="317492"/>
            </a:xfrm>
          </p:grpSpPr>
          <p:sp>
            <p:nvSpPr>
              <p:cNvPr id="113" name="ZoneTexte 277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114" name="Connecteur droit 113"/>
              <p:cNvCxnSpPr>
                <a:stCxn id="113" idx="2"/>
                <a:endCxn id="113" idx="3"/>
              </p:cNvCxnSpPr>
              <p:nvPr/>
            </p:nvCxnSpPr>
            <p:spPr>
              <a:xfrm rot="5400000" flipH="1" flipV="1">
                <a:off x="2975771" y="5148673"/>
                <a:ext cx="109250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ZoneTexte 279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6" name="Groupe 133"/>
            <p:cNvGrpSpPr>
              <a:grpSpLocks/>
            </p:cNvGrpSpPr>
            <p:nvPr/>
          </p:nvGrpSpPr>
          <p:grpSpPr bwMode="auto">
            <a:xfrm>
              <a:off x="2261733" y="979494"/>
              <a:ext cx="220576" cy="317728"/>
              <a:chOff x="2901950" y="5029200"/>
              <a:chExt cx="220197" cy="317492"/>
            </a:xfrm>
          </p:grpSpPr>
          <p:sp>
            <p:nvSpPr>
              <p:cNvPr id="110" name="ZoneTexte 27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111" name="Connecteur droit 110"/>
              <p:cNvCxnSpPr>
                <a:stCxn id="110" idx="2"/>
                <a:endCxn id="110" idx="3"/>
              </p:cNvCxnSpPr>
              <p:nvPr/>
            </p:nvCxnSpPr>
            <p:spPr>
              <a:xfrm rot="5400000" flipH="1" flipV="1">
                <a:off x="2976851" y="5148221"/>
                <a:ext cx="107667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ZoneTexte 27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7" name="Groupe 137"/>
            <p:cNvGrpSpPr>
              <a:grpSpLocks/>
            </p:cNvGrpSpPr>
            <p:nvPr/>
          </p:nvGrpSpPr>
          <p:grpSpPr bwMode="auto">
            <a:xfrm>
              <a:off x="2407584" y="989133"/>
              <a:ext cx="220576" cy="317728"/>
              <a:chOff x="2901950" y="5029200"/>
              <a:chExt cx="220197" cy="317492"/>
            </a:xfrm>
          </p:grpSpPr>
          <p:sp>
            <p:nvSpPr>
              <p:cNvPr id="107" name="ZoneTexte 271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108" name="Connecteur droit 107"/>
              <p:cNvCxnSpPr>
                <a:stCxn id="107" idx="2"/>
                <a:endCxn id="107" idx="3"/>
              </p:cNvCxnSpPr>
              <p:nvPr/>
            </p:nvCxnSpPr>
            <p:spPr>
              <a:xfrm rot="5400000" flipH="1" flipV="1">
                <a:off x="2977141" y="5148089"/>
                <a:ext cx="107667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ZoneTexte 273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8" name="Groupe 141"/>
            <p:cNvGrpSpPr>
              <a:grpSpLocks/>
            </p:cNvGrpSpPr>
            <p:nvPr/>
          </p:nvGrpSpPr>
          <p:grpSpPr bwMode="auto">
            <a:xfrm>
              <a:off x="2539815" y="988566"/>
              <a:ext cx="220576" cy="317728"/>
              <a:chOff x="2901950" y="5029200"/>
              <a:chExt cx="220197" cy="317492"/>
            </a:xfrm>
          </p:grpSpPr>
          <p:sp>
            <p:nvSpPr>
              <p:cNvPr id="104" name="ZoneTexte 26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105" name="Connecteur droit 104"/>
              <p:cNvCxnSpPr>
                <a:stCxn id="104" idx="2"/>
                <a:endCxn id="104" idx="3"/>
              </p:cNvCxnSpPr>
              <p:nvPr/>
            </p:nvCxnSpPr>
            <p:spPr>
              <a:xfrm rot="5400000" flipH="1" flipV="1">
                <a:off x="2976754" y="5147072"/>
                <a:ext cx="107667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ZoneTexte 27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9" name="Groupe 145"/>
            <p:cNvGrpSpPr>
              <a:grpSpLocks/>
            </p:cNvGrpSpPr>
            <p:nvPr/>
          </p:nvGrpSpPr>
          <p:grpSpPr bwMode="auto">
            <a:xfrm>
              <a:off x="2665241" y="988070"/>
              <a:ext cx="337977" cy="322924"/>
              <a:chOff x="2901952" y="5032666"/>
              <a:chExt cx="337396" cy="322683"/>
            </a:xfrm>
          </p:grpSpPr>
          <p:sp>
            <p:nvSpPr>
              <p:cNvPr id="101" name="ZoneTexte 267"/>
              <p:cNvSpPr txBox="1">
                <a:spLocks noChangeArrowheads="1"/>
              </p:cNvSpPr>
              <p:nvPr/>
            </p:nvSpPr>
            <p:spPr bwMode="auto">
              <a:xfrm>
                <a:off x="3011264" y="5139906"/>
                <a:ext cx="171450" cy="215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02" name="ZoneTexte 265"/>
              <p:cNvSpPr txBox="1">
                <a:spLocks noChangeArrowheads="1"/>
              </p:cNvSpPr>
              <p:nvPr/>
            </p:nvSpPr>
            <p:spPr bwMode="auto">
              <a:xfrm>
                <a:off x="2901952" y="5032666"/>
                <a:ext cx="337396" cy="215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11</a:t>
                </a:r>
              </a:p>
            </p:txBody>
          </p:sp>
          <p:cxnSp>
            <p:nvCxnSpPr>
              <p:cNvPr id="103" name="Connecteur droit 102"/>
              <p:cNvCxnSpPr/>
              <p:nvPr/>
            </p:nvCxnSpPr>
            <p:spPr>
              <a:xfrm rot="16200000" flipH="1" flipV="1">
                <a:off x="3043423" y="5138366"/>
                <a:ext cx="107667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e 145"/>
            <p:cNvGrpSpPr>
              <a:grpSpLocks/>
            </p:cNvGrpSpPr>
            <p:nvPr/>
          </p:nvGrpSpPr>
          <p:grpSpPr bwMode="auto">
            <a:xfrm>
              <a:off x="2826306" y="984456"/>
              <a:ext cx="337977" cy="322924"/>
              <a:chOff x="2901952" y="5032666"/>
              <a:chExt cx="337396" cy="322683"/>
            </a:xfrm>
          </p:grpSpPr>
          <p:sp>
            <p:nvSpPr>
              <p:cNvPr id="98" name="ZoneTexte 267"/>
              <p:cNvSpPr txBox="1">
                <a:spLocks noChangeArrowheads="1"/>
              </p:cNvSpPr>
              <p:nvPr/>
            </p:nvSpPr>
            <p:spPr bwMode="auto">
              <a:xfrm>
                <a:off x="3011264" y="5139906"/>
                <a:ext cx="171450" cy="215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9" name="ZoneTexte 265"/>
              <p:cNvSpPr txBox="1">
                <a:spLocks noChangeArrowheads="1"/>
              </p:cNvSpPr>
              <p:nvPr/>
            </p:nvSpPr>
            <p:spPr bwMode="auto">
              <a:xfrm>
                <a:off x="2901952" y="5032666"/>
                <a:ext cx="337396" cy="215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13</a:t>
                </a:r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 rot="16200000" flipH="1" flipV="1">
                <a:off x="3042796" y="5138810"/>
                <a:ext cx="107667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8" name="Groupe 61"/>
          <p:cNvGrpSpPr>
            <a:grpSpLocks/>
          </p:cNvGrpSpPr>
          <p:nvPr/>
        </p:nvGrpSpPr>
        <p:grpSpPr bwMode="auto">
          <a:xfrm>
            <a:off x="1128713" y="760413"/>
            <a:ext cx="1071562" cy="276225"/>
            <a:chOff x="0" y="1031889"/>
            <a:chExt cx="1071570" cy="276999"/>
          </a:xfrm>
        </p:grpSpPr>
        <p:sp>
          <p:nvSpPr>
            <p:cNvPr id="117" name="Rectangle 116"/>
            <p:cNvSpPr/>
            <p:nvPr/>
          </p:nvSpPr>
          <p:spPr>
            <a:xfrm>
              <a:off x="222252" y="1092383"/>
              <a:ext cx="635005" cy="191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99" name="Groupe 54"/>
            <p:cNvGrpSpPr>
              <a:grpSpLocks/>
            </p:cNvGrpSpPr>
            <p:nvPr/>
          </p:nvGrpSpPr>
          <p:grpSpPr bwMode="auto">
            <a:xfrm>
              <a:off x="0" y="1031889"/>
              <a:ext cx="1071570" cy="276999"/>
              <a:chOff x="2214546" y="5286389"/>
              <a:chExt cx="1071570" cy="276999"/>
            </a:xfrm>
          </p:grpSpPr>
          <p:sp>
            <p:nvSpPr>
              <p:cNvPr id="119" name="ZoneTexte 118"/>
              <p:cNvSpPr txBox="1"/>
              <p:nvPr/>
            </p:nvSpPr>
            <p:spPr>
              <a:xfrm>
                <a:off x="2214546" y="5286389"/>
                <a:ext cx="1071570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2</a:t>
                </a:r>
                <a:r>
                  <a:rPr lang="en-US" sz="1200" normalizeH="1" baseline="-25000" dirty="0"/>
                  <a:t>2</a:t>
                </a:r>
                <a:r>
                  <a:rPr lang="en-US" sz="1200" b="1" baseline="30000" dirty="0"/>
                  <a:t>+</a:t>
                </a:r>
                <a:r>
                  <a:rPr lang="en-US" sz="1200" dirty="0"/>
                  <a:t>   d5/2</a:t>
                </a:r>
              </a:p>
            </p:txBody>
          </p:sp>
          <p:grpSp>
            <p:nvGrpSpPr>
              <p:cNvPr id="300" name="Groupe 19"/>
              <p:cNvGrpSpPr>
                <a:grpSpLocks/>
              </p:cNvGrpSpPr>
              <p:nvPr/>
            </p:nvGrpSpPr>
            <p:grpSpPr bwMode="auto">
              <a:xfrm>
                <a:off x="2647936" y="5389865"/>
                <a:ext cx="80964" cy="89149"/>
                <a:chOff x="721930" y="3143201"/>
                <a:chExt cx="142295" cy="142504"/>
              </a:xfrm>
            </p:grpSpPr>
            <p:sp>
              <p:nvSpPr>
                <p:cNvPr id="121" name="Ellipse 120"/>
                <p:cNvSpPr/>
                <p:nvPr/>
              </p:nvSpPr>
              <p:spPr>
                <a:xfrm>
                  <a:off x="721930" y="3143201"/>
                  <a:ext cx="142295" cy="14250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122" name="Connecteur droit 121"/>
                <p:cNvCxnSpPr>
                  <a:stCxn id="121" idx="1"/>
                  <a:endCxn id="121" idx="5"/>
                </p:cNvCxnSpPr>
                <p:nvPr/>
              </p:nvCxnSpPr>
              <p:spPr>
                <a:xfrm rot="16200000" flipH="1">
                  <a:off x="742184" y="3162836"/>
                  <a:ext cx="101789" cy="103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/>
                <p:cNvCxnSpPr>
                  <a:stCxn id="121" idx="3"/>
                  <a:endCxn id="121" idx="7"/>
                </p:cNvCxnSpPr>
                <p:nvPr/>
              </p:nvCxnSpPr>
              <p:spPr>
                <a:xfrm rot="5400000" flipH="1" flipV="1">
                  <a:off x="742184" y="3162836"/>
                  <a:ext cx="101789" cy="103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1" name="Groupe 258"/>
          <p:cNvGrpSpPr>
            <a:grpSpLocks/>
          </p:cNvGrpSpPr>
          <p:nvPr/>
        </p:nvGrpSpPr>
        <p:grpSpPr bwMode="auto">
          <a:xfrm>
            <a:off x="2220913" y="735013"/>
            <a:ext cx="769937" cy="330200"/>
            <a:chOff x="3073952" y="750977"/>
            <a:chExt cx="768614" cy="329955"/>
          </a:xfrm>
        </p:grpSpPr>
        <p:grpSp>
          <p:nvGrpSpPr>
            <p:cNvPr id="302" name="Groupe 129"/>
            <p:cNvGrpSpPr>
              <a:grpSpLocks/>
            </p:cNvGrpSpPr>
            <p:nvPr/>
          </p:nvGrpSpPr>
          <p:grpSpPr bwMode="auto">
            <a:xfrm>
              <a:off x="3073952" y="750977"/>
              <a:ext cx="220197" cy="317492"/>
              <a:chOff x="2901950" y="5029200"/>
              <a:chExt cx="220197" cy="317492"/>
            </a:xfrm>
          </p:grpSpPr>
          <p:sp>
            <p:nvSpPr>
              <p:cNvPr id="142" name="ZoneTexte 130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143" name="Connecteur droit 142"/>
              <p:cNvCxnSpPr>
                <a:stCxn id="142" idx="2"/>
                <a:endCxn id="142" idx="3"/>
              </p:cNvCxnSpPr>
              <p:nvPr/>
            </p:nvCxnSpPr>
            <p:spPr>
              <a:xfrm rot="5400000" flipH="1" flipV="1">
                <a:off x="2976382" y="5148215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ZoneTexte 132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03" name="Groupe 133"/>
            <p:cNvGrpSpPr>
              <a:grpSpLocks/>
            </p:cNvGrpSpPr>
            <p:nvPr/>
          </p:nvGrpSpPr>
          <p:grpSpPr bwMode="auto">
            <a:xfrm>
              <a:off x="3219554" y="753808"/>
              <a:ext cx="220197" cy="317492"/>
              <a:chOff x="2901950" y="5029200"/>
              <a:chExt cx="220197" cy="317492"/>
            </a:xfrm>
          </p:grpSpPr>
          <p:sp>
            <p:nvSpPr>
              <p:cNvPr id="139" name="ZoneTexte 13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140" name="Connecteur droit 139"/>
              <p:cNvCxnSpPr>
                <a:stCxn id="139" idx="2"/>
                <a:endCxn id="139" idx="3"/>
              </p:cNvCxnSpPr>
              <p:nvPr/>
            </p:nvCxnSpPr>
            <p:spPr>
              <a:xfrm rot="5400000" flipH="1" flipV="1">
                <a:off x="2976579" y="5148557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ZoneTexte 13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04" name="Groupe 137"/>
            <p:cNvGrpSpPr>
              <a:grpSpLocks/>
            </p:cNvGrpSpPr>
            <p:nvPr/>
          </p:nvGrpSpPr>
          <p:grpSpPr bwMode="auto">
            <a:xfrm>
              <a:off x="3365154" y="763440"/>
              <a:ext cx="220197" cy="317492"/>
              <a:chOff x="2901950" y="5029200"/>
              <a:chExt cx="220197" cy="317492"/>
            </a:xfrm>
          </p:grpSpPr>
          <p:sp>
            <p:nvSpPr>
              <p:cNvPr id="136" name="ZoneTexte 13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137" name="Connecteur droit 136"/>
              <p:cNvCxnSpPr>
                <a:stCxn id="136" idx="2"/>
                <a:endCxn id="136" idx="3"/>
              </p:cNvCxnSpPr>
              <p:nvPr/>
            </p:nvCxnSpPr>
            <p:spPr>
              <a:xfrm rot="5400000" flipH="1" flipV="1">
                <a:off x="2976778" y="514844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ZoneTexte 14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05" name="Groupe 141"/>
            <p:cNvGrpSpPr>
              <a:grpSpLocks/>
            </p:cNvGrpSpPr>
            <p:nvPr/>
          </p:nvGrpSpPr>
          <p:grpSpPr bwMode="auto">
            <a:xfrm>
              <a:off x="3497158" y="762873"/>
              <a:ext cx="220197" cy="317492"/>
              <a:chOff x="2901950" y="5029200"/>
              <a:chExt cx="220197" cy="317492"/>
            </a:xfrm>
          </p:grpSpPr>
          <p:sp>
            <p:nvSpPr>
              <p:cNvPr id="133" name="ZoneTexte 14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134" name="Connecteur droit 133"/>
              <p:cNvCxnSpPr>
                <a:stCxn id="133" idx="2"/>
                <a:endCxn id="133" idx="3"/>
              </p:cNvCxnSpPr>
              <p:nvPr/>
            </p:nvCxnSpPr>
            <p:spPr>
              <a:xfrm rot="5400000" flipH="1" flipV="1">
                <a:off x="2976310" y="514742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ZoneTexte 14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06" name="Groupe 145"/>
            <p:cNvGrpSpPr>
              <a:grpSpLocks/>
            </p:cNvGrpSpPr>
            <p:nvPr/>
          </p:nvGrpSpPr>
          <p:grpSpPr bwMode="auto">
            <a:xfrm>
              <a:off x="3622369" y="758911"/>
              <a:ext cx="220197" cy="317492"/>
              <a:chOff x="2901950" y="5029200"/>
              <a:chExt cx="220197" cy="317492"/>
            </a:xfrm>
          </p:grpSpPr>
          <p:sp>
            <p:nvSpPr>
              <p:cNvPr id="130" name="ZoneTexte 14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131" name="Connecteur droit 130"/>
              <p:cNvCxnSpPr>
                <a:stCxn id="130" idx="2"/>
                <a:endCxn id="130" idx="3"/>
              </p:cNvCxnSpPr>
              <p:nvPr/>
            </p:nvCxnSpPr>
            <p:spPr>
              <a:xfrm rot="5400000" flipH="1" flipV="1">
                <a:off x="2976296" y="5148212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ZoneTexte 14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307" name="Groupe 62"/>
          <p:cNvGrpSpPr>
            <a:grpSpLocks/>
          </p:cNvGrpSpPr>
          <p:nvPr/>
        </p:nvGrpSpPr>
        <p:grpSpPr bwMode="auto">
          <a:xfrm>
            <a:off x="1114425" y="590550"/>
            <a:ext cx="1071563" cy="276225"/>
            <a:chOff x="2214546" y="5286388"/>
            <a:chExt cx="1071570" cy="276999"/>
          </a:xfrm>
        </p:grpSpPr>
        <p:sp>
          <p:nvSpPr>
            <p:cNvPr id="146" name="ZoneTexte 6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308" name="Groupe 19"/>
            <p:cNvGrpSpPr>
              <a:grpSpLocks/>
            </p:cNvGrpSpPr>
            <p:nvPr/>
          </p:nvGrpSpPr>
          <p:grpSpPr bwMode="auto">
            <a:xfrm>
              <a:off x="2635237" y="5389865"/>
              <a:ext cx="80963" cy="89149"/>
              <a:chOff x="699603" y="3143200"/>
              <a:chExt cx="142292" cy="142504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699603" y="3143200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49" name="Connecteur droit 148"/>
              <p:cNvCxnSpPr>
                <a:stCxn id="148" idx="1"/>
                <a:endCxn id="148" idx="5"/>
              </p:cNvCxnSpPr>
              <p:nvPr/>
            </p:nvCxnSpPr>
            <p:spPr>
              <a:xfrm rot="16200000" flipH="1">
                <a:off x="719855" y="3162836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>
                <a:stCxn id="148" idx="3"/>
                <a:endCxn id="148" idx="7"/>
              </p:cNvCxnSpPr>
              <p:nvPr/>
            </p:nvCxnSpPr>
            <p:spPr>
              <a:xfrm rot="5400000" flipH="1" flipV="1">
                <a:off x="719855" y="3162836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9" name="Groupe 181"/>
          <p:cNvGrpSpPr>
            <a:grpSpLocks/>
          </p:cNvGrpSpPr>
          <p:nvPr/>
        </p:nvGrpSpPr>
        <p:grpSpPr bwMode="auto">
          <a:xfrm>
            <a:off x="2279650" y="528638"/>
            <a:ext cx="360363" cy="323850"/>
            <a:chOff x="2319338" y="983835"/>
            <a:chExt cx="359202" cy="324265"/>
          </a:xfrm>
        </p:grpSpPr>
        <p:grpSp>
          <p:nvGrpSpPr>
            <p:cNvPr id="310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157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158" name="Connecteur droit 157"/>
              <p:cNvCxnSpPr>
                <a:stCxn id="157" idx="2"/>
                <a:endCxn id="157" idx="3"/>
              </p:cNvCxnSpPr>
              <p:nvPr/>
            </p:nvCxnSpPr>
            <p:spPr>
              <a:xfrm rot="5400000" flipH="1" flipV="1">
                <a:off x="2975811" y="5148303"/>
                <a:ext cx="108086" cy="85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11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154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155" name="Connecteur droit 154"/>
              <p:cNvCxnSpPr>
                <a:stCxn id="154" idx="2"/>
                <a:endCxn id="154" idx="3"/>
              </p:cNvCxnSpPr>
              <p:nvPr/>
            </p:nvCxnSpPr>
            <p:spPr>
              <a:xfrm rot="5400000" flipH="1" flipV="1">
                <a:off x="2976519" y="5148706"/>
                <a:ext cx="108086" cy="85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312" name="Groupe 77"/>
          <p:cNvGrpSpPr>
            <a:grpSpLocks/>
          </p:cNvGrpSpPr>
          <p:nvPr/>
        </p:nvGrpSpPr>
        <p:grpSpPr bwMode="auto">
          <a:xfrm>
            <a:off x="4214813" y="4829175"/>
            <a:ext cx="217487" cy="320675"/>
            <a:chOff x="2901950" y="5029200"/>
            <a:chExt cx="216797" cy="320892"/>
          </a:xfrm>
        </p:grpSpPr>
        <p:sp>
          <p:nvSpPr>
            <p:cNvPr id="161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62" name="Connecteur droit 161"/>
            <p:cNvCxnSpPr>
              <a:stCxn id="161" idx="2"/>
              <a:endCxn id="161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3" name="Groupe 77"/>
          <p:cNvGrpSpPr>
            <a:grpSpLocks/>
          </p:cNvGrpSpPr>
          <p:nvPr/>
        </p:nvGrpSpPr>
        <p:grpSpPr bwMode="auto">
          <a:xfrm>
            <a:off x="4224338" y="2873375"/>
            <a:ext cx="217487" cy="320675"/>
            <a:chOff x="2901950" y="5029200"/>
            <a:chExt cx="216797" cy="320892"/>
          </a:xfrm>
        </p:grpSpPr>
        <p:sp>
          <p:nvSpPr>
            <p:cNvPr id="165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66" name="Connecteur droit 165"/>
            <p:cNvCxnSpPr>
              <a:stCxn id="165" idx="2"/>
              <a:endCxn id="165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4" name="Groupe 77"/>
          <p:cNvGrpSpPr>
            <a:grpSpLocks/>
          </p:cNvGrpSpPr>
          <p:nvPr/>
        </p:nvGrpSpPr>
        <p:grpSpPr bwMode="auto">
          <a:xfrm>
            <a:off x="4308475" y="2690813"/>
            <a:ext cx="217488" cy="320675"/>
            <a:chOff x="2901950" y="5029200"/>
            <a:chExt cx="216797" cy="320892"/>
          </a:xfrm>
        </p:grpSpPr>
        <p:sp>
          <p:nvSpPr>
            <p:cNvPr id="169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170" name="Connecteur droit 169"/>
            <p:cNvCxnSpPr>
              <a:stCxn id="169" idx="2"/>
              <a:endCxn id="169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5" name="Groupe 77"/>
          <p:cNvGrpSpPr>
            <a:grpSpLocks/>
          </p:cNvGrpSpPr>
          <p:nvPr/>
        </p:nvGrpSpPr>
        <p:grpSpPr bwMode="auto">
          <a:xfrm>
            <a:off x="4214813" y="2495550"/>
            <a:ext cx="217487" cy="320675"/>
            <a:chOff x="2901950" y="5029200"/>
            <a:chExt cx="216797" cy="320892"/>
          </a:xfrm>
        </p:grpSpPr>
        <p:sp>
          <p:nvSpPr>
            <p:cNvPr id="173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74" name="Connecteur droit 173"/>
            <p:cNvCxnSpPr>
              <a:stCxn id="173" idx="2"/>
              <a:endCxn id="173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6" name="Groupe 77"/>
          <p:cNvGrpSpPr>
            <a:grpSpLocks/>
          </p:cNvGrpSpPr>
          <p:nvPr/>
        </p:nvGrpSpPr>
        <p:grpSpPr bwMode="auto">
          <a:xfrm>
            <a:off x="4224338" y="2087563"/>
            <a:ext cx="217487" cy="320675"/>
            <a:chOff x="2901950" y="5029200"/>
            <a:chExt cx="216797" cy="320892"/>
          </a:xfrm>
        </p:grpSpPr>
        <p:sp>
          <p:nvSpPr>
            <p:cNvPr id="177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78" name="Connecteur droit 177"/>
            <p:cNvCxnSpPr>
              <a:stCxn id="177" idx="2"/>
              <a:endCxn id="177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7" name="Groupe 77"/>
          <p:cNvGrpSpPr>
            <a:grpSpLocks/>
          </p:cNvGrpSpPr>
          <p:nvPr/>
        </p:nvGrpSpPr>
        <p:grpSpPr bwMode="auto">
          <a:xfrm>
            <a:off x="4233863" y="1585913"/>
            <a:ext cx="217487" cy="320675"/>
            <a:chOff x="2901950" y="5029200"/>
            <a:chExt cx="216797" cy="320892"/>
          </a:xfrm>
        </p:grpSpPr>
        <p:sp>
          <p:nvSpPr>
            <p:cNvPr id="181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82" name="Connecteur droit 181"/>
            <p:cNvCxnSpPr>
              <a:stCxn id="181" idx="2"/>
              <a:endCxn id="181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8" name="Groupe 77"/>
          <p:cNvGrpSpPr>
            <a:grpSpLocks/>
          </p:cNvGrpSpPr>
          <p:nvPr/>
        </p:nvGrpSpPr>
        <p:grpSpPr bwMode="auto">
          <a:xfrm>
            <a:off x="4241800" y="1293813"/>
            <a:ext cx="217488" cy="320675"/>
            <a:chOff x="2901950" y="5029200"/>
            <a:chExt cx="216797" cy="320892"/>
          </a:xfrm>
        </p:grpSpPr>
        <p:sp>
          <p:nvSpPr>
            <p:cNvPr id="185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86" name="Connecteur droit 185"/>
            <p:cNvCxnSpPr>
              <a:stCxn id="185" idx="2"/>
              <a:endCxn id="185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9" name="Groupe 77"/>
          <p:cNvGrpSpPr>
            <a:grpSpLocks/>
          </p:cNvGrpSpPr>
          <p:nvPr/>
        </p:nvGrpSpPr>
        <p:grpSpPr bwMode="auto">
          <a:xfrm>
            <a:off x="4249738" y="441325"/>
            <a:ext cx="217487" cy="320675"/>
            <a:chOff x="2901950" y="5029200"/>
            <a:chExt cx="216797" cy="320892"/>
          </a:xfrm>
        </p:grpSpPr>
        <p:sp>
          <p:nvSpPr>
            <p:cNvPr id="189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90" name="Connecteur droit 189"/>
            <p:cNvCxnSpPr>
              <a:stCxn id="189" idx="2"/>
              <a:endCxn id="189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65" name="Groupe 77"/>
          <p:cNvGrpSpPr>
            <a:grpSpLocks/>
          </p:cNvGrpSpPr>
          <p:nvPr/>
        </p:nvGrpSpPr>
        <p:grpSpPr bwMode="auto">
          <a:xfrm>
            <a:off x="4238625" y="171450"/>
            <a:ext cx="217488" cy="320675"/>
            <a:chOff x="2901950" y="5029200"/>
            <a:chExt cx="216797" cy="320892"/>
          </a:xfrm>
        </p:grpSpPr>
        <p:sp>
          <p:nvSpPr>
            <p:cNvPr id="193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94" name="Connecteur droit 193"/>
            <p:cNvCxnSpPr>
              <a:stCxn id="193" idx="2"/>
              <a:endCxn id="193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96" name="ZoneTexte 80"/>
          <p:cNvSpPr txBox="1">
            <a:spLocks noChangeArrowheads="1"/>
          </p:cNvSpPr>
          <p:nvPr/>
        </p:nvSpPr>
        <p:spPr bwMode="auto">
          <a:xfrm>
            <a:off x="3765550" y="4946650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S=0.68</a:t>
            </a:r>
          </a:p>
        </p:txBody>
      </p:sp>
      <p:sp>
        <p:nvSpPr>
          <p:cNvPr id="197" name="ZoneTexte 80"/>
          <p:cNvSpPr txBox="1">
            <a:spLocks noChangeArrowheads="1"/>
          </p:cNvSpPr>
          <p:nvPr/>
        </p:nvSpPr>
        <p:spPr bwMode="auto">
          <a:xfrm>
            <a:off x="3754438" y="2887663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S=0.20</a:t>
            </a:r>
          </a:p>
        </p:txBody>
      </p:sp>
      <p:sp>
        <p:nvSpPr>
          <p:cNvPr id="198" name="ZoneTexte 80"/>
          <p:cNvSpPr txBox="1">
            <a:spLocks noChangeArrowheads="1"/>
          </p:cNvSpPr>
          <p:nvPr/>
        </p:nvSpPr>
        <p:spPr bwMode="auto">
          <a:xfrm>
            <a:off x="3763963" y="2568575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S=0.02</a:t>
            </a:r>
          </a:p>
        </p:txBody>
      </p:sp>
      <p:sp>
        <p:nvSpPr>
          <p:cNvPr id="199" name="ZoneTexte 80"/>
          <p:cNvSpPr txBox="1">
            <a:spLocks noChangeArrowheads="1"/>
          </p:cNvSpPr>
          <p:nvPr/>
        </p:nvSpPr>
        <p:spPr bwMode="auto">
          <a:xfrm>
            <a:off x="3763963" y="2173288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S=0.06</a:t>
            </a:r>
          </a:p>
        </p:txBody>
      </p:sp>
      <p:sp>
        <p:nvSpPr>
          <p:cNvPr id="200" name="ZoneTexte 80"/>
          <p:cNvSpPr txBox="1">
            <a:spLocks noChangeArrowheads="1"/>
          </p:cNvSpPr>
          <p:nvPr/>
        </p:nvSpPr>
        <p:spPr bwMode="auto">
          <a:xfrm>
            <a:off x="3771900" y="1616075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S=0.43</a:t>
            </a:r>
          </a:p>
        </p:txBody>
      </p:sp>
      <p:sp>
        <p:nvSpPr>
          <p:cNvPr id="201" name="ZoneTexte 80"/>
          <p:cNvSpPr txBox="1">
            <a:spLocks noChangeArrowheads="1"/>
          </p:cNvSpPr>
          <p:nvPr/>
        </p:nvSpPr>
        <p:spPr bwMode="auto">
          <a:xfrm>
            <a:off x="3768725" y="1365250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S=0.27</a:t>
            </a:r>
          </a:p>
        </p:txBody>
      </p:sp>
      <p:sp>
        <p:nvSpPr>
          <p:cNvPr id="202" name="ZoneTexte 80"/>
          <p:cNvSpPr txBox="1">
            <a:spLocks noChangeArrowheads="1"/>
          </p:cNvSpPr>
          <p:nvPr/>
        </p:nvSpPr>
        <p:spPr bwMode="auto">
          <a:xfrm>
            <a:off x="3770313" y="427038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S=0.84</a:t>
            </a:r>
          </a:p>
        </p:txBody>
      </p:sp>
      <p:sp>
        <p:nvSpPr>
          <p:cNvPr id="203" name="ZoneTexte 80"/>
          <p:cNvSpPr txBox="1">
            <a:spLocks noChangeArrowheads="1"/>
          </p:cNvSpPr>
          <p:nvPr/>
        </p:nvSpPr>
        <p:spPr bwMode="auto">
          <a:xfrm>
            <a:off x="3768725" y="227013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S=0.03</a:t>
            </a:r>
          </a:p>
        </p:txBody>
      </p:sp>
      <p:cxnSp>
        <p:nvCxnSpPr>
          <p:cNvPr id="204" name="Connecteur droit 203"/>
          <p:cNvCxnSpPr/>
          <p:nvPr/>
        </p:nvCxnSpPr>
        <p:spPr>
          <a:xfrm>
            <a:off x="2335213" y="4300538"/>
            <a:ext cx="966787" cy="830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>
          <a:xfrm>
            <a:off x="2330450" y="2816225"/>
            <a:ext cx="979488" cy="968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>
            <a:off x="2346325" y="2817813"/>
            <a:ext cx="955675" cy="7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flipV="1">
            <a:off x="2339975" y="2743200"/>
            <a:ext cx="969963" cy="74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flipV="1">
            <a:off x="2333625" y="2347913"/>
            <a:ext cx="962025" cy="4778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 rot="5400000" flipH="1" flipV="1">
            <a:off x="2173288" y="1701800"/>
            <a:ext cx="1282700" cy="9493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2349500" y="582613"/>
            <a:ext cx="960438" cy="2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>
            <a:off x="2333625" y="1228725"/>
            <a:ext cx="955675" cy="409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4287838" y="5129213"/>
            <a:ext cx="969962" cy="100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>
            <a:off x="4297363" y="2751138"/>
            <a:ext cx="950912" cy="4079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77"/>
          <p:cNvGrpSpPr>
            <a:grpSpLocks/>
          </p:cNvGrpSpPr>
          <p:nvPr/>
        </p:nvGrpSpPr>
        <p:grpSpPr bwMode="auto">
          <a:xfrm>
            <a:off x="6203950" y="3070225"/>
            <a:ext cx="217488" cy="320675"/>
            <a:chOff x="2901950" y="5029200"/>
            <a:chExt cx="216797" cy="320892"/>
          </a:xfrm>
        </p:grpSpPr>
        <p:sp>
          <p:nvSpPr>
            <p:cNvPr id="215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216" name="Connecteur droit 215"/>
            <p:cNvCxnSpPr>
              <a:stCxn id="215" idx="2"/>
              <a:endCxn id="215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1" name="Groupe 273"/>
          <p:cNvGrpSpPr>
            <a:grpSpLocks/>
          </p:cNvGrpSpPr>
          <p:nvPr/>
        </p:nvGrpSpPr>
        <p:grpSpPr bwMode="auto">
          <a:xfrm>
            <a:off x="6199188" y="2803525"/>
            <a:ext cx="358775" cy="323850"/>
            <a:chOff x="2319338" y="983835"/>
            <a:chExt cx="359202" cy="324265"/>
          </a:xfrm>
        </p:grpSpPr>
        <p:grpSp>
          <p:nvGrpSpPr>
            <p:cNvPr id="75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24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25" name="Connecteur droit 224"/>
              <p:cNvCxnSpPr>
                <a:stCxn id="224" idx="2"/>
                <a:endCxn id="224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77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221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22" name="Connecteur droit 221"/>
              <p:cNvCxnSpPr>
                <a:stCxn id="221" idx="2"/>
                <a:endCxn id="221" idx="3"/>
              </p:cNvCxnSpPr>
              <p:nvPr/>
            </p:nvCxnSpPr>
            <p:spPr>
              <a:xfrm rot="5400000" flipH="1" flipV="1">
                <a:off x="2976114" y="5148517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227" name="Connecteur droit 226"/>
          <p:cNvCxnSpPr/>
          <p:nvPr/>
        </p:nvCxnSpPr>
        <p:spPr>
          <a:xfrm>
            <a:off x="4286250" y="2916238"/>
            <a:ext cx="968375" cy="114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77"/>
          <p:cNvGrpSpPr>
            <a:grpSpLocks/>
          </p:cNvGrpSpPr>
          <p:nvPr/>
        </p:nvGrpSpPr>
        <p:grpSpPr bwMode="auto">
          <a:xfrm>
            <a:off x="6205538" y="2574925"/>
            <a:ext cx="217487" cy="320675"/>
            <a:chOff x="2901950" y="5029200"/>
            <a:chExt cx="216797" cy="320892"/>
          </a:xfrm>
        </p:grpSpPr>
        <p:sp>
          <p:nvSpPr>
            <p:cNvPr id="229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230" name="Connecteur droit 229"/>
            <p:cNvCxnSpPr>
              <a:stCxn id="229" idx="2"/>
              <a:endCxn id="229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232" name="Connecteur droit 231"/>
          <p:cNvCxnSpPr/>
          <p:nvPr/>
        </p:nvCxnSpPr>
        <p:spPr>
          <a:xfrm flipV="1">
            <a:off x="4292600" y="2784475"/>
            <a:ext cx="968375" cy="5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ZoneTexte 80"/>
          <p:cNvSpPr txBox="1">
            <a:spLocks noChangeArrowheads="1"/>
          </p:cNvSpPr>
          <p:nvPr/>
        </p:nvSpPr>
        <p:spPr bwMode="auto">
          <a:xfrm>
            <a:off x="5713413" y="5043488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S=0.46</a:t>
            </a:r>
          </a:p>
        </p:txBody>
      </p:sp>
      <p:grpSp>
        <p:nvGrpSpPr>
          <p:cNvPr id="85" name="Groupe 77"/>
          <p:cNvGrpSpPr>
            <a:grpSpLocks/>
          </p:cNvGrpSpPr>
          <p:nvPr/>
        </p:nvGrpSpPr>
        <p:grpSpPr bwMode="auto">
          <a:xfrm>
            <a:off x="6169025" y="4940300"/>
            <a:ext cx="217488" cy="320675"/>
            <a:chOff x="2901950" y="5029200"/>
            <a:chExt cx="216797" cy="320892"/>
          </a:xfrm>
        </p:grpSpPr>
        <p:sp>
          <p:nvSpPr>
            <p:cNvPr id="235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236" name="Connecteur droit 235"/>
            <p:cNvCxnSpPr>
              <a:stCxn id="235" idx="2"/>
              <a:endCxn id="235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238" name="ZoneTexte 80"/>
          <p:cNvSpPr txBox="1">
            <a:spLocks noChangeArrowheads="1"/>
          </p:cNvSpPr>
          <p:nvPr/>
        </p:nvSpPr>
        <p:spPr bwMode="auto">
          <a:xfrm>
            <a:off x="5694363" y="2855913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S=0.23</a:t>
            </a:r>
          </a:p>
        </p:txBody>
      </p:sp>
      <p:grpSp>
        <p:nvGrpSpPr>
          <p:cNvPr id="87" name="Groupe 77"/>
          <p:cNvGrpSpPr>
            <a:grpSpLocks/>
          </p:cNvGrpSpPr>
          <p:nvPr/>
        </p:nvGrpSpPr>
        <p:grpSpPr bwMode="auto">
          <a:xfrm>
            <a:off x="6207125" y="2112963"/>
            <a:ext cx="217488" cy="320675"/>
            <a:chOff x="2901950" y="5029200"/>
            <a:chExt cx="216797" cy="320892"/>
          </a:xfrm>
        </p:grpSpPr>
        <p:sp>
          <p:nvSpPr>
            <p:cNvPr id="240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241" name="Connecteur droit 240"/>
            <p:cNvCxnSpPr>
              <a:stCxn id="240" idx="2"/>
              <a:endCxn id="240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e 309"/>
          <p:cNvGrpSpPr>
            <a:grpSpLocks/>
          </p:cNvGrpSpPr>
          <p:nvPr/>
        </p:nvGrpSpPr>
        <p:grpSpPr bwMode="auto">
          <a:xfrm>
            <a:off x="6208713" y="1870075"/>
            <a:ext cx="358775" cy="325438"/>
            <a:chOff x="2319338" y="983835"/>
            <a:chExt cx="359202" cy="324265"/>
          </a:xfrm>
        </p:grpSpPr>
        <p:grpSp>
          <p:nvGrpSpPr>
            <p:cNvPr id="92" name="Groupe 121"/>
            <p:cNvGrpSpPr>
              <a:grpSpLocks/>
            </p:cNvGrpSpPr>
            <p:nvPr/>
          </p:nvGrpSpPr>
          <p:grpSpPr bwMode="auto">
            <a:xfrm>
              <a:off x="2319338" y="990590"/>
              <a:ext cx="220662" cy="317499"/>
              <a:chOff x="2901950" y="5029200"/>
              <a:chExt cx="220197" cy="317492"/>
            </a:xfrm>
          </p:grpSpPr>
          <p:sp>
            <p:nvSpPr>
              <p:cNvPr id="249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50" name="Connecteur droit 249"/>
              <p:cNvCxnSpPr>
                <a:stCxn id="249" idx="2"/>
                <a:endCxn id="249" idx="3"/>
              </p:cNvCxnSpPr>
              <p:nvPr/>
            </p:nvCxnSpPr>
            <p:spPr>
              <a:xfrm rot="5400000" flipH="1" flipV="1">
                <a:off x="2975849" y="5148080"/>
                <a:ext cx="109141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93" name="Groupe 125"/>
            <p:cNvGrpSpPr>
              <a:grpSpLocks/>
            </p:cNvGrpSpPr>
            <p:nvPr/>
          </p:nvGrpSpPr>
          <p:grpSpPr bwMode="auto">
            <a:xfrm>
              <a:off x="2457878" y="983819"/>
              <a:ext cx="220662" cy="317499"/>
              <a:chOff x="2901950" y="5029200"/>
              <a:chExt cx="220197" cy="317492"/>
            </a:xfrm>
          </p:grpSpPr>
          <p:sp>
            <p:nvSpPr>
              <p:cNvPr id="246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47" name="Connecteur droit 246"/>
              <p:cNvCxnSpPr>
                <a:stCxn id="246" idx="2"/>
                <a:endCxn id="246" idx="3"/>
              </p:cNvCxnSpPr>
              <p:nvPr/>
            </p:nvCxnSpPr>
            <p:spPr>
              <a:xfrm rot="5400000" flipH="1" flipV="1">
                <a:off x="2975586" y="5148521"/>
                <a:ext cx="109141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sp>
        <p:nvSpPr>
          <p:cNvPr id="252" name="ZoneTexte 80"/>
          <p:cNvSpPr txBox="1">
            <a:spLocks noChangeArrowheads="1"/>
          </p:cNvSpPr>
          <p:nvPr/>
        </p:nvSpPr>
        <p:spPr bwMode="auto">
          <a:xfrm>
            <a:off x="5689600" y="1916113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S=0.02</a:t>
            </a:r>
          </a:p>
        </p:txBody>
      </p:sp>
      <p:cxnSp>
        <p:nvCxnSpPr>
          <p:cNvPr id="253" name="Connecteur droit 252"/>
          <p:cNvCxnSpPr/>
          <p:nvPr/>
        </p:nvCxnSpPr>
        <p:spPr>
          <a:xfrm flipV="1">
            <a:off x="4294188" y="2081213"/>
            <a:ext cx="960437" cy="268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e 321"/>
          <p:cNvGrpSpPr>
            <a:grpSpLocks/>
          </p:cNvGrpSpPr>
          <p:nvPr/>
        </p:nvGrpSpPr>
        <p:grpSpPr bwMode="auto">
          <a:xfrm>
            <a:off x="6197600" y="1641475"/>
            <a:ext cx="358775" cy="323850"/>
            <a:chOff x="2319338" y="983835"/>
            <a:chExt cx="359202" cy="324265"/>
          </a:xfrm>
        </p:grpSpPr>
        <p:grpSp>
          <p:nvGrpSpPr>
            <p:cNvPr id="95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60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61" name="Connecteur droit 260"/>
              <p:cNvCxnSpPr>
                <a:stCxn id="260" idx="2"/>
                <a:endCxn id="260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96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257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58" name="Connecteur droit 257"/>
              <p:cNvCxnSpPr>
                <a:stCxn id="257" idx="2"/>
                <a:endCxn id="257" idx="3"/>
              </p:cNvCxnSpPr>
              <p:nvPr/>
            </p:nvCxnSpPr>
            <p:spPr>
              <a:xfrm rot="5400000" flipH="1" flipV="1">
                <a:off x="2976115" y="5148517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sp>
        <p:nvSpPr>
          <p:cNvPr id="263" name="ZoneTexte 80"/>
          <p:cNvSpPr txBox="1">
            <a:spLocks noChangeArrowheads="1"/>
          </p:cNvSpPr>
          <p:nvPr/>
        </p:nvSpPr>
        <p:spPr bwMode="auto">
          <a:xfrm>
            <a:off x="5692775" y="1638300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S=0.09</a:t>
            </a:r>
          </a:p>
        </p:txBody>
      </p:sp>
      <p:cxnSp>
        <p:nvCxnSpPr>
          <p:cNvPr id="264" name="Connecteur droit 263"/>
          <p:cNvCxnSpPr/>
          <p:nvPr/>
        </p:nvCxnSpPr>
        <p:spPr>
          <a:xfrm>
            <a:off x="6243638" y="1570038"/>
            <a:ext cx="341312" cy="20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/>
          <p:cNvCxnSpPr/>
          <p:nvPr/>
        </p:nvCxnSpPr>
        <p:spPr>
          <a:xfrm>
            <a:off x="6237288" y="1609725"/>
            <a:ext cx="538162" cy="165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e 77"/>
          <p:cNvGrpSpPr>
            <a:grpSpLocks/>
          </p:cNvGrpSpPr>
          <p:nvPr/>
        </p:nvGrpSpPr>
        <p:grpSpPr bwMode="auto">
          <a:xfrm>
            <a:off x="7073900" y="1508125"/>
            <a:ext cx="217488" cy="320675"/>
            <a:chOff x="2901950" y="5029200"/>
            <a:chExt cx="216797" cy="320892"/>
          </a:xfrm>
        </p:grpSpPr>
        <p:sp>
          <p:nvSpPr>
            <p:cNvPr id="267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268" name="Connecteur droit 267"/>
            <p:cNvCxnSpPr>
              <a:stCxn id="267" idx="2"/>
              <a:endCxn id="267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270" name="ZoneTexte 80"/>
          <p:cNvSpPr txBox="1">
            <a:spLocks noChangeArrowheads="1"/>
          </p:cNvSpPr>
          <p:nvPr/>
        </p:nvSpPr>
        <p:spPr bwMode="auto">
          <a:xfrm>
            <a:off x="6669088" y="1582738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S=0.18</a:t>
            </a:r>
          </a:p>
        </p:txBody>
      </p:sp>
      <p:cxnSp>
        <p:nvCxnSpPr>
          <p:cNvPr id="271" name="Connecteur droit 270"/>
          <p:cNvCxnSpPr/>
          <p:nvPr/>
        </p:nvCxnSpPr>
        <p:spPr>
          <a:xfrm>
            <a:off x="4298950" y="1549400"/>
            <a:ext cx="973138" cy="53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/>
          <p:cNvCxnSpPr/>
          <p:nvPr/>
        </p:nvCxnSpPr>
        <p:spPr>
          <a:xfrm>
            <a:off x="6770688" y="1773238"/>
            <a:ext cx="4079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e 372"/>
          <p:cNvGrpSpPr>
            <a:grpSpLocks/>
          </p:cNvGrpSpPr>
          <p:nvPr/>
        </p:nvGrpSpPr>
        <p:grpSpPr bwMode="auto">
          <a:xfrm>
            <a:off x="6465888" y="1397000"/>
            <a:ext cx="338137" cy="319088"/>
            <a:chOff x="6546493" y="1330475"/>
            <a:chExt cx="337977" cy="319310"/>
          </a:xfrm>
        </p:grpSpPr>
        <p:sp>
          <p:nvSpPr>
            <p:cNvPr id="274" name="ZoneTexte 265"/>
            <p:cNvSpPr txBox="1">
              <a:spLocks noChangeArrowheads="1"/>
            </p:cNvSpPr>
            <p:nvPr/>
          </p:nvSpPr>
          <p:spPr bwMode="auto">
            <a:xfrm>
              <a:off x="6546493" y="1330475"/>
              <a:ext cx="3379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11</a:t>
              </a:r>
            </a:p>
          </p:txBody>
        </p:sp>
        <p:cxnSp>
          <p:nvCxnSpPr>
            <p:cNvPr id="275" name="Connecteur droit 274"/>
            <p:cNvCxnSpPr/>
            <p:nvPr/>
          </p:nvCxnSpPr>
          <p:spPr bwMode="auto">
            <a:xfrm rot="16200000" flipH="1" flipV="1">
              <a:off x="6701140" y="1444110"/>
              <a:ext cx="106436" cy="8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ZoneTexte 267"/>
            <p:cNvSpPr txBox="1">
              <a:spLocks noChangeArrowheads="1"/>
            </p:cNvSpPr>
            <p:nvPr/>
          </p:nvSpPr>
          <p:spPr bwMode="auto">
            <a:xfrm>
              <a:off x="6668612" y="1434181"/>
              <a:ext cx="171745" cy="21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18" name="Groupe 373"/>
          <p:cNvGrpSpPr>
            <a:grpSpLocks/>
          </p:cNvGrpSpPr>
          <p:nvPr/>
        </p:nvGrpSpPr>
        <p:grpSpPr bwMode="auto">
          <a:xfrm>
            <a:off x="6937375" y="1066800"/>
            <a:ext cx="358775" cy="323850"/>
            <a:chOff x="2319338" y="983835"/>
            <a:chExt cx="359202" cy="324265"/>
          </a:xfrm>
        </p:grpSpPr>
        <p:grpSp>
          <p:nvGrpSpPr>
            <p:cNvPr id="120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83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84" name="Connecteur droit 283"/>
              <p:cNvCxnSpPr>
                <a:stCxn id="283" idx="2"/>
                <a:endCxn id="283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24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280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81" name="Connecteur droit 280"/>
              <p:cNvCxnSpPr>
                <a:stCxn id="280" idx="2"/>
                <a:endCxn id="280" idx="3"/>
              </p:cNvCxnSpPr>
              <p:nvPr/>
            </p:nvCxnSpPr>
            <p:spPr>
              <a:xfrm rot="5400000" flipH="1" flipV="1">
                <a:off x="2976115" y="5148517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286" name="Connecteur droit 285"/>
          <p:cNvCxnSpPr/>
          <p:nvPr/>
        </p:nvCxnSpPr>
        <p:spPr>
          <a:xfrm flipV="1">
            <a:off x="4291013" y="1527175"/>
            <a:ext cx="969962" cy="1095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/>
          <p:cNvCxnSpPr/>
          <p:nvPr/>
        </p:nvCxnSpPr>
        <p:spPr>
          <a:xfrm flipV="1">
            <a:off x="6235700" y="1346200"/>
            <a:ext cx="520700" cy="176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287"/>
          <p:cNvCxnSpPr/>
          <p:nvPr/>
        </p:nvCxnSpPr>
        <p:spPr>
          <a:xfrm>
            <a:off x="6756400" y="1354138"/>
            <a:ext cx="4095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ZoneTexte 80"/>
          <p:cNvSpPr txBox="1">
            <a:spLocks noChangeArrowheads="1"/>
          </p:cNvSpPr>
          <p:nvPr/>
        </p:nvSpPr>
        <p:spPr bwMode="auto">
          <a:xfrm>
            <a:off x="6591300" y="1162050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S=0.3</a:t>
            </a:r>
          </a:p>
        </p:txBody>
      </p:sp>
      <p:sp>
        <p:nvSpPr>
          <p:cNvPr id="290" name="ZoneTexte 80"/>
          <p:cNvSpPr txBox="1">
            <a:spLocks noChangeArrowheads="1"/>
          </p:cNvSpPr>
          <p:nvPr/>
        </p:nvSpPr>
        <p:spPr bwMode="auto">
          <a:xfrm>
            <a:off x="6278563" y="436563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S=0.49</a:t>
            </a:r>
          </a:p>
        </p:txBody>
      </p:sp>
      <p:grpSp>
        <p:nvGrpSpPr>
          <p:cNvPr id="125" name="Groupe 77"/>
          <p:cNvGrpSpPr>
            <a:grpSpLocks/>
          </p:cNvGrpSpPr>
          <p:nvPr/>
        </p:nvGrpSpPr>
        <p:grpSpPr bwMode="auto">
          <a:xfrm>
            <a:off x="6802438" y="406400"/>
            <a:ext cx="217487" cy="320675"/>
            <a:chOff x="2901950" y="5029200"/>
            <a:chExt cx="216797" cy="320892"/>
          </a:xfrm>
        </p:grpSpPr>
        <p:sp>
          <p:nvSpPr>
            <p:cNvPr id="292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293" name="Connecteur droit 292"/>
            <p:cNvCxnSpPr>
              <a:stCxn id="292" idx="2"/>
              <a:endCxn id="292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295" name="Connecteur droit 294"/>
          <p:cNvCxnSpPr/>
          <p:nvPr/>
        </p:nvCxnSpPr>
        <p:spPr>
          <a:xfrm>
            <a:off x="6238875" y="603250"/>
            <a:ext cx="558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/>
          <p:cNvCxnSpPr/>
          <p:nvPr/>
        </p:nvCxnSpPr>
        <p:spPr>
          <a:xfrm flipV="1">
            <a:off x="4267200" y="604838"/>
            <a:ext cx="100012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ZoneTexte 11"/>
          <p:cNvSpPr txBox="1">
            <a:spLocks noChangeArrowheads="1"/>
          </p:cNvSpPr>
          <p:nvPr/>
        </p:nvSpPr>
        <p:spPr bwMode="auto">
          <a:xfrm>
            <a:off x="7191375" y="0"/>
            <a:ext cx="1071563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aseline="30000">
                <a:latin typeface="Calibri" pitchFamily="34" charset="0"/>
              </a:rPr>
              <a:t>87</a:t>
            </a:r>
            <a:r>
              <a:rPr lang="en-US" sz="4000">
                <a:latin typeface="Calibri" pitchFamily="34" charset="0"/>
              </a:rPr>
              <a:t>Kr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75739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1"/>
          <p:cNvSpPr txBox="1">
            <a:spLocks noChangeArrowheads="1"/>
          </p:cNvSpPr>
          <p:nvPr/>
        </p:nvSpPr>
        <p:spPr bwMode="auto">
          <a:xfrm>
            <a:off x="7191375" y="0"/>
            <a:ext cx="1239838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aseline="30000">
                <a:latin typeface="Calibri" pitchFamily="34" charset="0"/>
              </a:rPr>
              <a:t>85</a:t>
            </a:r>
            <a:r>
              <a:rPr lang="en-US" sz="4000">
                <a:latin typeface="Calibri" pitchFamily="34" charset="0"/>
              </a:rPr>
              <a:t>Se</a:t>
            </a:r>
          </a:p>
        </p:txBody>
      </p:sp>
      <p:grpSp>
        <p:nvGrpSpPr>
          <p:cNvPr id="4" name="Groupe 23"/>
          <p:cNvGrpSpPr>
            <a:grpSpLocks/>
          </p:cNvGrpSpPr>
          <p:nvPr/>
        </p:nvGrpSpPr>
        <p:grpSpPr bwMode="auto">
          <a:xfrm>
            <a:off x="1119188" y="6194425"/>
            <a:ext cx="1071562" cy="276225"/>
            <a:chOff x="2214546" y="5286388"/>
            <a:chExt cx="1071570" cy="276999"/>
          </a:xfrm>
        </p:grpSpPr>
        <p:sp>
          <p:nvSpPr>
            <p:cNvPr id="5" name="ZoneTexte 1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6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8" name="Connecteur droit 7"/>
              <p:cNvCxnSpPr>
                <a:stCxn id="7" idx="1"/>
                <a:endCxn id="7" idx="5"/>
              </p:cNvCxnSpPr>
              <p:nvPr/>
            </p:nvCxnSpPr>
            <p:spPr>
              <a:xfrm rot="16200000" flipH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>
                <a:stCxn id="7" idx="3"/>
                <a:endCxn id="7" idx="7"/>
              </p:cNvCxnSpPr>
              <p:nvPr/>
            </p:nvCxnSpPr>
            <p:spPr>
              <a:xfrm rot="5400000" flipH="1" flipV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e 24"/>
          <p:cNvGrpSpPr>
            <a:grpSpLocks/>
          </p:cNvGrpSpPr>
          <p:nvPr/>
        </p:nvGrpSpPr>
        <p:grpSpPr bwMode="auto">
          <a:xfrm>
            <a:off x="1095375" y="4600575"/>
            <a:ext cx="1071563" cy="276225"/>
            <a:chOff x="2214546" y="5286388"/>
            <a:chExt cx="1071570" cy="276999"/>
          </a:xfrm>
        </p:grpSpPr>
        <p:sp>
          <p:nvSpPr>
            <p:cNvPr id="11" name="ZoneTexte 25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12" name="Groupe 19"/>
            <p:cNvGrpSpPr>
              <a:grpSpLocks/>
            </p:cNvGrpSpPr>
            <p:nvPr/>
          </p:nvGrpSpPr>
          <p:grpSpPr bwMode="auto">
            <a:xfrm>
              <a:off x="2635237" y="5389865"/>
              <a:ext cx="80963" cy="89149"/>
              <a:chOff x="699603" y="3143200"/>
              <a:chExt cx="142292" cy="142504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99603" y="3143200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4" name="Connecteur droit 13"/>
              <p:cNvCxnSpPr>
                <a:stCxn id="13" idx="1"/>
                <a:endCxn id="13" idx="5"/>
              </p:cNvCxnSpPr>
              <p:nvPr/>
            </p:nvCxnSpPr>
            <p:spPr>
              <a:xfrm rot="16200000" flipH="1">
                <a:off x="719855" y="3162836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>
                <a:stCxn id="13" idx="3"/>
                <a:endCxn id="13" idx="7"/>
              </p:cNvCxnSpPr>
              <p:nvPr/>
            </p:nvCxnSpPr>
            <p:spPr>
              <a:xfrm rot="5400000" flipH="1" flipV="1">
                <a:off x="719855" y="3162836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30"/>
          <p:cNvGrpSpPr>
            <a:grpSpLocks/>
          </p:cNvGrpSpPr>
          <p:nvPr/>
        </p:nvGrpSpPr>
        <p:grpSpPr bwMode="auto">
          <a:xfrm>
            <a:off x="1096963" y="2876550"/>
            <a:ext cx="1071562" cy="276225"/>
            <a:chOff x="2214546" y="5286388"/>
            <a:chExt cx="1071570" cy="276999"/>
          </a:xfrm>
        </p:grpSpPr>
        <p:sp>
          <p:nvSpPr>
            <p:cNvPr id="17" name="ZoneTexte 31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18" name="Groupe 19"/>
            <p:cNvGrpSpPr>
              <a:grpSpLocks/>
            </p:cNvGrpSpPr>
            <p:nvPr/>
          </p:nvGrpSpPr>
          <p:grpSpPr bwMode="auto">
            <a:xfrm>
              <a:off x="2635236" y="5389865"/>
              <a:ext cx="80964" cy="89149"/>
              <a:chOff x="699603" y="3143200"/>
              <a:chExt cx="142294" cy="142504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699603" y="3143200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0" name="Connecteur droit 19"/>
              <p:cNvCxnSpPr>
                <a:stCxn id="19" idx="1"/>
                <a:endCxn id="19" idx="5"/>
              </p:cNvCxnSpPr>
              <p:nvPr/>
            </p:nvCxnSpPr>
            <p:spPr>
              <a:xfrm rot="16200000" flipH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>
                <a:stCxn id="19" idx="3"/>
                <a:endCxn id="19" idx="7"/>
              </p:cNvCxnSpPr>
              <p:nvPr/>
            </p:nvCxnSpPr>
            <p:spPr>
              <a:xfrm rot="5400000" flipH="1" flipV="1">
                <a:off x="719857" y="3162836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e 259"/>
          <p:cNvGrpSpPr>
            <a:grpSpLocks/>
          </p:cNvGrpSpPr>
          <p:nvPr/>
        </p:nvGrpSpPr>
        <p:grpSpPr bwMode="auto">
          <a:xfrm>
            <a:off x="1938338" y="2855913"/>
            <a:ext cx="769937" cy="330200"/>
            <a:chOff x="3073952" y="750977"/>
            <a:chExt cx="768614" cy="329955"/>
          </a:xfrm>
        </p:grpSpPr>
        <p:grpSp>
          <p:nvGrpSpPr>
            <p:cNvPr id="23" name="Groupe 129"/>
            <p:cNvGrpSpPr>
              <a:grpSpLocks/>
            </p:cNvGrpSpPr>
            <p:nvPr/>
          </p:nvGrpSpPr>
          <p:grpSpPr bwMode="auto">
            <a:xfrm>
              <a:off x="3073952" y="750977"/>
              <a:ext cx="220197" cy="317492"/>
              <a:chOff x="2901950" y="5029200"/>
              <a:chExt cx="220197" cy="317492"/>
            </a:xfrm>
          </p:grpSpPr>
          <p:sp>
            <p:nvSpPr>
              <p:cNvPr id="40" name="ZoneTexte 277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41" name="Connecteur droit 40"/>
              <p:cNvCxnSpPr>
                <a:stCxn id="40" idx="2"/>
                <a:endCxn id="40" idx="3"/>
              </p:cNvCxnSpPr>
              <p:nvPr/>
            </p:nvCxnSpPr>
            <p:spPr>
              <a:xfrm rot="5400000" flipH="1" flipV="1">
                <a:off x="2976382" y="5148215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279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4" name="Groupe 133"/>
            <p:cNvGrpSpPr>
              <a:grpSpLocks/>
            </p:cNvGrpSpPr>
            <p:nvPr/>
          </p:nvGrpSpPr>
          <p:grpSpPr bwMode="auto">
            <a:xfrm>
              <a:off x="3219554" y="753808"/>
              <a:ext cx="220197" cy="317492"/>
              <a:chOff x="2901950" y="5029200"/>
              <a:chExt cx="220197" cy="317492"/>
            </a:xfrm>
          </p:grpSpPr>
          <p:sp>
            <p:nvSpPr>
              <p:cNvPr id="37" name="ZoneTexte 27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38" name="Connecteur droit 37"/>
              <p:cNvCxnSpPr>
                <a:stCxn id="37" idx="2"/>
                <a:endCxn id="37" idx="3"/>
              </p:cNvCxnSpPr>
              <p:nvPr/>
            </p:nvCxnSpPr>
            <p:spPr>
              <a:xfrm rot="5400000" flipH="1" flipV="1">
                <a:off x="2976579" y="5148557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27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5" name="Groupe 137"/>
            <p:cNvGrpSpPr>
              <a:grpSpLocks/>
            </p:cNvGrpSpPr>
            <p:nvPr/>
          </p:nvGrpSpPr>
          <p:grpSpPr bwMode="auto">
            <a:xfrm>
              <a:off x="3365154" y="763440"/>
              <a:ext cx="220197" cy="317492"/>
              <a:chOff x="2901950" y="5029200"/>
              <a:chExt cx="220197" cy="317492"/>
            </a:xfrm>
          </p:grpSpPr>
          <p:sp>
            <p:nvSpPr>
              <p:cNvPr id="34" name="ZoneTexte 271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35" name="Connecteur droit 34"/>
              <p:cNvCxnSpPr>
                <a:stCxn id="34" idx="2"/>
                <a:endCxn id="34" idx="3"/>
              </p:cNvCxnSpPr>
              <p:nvPr/>
            </p:nvCxnSpPr>
            <p:spPr>
              <a:xfrm rot="5400000" flipH="1" flipV="1">
                <a:off x="2976778" y="514844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273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6" name="Groupe 141"/>
            <p:cNvGrpSpPr>
              <a:grpSpLocks/>
            </p:cNvGrpSpPr>
            <p:nvPr/>
          </p:nvGrpSpPr>
          <p:grpSpPr bwMode="auto">
            <a:xfrm>
              <a:off x="3497158" y="762873"/>
              <a:ext cx="220197" cy="317492"/>
              <a:chOff x="2901950" y="5029200"/>
              <a:chExt cx="220197" cy="317492"/>
            </a:xfrm>
          </p:grpSpPr>
          <p:sp>
            <p:nvSpPr>
              <p:cNvPr id="31" name="ZoneTexte 26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32" name="Connecteur droit 31"/>
              <p:cNvCxnSpPr>
                <a:stCxn id="31" idx="2"/>
                <a:endCxn id="31" idx="3"/>
              </p:cNvCxnSpPr>
              <p:nvPr/>
            </p:nvCxnSpPr>
            <p:spPr>
              <a:xfrm rot="5400000" flipH="1" flipV="1">
                <a:off x="2976310" y="5147423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27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7" name="Groupe 145"/>
            <p:cNvGrpSpPr>
              <a:grpSpLocks/>
            </p:cNvGrpSpPr>
            <p:nvPr/>
          </p:nvGrpSpPr>
          <p:grpSpPr bwMode="auto">
            <a:xfrm>
              <a:off x="3622369" y="758911"/>
              <a:ext cx="220197" cy="317492"/>
              <a:chOff x="2901950" y="5029200"/>
              <a:chExt cx="220197" cy="317492"/>
            </a:xfrm>
          </p:grpSpPr>
          <p:sp>
            <p:nvSpPr>
              <p:cNvPr id="28" name="ZoneTexte 265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29" name="Connecteur droit 28"/>
              <p:cNvCxnSpPr>
                <a:stCxn id="28" idx="2"/>
                <a:endCxn id="28" idx="3"/>
              </p:cNvCxnSpPr>
              <p:nvPr/>
            </p:nvCxnSpPr>
            <p:spPr>
              <a:xfrm rot="5400000" flipH="1" flipV="1">
                <a:off x="2976296" y="5148212"/>
                <a:ext cx="107870" cy="85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67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231" name="Groupe 61"/>
          <p:cNvGrpSpPr>
            <a:grpSpLocks/>
          </p:cNvGrpSpPr>
          <p:nvPr/>
        </p:nvGrpSpPr>
        <p:grpSpPr bwMode="auto">
          <a:xfrm>
            <a:off x="1128713" y="1936750"/>
            <a:ext cx="1071562" cy="276225"/>
            <a:chOff x="0" y="1031889"/>
            <a:chExt cx="1071570" cy="276999"/>
          </a:xfrm>
        </p:grpSpPr>
        <p:sp>
          <p:nvSpPr>
            <p:cNvPr id="44" name="Rectangle 43"/>
            <p:cNvSpPr/>
            <p:nvPr/>
          </p:nvSpPr>
          <p:spPr>
            <a:xfrm>
              <a:off x="222252" y="1092383"/>
              <a:ext cx="635005" cy="191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35" name="Groupe 54"/>
            <p:cNvGrpSpPr>
              <a:grpSpLocks/>
            </p:cNvGrpSpPr>
            <p:nvPr/>
          </p:nvGrpSpPr>
          <p:grpSpPr bwMode="auto">
            <a:xfrm>
              <a:off x="0" y="1031889"/>
              <a:ext cx="1071570" cy="276999"/>
              <a:chOff x="2214546" y="5286389"/>
              <a:chExt cx="1071570" cy="276999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2214546" y="5286389"/>
                <a:ext cx="1071570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0</a:t>
                </a:r>
                <a:r>
                  <a:rPr lang="en-US" sz="1200" normalizeH="1" baseline="-25000" dirty="0"/>
                  <a:t>2</a:t>
                </a:r>
                <a:r>
                  <a:rPr lang="en-US" sz="1200" b="1" baseline="30000" dirty="0"/>
                  <a:t>+</a:t>
                </a:r>
                <a:r>
                  <a:rPr lang="en-US" sz="1200" dirty="0"/>
                  <a:t>   d5/2</a:t>
                </a:r>
              </a:p>
            </p:txBody>
          </p:sp>
          <p:grpSp>
            <p:nvGrpSpPr>
              <p:cNvPr id="236" name="Groupe 19"/>
              <p:cNvGrpSpPr>
                <a:grpSpLocks/>
              </p:cNvGrpSpPr>
              <p:nvPr/>
            </p:nvGrpSpPr>
            <p:grpSpPr bwMode="auto">
              <a:xfrm>
                <a:off x="2647936" y="5389866"/>
                <a:ext cx="80964" cy="89149"/>
                <a:chOff x="721930" y="3143201"/>
                <a:chExt cx="142295" cy="142504"/>
              </a:xfrm>
            </p:grpSpPr>
            <p:sp>
              <p:nvSpPr>
                <p:cNvPr id="48" name="Ellipse 47"/>
                <p:cNvSpPr/>
                <p:nvPr/>
              </p:nvSpPr>
              <p:spPr>
                <a:xfrm>
                  <a:off x="721930" y="3143201"/>
                  <a:ext cx="142295" cy="14250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49" name="Connecteur droit 48"/>
                <p:cNvCxnSpPr>
                  <a:stCxn id="48" idx="1"/>
                  <a:endCxn id="48" idx="5"/>
                </p:cNvCxnSpPr>
                <p:nvPr/>
              </p:nvCxnSpPr>
              <p:spPr>
                <a:xfrm rot="16200000" flipH="1">
                  <a:off x="742184" y="3162836"/>
                  <a:ext cx="101789" cy="103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>
                  <a:stCxn id="48" idx="3"/>
                  <a:endCxn id="48" idx="7"/>
                </p:cNvCxnSpPr>
                <p:nvPr/>
              </p:nvCxnSpPr>
              <p:spPr>
                <a:xfrm rot="5400000" flipH="1" flipV="1">
                  <a:off x="742184" y="3162836"/>
                  <a:ext cx="101789" cy="103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7" name="Groupe 77"/>
          <p:cNvGrpSpPr>
            <a:grpSpLocks/>
          </p:cNvGrpSpPr>
          <p:nvPr/>
        </p:nvGrpSpPr>
        <p:grpSpPr bwMode="auto">
          <a:xfrm>
            <a:off x="2162175" y="4570413"/>
            <a:ext cx="217488" cy="320675"/>
            <a:chOff x="2901950" y="5029200"/>
            <a:chExt cx="216797" cy="320892"/>
          </a:xfrm>
        </p:grpSpPr>
        <p:sp>
          <p:nvSpPr>
            <p:cNvPr id="52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53" name="Connecteur droit 52"/>
            <p:cNvCxnSpPr>
              <a:stCxn id="52" idx="2"/>
              <a:endCxn id="52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45" name="Groupe 76"/>
          <p:cNvGrpSpPr>
            <a:grpSpLocks/>
          </p:cNvGrpSpPr>
          <p:nvPr/>
        </p:nvGrpSpPr>
        <p:grpSpPr bwMode="auto">
          <a:xfrm>
            <a:off x="2176463" y="6165850"/>
            <a:ext cx="217487" cy="314325"/>
            <a:chOff x="2901950" y="5029200"/>
            <a:chExt cx="216797" cy="314093"/>
          </a:xfrm>
        </p:grpSpPr>
        <p:sp>
          <p:nvSpPr>
            <p:cNvPr id="56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57" name="Connecteur droit 56"/>
            <p:cNvCxnSpPr>
              <a:stCxn id="56" idx="2"/>
              <a:endCxn id="56" idx="3"/>
            </p:cNvCxnSpPr>
            <p:nvPr/>
          </p:nvCxnSpPr>
          <p:spPr>
            <a:xfrm rot="5400000" flipH="1" flipV="1">
              <a:off x="2976195" y="5148278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49" name="Groupe 76"/>
          <p:cNvGrpSpPr>
            <a:grpSpLocks/>
          </p:cNvGrpSpPr>
          <p:nvPr/>
        </p:nvGrpSpPr>
        <p:grpSpPr bwMode="auto">
          <a:xfrm>
            <a:off x="2201863" y="1801813"/>
            <a:ext cx="217487" cy="314325"/>
            <a:chOff x="2901950" y="5029200"/>
            <a:chExt cx="216797" cy="314093"/>
          </a:xfrm>
        </p:grpSpPr>
        <p:sp>
          <p:nvSpPr>
            <p:cNvPr id="60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61" name="Connecteur droit 60"/>
            <p:cNvCxnSpPr>
              <a:stCxn id="60" idx="2"/>
              <a:endCxn id="60" idx="3"/>
            </p:cNvCxnSpPr>
            <p:nvPr/>
          </p:nvCxnSpPr>
          <p:spPr>
            <a:xfrm rot="5400000" flipH="1" flipV="1">
              <a:off x="2976195" y="5148278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50" name="Groupe 30"/>
          <p:cNvGrpSpPr>
            <a:grpSpLocks/>
          </p:cNvGrpSpPr>
          <p:nvPr/>
        </p:nvGrpSpPr>
        <p:grpSpPr bwMode="auto">
          <a:xfrm>
            <a:off x="1082675" y="1581150"/>
            <a:ext cx="1071563" cy="276225"/>
            <a:chOff x="2214546" y="5286390"/>
            <a:chExt cx="1071570" cy="276999"/>
          </a:xfrm>
        </p:grpSpPr>
        <p:sp>
          <p:nvSpPr>
            <p:cNvPr id="64" name="ZoneTexte 31"/>
            <p:cNvSpPr txBox="1">
              <a:spLocks noChangeArrowheads="1"/>
            </p:cNvSpPr>
            <p:nvPr/>
          </p:nvSpPr>
          <p:spPr bwMode="auto">
            <a:xfrm>
              <a:off x="2214546" y="5286390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4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d5/2</a:t>
              </a:r>
            </a:p>
          </p:txBody>
        </p:sp>
        <p:grpSp>
          <p:nvGrpSpPr>
            <p:cNvPr id="251" name="Groupe 19"/>
            <p:cNvGrpSpPr>
              <a:grpSpLocks/>
            </p:cNvGrpSpPr>
            <p:nvPr/>
          </p:nvGrpSpPr>
          <p:grpSpPr bwMode="auto">
            <a:xfrm>
              <a:off x="2635237" y="5389867"/>
              <a:ext cx="80963" cy="89149"/>
              <a:chOff x="699603" y="3143202"/>
              <a:chExt cx="142292" cy="142504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699603" y="3143202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67" name="Connecteur droit 66"/>
              <p:cNvCxnSpPr>
                <a:stCxn id="66" idx="1"/>
                <a:endCxn id="66" idx="5"/>
              </p:cNvCxnSpPr>
              <p:nvPr/>
            </p:nvCxnSpPr>
            <p:spPr>
              <a:xfrm rot="16200000" flipH="1">
                <a:off x="719855" y="3162838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66" idx="3"/>
                <a:endCxn id="66" idx="7"/>
              </p:cNvCxnSpPr>
              <p:nvPr/>
            </p:nvCxnSpPr>
            <p:spPr>
              <a:xfrm rot="5400000" flipH="1" flipV="1">
                <a:off x="719855" y="3162838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e 74"/>
          <p:cNvGrpSpPr>
            <a:grpSpLocks/>
          </p:cNvGrpSpPr>
          <p:nvPr/>
        </p:nvGrpSpPr>
        <p:grpSpPr bwMode="auto">
          <a:xfrm>
            <a:off x="1917700" y="1573213"/>
            <a:ext cx="1047750" cy="333375"/>
            <a:chOff x="2115880" y="976661"/>
            <a:chExt cx="1048403" cy="334333"/>
          </a:xfrm>
        </p:grpSpPr>
        <p:grpSp>
          <p:nvGrpSpPr>
            <p:cNvPr id="261" name="Groupe 129"/>
            <p:cNvGrpSpPr>
              <a:grpSpLocks/>
            </p:cNvGrpSpPr>
            <p:nvPr/>
          </p:nvGrpSpPr>
          <p:grpSpPr bwMode="auto">
            <a:xfrm>
              <a:off x="2115880" y="976646"/>
              <a:ext cx="220576" cy="317727"/>
              <a:chOff x="2901950" y="5029200"/>
              <a:chExt cx="220197" cy="317492"/>
            </a:xfrm>
          </p:grpSpPr>
          <p:sp>
            <p:nvSpPr>
              <p:cNvPr id="91" name="ZoneTexte 277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92" name="Connecteur droit 91"/>
              <p:cNvCxnSpPr>
                <a:stCxn id="91" idx="2"/>
                <a:endCxn id="91" idx="3"/>
              </p:cNvCxnSpPr>
              <p:nvPr/>
            </p:nvCxnSpPr>
            <p:spPr>
              <a:xfrm rot="5400000" flipH="1" flipV="1">
                <a:off x="2976307" y="5148669"/>
                <a:ext cx="108180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ZoneTexte 279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62" name="Groupe 133"/>
            <p:cNvGrpSpPr>
              <a:grpSpLocks/>
            </p:cNvGrpSpPr>
            <p:nvPr/>
          </p:nvGrpSpPr>
          <p:grpSpPr bwMode="auto">
            <a:xfrm>
              <a:off x="2261733" y="979463"/>
              <a:ext cx="220576" cy="317726"/>
              <a:chOff x="2901950" y="5029200"/>
              <a:chExt cx="220197" cy="317492"/>
            </a:xfrm>
          </p:grpSpPr>
          <p:sp>
            <p:nvSpPr>
              <p:cNvPr id="88" name="ZoneTexte 27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89" name="Connecteur droit 88"/>
              <p:cNvCxnSpPr>
                <a:stCxn id="88" idx="2"/>
                <a:endCxn id="88" idx="3"/>
              </p:cNvCxnSpPr>
              <p:nvPr/>
            </p:nvCxnSpPr>
            <p:spPr>
              <a:xfrm rot="5400000" flipH="1" flipV="1">
                <a:off x="2977390" y="5148241"/>
                <a:ext cx="106589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ZoneTexte 27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63" name="Groupe 137"/>
            <p:cNvGrpSpPr>
              <a:grpSpLocks/>
            </p:cNvGrpSpPr>
            <p:nvPr/>
          </p:nvGrpSpPr>
          <p:grpSpPr bwMode="auto">
            <a:xfrm>
              <a:off x="2407584" y="989102"/>
              <a:ext cx="220576" cy="317726"/>
              <a:chOff x="2901950" y="5029200"/>
              <a:chExt cx="220197" cy="317492"/>
            </a:xfrm>
          </p:grpSpPr>
          <p:sp>
            <p:nvSpPr>
              <p:cNvPr id="85" name="ZoneTexte 271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86" name="Connecteur droit 85"/>
              <p:cNvCxnSpPr>
                <a:stCxn id="85" idx="2"/>
                <a:endCxn id="85" idx="3"/>
              </p:cNvCxnSpPr>
              <p:nvPr/>
            </p:nvCxnSpPr>
            <p:spPr>
              <a:xfrm rot="5400000" flipH="1" flipV="1">
                <a:off x="2977680" y="5148154"/>
                <a:ext cx="106589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Texte 273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73" name="Groupe 141"/>
            <p:cNvGrpSpPr>
              <a:grpSpLocks/>
            </p:cNvGrpSpPr>
            <p:nvPr/>
          </p:nvGrpSpPr>
          <p:grpSpPr bwMode="auto">
            <a:xfrm>
              <a:off x="2539815" y="988566"/>
              <a:ext cx="220576" cy="317728"/>
              <a:chOff x="2901950" y="5029200"/>
              <a:chExt cx="220197" cy="317492"/>
            </a:xfrm>
          </p:grpSpPr>
          <p:sp>
            <p:nvSpPr>
              <p:cNvPr id="82" name="ZoneTexte 268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83" name="Connecteur droit 82"/>
              <p:cNvCxnSpPr>
                <a:stCxn id="82" idx="2"/>
                <a:endCxn id="82" idx="3"/>
              </p:cNvCxnSpPr>
              <p:nvPr/>
            </p:nvCxnSpPr>
            <p:spPr>
              <a:xfrm rot="5400000" flipH="1" flipV="1">
                <a:off x="2976499" y="5146303"/>
                <a:ext cx="108180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ZoneTexte 270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77" name="Groupe 145"/>
            <p:cNvGrpSpPr>
              <a:grpSpLocks/>
            </p:cNvGrpSpPr>
            <p:nvPr/>
          </p:nvGrpSpPr>
          <p:grpSpPr bwMode="auto">
            <a:xfrm>
              <a:off x="2665241" y="988070"/>
              <a:ext cx="337977" cy="322924"/>
              <a:chOff x="2901952" y="5032666"/>
              <a:chExt cx="337396" cy="322683"/>
            </a:xfrm>
          </p:grpSpPr>
          <p:sp>
            <p:nvSpPr>
              <p:cNvPr id="79" name="ZoneTexte 267"/>
              <p:cNvSpPr txBox="1">
                <a:spLocks noChangeArrowheads="1"/>
              </p:cNvSpPr>
              <p:nvPr/>
            </p:nvSpPr>
            <p:spPr bwMode="auto">
              <a:xfrm>
                <a:off x="3011264" y="5139906"/>
                <a:ext cx="171450" cy="215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0" name="ZoneTexte 265"/>
              <p:cNvSpPr txBox="1">
                <a:spLocks noChangeArrowheads="1"/>
              </p:cNvSpPr>
              <p:nvPr/>
            </p:nvSpPr>
            <p:spPr bwMode="auto">
              <a:xfrm>
                <a:off x="2901952" y="5032666"/>
                <a:ext cx="337396" cy="215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11</a:t>
                </a:r>
              </a:p>
            </p:txBody>
          </p:sp>
          <p:cxnSp>
            <p:nvCxnSpPr>
              <p:cNvPr id="81" name="Connecteur droit 80"/>
              <p:cNvCxnSpPr/>
              <p:nvPr/>
            </p:nvCxnSpPr>
            <p:spPr>
              <a:xfrm rot="16200000" flipH="1" flipV="1">
                <a:off x="3043167" y="5137537"/>
                <a:ext cx="108179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e 145"/>
            <p:cNvGrpSpPr>
              <a:grpSpLocks/>
            </p:cNvGrpSpPr>
            <p:nvPr/>
          </p:nvGrpSpPr>
          <p:grpSpPr bwMode="auto">
            <a:xfrm>
              <a:off x="2826306" y="984456"/>
              <a:ext cx="337977" cy="322924"/>
              <a:chOff x="2901952" y="5032666"/>
              <a:chExt cx="337396" cy="322683"/>
            </a:xfrm>
          </p:grpSpPr>
          <p:sp>
            <p:nvSpPr>
              <p:cNvPr id="76" name="ZoneTexte 267"/>
              <p:cNvSpPr txBox="1">
                <a:spLocks noChangeArrowheads="1"/>
              </p:cNvSpPr>
              <p:nvPr/>
            </p:nvSpPr>
            <p:spPr bwMode="auto">
              <a:xfrm>
                <a:off x="3011264" y="5139906"/>
                <a:ext cx="171450" cy="215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77" name="ZoneTexte 265"/>
              <p:cNvSpPr txBox="1">
                <a:spLocks noChangeArrowheads="1"/>
              </p:cNvSpPr>
              <p:nvPr/>
            </p:nvSpPr>
            <p:spPr bwMode="auto">
              <a:xfrm>
                <a:off x="2901952" y="5032666"/>
                <a:ext cx="337396" cy="215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13</a:t>
                </a:r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 rot="16200000" flipH="1" flipV="1">
                <a:off x="3042541" y="5137966"/>
                <a:ext cx="108179" cy="8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2" name="Groupe 62"/>
          <p:cNvGrpSpPr>
            <a:grpSpLocks/>
          </p:cNvGrpSpPr>
          <p:nvPr/>
        </p:nvGrpSpPr>
        <p:grpSpPr bwMode="auto">
          <a:xfrm>
            <a:off x="1074738" y="1306513"/>
            <a:ext cx="1071562" cy="276225"/>
            <a:chOff x="2214546" y="5286388"/>
            <a:chExt cx="1071570" cy="276999"/>
          </a:xfrm>
        </p:grpSpPr>
        <p:sp>
          <p:nvSpPr>
            <p:cNvPr id="95" name="ZoneTexte 6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2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s1/2</a:t>
              </a:r>
            </a:p>
          </p:txBody>
        </p:sp>
        <p:grpSp>
          <p:nvGrpSpPr>
            <p:cNvPr id="283" name="Groupe 19"/>
            <p:cNvGrpSpPr>
              <a:grpSpLocks/>
            </p:cNvGrpSpPr>
            <p:nvPr/>
          </p:nvGrpSpPr>
          <p:grpSpPr bwMode="auto">
            <a:xfrm>
              <a:off x="2635236" y="5389864"/>
              <a:ext cx="80964" cy="89149"/>
              <a:chOff x="699603" y="3143197"/>
              <a:chExt cx="142294" cy="142504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699603" y="3143197"/>
                <a:ext cx="142294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98" name="Connecteur droit 97"/>
              <p:cNvCxnSpPr>
                <a:stCxn id="97" idx="1"/>
                <a:endCxn id="97" idx="5"/>
              </p:cNvCxnSpPr>
              <p:nvPr/>
            </p:nvCxnSpPr>
            <p:spPr>
              <a:xfrm rot="16200000" flipH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>
                <a:stCxn id="97" idx="3"/>
                <a:endCxn id="97" idx="7"/>
              </p:cNvCxnSpPr>
              <p:nvPr/>
            </p:nvCxnSpPr>
            <p:spPr>
              <a:xfrm rot="5400000" flipH="1" flipV="1">
                <a:off x="719857" y="3162833"/>
                <a:ext cx="101789" cy="103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4" name="Groupe 105"/>
          <p:cNvGrpSpPr>
            <a:grpSpLocks/>
          </p:cNvGrpSpPr>
          <p:nvPr/>
        </p:nvGrpSpPr>
        <p:grpSpPr bwMode="auto">
          <a:xfrm>
            <a:off x="2152650" y="1292225"/>
            <a:ext cx="360363" cy="323850"/>
            <a:chOff x="2319338" y="983835"/>
            <a:chExt cx="359202" cy="324265"/>
          </a:xfrm>
        </p:grpSpPr>
        <p:grpSp>
          <p:nvGrpSpPr>
            <p:cNvPr id="43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106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107" name="Connecteur droit 106"/>
              <p:cNvCxnSpPr>
                <a:stCxn id="106" idx="2"/>
                <a:endCxn id="106" idx="3"/>
              </p:cNvCxnSpPr>
              <p:nvPr/>
            </p:nvCxnSpPr>
            <p:spPr>
              <a:xfrm rot="5400000" flipH="1" flipV="1">
                <a:off x="2975811" y="5148303"/>
                <a:ext cx="108086" cy="85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5" name="Groupe 125"/>
            <p:cNvGrpSpPr>
              <a:grpSpLocks/>
            </p:cNvGrpSpPr>
            <p:nvPr/>
          </p:nvGrpSpPr>
          <p:grpSpPr bwMode="auto">
            <a:xfrm>
              <a:off x="2457878" y="983825"/>
              <a:ext cx="220662" cy="317499"/>
              <a:chOff x="2901950" y="5029200"/>
              <a:chExt cx="220197" cy="317492"/>
            </a:xfrm>
          </p:grpSpPr>
          <p:sp>
            <p:nvSpPr>
              <p:cNvPr id="103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104" name="Connecteur droit 103"/>
              <p:cNvCxnSpPr>
                <a:stCxn id="103" idx="2"/>
                <a:endCxn id="103" idx="3"/>
              </p:cNvCxnSpPr>
              <p:nvPr/>
            </p:nvCxnSpPr>
            <p:spPr>
              <a:xfrm rot="5400000" flipH="1" flipV="1">
                <a:off x="2976519" y="5148706"/>
                <a:ext cx="108086" cy="85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47" name="Groupe 36"/>
          <p:cNvGrpSpPr>
            <a:grpSpLocks/>
          </p:cNvGrpSpPr>
          <p:nvPr/>
        </p:nvGrpSpPr>
        <p:grpSpPr bwMode="auto">
          <a:xfrm>
            <a:off x="1146175" y="595313"/>
            <a:ext cx="1071563" cy="276225"/>
            <a:chOff x="2214546" y="5286388"/>
            <a:chExt cx="1071570" cy="276999"/>
          </a:xfrm>
        </p:grpSpPr>
        <p:sp>
          <p:nvSpPr>
            <p:cNvPr id="110" name="ZoneTexte 37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d3/2</a:t>
              </a:r>
            </a:p>
          </p:txBody>
        </p:sp>
        <p:grpSp>
          <p:nvGrpSpPr>
            <p:cNvPr id="51" name="Groupe 19"/>
            <p:cNvGrpSpPr>
              <a:grpSpLocks/>
            </p:cNvGrpSpPr>
            <p:nvPr/>
          </p:nvGrpSpPr>
          <p:grpSpPr bwMode="auto">
            <a:xfrm>
              <a:off x="2635237" y="5389864"/>
              <a:ext cx="80963" cy="89149"/>
              <a:chOff x="699603" y="3143197"/>
              <a:chExt cx="142292" cy="142504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699603" y="3143197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13" name="Connecteur droit 112"/>
              <p:cNvCxnSpPr>
                <a:stCxn id="112" idx="1"/>
                <a:endCxn id="112" idx="5"/>
              </p:cNvCxnSpPr>
              <p:nvPr/>
            </p:nvCxnSpPr>
            <p:spPr>
              <a:xfrm rot="16200000" flipH="1">
                <a:off x="719855" y="3162833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>
                <a:stCxn id="112" idx="3"/>
                <a:endCxn id="112" idx="7"/>
              </p:cNvCxnSpPr>
              <p:nvPr/>
            </p:nvCxnSpPr>
            <p:spPr>
              <a:xfrm rot="5400000" flipH="1" flipV="1">
                <a:off x="719855" y="3162833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e 42"/>
          <p:cNvGrpSpPr>
            <a:grpSpLocks/>
          </p:cNvGrpSpPr>
          <p:nvPr/>
        </p:nvGrpSpPr>
        <p:grpSpPr bwMode="auto">
          <a:xfrm>
            <a:off x="1393825" y="842963"/>
            <a:ext cx="1071563" cy="276225"/>
            <a:chOff x="2214546" y="5286388"/>
            <a:chExt cx="1071570" cy="276999"/>
          </a:xfrm>
        </p:grpSpPr>
        <p:sp>
          <p:nvSpPr>
            <p:cNvPr id="116" name="ZoneTexte 43"/>
            <p:cNvSpPr txBox="1">
              <a:spLocks noChangeArrowheads="1"/>
            </p:cNvSpPr>
            <p:nvPr/>
          </p:nvSpPr>
          <p:spPr bwMode="auto">
            <a:xfrm>
              <a:off x="2214546" y="5286388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0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r>
                <a:rPr lang="en-US" sz="1200">
                  <a:latin typeface="Calibri" pitchFamily="34" charset="0"/>
                </a:rPr>
                <a:t>   g7/2</a:t>
              </a:r>
            </a:p>
          </p:txBody>
        </p:sp>
        <p:grpSp>
          <p:nvGrpSpPr>
            <p:cNvPr id="59" name="Groupe 19"/>
            <p:cNvGrpSpPr>
              <a:grpSpLocks/>
            </p:cNvGrpSpPr>
            <p:nvPr/>
          </p:nvGrpSpPr>
          <p:grpSpPr bwMode="auto">
            <a:xfrm>
              <a:off x="2635237" y="5389864"/>
              <a:ext cx="80963" cy="89149"/>
              <a:chOff x="699603" y="3143197"/>
              <a:chExt cx="142292" cy="142504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699603" y="3143197"/>
                <a:ext cx="142292" cy="142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19" name="Connecteur droit 118"/>
              <p:cNvCxnSpPr>
                <a:stCxn id="118" idx="1"/>
                <a:endCxn id="118" idx="5"/>
              </p:cNvCxnSpPr>
              <p:nvPr/>
            </p:nvCxnSpPr>
            <p:spPr>
              <a:xfrm rot="16200000" flipH="1">
                <a:off x="719855" y="3162833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>
                <a:stCxn id="118" idx="3"/>
                <a:endCxn id="118" idx="7"/>
              </p:cNvCxnSpPr>
              <p:nvPr/>
            </p:nvCxnSpPr>
            <p:spPr>
              <a:xfrm rot="5400000" flipH="1" flipV="1">
                <a:off x="719855" y="3162833"/>
                <a:ext cx="101789" cy="1032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e 113"/>
          <p:cNvGrpSpPr>
            <a:grpSpLocks/>
          </p:cNvGrpSpPr>
          <p:nvPr/>
        </p:nvGrpSpPr>
        <p:grpSpPr bwMode="auto">
          <a:xfrm>
            <a:off x="2243138" y="642938"/>
            <a:ext cx="220662" cy="317500"/>
            <a:chOff x="2901950" y="5029200"/>
            <a:chExt cx="220197" cy="317492"/>
          </a:xfrm>
        </p:grpSpPr>
        <p:sp>
          <p:nvSpPr>
            <p:cNvPr id="122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23" name="Connecteur droit 122"/>
            <p:cNvCxnSpPr>
              <a:stCxn id="122" idx="2"/>
              <a:endCxn id="122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06" name="Groupe 113"/>
          <p:cNvGrpSpPr>
            <a:grpSpLocks/>
          </p:cNvGrpSpPr>
          <p:nvPr/>
        </p:nvGrpSpPr>
        <p:grpSpPr bwMode="auto">
          <a:xfrm>
            <a:off x="2363788" y="803275"/>
            <a:ext cx="220662" cy="317500"/>
            <a:chOff x="2901950" y="5029200"/>
            <a:chExt cx="220197" cy="317492"/>
          </a:xfrm>
        </p:grpSpPr>
        <p:sp>
          <p:nvSpPr>
            <p:cNvPr id="126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27" name="Connecteur droit 126"/>
            <p:cNvCxnSpPr>
              <a:stCxn id="126" idx="2"/>
              <a:endCxn id="126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07" name="Groupe 77"/>
          <p:cNvGrpSpPr>
            <a:grpSpLocks/>
          </p:cNvGrpSpPr>
          <p:nvPr/>
        </p:nvGrpSpPr>
        <p:grpSpPr bwMode="auto">
          <a:xfrm>
            <a:off x="4056063" y="4865688"/>
            <a:ext cx="217487" cy="320675"/>
            <a:chOff x="2901950" y="5029200"/>
            <a:chExt cx="216797" cy="320892"/>
          </a:xfrm>
        </p:grpSpPr>
        <p:sp>
          <p:nvSpPr>
            <p:cNvPr id="130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31" name="Connecteur droit 130"/>
            <p:cNvCxnSpPr>
              <a:stCxn id="130" idx="2"/>
              <a:endCxn id="130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08" name="Groupe 76"/>
          <p:cNvGrpSpPr>
            <a:grpSpLocks/>
          </p:cNvGrpSpPr>
          <p:nvPr/>
        </p:nvGrpSpPr>
        <p:grpSpPr bwMode="auto">
          <a:xfrm>
            <a:off x="4070350" y="6167438"/>
            <a:ext cx="217488" cy="314325"/>
            <a:chOff x="2901950" y="5029200"/>
            <a:chExt cx="216797" cy="314093"/>
          </a:xfrm>
        </p:grpSpPr>
        <p:sp>
          <p:nvSpPr>
            <p:cNvPr id="134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35" name="Connecteur droit 134"/>
            <p:cNvCxnSpPr>
              <a:stCxn id="134" idx="2"/>
              <a:endCxn id="134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37" name="ZoneTexte 4"/>
          <p:cNvSpPr txBox="1">
            <a:spLocks noChangeArrowheads="1"/>
          </p:cNvSpPr>
          <p:nvPr/>
        </p:nvSpPr>
        <p:spPr bwMode="auto">
          <a:xfrm>
            <a:off x="1177925" y="645318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unperturbed</a:t>
            </a:r>
          </a:p>
        </p:txBody>
      </p:sp>
      <p:sp>
        <p:nvSpPr>
          <p:cNvPr id="138" name="ZoneTexte 5"/>
          <p:cNvSpPr txBox="1">
            <a:spLocks noChangeArrowheads="1"/>
          </p:cNvSpPr>
          <p:nvPr/>
        </p:nvSpPr>
        <p:spPr bwMode="auto">
          <a:xfrm>
            <a:off x="3140075" y="643413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theory</a:t>
            </a:r>
          </a:p>
        </p:txBody>
      </p:sp>
      <p:sp>
        <p:nvSpPr>
          <p:cNvPr id="139" name="ZoneTexte 10"/>
          <p:cNvSpPr txBox="1">
            <a:spLocks noChangeArrowheads="1"/>
          </p:cNvSpPr>
          <p:nvPr/>
        </p:nvSpPr>
        <p:spPr bwMode="auto">
          <a:xfrm>
            <a:off x="5065713" y="645318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experiment</a:t>
            </a:r>
          </a:p>
        </p:txBody>
      </p:sp>
      <p:grpSp>
        <p:nvGrpSpPr>
          <p:cNvPr id="309" name="Groupe 113"/>
          <p:cNvGrpSpPr>
            <a:grpSpLocks/>
          </p:cNvGrpSpPr>
          <p:nvPr/>
        </p:nvGrpSpPr>
        <p:grpSpPr bwMode="auto">
          <a:xfrm>
            <a:off x="4098925" y="3498850"/>
            <a:ext cx="220663" cy="317500"/>
            <a:chOff x="2901950" y="5029200"/>
            <a:chExt cx="220197" cy="317492"/>
          </a:xfrm>
        </p:grpSpPr>
        <p:sp>
          <p:nvSpPr>
            <p:cNvPr id="141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42" name="Connecteur droit 141"/>
            <p:cNvCxnSpPr>
              <a:stCxn id="141" idx="2"/>
              <a:endCxn id="141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0" name="Groupe 113"/>
          <p:cNvGrpSpPr>
            <a:grpSpLocks/>
          </p:cNvGrpSpPr>
          <p:nvPr/>
        </p:nvGrpSpPr>
        <p:grpSpPr bwMode="auto">
          <a:xfrm>
            <a:off x="4211638" y="3160713"/>
            <a:ext cx="220662" cy="317500"/>
            <a:chOff x="2901950" y="5029200"/>
            <a:chExt cx="220197" cy="317492"/>
          </a:xfrm>
        </p:grpSpPr>
        <p:sp>
          <p:nvSpPr>
            <p:cNvPr id="145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146" name="Connecteur droit 145"/>
            <p:cNvCxnSpPr>
              <a:stCxn id="145" idx="2"/>
              <a:endCxn id="145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1" name="Groupe 76"/>
          <p:cNvGrpSpPr>
            <a:grpSpLocks/>
          </p:cNvGrpSpPr>
          <p:nvPr/>
        </p:nvGrpSpPr>
        <p:grpSpPr bwMode="auto">
          <a:xfrm>
            <a:off x="4206875" y="2960688"/>
            <a:ext cx="217488" cy="314325"/>
            <a:chOff x="2901950" y="5029200"/>
            <a:chExt cx="216797" cy="314093"/>
          </a:xfrm>
        </p:grpSpPr>
        <p:sp>
          <p:nvSpPr>
            <p:cNvPr id="149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50" name="Connecteur droit 149"/>
            <p:cNvCxnSpPr>
              <a:stCxn id="149" idx="2"/>
              <a:endCxn id="149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2" name="Groupe 165"/>
          <p:cNvGrpSpPr>
            <a:grpSpLocks/>
          </p:cNvGrpSpPr>
          <p:nvPr/>
        </p:nvGrpSpPr>
        <p:grpSpPr bwMode="auto">
          <a:xfrm>
            <a:off x="4105275" y="3165475"/>
            <a:ext cx="187325" cy="136525"/>
            <a:chOff x="4854161" y="4191990"/>
            <a:chExt cx="186914" cy="136566"/>
          </a:xfrm>
        </p:grpSpPr>
        <p:cxnSp>
          <p:nvCxnSpPr>
            <p:cNvPr id="153" name="Connecteur droit 152"/>
            <p:cNvCxnSpPr/>
            <p:nvPr/>
          </p:nvCxnSpPr>
          <p:spPr>
            <a:xfrm>
              <a:off x="4854161" y="4263449"/>
              <a:ext cx="186914" cy="65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 flipV="1">
              <a:off x="4857329" y="4191990"/>
              <a:ext cx="172658" cy="69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e 77"/>
          <p:cNvGrpSpPr>
            <a:grpSpLocks/>
          </p:cNvGrpSpPr>
          <p:nvPr/>
        </p:nvGrpSpPr>
        <p:grpSpPr bwMode="auto">
          <a:xfrm>
            <a:off x="4090988" y="1787525"/>
            <a:ext cx="217487" cy="320675"/>
            <a:chOff x="2901950" y="5029200"/>
            <a:chExt cx="216797" cy="320892"/>
          </a:xfrm>
        </p:grpSpPr>
        <p:sp>
          <p:nvSpPr>
            <p:cNvPr id="156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57" name="Connecteur droit 156"/>
            <p:cNvCxnSpPr>
              <a:stCxn id="156" idx="2"/>
              <a:endCxn id="156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4" name="Groupe 77"/>
          <p:cNvGrpSpPr>
            <a:grpSpLocks/>
          </p:cNvGrpSpPr>
          <p:nvPr/>
        </p:nvGrpSpPr>
        <p:grpSpPr bwMode="auto">
          <a:xfrm>
            <a:off x="4094163" y="1328738"/>
            <a:ext cx="217487" cy="320675"/>
            <a:chOff x="2901950" y="5029200"/>
            <a:chExt cx="216797" cy="320892"/>
          </a:xfrm>
        </p:grpSpPr>
        <p:sp>
          <p:nvSpPr>
            <p:cNvPr id="160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61" name="Connecteur droit 160"/>
            <p:cNvCxnSpPr>
              <a:stCxn id="160" idx="2"/>
              <a:endCxn id="160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5" name="Groupe 113"/>
          <p:cNvGrpSpPr>
            <a:grpSpLocks/>
          </p:cNvGrpSpPr>
          <p:nvPr/>
        </p:nvGrpSpPr>
        <p:grpSpPr bwMode="auto">
          <a:xfrm>
            <a:off x="4097338" y="647700"/>
            <a:ext cx="220662" cy="317500"/>
            <a:chOff x="2901950" y="5029200"/>
            <a:chExt cx="220197" cy="317492"/>
          </a:xfrm>
        </p:grpSpPr>
        <p:sp>
          <p:nvSpPr>
            <p:cNvPr id="164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65" name="Connecteur droit 164"/>
            <p:cNvCxnSpPr>
              <a:stCxn id="164" idx="2"/>
              <a:endCxn id="164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6" name="Groupe 77"/>
          <p:cNvGrpSpPr>
            <a:grpSpLocks/>
          </p:cNvGrpSpPr>
          <p:nvPr/>
        </p:nvGrpSpPr>
        <p:grpSpPr bwMode="auto">
          <a:xfrm>
            <a:off x="4089400" y="215900"/>
            <a:ext cx="217488" cy="320675"/>
            <a:chOff x="2901950" y="5029200"/>
            <a:chExt cx="216797" cy="320892"/>
          </a:xfrm>
        </p:grpSpPr>
        <p:sp>
          <p:nvSpPr>
            <p:cNvPr id="168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69" name="Connecteur droit 168"/>
            <p:cNvCxnSpPr>
              <a:stCxn id="168" idx="2"/>
              <a:endCxn id="168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71" name="Flèche vers le bas 170"/>
          <p:cNvSpPr/>
          <p:nvPr/>
        </p:nvSpPr>
        <p:spPr>
          <a:xfrm flipV="1">
            <a:off x="3551238" y="160338"/>
            <a:ext cx="301625" cy="2794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2" name="Connecteur droit 171"/>
          <p:cNvCxnSpPr/>
          <p:nvPr/>
        </p:nvCxnSpPr>
        <p:spPr>
          <a:xfrm>
            <a:off x="2243138" y="6451600"/>
            <a:ext cx="9271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4121150" y="6448425"/>
            <a:ext cx="954088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2238375" y="4857750"/>
            <a:ext cx="928688" cy="287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2241550" y="3140075"/>
            <a:ext cx="925513" cy="517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2243138" y="3149600"/>
            <a:ext cx="930275" cy="84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>
            <a:off x="2251075" y="3148013"/>
            <a:ext cx="917575" cy="71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 rot="5400000" flipH="1" flipV="1">
            <a:off x="2151062" y="2109788"/>
            <a:ext cx="1120775" cy="93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 flipV="1">
            <a:off x="2251075" y="866775"/>
            <a:ext cx="930275" cy="15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>
            <a:off x="4095750" y="5143500"/>
            <a:ext cx="923925" cy="247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>
            <a:off x="4114800" y="3657600"/>
            <a:ext cx="923925" cy="247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 flipV="1">
            <a:off x="4114800" y="3171825"/>
            <a:ext cx="923925" cy="666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/>
          <p:nvPr/>
        </p:nvCxnSpPr>
        <p:spPr>
          <a:xfrm flipV="1">
            <a:off x="4124325" y="3143250"/>
            <a:ext cx="923925" cy="666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" name="Groupe 76"/>
          <p:cNvGrpSpPr>
            <a:grpSpLocks/>
          </p:cNvGrpSpPr>
          <p:nvPr/>
        </p:nvGrpSpPr>
        <p:grpSpPr bwMode="auto">
          <a:xfrm>
            <a:off x="5965825" y="6167438"/>
            <a:ext cx="217488" cy="314325"/>
            <a:chOff x="2901950" y="5029200"/>
            <a:chExt cx="216797" cy="314093"/>
          </a:xfrm>
        </p:grpSpPr>
        <p:sp>
          <p:nvSpPr>
            <p:cNvPr id="185" name="ZoneTexte 6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5</a:t>
              </a:r>
            </a:p>
          </p:txBody>
        </p:sp>
        <p:cxnSp>
          <p:nvCxnSpPr>
            <p:cNvPr id="186" name="Connecteur droit 185"/>
            <p:cNvCxnSpPr>
              <a:stCxn id="185" idx="2"/>
              <a:endCxn id="185" idx="3"/>
            </p:cNvCxnSpPr>
            <p:nvPr/>
          </p:nvCxnSpPr>
          <p:spPr>
            <a:xfrm rot="5400000" flipH="1" flipV="1">
              <a:off x="2976194" y="5148279"/>
              <a:ext cx="107870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ZoneTexte 75"/>
            <p:cNvSpPr txBox="1">
              <a:spLocks noChangeArrowheads="1"/>
            </p:cNvSpPr>
            <p:nvPr/>
          </p:nvSpPr>
          <p:spPr bwMode="auto">
            <a:xfrm>
              <a:off x="2947297" y="5127849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8" name="Groupe 77"/>
          <p:cNvGrpSpPr>
            <a:grpSpLocks/>
          </p:cNvGrpSpPr>
          <p:nvPr/>
        </p:nvGrpSpPr>
        <p:grpSpPr bwMode="auto">
          <a:xfrm>
            <a:off x="5932488" y="5122863"/>
            <a:ext cx="217487" cy="320675"/>
            <a:chOff x="2901950" y="5029200"/>
            <a:chExt cx="216797" cy="320892"/>
          </a:xfrm>
        </p:grpSpPr>
        <p:sp>
          <p:nvSpPr>
            <p:cNvPr id="189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90" name="Connecteur droit 189"/>
            <p:cNvCxnSpPr>
              <a:stCxn id="189" idx="2"/>
              <a:endCxn id="189" idx="3"/>
            </p:cNvCxnSpPr>
            <p:nvPr/>
          </p:nvCxnSpPr>
          <p:spPr>
            <a:xfrm rot="5400000" flipH="1" flipV="1">
              <a:off x="2976119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9" name="Groupe 113"/>
          <p:cNvGrpSpPr>
            <a:grpSpLocks/>
          </p:cNvGrpSpPr>
          <p:nvPr/>
        </p:nvGrpSpPr>
        <p:grpSpPr bwMode="auto">
          <a:xfrm>
            <a:off x="5937250" y="3641725"/>
            <a:ext cx="220663" cy="317500"/>
            <a:chOff x="2901950" y="5029200"/>
            <a:chExt cx="220197" cy="317492"/>
          </a:xfrm>
        </p:grpSpPr>
        <p:sp>
          <p:nvSpPr>
            <p:cNvPr id="193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194" name="Connecteur droit 193"/>
            <p:cNvCxnSpPr>
              <a:stCxn id="193" idx="2"/>
              <a:endCxn id="193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65" name="Groupe 113"/>
          <p:cNvGrpSpPr>
            <a:grpSpLocks/>
          </p:cNvGrpSpPr>
          <p:nvPr/>
        </p:nvGrpSpPr>
        <p:grpSpPr bwMode="auto">
          <a:xfrm>
            <a:off x="5954713" y="3122613"/>
            <a:ext cx="220662" cy="317500"/>
            <a:chOff x="2901950" y="5029200"/>
            <a:chExt cx="220197" cy="317492"/>
          </a:xfrm>
        </p:grpSpPr>
        <p:sp>
          <p:nvSpPr>
            <p:cNvPr id="197" name="ZoneTexte 114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9</a:t>
              </a:r>
            </a:p>
          </p:txBody>
        </p:sp>
        <p:cxnSp>
          <p:nvCxnSpPr>
            <p:cNvPr id="198" name="Connecteur droit 197"/>
            <p:cNvCxnSpPr>
              <a:stCxn id="197" idx="2"/>
              <a:endCxn id="197" idx="3"/>
            </p:cNvCxnSpPr>
            <p:nvPr/>
          </p:nvCxnSpPr>
          <p:spPr>
            <a:xfrm rot="5400000" flipH="1" flipV="1">
              <a:off x="2976293" y="5148348"/>
              <a:ext cx="107947" cy="85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ZoneTexte 116"/>
            <p:cNvSpPr txBox="1">
              <a:spLocks noChangeArrowheads="1"/>
            </p:cNvSpPr>
            <p:nvPr/>
          </p:nvSpPr>
          <p:spPr bwMode="auto">
            <a:xfrm>
              <a:off x="2950697" y="51312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69" name="Groupe 273"/>
          <p:cNvGrpSpPr>
            <a:grpSpLocks/>
          </p:cNvGrpSpPr>
          <p:nvPr/>
        </p:nvGrpSpPr>
        <p:grpSpPr bwMode="auto">
          <a:xfrm>
            <a:off x="5970588" y="2908300"/>
            <a:ext cx="358775" cy="323850"/>
            <a:chOff x="2319338" y="983835"/>
            <a:chExt cx="359202" cy="324265"/>
          </a:xfrm>
        </p:grpSpPr>
        <p:grpSp>
          <p:nvGrpSpPr>
            <p:cNvPr id="70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06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07" name="Connecteur droit 206"/>
              <p:cNvCxnSpPr>
                <a:stCxn id="206" idx="2"/>
                <a:endCxn id="206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71" name="Groupe 125"/>
            <p:cNvGrpSpPr>
              <a:grpSpLocks/>
            </p:cNvGrpSpPr>
            <p:nvPr/>
          </p:nvGrpSpPr>
          <p:grpSpPr bwMode="auto">
            <a:xfrm>
              <a:off x="2457878" y="983827"/>
              <a:ext cx="220662" cy="317499"/>
              <a:chOff x="2901950" y="5029200"/>
              <a:chExt cx="220197" cy="317492"/>
            </a:xfrm>
          </p:grpSpPr>
          <p:sp>
            <p:nvSpPr>
              <p:cNvPr id="203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04" name="Connecteur droit 203"/>
              <p:cNvCxnSpPr>
                <a:stCxn id="203" idx="2"/>
                <a:endCxn id="203" idx="3"/>
              </p:cNvCxnSpPr>
              <p:nvPr/>
            </p:nvCxnSpPr>
            <p:spPr>
              <a:xfrm rot="5400000" flipH="1" flipV="1">
                <a:off x="2976114" y="51485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72" name="Groupe 236"/>
          <p:cNvGrpSpPr>
            <a:grpSpLocks/>
          </p:cNvGrpSpPr>
          <p:nvPr/>
        </p:nvGrpSpPr>
        <p:grpSpPr bwMode="auto">
          <a:xfrm>
            <a:off x="5970588" y="2665413"/>
            <a:ext cx="373062" cy="320675"/>
            <a:chOff x="6303963" y="2274888"/>
            <a:chExt cx="373061" cy="320675"/>
          </a:xfrm>
        </p:grpSpPr>
        <p:sp>
          <p:nvSpPr>
            <p:cNvPr id="210" name="ZoneTexte 78"/>
            <p:cNvSpPr txBox="1">
              <a:spLocks noChangeArrowheads="1"/>
            </p:cNvSpPr>
            <p:nvPr/>
          </p:nvSpPr>
          <p:spPr bwMode="auto">
            <a:xfrm>
              <a:off x="6303963" y="2274888"/>
              <a:ext cx="171996" cy="21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</a:t>
              </a:r>
            </a:p>
          </p:txBody>
        </p:sp>
        <p:cxnSp>
          <p:nvCxnSpPr>
            <p:cNvPr id="211" name="Connecteur droit 210"/>
            <p:cNvCxnSpPr>
              <a:stCxn id="210" idx="2"/>
              <a:endCxn id="210" idx="3"/>
            </p:cNvCxnSpPr>
            <p:nvPr/>
          </p:nvCxnSpPr>
          <p:spPr bwMode="auto">
            <a:xfrm rot="5400000" flipH="1" flipV="1">
              <a:off x="6378576" y="2393950"/>
              <a:ext cx="107950" cy="85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ZoneTexte 80"/>
            <p:cNvSpPr txBox="1">
              <a:spLocks noChangeArrowheads="1"/>
            </p:cNvSpPr>
            <p:nvPr/>
          </p:nvSpPr>
          <p:spPr bwMode="auto">
            <a:xfrm>
              <a:off x="6349454" y="2380265"/>
              <a:ext cx="171996" cy="21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213" name="ZoneTexte 78"/>
            <p:cNvSpPr txBox="1">
              <a:spLocks noChangeArrowheads="1"/>
            </p:cNvSpPr>
            <p:nvPr/>
          </p:nvSpPr>
          <p:spPr bwMode="auto">
            <a:xfrm>
              <a:off x="6446837" y="2303463"/>
              <a:ext cx="2301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latin typeface="Calibri" pitchFamily="34" charset="0"/>
                </a:rPr>
                <a:t>?</a:t>
              </a:r>
            </a:p>
          </p:txBody>
        </p:sp>
      </p:grpSp>
      <p:grpSp>
        <p:nvGrpSpPr>
          <p:cNvPr id="73" name="Groupe 273"/>
          <p:cNvGrpSpPr>
            <a:grpSpLocks/>
          </p:cNvGrpSpPr>
          <p:nvPr/>
        </p:nvGrpSpPr>
        <p:grpSpPr bwMode="auto">
          <a:xfrm>
            <a:off x="5989638" y="2451100"/>
            <a:ext cx="358775" cy="323850"/>
            <a:chOff x="2319338" y="983835"/>
            <a:chExt cx="359202" cy="324265"/>
          </a:xfrm>
        </p:grpSpPr>
        <p:grpSp>
          <p:nvGrpSpPr>
            <p:cNvPr id="74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20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221" name="Connecteur droit 220"/>
              <p:cNvCxnSpPr>
                <a:stCxn id="220" idx="2"/>
                <a:endCxn id="220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75" name="Groupe 125"/>
            <p:cNvGrpSpPr>
              <a:grpSpLocks/>
            </p:cNvGrpSpPr>
            <p:nvPr/>
          </p:nvGrpSpPr>
          <p:grpSpPr bwMode="auto">
            <a:xfrm>
              <a:off x="2457878" y="983829"/>
              <a:ext cx="220662" cy="317499"/>
              <a:chOff x="2901950" y="5029200"/>
              <a:chExt cx="220197" cy="317492"/>
            </a:xfrm>
          </p:grpSpPr>
          <p:sp>
            <p:nvSpPr>
              <p:cNvPr id="217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218" name="Connecteur droit 217"/>
              <p:cNvCxnSpPr>
                <a:stCxn id="217" idx="2"/>
                <a:endCxn id="217" idx="3"/>
              </p:cNvCxnSpPr>
              <p:nvPr/>
            </p:nvCxnSpPr>
            <p:spPr>
              <a:xfrm rot="5400000" flipH="1" flipV="1">
                <a:off x="2976114" y="5148513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94" name="Groupe 252"/>
          <p:cNvGrpSpPr>
            <a:grpSpLocks/>
          </p:cNvGrpSpPr>
          <p:nvPr/>
        </p:nvGrpSpPr>
        <p:grpSpPr bwMode="auto">
          <a:xfrm>
            <a:off x="5989638" y="2074863"/>
            <a:ext cx="463550" cy="415925"/>
            <a:chOff x="6022975" y="2093908"/>
            <a:chExt cx="463548" cy="415930"/>
          </a:xfrm>
        </p:grpSpPr>
        <p:sp>
          <p:nvSpPr>
            <p:cNvPr id="224" name="ZoneTexte 78"/>
            <p:cNvSpPr txBox="1">
              <a:spLocks noChangeArrowheads="1"/>
            </p:cNvSpPr>
            <p:nvPr/>
          </p:nvSpPr>
          <p:spPr bwMode="auto">
            <a:xfrm>
              <a:off x="6022975" y="2189163"/>
              <a:ext cx="171996" cy="21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7</a:t>
              </a:r>
            </a:p>
          </p:txBody>
        </p:sp>
        <p:cxnSp>
          <p:nvCxnSpPr>
            <p:cNvPr id="225" name="Connecteur droit 224"/>
            <p:cNvCxnSpPr>
              <a:stCxn id="224" idx="2"/>
              <a:endCxn id="224" idx="3"/>
            </p:cNvCxnSpPr>
            <p:nvPr/>
          </p:nvCxnSpPr>
          <p:spPr bwMode="auto">
            <a:xfrm rot="5400000" flipH="1" flipV="1">
              <a:off x="6097587" y="2308223"/>
              <a:ext cx="107951" cy="85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ZoneTexte 80"/>
            <p:cNvSpPr txBox="1">
              <a:spLocks noChangeArrowheads="1"/>
            </p:cNvSpPr>
            <p:nvPr/>
          </p:nvSpPr>
          <p:spPr bwMode="auto">
            <a:xfrm>
              <a:off x="6068466" y="2294540"/>
              <a:ext cx="171996" cy="21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227" name="ZoneTexte 78"/>
            <p:cNvSpPr txBox="1">
              <a:spLocks noChangeArrowheads="1"/>
            </p:cNvSpPr>
            <p:nvPr/>
          </p:nvSpPr>
          <p:spPr bwMode="auto">
            <a:xfrm>
              <a:off x="6165848" y="2217738"/>
              <a:ext cx="2587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latin typeface="Calibri" pitchFamily="34" charset="0"/>
                </a:rPr>
                <a:t>?</a:t>
              </a:r>
            </a:p>
          </p:txBody>
        </p:sp>
        <p:sp>
          <p:nvSpPr>
            <p:cNvPr id="228" name="ZoneTexte 78"/>
            <p:cNvSpPr txBox="1">
              <a:spLocks noChangeArrowheads="1"/>
            </p:cNvSpPr>
            <p:nvPr/>
          </p:nvSpPr>
          <p:spPr bwMode="auto">
            <a:xfrm>
              <a:off x="6113458" y="2093908"/>
              <a:ext cx="3730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latin typeface="Calibri" pitchFamily="34" charset="0"/>
                </a:rPr>
                <a:t>-</a:t>
              </a:r>
            </a:p>
          </p:txBody>
        </p:sp>
      </p:grpSp>
      <p:cxnSp>
        <p:nvCxnSpPr>
          <p:cNvPr id="229" name="Connecteur droit 228"/>
          <p:cNvCxnSpPr/>
          <p:nvPr/>
        </p:nvCxnSpPr>
        <p:spPr>
          <a:xfrm>
            <a:off x="5989638" y="1920875"/>
            <a:ext cx="341312" cy="20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>
            <a:endCxn id="228" idx="0"/>
          </p:cNvCxnSpPr>
          <p:nvPr/>
        </p:nvCxnSpPr>
        <p:spPr>
          <a:xfrm>
            <a:off x="5953125" y="1936750"/>
            <a:ext cx="312738" cy="138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e 372"/>
          <p:cNvGrpSpPr>
            <a:grpSpLocks/>
          </p:cNvGrpSpPr>
          <p:nvPr/>
        </p:nvGrpSpPr>
        <p:grpSpPr bwMode="auto">
          <a:xfrm>
            <a:off x="6261100" y="1978025"/>
            <a:ext cx="338138" cy="319088"/>
            <a:chOff x="6546493" y="1330475"/>
            <a:chExt cx="337977" cy="319310"/>
          </a:xfrm>
        </p:grpSpPr>
        <p:sp>
          <p:nvSpPr>
            <p:cNvPr id="232" name="ZoneTexte 265"/>
            <p:cNvSpPr txBox="1">
              <a:spLocks noChangeArrowheads="1"/>
            </p:cNvSpPr>
            <p:nvPr/>
          </p:nvSpPr>
          <p:spPr bwMode="auto">
            <a:xfrm>
              <a:off x="6546493" y="1330475"/>
              <a:ext cx="3379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11</a:t>
              </a:r>
            </a:p>
          </p:txBody>
        </p:sp>
        <p:cxnSp>
          <p:nvCxnSpPr>
            <p:cNvPr id="233" name="Connecteur droit 232"/>
            <p:cNvCxnSpPr/>
            <p:nvPr/>
          </p:nvCxnSpPr>
          <p:spPr bwMode="auto">
            <a:xfrm rot="16200000" flipH="1" flipV="1">
              <a:off x="6701139" y="1444110"/>
              <a:ext cx="106436" cy="8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ZoneTexte 267"/>
            <p:cNvSpPr txBox="1">
              <a:spLocks noChangeArrowheads="1"/>
            </p:cNvSpPr>
            <p:nvPr/>
          </p:nvSpPr>
          <p:spPr bwMode="auto">
            <a:xfrm>
              <a:off x="6668612" y="1434181"/>
              <a:ext cx="171745" cy="21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00" name="Groupe 373"/>
          <p:cNvGrpSpPr>
            <a:grpSpLocks/>
          </p:cNvGrpSpPr>
          <p:nvPr/>
        </p:nvGrpSpPr>
        <p:grpSpPr bwMode="auto">
          <a:xfrm>
            <a:off x="6324600" y="1752600"/>
            <a:ext cx="358775" cy="323850"/>
            <a:chOff x="2319338" y="983835"/>
            <a:chExt cx="359202" cy="324265"/>
          </a:xfrm>
        </p:grpSpPr>
        <p:grpSp>
          <p:nvGrpSpPr>
            <p:cNvPr id="101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41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42" name="Connecteur droit 241"/>
              <p:cNvCxnSpPr>
                <a:stCxn id="241" idx="2"/>
                <a:endCxn id="241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02" name="Groupe 125"/>
            <p:cNvGrpSpPr>
              <a:grpSpLocks/>
            </p:cNvGrpSpPr>
            <p:nvPr/>
          </p:nvGrpSpPr>
          <p:grpSpPr bwMode="auto">
            <a:xfrm>
              <a:off x="2457878" y="983827"/>
              <a:ext cx="220662" cy="317499"/>
              <a:chOff x="2901950" y="5029200"/>
              <a:chExt cx="220197" cy="317492"/>
            </a:xfrm>
          </p:grpSpPr>
          <p:sp>
            <p:nvSpPr>
              <p:cNvPr id="238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39" name="Connecteur droit 238"/>
              <p:cNvCxnSpPr>
                <a:stCxn id="238" idx="2"/>
                <a:endCxn id="238" idx="3"/>
              </p:cNvCxnSpPr>
              <p:nvPr/>
            </p:nvCxnSpPr>
            <p:spPr>
              <a:xfrm rot="5400000" flipH="1" flipV="1">
                <a:off x="2976115" y="51485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244" name="Connecteur droit 243"/>
          <p:cNvCxnSpPr/>
          <p:nvPr/>
        </p:nvCxnSpPr>
        <p:spPr>
          <a:xfrm flipV="1">
            <a:off x="5984875" y="1704975"/>
            <a:ext cx="520700" cy="176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e 77"/>
          <p:cNvGrpSpPr>
            <a:grpSpLocks/>
          </p:cNvGrpSpPr>
          <p:nvPr/>
        </p:nvGrpSpPr>
        <p:grpSpPr bwMode="auto">
          <a:xfrm>
            <a:off x="6451600" y="1522413"/>
            <a:ext cx="217488" cy="320675"/>
            <a:chOff x="2901950" y="5029200"/>
            <a:chExt cx="216797" cy="320892"/>
          </a:xfrm>
        </p:grpSpPr>
        <p:sp>
          <p:nvSpPr>
            <p:cNvPr id="246" name="ZoneTexte 78"/>
            <p:cNvSpPr txBox="1">
              <a:spLocks noChangeArrowheads="1"/>
            </p:cNvSpPr>
            <p:nvPr/>
          </p:nvSpPr>
          <p:spPr bwMode="auto">
            <a:xfrm>
              <a:off x="2901950" y="5029200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247" name="Connecteur droit 246"/>
            <p:cNvCxnSpPr>
              <a:stCxn id="246" idx="2"/>
              <a:endCxn id="246" idx="3"/>
            </p:cNvCxnSpPr>
            <p:nvPr/>
          </p:nvCxnSpPr>
          <p:spPr>
            <a:xfrm rot="5400000" flipH="1" flipV="1">
              <a:off x="2976118" y="5148508"/>
              <a:ext cx="108023" cy="8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ZoneTexte 80"/>
            <p:cNvSpPr txBox="1">
              <a:spLocks noChangeArrowheads="1"/>
            </p:cNvSpPr>
            <p:nvPr/>
          </p:nvSpPr>
          <p:spPr bwMode="auto">
            <a:xfrm>
              <a:off x="2947297" y="5134648"/>
              <a:ext cx="171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11" name="Groupe 273"/>
          <p:cNvGrpSpPr>
            <a:grpSpLocks/>
          </p:cNvGrpSpPr>
          <p:nvPr/>
        </p:nvGrpSpPr>
        <p:grpSpPr bwMode="auto">
          <a:xfrm>
            <a:off x="6034088" y="1481138"/>
            <a:ext cx="358775" cy="323850"/>
            <a:chOff x="2319338" y="983835"/>
            <a:chExt cx="359202" cy="324265"/>
          </a:xfrm>
        </p:grpSpPr>
        <p:grpSp>
          <p:nvGrpSpPr>
            <p:cNvPr id="115" name="Groupe 121"/>
            <p:cNvGrpSpPr>
              <a:grpSpLocks/>
            </p:cNvGrpSpPr>
            <p:nvPr/>
          </p:nvGrpSpPr>
          <p:grpSpPr bwMode="auto">
            <a:xfrm>
              <a:off x="2319338" y="990584"/>
              <a:ext cx="220662" cy="317499"/>
              <a:chOff x="2901950" y="5029200"/>
              <a:chExt cx="220197" cy="317492"/>
            </a:xfrm>
          </p:grpSpPr>
          <p:sp>
            <p:nvSpPr>
              <p:cNvPr id="255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256" name="Connecteur droit 255"/>
              <p:cNvCxnSpPr>
                <a:stCxn id="255" idx="2"/>
                <a:endCxn id="255" idx="3"/>
              </p:cNvCxnSpPr>
              <p:nvPr/>
            </p:nvCxnSpPr>
            <p:spPr>
              <a:xfrm rot="5400000" flipH="1" flipV="1">
                <a:off x="2976377" y="5148115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17" name="Groupe 125"/>
            <p:cNvGrpSpPr>
              <a:grpSpLocks/>
            </p:cNvGrpSpPr>
            <p:nvPr/>
          </p:nvGrpSpPr>
          <p:grpSpPr bwMode="auto">
            <a:xfrm>
              <a:off x="2457878" y="983831"/>
              <a:ext cx="220662" cy="317499"/>
              <a:chOff x="2901950" y="5029200"/>
              <a:chExt cx="220197" cy="317492"/>
            </a:xfrm>
          </p:grpSpPr>
          <p:sp>
            <p:nvSpPr>
              <p:cNvPr id="252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9</a:t>
                </a:r>
              </a:p>
            </p:txBody>
          </p:sp>
          <p:cxnSp>
            <p:nvCxnSpPr>
              <p:cNvPr id="253" name="Connecteur droit 252"/>
              <p:cNvCxnSpPr>
                <a:stCxn id="252" idx="2"/>
                <a:endCxn id="252" idx="3"/>
              </p:cNvCxnSpPr>
              <p:nvPr/>
            </p:nvCxnSpPr>
            <p:spPr>
              <a:xfrm rot="5400000" flipH="1" flipV="1">
                <a:off x="2976114" y="5148511"/>
                <a:ext cx="108086" cy="85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258" name="Connecteur droit 257"/>
          <p:cNvCxnSpPr/>
          <p:nvPr/>
        </p:nvCxnSpPr>
        <p:spPr>
          <a:xfrm>
            <a:off x="5981700" y="1577975"/>
            <a:ext cx="115888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/>
          <p:cNvCxnSpPr/>
          <p:nvPr/>
        </p:nvCxnSpPr>
        <p:spPr>
          <a:xfrm flipV="1">
            <a:off x="5988050" y="1512888"/>
            <a:ext cx="117475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e 311"/>
          <p:cNvGrpSpPr>
            <a:grpSpLocks/>
          </p:cNvGrpSpPr>
          <p:nvPr/>
        </p:nvGrpSpPr>
        <p:grpSpPr bwMode="auto">
          <a:xfrm>
            <a:off x="6038850" y="1263650"/>
            <a:ext cx="495300" cy="328613"/>
            <a:chOff x="5414916" y="254029"/>
            <a:chExt cx="495172" cy="328425"/>
          </a:xfrm>
        </p:grpSpPr>
        <p:grpSp>
          <p:nvGrpSpPr>
            <p:cNvPr id="125" name="Groupe 121"/>
            <p:cNvGrpSpPr>
              <a:grpSpLocks/>
            </p:cNvGrpSpPr>
            <p:nvPr/>
          </p:nvGrpSpPr>
          <p:grpSpPr bwMode="auto">
            <a:xfrm>
              <a:off x="5414916" y="265361"/>
              <a:ext cx="221375" cy="317093"/>
              <a:chOff x="2901950" y="5029200"/>
              <a:chExt cx="220197" cy="317492"/>
            </a:xfrm>
          </p:grpSpPr>
          <p:sp>
            <p:nvSpPr>
              <p:cNvPr id="270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71" name="Connecteur droit 270"/>
              <p:cNvCxnSpPr>
                <a:stCxn id="270" idx="2"/>
                <a:endCxn id="270" idx="3"/>
              </p:cNvCxnSpPr>
              <p:nvPr/>
            </p:nvCxnSpPr>
            <p:spPr>
              <a:xfrm rot="5400000" flipH="1" flipV="1">
                <a:off x="2975809" y="5148387"/>
                <a:ext cx="108024" cy="85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29" name="Groupe 125"/>
            <p:cNvGrpSpPr>
              <a:grpSpLocks/>
            </p:cNvGrpSpPr>
            <p:nvPr/>
          </p:nvGrpSpPr>
          <p:grpSpPr bwMode="auto">
            <a:xfrm>
              <a:off x="5553904" y="258607"/>
              <a:ext cx="221375" cy="317093"/>
              <a:chOff x="2901950" y="5029200"/>
              <a:chExt cx="220197" cy="317492"/>
            </a:xfrm>
          </p:grpSpPr>
          <p:sp>
            <p:nvSpPr>
              <p:cNvPr id="267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68" name="Connecteur droit 267"/>
              <p:cNvCxnSpPr>
                <a:stCxn id="267" idx="2"/>
                <a:endCxn id="267" idx="3"/>
              </p:cNvCxnSpPr>
              <p:nvPr/>
            </p:nvCxnSpPr>
            <p:spPr>
              <a:xfrm rot="5400000" flipH="1" flipV="1">
                <a:off x="2976481" y="5148794"/>
                <a:ext cx="108024" cy="85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33" name="Groupe 113"/>
            <p:cNvGrpSpPr>
              <a:grpSpLocks/>
            </p:cNvGrpSpPr>
            <p:nvPr/>
          </p:nvGrpSpPr>
          <p:grpSpPr bwMode="auto">
            <a:xfrm>
              <a:off x="5689426" y="254013"/>
              <a:ext cx="220662" cy="317499"/>
              <a:chOff x="2901950" y="5029200"/>
              <a:chExt cx="220197" cy="317492"/>
            </a:xfrm>
          </p:grpSpPr>
          <p:sp>
            <p:nvSpPr>
              <p:cNvPr id="264" name="ZoneTexte 11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265" name="Connecteur droit 264"/>
              <p:cNvCxnSpPr>
                <a:stCxn id="264" idx="2"/>
                <a:endCxn id="264" idx="3"/>
              </p:cNvCxnSpPr>
              <p:nvPr/>
            </p:nvCxnSpPr>
            <p:spPr>
              <a:xfrm rot="5400000" flipH="1" flipV="1">
                <a:off x="2976348" y="5148283"/>
                <a:ext cx="107886" cy="85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ZoneTexte 11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40" name="Groupe 372"/>
          <p:cNvGrpSpPr>
            <a:grpSpLocks/>
          </p:cNvGrpSpPr>
          <p:nvPr/>
        </p:nvGrpSpPr>
        <p:grpSpPr bwMode="auto">
          <a:xfrm>
            <a:off x="5946775" y="1030288"/>
            <a:ext cx="338138" cy="319087"/>
            <a:chOff x="6546493" y="1330475"/>
            <a:chExt cx="337977" cy="319310"/>
          </a:xfrm>
        </p:grpSpPr>
        <p:sp>
          <p:nvSpPr>
            <p:cNvPr id="274" name="ZoneTexte 265"/>
            <p:cNvSpPr txBox="1">
              <a:spLocks noChangeArrowheads="1"/>
            </p:cNvSpPr>
            <p:nvPr/>
          </p:nvSpPr>
          <p:spPr bwMode="auto">
            <a:xfrm>
              <a:off x="6546493" y="1330475"/>
              <a:ext cx="3379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11</a:t>
              </a:r>
            </a:p>
          </p:txBody>
        </p:sp>
        <p:cxnSp>
          <p:nvCxnSpPr>
            <p:cNvPr id="275" name="Connecteur droit 274"/>
            <p:cNvCxnSpPr/>
            <p:nvPr/>
          </p:nvCxnSpPr>
          <p:spPr bwMode="auto">
            <a:xfrm rot="16200000" flipH="1" flipV="1">
              <a:off x="6701138" y="1444111"/>
              <a:ext cx="106437" cy="8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ZoneTexte 267"/>
            <p:cNvSpPr txBox="1">
              <a:spLocks noChangeArrowheads="1"/>
            </p:cNvSpPr>
            <p:nvPr/>
          </p:nvSpPr>
          <p:spPr bwMode="auto">
            <a:xfrm>
              <a:off x="6668612" y="1434181"/>
              <a:ext cx="171745" cy="21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44" name="Groupe 372"/>
          <p:cNvGrpSpPr>
            <a:grpSpLocks/>
          </p:cNvGrpSpPr>
          <p:nvPr/>
        </p:nvGrpSpPr>
        <p:grpSpPr bwMode="auto">
          <a:xfrm>
            <a:off x="5951538" y="844550"/>
            <a:ext cx="338137" cy="319088"/>
            <a:chOff x="6546493" y="1330475"/>
            <a:chExt cx="337977" cy="319310"/>
          </a:xfrm>
        </p:grpSpPr>
        <p:sp>
          <p:nvSpPr>
            <p:cNvPr id="278" name="ZoneTexte 265"/>
            <p:cNvSpPr txBox="1">
              <a:spLocks noChangeArrowheads="1"/>
            </p:cNvSpPr>
            <p:nvPr/>
          </p:nvSpPr>
          <p:spPr bwMode="auto">
            <a:xfrm>
              <a:off x="6546493" y="1330475"/>
              <a:ext cx="3379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13</a:t>
              </a:r>
            </a:p>
          </p:txBody>
        </p:sp>
        <p:cxnSp>
          <p:nvCxnSpPr>
            <p:cNvPr id="279" name="Connecteur droit 278"/>
            <p:cNvCxnSpPr/>
            <p:nvPr/>
          </p:nvCxnSpPr>
          <p:spPr bwMode="auto">
            <a:xfrm rot="16200000" flipH="1" flipV="1">
              <a:off x="6701140" y="1444110"/>
              <a:ext cx="106436" cy="8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ZoneTexte 267"/>
            <p:cNvSpPr txBox="1">
              <a:spLocks noChangeArrowheads="1"/>
            </p:cNvSpPr>
            <p:nvPr/>
          </p:nvSpPr>
          <p:spPr bwMode="auto">
            <a:xfrm>
              <a:off x="6668612" y="1434181"/>
              <a:ext cx="171745" cy="21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48" name="Groupe 320"/>
          <p:cNvGrpSpPr>
            <a:grpSpLocks/>
          </p:cNvGrpSpPr>
          <p:nvPr/>
        </p:nvGrpSpPr>
        <p:grpSpPr bwMode="auto">
          <a:xfrm>
            <a:off x="5957888" y="596900"/>
            <a:ext cx="495300" cy="328613"/>
            <a:chOff x="5414916" y="254029"/>
            <a:chExt cx="495172" cy="328425"/>
          </a:xfrm>
        </p:grpSpPr>
        <p:grpSp>
          <p:nvGrpSpPr>
            <p:cNvPr id="152" name="Groupe 121"/>
            <p:cNvGrpSpPr>
              <a:grpSpLocks/>
            </p:cNvGrpSpPr>
            <p:nvPr/>
          </p:nvGrpSpPr>
          <p:grpSpPr bwMode="auto">
            <a:xfrm>
              <a:off x="5414916" y="265361"/>
              <a:ext cx="221375" cy="317093"/>
              <a:chOff x="2901950" y="5029200"/>
              <a:chExt cx="220197" cy="317492"/>
            </a:xfrm>
          </p:grpSpPr>
          <p:sp>
            <p:nvSpPr>
              <p:cNvPr id="291" name="ZoneTexte 122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3</a:t>
                </a:r>
              </a:p>
            </p:txBody>
          </p:sp>
          <p:cxnSp>
            <p:nvCxnSpPr>
              <p:cNvPr id="292" name="Connecteur droit 291"/>
              <p:cNvCxnSpPr>
                <a:stCxn id="291" idx="2"/>
                <a:endCxn id="291" idx="3"/>
              </p:cNvCxnSpPr>
              <p:nvPr/>
            </p:nvCxnSpPr>
            <p:spPr>
              <a:xfrm rot="5400000" flipH="1" flipV="1">
                <a:off x="2975809" y="5148387"/>
                <a:ext cx="108024" cy="85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ZoneTexte 124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55" name="Groupe 125"/>
            <p:cNvGrpSpPr>
              <a:grpSpLocks/>
            </p:cNvGrpSpPr>
            <p:nvPr/>
          </p:nvGrpSpPr>
          <p:grpSpPr bwMode="auto">
            <a:xfrm>
              <a:off x="5553904" y="258607"/>
              <a:ext cx="221375" cy="317093"/>
              <a:chOff x="2901950" y="5029200"/>
              <a:chExt cx="220197" cy="317492"/>
            </a:xfrm>
          </p:grpSpPr>
          <p:sp>
            <p:nvSpPr>
              <p:cNvPr id="288" name="ZoneTexte 126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89" name="Connecteur droit 288"/>
              <p:cNvCxnSpPr>
                <a:stCxn id="288" idx="2"/>
                <a:endCxn id="288" idx="3"/>
              </p:cNvCxnSpPr>
              <p:nvPr/>
            </p:nvCxnSpPr>
            <p:spPr>
              <a:xfrm rot="5400000" flipH="1" flipV="1">
                <a:off x="2976481" y="5148794"/>
                <a:ext cx="108024" cy="85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ZoneTexte 128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59" name="Groupe 113"/>
            <p:cNvGrpSpPr>
              <a:grpSpLocks/>
            </p:cNvGrpSpPr>
            <p:nvPr/>
          </p:nvGrpSpPr>
          <p:grpSpPr bwMode="auto">
            <a:xfrm>
              <a:off x="5689426" y="254013"/>
              <a:ext cx="220662" cy="317499"/>
              <a:chOff x="2901950" y="5029200"/>
              <a:chExt cx="220197" cy="317492"/>
            </a:xfrm>
          </p:grpSpPr>
          <p:sp>
            <p:nvSpPr>
              <p:cNvPr id="285" name="ZoneTexte 114"/>
              <p:cNvSpPr txBox="1">
                <a:spLocks noChangeArrowheads="1"/>
              </p:cNvSpPr>
              <p:nvPr/>
            </p:nvSpPr>
            <p:spPr bwMode="auto">
              <a:xfrm>
                <a:off x="2901950" y="5029200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286" name="Connecteur droit 285"/>
              <p:cNvCxnSpPr>
                <a:stCxn id="285" idx="2"/>
                <a:endCxn id="285" idx="3"/>
              </p:cNvCxnSpPr>
              <p:nvPr/>
            </p:nvCxnSpPr>
            <p:spPr>
              <a:xfrm rot="5400000" flipH="1" flipV="1">
                <a:off x="2976347" y="5148283"/>
                <a:ext cx="107886" cy="85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ZoneTexte 116"/>
              <p:cNvSpPr txBox="1">
                <a:spLocks noChangeArrowheads="1"/>
              </p:cNvSpPr>
              <p:nvPr/>
            </p:nvSpPr>
            <p:spPr bwMode="auto">
              <a:xfrm>
                <a:off x="2950697" y="5131248"/>
                <a:ext cx="17145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latin typeface="Calibri" pitchFamily="34" charset="0"/>
                  </a:rPr>
                  <a:t>2</a:t>
                </a:r>
              </a:p>
            </p:txBody>
          </p:sp>
        </p:grpSp>
      </p:grpSp>
      <p:cxnSp>
        <p:nvCxnSpPr>
          <p:cNvPr id="294" name="Connecteur droit 293"/>
          <p:cNvCxnSpPr/>
          <p:nvPr/>
        </p:nvCxnSpPr>
        <p:spPr>
          <a:xfrm flipV="1">
            <a:off x="4119563" y="866775"/>
            <a:ext cx="950912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ZoneTexte 78"/>
          <p:cNvSpPr txBox="1">
            <a:spLocks noChangeArrowheads="1"/>
          </p:cNvSpPr>
          <p:nvPr/>
        </p:nvSpPr>
        <p:spPr bwMode="auto">
          <a:xfrm>
            <a:off x="4479925" y="736600"/>
            <a:ext cx="2587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?</a:t>
            </a:r>
          </a:p>
        </p:txBody>
      </p:sp>
      <p:cxnSp>
        <p:nvCxnSpPr>
          <p:cNvPr id="296" name="Connecteur droit 295"/>
          <p:cNvCxnSpPr/>
          <p:nvPr/>
        </p:nvCxnSpPr>
        <p:spPr>
          <a:xfrm>
            <a:off x="4117975" y="1549400"/>
            <a:ext cx="935038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ZoneTexte 78"/>
          <p:cNvSpPr txBox="1">
            <a:spLocks noChangeArrowheads="1"/>
          </p:cNvSpPr>
          <p:nvPr/>
        </p:nvSpPr>
        <p:spPr bwMode="auto">
          <a:xfrm>
            <a:off x="4489450" y="1387475"/>
            <a:ext cx="2587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?</a:t>
            </a:r>
          </a:p>
        </p:txBody>
      </p:sp>
      <p:cxnSp>
        <p:nvCxnSpPr>
          <p:cNvPr id="298" name="Connecteur droit 297"/>
          <p:cNvCxnSpPr/>
          <p:nvPr/>
        </p:nvCxnSpPr>
        <p:spPr>
          <a:xfrm flipV="1">
            <a:off x="4121150" y="1887538"/>
            <a:ext cx="931863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ZoneTexte 78"/>
          <p:cNvSpPr txBox="1">
            <a:spLocks noChangeArrowheads="1"/>
          </p:cNvSpPr>
          <p:nvPr/>
        </p:nvSpPr>
        <p:spPr bwMode="auto">
          <a:xfrm>
            <a:off x="4511675" y="1789113"/>
            <a:ext cx="2587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?</a:t>
            </a:r>
          </a:p>
        </p:txBody>
      </p:sp>
      <p:sp>
        <p:nvSpPr>
          <p:cNvPr id="300" name="ZoneTexte 80"/>
          <p:cNvSpPr txBox="1">
            <a:spLocks noChangeArrowheads="1"/>
          </p:cNvSpPr>
          <p:nvPr/>
        </p:nvSpPr>
        <p:spPr bwMode="auto">
          <a:xfrm>
            <a:off x="5494338" y="6265863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S=0.38</a:t>
            </a:r>
          </a:p>
        </p:txBody>
      </p:sp>
      <p:sp>
        <p:nvSpPr>
          <p:cNvPr id="301" name="ZoneTexte 80"/>
          <p:cNvSpPr txBox="1">
            <a:spLocks noChangeArrowheads="1"/>
          </p:cNvSpPr>
          <p:nvPr/>
        </p:nvSpPr>
        <p:spPr bwMode="auto">
          <a:xfrm>
            <a:off x="5497513" y="5207000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S=0.31</a:t>
            </a:r>
          </a:p>
        </p:txBody>
      </p:sp>
      <p:sp>
        <p:nvSpPr>
          <p:cNvPr id="302" name="ZoneTexte 80"/>
          <p:cNvSpPr txBox="1">
            <a:spLocks noChangeArrowheads="1"/>
          </p:cNvSpPr>
          <p:nvPr/>
        </p:nvSpPr>
        <p:spPr bwMode="auto">
          <a:xfrm>
            <a:off x="5151438" y="3727450"/>
            <a:ext cx="898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S=0.77 or 0.06</a:t>
            </a:r>
          </a:p>
        </p:txBody>
      </p:sp>
      <p:sp>
        <p:nvSpPr>
          <p:cNvPr id="303" name="ZoneTexte 80"/>
          <p:cNvSpPr txBox="1">
            <a:spLocks noChangeArrowheads="1"/>
          </p:cNvSpPr>
          <p:nvPr/>
        </p:nvSpPr>
        <p:spPr bwMode="auto">
          <a:xfrm>
            <a:off x="3592513" y="6253163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S=0.90</a:t>
            </a:r>
          </a:p>
        </p:txBody>
      </p:sp>
      <p:sp>
        <p:nvSpPr>
          <p:cNvPr id="304" name="ZoneTexte 80"/>
          <p:cNvSpPr txBox="1">
            <a:spLocks noChangeArrowheads="1"/>
          </p:cNvSpPr>
          <p:nvPr/>
        </p:nvSpPr>
        <p:spPr bwMode="auto">
          <a:xfrm>
            <a:off x="3595688" y="4967288"/>
            <a:ext cx="757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S=0.86</a:t>
            </a:r>
          </a:p>
        </p:txBody>
      </p:sp>
      <p:sp>
        <p:nvSpPr>
          <p:cNvPr id="305" name="ZoneTexte 80"/>
          <p:cNvSpPr txBox="1">
            <a:spLocks noChangeArrowheads="1"/>
          </p:cNvSpPr>
          <p:nvPr/>
        </p:nvSpPr>
        <p:spPr bwMode="auto">
          <a:xfrm>
            <a:off x="3619500" y="3482975"/>
            <a:ext cx="757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>
                <a:latin typeface="Calibri" pitchFamily="34" charset="0"/>
              </a:rPr>
              <a:t>S=0.09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-138022" y="1028700"/>
          <a:ext cx="634365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32"/>
          <p:cNvGrpSpPr>
            <a:grpSpLocks/>
          </p:cNvGrpSpPr>
          <p:nvPr/>
        </p:nvGrpSpPr>
        <p:grpSpPr bwMode="auto">
          <a:xfrm>
            <a:off x="895350" y="3770313"/>
            <a:ext cx="3451225" cy="187325"/>
            <a:chOff x="6009563" y="1193795"/>
            <a:chExt cx="3451747" cy="187315"/>
          </a:xfrm>
        </p:grpSpPr>
        <p:sp>
          <p:nvSpPr>
            <p:cNvPr id="4" name="Forme libre 3"/>
            <p:cNvSpPr/>
            <p:nvPr/>
          </p:nvSpPr>
          <p:spPr>
            <a:xfrm>
              <a:off x="6009563" y="1193795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168337" y="1195382"/>
              <a:ext cx="155599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6327111" y="119538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6481122" y="1195382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6633545" y="1195382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6792319" y="1196970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6949505" y="1200145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7108279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263878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419476" y="1201732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7578250" y="1201732"/>
              <a:ext cx="155599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732262" y="1203319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889447" y="1203319"/>
              <a:ext cx="157187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8046634" y="1203319"/>
              <a:ext cx="157186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8206995" y="1203319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8362594" y="1203319"/>
              <a:ext cx="157187" cy="173028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8516605" y="1204906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8673791" y="1208081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8830978" y="1208081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8989752" y="1209669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9146937" y="1206494"/>
              <a:ext cx="157187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9304124" y="1206494"/>
              <a:ext cx="157186" cy="171441"/>
            </a:xfrm>
            <a:custGeom>
              <a:avLst/>
              <a:gdLst>
                <a:gd name="connsiteX0" fmla="*/ 0 w 409433"/>
                <a:gd name="connsiteY0" fmla="*/ 199030 h 398060"/>
                <a:gd name="connsiteX1" fmla="*/ 122830 w 409433"/>
                <a:gd name="connsiteY1" fmla="*/ 28433 h 398060"/>
                <a:gd name="connsiteX2" fmla="*/ 279779 w 409433"/>
                <a:gd name="connsiteY2" fmla="*/ 369627 h 398060"/>
                <a:gd name="connsiteX3" fmla="*/ 409433 w 409433"/>
                <a:gd name="connsiteY3" fmla="*/ 199030 h 3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3" h="398060">
                  <a:moveTo>
                    <a:pt x="0" y="199030"/>
                  </a:moveTo>
                  <a:cubicBezTo>
                    <a:pt x="38100" y="99515"/>
                    <a:pt x="76200" y="0"/>
                    <a:pt x="122830" y="28433"/>
                  </a:cubicBezTo>
                  <a:cubicBezTo>
                    <a:pt x="169460" y="56866"/>
                    <a:pt x="232012" y="341194"/>
                    <a:pt x="279779" y="369627"/>
                  </a:cubicBezTo>
                  <a:cubicBezTo>
                    <a:pt x="327546" y="398060"/>
                    <a:pt x="368489" y="298545"/>
                    <a:pt x="409433" y="19903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6" name="ZoneTexte 33"/>
          <p:cNvSpPr txBox="1">
            <a:spLocks noChangeArrowheads="1"/>
          </p:cNvSpPr>
          <p:nvPr/>
        </p:nvSpPr>
        <p:spPr bwMode="auto">
          <a:xfrm>
            <a:off x="404813" y="563880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g9/2</a:t>
            </a:r>
          </a:p>
        </p:txBody>
      </p:sp>
      <p:sp>
        <p:nvSpPr>
          <p:cNvPr id="27" name="ZoneTexte 34"/>
          <p:cNvSpPr txBox="1">
            <a:spLocks noChangeArrowheads="1"/>
          </p:cNvSpPr>
          <p:nvPr/>
        </p:nvSpPr>
        <p:spPr bwMode="auto">
          <a:xfrm>
            <a:off x="311150" y="3271838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d5/2</a:t>
            </a:r>
          </a:p>
        </p:txBody>
      </p:sp>
      <p:sp>
        <p:nvSpPr>
          <p:cNvPr id="28" name="ZoneTexte 35"/>
          <p:cNvSpPr txBox="1">
            <a:spLocks noChangeArrowheads="1"/>
          </p:cNvSpPr>
          <p:nvPr/>
        </p:nvSpPr>
        <p:spPr bwMode="auto">
          <a:xfrm>
            <a:off x="304800" y="23177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s1/2</a:t>
            </a:r>
          </a:p>
        </p:txBody>
      </p:sp>
      <p:sp>
        <p:nvSpPr>
          <p:cNvPr id="29" name="ZoneTexte 36"/>
          <p:cNvSpPr txBox="1">
            <a:spLocks noChangeArrowheads="1"/>
          </p:cNvSpPr>
          <p:nvPr/>
        </p:nvSpPr>
        <p:spPr bwMode="auto">
          <a:xfrm>
            <a:off x="336550" y="17970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d3/2</a:t>
            </a:r>
          </a:p>
        </p:txBody>
      </p:sp>
      <p:sp>
        <p:nvSpPr>
          <p:cNvPr id="30" name="ZoneTexte 37"/>
          <p:cNvSpPr txBox="1">
            <a:spLocks noChangeArrowheads="1"/>
          </p:cNvSpPr>
          <p:nvPr/>
        </p:nvSpPr>
        <p:spPr bwMode="auto">
          <a:xfrm>
            <a:off x="407988" y="153828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g7/2</a:t>
            </a:r>
          </a:p>
        </p:txBody>
      </p:sp>
      <p:grpSp>
        <p:nvGrpSpPr>
          <p:cNvPr id="31" name="Groupe 67"/>
          <p:cNvGrpSpPr>
            <a:grpSpLocks/>
          </p:cNvGrpSpPr>
          <p:nvPr/>
        </p:nvGrpSpPr>
        <p:grpSpPr bwMode="auto">
          <a:xfrm>
            <a:off x="925513" y="1985963"/>
            <a:ext cx="4273549" cy="1522413"/>
            <a:chOff x="925966" y="1986517"/>
            <a:chExt cx="4273355" cy="1521160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925966" y="2569443"/>
              <a:ext cx="4246369" cy="896992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1105344" y="3417264"/>
              <a:ext cx="4093977" cy="9041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125981" y="1986517"/>
              <a:ext cx="3605048" cy="580547"/>
            </a:xfrm>
            <a:prstGeom prst="line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40"/>
          <p:cNvSpPr txBox="1">
            <a:spLocks noChangeArrowheads="1"/>
          </p:cNvSpPr>
          <p:nvPr/>
        </p:nvSpPr>
        <p:spPr bwMode="auto">
          <a:xfrm>
            <a:off x="712884" y="4278313"/>
            <a:ext cx="55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Calibri" pitchFamily="34" charset="0"/>
              </a:rPr>
              <a:t>Sr</a:t>
            </a:r>
          </a:p>
        </p:txBody>
      </p:sp>
      <p:sp>
        <p:nvSpPr>
          <p:cNvPr id="36" name="ZoneTexte 41"/>
          <p:cNvSpPr txBox="1">
            <a:spLocks noChangeArrowheads="1"/>
          </p:cNvSpPr>
          <p:nvPr/>
        </p:nvSpPr>
        <p:spPr bwMode="auto">
          <a:xfrm>
            <a:off x="1598709" y="4281488"/>
            <a:ext cx="55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Kr</a:t>
            </a:r>
          </a:p>
        </p:txBody>
      </p:sp>
      <p:sp>
        <p:nvSpPr>
          <p:cNvPr id="37" name="ZoneTexte 42"/>
          <p:cNvSpPr txBox="1">
            <a:spLocks noChangeArrowheads="1"/>
          </p:cNvSpPr>
          <p:nvPr/>
        </p:nvSpPr>
        <p:spPr bwMode="auto">
          <a:xfrm>
            <a:off x="2463897" y="4295775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Se</a:t>
            </a:r>
          </a:p>
        </p:txBody>
      </p:sp>
      <p:sp>
        <p:nvSpPr>
          <p:cNvPr id="38" name="ZoneTexte 43"/>
          <p:cNvSpPr txBox="1">
            <a:spLocks noChangeArrowheads="1"/>
          </p:cNvSpPr>
          <p:nvPr/>
        </p:nvSpPr>
        <p:spPr bwMode="auto">
          <a:xfrm>
            <a:off x="3356072" y="4284663"/>
            <a:ext cx="554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Ge</a:t>
            </a:r>
          </a:p>
        </p:txBody>
      </p:sp>
      <p:sp>
        <p:nvSpPr>
          <p:cNvPr id="39" name="ZoneTexte 44"/>
          <p:cNvSpPr txBox="1">
            <a:spLocks noChangeArrowheads="1"/>
          </p:cNvSpPr>
          <p:nvPr/>
        </p:nvSpPr>
        <p:spPr bwMode="auto">
          <a:xfrm>
            <a:off x="4238722" y="4284663"/>
            <a:ext cx="55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Zn</a:t>
            </a:r>
          </a:p>
        </p:txBody>
      </p:sp>
      <p:sp>
        <p:nvSpPr>
          <p:cNvPr id="40" name="ZoneTexte 45"/>
          <p:cNvSpPr txBox="1">
            <a:spLocks noChangeArrowheads="1"/>
          </p:cNvSpPr>
          <p:nvPr/>
        </p:nvSpPr>
        <p:spPr bwMode="auto">
          <a:xfrm>
            <a:off x="5115022" y="4298950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Ni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3756025" y="5211763"/>
            <a:ext cx="1738313" cy="615950"/>
          </a:xfrm>
          <a:prstGeom prst="line">
            <a:avLst/>
          </a:prstGeom>
          <a:ln w="28575">
            <a:solidFill>
              <a:srgbClr val="33CC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66"/>
          <p:cNvGrpSpPr>
            <a:grpSpLocks/>
          </p:cNvGrpSpPr>
          <p:nvPr/>
        </p:nvGrpSpPr>
        <p:grpSpPr bwMode="auto">
          <a:xfrm>
            <a:off x="6254150" y="6098875"/>
            <a:ext cx="2665563" cy="508958"/>
            <a:chOff x="4284920" y="691116"/>
            <a:chExt cx="4710223" cy="816826"/>
          </a:xfrm>
        </p:grpSpPr>
        <p:sp>
          <p:nvSpPr>
            <p:cNvPr id="43" name="Rectangle 42"/>
            <p:cNvSpPr/>
            <p:nvPr/>
          </p:nvSpPr>
          <p:spPr>
            <a:xfrm>
              <a:off x="4284920" y="691116"/>
              <a:ext cx="4710223" cy="7549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4329222" y="712604"/>
            <a:ext cx="4660900" cy="795338"/>
          </p:xfrm>
          <a:graphic>
            <a:graphicData uri="http://schemas.openxmlformats.org/presentationml/2006/ole">
              <p:oleObj spid="_x0000_s143362" name="Équation" r:id="rId4" imgW="2158920" imgH="368280" progId="Equation.3">
                <p:embed/>
              </p:oleObj>
            </a:graphicData>
          </a:graphic>
        </p:graphicFrame>
      </p:grpSp>
      <p:sp>
        <p:nvSpPr>
          <p:cNvPr id="45" name="ZoneTexte 69"/>
          <p:cNvSpPr txBox="1">
            <a:spLocks noChangeArrowheads="1"/>
          </p:cNvSpPr>
          <p:nvPr/>
        </p:nvSpPr>
        <p:spPr bwMode="auto">
          <a:xfrm>
            <a:off x="319088" y="138113"/>
            <a:ext cx="749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Neutron effective single particle energy evolution</a:t>
            </a:r>
          </a:p>
          <a:p>
            <a:r>
              <a:rPr lang="en-US" sz="1400" dirty="0" smtClean="0">
                <a:latin typeface="Calibri" pitchFamily="34" charset="0"/>
              </a:rPr>
              <a:t>as revealed </a:t>
            </a:r>
            <a:r>
              <a:rPr lang="en-US" sz="1400" dirty="0">
                <a:latin typeface="Calibri" pitchFamily="34" charset="0"/>
              </a:rPr>
              <a:t>from N=51 </a:t>
            </a:r>
            <a:r>
              <a:rPr lang="en-US" sz="1400" dirty="0" err="1">
                <a:latin typeface="Calibri" pitchFamily="34" charset="0"/>
              </a:rPr>
              <a:t>systematics</a:t>
            </a:r>
            <a:r>
              <a:rPr lang="en-US" sz="1400" dirty="0">
                <a:latin typeface="Calibri" pitchFamily="34" charset="0"/>
              </a:rPr>
              <a:t>, using the core-particle coupling approach</a:t>
            </a:r>
          </a:p>
        </p:txBody>
      </p:sp>
      <p:pic>
        <p:nvPicPr>
          <p:cNvPr id="46" name="Image 3" descr="N=51neutr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0083" y="1009487"/>
            <a:ext cx="3303917" cy="22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7217614" y="644645"/>
            <a:ext cx="1352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/>
              <a:t>THEORY (SM)</a:t>
            </a:r>
            <a:endParaRPr lang="en-US" sz="1200" b="1" dirty="0"/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6478438" y="2656937"/>
            <a:ext cx="948905" cy="258791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99105" y="884028"/>
            <a:ext cx="236831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>
                <a:latin typeface="Calibri" pitchFamily="34" charset="0"/>
              </a:rPr>
              <a:t>K. Sieja et al. </a:t>
            </a:r>
            <a:r>
              <a:rPr lang="en-US" sz="1100" i="1" dirty="0">
                <a:latin typeface="Calibri" pitchFamily="34" charset="0"/>
              </a:rPr>
              <a:t>PRC </a:t>
            </a:r>
            <a:r>
              <a:rPr lang="en-US" sz="1100" b="1" i="1" dirty="0">
                <a:latin typeface="Calibri" pitchFamily="34" charset="0"/>
              </a:rPr>
              <a:t>79</a:t>
            </a:r>
            <a:r>
              <a:rPr lang="en-US" sz="1100" i="1" dirty="0">
                <a:latin typeface="Calibri" pitchFamily="34" charset="0"/>
              </a:rPr>
              <a:t>, 064310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7" y="969819"/>
            <a:ext cx="8038798" cy="50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4" name="Forme libre 3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5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Image 6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38150" y="6007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K. Sieja and F. Nowacki, </a:t>
            </a:r>
            <a:r>
              <a:rPr lang="fr-FR" sz="1400" dirty="0"/>
              <a:t>Phys. </a:t>
            </a:r>
            <a:r>
              <a:rPr lang="fr-FR" sz="1400" dirty="0" err="1"/>
              <a:t>Rev</a:t>
            </a:r>
            <a:r>
              <a:rPr lang="fr-FR" sz="1400" dirty="0"/>
              <a:t>. C </a:t>
            </a:r>
            <a:r>
              <a:rPr lang="fr-FR" sz="1400" dirty="0" smtClean="0"/>
              <a:t>85, 051301R (2012)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219574" y="2247900"/>
            <a:ext cx="18192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minimum in gap </a:t>
            </a:r>
            <a:r>
              <a:rPr lang="fr-FR" sz="1400" b="1" dirty="0" smtClean="0">
                <a:latin typeface="Symbol" pitchFamily="18" charset="2"/>
              </a:rPr>
              <a:t>D</a:t>
            </a:r>
            <a:endParaRPr lang="fr-FR" sz="1400" b="1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3"/>
          <p:cNvGrpSpPr>
            <a:grpSpLocks/>
          </p:cNvGrpSpPr>
          <p:nvPr/>
        </p:nvGrpSpPr>
        <p:grpSpPr bwMode="auto">
          <a:xfrm>
            <a:off x="1714500" y="0"/>
            <a:ext cx="7429500" cy="500063"/>
            <a:chOff x="1714500" y="0"/>
            <a:chExt cx="7429499" cy="500063"/>
          </a:xfrm>
        </p:grpSpPr>
        <p:sp>
          <p:nvSpPr>
            <p:cNvPr id="3" name="Rectangle 2"/>
            <p:cNvSpPr/>
            <p:nvPr/>
          </p:nvSpPr>
          <p:spPr bwMode="auto">
            <a:xfrm>
              <a:off x="2097088" y="0"/>
              <a:ext cx="7046911" cy="500063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ZoneTexte 227"/>
            <p:cNvSpPr txBox="1">
              <a:spLocks noChangeArrowheads="1"/>
            </p:cNvSpPr>
            <p:nvPr/>
          </p:nvSpPr>
          <p:spPr bwMode="auto">
            <a:xfrm>
              <a:off x="1714500" y="0"/>
              <a:ext cx="5572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Z=32 local minimum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28"/>
          <p:cNvGrpSpPr>
            <a:grpSpLocks/>
          </p:cNvGrpSpPr>
          <p:nvPr/>
        </p:nvGrpSpPr>
        <p:grpSpPr bwMode="auto">
          <a:xfrm>
            <a:off x="0" y="1671638"/>
            <a:ext cx="4297363" cy="4876800"/>
            <a:chOff x="2346325" y="952500"/>
            <a:chExt cx="4297363" cy="4876800"/>
          </a:xfrm>
        </p:grpSpPr>
        <p:pic>
          <p:nvPicPr>
            <p:cNvPr id="6" name="Picture 9" descr="C:\temporaire\manips\ganil\Zn80\prevost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6325" y="952500"/>
              <a:ext cx="4297363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6111875" y="1171575"/>
              <a:ext cx="187325" cy="900112"/>
            </a:xfrm>
            <a:prstGeom prst="rightBrace">
              <a:avLst>
                <a:gd name="adj1" fmla="val 40042"/>
                <a:gd name="adj2" fmla="val 50000"/>
              </a:avLst>
            </a:prstGeom>
            <a:noFill/>
            <a:ln w="28575">
              <a:solidFill>
                <a:srgbClr val="FC80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24213" y="2971800"/>
              <a:ext cx="95250" cy="100012"/>
            </a:xfrm>
            <a:prstGeom prst="rect">
              <a:avLst/>
            </a:prstGeom>
            <a:solidFill>
              <a:srgbClr val="FC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ZoneTexte 75"/>
            <p:cNvSpPr txBox="1">
              <a:spLocks noChangeArrowheads="1"/>
            </p:cNvSpPr>
            <p:nvPr/>
          </p:nvSpPr>
          <p:spPr bwMode="auto">
            <a:xfrm>
              <a:off x="3119438" y="5300663"/>
              <a:ext cx="4429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latin typeface="Calibri" pitchFamily="34" charset="0"/>
                </a:rPr>
                <a:t>32</a:t>
              </a:r>
            </a:p>
          </p:txBody>
        </p:sp>
        <p:sp>
          <p:nvSpPr>
            <p:cNvPr id="10" name="Losange 9"/>
            <p:cNvSpPr/>
            <p:nvPr/>
          </p:nvSpPr>
          <p:spPr bwMode="auto">
            <a:xfrm>
              <a:off x="3225800" y="4227512"/>
              <a:ext cx="134938" cy="139700"/>
            </a:xfrm>
            <a:prstGeom prst="diamond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Losange 10"/>
            <p:cNvSpPr/>
            <p:nvPr/>
          </p:nvSpPr>
          <p:spPr bwMode="auto">
            <a:xfrm>
              <a:off x="3216275" y="3494087"/>
              <a:ext cx="134938" cy="139700"/>
            </a:xfrm>
            <a:prstGeom prst="diamond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rot="10800000">
              <a:off x="3286125" y="3562350"/>
              <a:ext cx="619125" cy="9525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0800000" flipV="1">
              <a:off x="3295650" y="4210050"/>
              <a:ext cx="628650" cy="85725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505200" y="2333625"/>
              <a:ext cx="219075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10800000" flipV="1">
              <a:off x="3281363" y="2552700"/>
              <a:ext cx="633412" cy="468312"/>
            </a:xfrm>
            <a:prstGeom prst="line">
              <a:avLst/>
            </a:prstGeom>
            <a:ln w="28575">
              <a:solidFill>
                <a:srgbClr val="FC800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 bwMode="auto">
            <a:xfrm>
              <a:off x="3233738" y="2781300"/>
              <a:ext cx="95250" cy="100012"/>
            </a:xfrm>
            <a:prstGeom prst="rect">
              <a:avLst/>
            </a:prstGeom>
            <a:solidFill>
              <a:srgbClr val="FC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rot="10800000" flipV="1">
              <a:off x="3281363" y="2428875"/>
              <a:ext cx="633412" cy="382587"/>
            </a:xfrm>
            <a:prstGeom prst="line">
              <a:avLst/>
            </a:prstGeom>
            <a:ln w="28575">
              <a:solidFill>
                <a:srgbClr val="FC800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50"/>
          <p:cNvGrpSpPr>
            <a:grpSpLocks/>
          </p:cNvGrpSpPr>
          <p:nvPr/>
        </p:nvGrpSpPr>
        <p:grpSpPr bwMode="auto">
          <a:xfrm>
            <a:off x="4321175" y="1538288"/>
            <a:ext cx="4822825" cy="4964112"/>
            <a:chOff x="4046537" y="1095375"/>
            <a:chExt cx="4822825" cy="4964113"/>
          </a:xfrm>
        </p:grpSpPr>
        <p:pic>
          <p:nvPicPr>
            <p:cNvPr id="19" name="Picture 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5137" y="1274763"/>
              <a:ext cx="4594225" cy="47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30"/>
            <p:cNvSpPr txBox="1">
              <a:spLocks noChangeArrowheads="1"/>
            </p:cNvSpPr>
            <p:nvPr/>
          </p:nvSpPr>
          <p:spPr bwMode="auto">
            <a:xfrm rot="-5400000">
              <a:off x="3221037" y="3581400"/>
              <a:ext cx="2019300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Symbol" pitchFamily="18" charset="2"/>
                </a:rPr>
                <a:t>e</a:t>
              </a:r>
              <a:r>
                <a:rPr lang="fr-FR">
                  <a:latin typeface="Calibri" pitchFamily="34" charset="0"/>
                </a:rPr>
                <a:t>d</a:t>
              </a:r>
              <a:r>
                <a:rPr lang="fr-FR" baseline="-25000">
                  <a:latin typeface="Calibri" pitchFamily="34" charset="0"/>
                </a:rPr>
                <a:t>5/2</a:t>
              </a:r>
              <a:r>
                <a:rPr lang="fr-FR">
                  <a:latin typeface="Calibri" pitchFamily="34" charset="0"/>
                </a:rPr>
                <a:t> – </a:t>
              </a:r>
              <a:r>
                <a:rPr lang="fr-FR">
                  <a:latin typeface="Symbol" pitchFamily="18" charset="2"/>
                </a:rPr>
                <a:t>e</a:t>
              </a:r>
              <a:r>
                <a:rPr lang="fr-FR">
                  <a:latin typeface="Calibri" pitchFamily="34" charset="0"/>
                </a:rPr>
                <a:t>g</a:t>
              </a:r>
              <a:r>
                <a:rPr lang="fr-FR" baseline="-25000">
                  <a:latin typeface="Calibri" pitchFamily="34" charset="0"/>
                </a:rPr>
                <a:t>9/2 </a:t>
              </a:r>
              <a:r>
                <a:rPr lang="fr-FR">
                  <a:latin typeface="Calibri" pitchFamily="34" charset="0"/>
                </a:rPr>
                <a:t>(MeV)</a:t>
              </a:r>
            </a:p>
          </p:txBody>
        </p:sp>
        <p:sp>
          <p:nvSpPr>
            <p:cNvPr id="21" name="ZoneTexte 31"/>
            <p:cNvSpPr txBox="1">
              <a:spLocks noChangeArrowheads="1"/>
            </p:cNvSpPr>
            <p:nvPr/>
          </p:nvSpPr>
          <p:spPr bwMode="auto">
            <a:xfrm>
              <a:off x="4722812" y="5324475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Ni</a:t>
              </a:r>
            </a:p>
          </p:txBody>
        </p:sp>
        <p:sp>
          <p:nvSpPr>
            <p:cNvPr id="22" name="ZoneTexte 32"/>
            <p:cNvSpPr txBox="1">
              <a:spLocks noChangeArrowheads="1"/>
            </p:cNvSpPr>
            <p:nvPr/>
          </p:nvSpPr>
          <p:spPr bwMode="auto">
            <a:xfrm>
              <a:off x="5094287" y="5314950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Zn</a:t>
              </a:r>
            </a:p>
          </p:txBody>
        </p:sp>
        <p:sp>
          <p:nvSpPr>
            <p:cNvPr id="23" name="ZoneTexte 33"/>
            <p:cNvSpPr txBox="1">
              <a:spLocks noChangeArrowheads="1"/>
            </p:cNvSpPr>
            <p:nvPr/>
          </p:nvSpPr>
          <p:spPr bwMode="auto">
            <a:xfrm>
              <a:off x="5494337" y="5314950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Ge</a:t>
              </a:r>
            </a:p>
          </p:txBody>
        </p:sp>
        <p:sp>
          <p:nvSpPr>
            <p:cNvPr id="24" name="ZoneTexte 34"/>
            <p:cNvSpPr txBox="1">
              <a:spLocks noChangeArrowheads="1"/>
            </p:cNvSpPr>
            <p:nvPr/>
          </p:nvSpPr>
          <p:spPr bwMode="auto">
            <a:xfrm>
              <a:off x="5942012" y="5324475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Se</a:t>
              </a:r>
            </a:p>
          </p:txBody>
        </p:sp>
        <p:sp>
          <p:nvSpPr>
            <p:cNvPr id="25" name="ZoneTexte 35"/>
            <p:cNvSpPr txBox="1">
              <a:spLocks noChangeArrowheads="1"/>
            </p:cNvSpPr>
            <p:nvPr/>
          </p:nvSpPr>
          <p:spPr bwMode="auto">
            <a:xfrm>
              <a:off x="6408737" y="5324475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Kr</a:t>
              </a:r>
            </a:p>
          </p:txBody>
        </p:sp>
        <p:sp>
          <p:nvSpPr>
            <p:cNvPr id="26" name="ZoneTexte 36"/>
            <p:cNvSpPr txBox="1">
              <a:spLocks noChangeArrowheads="1"/>
            </p:cNvSpPr>
            <p:nvPr/>
          </p:nvSpPr>
          <p:spPr bwMode="auto">
            <a:xfrm>
              <a:off x="6789737" y="5324475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Sr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5608637" y="2924175"/>
              <a:ext cx="285750" cy="61912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Étoile à 5 branches 27"/>
            <p:cNvSpPr/>
            <p:nvPr/>
          </p:nvSpPr>
          <p:spPr>
            <a:xfrm>
              <a:off x="7323137" y="2152650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Étoile à 5 branches 28"/>
            <p:cNvSpPr/>
            <p:nvPr/>
          </p:nvSpPr>
          <p:spPr>
            <a:xfrm>
              <a:off x="4589462" y="1571625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" name="ZoneTexte 40"/>
            <p:cNvSpPr txBox="1">
              <a:spLocks noChangeArrowheads="1"/>
            </p:cNvSpPr>
            <p:nvPr/>
          </p:nvSpPr>
          <p:spPr bwMode="auto">
            <a:xfrm>
              <a:off x="6551612" y="1123950"/>
              <a:ext cx="2000250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latin typeface="Calibri" pitchFamily="34" charset="0"/>
                </a:rPr>
                <a:t>Duflo Zuker gap PRC59 (1999) </a:t>
              </a:r>
            </a:p>
            <a:p>
              <a:r>
                <a:rPr lang="fr-FR" sz="1000">
                  <a:latin typeface="Calibri" pitchFamily="34" charset="0"/>
                </a:rPr>
                <a:t> </a:t>
              </a:r>
              <a:r>
                <a:rPr lang="fr-FR" sz="1000" baseline="30000">
                  <a:latin typeface="Calibri" pitchFamily="34" charset="0"/>
                </a:rPr>
                <a:t>90</a:t>
              </a:r>
              <a:r>
                <a:rPr lang="fr-FR" sz="1000">
                  <a:latin typeface="Calibri" pitchFamily="34" charset="0"/>
                </a:rPr>
                <a:t>Zr =4,7 MeV</a:t>
              </a:r>
            </a:p>
          </p:txBody>
        </p:sp>
        <p:cxnSp>
          <p:nvCxnSpPr>
            <p:cNvPr id="31" name="Connecteur droit avec flèche 30"/>
            <p:cNvCxnSpPr>
              <a:stCxn id="30" idx="2"/>
              <a:endCxn id="28" idx="0"/>
            </p:cNvCxnSpPr>
            <p:nvPr/>
          </p:nvCxnSpPr>
          <p:spPr>
            <a:xfrm rot="5400000">
              <a:off x="7175500" y="1776412"/>
              <a:ext cx="628650" cy="123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42"/>
            <p:cNvSpPr txBox="1">
              <a:spLocks noChangeArrowheads="1"/>
            </p:cNvSpPr>
            <p:nvPr/>
          </p:nvSpPr>
          <p:spPr bwMode="auto">
            <a:xfrm>
              <a:off x="4999037" y="1095375"/>
              <a:ext cx="1171575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latin typeface="Calibri" pitchFamily="34" charset="0"/>
                </a:rPr>
                <a:t>Duflo Zuker gap</a:t>
              </a:r>
            </a:p>
            <a:p>
              <a:r>
                <a:rPr lang="fr-FR" sz="1000">
                  <a:latin typeface="Calibri" pitchFamily="34" charset="0"/>
                </a:rPr>
                <a:t> </a:t>
              </a:r>
              <a:r>
                <a:rPr lang="fr-FR" sz="1000" baseline="30000">
                  <a:latin typeface="Calibri" pitchFamily="34" charset="0"/>
                </a:rPr>
                <a:t>78</a:t>
              </a:r>
              <a:r>
                <a:rPr lang="fr-FR" sz="1000">
                  <a:latin typeface="Calibri" pitchFamily="34" charset="0"/>
                </a:rPr>
                <a:t>Ni =5,7 MeV</a:t>
              </a:r>
            </a:p>
          </p:txBody>
        </p:sp>
        <p:sp>
          <p:nvSpPr>
            <p:cNvPr id="33" name="ZoneTexte 43"/>
            <p:cNvSpPr txBox="1">
              <a:spLocks noChangeArrowheads="1"/>
            </p:cNvSpPr>
            <p:nvPr/>
          </p:nvSpPr>
          <p:spPr bwMode="auto">
            <a:xfrm rot="-1510900">
              <a:off x="6084887" y="2108200"/>
              <a:ext cx="99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gap « rough »</a:t>
              </a:r>
            </a:p>
          </p:txBody>
        </p:sp>
        <p:sp>
          <p:nvSpPr>
            <p:cNvPr id="34" name="ZoneTexte 44"/>
            <p:cNvSpPr txBox="1">
              <a:spLocks noChangeArrowheads="1"/>
            </p:cNvSpPr>
            <p:nvPr/>
          </p:nvSpPr>
          <p:spPr bwMode="auto">
            <a:xfrm rot="-1510900">
              <a:off x="6240462" y="2722563"/>
              <a:ext cx="12001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« prescripted » gap</a:t>
              </a:r>
            </a:p>
          </p:txBody>
        </p:sp>
        <p:cxnSp>
          <p:nvCxnSpPr>
            <p:cNvPr id="35" name="Connecteur droit avec flèche 34"/>
            <p:cNvCxnSpPr>
              <a:stCxn id="32" idx="1"/>
              <a:endCxn id="29" idx="4"/>
            </p:cNvCxnSpPr>
            <p:nvPr/>
          </p:nvCxnSpPr>
          <p:spPr>
            <a:xfrm rot="10800000" flipV="1">
              <a:off x="4799012" y="1295400"/>
              <a:ext cx="200025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4787900" y="4425951"/>
              <a:ext cx="1893887" cy="1587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44"/>
            <p:cNvSpPr txBox="1">
              <a:spLocks noChangeArrowheads="1"/>
            </p:cNvSpPr>
            <p:nvPr/>
          </p:nvSpPr>
          <p:spPr bwMode="auto">
            <a:xfrm rot="-5400000">
              <a:off x="4620418" y="4263232"/>
              <a:ext cx="17557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solidFill>
                    <a:srgbClr val="FF0000"/>
                  </a:solidFill>
                  <a:latin typeface="Calibri" pitchFamily="34" charset="0"/>
                </a:rPr>
                <a:t>local minimum at Z=32</a:t>
              </a:r>
            </a:p>
          </p:txBody>
        </p:sp>
        <p:sp>
          <p:nvSpPr>
            <p:cNvPr id="38" name="ZoneTexte 9"/>
            <p:cNvSpPr txBox="1">
              <a:spLocks noChangeArrowheads="1"/>
            </p:cNvSpPr>
            <p:nvPr/>
          </p:nvSpPr>
          <p:spPr bwMode="auto">
            <a:xfrm>
              <a:off x="7218362" y="5324475"/>
              <a:ext cx="5143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Zr</a:t>
              </a:r>
            </a:p>
          </p:txBody>
        </p:sp>
      </p:grpSp>
      <p:grpSp>
        <p:nvGrpSpPr>
          <p:cNvPr id="39" name="Groupe 62"/>
          <p:cNvGrpSpPr>
            <a:grpSpLocks/>
          </p:cNvGrpSpPr>
          <p:nvPr/>
        </p:nvGrpSpPr>
        <p:grpSpPr bwMode="auto">
          <a:xfrm>
            <a:off x="222250" y="-36513"/>
            <a:ext cx="2324100" cy="2130426"/>
            <a:chOff x="2770188" y="993775"/>
            <a:chExt cx="2324528" cy="2130307"/>
          </a:xfrm>
        </p:grpSpPr>
        <p:sp>
          <p:nvSpPr>
            <p:cNvPr id="40" name="Rectangle 14" descr="50 %"/>
            <p:cNvSpPr>
              <a:spLocks noChangeArrowheads="1"/>
            </p:cNvSpPr>
            <p:nvPr/>
          </p:nvSpPr>
          <p:spPr bwMode="auto">
            <a:xfrm>
              <a:off x="2973388" y="1643063"/>
              <a:ext cx="968375" cy="953969"/>
            </a:xfrm>
            <a:prstGeom prst="rect">
              <a:avLst/>
            </a:prstGeom>
            <a:pattFill prst="pct50">
              <a:fgClr>
                <a:srgbClr val="99CCFF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41" name="Rectangle 29" descr="50 %"/>
            <p:cNvSpPr>
              <a:spLocks noChangeArrowheads="1"/>
            </p:cNvSpPr>
            <p:nvPr/>
          </p:nvSpPr>
          <p:spPr bwMode="auto">
            <a:xfrm>
              <a:off x="2987675" y="1104900"/>
              <a:ext cx="935038" cy="525463"/>
            </a:xfrm>
            <a:prstGeom prst="rect">
              <a:avLst/>
            </a:prstGeom>
            <a:pattFill prst="pct50">
              <a:fgClr>
                <a:srgbClr val="CC99FF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>
                <a:latin typeface="Calibri" pitchFamily="34" charset="0"/>
              </a:endParaRPr>
            </a:p>
          </p:txBody>
        </p:sp>
        <p:sp>
          <p:nvSpPr>
            <p:cNvPr id="42" name="Rectangle 30" descr="Diagonales larges vers le bas"/>
            <p:cNvSpPr>
              <a:spLocks noChangeArrowheads="1"/>
            </p:cNvSpPr>
            <p:nvPr/>
          </p:nvSpPr>
          <p:spPr bwMode="auto">
            <a:xfrm>
              <a:off x="2987675" y="2124075"/>
              <a:ext cx="935038" cy="472957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987675" y="1104900"/>
              <a:ext cx="93503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3913188" y="1885950"/>
              <a:ext cx="501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p</a:t>
              </a:r>
              <a:r>
                <a:rPr lang="en-US" sz="1600" b="1" baseline="-25000">
                  <a:latin typeface="Calibri" pitchFamily="34" charset="0"/>
                </a:rPr>
                <a:t>1/2</a:t>
              </a:r>
              <a:endParaRPr lang="fr-FR" sz="1600" b="1" baseline="-25000">
                <a:latin typeface="Calibri" pitchFamily="34" charset="0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3913188" y="1520825"/>
              <a:ext cx="501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g</a:t>
              </a:r>
              <a:r>
                <a:rPr lang="en-US" sz="1600" b="1" baseline="-25000">
                  <a:latin typeface="Calibri" pitchFamily="34" charset="0"/>
                </a:rPr>
                <a:t>9/2</a:t>
              </a:r>
              <a:endParaRPr lang="fr-FR" sz="1600" b="1" baseline="-25000">
                <a:latin typeface="Calibri" pitchFamily="34" charset="0"/>
              </a:endParaRP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3922713" y="993775"/>
              <a:ext cx="501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d</a:t>
              </a:r>
              <a:r>
                <a:rPr lang="en-US" sz="1600" b="1" baseline="-25000">
                  <a:latin typeface="Calibri" pitchFamily="34" charset="0"/>
                </a:rPr>
                <a:t>5/2</a:t>
              </a:r>
              <a:endParaRPr lang="fr-FR" sz="1600" b="1" baseline="-25000">
                <a:latin typeface="Calibri" pitchFamily="34" charset="0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87675" y="1998663"/>
              <a:ext cx="935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2944813" y="2533532"/>
              <a:ext cx="1003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latin typeface="Calibri" pitchFamily="34" charset="0"/>
                </a:rPr>
                <a:t>neutrons</a:t>
              </a: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987675" y="1630363"/>
              <a:ext cx="935038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3541713" y="1577975"/>
              <a:ext cx="92075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1" name="Oval 40"/>
            <p:cNvSpPr>
              <a:spLocks noChangeArrowheads="1"/>
            </p:cNvSpPr>
            <p:nvPr/>
          </p:nvSpPr>
          <p:spPr bwMode="auto">
            <a:xfrm>
              <a:off x="3633788" y="1577975"/>
              <a:ext cx="93662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2" name="Oval 41"/>
            <p:cNvSpPr>
              <a:spLocks noChangeArrowheads="1"/>
            </p:cNvSpPr>
            <p:nvPr/>
          </p:nvSpPr>
          <p:spPr bwMode="auto">
            <a:xfrm>
              <a:off x="3260725" y="1577975"/>
              <a:ext cx="92075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3" name="Oval 42"/>
            <p:cNvSpPr>
              <a:spLocks noChangeArrowheads="1"/>
            </p:cNvSpPr>
            <p:nvPr/>
          </p:nvSpPr>
          <p:spPr bwMode="auto">
            <a:xfrm>
              <a:off x="3165475" y="1577975"/>
              <a:ext cx="95250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3352800" y="1577975"/>
              <a:ext cx="93663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5" name="Oval 44"/>
            <p:cNvSpPr>
              <a:spLocks noChangeArrowheads="1"/>
            </p:cNvSpPr>
            <p:nvPr/>
          </p:nvSpPr>
          <p:spPr bwMode="auto">
            <a:xfrm>
              <a:off x="3446463" y="1577975"/>
              <a:ext cx="95250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6" name="Oval 45"/>
            <p:cNvSpPr>
              <a:spLocks noChangeArrowheads="1"/>
            </p:cNvSpPr>
            <p:nvPr/>
          </p:nvSpPr>
          <p:spPr bwMode="auto">
            <a:xfrm>
              <a:off x="3727450" y="1577975"/>
              <a:ext cx="93663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3821113" y="1577975"/>
              <a:ext cx="93662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8" name="Oval 47"/>
            <p:cNvSpPr>
              <a:spLocks noChangeArrowheads="1"/>
            </p:cNvSpPr>
            <p:nvPr/>
          </p:nvSpPr>
          <p:spPr bwMode="auto">
            <a:xfrm>
              <a:off x="2982913" y="1577975"/>
              <a:ext cx="93662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59" name="Oval 48"/>
            <p:cNvSpPr>
              <a:spLocks noChangeArrowheads="1"/>
            </p:cNvSpPr>
            <p:nvPr/>
          </p:nvSpPr>
          <p:spPr bwMode="auto">
            <a:xfrm>
              <a:off x="3073400" y="1577975"/>
              <a:ext cx="92075" cy="1047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3190875" y="1057275"/>
              <a:ext cx="93663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140075" y="1139825"/>
              <a:ext cx="301625" cy="474663"/>
            </a:xfrm>
            <a:custGeom>
              <a:avLst/>
              <a:gdLst>
                <a:gd name="T0" fmla="*/ 0 w 263"/>
                <a:gd name="T1" fmla="*/ 2147483647 h 415"/>
                <a:gd name="T2" fmla="*/ 2147483647 w 263"/>
                <a:gd name="T3" fmla="*/ 2147483647 h 415"/>
                <a:gd name="T4" fmla="*/ 2147483647 w 263"/>
                <a:gd name="T5" fmla="*/ 0 h 415"/>
                <a:gd name="T6" fmla="*/ 0 60000 65536"/>
                <a:gd name="T7" fmla="*/ 0 60000 65536"/>
                <a:gd name="T8" fmla="*/ 0 60000 65536"/>
                <a:gd name="T9" fmla="*/ 0 w 263"/>
                <a:gd name="T10" fmla="*/ 0 h 415"/>
                <a:gd name="T11" fmla="*/ 263 w 263"/>
                <a:gd name="T12" fmla="*/ 415 h 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415">
                  <a:moveTo>
                    <a:pt x="0" y="415"/>
                  </a:moveTo>
                  <a:cubicBezTo>
                    <a:pt x="106" y="348"/>
                    <a:pt x="213" y="281"/>
                    <a:pt x="238" y="212"/>
                  </a:cubicBezTo>
                  <a:cubicBezTo>
                    <a:pt x="263" y="143"/>
                    <a:pt x="208" y="71"/>
                    <a:pt x="15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3314700" y="1958975"/>
              <a:ext cx="93663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3430588" y="1962150"/>
              <a:ext cx="93662" cy="10477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2840038" y="1169988"/>
              <a:ext cx="280987" cy="314325"/>
            </a:xfrm>
            <a:prstGeom prst="ellipse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50</a:t>
              </a:r>
              <a:endParaRPr lang="fr-FR" sz="1600" b="1">
                <a:latin typeface="Calibri" pitchFamily="34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V="1">
              <a:off x="2770188" y="1108075"/>
              <a:ext cx="0" cy="523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rot="10800000">
              <a:off x="4126163" y="2222432"/>
              <a:ext cx="968553" cy="901650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68" name="Forme libre 67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6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0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1" name="Image 70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7633" y="4843006"/>
            <a:ext cx="1444768" cy="11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0" y="568036"/>
          <a:ext cx="6276975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3" name="Groupe 62"/>
          <p:cNvGrpSpPr/>
          <p:nvPr/>
        </p:nvGrpSpPr>
        <p:grpSpPr>
          <a:xfrm>
            <a:off x="1009650" y="1726767"/>
            <a:ext cx="2073275" cy="2668587"/>
            <a:chOff x="1009650" y="2170113"/>
            <a:chExt cx="2073275" cy="2668587"/>
          </a:xfrm>
        </p:grpSpPr>
        <p:sp>
          <p:nvSpPr>
            <p:cNvPr id="3" name="ZoneTexte 31"/>
            <p:cNvSpPr txBox="1">
              <a:spLocks noChangeArrowheads="1"/>
            </p:cNvSpPr>
            <p:nvPr/>
          </p:nvSpPr>
          <p:spPr bwMode="auto">
            <a:xfrm>
              <a:off x="1009650" y="2170113"/>
              <a:ext cx="1800225" cy="646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gap from mass data</a:t>
              </a:r>
            </a:p>
            <a:p>
              <a:r>
                <a:rPr lang="en-US" sz="1200" dirty="0" smtClean="0"/>
                <a:t>using </a:t>
              </a:r>
              <a:r>
                <a:rPr lang="en-US" sz="1200" dirty="0"/>
                <a:t>K. Heyde et al. graphical </a:t>
              </a:r>
              <a:r>
                <a:rPr lang="en-US" sz="1200" dirty="0" smtClean="0"/>
                <a:t>method</a:t>
              </a:r>
              <a:endParaRPr lang="en-US" sz="1200" dirty="0"/>
            </a:p>
          </p:txBody>
        </p:sp>
        <p:cxnSp>
          <p:nvCxnSpPr>
            <p:cNvPr id="4" name="Connecteur droit avec flèche 3"/>
            <p:cNvCxnSpPr>
              <a:stCxn id="3" idx="2"/>
            </p:cNvCxnSpPr>
            <p:nvPr/>
          </p:nvCxnSpPr>
          <p:spPr>
            <a:xfrm rot="5400000">
              <a:off x="1415365" y="3144154"/>
              <a:ext cx="822109" cy="1666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31"/>
            <p:cNvSpPr txBox="1">
              <a:spLocks noChangeArrowheads="1"/>
            </p:cNvSpPr>
            <p:nvPr/>
          </p:nvSpPr>
          <p:spPr bwMode="auto">
            <a:xfrm>
              <a:off x="2632075" y="4562475"/>
              <a:ext cx="393700" cy="27622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/>
                <a:t>5+</a:t>
              </a:r>
              <a:endParaRPr lang="en-US" sz="1200"/>
            </a:p>
          </p:txBody>
        </p:sp>
        <p:cxnSp>
          <p:nvCxnSpPr>
            <p:cNvPr id="6" name="Connecteur droit avec flèche 5"/>
            <p:cNvCxnSpPr>
              <a:stCxn id="5" idx="1"/>
            </p:cNvCxnSpPr>
            <p:nvPr/>
          </p:nvCxnSpPr>
          <p:spPr>
            <a:xfrm rot="10800000">
              <a:off x="2333625" y="4533900"/>
              <a:ext cx="298450" cy="1666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31"/>
            <p:cNvSpPr txBox="1">
              <a:spLocks noChangeArrowheads="1"/>
            </p:cNvSpPr>
            <p:nvPr/>
          </p:nvSpPr>
          <p:spPr bwMode="auto">
            <a:xfrm>
              <a:off x="2689225" y="4157663"/>
              <a:ext cx="393700" cy="276225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/>
                <a:t>6+</a:t>
              </a:r>
              <a:endParaRPr lang="en-US" sz="1200"/>
            </a:p>
          </p:txBody>
        </p:sp>
        <p:cxnSp>
          <p:nvCxnSpPr>
            <p:cNvPr id="8" name="Connecteur droit avec flèche 7"/>
            <p:cNvCxnSpPr>
              <a:stCxn id="7" idx="1"/>
            </p:cNvCxnSpPr>
            <p:nvPr/>
          </p:nvCxnSpPr>
          <p:spPr>
            <a:xfrm rot="10800000">
              <a:off x="2352675" y="4067176"/>
              <a:ext cx="336550" cy="22860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 bwMode="auto">
          <a:xfrm>
            <a:off x="0" y="0"/>
            <a:ext cx="5967413" cy="50006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ZoneTexte 227"/>
          <p:cNvSpPr txBox="1">
            <a:spLocks noChangeArrowheads="1"/>
          </p:cNvSpPr>
          <p:nvPr/>
        </p:nvSpPr>
        <p:spPr bwMode="auto">
          <a:xfrm>
            <a:off x="-212725" y="3333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Z=32 local minimum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3" name="Forme libre 12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7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6" name="Image 15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grpSp>
        <p:nvGrpSpPr>
          <p:cNvPr id="42" name="Groupe 41"/>
          <p:cNvGrpSpPr/>
          <p:nvPr/>
        </p:nvGrpSpPr>
        <p:grpSpPr>
          <a:xfrm>
            <a:off x="5600700" y="0"/>
            <a:ext cx="3543300" cy="3765550"/>
            <a:chOff x="4914900" y="814388"/>
            <a:chExt cx="3543300" cy="3765550"/>
          </a:xfrm>
        </p:grpSpPr>
        <p:sp>
          <p:nvSpPr>
            <p:cNvPr id="11" name="Rectangle 10"/>
            <p:cNvSpPr/>
            <p:nvPr/>
          </p:nvSpPr>
          <p:spPr>
            <a:xfrm>
              <a:off x="6551613" y="2979738"/>
              <a:ext cx="1035050" cy="944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9" name="Picture 2" descr="D:\temporaire\conf\séminaire IPN\heyde001.jpg"/>
            <p:cNvPicPr>
              <a:picLocks noChangeAspect="1" noChangeArrowheads="1"/>
            </p:cNvPicPr>
            <p:nvPr/>
          </p:nvPicPr>
          <p:blipFill>
            <a:blip r:embed="rId4"/>
            <a:srcRect l="18346" r="17571" b="18352"/>
            <a:stretch>
              <a:fillRect/>
            </a:stretch>
          </p:blipFill>
          <p:spPr bwMode="auto">
            <a:xfrm>
              <a:off x="4914900" y="814388"/>
              <a:ext cx="3543300" cy="372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ZoneTexte 29"/>
            <p:cNvSpPr txBox="1"/>
            <p:nvPr/>
          </p:nvSpPr>
          <p:spPr>
            <a:xfrm>
              <a:off x="6200775" y="1019175"/>
              <a:ext cx="22383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050" dirty="0"/>
                <a:t>NPA466 (1987) 189</a:t>
              </a:r>
            </a:p>
          </p:txBody>
        </p:sp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6929438" y="1620838"/>
              <a:ext cx="344487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/>
                <a:t>Z</a:t>
              </a:r>
            </a:p>
          </p:txBody>
        </p:sp>
        <p:sp>
          <p:nvSpPr>
            <p:cNvPr id="32" name="ZoneTexte 31"/>
            <p:cNvSpPr txBox="1">
              <a:spLocks noChangeArrowheads="1"/>
            </p:cNvSpPr>
            <p:nvPr/>
          </p:nvSpPr>
          <p:spPr bwMode="auto">
            <a:xfrm>
              <a:off x="6310313" y="2152650"/>
              <a:ext cx="1539875" cy="277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S</a:t>
              </a:r>
              <a:r>
                <a:rPr lang="fr-FR" sz="1200" baseline="-25000"/>
                <a:t>n</a:t>
              </a:r>
              <a:r>
                <a:rPr lang="fr-FR" sz="1200"/>
                <a:t>(Z,N)-S</a:t>
              </a:r>
              <a:r>
                <a:rPr lang="fr-FR" sz="1200" baseline="-25000"/>
                <a:t>n</a:t>
              </a:r>
              <a:r>
                <a:rPr lang="fr-FR" sz="1200"/>
                <a:t>(Z,N+1)</a:t>
              </a:r>
            </a:p>
          </p:txBody>
        </p:sp>
        <p:sp>
          <p:nvSpPr>
            <p:cNvPr id="33" name="ZoneTexte 32"/>
            <p:cNvSpPr txBox="1">
              <a:spLocks noChangeArrowheads="1"/>
            </p:cNvSpPr>
            <p:nvPr/>
          </p:nvSpPr>
          <p:spPr bwMode="auto">
            <a:xfrm>
              <a:off x="6296025" y="2738438"/>
              <a:ext cx="1539875" cy="277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/>
                <a:t>S</a:t>
              </a:r>
              <a:r>
                <a:rPr lang="fr-FR" sz="1200" baseline="-25000"/>
                <a:t>n</a:t>
              </a:r>
              <a:r>
                <a:rPr lang="fr-FR" sz="1200"/>
                <a:t>(Z,N)-S</a:t>
              </a:r>
              <a:r>
                <a:rPr lang="fr-FR" sz="1200" baseline="-25000"/>
                <a:t>n</a:t>
              </a:r>
              <a:r>
                <a:rPr lang="fr-FR" sz="1200"/>
                <a:t>(Z,N</a:t>
              </a:r>
              <a:r>
                <a:rPr lang="fr-FR" sz="1200" baseline="30000"/>
                <a:t>extr</a:t>
              </a:r>
              <a:r>
                <a:rPr lang="fr-FR" sz="1200"/>
                <a:t>)</a:t>
              </a:r>
            </a:p>
          </p:txBody>
        </p:sp>
        <p:sp>
          <p:nvSpPr>
            <p:cNvPr id="34" name="ZoneTexte 33"/>
            <p:cNvSpPr txBox="1">
              <a:spLocks noChangeArrowheads="1"/>
            </p:cNvSpPr>
            <p:nvPr/>
          </p:nvSpPr>
          <p:spPr bwMode="auto">
            <a:xfrm>
              <a:off x="5757863" y="4148138"/>
              <a:ext cx="344487" cy="246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/>
                <a:t>N</a:t>
              </a:r>
            </a:p>
          </p:txBody>
        </p:sp>
        <p:sp>
          <p:nvSpPr>
            <p:cNvPr id="35" name="ZoneTexte 34"/>
            <p:cNvSpPr txBox="1">
              <a:spLocks noChangeArrowheads="1"/>
            </p:cNvSpPr>
            <p:nvPr/>
          </p:nvSpPr>
          <p:spPr bwMode="auto">
            <a:xfrm>
              <a:off x="5940425" y="4151313"/>
              <a:ext cx="520700" cy="246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/>
                <a:t>N+1</a:t>
              </a:r>
            </a:p>
          </p:txBody>
        </p:sp>
        <p:sp>
          <p:nvSpPr>
            <p:cNvPr id="36" name="ZoneTexte 35"/>
            <p:cNvSpPr txBox="1">
              <a:spLocks noChangeArrowheads="1"/>
            </p:cNvSpPr>
            <p:nvPr/>
          </p:nvSpPr>
          <p:spPr bwMode="auto">
            <a:xfrm>
              <a:off x="6318250" y="4149725"/>
              <a:ext cx="520700" cy="246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/>
                <a:t>N+3</a:t>
              </a:r>
            </a:p>
          </p:txBody>
        </p:sp>
        <p:sp>
          <p:nvSpPr>
            <p:cNvPr id="37" name="ZoneTexte 36"/>
            <p:cNvSpPr txBox="1">
              <a:spLocks noChangeArrowheads="1"/>
            </p:cNvSpPr>
            <p:nvPr/>
          </p:nvSpPr>
          <p:spPr bwMode="auto">
            <a:xfrm>
              <a:off x="6713538" y="4141788"/>
              <a:ext cx="447675" cy="246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/>
                <a:t>N+5</a:t>
              </a:r>
            </a:p>
          </p:txBody>
        </p:sp>
        <p:sp>
          <p:nvSpPr>
            <p:cNvPr id="38" name="ZoneTexte 37"/>
            <p:cNvSpPr txBox="1">
              <a:spLocks noChangeArrowheads="1"/>
            </p:cNvSpPr>
            <p:nvPr/>
          </p:nvSpPr>
          <p:spPr bwMode="auto">
            <a:xfrm>
              <a:off x="7134225" y="4146550"/>
              <a:ext cx="520700" cy="246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/>
                <a:t>N+7</a:t>
              </a:r>
            </a:p>
          </p:txBody>
        </p:sp>
        <p:sp>
          <p:nvSpPr>
            <p:cNvPr id="39" name="ZoneTexte 38"/>
            <p:cNvSpPr txBox="1">
              <a:spLocks noChangeArrowheads="1"/>
            </p:cNvSpPr>
            <p:nvPr/>
          </p:nvSpPr>
          <p:spPr bwMode="auto">
            <a:xfrm>
              <a:off x="6475413" y="4318000"/>
              <a:ext cx="1398587" cy="2619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/>
                <a:t>neutron number</a:t>
              </a: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6692900" y="4375150"/>
              <a:ext cx="1560513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6872720" y="4841298"/>
            <a:ext cx="188075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(Koopmans theorem)</a:t>
            </a:r>
            <a:endParaRPr lang="en-US" sz="14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4985905" y="3697445"/>
            <a:ext cx="2735408" cy="1512298"/>
            <a:chOff x="6131502" y="4328693"/>
            <a:chExt cx="2735408" cy="1512298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6588702" y="4582398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579177" y="4455978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6588702" y="4328693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588702" y="5212773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702" y="5491593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702" y="5360843"/>
              <a:ext cx="13906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rot="5400000">
              <a:off x="7385051" y="4917068"/>
              <a:ext cx="580015" cy="72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>
              <a:spLocks noChangeArrowheads="1"/>
            </p:cNvSpPr>
            <p:nvPr/>
          </p:nvSpPr>
          <p:spPr bwMode="auto">
            <a:xfrm>
              <a:off x="7676285" y="4690631"/>
              <a:ext cx="1190625" cy="47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gap in the single particle levels</a:t>
              </a:r>
            </a:p>
          </p:txBody>
        </p:sp>
        <p:sp>
          <p:nvSpPr>
            <p:cNvPr id="52" name="ZoneTexte 51"/>
            <p:cNvSpPr txBox="1">
              <a:spLocks noChangeArrowheads="1"/>
            </p:cNvSpPr>
            <p:nvPr/>
          </p:nvSpPr>
          <p:spPr bwMode="auto">
            <a:xfrm>
              <a:off x="7059756" y="5379028"/>
              <a:ext cx="476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>
                  <a:latin typeface="Symbol" pitchFamily="18" charset="2"/>
                </a:rPr>
                <a:t>n</a:t>
              </a:r>
            </a:p>
          </p:txBody>
        </p:sp>
        <p:sp>
          <p:nvSpPr>
            <p:cNvPr id="53" name="Ellipse 52"/>
            <p:cNvSpPr/>
            <p:nvPr/>
          </p:nvSpPr>
          <p:spPr>
            <a:xfrm>
              <a:off x="6928138" y="4759903"/>
              <a:ext cx="619125" cy="400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50</a:t>
              </a:r>
            </a:p>
          </p:txBody>
        </p:sp>
        <p:sp>
          <p:nvSpPr>
            <p:cNvPr id="54" name="ZoneTexte 53"/>
            <p:cNvSpPr txBox="1">
              <a:spLocks noChangeArrowheads="1"/>
            </p:cNvSpPr>
            <p:nvPr/>
          </p:nvSpPr>
          <p:spPr bwMode="auto">
            <a:xfrm>
              <a:off x="6131502" y="4974648"/>
              <a:ext cx="771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70C0"/>
                  </a:solidFill>
                  <a:latin typeface="Symbol" pitchFamily="18" charset="2"/>
                </a:rPr>
                <a:t>e</a:t>
              </a:r>
              <a:r>
                <a:rPr lang="fr-FR" b="1" baseline="-25000">
                  <a:solidFill>
                    <a:srgbClr val="0070C0"/>
                  </a:solidFill>
                </a:rPr>
                <a:t>j’</a:t>
              </a:r>
              <a:r>
                <a:rPr lang="fr-FR" b="1" baseline="-25000">
                  <a:solidFill>
                    <a:srgbClr val="0070C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55" name="ZoneTexte 54"/>
            <p:cNvSpPr txBox="1">
              <a:spLocks noChangeArrowheads="1"/>
            </p:cNvSpPr>
            <p:nvPr/>
          </p:nvSpPr>
          <p:spPr bwMode="auto">
            <a:xfrm>
              <a:off x="6141027" y="4344273"/>
              <a:ext cx="771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fr-FR" b="1" baseline="-25000">
                  <a:solidFill>
                    <a:srgbClr val="FF0000"/>
                  </a:solidFill>
                </a:rPr>
                <a:t>j</a:t>
              </a:r>
              <a:r>
                <a:rPr lang="fr-FR" b="1" baseline="-25000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7071013" y="452177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Symbol" pitchFamily="18" charset="2"/>
              </a:rPr>
              <a:t>-</a:t>
            </a:r>
            <a:r>
              <a:rPr lang="fr-FR" b="1" dirty="0" err="1">
                <a:solidFill>
                  <a:srgbClr val="0099FF"/>
                </a:solidFill>
                <a:latin typeface="Symbol" pitchFamily="18" charset="2"/>
              </a:rPr>
              <a:t>e</a:t>
            </a:r>
            <a:r>
              <a:rPr lang="fr-FR" b="1" baseline="-25000" dirty="0" err="1">
                <a:solidFill>
                  <a:srgbClr val="0099FF"/>
                </a:solidFill>
              </a:rPr>
              <a:t>j’</a:t>
            </a:r>
            <a:r>
              <a:rPr lang="fr-FR" b="1" baseline="-25000" dirty="0" err="1">
                <a:solidFill>
                  <a:srgbClr val="0099FF"/>
                </a:solidFill>
                <a:latin typeface="Symbol" pitchFamily="18" charset="2"/>
              </a:rPr>
              <a:t>n</a:t>
            </a:r>
            <a:r>
              <a:rPr lang="fr-FR" dirty="0"/>
              <a:t>= </a:t>
            </a:r>
            <a:r>
              <a:rPr lang="fr-FR" sz="1600" dirty="0"/>
              <a:t>S</a:t>
            </a:r>
            <a:r>
              <a:rPr lang="fr-FR" sz="1600" baseline="-25000" dirty="0"/>
              <a:t>n</a:t>
            </a:r>
            <a:r>
              <a:rPr lang="fr-FR" sz="1600" dirty="0"/>
              <a:t>(Z,N)</a:t>
            </a: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5334000" y="5144366"/>
            <a:ext cx="33797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but </a:t>
            </a:r>
            <a:r>
              <a:rPr lang="en-US" sz="1400" dirty="0" err="1"/>
              <a:t>S</a:t>
            </a:r>
            <a:r>
              <a:rPr lang="en-US" sz="1400" baseline="-25000" dirty="0" err="1"/>
              <a:t>n</a:t>
            </a:r>
            <a:r>
              <a:rPr lang="en-US" sz="1400" dirty="0"/>
              <a:t>(Z,N+1) is not a good prescription for </a:t>
            </a:r>
            <a:r>
              <a:rPr lang="en-US" sz="1400" dirty="0" err="1"/>
              <a:t>for</a:t>
            </a:r>
            <a:r>
              <a:rPr lang="en-US" sz="1400" dirty="0"/>
              <a:t> the evaluation of </a:t>
            </a:r>
            <a:r>
              <a:rPr lang="en-US" b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="1" baseline="-25000" dirty="0" err="1">
                <a:solidFill>
                  <a:srgbClr val="FF0000"/>
                </a:solidFill>
              </a:rPr>
              <a:t>j</a:t>
            </a:r>
            <a:r>
              <a:rPr lang="en-US" b="1" baseline="-250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400" baseline="-25000" dirty="0">
                <a:latin typeface="Symbol" pitchFamily="18" charset="2"/>
              </a:rPr>
              <a:t>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5162550" y="5624080"/>
            <a:ext cx="398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one has to estimate </a:t>
            </a:r>
            <a:r>
              <a:rPr lang="en-US" b="1" dirty="0" err="1">
                <a:solidFill>
                  <a:srgbClr val="0099FF"/>
                </a:solidFill>
                <a:latin typeface="Symbol" pitchFamily="18" charset="2"/>
              </a:rPr>
              <a:t>e</a:t>
            </a:r>
            <a:r>
              <a:rPr lang="en-US" b="1" baseline="-25000" dirty="0" err="1">
                <a:solidFill>
                  <a:srgbClr val="0099FF"/>
                </a:solidFill>
              </a:rPr>
              <a:t>j’</a:t>
            </a:r>
            <a:r>
              <a:rPr lang="en-US" b="1" baseline="-25000" dirty="0" err="1">
                <a:solidFill>
                  <a:srgbClr val="0099FF"/>
                </a:solidFill>
                <a:latin typeface="Symbol" pitchFamily="18" charset="2"/>
              </a:rPr>
              <a:t>n</a:t>
            </a:r>
            <a:r>
              <a:rPr lang="en-US" sz="1400" dirty="0"/>
              <a:t> and </a:t>
            </a:r>
            <a:r>
              <a:rPr lang="en-US" b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="1" baseline="-25000" dirty="0" err="1">
                <a:solidFill>
                  <a:srgbClr val="FF0000"/>
                </a:solidFill>
              </a:rPr>
              <a:t>j</a:t>
            </a:r>
            <a:r>
              <a:rPr lang="en-US" b="1" baseline="-250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dirty="0"/>
              <a:t>in the </a:t>
            </a:r>
            <a:r>
              <a:rPr lang="en-US" sz="1400" b="1" dirty="0"/>
              <a:t>same</a:t>
            </a:r>
            <a:r>
              <a:rPr lang="en-US" sz="1400" dirty="0"/>
              <a:t> nucleus </a:t>
            </a: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6630268" y="6059632"/>
            <a:ext cx="251373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fr-FR" b="1" baseline="-25000" dirty="0" err="1">
                <a:solidFill>
                  <a:srgbClr val="FF0000"/>
                </a:solidFill>
              </a:rPr>
              <a:t>j</a:t>
            </a:r>
            <a:r>
              <a:rPr lang="fr-FR" b="1" baseline="-250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dirty="0"/>
              <a:t>—</a:t>
            </a:r>
            <a:r>
              <a:rPr lang="fr-FR" b="1" dirty="0" err="1">
                <a:solidFill>
                  <a:srgbClr val="0099FF"/>
                </a:solidFill>
                <a:latin typeface="Symbol" pitchFamily="18" charset="2"/>
              </a:rPr>
              <a:t>e</a:t>
            </a:r>
            <a:r>
              <a:rPr lang="fr-FR" b="1" baseline="-25000" dirty="0" err="1">
                <a:solidFill>
                  <a:srgbClr val="0099FF"/>
                </a:solidFill>
              </a:rPr>
              <a:t>j’</a:t>
            </a:r>
            <a:r>
              <a:rPr lang="fr-FR" b="1" baseline="-25000" dirty="0" err="1">
                <a:solidFill>
                  <a:srgbClr val="0099FF"/>
                </a:solidFill>
                <a:latin typeface="Symbol" pitchFamily="18" charset="2"/>
              </a:rPr>
              <a:t>n</a:t>
            </a:r>
            <a:r>
              <a:rPr lang="fr-FR" sz="1400" dirty="0"/>
              <a:t> = S</a:t>
            </a:r>
            <a:r>
              <a:rPr lang="fr-FR" sz="1400" baseline="-25000" dirty="0"/>
              <a:t>n</a:t>
            </a:r>
            <a:r>
              <a:rPr lang="fr-FR" sz="1400" dirty="0"/>
              <a:t>(Z,N) —S</a:t>
            </a:r>
            <a:r>
              <a:rPr lang="fr-FR" sz="1400" baseline="-25000" dirty="0"/>
              <a:t>n</a:t>
            </a:r>
            <a:r>
              <a:rPr lang="fr-FR" sz="1400" dirty="0"/>
              <a:t>(</a:t>
            </a:r>
            <a:r>
              <a:rPr lang="fr-FR" sz="1400" dirty="0" err="1"/>
              <a:t>Z,N</a:t>
            </a:r>
            <a:r>
              <a:rPr lang="fr-FR" sz="1400" baseline="30000" dirty="0" err="1"/>
              <a:t>extr</a:t>
            </a:r>
            <a:r>
              <a:rPr lang="fr-FR" sz="1400" dirty="0"/>
              <a:t>)  </a:t>
            </a:r>
            <a:endParaRPr lang="fr-FR" dirty="0"/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3714749" y="6127029"/>
            <a:ext cx="340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then the good prescription becomes 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3302"/>
            <a:ext cx="3831853" cy="54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4091422" y="646834"/>
          <a:ext cx="4890654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5005821" y="1776990"/>
            <a:ext cx="2073275" cy="2668587"/>
            <a:chOff x="1009650" y="2170113"/>
            <a:chExt cx="2073275" cy="2668587"/>
          </a:xfrm>
        </p:grpSpPr>
        <p:sp>
          <p:nvSpPr>
            <p:cNvPr id="6" name="ZoneTexte 31"/>
            <p:cNvSpPr txBox="1">
              <a:spLocks noChangeArrowheads="1"/>
            </p:cNvSpPr>
            <p:nvPr/>
          </p:nvSpPr>
          <p:spPr bwMode="auto">
            <a:xfrm>
              <a:off x="1009650" y="2170113"/>
              <a:ext cx="1800225" cy="646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gap from mass data</a:t>
              </a:r>
            </a:p>
            <a:p>
              <a:r>
                <a:rPr lang="en-US" sz="1200" dirty="0" smtClean="0"/>
                <a:t>using </a:t>
              </a:r>
              <a:r>
                <a:rPr lang="en-US" sz="1200" dirty="0"/>
                <a:t>K. Heyde et al. graphical </a:t>
              </a:r>
              <a:r>
                <a:rPr lang="en-US" sz="1200" dirty="0" smtClean="0"/>
                <a:t>method</a:t>
              </a:r>
              <a:endParaRPr lang="en-US" sz="1200" dirty="0"/>
            </a:p>
          </p:txBody>
        </p:sp>
        <p:cxnSp>
          <p:nvCxnSpPr>
            <p:cNvPr id="7" name="Connecteur droit avec flèche 6"/>
            <p:cNvCxnSpPr>
              <a:stCxn id="6" idx="2"/>
            </p:cNvCxnSpPr>
            <p:nvPr/>
          </p:nvCxnSpPr>
          <p:spPr>
            <a:xfrm rot="5400000">
              <a:off x="1415365" y="3144154"/>
              <a:ext cx="822109" cy="1666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31"/>
            <p:cNvSpPr txBox="1">
              <a:spLocks noChangeArrowheads="1"/>
            </p:cNvSpPr>
            <p:nvPr/>
          </p:nvSpPr>
          <p:spPr bwMode="auto">
            <a:xfrm>
              <a:off x="2632075" y="4562475"/>
              <a:ext cx="393700" cy="27622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/>
                <a:t>5+</a:t>
              </a:r>
              <a:endParaRPr lang="en-US" sz="1200"/>
            </a:p>
          </p:txBody>
        </p:sp>
        <p:cxnSp>
          <p:nvCxnSpPr>
            <p:cNvPr id="9" name="Connecteur droit avec flèche 8"/>
            <p:cNvCxnSpPr>
              <a:stCxn id="8" idx="1"/>
            </p:cNvCxnSpPr>
            <p:nvPr/>
          </p:nvCxnSpPr>
          <p:spPr>
            <a:xfrm rot="10800000">
              <a:off x="2333625" y="4533900"/>
              <a:ext cx="298450" cy="1666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31"/>
            <p:cNvSpPr txBox="1">
              <a:spLocks noChangeArrowheads="1"/>
            </p:cNvSpPr>
            <p:nvPr/>
          </p:nvSpPr>
          <p:spPr bwMode="auto">
            <a:xfrm>
              <a:off x="2689225" y="4157663"/>
              <a:ext cx="393700" cy="276225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/>
                <a:t>6+</a:t>
              </a:r>
              <a:endParaRPr lang="en-US" sz="1200"/>
            </a:p>
          </p:txBody>
        </p:sp>
        <p:cxnSp>
          <p:nvCxnSpPr>
            <p:cNvPr id="11" name="Connecteur droit avec flèche 10"/>
            <p:cNvCxnSpPr>
              <a:stCxn id="10" idx="1"/>
            </p:cNvCxnSpPr>
            <p:nvPr/>
          </p:nvCxnSpPr>
          <p:spPr>
            <a:xfrm rot="10800000">
              <a:off x="2352675" y="4067176"/>
              <a:ext cx="336550" cy="22860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13" name="Forme libre 12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8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6" name="Image 15" descr="IPN_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29394" y="4439514"/>
            <a:ext cx="2370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smtClean="0"/>
              <a:t>K. Sieja and F. Nowacki, </a:t>
            </a:r>
          </a:p>
          <a:p>
            <a:pPr algn="r"/>
            <a:r>
              <a:rPr lang="fr-FR" sz="1200" dirty="0" smtClean="0"/>
              <a:t>Phys</a:t>
            </a:r>
            <a:r>
              <a:rPr lang="fr-FR" sz="1200" dirty="0"/>
              <a:t>. </a:t>
            </a:r>
            <a:r>
              <a:rPr lang="fr-FR" sz="1200" dirty="0" err="1"/>
              <a:t>Rev</a:t>
            </a:r>
            <a:r>
              <a:rPr lang="fr-FR" sz="1200" dirty="0"/>
              <a:t>. C </a:t>
            </a:r>
            <a:r>
              <a:rPr lang="fr-FR" sz="1200" dirty="0" smtClean="0"/>
              <a:t>85, </a:t>
            </a:r>
          </a:p>
          <a:p>
            <a:pPr algn="r"/>
            <a:r>
              <a:rPr lang="fr-FR" sz="1200" dirty="0" smtClean="0"/>
              <a:t>051301R (2012)</a:t>
            </a:r>
            <a:endParaRPr lang="fr-FR" sz="1200" dirty="0"/>
          </a:p>
        </p:txBody>
      </p:sp>
      <p:sp>
        <p:nvSpPr>
          <p:cNvPr id="18" name="Accolade ouvrante 17"/>
          <p:cNvSpPr/>
          <p:nvPr/>
        </p:nvSpPr>
        <p:spPr>
          <a:xfrm>
            <a:off x="2432650" y="4382222"/>
            <a:ext cx="181155" cy="741870"/>
          </a:xfrm>
          <a:prstGeom prst="lef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e 18"/>
          <p:cNvGrpSpPr>
            <a:grpSpLocks/>
          </p:cNvGrpSpPr>
          <p:nvPr/>
        </p:nvGrpSpPr>
        <p:grpSpPr bwMode="auto">
          <a:xfrm>
            <a:off x="3148774" y="4797152"/>
            <a:ext cx="528637" cy="261938"/>
            <a:chOff x="3063832" y="3877294"/>
            <a:chExt cx="528451" cy="261257"/>
          </a:xfrm>
        </p:grpSpPr>
        <p:sp>
          <p:nvSpPr>
            <p:cNvPr id="63" name="Rectangle 62"/>
            <p:cNvSpPr/>
            <p:nvPr/>
          </p:nvSpPr>
          <p:spPr>
            <a:xfrm>
              <a:off x="3093983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ZoneTexte 266"/>
            <p:cNvSpPr txBox="1">
              <a:spLocks noChangeArrowheads="1"/>
            </p:cNvSpPr>
            <p:nvPr/>
          </p:nvSpPr>
          <p:spPr bwMode="auto">
            <a:xfrm>
              <a:off x="3063832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 dirty="0" smtClean="0"/>
                <a:t>Zn81</a:t>
              </a:r>
              <a:endParaRPr lang="fr-FR" sz="900" b="1" dirty="0"/>
            </a:p>
          </p:txBody>
        </p:sp>
      </p:grpSp>
      <p:cxnSp>
        <p:nvCxnSpPr>
          <p:cNvPr id="59" name="Connecteur droit 58"/>
          <p:cNvCxnSpPr/>
          <p:nvPr/>
        </p:nvCxnSpPr>
        <p:spPr>
          <a:xfrm flipV="1">
            <a:off x="4072395" y="4457700"/>
            <a:ext cx="347205" cy="12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1"/>
          <p:cNvCxnSpPr/>
          <p:nvPr/>
        </p:nvCxnSpPr>
        <p:spPr>
          <a:xfrm rot="5400000">
            <a:off x="4021705" y="2834184"/>
            <a:ext cx="773636" cy="663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9"/>
          <p:cNvSpPr txBox="1">
            <a:spLocks noChangeArrowheads="1"/>
          </p:cNvSpPr>
          <p:nvPr/>
        </p:nvSpPr>
        <p:spPr bwMode="auto">
          <a:xfrm>
            <a:off x="4216470" y="2279126"/>
            <a:ext cx="309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Present limit of structure knowledge</a:t>
            </a:r>
          </a:p>
          <a:p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(at least few excited states are known)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81688" y="2760139"/>
            <a:ext cx="3262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hot plasma ionization</a:t>
            </a:r>
          </a:p>
          <a:p>
            <a:r>
              <a:rPr lang="en-US" sz="1400" dirty="0" smtClean="0"/>
              <a:t>(1 µA deuteron primary beam)</a:t>
            </a:r>
            <a:endParaRPr lang="en-US" sz="1400" b="1" dirty="0" smtClean="0"/>
          </a:p>
          <a:p>
            <a:r>
              <a:rPr lang="en-US" sz="1400" dirty="0" smtClean="0"/>
              <a:t>O. </a:t>
            </a:r>
            <a:r>
              <a:rPr lang="en-US" sz="1400" dirty="0" err="1" smtClean="0"/>
              <a:t>Perru</a:t>
            </a:r>
            <a:r>
              <a:rPr lang="en-US" sz="1400" dirty="0" smtClean="0"/>
              <a:t> PhD – def.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December 2004</a:t>
            </a:r>
          </a:p>
          <a:p>
            <a:r>
              <a:rPr lang="fr-FR" sz="1400" dirty="0" err="1" smtClean="0"/>
              <a:t>Eur</a:t>
            </a:r>
            <a:r>
              <a:rPr lang="fr-FR" sz="1400" dirty="0" smtClean="0"/>
              <a:t>. Phys. J. A 28, 307 (2006)</a:t>
            </a:r>
            <a:endParaRPr lang="en-US" sz="1400" dirty="0" smtClean="0"/>
          </a:p>
          <a:p>
            <a:r>
              <a:rPr lang="en-US" sz="1400" b="1" dirty="0" smtClean="0"/>
              <a:t>surface </a:t>
            </a:r>
            <a:r>
              <a:rPr lang="en-US" sz="1400" b="1" dirty="0"/>
              <a:t>ionization </a:t>
            </a:r>
          </a:p>
          <a:p>
            <a:r>
              <a:rPr lang="en-US" sz="1400" dirty="0"/>
              <a:t>(2-4 µA electron primary beam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M. Lebois PhD – def. 23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September 2008</a:t>
            </a:r>
          </a:p>
          <a:p>
            <a:r>
              <a:rPr lang="en-US" sz="1400" dirty="0" smtClean="0"/>
              <a:t>PRC 80 (2009) 044308</a:t>
            </a:r>
            <a:endParaRPr lang="en-US" sz="1400" dirty="0"/>
          </a:p>
          <a:p>
            <a:r>
              <a:rPr lang="en-US" sz="1400" dirty="0"/>
              <a:t>B. Tastet PhD – def. 13</a:t>
            </a:r>
            <a:r>
              <a:rPr lang="en-US" sz="1400" baseline="30000" dirty="0"/>
              <a:t>th</a:t>
            </a:r>
            <a:r>
              <a:rPr lang="en-US" sz="1400" dirty="0"/>
              <a:t> May </a:t>
            </a:r>
            <a:r>
              <a:rPr lang="en-US" sz="1400" dirty="0" smtClean="0"/>
              <a:t>2011</a:t>
            </a:r>
          </a:p>
          <a:p>
            <a:r>
              <a:rPr lang="en-US" sz="1400" b="1" dirty="0" smtClean="0"/>
              <a:t>laser ionization</a:t>
            </a:r>
          </a:p>
          <a:p>
            <a:r>
              <a:rPr lang="en-US" sz="1400" dirty="0" smtClean="0"/>
              <a:t>(10 µA electron primary beam)</a:t>
            </a:r>
          </a:p>
          <a:p>
            <a:r>
              <a:rPr lang="en-US" sz="1400" dirty="0" smtClean="0"/>
              <a:t>K. Kolos PhD – def. September 2012</a:t>
            </a:r>
            <a:endParaRPr lang="en-US" sz="1400" dirty="0"/>
          </a:p>
        </p:txBody>
      </p:sp>
      <p:grpSp>
        <p:nvGrpSpPr>
          <p:cNvPr id="5" name="Groupe 18"/>
          <p:cNvGrpSpPr>
            <a:grpSpLocks/>
          </p:cNvGrpSpPr>
          <p:nvPr/>
        </p:nvGrpSpPr>
        <p:grpSpPr bwMode="auto">
          <a:xfrm>
            <a:off x="3987870" y="4488926"/>
            <a:ext cx="528637" cy="261938"/>
            <a:chOff x="3063832" y="3877294"/>
            <a:chExt cx="528451" cy="261257"/>
          </a:xfrm>
        </p:grpSpPr>
        <p:sp>
          <p:nvSpPr>
            <p:cNvPr id="6" name="Rectangle 5"/>
            <p:cNvSpPr/>
            <p:nvPr/>
          </p:nvSpPr>
          <p:spPr>
            <a:xfrm>
              <a:off x="3093983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266"/>
            <p:cNvSpPr txBox="1">
              <a:spLocks noChangeArrowheads="1"/>
            </p:cNvSpPr>
            <p:nvPr/>
          </p:nvSpPr>
          <p:spPr bwMode="auto">
            <a:xfrm>
              <a:off x="3063832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Ga84</a:t>
              </a:r>
            </a:p>
          </p:txBody>
        </p:sp>
      </p:grpSp>
      <p:grpSp>
        <p:nvGrpSpPr>
          <p:cNvPr id="8" name="Groupe 22"/>
          <p:cNvGrpSpPr>
            <a:grpSpLocks/>
          </p:cNvGrpSpPr>
          <p:nvPr/>
        </p:nvGrpSpPr>
        <p:grpSpPr bwMode="auto">
          <a:xfrm>
            <a:off x="3564007" y="4485751"/>
            <a:ext cx="528638" cy="260350"/>
            <a:chOff x="3057894" y="3877294"/>
            <a:chExt cx="528451" cy="261257"/>
          </a:xfrm>
        </p:grpSpPr>
        <p:sp>
          <p:nvSpPr>
            <p:cNvPr id="9" name="Rectangle 8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Ga83</a:t>
              </a:r>
            </a:p>
          </p:txBody>
        </p:sp>
      </p:grpSp>
      <p:grpSp>
        <p:nvGrpSpPr>
          <p:cNvPr id="11" name="Groupe 22"/>
          <p:cNvGrpSpPr>
            <a:grpSpLocks/>
          </p:cNvGrpSpPr>
          <p:nvPr/>
        </p:nvGrpSpPr>
        <p:grpSpPr bwMode="auto">
          <a:xfrm>
            <a:off x="3133795" y="4484164"/>
            <a:ext cx="528637" cy="260350"/>
            <a:chOff x="3057894" y="3877294"/>
            <a:chExt cx="528451" cy="261257"/>
          </a:xfrm>
        </p:grpSpPr>
        <p:sp>
          <p:nvSpPr>
            <p:cNvPr id="12" name="Rectangle 11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Ga82</a:t>
              </a:r>
            </a:p>
          </p:txBody>
        </p:sp>
      </p:grpSp>
      <p:grpSp>
        <p:nvGrpSpPr>
          <p:cNvPr id="14" name="Groupe 18"/>
          <p:cNvGrpSpPr>
            <a:grpSpLocks/>
          </p:cNvGrpSpPr>
          <p:nvPr/>
        </p:nvGrpSpPr>
        <p:grpSpPr bwMode="auto">
          <a:xfrm>
            <a:off x="4413320" y="4488926"/>
            <a:ext cx="528637" cy="261938"/>
            <a:chOff x="3063832" y="3877294"/>
            <a:chExt cx="528451" cy="261257"/>
          </a:xfrm>
        </p:grpSpPr>
        <p:sp>
          <p:nvSpPr>
            <p:cNvPr id="15" name="Rectangle 14"/>
            <p:cNvSpPr/>
            <p:nvPr/>
          </p:nvSpPr>
          <p:spPr>
            <a:xfrm>
              <a:off x="3093983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266"/>
            <p:cNvSpPr txBox="1">
              <a:spLocks noChangeArrowheads="1"/>
            </p:cNvSpPr>
            <p:nvPr/>
          </p:nvSpPr>
          <p:spPr bwMode="auto">
            <a:xfrm>
              <a:off x="3063832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Ga85</a:t>
              </a:r>
            </a:p>
          </p:txBody>
        </p:sp>
      </p:grpSp>
      <p:grpSp>
        <p:nvGrpSpPr>
          <p:cNvPr id="17" name="Groupe 22"/>
          <p:cNvGrpSpPr>
            <a:grpSpLocks/>
          </p:cNvGrpSpPr>
          <p:nvPr/>
        </p:nvGrpSpPr>
        <p:grpSpPr bwMode="auto">
          <a:xfrm>
            <a:off x="2289245" y="4476226"/>
            <a:ext cx="528637" cy="260350"/>
            <a:chOff x="3057894" y="3877294"/>
            <a:chExt cx="528451" cy="261257"/>
          </a:xfrm>
        </p:grpSpPr>
        <p:sp>
          <p:nvSpPr>
            <p:cNvPr id="18" name="Rectangle 17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Ga80</a:t>
              </a:r>
            </a:p>
          </p:txBody>
        </p:sp>
      </p:grpSp>
      <p:grpSp>
        <p:nvGrpSpPr>
          <p:cNvPr id="20" name="Groupe 22"/>
          <p:cNvGrpSpPr>
            <a:grpSpLocks/>
          </p:cNvGrpSpPr>
          <p:nvPr/>
        </p:nvGrpSpPr>
        <p:grpSpPr bwMode="auto">
          <a:xfrm>
            <a:off x="1854270" y="4485751"/>
            <a:ext cx="528637" cy="260350"/>
            <a:chOff x="3057894" y="3877294"/>
            <a:chExt cx="528451" cy="261257"/>
          </a:xfrm>
        </p:grpSpPr>
        <p:sp>
          <p:nvSpPr>
            <p:cNvPr id="21" name="Rectangle 20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Ga79</a:t>
              </a:r>
            </a:p>
          </p:txBody>
        </p:sp>
      </p:grpSp>
      <p:grpSp>
        <p:nvGrpSpPr>
          <p:cNvPr id="23" name="Groupe 22"/>
          <p:cNvGrpSpPr>
            <a:grpSpLocks/>
          </p:cNvGrpSpPr>
          <p:nvPr/>
        </p:nvGrpSpPr>
        <p:grpSpPr bwMode="auto">
          <a:xfrm>
            <a:off x="1852682" y="4171426"/>
            <a:ext cx="528638" cy="260350"/>
            <a:chOff x="3057894" y="3877294"/>
            <a:chExt cx="528451" cy="261257"/>
          </a:xfrm>
        </p:grpSpPr>
        <p:sp>
          <p:nvSpPr>
            <p:cNvPr id="24" name="Rectangle 23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Ge80</a:t>
              </a:r>
            </a:p>
          </p:txBody>
        </p:sp>
      </p:grpSp>
      <p:grpSp>
        <p:nvGrpSpPr>
          <p:cNvPr id="26" name="Groupe 22"/>
          <p:cNvGrpSpPr>
            <a:grpSpLocks/>
          </p:cNvGrpSpPr>
          <p:nvPr/>
        </p:nvGrpSpPr>
        <p:grpSpPr bwMode="auto">
          <a:xfrm>
            <a:off x="1411357" y="4169839"/>
            <a:ext cx="528638" cy="260350"/>
            <a:chOff x="3057894" y="3877294"/>
            <a:chExt cx="528451" cy="261257"/>
          </a:xfrm>
        </p:grpSpPr>
        <p:sp>
          <p:nvSpPr>
            <p:cNvPr id="27" name="Rectangle 26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Ge79</a:t>
              </a:r>
            </a:p>
          </p:txBody>
        </p:sp>
      </p:grpSp>
      <p:grpSp>
        <p:nvGrpSpPr>
          <p:cNvPr id="29" name="Groupe 22"/>
          <p:cNvGrpSpPr>
            <a:grpSpLocks/>
          </p:cNvGrpSpPr>
          <p:nvPr/>
        </p:nvGrpSpPr>
        <p:grpSpPr bwMode="auto">
          <a:xfrm>
            <a:off x="2289245" y="4168251"/>
            <a:ext cx="528637" cy="260350"/>
            <a:chOff x="3057894" y="3877294"/>
            <a:chExt cx="528451" cy="261257"/>
          </a:xfrm>
        </p:grpSpPr>
        <p:sp>
          <p:nvSpPr>
            <p:cNvPr id="30" name="Rectangle 29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Ge81</a:t>
              </a:r>
            </a:p>
          </p:txBody>
        </p:sp>
      </p:grpSp>
      <p:grpSp>
        <p:nvGrpSpPr>
          <p:cNvPr id="32" name="Groupe 22"/>
          <p:cNvGrpSpPr>
            <a:grpSpLocks/>
          </p:cNvGrpSpPr>
          <p:nvPr/>
        </p:nvGrpSpPr>
        <p:grpSpPr bwMode="auto">
          <a:xfrm>
            <a:off x="3981520" y="4173014"/>
            <a:ext cx="528637" cy="260350"/>
            <a:chOff x="3057894" y="3877294"/>
            <a:chExt cx="528451" cy="261257"/>
          </a:xfrm>
        </p:grpSpPr>
        <p:sp>
          <p:nvSpPr>
            <p:cNvPr id="33" name="Rectangle 32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/>
                <a:t>Ge85</a:t>
              </a:r>
            </a:p>
          </p:txBody>
        </p:sp>
      </p:grpSp>
      <p:pic>
        <p:nvPicPr>
          <p:cNvPr id="35" name="Image 6" descr="region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145" y="1596501"/>
            <a:ext cx="377031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èche vers le bas 35"/>
          <p:cNvSpPr/>
          <p:nvPr/>
        </p:nvSpPr>
        <p:spPr>
          <a:xfrm rot="8316408">
            <a:off x="3933895" y="4352401"/>
            <a:ext cx="107950" cy="22701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rot="8316408">
            <a:off x="3498920" y="4349226"/>
            <a:ext cx="107950" cy="22701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rot="8316408">
            <a:off x="3124270" y="4360339"/>
            <a:ext cx="107950" cy="228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 rot="8316408">
            <a:off x="2244795" y="4350814"/>
            <a:ext cx="107950" cy="228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8316408">
            <a:off x="1797120" y="4350814"/>
            <a:ext cx="107950" cy="228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Flèche droite 41"/>
          <p:cNvSpPr/>
          <p:nvPr/>
        </p:nvSpPr>
        <p:spPr>
          <a:xfrm flipH="1">
            <a:off x="4922787" y="4511841"/>
            <a:ext cx="563563" cy="21272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llipse 46"/>
          <p:cNvSpPr/>
          <p:nvPr/>
        </p:nvSpPr>
        <p:spPr bwMode="auto">
          <a:xfrm>
            <a:off x="3067120" y="3749151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3" name="Groupe 22"/>
          <p:cNvGrpSpPr>
            <a:grpSpLocks/>
          </p:cNvGrpSpPr>
          <p:nvPr/>
        </p:nvGrpSpPr>
        <p:grpSpPr bwMode="auto">
          <a:xfrm>
            <a:off x="4404265" y="4174339"/>
            <a:ext cx="528637" cy="260350"/>
            <a:chOff x="3057894" y="3877294"/>
            <a:chExt cx="528451" cy="261257"/>
          </a:xfrm>
        </p:grpSpPr>
        <p:sp>
          <p:nvSpPr>
            <p:cNvPr id="52" name="Rectangle 51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 dirty="0" smtClean="0"/>
                <a:t>Ge86</a:t>
              </a:r>
              <a:endParaRPr lang="fr-FR" sz="900" b="1" dirty="0"/>
            </a:p>
          </p:txBody>
        </p:sp>
      </p:grpSp>
      <p:cxnSp>
        <p:nvCxnSpPr>
          <p:cNvPr id="55" name="Connecteur droit 54"/>
          <p:cNvCxnSpPr/>
          <p:nvPr/>
        </p:nvCxnSpPr>
        <p:spPr>
          <a:xfrm flipV="1">
            <a:off x="4055166" y="4114800"/>
            <a:ext cx="326334" cy="397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5400000">
            <a:off x="4240119" y="4282610"/>
            <a:ext cx="364433" cy="1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22"/>
          <p:cNvGrpSpPr>
            <a:grpSpLocks/>
          </p:cNvGrpSpPr>
          <p:nvPr/>
        </p:nvGrpSpPr>
        <p:grpSpPr bwMode="auto">
          <a:xfrm>
            <a:off x="2290544" y="3857612"/>
            <a:ext cx="528637" cy="260350"/>
            <a:chOff x="3057894" y="3877294"/>
            <a:chExt cx="528451" cy="261257"/>
          </a:xfrm>
        </p:grpSpPr>
        <p:sp>
          <p:nvSpPr>
            <p:cNvPr id="65" name="Rectangle 64"/>
            <p:cNvSpPr/>
            <p:nvPr/>
          </p:nvSpPr>
          <p:spPr>
            <a:xfrm>
              <a:off x="3092807" y="3877294"/>
              <a:ext cx="368170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ZoneTexte 264"/>
            <p:cNvSpPr txBox="1">
              <a:spLocks noChangeArrowheads="1"/>
            </p:cNvSpPr>
            <p:nvPr/>
          </p:nvSpPr>
          <p:spPr bwMode="auto">
            <a:xfrm>
              <a:off x="3057894" y="3895107"/>
              <a:ext cx="52845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 dirty="0" smtClean="0"/>
                <a:t>As82</a:t>
              </a:r>
              <a:endParaRPr lang="fr-FR" sz="900" b="1" dirty="0"/>
            </a:p>
          </p:txBody>
        </p:sp>
      </p:grpSp>
      <p:sp>
        <p:nvSpPr>
          <p:cNvPr id="67" name="Ellipse 66"/>
          <p:cNvSpPr/>
          <p:nvPr/>
        </p:nvSpPr>
        <p:spPr bwMode="auto">
          <a:xfrm>
            <a:off x="2225606" y="3750475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762125" y="0"/>
            <a:ext cx="52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10 years of experiments in the </a:t>
            </a:r>
            <a:r>
              <a:rPr lang="en-US" baseline="30000" dirty="0" smtClean="0"/>
              <a:t>78</a:t>
            </a:r>
            <a:r>
              <a:rPr lang="en-US" dirty="0" smtClean="0"/>
              <a:t>Ni region</a:t>
            </a:r>
          </a:p>
          <a:p>
            <a:pPr algn="ctr"/>
            <a:r>
              <a:rPr lang="en-US" dirty="0" smtClean="0"/>
              <a:t>at the </a:t>
            </a:r>
            <a:r>
              <a:rPr lang="en-US" dirty="0" err="1" smtClean="0"/>
              <a:t>PARRNe</a:t>
            </a:r>
            <a:r>
              <a:rPr lang="en-US" dirty="0" smtClean="0"/>
              <a:t> mass separator (Tandem/ALTO)</a:t>
            </a:r>
          </a:p>
        </p:txBody>
      </p:sp>
      <p:sp>
        <p:nvSpPr>
          <p:cNvPr id="69" name="Flèche vers le bas 68"/>
          <p:cNvSpPr/>
          <p:nvPr/>
        </p:nvSpPr>
        <p:spPr>
          <a:xfrm rot="8316408">
            <a:off x="2688296" y="4377572"/>
            <a:ext cx="107950" cy="228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 bwMode="auto">
          <a:xfrm>
            <a:off x="2233682" y="4379389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 rot="8316408">
            <a:off x="4360932" y="4353989"/>
            <a:ext cx="107950" cy="2270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Flèche droite 69"/>
          <p:cNvSpPr/>
          <p:nvPr/>
        </p:nvSpPr>
        <p:spPr>
          <a:xfrm rot="2100878" flipH="1">
            <a:off x="3542203" y="5082083"/>
            <a:ext cx="563563" cy="21272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Ellipse 70"/>
          <p:cNvSpPr/>
          <p:nvPr/>
        </p:nvSpPr>
        <p:spPr bwMode="auto">
          <a:xfrm>
            <a:off x="2654231" y="4379125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255828" y="5270246"/>
            <a:ext cx="3262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hot plasma ionization</a:t>
            </a:r>
            <a:endParaRPr lang="en-US" sz="1400" b="1" dirty="0"/>
          </a:p>
          <a:p>
            <a:r>
              <a:rPr lang="en-US" sz="1400" dirty="0" smtClean="0"/>
              <a:t>(1 </a:t>
            </a:r>
            <a:r>
              <a:rPr lang="en-US" sz="1400" dirty="0"/>
              <a:t>µA </a:t>
            </a:r>
            <a:r>
              <a:rPr lang="en-US" sz="1400" dirty="0" smtClean="0"/>
              <a:t>deuteron </a:t>
            </a:r>
            <a:r>
              <a:rPr lang="en-US" sz="1400" dirty="0"/>
              <a:t>primary beam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Verney et al </a:t>
            </a:r>
            <a:r>
              <a:rPr lang="en-GB" sz="1400" dirty="0" smtClean="0"/>
              <a:t>PRC 76 (2007) 054312</a:t>
            </a:r>
            <a:endParaRPr lang="en-US" sz="1400" dirty="0" smtClean="0"/>
          </a:p>
        </p:txBody>
      </p:sp>
      <p:sp>
        <p:nvSpPr>
          <p:cNvPr id="74" name="Accolade ouvrante 73"/>
          <p:cNvSpPr/>
          <p:nvPr/>
        </p:nvSpPr>
        <p:spPr>
          <a:xfrm>
            <a:off x="5579314" y="2820836"/>
            <a:ext cx="314325" cy="2553419"/>
          </a:xfrm>
          <a:prstGeom prst="leftBrace">
            <a:avLst>
              <a:gd name="adj1" fmla="val 49999"/>
              <a:gd name="adj2" fmla="val 71436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0" y="6378321"/>
            <a:ext cx="9144000" cy="507063"/>
            <a:chOff x="0" y="6378321"/>
            <a:chExt cx="9144000" cy="507063"/>
          </a:xfrm>
        </p:grpSpPr>
        <p:sp>
          <p:nvSpPr>
            <p:cNvPr id="75" name="Forme libre 74"/>
            <p:cNvSpPr/>
            <p:nvPr/>
          </p:nvSpPr>
          <p:spPr bwMode="auto">
            <a:xfrm>
              <a:off x="8021638" y="6378321"/>
              <a:ext cx="1122362" cy="487611"/>
            </a:xfrm>
            <a:custGeom>
              <a:avLst/>
              <a:gdLst>
                <a:gd name="connsiteX0" fmla="*/ 0 w 5"/>
                <a:gd name="connsiteY0" fmla="*/ 1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1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6"/>
                <a:gd name="connsiteY0" fmla="*/ 2 h 5"/>
                <a:gd name="connsiteX1" fmla="*/ 5 w 6"/>
                <a:gd name="connsiteY1" fmla="*/ 0 h 5"/>
                <a:gd name="connsiteX2" fmla="*/ 5 w 6"/>
                <a:gd name="connsiteY2" fmla="*/ 5 h 5"/>
                <a:gd name="connsiteX3" fmla="*/ 0 w 6"/>
                <a:gd name="connsiteY3" fmla="*/ 5 h 5"/>
                <a:gd name="connsiteX4" fmla="*/ 0 w 6"/>
                <a:gd name="connsiteY4" fmla="*/ 2 h 5"/>
                <a:gd name="connsiteX0" fmla="*/ 0 w 5"/>
                <a:gd name="connsiteY0" fmla="*/ 2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2 h 5"/>
                <a:gd name="connsiteX0" fmla="*/ 0 w 5"/>
                <a:gd name="connsiteY0" fmla="*/ 4 h 5"/>
                <a:gd name="connsiteX1" fmla="*/ 5 w 5"/>
                <a:gd name="connsiteY1" fmla="*/ 0 h 5"/>
                <a:gd name="connsiteX2" fmla="*/ 5 w 5"/>
                <a:gd name="connsiteY2" fmla="*/ 5 h 5"/>
                <a:gd name="connsiteX3" fmla="*/ 0 w 5"/>
                <a:gd name="connsiteY3" fmla="*/ 5 h 5"/>
                <a:gd name="connsiteX4" fmla="*/ 0 w 5"/>
                <a:gd name="connsiteY4" fmla="*/ 4 h 5"/>
                <a:gd name="connsiteX0" fmla="*/ 1 w 6"/>
                <a:gd name="connsiteY0" fmla="*/ 6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6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1 w 6"/>
                <a:gd name="connsiteY0" fmla="*/ 5 h 7"/>
                <a:gd name="connsiteX1" fmla="*/ 6 w 6"/>
                <a:gd name="connsiteY1" fmla="*/ 0 h 7"/>
                <a:gd name="connsiteX2" fmla="*/ 6 w 6"/>
                <a:gd name="connsiteY2" fmla="*/ 7 h 7"/>
                <a:gd name="connsiteX3" fmla="*/ 1 w 6"/>
                <a:gd name="connsiteY3" fmla="*/ 7 h 7"/>
                <a:gd name="connsiteX4" fmla="*/ 1 w 6"/>
                <a:gd name="connsiteY4" fmla="*/ 5 h 7"/>
                <a:gd name="connsiteX0" fmla="*/ 0 w 5"/>
                <a:gd name="connsiteY0" fmla="*/ 5 h 7"/>
                <a:gd name="connsiteX1" fmla="*/ 5 w 5"/>
                <a:gd name="connsiteY1" fmla="*/ 0 h 7"/>
                <a:gd name="connsiteX2" fmla="*/ 5 w 5"/>
                <a:gd name="connsiteY2" fmla="*/ 7 h 7"/>
                <a:gd name="connsiteX3" fmla="*/ 0 w 5"/>
                <a:gd name="connsiteY3" fmla="*/ 7 h 7"/>
                <a:gd name="connsiteX4" fmla="*/ 0 w 5"/>
                <a:gd name="connsiteY4" fmla="*/ 5 h 7"/>
                <a:gd name="connsiteX0" fmla="*/ 0 w 5"/>
                <a:gd name="connsiteY0" fmla="*/ 2 h 4"/>
                <a:gd name="connsiteX1" fmla="*/ 5 w 5"/>
                <a:gd name="connsiteY1" fmla="*/ 0 h 4"/>
                <a:gd name="connsiteX2" fmla="*/ 5 w 5"/>
                <a:gd name="connsiteY2" fmla="*/ 4 h 4"/>
                <a:gd name="connsiteX3" fmla="*/ 0 w 5"/>
                <a:gd name="connsiteY3" fmla="*/ 4 h 4"/>
                <a:gd name="connsiteX4" fmla="*/ 0 w 5"/>
                <a:gd name="connsiteY4" fmla="*/ 2 h 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4" y="0"/>
                    <a:pt x="5" y="0"/>
                  </a:cubicBez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0" y="6625087"/>
              <a:ext cx="8460432" cy="2408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Page </a:t>
              </a:r>
              <a:fld id="{7984AD85-2953-4EB7-8F7B-A5AA4C40CF9A}" type="slidenum">
                <a:rPr lang="en-US" sz="900" b="1" smtClean="0">
                  <a:solidFill>
                    <a:schemeClr val="bg1"/>
                  </a:solidFill>
                  <a:latin typeface="Calibri" pitchFamily="34" charset="0"/>
                </a:rPr>
                <a:pPr algn="r"/>
                <a:t>9</a:t>
              </a:fld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/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7" name="ZoneTexte 10"/>
            <p:cNvSpPr txBox="1">
              <a:spLocks noChangeArrowheads="1"/>
            </p:cNvSpPr>
            <p:nvPr/>
          </p:nvSpPr>
          <p:spPr bwMode="auto">
            <a:xfrm>
              <a:off x="0" y="6654552"/>
              <a:ext cx="736979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Verney – IPN Orsay 		                     </a:t>
              </a:r>
              <a:r>
                <a:rPr lang="en-US" sz="900" dirty="0" smtClean="0">
                  <a:solidFill>
                    <a:schemeClr val="bg1"/>
                  </a:solidFill>
                </a:rPr>
                <a:t>Shell Model as Unified View of Nuclear Structure </a:t>
              </a:r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–          8-10 Oct. 2012  </a:t>
              </a:r>
              <a:endParaRPr lang="en-US" sz="9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8" name="Image 77" descr="IPN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856" y="6435306"/>
              <a:ext cx="728144" cy="422694"/>
            </a:xfrm>
            <a:prstGeom prst="flowChartManualInput">
              <a:avLst/>
            </a:prstGeom>
          </p:spPr>
        </p:pic>
      </p:grpSp>
      <p:sp>
        <p:nvSpPr>
          <p:cNvPr id="79" name="Accolade ouvrante 78"/>
          <p:cNvSpPr/>
          <p:nvPr/>
        </p:nvSpPr>
        <p:spPr>
          <a:xfrm>
            <a:off x="4087483" y="5270559"/>
            <a:ext cx="295275" cy="714375"/>
          </a:xfrm>
          <a:prstGeom prst="leftBrace">
            <a:avLst>
              <a:gd name="adj1" fmla="val 49999"/>
              <a:gd name="adj2" fmla="val 23331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 bwMode="auto">
          <a:xfrm>
            <a:off x="3086170" y="4063476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Ellipse 80"/>
          <p:cNvSpPr/>
          <p:nvPr/>
        </p:nvSpPr>
        <p:spPr bwMode="auto">
          <a:xfrm>
            <a:off x="3524320" y="4053951"/>
            <a:ext cx="555625" cy="49847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4431</Words>
  <Application>Microsoft Office PowerPoint</Application>
  <PresentationFormat>Affichage à l'écran (4:3)</PresentationFormat>
  <Paragraphs>1649</Paragraphs>
  <Slides>49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Thème Office</vt:lpstr>
      <vt:lpstr>Équation</vt:lpstr>
      <vt:lpstr>Mathcad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verney</dc:creator>
  <cp:lastModifiedBy>verney</cp:lastModifiedBy>
  <cp:revision>28</cp:revision>
  <dcterms:created xsi:type="dcterms:W3CDTF">2012-10-04T10:13:26Z</dcterms:created>
  <dcterms:modified xsi:type="dcterms:W3CDTF">2012-10-09T10:44:09Z</dcterms:modified>
</cp:coreProperties>
</file>