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8" r:id="rId4"/>
  </p:sldMasterIdLst>
  <p:notesMasterIdLst>
    <p:notesMasterId r:id="rId33"/>
  </p:notesMasterIdLst>
  <p:sldIdLst>
    <p:sldId id="274" r:id="rId5"/>
    <p:sldId id="285" r:id="rId6"/>
    <p:sldId id="258" r:id="rId7"/>
    <p:sldId id="259" r:id="rId8"/>
    <p:sldId id="260" r:id="rId9"/>
    <p:sldId id="262" r:id="rId10"/>
    <p:sldId id="272" r:id="rId11"/>
    <p:sldId id="273" r:id="rId12"/>
    <p:sldId id="269" r:id="rId13"/>
    <p:sldId id="283" r:id="rId14"/>
    <p:sldId id="284" r:id="rId15"/>
    <p:sldId id="271" r:id="rId16"/>
    <p:sldId id="297" r:id="rId17"/>
    <p:sldId id="298" r:id="rId18"/>
    <p:sldId id="296" r:id="rId19"/>
    <p:sldId id="299" r:id="rId20"/>
    <p:sldId id="300" r:id="rId21"/>
    <p:sldId id="293" r:id="rId22"/>
    <p:sldId id="291" r:id="rId23"/>
    <p:sldId id="280" r:id="rId24"/>
    <p:sldId id="267" r:id="rId25"/>
    <p:sldId id="268" r:id="rId26"/>
    <p:sldId id="294" r:id="rId27"/>
    <p:sldId id="295" r:id="rId28"/>
    <p:sldId id="276" r:id="rId29"/>
    <p:sldId id="290" r:id="rId30"/>
    <p:sldId id="288" r:id="rId31"/>
    <p:sldId id="270" r:id="rId3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73138"/>
    <a:srgbClr val="0000FF"/>
    <a:srgbClr val="3333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8" autoAdjust="0"/>
    <p:restoredTop sz="87481" autoAdjust="0"/>
  </p:normalViewPr>
  <p:slideViewPr>
    <p:cSldViewPr snapToGrid="0">
      <p:cViewPr>
        <p:scale>
          <a:sx n="84" d="100"/>
          <a:sy n="84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96C8923-D45A-4B88-98C2-0449E669597F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8D8EE5-D5C6-4A2C-A281-460B03EBC2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8EE5-D5C6-4A2C-A281-460B03EBC2F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B7EFA-3E48-438F-93F3-2FEA5DBDEFD7}" type="slidenum">
              <a:rPr lang="fr-FR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6163" y="790575"/>
            <a:ext cx="5060950" cy="37973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4651" y="4825905"/>
            <a:ext cx="5222587" cy="4667766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B7EFA-3E48-438F-93F3-2FEA5DBDEFD7}" type="slidenum">
              <a:rPr lang="fr-FR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6163" y="790575"/>
            <a:ext cx="5060950" cy="37973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4651" y="4825905"/>
            <a:ext cx="5222587" cy="4667766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A8FAE-163F-4914-8B06-D2172BFE128B}" type="slidenum">
              <a:rPr lang="en-US"/>
              <a:pPr/>
              <a:t>20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0FDE7-FC3A-49C1-9B28-C7E344A2C835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6D703-8A68-4449-9EA3-12BC7C1EEEC9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E918E-7A77-4639-A647-4DA6BEB6751D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1360E-3A41-48DC-8745-DB1E9EFEEF43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45275-F1F7-4CBE-9434-EDB415F321BE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19FA6-5B12-434E-85A9-47CE3688994F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4F5C-ABFE-4761-B61E-F730905F524D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A0172-63A5-4034-8E88-BD15BF8D7BC4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362EE-121C-4497-B90F-379D15CAC78D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3016-4343-45A1-AFF7-88675F90F235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CBA43-4959-4B2B-B9BC-979402E240B3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257B4F-C04E-439A-9560-621C1D7E9D2C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234CDC-7DEF-477F-8D6D-221D1FF6C798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F8D5-77DD-46D8-89FF-AA1711390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AC8E7-59E1-480E-A699-8D384BC04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A08E2-A498-4C9A-BBF3-CE61590BB5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F8FF6-1031-47DC-A5F4-D4C7EF0C0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4CCD9-1988-4A0F-BA26-3E8D715341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A82A-28CC-482C-B375-A0ABC0254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209F0-0B82-45CB-A8FB-FF21FC69A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B9A7-8B3D-4D90-89C5-41F9CF863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7D0E4-8411-44B1-B5DE-B232449A2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180AD-1D4D-4EA8-B90F-0141E13E9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54BB7-E40B-431C-9C89-22C5363835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0DD15-F681-4218-987D-C6314B1BE3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4A1-470C-4F13-AEC5-2A9768C0364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D64A1-470C-4F13-AEC5-2A9768C0364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4F95-B930-47DF-90BC-B55881953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515C-2F42-427B-884E-1B588F36E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FC68-5D3E-4A3E-A6D6-95CDCBE3D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4D1F99-E2E2-4287-B744-52A4BE064F64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FAC3D-087F-4611-B62C-A8C9469C74A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logo-cnrs-in2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6338267"/>
            <a:ext cx="1285875" cy="619125"/>
          </a:xfrm>
          <a:prstGeom prst="rect">
            <a:avLst/>
          </a:prstGeom>
          <a:noFill/>
        </p:spPr>
      </p:pic>
      <p:pic>
        <p:nvPicPr>
          <p:cNvPr id="14338" name="Picture 2" descr="http://www.izipik.com/images/200909/19/mp1c8aklkjfrkz3ziw-alsace_strasbou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332495" y="2173084"/>
            <a:ext cx="6514895" cy="2002472"/>
          </a:xfrm>
          <a:prstGeom prst="rect">
            <a:avLst/>
          </a:prstGeom>
          <a:noFill/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253225" y="6357902"/>
            <a:ext cx="2611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973138"/>
                </a:solidFill>
                <a:effectLst/>
                <a:uLnTx/>
                <a:uFillTx/>
              </a:rPr>
              <a:t>Stephane Grévy : grevy@in2p3.fr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3948135" y="6597103"/>
            <a:ext cx="13628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0" dirty="0" err="1" smtClean="0">
                <a:solidFill>
                  <a:sysClr val="windowText" lastClr="000000"/>
                </a:solidFill>
              </a:rPr>
              <a:t>October</a:t>
            </a:r>
            <a:r>
              <a:rPr lang="fr-FR" sz="1400" kern="0" dirty="0" smtClean="0">
                <a:solidFill>
                  <a:sysClr val="windowText" lastClr="000000"/>
                </a:solidFill>
              </a:rPr>
              <a:t> 8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2012</a:t>
            </a:r>
          </a:p>
        </p:txBody>
      </p:sp>
      <p:pic>
        <p:nvPicPr>
          <p:cNvPr id="9" name="Image 8" descr="logo-cenbg-peti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6286500"/>
            <a:ext cx="1676400" cy="571500"/>
          </a:xfrm>
          <a:prstGeom prst="rect">
            <a:avLst/>
          </a:prstGeom>
        </p:spPr>
      </p:pic>
      <p:pic>
        <p:nvPicPr>
          <p:cNvPr id="11" name="Image 10" descr="chartN20N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5556" y="2339720"/>
            <a:ext cx="5907462" cy="3284502"/>
          </a:xfrm>
          <a:prstGeom prst="rect">
            <a:avLst/>
          </a:prstGeom>
        </p:spPr>
      </p:pic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119531" y="369482"/>
            <a:ext cx="65577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73138"/>
                </a:solidFill>
                <a:effectLst/>
                <a:uLnTx/>
                <a:uFillTx/>
              </a:rPr>
              <a:t>Unveiling the intruder deformed </a:t>
            </a:r>
            <a:r>
              <a:rPr lang="en-US" sz="2400" b="1" kern="0" dirty="0" smtClean="0">
                <a:solidFill>
                  <a:srgbClr val="973138"/>
                </a:solidFill>
              </a:rPr>
              <a:t>0</a:t>
            </a:r>
            <a:r>
              <a:rPr lang="en-US" sz="2400" b="1" kern="0" baseline="30000" dirty="0" smtClean="0">
                <a:solidFill>
                  <a:srgbClr val="973138"/>
                </a:solidFill>
              </a:rPr>
              <a:t>+</a:t>
            </a:r>
            <a:r>
              <a:rPr lang="en-US" sz="2400" b="1" kern="0" baseline="-25000" dirty="0" smtClean="0">
                <a:solidFill>
                  <a:srgbClr val="973138"/>
                </a:solidFill>
              </a:rPr>
              <a:t>2</a:t>
            </a:r>
            <a:r>
              <a:rPr lang="en-US" sz="2400" b="1" kern="0" dirty="0" smtClean="0">
                <a:solidFill>
                  <a:srgbClr val="973138"/>
                </a:solidFill>
              </a:rPr>
              <a:t> state in</a:t>
            </a:r>
            <a:r>
              <a:rPr lang="en-US" sz="2400" b="1" kern="0" baseline="30000" dirty="0" smtClean="0">
                <a:solidFill>
                  <a:srgbClr val="973138"/>
                </a:solidFill>
              </a:rPr>
              <a:t> </a:t>
            </a:r>
            <a:r>
              <a:rPr lang="en-US" sz="2400" b="1" kern="0" baseline="30000" dirty="0" smtClean="0">
                <a:solidFill>
                  <a:srgbClr val="973138"/>
                </a:solidFill>
              </a:rPr>
              <a:t>34</a:t>
            </a:r>
            <a:r>
              <a:rPr lang="en-US" sz="2400" b="1" kern="0" dirty="0" smtClean="0">
                <a:solidFill>
                  <a:srgbClr val="973138"/>
                </a:solidFill>
              </a:rPr>
              <a:t>Si</a:t>
            </a:r>
            <a:r>
              <a:rPr lang="en-US" sz="2400" b="1" kern="0" baseline="-25000" dirty="0" smtClean="0">
                <a:solidFill>
                  <a:srgbClr val="973138"/>
                </a:solidFill>
              </a:rPr>
              <a:t>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973138"/>
                </a:solidFill>
              </a:rPr>
              <a:t>and few words about N=28</a:t>
            </a:r>
            <a:endParaRPr lang="en-US" b="1" kern="0" dirty="0" smtClean="0">
              <a:solidFill>
                <a:srgbClr val="973138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11486" y="1291684"/>
            <a:ext cx="5724644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+mj-lt"/>
              </a:rPr>
              <a:t>IFIN - </a:t>
            </a:r>
            <a:r>
              <a:rPr lang="fr-FR" sz="1600" dirty="0" err="1" smtClean="0">
                <a:solidFill>
                  <a:prstClr val="black"/>
                </a:solidFill>
                <a:latin typeface="+mj-lt"/>
              </a:rPr>
              <a:t>Bucharest</a:t>
            </a:r>
            <a:r>
              <a:rPr lang="fr-FR" sz="1600" dirty="0" smtClean="0">
                <a:solidFill>
                  <a:srgbClr val="C00000"/>
                </a:solidFill>
              </a:rPr>
              <a:t> </a:t>
            </a:r>
            <a:r>
              <a:rPr lang="fr-FR" sz="1600" dirty="0" smtClean="0">
                <a:solidFill>
                  <a:srgbClr val="973138"/>
                </a:solidFill>
              </a:rPr>
              <a:t>F. Rotaru (</a:t>
            </a:r>
            <a:r>
              <a:rPr lang="fr-FR" sz="1600" dirty="0" err="1" smtClean="0">
                <a:solidFill>
                  <a:srgbClr val="973138"/>
                </a:solidFill>
              </a:rPr>
              <a:t>PhD</a:t>
            </a:r>
            <a:r>
              <a:rPr lang="fr-FR" sz="1600" dirty="0" smtClean="0">
                <a:solidFill>
                  <a:srgbClr val="973138"/>
                </a:solidFill>
              </a:rPr>
              <a:t>)	</a:t>
            </a:r>
            <a:r>
              <a:rPr lang="fr-FR" sz="1600" dirty="0" smtClean="0">
                <a:solidFill>
                  <a:prstClr val="black"/>
                </a:solidFill>
                <a:latin typeface="+mj-lt"/>
              </a:rPr>
              <a:t>GANIL - Caen 		</a:t>
            </a:r>
            <a:endParaRPr lang="fr-FR" sz="1600" dirty="0" smtClean="0">
              <a:solidFill>
                <a:srgbClr val="973138"/>
              </a:solidFill>
              <a:latin typeface="+mj-lt"/>
            </a:endParaRP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+mj-lt"/>
              </a:rPr>
              <a:t>IPN - Orsay 		INR - Debrecen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+mj-lt"/>
              </a:rPr>
              <a:t>FLNR - </a:t>
            </a:r>
            <a:r>
              <a:rPr lang="fr-FR" sz="1600" dirty="0" err="1" smtClean="0">
                <a:solidFill>
                  <a:prstClr val="black"/>
                </a:solidFill>
                <a:latin typeface="+mj-lt"/>
              </a:rPr>
              <a:t>Dubna</a:t>
            </a:r>
            <a:r>
              <a:rPr lang="fr-FR" sz="1600" dirty="0" smtClean="0">
                <a:solidFill>
                  <a:prstClr val="black"/>
                </a:solidFill>
                <a:latin typeface="+mj-lt"/>
              </a:rPr>
              <a:t>		NPI - </a:t>
            </a:r>
            <a:r>
              <a:rPr lang="fr-FR" sz="1600" dirty="0" err="1" smtClean="0">
                <a:solidFill>
                  <a:prstClr val="black"/>
                </a:solidFill>
                <a:latin typeface="+mj-lt"/>
              </a:rPr>
              <a:t>Rez</a:t>
            </a:r>
            <a:r>
              <a:rPr lang="fr-FR" sz="1600" dirty="0" smtClean="0">
                <a:solidFill>
                  <a:prstClr val="black"/>
                </a:solidFill>
                <a:latin typeface="+mj-lt"/>
              </a:rPr>
              <a:t>, 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+mj-lt"/>
              </a:rPr>
              <a:t>IPHC - Strasbourg		</a:t>
            </a:r>
            <a:r>
              <a:rPr lang="fr-FR" sz="1600" dirty="0" err="1" smtClean="0">
                <a:solidFill>
                  <a:prstClr val="black"/>
                </a:solidFill>
                <a:latin typeface="+mj-lt"/>
              </a:rPr>
              <a:t>University</a:t>
            </a:r>
            <a:r>
              <a:rPr lang="fr-FR" sz="1600" dirty="0" smtClean="0">
                <a:solidFill>
                  <a:prstClr val="black"/>
                </a:solidFill>
                <a:latin typeface="+mj-lt"/>
              </a:rPr>
              <a:t> of Madrid 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+mj-lt"/>
              </a:rPr>
              <a:t>CEA - Bruyères-le- Châtel</a:t>
            </a:r>
            <a:endParaRPr lang="fr-FR" sz="16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4" name="Image 13" descr="spherica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0744" y="4131372"/>
            <a:ext cx="987972" cy="952688"/>
          </a:xfrm>
          <a:prstGeom prst="rect">
            <a:avLst/>
          </a:prstGeom>
        </p:spPr>
      </p:pic>
      <p:pic>
        <p:nvPicPr>
          <p:cNvPr id="15" name="Image 14" descr="prolat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4134" y="5396720"/>
            <a:ext cx="1130027" cy="920405"/>
          </a:xfrm>
          <a:prstGeom prst="rect">
            <a:avLst/>
          </a:prstGeom>
        </p:spPr>
      </p:pic>
      <p:sp>
        <p:nvSpPr>
          <p:cNvPr id="16" name="Flèche courbée vers la gauche 15"/>
          <p:cNvSpPr/>
          <p:nvPr/>
        </p:nvSpPr>
        <p:spPr>
          <a:xfrm>
            <a:off x="6401506" y="4554822"/>
            <a:ext cx="399393" cy="1450427"/>
          </a:xfrm>
          <a:prstGeom prst="curved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a gauche 17"/>
          <p:cNvSpPr/>
          <p:nvPr/>
        </p:nvSpPr>
        <p:spPr>
          <a:xfrm>
            <a:off x="3836312" y="3989626"/>
            <a:ext cx="268014" cy="677916"/>
          </a:xfrm>
          <a:prstGeom prst="curved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6591" y="2523537"/>
            <a:ext cx="1302144" cy="128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26721" y="3765335"/>
            <a:ext cx="1318838" cy="124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1161" y="4977227"/>
            <a:ext cx="1277102" cy="123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0" y="636886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062" y="859257"/>
            <a:ext cx="9106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In particular, the major pillars to understand the Island of Inversion are the 0</a:t>
            </a:r>
            <a:r>
              <a:rPr lang="en-US" sz="1600" baseline="30000" dirty="0" smtClean="0">
                <a:solidFill>
                  <a:srgbClr val="0000FF"/>
                </a:solidFill>
              </a:rPr>
              <a:t>+</a:t>
            </a:r>
            <a:r>
              <a:rPr lang="en-US" sz="1600" baseline="-25000" dirty="0" smtClean="0">
                <a:solidFill>
                  <a:srgbClr val="0000FF"/>
                </a:solidFill>
              </a:rPr>
              <a:t>1,2</a:t>
            </a:r>
            <a:r>
              <a:rPr lang="en-US" sz="1600" dirty="0" smtClean="0">
                <a:solidFill>
                  <a:srgbClr val="0000FF"/>
                </a:solidFill>
              </a:rPr>
              <a:t> states in </a:t>
            </a:r>
            <a:r>
              <a:rPr lang="en-US" sz="1600" baseline="30000" dirty="0" smtClean="0">
                <a:solidFill>
                  <a:srgbClr val="0000FF"/>
                </a:solidFill>
              </a:rPr>
              <a:t>30</a:t>
            </a:r>
            <a:r>
              <a:rPr lang="en-US" sz="1600" dirty="0" smtClean="0">
                <a:solidFill>
                  <a:srgbClr val="0000FF"/>
                </a:solidFill>
              </a:rPr>
              <a:t>Mg, </a:t>
            </a:r>
            <a:r>
              <a:rPr lang="en-US" sz="1600" baseline="30000" dirty="0" smtClean="0">
                <a:solidFill>
                  <a:srgbClr val="0000FF"/>
                </a:solidFill>
              </a:rPr>
              <a:t>32</a:t>
            </a:r>
            <a:r>
              <a:rPr lang="en-US" sz="1600" dirty="0" smtClean="0">
                <a:solidFill>
                  <a:srgbClr val="0000FF"/>
                </a:solidFill>
              </a:rPr>
              <a:t>Mg and </a:t>
            </a:r>
            <a:r>
              <a:rPr lang="en-US" sz="1600" baseline="30000" dirty="0" smtClean="0">
                <a:solidFill>
                  <a:srgbClr val="0000FF"/>
                </a:solidFill>
              </a:rPr>
              <a:t>34</a:t>
            </a:r>
            <a:r>
              <a:rPr lang="en-US" sz="1600" dirty="0" smtClean="0">
                <a:solidFill>
                  <a:srgbClr val="0000FF"/>
                </a:solidFill>
              </a:rPr>
              <a:t>Si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3401" y="495683"/>
            <a:ext cx="7754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Important to have a </a:t>
            </a:r>
            <a:r>
              <a:rPr lang="en-US" sz="1600" dirty="0" smtClean="0">
                <a:solidFill>
                  <a:srgbClr val="FF0000"/>
                </a:solidFill>
              </a:rPr>
              <a:t>interaction capable </a:t>
            </a:r>
            <a:r>
              <a:rPr lang="en-US" sz="1600" dirty="0" smtClean="0">
                <a:solidFill>
                  <a:srgbClr val="FF0000"/>
                </a:solidFill>
              </a:rPr>
              <a:t>of describing various situations in a unified manner.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193295" y="4073009"/>
            <a:ext cx="4327275" cy="2585265"/>
            <a:chOff x="193295" y="4073009"/>
            <a:chExt cx="4327275" cy="2585265"/>
          </a:xfrm>
        </p:grpSpPr>
        <p:grpSp>
          <p:nvGrpSpPr>
            <p:cNvPr id="47" name="Groupe 46"/>
            <p:cNvGrpSpPr/>
            <p:nvPr/>
          </p:nvGrpSpPr>
          <p:grpSpPr>
            <a:xfrm>
              <a:off x="494036" y="4651127"/>
              <a:ext cx="2876202" cy="2007147"/>
              <a:chOff x="494036" y="4651127"/>
              <a:chExt cx="2876202" cy="2007147"/>
            </a:xfrm>
          </p:grpSpPr>
          <p:cxnSp>
            <p:nvCxnSpPr>
              <p:cNvPr id="10" name="Connecteur droit 9"/>
              <p:cNvCxnSpPr/>
              <p:nvPr/>
            </p:nvCxnSpPr>
            <p:spPr>
              <a:xfrm>
                <a:off x="2390485" y="6239371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963622" y="4883700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963622" y="5850922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2392163" y="5852597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>
                <a:off x="986412" y="5583953"/>
                <a:ext cx="3401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/>
                  <a:t>gs</a:t>
                </a:r>
                <a:endParaRPr lang="fr-FR" sz="1400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2435049" y="5977512"/>
                <a:ext cx="3401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rgbClr val="D60093"/>
                    </a:solidFill>
                  </a:rPr>
                  <a:t>gs</a:t>
                </a:r>
                <a:endParaRPr lang="fr-FR" sz="14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494036" y="5674390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0</a:t>
                </a:r>
                <a:r>
                  <a:rPr lang="fr-FR" sz="1600" baseline="30000" dirty="0" smtClean="0"/>
                  <a:t>+</a:t>
                </a:r>
                <a:r>
                  <a:rPr lang="fr-FR" sz="1600" baseline="-25000" dirty="0" err="1" smtClean="0"/>
                  <a:t>sph</a:t>
                </a:r>
                <a:endParaRPr lang="fr-FR" sz="1600" dirty="0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2816881" y="5676066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0</a:t>
                </a:r>
                <a:r>
                  <a:rPr lang="fr-FR" sz="1600" baseline="30000" dirty="0" smtClean="0"/>
                  <a:t>+</a:t>
                </a:r>
                <a:r>
                  <a:rPr lang="fr-FR" sz="1600" baseline="-25000" dirty="0" err="1" smtClean="0"/>
                  <a:t>sph</a:t>
                </a:r>
                <a:endParaRPr lang="fr-FR" sz="1600" dirty="0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535910" y="4711364"/>
                <a:ext cx="536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D60093"/>
                    </a:solidFill>
                  </a:rPr>
                  <a:t>0</a:t>
                </a:r>
                <a:r>
                  <a:rPr lang="fr-FR" sz="1600" baseline="30000" dirty="0" smtClean="0">
                    <a:solidFill>
                      <a:srgbClr val="D60093"/>
                    </a:solidFill>
                  </a:rPr>
                  <a:t>+</a:t>
                </a:r>
                <a:r>
                  <a:rPr lang="fr-FR" sz="1600" baseline="-25000" dirty="0" err="1" smtClean="0">
                    <a:solidFill>
                      <a:srgbClr val="D60093"/>
                    </a:solidFill>
                  </a:rPr>
                  <a:t>def</a:t>
                </a:r>
                <a:endParaRPr lang="fr-FR" sz="16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2808512" y="6059506"/>
                <a:ext cx="536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D60093"/>
                    </a:solidFill>
                  </a:rPr>
                  <a:t>0</a:t>
                </a:r>
                <a:r>
                  <a:rPr lang="fr-FR" sz="1600" baseline="30000" dirty="0" smtClean="0">
                    <a:solidFill>
                      <a:srgbClr val="D60093"/>
                    </a:solidFill>
                  </a:rPr>
                  <a:t>+</a:t>
                </a:r>
                <a:r>
                  <a:rPr lang="fr-FR" sz="1600" baseline="-25000" dirty="0" err="1" smtClean="0">
                    <a:solidFill>
                      <a:srgbClr val="D60093"/>
                    </a:solidFill>
                  </a:rPr>
                  <a:t>def</a:t>
                </a:r>
                <a:endParaRPr lang="fr-FR" sz="16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885937" y="6287262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aseline="30000" dirty="0" smtClean="0"/>
                  <a:t>34</a:t>
                </a:r>
                <a:r>
                  <a:rPr lang="fr-FR" dirty="0" smtClean="0"/>
                  <a:t>Si</a:t>
                </a:r>
                <a:endParaRPr lang="fr-FR" baseline="30000" dirty="0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2324481" y="6288942"/>
                <a:ext cx="647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aseline="30000" dirty="0" smtClean="0"/>
                  <a:t>32</a:t>
                </a:r>
                <a:r>
                  <a:rPr lang="fr-FR" dirty="0" smtClean="0"/>
                  <a:t>Mg</a:t>
                </a:r>
                <a:endParaRPr lang="fr-FR" baseline="30000" dirty="0"/>
              </a:p>
            </p:txBody>
          </p:sp>
          <p:cxnSp>
            <p:nvCxnSpPr>
              <p:cNvPr id="32" name="Connecteur droit 31"/>
              <p:cNvCxnSpPr/>
              <p:nvPr/>
            </p:nvCxnSpPr>
            <p:spPr>
              <a:xfrm>
                <a:off x="1408449" y="5845126"/>
                <a:ext cx="10450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>
                <a:off x="1468734" y="4900665"/>
                <a:ext cx="852435" cy="133475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ZoneTexte 37"/>
              <p:cNvSpPr txBox="1"/>
              <p:nvPr/>
            </p:nvSpPr>
            <p:spPr>
              <a:xfrm>
                <a:off x="2383133" y="5624143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1058</a:t>
                </a:r>
                <a:endParaRPr lang="fr-FR" sz="1200" dirty="0"/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947892" y="4651127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rgbClr val="D60093"/>
                    </a:solidFill>
                  </a:rPr>
                  <a:t>2713</a:t>
                </a:r>
                <a:endParaRPr lang="fr-FR" sz="12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1719943" y="5071487"/>
                <a:ext cx="869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-4 MeV</a:t>
                </a:r>
                <a:endParaRPr lang="fr-FR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193295" y="4073009"/>
              <a:ext cx="43272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ym typeface="Wingdings" pitchFamily="2" charset="2"/>
                </a:rPr>
                <a:t>- removal of two protons from </a:t>
              </a:r>
              <a:r>
                <a:rPr lang="en-US" sz="1600" baseline="30000" dirty="0" smtClean="0">
                  <a:sym typeface="Wingdings" pitchFamily="2" charset="2"/>
                </a:rPr>
                <a:t>34</a:t>
              </a:r>
              <a:r>
                <a:rPr lang="en-US" sz="1600" dirty="0" smtClean="0">
                  <a:sym typeface="Wingdings" pitchFamily="2" charset="2"/>
                </a:rPr>
                <a:t>Si   4 </a:t>
              </a:r>
              <a:r>
                <a:rPr lang="en-US" sz="1600" dirty="0" err="1" smtClean="0">
                  <a:sym typeface="Wingdings" pitchFamily="2" charset="2"/>
                </a:rPr>
                <a:t>MeV</a:t>
              </a:r>
              <a:r>
                <a:rPr lang="en-US" sz="1600" dirty="0" smtClean="0">
                  <a:sym typeface="Wingdings" pitchFamily="2" charset="2"/>
                </a:rPr>
                <a:t> shift</a:t>
              </a:r>
              <a:endParaRPr lang="en-US" sz="1600" dirty="0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180975" y="1883059"/>
            <a:ext cx="5334000" cy="2159793"/>
            <a:chOff x="180975" y="1581835"/>
            <a:chExt cx="5334000" cy="2159793"/>
          </a:xfrm>
        </p:grpSpPr>
        <p:grpSp>
          <p:nvGrpSpPr>
            <p:cNvPr id="46" name="Groupe 45"/>
            <p:cNvGrpSpPr/>
            <p:nvPr/>
          </p:nvGrpSpPr>
          <p:grpSpPr>
            <a:xfrm>
              <a:off x="532035" y="2049246"/>
              <a:ext cx="2820431" cy="1692382"/>
              <a:chOff x="532035" y="2049246"/>
              <a:chExt cx="2820431" cy="1692382"/>
            </a:xfrm>
          </p:grpSpPr>
          <p:cxnSp>
            <p:nvCxnSpPr>
              <p:cNvPr id="6" name="Connecteur droit 5"/>
              <p:cNvCxnSpPr/>
              <p:nvPr/>
            </p:nvCxnSpPr>
            <p:spPr>
              <a:xfrm>
                <a:off x="2408384" y="3312606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/>
              <p:cNvCxnSpPr/>
              <p:nvPr/>
            </p:nvCxnSpPr>
            <p:spPr>
              <a:xfrm>
                <a:off x="981521" y="2286606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>
                <a:off x="981521" y="2924157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2410062" y="2925832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ZoneTexte 13"/>
              <p:cNvSpPr txBox="1"/>
              <p:nvPr/>
            </p:nvSpPr>
            <p:spPr>
              <a:xfrm>
                <a:off x="1034456" y="2657189"/>
                <a:ext cx="3401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/>
                  <a:t>gs</a:t>
                </a:r>
                <a:endParaRPr lang="fr-FR" sz="1400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2483093" y="3040700"/>
                <a:ext cx="3401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rgbClr val="D60093"/>
                    </a:solidFill>
                  </a:rPr>
                  <a:t>gs</a:t>
                </a:r>
                <a:endParaRPr lang="fr-FR" sz="14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532035" y="2757674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0</a:t>
                </a:r>
                <a:r>
                  <a:rPr lang="fr-FR" sz="1600" baseline="30000" dirty="0" smtClean="0"/>
                  <a:t>+</a:t>
                </a:r>
                <a:r>
                  <a:rPr lang="fr-FR" sz="1600" baseline="-25000" dirty="0" err="1" smtClean="0"/>
                  <a:t>sph</a:t>
                </a:r>
                <a:endParaRPr lang="fr-FR" sz="1600" dirty="0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2794592" y="2759350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0</a:t>
                </a:r>
                <a:r>
                  <a:rPr lang="fr-FR" sz="1600" baseline="30000" dirty="0" smtClean="0"/>
                  <a:t>+</a:t>
                </a:r>
                <a:r>
                  <a:rPr lang="fr-FR" sz="1600" baseline="-25000" dirty="0" err="1" smtClean="0"/>
                  <a:t>sph</a:t>
                </a:r>
                <a:endParaRPr lang="fr-FR" sz="1600" dirty="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533707" y="2106206"/>
                <a:ext cx="536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D60093"/>
                    </a:solidFill>
                  </a:rPr>
                  <a:t>0</a:t>
                </a:r>
                <a:r>
                  <a:rPr lang="fr-FR" sz="1600" baseline="30000" dirty="0" smtClean="0">
                    <a:solidFill>
                      <a:srgbClr val="D60093"/>
                    </a:solidFill>
                  </a:rPr>
                  <a:t>+</a:t>
                </a:r>
                <a:r>
                  <a:rPr lang="fr-FR" sz="1600" baseline="-25000" dirty="0" err="1" smtClean="0">
                    <a:solidFill>
                      <a:srgbClr val="D60093"/>
                    </a:solidFill>
                  </a:rPr>
                  <a:t>def</a:t>
                </a:r>
                <a:endParaRPr lang="fr-FR" sz="16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2816357" y="3132812"/>
                <a:ext cx="536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D60093"/>
                    </a:solidFill>
                  </a:rPr>
                  <a:t>0</a:t>
                </a:r>
                <a:r>
                  <a:rPr lang="fr-FR" sz="1600" baseline="30000" dirty="0" smtClean="0">
                    <a:solidFill>
                      <a:srgbClr val="D60093"/>
                    </a:solidFill>
                  </a:rPr>
                  <a:t>+</a:t>
                </a:r>
                <a:r>
                  <a:rPr lang="fr-FR" sz="1600" baseline="-25000" dirty="0" err="1" smtClean="0">
                    <a:solidFill>
                      <a:srgbClr val="D60093"/>
                    </a:solidFill>
                  </a:rPr>
                  <a:t>def</a:t>
                </a:r>
                <a:endParaRPr lang="fr-FR" sz="16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873686" y="3370616"/>
                <a:ext cx="647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aseline="30000" dirty="0" smtClean="0"/>
                  <a:t>30</a:t>
                </a:r>
                <a:r>
                  <a:rPr lang="fr-FR" dirty="0" smtClean="0"/>
                  <a:t>Mg</a:t>
                </a:r>
                <a:endParaRPr lang="fr-FR" baseline="30000" dirty="0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2312230" y="3372296"/>
                <a:ext cx="647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aseline="30000" dirty="0" smtClean="0"/>
                  <a:t>32</a:t>
                </a:r>
                <a:r>
                  <a:rPr lang="fr-FR" dirty="0" smtClean="0"/>
                  <a:t>Mg</a:t>
                </a:r>
                <a:endParaRPr lang="fr-FR" baseline="30000" dirty="0"/>
              </a:p>
            </p:txBody>
          </p:sp>
          <p:cxnSp>
            <p:nvCxnSpPr>
              <p:cNvPr id="29" name="Connecteur droit 28"/>
              <p:cNvCxnSpPr/>
              <p:nvPr/>
            </p:nvCxnSpPr>
            <p:spPr>
              <a:xfrm>
                <a:off x="1396198" y="2928480"/>
                <a:ext cx="10450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>
                <a:off x="1486633" y="2305483"/>
                <a:ext cx="844061" cy="98473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>
              <a:xfrm>
                <a:off x="2380936" y="2717463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1058</a:t>
                </a:r>
                <a:endParaRPr lang="fr-FR" sz="1200" dirty="0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969140" y="2049246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rgbClr val="D60093"/>
                    </a:solidFill>
                  </a:rPr>
                  <a:t>1789</a:t>
                </a:r>
                <a:endParaRPr lang="fr-FR" sz="1200" dirty="0">
                  <a:solidFill>
                    <a:srgbClr val="D60093"/>
                  </a:solidFill>
                </a:endParaRP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1617261" y="2275338"/>
                <a:ext cx="869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-3 MeV</a:t>
                </a:r>
                <a:endParaRPr lang="fr-FR" dirty="0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180975" y="1581835"/>
              <a:ext cx="5334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- addition of two neutrons to </a:t>
              </a:r>
              <a:r>
                <a:rPr lang="en-US" sz="1600" baseline="30000" dirty="0" smtClean="0"/>
                <a:t>30</a:t>
              </a:r>
              <a:r>
                <a:rPr lang="en-US" sz="1600" dirty="0" smtClean="0"/>
                <a:t>Mg  </a:t>
              </a:r>
              <a:r>
                <a:rPr lang="en-US" sz="1600" dirty="0" smtClean="0">
                  <a:sym typeface="Wingdings" pitchFamily="2" charset="2"/>
                </a:rPr>
                <a:t> 3 </a:t>
              </a:r>
              <a:r>
                <a:rPr lang="en-US" sz="1600" dirty="0" err="1" smtClean="0">
                  <a:sym typeface="Wingdings" pitchFamily="2" charset="2"/>
                </a:rPr>
                <a:t>MeV</a:t>
              </a:r>
              <a:r>
                <a:rPr lang="en-US" sz="1600" dirty="0" smtClean="0">
                  <a:sym typeface="Wingdings" pitchFamily="2" charset="2"/>
                </a:rPr>
                <a:t> shift</a:t>
              </a:r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75306" y="1237130"/>
            <a:ext cx="5002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A good </a:t>
            </a:r>
            <a:r>
              <a:rPr lang="fr-FR" sz="1600" dirty="0" smtClean="0"/>
              <a:t>interaction </a:t>
            </a:r>
            <a:r>
              <a:rPr lang="fr-FR" sz="1600" dirty="0" err="1" smtClean="0"/>
              <a:t>should</a:t>
            </a:r>
            <a:r>
              <a:rPr lang="fr-FR" sz="1600" dirty="0" smtClean="0"/>
              <a:t> </a:t>
            </a:r>
            <a:r>
              <a:rPr lang="fr-FR" sz="1600" dirty="0" err="1" smtClean="0"/>
              <a:t>therefore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able to </a:t>
            </a:r>
            <a:r>
              <a:rPr lang="fr-FR" sz="1600" dirty="0" err="1" smtClean="0"/>
              <a:t>reproduce</a:t>
            </a:r>
            <a:r>
              <a:rPr lang="fr-FR" sz="1600" dirty="0" smtClean="0"/>
              <a:t> :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1205" y="179288"/>
            <a:ext cx="6815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SDPF-U-SI interaction :</a:t>
            </a:r>
          </a:p>
          <a:p>
            <a:endParaRPr lang="fr-FR" sz="1600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fr-FR" sz="1600" dirty="0" smtClean="0"/>
              <a:t> valence protons :	</a:t>
            </a:r>
            <a:r>
              <a:rPr lang="fr-FR" sz="1600" i="1" dirty="0" err="1" smtClean="0"/>
              <a:t>sd</a:t>
            </a:r>
            <a:r>
              <a:rPr lang="fr-FR" sz="1600" dirty="0" smtClean="0"/>
              <a:t> </a:t>
            </a:r>
            <a:r>
              <a:rPr lang="fr-FR" sz="1600" dirty="0" err="1" smtClean="0"/>
              <a:t>shell</a:t>
            </a: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 valence neutrons :	</a:t>
            </a:r>
            <a:r>
              <a:rPr lang="fr-FR" sz="1600" i="1" dirty="0" err="1" smtClean="0"/>
              <a:t>sd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or</a:t>
            </a:r>
            <a:r>
              <a:rPr lang="fr-FR" sz="1600" dirty="0" smtClean="0"/>
              <a:t> </a:t>
            </a:r>
            <a:r>
              <a:rPr lang="fr-FR" sz="1600" i="1" dirty="0" smtClean="0"/>
              <a:t>pf</a:t>
            </a:r>
            <a:r>
              <a:rPr lang="fr-FR" sz="1600" dirty="0" smtClean="0"/>
              <a:t> </a:t>
            </a:r>
            <a:r>
              <a:rPr lang="fr-FR" sz="1600" dirty="0" err="1" smtClean="0"/>
              <a:t>shell</a:t>
            </a:r>
            <a:r>
              <a:rPr lang="fr-FR" sz="1600" dirty="0" smtClean="0"/>
              <a:t>	</a:t>
            </a:r>
            <a:r>
              <a:rPr lang="fr-FR" sz="1600" dirty="0" smtClean="0">
                <a:sym typeface="Wingdings" pitchFamily="2" charset="2"/>
              </a:rPr>
              <a:t> no (</a:t>
            </a:r>
            <a:r>
              <a:rPr lang="fr-FR" sz="1600" i="1" dirty="0" err="1" smtClean="0">
                <a:sym typeface="Wingdings" pitchFamily="2" charset="2"/>
              </a:rPr>
              <a:t>sd</a:t>
            </a:r>
            <a:r>
              <a:rPr lang="fr-FR" sz="1600" dirty="0" smtClean="0">
                <a:sym typeface="Wingdings" pitchFamily="2" charset="2"/>
              </a:rPr>
              <a:t>  </a:t>
            </a:r>
            <a:r>
              <a:rPr lang="fr-FR" sz="1600" i="1" dirty="0" smtClean="0">
                <a:sym typeface="Wingdings" pitchFamily="2" charset="2"/>
              </a:rPr>
              <a:t>pf</a:t>
            </a:r>
            <a:r>
              <a:rPr lang="fr-FR" sz="1600" dirty="0" smtClean="0">
                <a:sym typeface="Wingdings" pitchFamily="2" charset="2"/>
              </a:rPr>
              <a:t>) neutron excitations</a:t>
            </a:r>
          </a:p>
          <a:p>
            <a:r>
              <a:rPr lang="fr-FR" sz="1600" dirty="0" smtClean="0">
                <a:sym typeface="Wingdings" pitchFamily="2" charset="2"/>
              </a:rPr>
              <a:t>					</a:t>
            </a:r>
            <a:r>
              <a:rPr lang="fr-FR" sz="1600" dirty="0" smtClean="0">
                <a:sym typeface="Wingdings"/>
              </a:rPr>
              <a:t> </a:t>
            </a:r>
            <a:r>
              <a:rPr lang="fr-FR" sz="1600" dirty="0" err="1" smtClean="0">
                <a:sym typeface="Wingdings"/>
              </a:rPr>
              <a:t>labeled</a:t>
            </a:r>
            <a:r>
              <a:rPr lang="fr-FR" sz="1600" dirty="0" smtClean="0">
                <a:sym typeface="Wingdings"/>
              </a:rPr>
              <a:t> "0ħ</a:t>
            </a:r>
            <a:r>
              <a:rPr lang="fr-FR" sz="1600" dirty="0" smtClean="0">
                <a:sym typeface="Symbol"/>
              </a:rPr>
              <a:t>"</a:t>
            </a:r>
            <a:endParaRPr lang="fr-FR" sz="1600" dirty="0"/>
          </a:p>
        </p:txBody>
      </p:sp>
      <p:grpSp>
        <p:nvGrpSpPr>
          <p:cNvPr id="81" name="Groupe 80"/>
          <p:cNvGrpSpPr/>
          <p:nvPr/>
        </p:nvGrpSpPr>
        <p:grpSpPr>
          <a:xfrm>
            <a:off x="379562" y="2214725"/>
            <a:ext cx="1065367" cy="786233"/>
            <a:chOff x="379562" y="2214725"/>
            <a:chExt cx="1065367" cy="786233"/>
          </a:xfrm>
        </p:grpSpPr>
        <p:grpSp>
          <p:nvGrpSpPr>
            <p:cNvPr id="3" name="Groupe 7"/>
            <p:cNvGrpSpPr/>
            <p:nvPr/>
          </p:nvGrpSpPr>
          <p:grpSpPr>
            <a:xfrm>
              <a:off x="379562" y="2239000"/>
              <a:ext cx="422694" cy="201288"/>
              <a:chOff x="379562" y="2510296"/>
              <a:chExt cx="422694" cy="201288"/>
            </a:xfrm>
          </p:grpSpPr>
          <p:cxnSp>
            <p:nvCxnSpPr>
              <p:cNvPr id="4" name="Connecteur droit 3"/>
              <p:cNvCxnSpPr/>
              <p:nvPr/>
            </p:nvCxnSpPr>
            <p:spPr>
              <a:xfrm>
                <a:off x="379562" y="2510296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necteur droit 4"/>
              <p:cNvCxnSpPr/>
              <p:nvPr/>
            </p:nvCxnSpPr>
            <p:spPr>
              <a:xfrm>
                <a:off x="379562" y="2610940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5"/>
              <p:cNvCxnSpPr/>
              <p:nvPr/>
            </p:nvCxnSpPr>
            <p:spPr>
              <a:xfrm>
                <a:off x="379562" y="2711584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Parenthèses 6"/>
            <p:cNvSpPr/>
            <p:nvPr/>
          </p:nvSpPr>
          <p:spPr>
            <a:xfrm>
              <a:off x="396815" y="2532289"/>
              <a:ext cx="388189" cy="207034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8</a:t>
              </a:r>
              <a:endParaRPr lang="fr-FR" sz="1600" dirty="0"/>
            </a:p>
          </p:txBody>
        </p:sp>
        <p:grpSp>
          <p:nvGrpSpPr>
            <p:cNvPr id="8" name="Groupe 8"/>
            <p:cNvGrpSpPr/>
            <p:nvPr/>
          </p:nvGrpSpPr>
          <p:grpSpPr>
            <a:xfrm>
              <a:off x="1022235" y="2236125"/>
              <a:ext cx="422694" cy="201288"/>
              <a:chOff x="379562" y="2510296"/>
              <a:chExt cx="422694" cy="201288"/>
            </a:xfrm>
          </p:grpSpPr>
          <p:cxnSp>
            <p:nvCxnSpPr>
              <p:cNvPr id="10" name="Connecteur droit 9"/>
              <p:cNvCxnSpPr/>
              <p:nvPr/>
            </p:nvCxnSpPr>
            <p:spPr>
              <a:xfrm>
                <a:off x="379562" y="2510296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379562" y="2610940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379562" y="2711584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Parenthèses 12"/>
            <p:cNvSpPr/>
            <p:nvPr/>
          </p:nvSpPr>
          <p:spPr>
            <a:xfrm>
              <a:off x="1039488" y="2529414"/>
              <a:ext cx="388189" cy="207034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8</a:t>
              </a:r>
              <a:endParaRPr lang="fr-FR" sz="1600" dirty="0"/>
            </a:p>
          </p:txBody>
        </p:sp>
        <p:grpSp>
          <p:nvGrpSpPr>
            <p:cNvPr id="17" name="Groupe 39"/>
            <p:cNvGrpSpPr/>
            <p:nvPr/>
          </p:nvGrpSpPr>
          <p:grpSpPr>
            <a:xfrm>
              <a:off x="483619" y="2220119"/>
              <a:ext cx="223925" cy="232914"/>
              <a:chOff x="3830128" y="2293189"/>
              <a:chExt cx="247291" cy="232914"/>
            </a:xfrm>
          </p:grpSpPr>
          <p:sp>
            <p:nvSpPr>
              <p:cNvPr id="41" name="Flèche courbée vers la droite 40"/>
              <p:cNvSpPr/>
              <p:nvPr/>
            </p:nvSpPr>
            <p:spPr>
              <a:xfrm>
                <a:off x="3830128" y="2293190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lèche courbée vers la droite 41"/>
              <p:cNvSpPr/>
              <p:nvPr/>
            </p:nvSpPr>
            <p:spPr>
              <a:xfrm rot="10800000">
                <a:off x="3982528" y="2293189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e 42"/>
            <p:cNvGrpSpPr/>
            <p:nvPr/>
          </p:nvGrpSpPr>
          <p:grpSpPr>
            <a:xfrm>
              <a:off x="1126292" y="2214725"/>
              <a:ext cx="223925" cy="232914"/>
              <a:chOff x="3830128" y="2293189"/>
              <a:chExt cx="247291" cy="232914"/>
            </a:xfrm>
          </p:grpSpPr>
          <p:sp>
            <p:nvSpPr>
              <p:cNvPr id="44" name="Flèche courbée vers la droite 43"/>
              <p:cNvSpPr/>
              <p:nvPr/>
            </p:nvSpPr>
            <p:spPr>
              <a:xfrm>
                <a:off x="3830128" y="2293190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Flèche courbée vers la droite 44"/>
              <p:cNvSpPr/>
              <p:nvPr/>
            </p:nvSpPr>
            <p:spPr>
              <a:xfrm rot="10800000">
                <a:off x="3982528" y="2293189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ZoneTexte 66"/>
            <p:cNvSpPr txBox="1"/>
            <p:nvPr/>
          </p:nvSpPr>
          <p:spPr>
            <a:xfrm>
              <a:off x="428625" y="266240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Symbol" pitchFamily="18" charset="2"/>
                </a:rPr>
                <a:t>p</a:t>
              </a:r>
              <a:endParaRPr lang="fr-FR" sz="1600" dirty="0">
                <a:latin typeface="Symbol" pitchFamily="18" charset="2"/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1076325" y="2662404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Symbol" pitchFamily="18" charset="2"/>
                </a:rPr>
                <a:t>n</a:t>
              </a:r>
              <a:endParaRPr lang="fr-FR" sz="1600" dirty="0">
                <a:latin typeface="Symbol" pitchFamily="18" charset="2"/>
              </a:endParaRPr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2041584" y="1656903"/>
            <a:ext cx="1065367" cy="1344055"/>
            <a:chOff x="2041584" y="1656903"/>
            <a:chExt cx="1065367" cy="1344055"/>
          </a:xfrm>
        </p:grpSpPr>
        <p:grpSp>
          <p:nvGrpSpPr>
            <p:cNvPr id="9" name="Groupe 18"/>
            <p:cNvGrpSpPr/>
            <p:nvPr/>
          </p:nvGrpSpPr>
          <p:grpSpPr>
            <a:xfrm>
              <a:off x="2041584" y="2236125"/>
              <a:ext cx="422694" cy="201288"/>
              <a:chOff x="379562" y="2510296"/>
              <a:chExt cx="422694" cy="201288"/>
            </a:xfrm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379562" y="2510296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379562" y="2610940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379562" y="2711584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Parenthèses 22"/>
            <p:cNvSpPr/>
            <p:nvPr/>
          </p:nvSpPr>
          <p:spPr>
            <a:xfrm>
              <a:off x="2058837" y="2529414"/>
              <a:ext cx="388189" cy="207034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8</a:t>
              </a:r>
              <a:endParaRPr lang="fr-FR" sz="1600" dirty="0"/>
            </a:p>
          </p:txBody>
        </p:sp>
        <p:sp>
          <p:nvSpPr>
            <p:cNvPr id="28" name="Parenthèses 27"/>
            <p:cNvSpPr/>
            <p:nvPr/>
          </p:nvSpPr>
          <p:spPr>
            <a:xfrm>
              <a:off x="2701510" y="2195679"/>
              <a:ext cx="388189" cy="537894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600" dirty="0" smtClean="0"/>
                <a:t>20</a:t>
              </a:r>
              <a:endParaRPr lang="fr-FR" sz="1600" dirty="0"/>
            </a:p>
          </p:txBody>
        </p:sp>
        <p:grpSp>
          <p:nvGrpSpPr>
            <p:cNvPr id="14" name="Groupe 28"/>
            <p:cNvGrpSpPr/>
            <p:nvPr/>
          </p:nvGrpSpPr>
          <p:grpSpPr>
            <a:xfrm>
              <a:off x="2684257" y="1656903"/>
              <a:ext cx="422694" cy="201288"/>
              <a:chOff x="379562" y="2510296"/>
              <a:chExt cx="422694" cy="201288"/>
            </a:xfrm>
          </p:grpSpPr>
          <p:cxnSp>
            <p:nvCxnSpPr>
              <p:cNvPr id="30" name="Connecteur droit 29"/>
              <p:cNvCxnSpPr/>
              <p:nvPr/>
            </p:nvCxnSpPr>
            <p:spPr>
              <a:xfrm>
                <a:off x="379562" y="2510296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379562" y="2610940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379562" y="2711584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Connecteur droit 32"/>
            <p:cNvCxnSpPr/>
            <p:nvPr/>
          </p:nvCxnSpPr>
          <p:spPr>
            <a:xfrm>
              <a:off x="2684257" y="2014722"/>
              <a:ext cx="422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e 35"/>
            <p:cNvGrpSpPr/>
            <p:nvPr/>
          </p:nvGrpSpPr>
          <p:grpSpPr>
            <a:xfrm>
              <a:off x="2140969" y="2220119"/>
              <a:ext cx="223925" cy="232914"/>
              <a:chOff x="3830128" y="2293189"/>
              <a:chExt cx="247291" cy="232914"/>
            </a:xfrm>
          </p:grpSpPr>
          <p:sp>
            <p:nvSpPr>
              <p:cNvPr id="34" name="Flèche courbée vers la droite 33"/>
              <p:cNvSpPr/>
              <p:nvPr/>
            </p:nvSpPr>
            <p:spPr>
              <a:xfrm>
                <a:off x="3830128" y="2293190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lèche courbée vers la droite 34"/>
              <p:cNvSpPr/>
              <p:nvPr/>
            </p:nvSpPr>
            <p:spPr>
              <a:xfrm rot="10800000">
                <a:off x="3982528" y="2293189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e 36"/>
            <p:cNvGrpSpPr/>
            <p:nvPr/>
          </p:nvGrpSpPr>
          <p:grpSpPr>
            <a:xfrm>
              <a:off x="2783642" y="1690850"/>
              <a:ext cx="223925" cy="232914"/>
              <a:chOff x="3830128" y="2293189"/>
              <a:chExt cx="247291" cy="232914"/>
            </a:xfrm>
          </p:grpSpPr>
          <p:sp>
            <p:nvSpPr>
              <p:cNvPr id="38" name="Flèche courbée vers la droite 37"/>
              <p:cNvSpPr/>
              <p:nvPr/>
            </p:nvSpPr>
            <p:spPr>
              <a:xfrm>
                <a:off x="3830128" y="2293190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lèche courbée vers la droite 38"/>
              <p:cNvSpPr/>
              <p:nvPr/>
            </p:nvSpPr>
            <p:spPr>
              <a:xfrm rot="10800000">
                <a:off x="3982528" y="2293189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ZoneTexte 68"/>
            <p:cNvSpPr txBox="1"/>
            <p:nvPr/>
          </p:nvSpPr>
          <p:spPr>
            <a:xfrm>
              <a:off x="2085975" y="266240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Symbol" pitchFamily="18" charset="2"/>
                </a:rPr>
                <a:t>p</a:t>
              </a:r>
              <a:endParaRPr lang="fr-FR" sz="1600" dirty="0">
                <a:latin typeface="Symbol" pitchFamily="18" charset="2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2733675" y="2662404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Symbol" pitchFamily="18" charset="2"/>
                </a:rPr>
                <a:t>n</a:t>
              </a:r>
              <a:endParaRPr lang="fr-FR" sz="1600" dirty="0">
                <a:latin typeface="Symbol" pitchFamily="18" charset="2"/>
              </a:endParaRPr>
            </a:p>
          </p:txBody>
        </p:sp>
      </p:grpSp>
      <p:sp>
        <p:nvSpPr>
          <p:cNvPr id="71" name="ZoneTexte 70"/>
          <p:cNvSpPr txBox="1"/>
          <p:nvPr/>
        </p:nvSpPr>
        <p:spPr>
          <a:xfrm>
            <a:off x="4305300" y="1671804"/>
            <a:ext cx="4230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not able to </a:t>
            </a:r>
            <a:r>
              <a:rPr lang="fr-FR" sz="1600" dirty="0" err="1" smtClean="0"/>
              <a:t>describe</a:t>
            </a:r>
            <a:r>
              <a:rPr lang="fr-FR" sz="1600" dirty="0" smtClean="0"/>
              <a:t> </a:t>
            </a:r>
            <a:r>
              <a:rPr lang="fr-FR" sz="1600" dirty="0" err="1" smtClean="0"/>
              <a:t>nuclei</a:t>
            </a:r>
            <a:r>
              <a:rPr lang="fr-FR" sz="1600" dirty="0" smtClean="0"/>
              <a:t> in </a:t>
            </a:r>
            <a:r>
              <a:rPr lang="fr-FR" sz="1600" dirty="0" err="1" smtClean="0"/>
              <a:t>wich</a:t>
            </a:r>
            <a:r>
              <a:rPr lang="fr-FR" sz="1600" dirty="0" smtClean="0"/>
              <a:t> neutron</a:t>
            </a:r>
            <a:endParaRPr lang="fr-FR" sz="1600" dirty="0" smtClean="0">
              <a:solidFill>
                <a:srgbClr val="FF0000"/>
              </a:solidFill>
            </a:endParaRPr>
          </a:p>
          <a:p>
            <a:r>
              <a:rPr lang="fr-FR" sz="1600" dirty="0" smtClean="0"/>
              <a:t>excitations </a:t>
            </a:r>
            <a:r>
              <a:rPr lang="fr-FR" sz="1600" dirty="0" err="1" smtClean="0">
                <a:solidFill>
                  <a:srgbClr val="FF0000"/>
                </a:solidFill>
              </a:rPr>
              <a:t>from</a:t>
            </a:r>
            <a:r>
              <a:rPr lang="fr-FR" sz="1600" i="1" dirty="0" smtClean="0">
                <a:solidFill>
                  <a:srgbClr val="FF0000"/>
                </a:solidFill>
              </a:rPr>
              <a:t> </a:t>
            </a:r>
            <a:r>
              <a:rPr lang="fr-FR" sz="1600" i="1" dirty="0" err="1" smtClean="0">
                <a:solidFill>
                  <a:srgbClr val="FF0000"/>
                </a:solidFill>
              </a:rPr>
              <a:t>sd</a:t>
            </a:r>
            <a:r>
              <a:rPr lang="fr-FR" sz="1600" dirty="0" smtClean="0">
                <a:solidFill>
                  <a:srgbClr val="FF0000"/>
                </a:solidFill>
              </a:rPr>
              <a:t> to </a:t>
            </a:r>
            <a:r>
              <a:rPr lang="fr-FR" sz="1600" i="1" dirty="0" smtClean="0">
                <a:solidFill>
                  <a:srgbClr val="FF0000"/>
                </a:solidFill>
              </a:rPr>
              <a:t>pf</a:t>
            </a:r>
            <a:r>
              <a:rPr lang="fr-FR" sz="1600" dirty="0" smtClean="0"/>
              <a:t> are important</a:t>
            </a:r>
          </a:p>
          <a:p>
            <a:r>
              <a:rPr lang="fr-FR" sz="1600" dirty="0" err="1" smtClean="0"/>
              <a:t>such</a:t>
            </a:r>
            <a:r>
              <a:rPr lang="fr-FR" sz="1600" dirty="0" smtClean="0"/>
              <a:t> as, by </a:t>
            </a:r>
            <a:r>
              <a:rPr lang="fr-FR" sz="1600" dirty="0" err="1" smtClean="0"/>
              <a:t>definition</a:t>
            </a:r>
            <a:r>
              <a:rPr lang="fr-FR" sz="1600" dirty="0" smtClean="0"/>
              <a:t>, in the "</a:t>
            </a:r>
            <a:r>
              <a:rPr lang="fr-FR" sz="1600" dirty="0" err="1" smtClean="0"/>
              <a:t>island</a:t>
            </a:r>
            <a:r>
              <a:rPr lang="fr-FR" sz="1600" dirty="0" smtClean="0"/>
              <a:t> of inversion"</a:t>
            </a:r>
            <a:endParaRPr lang="fr-FR" sz="1600" dirty="0"/>
          </a:p>
        </p:txBody>
      </p:sp>
      <p:sp>
        <p:nvSpPr>
          <p:cNvPr id="72" name="ZoneTexte 71"/>
          <p:cNvSpPr txBox="1"/>
          <p:nvPr/>
        </p:nvSpPr>
        <p:spPr>
          <a:xfrm>
            <a:off x="168946" y="3265623"/>
            <a:ext cx="405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To </a:t>
            </a:r>
            <a:r>
              <a:rPr lang="fr-FR" sz="1600" dirty="0" err="1" smtClean="0">
                <a:solidFill>
                  <a:srgbClr val="0000FF"/>
                </a:solidFill>
              </a:rPr>
              <a:t>account</a:t>
            </a:r>
            <a:r>
              <a:rPr lang="fr-FR" sz="1600" dirty="0" smtClean="0">
                <a:solidFill>
                  <a:srgbClr val="0000FF"/>
                </a:solidFill>
              </a:rPr>
              <a:t> for </a:t>
            </a: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(</a:t>
            </a:r>
            <a:r>
              <a:rPr lang="fr-FR" sz="1600" i="1" dirty="0" err="1" smtClean="0">
                <a:solidFill>
                  <a:srgbClr val="0000FF"/>
                </a:solidFill>
                <a:sym typeface="Wingdings" pitchFamily="2" charset="2"/>
              </a:rPr>
              <a:t>sd</a:t>
            </a: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  </a:t>
            </a:r>
            <a:r>
              <a:rPr lang="fr-FR" sz="1600" i="1" dirty="0" smtClean="0">
                <a:solidFill>
                  <a:srgbClr val="0000FF"/>
                </a:solidFill>
                <a:sym typeface="Wingdings" pitchFamily="2" charset="2"/>
              </a:rPr>
              <a:t>pf</a:t>
            </a:r>
            <a:r>
              <a:rPr lang="fr-FR" sz="1600" dirty="0" smtClean="0">
                <a:solidFill>
                  <a:srgbClr val="0000FF"/>
                </a:solidFill>
                <a:sym typeface="Wingdings" pitchFamily="2" charset="2"/>
              </a:rPr>
              <a:t>) neutron excitations :</a:t>
            </a:r>
            <a:r>
              <a:rPr lang="fr-FR" sz="1600" dirty="0" smtClean="0">
                <a:solidFill>
                  <a:srgbClr val="0000FF"/>
                </a:solidFill>
              </a:rPr>
              <a:t> </a:t>
            </a:r>
            <a:endParaRPr lang="fr-FR" sz="1600" dirty="0">
              <a:solidFill>
                <a:srgbClr val="0000FF"/>
              </a:solidFill>
            </a:endParaRPr>
          </a:p>
        </p:txBody>
      </p:sp>
      <p:grpSp>
        <p:nvGrpSpPr>
          <p:cNvPr id="85" name="Groupe 84"/>
          <p:cNvGrpSpPr/>
          <p:nvPr/>
        </p:nvGrpSpPr>
        <p:grpSpPr>
          <a:xfrm>
            <a:off x="1165284" y="4032923"/>
            <a:ext cx="1065367" cy="1079545"/>
            <a:chOff x="1165284" y="4032923"/>
            <a:chExt cx="1065367" cy="1079545"/>
          </a:xfrm>
        </p:grpSpPr>
        <p:grpSp>
          <p:nvGrpSpPr>
            <p:cNvPr id="19" name="Groupe 45"/>
            <p:cNvGrpSpPr/>
            <p:nvPr/>
          </p:nvGrpSpPr>
          <p:grpSpPr>
            <a:xfrm>
              <a:off x="1165284" y="4612145"/>
              <a:ext cx="422694" cy="201288"/>
              <a:chOff x="379562" y="2510296"/>
              <a:chExt cx="422694" cy="201288"/>
            </a:xfrm>
          </p:grpSpPr>
          <p:cxnSp>
            <p:nvCxnSpPr>
              <p:cNvPr id="47" name="Connecteur droit 46"/>
              <p:cNvCxnSpPr/>
              <p:nvPr/>
            </p:nvCxnSpPr>
            <p:spPr>
              <a:xfrm>
                <a:off x="379562" y="2510296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379562" y="2610940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379562" y="2711584"/>
                <a:ext cx="422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Parenthèses 49"/>
            <p:cNvSpPr/>
            <p:nvPr/>
          </p:nvSpPr>
          <p:spPr>
            <a:xfrm>
              <a:off x="1182537" y="4905434"/>
              <a:ext cx="388189" cy="207034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8</a:t>
              </a:r>
              <a:endParaRPr lang="fr-FR" sz="1600" dirty="0"/>
            </a:p>
          </p:txBody>
        </p:sp>
        <p:grpSp>
          <p:nvGrpSpPr>
            <p:cNvPr id="24" name="Groupe 50"/>
            <p:cNvGrpSpPr/>
            <p:nvPr/>
          </p:nvGrpSpPr>
          <p:grpSpPr>
            <a:xfrm>
              <a:off x="1807957" y="4609270"/>
              <a:ext cx="422694" cy="201288"/>
              <a:chOff x="379562" y="2510296"/>
              <a:chExt cx="422694" cy="201288"/>
            </a:xfrm>
          </p:grpSpPr>
          <p:cxnSp>
            <p:nvCxnSpPr>
              <p:cNvPr id="52" name="Connecteur droit 51"/>
              <p:cNvCxnSpPr/>
              <p:nvPr/>
            </p:nvCxnSpPr>
            <p:spPr>
              <a:xfrm>
                <a:off x="379562" y="2510296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>
                <a:off x="379562" y="2610940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379562" y="2711584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Parenthèses 54"/>
            <p:cNvSpPr/>
            <p:nvPr/>
          </p:nvSpPr>
          <p:spPr>
            <a:xfrm>
              <a:off x="1825210" y="4902559"/>
              <a:ext cx="388189" cy="207034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600" dirty="0" smtClean="0"/>
                <a:t>8</a:t>
              </a:r>
              <a:endParaRPr lang="fr-FR" sz="1600" dirty="0"/>
            </a:p>
          </p:txBody>
        </p:sp>
        <p:grpSp>
          <p:nvGrpSpPr>
            <p:cNvPr id="25" name="Groupe 55"/>
            <p:cNvGrpSpPr/>
            <p:nvPr/>
          </p:nvGrpSpPr>
          <p:grpSpPr>
            <a:xfrm>
              <a:off x="1807957" y="4032923"/>
              <a:ext cx="422694" cy="201288"/>
              <a:chOff x="379562" y="2510296"/>
              <a:chExt cx="422694" cy="201288"/>
            </a:xfrm>
          </p:grpSpPr>
          <p:cxnSp>
            <p:nvCxnSpPr>
              <p:cNvPr id="57" name="Connecteur droit 56"/>
              <p:cNvCxnSpPr/>
              <p:nvPr/>
            </p:nvCxnSpPr>
            <p:spPr>
              <a:xfrm>
                <a:off x="379562" y="2510296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379562" y="2610940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>
                <a:off x="379562" y="2711584"/>
                <a:ext cx="422694" cy="0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Connecteur droit 59"/>
            <p:cNvCxnSpPr/>
            <p:nvPr/>
          </p:nvCxnSpPr>
          <p:spPr>
            <a:xfrm>
              <a:off x="1807957" y="4390742"/>
              <a:ext cx="422694" cy="0"/>
            </a:xfrm>
            <a:prstGeom prst="line">
              <a:avLst/>
            </a:prstGeom>
            <a:ln w="19050"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60"/>
            <p:cNvGrpSpPr/>
            <p:nvPr/>
          </p:nvGrpSpPr>
          <p:grpSpPr>
            <a:xfrm>
              <a:off x="1264669" y="4596139"/>
              <a:ext cx="223925" cy="232914"/>
              <a:chOff x="3830128" y="2293189"/>
              <a:chExt cx="247291" cy="232914"/>
            </a:xfrm>
          </p:grpSpPr>
          <p:sp>
            <p:nvSpPr>
              <p:cNvPr id="62" name="Flèche courbée vers la droite 61"/>
              <p:cNvSpPr/>
              <p:nvPr/>
            </p:nvSpPr>
            <p:spPr>
              <a:xfrm>
                <a:off x="3830128" y="2293190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Flèche courbée vers la droite 62"/>
              <p:cNvSpPr/>
              <p:nvPr/>
            </p:nvSpPr>
            <p:spPr>
              <a:xfrm rot="10800000">
                <a:off x="3982528" y="2293189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e 63"/>
            <p:cNvGrpSpPr/>
            <p:nvPr/>
          </p:nvGrpSpPr>
          <p:grpSpPr>
            <a:xfrm>
              <a:off x="1907342" y="4066870"/>
              <a:ext cx="223925" cy="232914"/>
              <a:chOff x="3830128" y="2293189"/>
              <a:chExt cx="247291" cy="232914"/>
            </a:xfrm>
          </p:grpSpPr>
          <p:sp>
            <p:nvSpPr>
              <p:cNvPr id="65" name="Flèche courbée vers la droite 64"/>
              <p:cNvSpPr/>
              <p:nvPr/>
            </p:nvSpPr>
            <p:spPr>
              <a:xfrm>
                <a:off x="3830128" y="2293190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lèche courbée vers la droite 65"/>
              <p:cNvSpPr/>
              <p:nvPr/>
            </p:nvSpPr>
            <p:spPr>
              <a:xfrm rot="10800000">
                <a:off x="3982528" y="2293189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e 72"/>
            <p:cNvGrpSpPr/>
            <p:nvPr/>
          </p:nvGrpSpPr>
          <p:grpSpPr>
            <a:xfrm>
              <a:off x="1907342" y="4590745"/>
              <a:ext cx="223925" cy="232914"/>
              <a:chOff x="3830128" y="2293189"/>
              <a:chExt cx="247291" cy="232914"/>
            </a:xfrm>
          </p:grpSpPr>
          <p:sp>
            <p:nvSpPr>
              <p:cNvPr id="74" name="Flèche courbée vers la droite 73"/>
              <p:cNvSpPr/>
              <p:nvPr/>
            </p:nvSpPr>
            <p:spPr>
              <a:xfrm>
                <a:off x="3830128" y="2293190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lèche courbée vers la droite 74"/>
              <p:cNvSpPr/>
              <p:nvPr/>
            </p:nvSpPr>
            <p:spPr>
              <a:xfrm rot="10800000">
                <a:off x="3982528" y="2293189"/>
                <a:ext cx="94891" cy="232913"/>
              </a:xfrm>
              <a:prstGeom prst="curvedRightArrow">
                <a:avLst>
                  <a:gd name="adj1" fmla="val 27390"/>
                  <a:gd name="adj2" fmla="val 80567"/>
                  <a:gd name="adj3" fmla="val 25000"/>
                </a:avLst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7" name="Groupe 86"/>
          <p:cNvGrpSpPr/>
          <p:nvPr/>
        </p:nvGrpSpPr>
        <p:grpSpPr>
          <a:xfrm>
            <a:off x="2105025" y="3660024"/>
            <a:ext cx="6684096" cy="1105682"/>
            <a:chOff x="2105025" y="3660024"/>
            <a:chExt cx="6684096" cy="1105682"/>
          </a:xfrm>
        </p:grpSpPr>
        <p:grpSp>
          <p:nvGrpSpPr>
            <p:cNvPr id="86" name="Groupe 85"/>
            <p:cNvGrpSpPr/>
            <p:nvPr/>
          </p:nvGrpSpPr>
          <p:grpSpPr>
            <a:xfrm>
              <a:off x="2105025" y="4190699"/>
              <a:ext cx="276225" cy="518660"/>
              <a:chOff x="2105025" y="4190699"/>
              <a:chExt cx="276225" cy="518660"/>
            </a:xfrm>
          </p:grpSpPr>
          <p:sp>
            <p:nvSpPr>
              <p:cNvPr id="77" name="Flèche courbée vers la droite 76"/>
              <p:cNvSpPr/>
              <p:nvPr/>
            </p:nvSpPr>
            <p:spPr>
              <a:xfrm>
                <a:off x="2105025" y="4190701"/>
                <a:ext cx="105994" cy="518658"/>
              </a:xfrm>
              <a:prstGeom prst="curvedRightArrow">
                <a:avLst>
                  <a:gd name="adj1" fmla="val 59266"/>
                  <a:gd name="adj2" fmla="val 153297"/>
                  <a:gd name="adj3" fmla="val 25000"/>
                </a:avLst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lèche courbée vers la droite 77"/>
              <p:cNvSpPr/>
              <p:nvPr/>
            </p:nvSpPr>
            <p:spPr>
              <a:xfrm rot="10800000">
                <a:off x="2275256" y="4190699"/>
                <a:ext cx="105994" cy="518658"/>
              </a:xfrm>
              <a:prstGeom prst="curvedRightArrow">
                <a:avLst>
                  <a:gd name="adj1" fmla="val 59266"/>
                  <a:gd name="adj2" fmla="val 146973"/>
                  <a:gd name="adj3" fmla="val 25000"/>
                </a:avLst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ZoneTexte 78"/>
            <p:cNvSpPr txBox="1"/>
            <p:nvPr/>
          </p:nvSpPr>
          <p:spPr>
            <a:xfrm>
              <a:off x="4200394" y="3709391"/>
              <a:ext cx="2805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off diagonal </a:t>
              </a:r>
              <a:r>
                <a:rPr lang="fr-FR" sz="1600" dirty="0" err="1" smtClean="0"/>
                <a:t>matrix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elements</a:t>
              </a:r>
              <a:r>
                <a:rPr lang="fr-FR" sz="1600" dirty="0" smtClean="0"/>
                <a:t> </a:t>
              </a:r>
              <a:endParaRPr lang="fr-FR" sz="1600" dirty="0"/>
            </a:p>
          </p:txBody>
        </p:sp>
        <p:graphicFrame>
          <p:nvGraphicFramePr>
            <p:cNvPr id="80" name="Objet 79"/>
            <p:cNvGraphicFramePr>
              <a:graphicFrameLocks noChangeAspect="1"/>
            </p:cNvGraphicFramePr>
            <p:nvPr/>
          </p:nvGraphicFramePr>
          <p:xfrm>
            <a:off x="6973685" y="3660024"/>
            <a:ext cx="685800" cy="457200"/>
          </p:xfrm>
          <a:graphic>
            <a:graphicData uri="http://schemas.openxmlformats.org/presentationml/2006/ole">
              <p:oleObj spid="_x0000_s2050" name="Équation" r:id="rId4" imgW="380880" imgH="253800" progId="Equation.3">
                <p:embed/>
              </p:oleObj>
            </a:graphicData>
          </a:graphic>
        </p:graphicFrame>
        <p:grpSp>
          <p:nvGrpSpPr>
            <p:cNvPr id="36" name="Groupe 91"/>
            <p:cNvGrpSpPr/>
            <p:nvPr/>
          </p:nvGrpSpPr>
          <p:grpSpPr>
            <a:xfrm>
              <a:off x="2411427" y="3767962"/>
              <a:ext cx="1788339" cy="521275"/>
              <a:chOff x="2411427" y="4139738"/>
              <a:chExt cx="1788339" cy="521275"/>
            </a:xfrm>
          </p:grpSpPr>
          <p:sp>
            <p:nvSpPr>
              <p:cNvPr id="84" name="Forme libre 83"/>
              <p:cNvSpPr/>
              <p:nvPr/>
            </p:nvSpPr>
            <p:spPr>
              <a:xfrm>
                <a:off x="2411427" y="4256411"/>
                <a:ext cx="1788339" cy="404602"/>
              </a:xfrm>
              <a:custGeom>
                <a:avLst/>
                <a:gdLst>
                  <a:gd name="connsiteX0" fmla="*/ 0 w 1561763"/>
                  <a:gd name="connsiteY0" fmla="*/ 445062 h 445062"/>
                  <a:gd name="connsiteX1" fmla="*/ 380326 w 1561763"/>
                  <a:gd name="connsiteY1" fmla="*/ 0 h 445062"/>
                  <a:gd name="connsiteX2" fmla="*/ 1561763 w 1561763"/>
                  <a:gd name="connsiteY2" fmla="*/ 0 h 44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1763" h="445062">
                    <a:moveTo>
                      <a:pt x="0" y="445062"/>
                    </a:moveTo>
                    <a:lnTo>
                      <a:pt x="380326" y="0"/>
                    </a:lnTo>
                    <a:lnTo>
                      <a:pt x="1561763" y="0"/>
                    </a:ln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0" name="Connecteur droit 89"/>
              <p:cNvCxnSpPr/>
              <p:nvPr/>
            </p:nvCxnSpPr>
            <p:spPr>
              <a:xfrm>
                <a:off x="4196265" y="4139738"/>
                <a:ext cx="0" cy="23275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ZoneTexte 92"/>
            <p:cNvSpPr txBox="1"/>
            <p:nvPr/>
          </p:nvSpPr>
          <p:spPr>
            <a:xfrm>
              <a:off x="4813161" y="3934709"/>
              <a:ext cx="39759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fr-FR" sz="1600" dirty="0" smtClean="0"/>
                <a:t> Lee-</a:t>
              </a:r>
              <a:r>
                <a:rPr lang="fr-FR" sz="1600" dirty="0" err="1" smtClean="0"/>
                <a:t>Kahana</a:t>
              </a:r>
              <a:r>
                <a:rPr lang="fr-FR" sz="1600" dirty="0" smtClean="0"/>
                <a:t>-Scott G </a:t>
              </a:r>
              <a:r>
                <a:rPr lang="fr-FR" sz="1600" dirty="0" err="1" smtClean="0"/>
                <a:t>matrix</a:t>
              </a:r>
              <a:endParaRPr lang="fr-FR" sz="1600" dirty="0" smtClean="0"/>
            </a:p>
            <a:p>
              <a:pPr>
                <a:buFontTx/>
                <a:buChar char="-"/>
              </a:pPr>
              <a:r>
                <a:rPr lang="fr-FR" sz="1600" dirty="0" smtClean="0"/>
                <a:t> </a:t>
              </a:r>
              <a:r>
                <a:rPr lang="fr-FR" sz="1600" dirty="0" err="1" smtClean="0"/>
                <a:t>scaled</a:t>
              </a:r>
              <a:r>
                <a:rPr lang="fr-FR" sz="1600" dirty="0" smtClean="0"/>
                <a:t> as for the description of the SD states</a:t>
              </a:r>
            </a:p>
            <a:p>
              <a:r>
                <a:rPr lang="fr-FR" sz="1600" dirty="0" smtClean="0"/>
                <a:t>  in </a:t>
              </a:r>
              <a:r>
                <a:rPr lang="fr-FR" sz="1600" baseline="30000" dirty="0" smtClean="0"/>
                <a:t>40</a:t>
              </a:r>
              <a:r>
                <a:rPr lang="fr-FR" sz="1600" dirty="0" smtClean="0"/>
                <a:t>Ca (multi p-multi h excitations) </a:t>
              </a:r>
              <a:endParaRPr lang="fr-FR" sz="1600" dirty="0"/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2413101" y="4687472"/>
            <a:ext cx="6720164" cy="1648482"/>
            <a:chOff x="2413101" y="4483070"/>
            <a:chExt cx="6720164" cy="1648482"/>
          </a:xfrm>
        </p:grpSpPr>
        <p:grpSp>
          <p:nvGrpSpPr>
            <p:cNvPr id="37" name="Groupe 93"/>
            <p:cNvGrpSpPr/>
            <p:nvPr/>
          </p:nvGrpSpPr>
          <p:grpSpPr>
            <a:xfrm flipV="1">
              <a:off x="2413101" y="4483070"/>
              <a:ext cx="1788339" cy="521275"/>
              <a:chOff x="2411427" y="4139738"/>
              <a:chExt cx="1788339" cy="521275"/>
            </a:xfrm>
          </p:grpSpPr>
          <p:sp>
            <p:nvSpPr>
              <p:cNvPr id="95" name="Forme libre 94"/>
              <p:cNvSpPr/>
              <p:nvPr/>
            </p:nvSpPr>
            <p:spPr>
              <a:xfrm>
                <a:off x="2411427" y="4256411"/>
                <a:ext cx="1788339" cy="404602"/>
              </a:xfrm>
              <a:custGeom>
                <a:avLst/>
                <a:gdLst>
                  <a:gd name="connsiteX0" fmla="*/ 0 w 1561763"/>
                  <a:gd name="connsiteY0" fmla="*/ 445062 h 445062"/>
                  <a:gd name="connsiteX1" fmla="*/ 380326 w 1561763"/>
                  <a:gd name="connsiteY1" fmla="*/ 0 h 445062"/>
                  <a:gd name="connsiteX2" fmla="*/ 1561763 w 1561763"/>
                  <a:gd name="connsiteY2" fmla="*/ 0 h 44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1763" h="445062">
                    <a:moveTo>
                      <a:pt x="0" y="445062"/>
                    </a:moveTo>
                    <a:lnTo>
                      <a:pt x="380326" y="0"/>
                    </a:lnTo>
                    <a:lnTo>
                      <a:pt x="1561763" y="0"/>
                    </a:lnTo>
                  </a:path>
                </a:pathLst>
              </a:cu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6" name="Connecteur droit 95"/>
              <p:cNvCxnSpPr/>
              <p:nvPr/>
            </p:nvCxnSpPr>
            <p:spPr>
              <a:xfrm>
                <a:off x="4196265" y="4139738"/>
                <a:ext cx="0" cy="232756"/>
              </a:xfrm>
              <a:prstGeom prst="line">
                <a:avLst/>
              </a:prstGeom>
              <a:ln w="19050"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ZoneTexte 96"/>
            <p:cNvSpPr txBox="1"/>
            <p:nvPr/>
          </p:nvSpPr>
          <p:spPr>
            <a:xfrm>
              <a:off x="4200216" y="4712691"/>
              <a:ext cx="37279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neutron </a:t>
              </a:r>
              <a:r>
                <a:rPr lang="fr-FR" sz="1600" dirty="0" err="1" smtClean="0"/>
                <a:t>SPE's</a:t>
              </a:r>
              <a:r>
                <a:rPr lang="fr-FR" sz="1600" dirty="0" smtClean="0"/>
                <a:t> for </a:t>
              </a:r>
              <a:r>
                <a:rPr lang="fr-FR" sz="1600" i="1" dirty="0" err="1" smtClean="0"/>
                <a:t>sd</a:t>
              </a:r>
              <a:r>
                <a:rPr lang="fr-FR" sz="1600" i="1" dirty="0" smtClean="0"/>
                <a:t>-pf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shells</a:t>
              </a:r>
              <a:r>
                <a:rPr lang="fr-FR" sz="1600" dirty="0" smtClean="0"/>
                <a:t> on a </a:t>
              </a:r>
              <a:r>
                <a:rPr lang="fr-FR" sz="1600" baseline="30000" dirty="0" smtClean="0"/>
                <a:t>16</a:t>
              </a:r>
              <a:r>
                <a:rPr lang="fr-FR" sz="1600" dirty="0" smtClean="0"/>
                <a:t>O </a:t>
              </a:r>
              <a:r>
                <a:rPr lang="fr-FR" sz="1600" dirty="0" err="1" smtClean="0"/>
                <a:t>core</a:t>
              </a:r>
              <a:endParaRPr lang="fr-FR" sz="1600" dirty="0"/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4843308" y="5054334"/>
              <a:ext cx="428995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- </a:t>
              </a:r>
              <a:r>
                <a:rPr lang="fr-FR" sz="1600" i="1" dirty="0" err="1" smtClean="0"/>
                <a:t>sd</a:t>
              </a:r>
              <a:r>
                <a:rPr lang="fr-FR" sz="1600" dirty="0" smtClean="0"/>
                <a:t> </a:t>
              </a:r>
              <a:r>
                <a:rPr lang="fr-FR" sz="1600" dirty="0" smtClean="0">
                  <a:sym typeface="Wingdings" pitchFamily="2" charset="2"/>
                </a:rPr>
                <a:t> standard USD</a:t>
              </a:r>
            </a:p>
            <a:p>
              <a:r>
                <a:rPr lang="fr-FR" sz="1600" dirty="0" smtClean="0"/>
                <a:t>- </a:t>
              </a:r>
              <a:r>
                <a:rPr lang="fr-FR" sz="1600" i="1" dirty="0" err="1" smtClean="0"/>
                <a:t>fp</a:t>
              </a:r>
              <a:r>
                <a:rPr lang="fr-FR" sz="1600" dirty="0" smtClean="0"/>
                <a:t> </a:t>
              </a:r>
              <a:r>
                <a:rPr lang="fr-FR" sz="1600" dirty="0" smtClean="0">
                  <a:sym typeface="Wingdings" pitchFamily="2" charset="2"/>
                </a:rPr>
                <a:t> no </a:t>
              </a:r>
              <a:r>
                <a:rPr lang="fr-FR" sz="1600" dirty="0" err="1" smtClean="0">
                  <a:sym typeface="Wingdings" pitchFamily="2" charset="2"/>
                </a:rPr>
                <a:t>experimental</a:t>
              </a:r>
              <a:r>
                <a:rPr lang="fr-FR" sz="1600" dirty="0" smtClean="0">
                  <a:sym typeface="Wingdings" pitchFamily="2" charset="2"/>
                </a:rPr>
                <a:t> guidance</a:t>
              </a:r>
            </a:p>
            <a:p>
              <a:r>
                <a:rPr lang="fr-FR" sz="1600" dirty="0" smtClean="0"/>
                <a:t>	</a:t>
              </a:r>
              <a:r>
                <a:rPr lang="fr-FR" sz="1600" dirty="0" smtClean="0">
                  <a:sym typeface="Wingdings"/>
                </a:rPr>
                <a:t> SDPF-U-SI in case of 0ħ</a:t>
              </a:r>
              <a:r>
                <a:rPr lang="fr-FR" sz="1600" dirty="0" smtClean="0">
                  <a:sym typeface="Symbol"/>
                </a:rPr>
                <a:t> </a:t>
              </a:r>
              <a:r>
                <a:rPr lang="fr-FR" sz="1600" dirty="0" err="1" smtClean="0">
                  <a:sym typeface="Symbol"/>
                </a:rPr>
                <a:t>limit</a:t>
              </a:r>
              <a:endParaRPr lang="fr-FR" sz="1600" dirty="0" smtClean="0">
                <a:sym typeface="Symbol"/>
              </a:endParaRPr>
            </a:p>
            <a:p>
              <a:r>
                <a:rPr lang="fr-FR" sz="1600" dirty="0" smtClean="0">
                  <a:sym typeface="Symbol"/>
                </a:rPr>
                <a:t>	</a:t>
              </a:r>
              <a:r>
                <a:rPr lang="fr-FR" sz="1600" dirty="0" smtClean="0">
                  <a:sym typeface="Wingdings"/>
                </a:rPr>
                <a:t> 0</a:t>
              </a:r>
              <a:r>
                <a:rPr lang="fr-FR" sz="1600" baseline="30000" dirty="0" smtClean="0">
                  <a:sym typeface="Wingdings"/>
                </a:rPr>
                <a:t>+</a:t>
              </a:r>
              <a:r>
                <a:rPr lang="fr-FR" sz="1600" baseline="-25000" dirty="0" smtClean="0">
                  <a:sym typeface="Wingdings"/>
                </a:rPr>
                <a:t>2</a:t>
              </a:r>
              <a:r>
                <a:rPr lang="fr-FR" sz="1600" dirty="0" smtClean="0">
                  <a:sym typeface="Wingdings"/>
                </a:rPr>
                <a:t>(</a:t>
              </a:r>
              <a:r>
                <a:rPr lang="fr-FR" sz="1600" baseline="30000" dirty="0" smtClean="0">
                  <a:sym typeface="Wingdings"/>
                </a:rPr>
                <a:t>30</a:t>
              </a:r>
              <a:r>
                <a:rPr lang="fr-FR" sz="1600" dirty="0" smtClean="0">
                  <a:sym typeface="Wingdings"/>
                </a:rPr>
                <a:t>Mg) </a:t>
              </a:r>
              <a:r>
                <a:rPr lang="fr-FR" sz="1600" dirty="0" err="1" smtClean="0">
                  <a:sym typeface="Wingdings"/>
                </a:rPr>
                <a:t>at</a:t>
              </a:r>
              <a:r>
                <a:rPr lang="fr-FR" sz="1600" dirty="0" smtClean="0">
                  <a:sym typeface="Wingdings"/>
                </a:rPr>
                <a:t> the correct </a:t>
              </a:r>
              <a:r>
                <a:rPr lang="fr-FR" sz="1600" dirty="0" err="1" smtClean="0">
                  <a:sym typeface="Wingdings"/>
                </a:rPr>
                <a:t>energy</a:t>
              </a:r>
              <a:endParaRPr lang="fr-FR" sz="1600" dirty="0"/>
            </a:p>
          </p:txBody>
        </p:sp>
      </p:grpSp>
      <p:sp>
        <p:nvSpPr>
          <p:cNvPr id="99" name="ZoneTexte 98"/>
          <p:cNvSpPr txBox="1"/>
          <p:nvPr/>
        </p:nvSpPr>
        <p:spPr>
          <a:xfrm>
            <a:off x="6194154" y="6340509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 SDPF-U-MIX interaction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4448654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0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Si : Shell Model calculations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5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grpSp>
        <p:nvGrpSpPr>
          <p:cNvPr id="135" name="Groupe 134"/>
          <p:cNvGrpSpPr/>
          <p:nvPr/>
        </p:nvGrpSpPr>
        <p:grpSpPr>
          <a:xfrm>
            <a:off x="133352" y="466725"/>
            <a:ext cx="5934074" cy="2257425"/>
            <a:chOff x="133350" y="466725"/>
            <a:chExt cx="6867525" cy="2647950"/>
          </a:xfrm>
        </p:grpSpPr>
        <p:sp>
          <p:nvSpPr>
            <p:cNvPr id="132" name="Rectangle 131"/>
            <p:cNvSpPr/>
            <p:nvPr/>
          </p:nvSpPr>
          <p:spPr>
            <a:xfrm>
              <a:off x="133350" y="466725"/>
              <a:ext cx="6867525" cy="264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4404" y="548759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endParaRPr lang="fr-FR" dirty="0"/>
            </a:p>
          </p:txBody>
        </p:sp>
        <p:grpSp>
          <p:nvGrpSpPr>
            <p:cNvPr id="112" name="Groupe 111"/>
            <p:cNvGrpSpPr/>
            <p:nvPr/>
          </p:nvGrpSpPr>
          <p:grpSpPr>
            <a:xfrm>
              <a:off x="166689" y="523875"/>
              <a:ext cx="6672262" cy="2543175"/>
              <a:chOff x="4763" y="523875"/>
              <a:chExt cx="9158287" cy="3686175"/>
            </a:xfrm>
          </p:grpSpPr>
          <p:pic>
            <p:nvPicPr>
              <p:cNvPr id="11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76300" y="523875"/>
                <a:ext cx="72009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63" y="1457325"/>
                <a:ext cx="1914525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62175" y="1995488"/>
                <a:ext cx="1104900" cy="218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71863" y="1976438"/>
                <a:ext cx="714375" cy="2219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72025" y="1981200"/>
                <a:ext cx="100965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981700" y="1995488"/>
                <a:ext cx="704850" cy="2200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1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196138" y="2000250"/>
                <a:ext cx="1114425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" name="Picture 1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505825" y="2000250"/>
                <a:ext cx="638175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1" name="Groupe 15"/>
              <p:cNvGrpSpPr/>
              <p:nvPr/>
            </p:nvGrpSpPr>
            <p:grpSpPr>
              <a:xfrm>
                <a:off x="80963" y="1485900"/>
                <a:ext cx="9063037" cy="133350"/>
                <a:chOff x="80963" y="1485900"/>
                <a:chExt cx="9063037" cy="133350"/>
              </a:xfrm>
            </p:grpSpPr>
            <p:pic>
              <p:nvPicPr>
                <p:cNvPr id="129" name="Picture 14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80963" y="1485900"/>
                  <a:ext cx="6867525" cy="133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0" name="Picture 15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276475" y="1485900"/>
                  <a:ext cx="6867525" cy="133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2" name="Picture 1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763" y="4048125"/>
                <a:ext cx="6867525" cy="13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1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266950" y="4048125"/>
                <a:ext cx="6867525" cy="13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4" name="Connecteur droit 123"/>
              <p:cNvCxnSpPr/>
              <p:nvPr/>
            </p:nvCxnSpPr>
            <p:spPr>
              <a:xfrm>
                <a:off x="19050" y="2543175"/>
                <a:ext cx="9144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>
                <a:off x="2286000" y="2057400"/>
                <a:ext cx="6858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6" name="Picture 16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033713" y="1628775"/>
                <a:ext cx="5429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7" name="Picture 17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543550" y="1600200"/>
                <a:ext cx="76200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8" name="Picture 18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029575" y="1624013"/>
                <a:ext cx="666750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5" name="Rectangle 94"/>
          <p:cNvSpPr/>
          <p:nvPr/>
        </p:nvSpPr>
        <p:spPr>
          <a:xfrm>
            <a:off x="6066769" y="4114800"/>
            <a:ext cx="3286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Ä"/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  Excellent agreement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     experiment – Shell Model 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5581650" y="523875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SDPF-U-MIX</a:t>
            </a:r>
            <a:endParaRPr lang="fr-FR" dirty="0">
              <a:solidFill>
                <a:srgbClr val="0000FF"/>
              </a:solidFill>
            </a:endParaRPr>
          </a:p>
        </p:txBody>
      </p:sp>
      <p:grpSp>
        <p:nvGrpSpPr>
          <p:cNvPr id="106" name="Groupe 105"/>
          <p:cNvGrpSpPr/>
          <p:nvPr/>
        </p:nvGrpSpPr>
        <p:grpSpPr>
          <a:xfrm>
            <a:off x="566166" y="3133724"/>
            <a:ext cx="6288953" cy="3552195"/>
            <a:chOff x="566166" y="3133724"/>
            <a:chExt cx="6288953" cy="3552195"/>
          </a:xfrm>
        </p:grpSpPr>
        <p:grpSp>
          <p:nvGrpSpPr>
            <p:cNvPr id="134" name="Groupe 133"/>
            <p:cNvGrpSpPr/>
            <p:nvPr/>
          </p:nvGrpSpPr>
          <p:grpSpPr>
            <a:xfrm>
              <a:off x="566166" y="3133724"/>
              <a:ext cx="6288953" cy="3552195"/>
              <a:chOff x="566166" y="3133724"/>
              <a:chExt cx="6288953" cy="3552195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638176" y="3133724"/>
                <a:ext cx="5353050" cy="3533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31" name="Groupe 130"/>
              <p:cNvGrpSpPr/>
              <p:nvPr/>
            </p:nvGrpSpPr>
            <p:grpSpPr>
              <a:xfrm>
                <a:off x="566166" y="3163915"/>
                <a:ext cx="6288953" cy="3522004"/>
                <a:chOff x="3557016" y="3173440"/>
                <a:chExt cx="6288953" cy="3522004"/>
              </a:xfrm>
            </p:grpSpPr>
            <p:pic>
              <p:nvPicPr>
                <p:cNvPr id="8" name="Picture 6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557016" y="3681236"/>
                  <a:ext cx="2670234" cy="3014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3628716" y="4041699"/>
                  <a:ext cx="1079538" cy="17637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prstClr val="white"/>
                      </a:solidFill>
                    </a:rPr>
                    <a:t>b</a:t>
                  </a:r>
                  <a:endParaRPr lang="en-US" sz="2800" dirty="0">
                    <a:solidFill>
                      <a:srgbClr val="00B050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10" name="ZoneTexte 9"/>
                <p:cNvSpPr txBox="1"/>
                <p:nvPr/>
              </p:nvSpPr>
              <p:spPr>
                <a:xfrm>
                  <a:off x="4392959" y="3373941"/>
                  <a:ext cx="512415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b="1" dirty="0">
                      <a:solidFill>
                        <a:srgbClr val="0000FF"/>
                      </a:solidFill>
                      <a:latin typeface="+mj-lt"/>
                    </a:rPr>
                    <a:t>1</a:t>
                  </a:r>
                  <a:r>
                    <a:rPr lang="en-US" sz="1400" b="1" baseline="30000" dirty="0">
                      <a:solidFill>
                        <a:srgbClr val="0000FF"/>
                      </a:solidFill>
                      <a:latin typeface="+mj-lt"/>
                    </a:rPr>
                    <a:t>+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b="1" dirty="0">
                      <a:solidFill>
                        <a:prstClr val="black"/>
                      </a:solidFill>
                      <a:latin typeface="+mj-lt"/>
                    </a:rPr>
                    <a:t>4</a:t>
                  </a:r>
                  <a:r>
                    <a:rPr lang="en-US" sz="1400" b="1" baseline="30000" dirty="0">
                      <a:solidFill>
                        <a:prstClr val="black"/>
                      </a:solidFill>
                      <a:latin typeface="+mj-lt"/>
                    </a:rPr>
                    <a:t>-</a:t>
                  </a:r>
                </a:p>
              </p:txBody>
            </p:sp>
            <p:cxnSp>
              <p:nvCxnSpPr>
                <p:cNvPr id="11" name="Connecteur droit 10"/>
                <p:cNvCxnSpPr/>
                <p:nvPr/>
              </p:nvCxnSpPr>
              <p:spPr>
                <a:xfrm>
                  <a:off x="4748061" y="5927046"/>
                  <a:ext cx="82955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" name="ZoneTexte 11"/>
                <p:cNvSpPr txBox="1"/>
                <p:nvPr/>
              </p:nvSpPr>
              <p:spPr>
                <a:xfrm>
                  <a:off x="6088115" y="5822821"/>
                  <a:ext cx="36580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>
                      <a:solidFill>
                        <a:srgbClr val="FF0000"/>
                      </a:solidFill>
                    </a:rPr>
                    <a:t>0</a:t>
                  </a:r>
                  <a:r>
                    <a:rPr lang="en-US" sz="1200" b="1" baseline="30000" dirty="0">
                      <a:solidFill>
                        <a:srgbClr val="FF0000"/>
                      </a:solidFill>
                    </a:rPr>
                    <a:t>+</a:t>
                  </a:r>
                  <a:r>
                    <a:rPr lang="en-US" sz="1200" b="1" baseline="-25000" dirty="0">
                      <a:solidFill>
                        <a:srgbClr val="FF0000"/>
                      </a:solidFill>
                    </a:rPr>
                    <a:t>2</a:t>
                  </a:r>
                  <a:endParaRPr lang="en-US" sz="1200" b="1" baseline="30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5526275" y="5816610"/>
                  <a:ext cx="67358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FF0000"/>
                      </a:solidFill>
                    </a:rPr>
                    <a:t>2713(3)</a:t>
                  </a:r>
                  <a:endParaRPr lang="fr-FR" sz="1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579712" y="4009409"/>
                  <a:ext cx="618009" cy="719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prstClr val="white"/>
                      </a:solidFill>
                    </a:rPr>
                    <a:t>b</a:t>
                  </a:r>
                  <a:endParaRPr lang="en-US" sz="2800" dirty="0">
                    <a:solidFill>
                      <a:srgbClr val="00B050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847822" y="3416834"/>
                  <a:ext cx="531755" cy="2702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49000">
                      <a:schemeClr val="tx2"/>
                    </a:gs>
                    <a:gs pos="95000">
                      <a:schemeClr val="tx2">
                        <a:lumMod val="40000"/>
                        <a:lumOff val="6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335112" y="3871120"/>
                  <a:ext cx="249194" cy="2745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prstClr val="white"/>
                      </a:solidFill>
                    </a:rPr>
                    <a:t>b</a:t>
                  </a:r>
                  <a:endParaRPr lang="en-US" sz="2800" dirty="0">
                    <a:solidFill>
                      <a:srgbClr val="00B050"/>
                    </a:solidFill>
                    <a:latin typeface="Symbol" pitchFamily="18" charset="2"/>
                  </a:endParaRPr>
                </a:p>
              </p:txBody>
            </p:sp>
            <p:grpSp>
              <p:nvGrpSpPr>
                <p:cNvPr id="29" name="Groupe 28"/>
                <p:cNvGrpSpPr/>
                <p:nvPr/>
              </p:nvGrpSpPr>
              <p:grpSpPr>
                <a:xfrm>
                  <a:off x="4384364" y="3592541"/>
                  <a:ext cx="205458" cy="2273275"/>
                  <a:chOff x="5843693" y="1591733"/>
                  <a:chExt cx="293511" cy="2488991"/>
                </a:xfrm>
              </p:grpSpPr>
              <p:cxnSp>
                <p:nvCxnSpPr>
                  <p:cNvPr id="26" name="Connecteur droit 25"/>
                  <p:cNvCxnSpPr/>
                  <p:nvPr/>
                </p:nvCxnSpPr>
                <p:spPr>
                  <a:xfrm rot="5400000">
                    <a:off x="4725635" y="2713742"/>
                    <a:ext cx="2244018" cy="0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necteur droit 27"/>
                  <p:cNvCxnSpPr/>
                  <p:nvPr/>
                </p:nvCxnSpPr>
                <p:spPr>
                  <a:xfrm>
                    <a:off x="5843693" y="3809790"/>
                    <a:ext cx="293511" cy="270934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" name="Connecteur droit 29"/>
                <p:cNvCxnSpPr/>
                <p:nvPr/>
              </p:nvCxnSpPr>
              <p:spPr>
                <a:xfrm>
                  <a:off x="4396789" y="5229764"/>
                  <a:ext cx="205458" cy="247453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avec flèche 32"/>
                <p:cNvCxnSpPr/>
                <p:nvPr/>
              </p:nvCxnSpPr>
              <p:spPr>
                <a:xfrm rot="5400000">
                  <a:off x="4653639" y="5813820"/>
                  <a:ext cx="227079" cy="111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avec flèche 34"/>
                <p:cNvCxnSpPr/>
                <p:nvPr/>
              </p:nvCxnSpPr>
              <p:spPr>
                <a:xfrm rot="5400000">
                  <a:off x="4903691" y="6083930"/>
                  <a:ext cx="775310" cy="1112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ZoneTexte 36"/>
                <p:cNvSpPr txBox="1"/>
                <p:nvPr/>
              </p:nvSpPr>
              <p:spPr>
                <a:xfrm>
                  <a:off x="4738389" y="5661088"/>
                  <a:ext cx="59503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00B050"/>
                      </a:solidFill>
                    </a:rPr>
                    <a:t>61(40)</a:t>
                  </a:r>
                  <a:endParaRPr lang="fr-FR" sz="12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38" name="ZoneTexte 37"/>
                <p:cNvSpPr txBox="1"/>
                <p:nvPr/>
              </p:nvSpPr>
              <p:spPr>
                <a:xfrm>
                  <a:off x="4749390" y="6053105"/>
                  <a:ext cx="51648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00B050"/>
                      </a:solidFill>
                    </a:rPr>
                    <a:t>17(7)</a:t>
                  </a:r>
                  <a:endParaRPr lang="fr-FR" sz="1200" b="1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41" name="Connecteur droit 40"/>
                <p:cNvCxnSpPr/>
                <p:nvPr/>
              </p:nvCxnSpPr>
              <p:spPr>
                <a:xfrm rot="5400000">
                  <a:off x="4054236" y="5873428"/>
                  <a:ext cx="678639" cy="0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>
                  <a:off x="4390790" y="6203180"/>
                  <a:ext cx="205458" cy="247453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  <a:prstDash val="dash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ZoneTexte 46"/>
                <p:cNvSpPr txBox="1"/>
                <p:nvPr/>
              </p:nvSpPr>
              <p:spPr>
                <a:xfrm>
                  <a:off x="6800464" y="3496480"/>
                  <a:ext cx="15760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 smtClean="0">
                      <a:solidFill>
                        <a:srgbClr val="0000FF"/>
                      </a:solidFill>
                    </a:rPr>
                    <a:t>0.550    1</a:t>
                  </a:r>
                  <a:r>
                    <a:rPr lang="en-US" sz="1200" b="1" baseline="30000" dirty="0" smtClean="0">
                      <a:solidFill>
                        <a:srgbClr val="0000FF"/>
                      </a:solidFill>
                    </a:rPr>
                    <a:t>+    </a:t>
                  </a:r>
                  <a:r>
                    <a:rPr lang="en-US" sz="1200" b="1" dirty="0" smtClean="0">
                      <a:solidFill>
                        <a:srgbClr val="0000FF"/>
                      </a:solidFill>
                      <a:latin typeface="Calibri" pitchFamily="34" charset="0"/>
                      <a:cs typeface="Calibri" pitchFamily="34" charset="0"/>
                    </a:rPr>
                    <a:t>92% 2p-1h</a:t>
                  </a:r>
                  <a:endParaRPr lang="en-US" sz="1200" b="1" baseline="30000" dirty="0">
                    <a:solidFill>
                      <a:srgbClr val="0000FF"/>
                    </a:solidFill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 smtClean="0">
                      <a:solidFill>
                        <a:prstClr val="black"/>
                      </a:solidFill>
                    </a:rPr>
                    <a:t>             4</a:t>
                  </a:r>
                  <a:r>
                    <a:rPr lang="en-US" sz="1200" b="1" baseline="30000" dirty="0" smtClean="0">
                      <a:solidFill>
                        <a:prstClr val="black"/>
                      </a:solidFill>
                    </a:rPr>
                    <a:t>-       </a:t>
                  </a:r>
                  <a:r>
                    <a:rPr lang="en-US" sz="1200" b="1" dirty="0" smtClean="0">
                      <a:solidFill>
                        <a:prstClr val="black"/>
                      </a:solidFill>
                    </a:rPr>
                    <a:t>78% </a:t>
                  </a:r>
                  <a:r>
                    <a:rPr lang="en-US" sz="1200" b="1" dirty="0" smtClean="0">
                      <a:latin typeface="Calibri" pitchFamily="34" charset="0"/>
                      <a:cs typeface="Calibri" pitchFamily="34" charset="0"/>
                    </a:rPr>
                    <a:t>0ħ</a:t>
                  </a:r>
                  <a:r>
                    <a:rPr lang="en-US" sz="1200" b="1" dirty="0" smtClean="0">
                      <a:latin typeface="Calibri" pitchFamily="34" charset="0"/>
                      <a:cs typeface="Calibri" pitchFamily="34" charset="0"/>
                      <a:sym typeface="Symbol"/>
                    </a:rPr>
                    <a:t></a:t>
                  </a:r>
                  <a:endParaRPr lang="en-US" sz="1200" b="1" baseline="3000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8" name="Connecteur droit 47"/>
                <p:cNvCxnSpPr/>
                <p:nvPr/>
              </p:nvCxnSpPr>
              <p:spPr>
                <a:xfrm>
                  <a:off x="7174614" y="5983619"/>
                  <a:ext cx="82955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ZoneTexte 48"/>
                <p:cNvSpPr txBox="1"/>
                <p:nvPr/>
              </p:nvSpPr>
              <p:spPr>
                <a:xfrm>
                  <a:off x="8628969" y="5879394"/>
                  <a:ext cx="121700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 smtClean="0">
                      <a:solidFill>
                        <a:srgbClr val="FF0000"/>
                      </a:solidFill>
                      <a:latin typeface="Calibri" pitchFamily="34" charset="0"/>
                      <a:cs typeface="Calibri" pitchFamily="34" charset="0"/>
                    </a:rPr>
                    <a:t> 0</a:t>
                  </a:r>
                  <a:r>
                    <a:rPr lang="en-US" sz="1200" b="1" baseline="30000" dirty="0" smtClean="0">
                      <a:solidFill>
                        <a:srgbClr val="FF0000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r>
                    <a:rPr lang="en-US" sz="1200" b="1" baseline="-25000" dirty="0" smtClean="0">
                      <a:solidFill>
                        <a:srgbClr val="FF0000"/>
                      </a:solidFill>
                      <a:latin typeface="Calibri" pitchFamily="34" charset="0"/>
                      <a:cs typeface="Calibri" pitchFamily="34" charset="0"/>
                    </a:rPr>
                    <a:t>2</a:t>
                  </a:r>
                  <a:r>
                    <a:rPr lang="en-US" sz="1200" b="1" dirty="0" smtClean="0">
                      <a:solidFill>
                        <a:srgbClr val="FF0000"/>
                      </a:solidFill>
                      <a:latin typeface="Calibri" pitchFamily="34" charset="0"/>
                      <a:cs typeface="Calibri" pitchFamily="34" charset="0"/>
                    </a:rPr>
                    <a:t>    86% 2p-2h</a:t>
                  </a:r>
                  <a:endParaRPr lang="en-US" sz="1200" b="1" baseline="300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1" name="ZoneTexte 50"/>
                <p:cNvSpPr txBox="1"/>
                <p:nvPr/>
              </p:nvSpPr>
              <p:spPr>
                <a:xfrm>
                  <a:off x="7952829" y="5876799"/>
                  <a:ext cx="49885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FF0000"/>
                      </a:solidFill>
                    </a:rPr>
                    <a:t>2570</a:t>
                  </a:r>
                  <a:endParaRPr lang="fr-FR" sz="12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56" name="Connecteur droit 55"/>
                <p:cNvCxnSpPr/>
                <p:nvPr/>
              </p:nvCxnSpPr>
              <p:spPr>
                <a:xfrm rot="5400000">
                  <a:off x="5788917" y="4616021"/>
                  <a:ext cx="2049533" cy="0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>
                <a:xfrm>
                  <a:off x="6810918" y="5617076"/>
                  <a:ext cx="205458" cy="247453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>
                <a:xfrm>
                  <a:off x="6823343" y="4555060"/>
                  <a:ext cx="205458" cy="247453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avec flèche 58"/>
                <p:cNvCxnSpPr/>
                <p:nvPr/>
              </p:nvCxnSpPr>
              <p:spPr>
                <a:xfrm rot="5400000">
                  <a:off x="7110263" y="5820661"/>
                  <a:ext cx="339182" cy="111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avec flèche 59"/>
                <p:cNvCxnSpPr/>
                <p:nvPr/>
              </p:nvCxnSpPr>
              <p:spPr>
                <a:xfrm rot="5400000">
                  <a:off x="7181127" y="6057352"/>
                  <a:ext cx="825894" cy="1112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ZoneTexte 60"/>
                <p:cNvSpPr txBox="1"/>
                <p:nvPr/>
              </p:nvSpPr>
              <p:spPr>
                <a:xfrm>
                  <a:off x="7280194" y="5659801"/>
                  <a:ext cx="3398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00B050"/>
                      </a:solidFill>
                    </a:rPr>
                    <a:t>67</a:t>
                  </a:r>
                  <a:endParaRPr lang="fr-FR" sz="12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62" name="ZoneTexte 61"/>
                <p:cNvSpPr txBox="1"/>
                <p:nvPr/>
              </p:nvSpPr>
              <p:spPr>
                <a:xfrm>
                  <a:off x="7312522" y="6051818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00B050"/>
                      </a:solidFill>
                    </a:rPr>
                    <a:t>11</a:t>
                  </a:r>
                  <a:endParaRPr lang="fr-FR" sz="1200" b="1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65" name="Connecteur droit 64"/>
                <p:cNvCxnSpPr/>
                <p:nvPr/>
              </p:nvCxnSpPr>
              <p:spPr>
                <a:xfrm rot="5400000">
                  <a:off x="6474122" y="5872141"/>
                  <a:ext cx="678639" cy="0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/>
                <p:cNvCxnSpPr/>
                <p:nvPr/>
              </p:nvCxnSpPr>
              <p:spPr>
                <a:xfrm>
                  <a:off x="6817344" y="6201894"/>
                  <a:ext cx="205458" cy="247453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  <a:prstDash val="solid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/>
                <p:cNvCxnSpPr/>
                <p:nvPr/>
              </p:nvCxnSpPr>
              <p:spPr>
                <a:xfrm>
                  <a:off x="7172736" y="6470156"/>
                  <a:ext cx="8498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eur droit 71"/>
                <p:cNvCxnSpPr/>
                <p:nvPr/>
              </p:nvCxnSpPr>
              <p:spPr>
                <a:xfrm>
                  <a:off x="7178162" y="5643976"/>
                  <a:ext cx="8498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ZoneTexte 72"/>
                <p:cNvSpPr txBox="1"/>
                <p:nvPr/>
              </p:nvSpPr>
              <p:spPr>
                <a:xfrm>
                  <a:off x="8039506" y="5543424"/>
                  <a:ext cx="98135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/>
                    <a:t>3510         2</a:t>
                  </a:r>
                  <a:r>
                    <a:rPr lang="fr-FR" sz="1200" b="1" baseline="30000" dirty="0" smtClean="0"/>
                    <a:t>+</a:t>
                  </a:r>
                  <a:endParaRPr lang="fr-FR" sz="1200" b="1" baseline="30000" dirty="0"/>
                </a:p>
              </p:txBody>
            </p:sp>
            <p:cxnSp>
              <p:nvCxnSpPr>
                <p:cNvPr id="74" name="Connecteur droit 73"/>
                <p:cNvCxnSpPr/>
                <p:nvPr/>
              </p:nvCxnSpPr>
              <p:spPr>
                <a:xfrm>
                  <a:off x="7178162" y="5163916"/>
                  <a:ext cx="8498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74"/>
                <p:cNvCxnSpPr/>
                <p:nvPr/>
              </p:nvCxnSpPr>
              <p:spPr>
                <a:xfrm>
                  <a:off x="7178162" y="5237259"/>
                  <a:ext cx="8498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75"/>
                <p:cNvCxnSpPr/>
                <p:nvPr/>
              </p:nvCxnSpPr>
              <p:spPr>
                <a:xfrm>
                  <a:off x="7178162" y="5297266"/>
                  <a:ext cx="8498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ZoneTexte 76"/>
                <p:cNvSpPr txBox="1"/>
                <p:nvPr/>
              </p:nvSpPr>
              <p:spPr>
                <a:xfrm>
                  <a:off x="8046174" y="5130039"/>
                  <a:ext cx="5757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/>
                    <a:t>~5000</a:t>
                  </a:r>
                  <a:endParaRPr lang="fr-FR" sz="1200" b="1" dirty="0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8631426" y="4988405"/>
                  <a:ext cx="312906" cy="598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ts val="1300"/>
                    </a:lnSpc>
                  </a:pPr>
                  <a:r>
                    <a:rPr lang="fr-FR" sz="1400" b="1" dirty="0" smtClean="0">
                      <a:solidFill>
                        <a:prstClr val="black"/>
                      </a:solidFill>
                    </a:rPr>
                    <a:t>5</a:t>
                  </a:r>
                  <a:r>
                    <a:rPr lang="fr-FR" sz="1400" b="1" baseline="30000" dirty="0" smtClean="0">
                      <a:solidFill>
                        <a:prstClr val="black"/>
                      </a:solidFill>
                    </a:rPr>
                    <a:t>-</a:t>
                  </a:r>
                </a:p>
                <a:p>
                  <a:pPr lvl="0">
                    <a:lnSpc>
                      <a:spcPts val="1300"/>
                    </a:lnSpc>
                  </a:pPr>
                  <a:r>
                    <a:rPr lang="fr-FR" sz="1400" b="1" dirty="0" smtClean="0">
                      <a:solidFill>
                        <a:prstClr val="black"/>
                      </a:solidFill>
                    </a:rPr>
                    <a:t>3</a:t>
                  </a:r>
                  <a:r>
                    <a:rPr lang="fr-FR" sz="1400" b="1" baseline="30000" dirty="0" smtClean="0">
                      <a:solidFill>
                        <a:prstClr val="black"/>
                      </a:solidFill>
                    </a:rPr>
                    <a:t>-</a:t>
                  </a:r>
                </a:p>
                <a:p>
                  <a:pPr lvl="0">
                    <a:lnSpc>
                      <a:spcPts val="1300"/>
                    </a:lnSpc>
                  </a:pPr>
                  <a:r>
                    <a:rPr lang="fr-FR" sz="1400" b="1" dirty="0" smtClean="0">
                      <a:solidFill>
                        <a:prstClr val="black"/>
                      </a:solidFill>
                    </a:rPr>
                    <a:t>4</a:t>
                  </a:r>
                  <a:r>
                    <a:rPr lang="fr-FR" sz="1400" b="1" baseline="30000" dirty="0" smtClean="0">
                      <a:solidFill>
                        <a:prstClr val="black"/>
                      </a:solidFill>
                    </a:rPr>
                    <a:t>-</a:t>
                  </a:r>
                </a:p>
              </p:txBody>
            </p:sp>
            <p:sp>
              <p:nvSpPr>
                <p:cNvPr id="79" name="ZoneTexte 78"/>
                <p:cNvSpPr txBox="1"/>
                <p:nvPr/>
              </p:nvSpPr>
              <p:spPr>
                <a:xfrm>
                  <a:off x="6324594" y="5968253"/>
                  <a:ext cx="4956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smtClean="0">
                      <a:solidFill>
                        <a:srgbClr val="3333FF"/>
                      </a:solidFill>
                    </a:rPr>
                    <a:t>10%</a:t>
                  </a:r>
                  <a:endParaRPr lang="fr-FR" sz="1400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80" name="ZoneTexte 79"/>
                <p:cNvSpPr txBox="1"/>
                <p:nvPr/>
              </p:nvSpPr>
              <p:spPr>
                <a:xfrm>
                  <a:off x="6357931" y="5421518"/>
                  <a:ext cx="4956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smtClean="0">
                      <a:solidFill>
                        <a:srgbClr val="3333FF"/>
                      </a:solidFill>
                    </a:rPr>
                    <a:t>30%</a:t>
                  </a:r>
                  <a:endParaRPr lang="fr-FR" sz="1400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81" name="ZoneTexte 80"/>
                <p:cNvSpPr txBox="1"/>
                <p:nvPr/>
              </p:nvSpPr>
              <p:spPr>
                <a:xfrm>
                  <a:off x="6150286" y="4510928"/>
                  <a:ext cx="4956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smtClean="0">
                      <a:solidFill>
                        <a:srgbClr val="3333FF"/>
                      </a:solidFill>
                    </a:rPr>
                    <a:t>60%</a:t>
                  </a:r>
                  <a:endParaRPr lang="fr-FR" sz="1400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82" name="Accolade ouvrante 81"/>
                <p:cNvSpPr/>
                <p:nvPr/>
              </p:nvSpPr>
              <p:spPr>
                <a:xfrm>
                  <a:off x="6596056" y="4070873"/>
                  <a:ext cx="133350" cy="1133475"/>
                </a:xfrm>
                <a:prstGeom prst="leftBrace">
                  <a:avLst/>
                </a:prstGeom>
                <a:noFill/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85" name="Connecteur droit 84"/>
                <p:cNvCxnSpPr/>
                <p:nvPr/>
              </p:nvCxnSpPr>
              <p:spPr>
                <a:xfrm>
                  <a:off x="6269349" y="3843751"/>
                  <a:ext cx="53848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cteur droit 86"/>
                <p:cNvCxnSpPr/>
                <p:nvPr/>
              </p:nvCxnSpPr>
              <p:spPr>
                <a:xfrm>
                  <a:off x="6262681" y="3590386"/>
                  <a:ext cx="538488" cy="0"/>
                </a:xfrm>
                <a:prstGeom prst="line">
                  <a:avLst/>
                </a:prstGeom>
                <a:ln w="28575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ZoneTexte 87"/>
                <p:cNvSpPr txBox="1"/>
                <p:nvPr/>
              </p:nvSpPr>
              <p:spPr>
                <a:xfrm>
                  <a:off x="6224994" y="3359341"/>
                  <a:ext cx="5629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3333FF"/>
                      </a:solidFill>
                    </a:rPr>
                    <a:t>30 ms</a:t>
                  </a:r>
                  <a:endParaRPr lang="fr-FR" sz="12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6231661" y="3619374"/>
                  <a:ext cx="5629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/>
                    <a:t>59 ms</a:t>
                  </a:r>
                  <a:endParaRPr lang="fr-FR" sz="1200" b="1" dirty="0"/>
                </a:p>
              </p:txBody>
            </p:sp>
            <p:sp>
              <p:nvSpPr>
                <p:cNvPr id="94" name="ZoneTexte 93"/>
                <p:cNvSpPr txBox="1"/>
                <p:nvPr/>
              </p:nvSpPr>
              <p:spPr>
                <a:xfrm>
                  <a:off x="3725678" y="3173440"/>
                  <a:ext cx="517770" cy="276999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3333FF"/>
                      </a:solidFill>
                    </a:rPr>
                    <a:t>26(1)ms</a:t>
                  </a:r>
                  <a:endParaRPr lang="fr-FR" sz="12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68" name="ZoneTexte 67"/>
                <p:cNvSpPr txBox="1"/>
                <p:nvPr/>
              </p:nvSpPr>
              <p:spPr>
                <a:xfrm>
                  <a:off x="3725678" y="3653664"/>
                  <a:ext cx="637995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200" b="1" dirty="0" smtClean="0"/>
                    <a:t>54.4(5)ms</a:t>
                  </a:r>
                  <a:endParaRPr lang="fr-FR" sz="1200" b="1" dirty="0"/>
                </a:p>
              </p:txBody>
            </p:sp>
          </p:grpSp>
        </p:grpSp>
        <p:sp>
          <p:nvSpPr>
            <p:cNvPr id="86" name="ZoneTexte 85"/>
            <p:cNvSpPr txBox="1"/>
            <p:nvPr/>
          </p:nvSpPr>
          <p:spPr>
            <a:xfrm>
              <a:off x="5647644" y="6317544"/>
              <a:ext cx="11160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 0</a:t>
              </a:r>
              <a:r>
                <a:rPr lang="en-US" sz="1200" b="1" baseline="30000" dirty="0" smtClean="0">
                  <a:latin typeface="Calibri" pitchFamily="34" charset="0"/>
                  <a:cs typeface="Calibri" pitchFamily="34" charset="0"/>
                </a:rPr>
                <a:t>+</a:t>
              </a:r>
              <a:r>
                <a:rPr lang="en-US" sz="1200" b="1" baseline="-25000" dirty="0" smtClean="0">
                  <a:latin typeface="Calibri" pitchFamily="34" charset="0"/>
                  <a:cs typeface="Calibri" pitchFamily="34" charset="0"/>
                </a:rPr>
                <a:t>1</a:t>
              </a:r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    89% 0ħ</a:t>
              </a:r>
              <a:r>
                <a:rPr lang="en-US" sz="1200" b="1" dirty="0" smtClean="0">
                  <a:latin typeface="Calibri" pitchFamily="34" charset="0"/>
                  <a:cs typeface="Calibri" pitchFamily="34" charset="0"/>
                  <a:sym typeface="Symbol"/>
                </a:rPr>
                <a:t></a:t>
              </a:r>
              <a:endParaRPr lang="en-US" sz="1200" b="1" baseline="300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5" name="Groupe 104"/>
          <p:cNvGrpSpPr/>
          <p:nvPr/>
        </p:nvGrpSpPr>
        <p:grpSpPr>
          <a:xfrm>
            <a:off x="6096000" y="1038225"/>
            <a:ext cx="2990850" cy="1666875"/>
            <a:chOff x="6153150" y="1028700"/>
            <a:chExt cx="2990850" cy="1666875"/>
          </a:xfrm>
        </p:grpSpPr>
        <p:sp>
          <p:nvSpPr>
            <p:cNvPr id="104" name="Rectangle 103"/>
            <p:cNvSpPr/>
            <p:nvPr/>
          </p:nvSpPr>
          <p:spPr>
            <a:xfrm>
              <a:off x="6172200" y="1028700"/>
              <a:ext cx="2971800" cy="166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7220694" y="1143000"/>
              <a:ext cx="1921616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fr-FR" sz="1600" dirty="0" err="1" smtClean="0"/>
                <a:t>decrease</a:t>
              </a:r>
              <a:r>
                <a:rPr lang="fr-FR" sz="1600" dirty="0" smtClean="0"/>
                <a:t> of  the 0</a:t>
              </a:r>
              <a:r>
                <a:rPr lang="fr-FR" sz="1600" baseline="30000" dirty="0" smtClean="0"/>
                <a:t>+</a:t>
              </a:r>
              <a:r>
                <a:rPr lang="fr-FR" sz="1600" baseline="-25000" dirty="0" err="1" smtClean="0"/>
                <a:t>def</a:t>
              </a:r>
              <a:endParaRPr lang="fr-FR" sz="1600" baseline="-25000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6153150" y="1800225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aseline="30000" dirty="0" smtClean="0"/>
                <a:t>34</a:t>
              </a:r>
              <a:r>
                <a:rPr lang="fr-FR" sz="1600" dirty="0" smtClean="0"/>
                <a:t>Si</a:t>
              </a:r>
              <a:r>
                <a:rPr lang="fr-FR" sz="1600" dirty="0" smtClean="0">
                  <a:sym typeface="Wingdings" pitchFamily="2" charset="2"/>
                </a:rPr>
                <a:t></a:t>
              </a:r>
              <a:r>
                <a:rPr lang="fr-FR" sz="1600" baseline="30000" dirty="0" smtClean="0">
                  <a:sym typeface="Wingdings" pitchFamily="2" charset="2"/>
                </a:rPr>
                <a:t>32</a:t>
              </a:r>
              <a:r>
                <a:rPr lang="fr-FR" sz="1600" dirty="0" smtClean="0">
                  <a:sym typeface="Wingdings" pitchFamily="2" charset="2"/>
                </a:rPr>
                <a:t>Mg</a:t>
              </a:r>
              <a:endParaRPr lang="fr-FR" sz="1600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6153150" y="2133600"/>
              <a:ext cx="12025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aseline="30000" dirty="0" smtClean="0"/>
                <a:t>33</a:t>
              </a:r>
              <a:r>
                <a:rPr lang="fr-FR" sz="1600" dirty="0" smtClean="0"/>
                <a:t>Mg</a:t>
              </a:r>
              <a:r>
                <a:rPr lang="fr-FR" sz="1600" dirty="0" smtClean="0">
                  <a:sym typeface="Wingdings" pitchFamily="2" charset="2"/>
                </a:rPr>
                <a:t></a:t>
              </a:r>
              <a:r>
                <a:rPr lang="fr-FR" sz="1600" baseline="30000" dirty="0" smtClean="0">
                  <a:sym typeface="Wingdings" pitchFamily="2" charset="2"/>
                </a:rPr>
                <a:t>32</a:t>
              </a:r>
              <a:r>
                <a:rPr lang="fr-FR" sz="1600" dirty="0" smtClean="0">
                  <a:sym typeface="Wingdings" pitchFamily="2" charset="2"/>
                </a:rPr>
                <a:t>Mg</a:t>
              </a:r>
              <a:endParaRPr lang="fr-FR" sz="1600" dirty="0"/>
            </a:p>
          </p:txBody>
        </p:sp>
        <p:cxnSp>
          <p:nvCxnSpPr>
            <p:cNvPr id="96" name="Connecteur droit 95"/>
            <p:cNvCxnSpPr/>
            <p:nvPr/>
          </p:nvCxnSpPr>
          <p:spPr>
            <a:xfrm>
              <a:off x="6238875" y="1714500"/>
              <a:ext cx="29051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ZoneTexte 96"/>
            <p:cNvSpPr txBox="1"/>
            <p:nvPr/>
          </p:nvSpPr>
          <p:spPr>
            <a:xfrm>
              <a:off x="7543800" y="1371600"/>
              <a:ext cx="12882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Expt</a:t>
              </a:r>
              <a:r>
                <a:rPr lang="fr-FR" sz="1600" dirty="0" smtClean="0"/>
                <a:t>.         SM</a:t>
              </a:r>
              <a:endParaRPr lang="fr-FR" sz="1600" dirty="0"/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7572375" y="1800225"/>
              <a:ext cx="1436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3767         3852</a:t>
              </a:r>
              <a:endParaRPr lang="fr-FR" sz="1600" dirty="0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7572375" y="2133600"/>
              <a:ext cx="1436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2846         2999</a:t>
              </a:r>
              <a:endParaRPr lang="fr-FR" sz="1600" dirty="0"/>
            </a:p>
          </p:txBody>
        </p:sp>
        <p:cxnSp>
          <p:nvCxnSpPr>
            <p:cNvPr id="102" name="Connecteur droit 101"/>
            <p:cNvCxnSpPr/>
            <p:nvPr/>
          </p:nvCxnSpPr>
          <p:spPr>
            <a:xfrm>
              <a:off x="6238875" y="1133475"/>
              <a:ext cx="2905125" cy="0"/>
            </a:xfrm>
            <a:prstGeom prst="line">
              <a:avLst/>
            </a:prstGeom>
            <a:ln w="571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>
              <a:off x="6238875" y="2628900"/>
              <a:ext cx="2905125" cy="0"/>
            </a:xfrm>
            <a:prstGeom prst="line">
              <a:avLst/>
            </a:prstGeom>
            <a:ln w="571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1063670" y="3537417"/>
            <a:ext cx="289345" cy="27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5895546" y="2986335"/>
            <a:ext cx="2719529" cy="3430587"/>
            <a:chOff x="3679" y="2335"/>
            <a:chExt cx="1538" cy="1985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3679" y="2335"/>
              <a:ext cx="1487" cy="1985"/>
              <a:chOff x="3679" y="1504"/>
              <a:chExt cx="2063" cy="2677"/>
            </a:xfrm>
          </p:grpSpPr>
          <p:pic>
            <p:nvPicPr>
              <p:cNvPr id="10308" name="Picture 68" descr="ESP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79" y="1504"/>
                <a:ext cx="2063" cy="2677"/>
              </a:xfrm>
              <a:prstGeom prst="rect">
                <a:avLst/>
              </a:prstGeom>
              <a:noFill/>
            </p:spPr>
          </p:pic>
          <p:sp>
            <p:nvSpPr>
              <p:cNvPr id="10309" name="Rectangle 69"/>
              <p:cNvSpPr>
                <a:spLocks noChangeArrowheads="1"/>
              </p:cNvSpPr>
              <p:nvPr/>
            </p:nvSpPr>
            <p:spPr bwMode="auto">
              <a:xfrm>
                <a:off x="3885" y="1776"/>
                <a:ext cx="1653" cy="213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0321" name="Text Box 81"/>
            <p:cNvSpPr txBox="1">
              <a:spLocks noChangeArrowheads="1"/>
            </p:cNvSpPr>
            <p:nvPr/>
          </p:nvSpPr>
          <p:spPr bwMode="auto">
            <a:xfrm rot="5400000">
              <a:off x="4456" y="3202"/>
              <a:ext cx="1366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err="1">
                  <a:solidFill>
                    <a:srgbClr val="000000"/>
                  </a:solidFill>
                </a:rPr>
                <a:t>L.Gaudefroy</a:t>
              </a:r>
              <a:r>
                <a:rPr lang="fr-FR" sz="1200" dirty="0">
                  <a:solidFill>
                    <a:srgbClr val="000000"/>
                  </a:solidFill>
                </a:rPr>
                <a:t> et al, PRL97(2006)</a:t>
              </a:r>
            </a:p>
          </p:txBody>
        </p:sp>
      </p:grpSp>
      <p:sp>
        <p:nvSpPr>
          <p:cNvPr id="10242" name="AutoShape 2"/>
          <p:cNvSpPr>
            <a:spLocks noChangeArrowheads="1"/>
          </p:cNvSpPr>
          <p:nvPr/>
        </p:nvSpPr>
        <p:spPr bwMode="auto">
          <a:xfrm rot="5400000">
            <a:off x="3063082" y="1945481"/>
            <a:ext cx="2635250" cy="309563"/>
          </a:xfrm>
          <a:prstGeom prst="rightArrow">
            <a:avLst>
              <a:gd name="adj1" fmla="val 50000"/>
              <a:gd name="adj2" fmla="val 8445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FFFFFF"/>
                </a:solidFill>
                <a:latin typeface="Comic Sans MS" pitchFamily="66" charset="0"/>
              </a:rPr>
              <a:t>proton d3/2-s1/2 and d5/2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529013" y="1028700"/>
            <a:ext cx="307975" cy="307975"/>
            <a:chOff x="3625" y="1036"/>
            <a:chExt cx="194" cy="194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3625" y="1036"/>
              <a:ext cx="194" cy="19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629" y="1036"/>
              <a:ext cx="18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baseline="30000">
                  <a:solidFill>
                    <a:srgbClr val="FFFFFF"/>
                  </a:solidFill>
                  <a:latin typeface="Comic Sans MS" pitchFamily="66" charset="0"/>
                </a:rPr>
                <a:t>48</a:t>
              </a:r>
              <a:r>
                <a:rPr lang="fr-FR" sz="1400" b="1">
                  <a:solidFill>
                    <a:srgbClr val="FFFFFF"/>
                  </a:solidFill>
                  <a:latin typeface="Comic Sans MS" pitchFamily="66" charset="0"/>
                </a:rPr>
                <a:t>Ca</a:t>
              </a:r>
            </a:p>
          </p:txBody>
        </p:sp>
      </p:grp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906713" y="1030288"/>
            <a:ext cx="307975" cy="3095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676400" y="1030288"/>
            <a:ext cx="9144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050925" y="1016000"/>
            <a:ext cx="298450" cy="15732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349625" y="638175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srgbClr val="FF0000"/>
                </a:solidFill>
                <a:latin typeface="Comic Sans MS" pitchFamily="66" charset="0"/>
              </a:rPr>
              <a:t>N=28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527425" y="1000520"/>
            <a:ext cx="303213" cy="2218338"/>
            <a:chOff x="4792" y="1776"/>
            <a:chExt cx="191" cy="1789"/>
          </a:xfrm>
        </p:grpSpPr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4793" y="1776"/>
              <a:ext cx="190" cy="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4792" y="1850"/>
              <a:ext cx="190" cy="1715"/>
              <a:chOff x="5176" y="524"/>
              <a:chExt cx="256" cy="2652"/>
            </a:xfrm>
          </p:grpSpPr>
          <p:sp>
            <p:nvSpPr>
              <p:cNvPr id="10254" name="Rectangle 14"/>
              <p:cNvSpPr>
                <a:spLocks noChangeArrowheads="1"/>
              </p:cNvSpPr>
              <p:nvPr/>
            </p:nvSpPr>
            <p:spPr bwMode="auto">
              <a:xfrm>
                <a:off x="5176" y="650"/>
                <a:ext cx="256" cy="2526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55" name="Rectangle 15"/>
              <p:cNvSpPr>
                <a:spLocks noChangeArrowheads="1"/>
              </p:cNvSpPr>
              <p:nvPr/>
            </p:nvSpPr>
            <p:spPr bwMode="auto">
              <a:xfrm>
                <a:off x="5186" y="524"/>
                <a:ext cx="239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48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Ca</a:t>
                </a:r>
              </a:p>
            </p:txBody>
          </p:sp>
        </p:grpSp>
      </p:grp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1668463" y="1344613"/>
            <a:ext cx="309562" cy="6143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1360488" y="1344613"/>
            <a:ext cx="315912" cy="301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0325" y="1020763"/>
            <a:ext cx="915988" cy="2824162"/>
            <a:chOff x="1313" y="586"/>
            <a:chExt cx="774" cy="2496"/>
          </a:xfrm>
        </p:grpSpPr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1313" y="586"/>
              <a:ext cx="7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latin typeface="Comic Sans MS" pitchFamily="66" charset="0"/>
                </a:rPr>
                <a:t>Ca </a:t>
              </a:r>
              <a:r>
                <a:rPr lang="fr-FR" sz="1400">
                  <a:solidFill>
                    <a:srgbClr val="CC0099"/>
                  </a:solidFill>
                  <a:latin typeface="Comic Sans MS" pitchFamily="66" charset="0"/>
                </a:rPr>
                <a:t>Z=20</a:t>
              </a:r>
              <a:r>
                <a:rPr lang="fr-FR" sz="140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1313" y="1133"/>
              <a:ext cx="76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latin typeface="Comic Sans MS" pitchFamily="66" charset="0"/>
                </a:rPr>
                <a:t>Ar Z=18 </a:t>
              </a:r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1313" y="1678"/>
              <a:ext cx="7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latin typeface="Comic Sans MS" pitchFamily="66" charset="0"/>
                </a:rPr>
                <a:t>S  Z=16 </a:t>
              </a:r>
            </a:p>
          </p:txBody>
        </p:sp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1313" y="2223"/>
              <a:ext cx="72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latin typeface="Comic Sans MS" pitchFamily="66" charset="0"/>
                </a:rPr>
                <a:t>Si Z=14 </a:t>
              </a:r>
            </a:p>
          </p:txBody>
        </p:sp>
        <p:sp>
          <p:nvSpPr>
            <p:cNvPr id="10273" name="Text Box 33"/>
            <p:cNvSpPr txBox="1">
              <a:spLocks noChangeArrowheads="1"/>
            </p:cNvSpPr>
            <p:nvPr/>
          </p:nvSpPr>
          <p:spPr bwMode="auto">
            <a:xfrm>
              <a:off x="1313" y="2813"/>
              <a:ext cx="15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41363" y="1020763"/>
            <a:ext cx="3400425" cy="2193925"/>
            <a:chOff x="1932" y="581"/>
            <a:chExt cx="3333" cy="1909"/>
          </a:xfrm>
        </p:grpSpPr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>
              <a:off x="1932" y="581"/>
              <a:ext cx="3333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>
              <a:off x="1932" y="854"/>
              <a:ext cx="3333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>
              <a:off x="1932" y="1126"/>
              <a:ext cx="3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1932" y="1399"/>
              <a:ext cx="3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1932" y="1672"/>
              <a:ext cx="3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1932" y="2217"/>
              <a:ext cx="3333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1932" y="1945"/>
              <a:ext cx="3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1932" y="2490"/>
              <a:ext cx="3333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877888" y="644525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srgbClr val="CC0099"/>
                </a:solidFill>
                <a:latin typeface="Comic Sans MS" pitchFamily="66" charset="0"/>
              </a:rPr>
              <a:t>N=20</a:t>
            </a:r>
          </a:p>
        </p:txBody>
      </p:sp>
      <p:grpSp>
        <p:nvGrpSpPr>
          <p:cNvPr id="9" name="Group 93"/>
          <p:cNvGrpSpPr>
            <a:grpSpLocks/>
          </p:cNvGrpSpPr>
          <p:nvPr/>
        </p:nvGrpSpPr>
        <p:grpSpPr bwMode="auto">
          <a:xfrm>
            <a:off x="1049338" y="863600"/>
            <a:ext cx="2786062" cy="2547938"/>
            <a:chOff x="661" y="544"/>
            <a:chExt cx="1755" cy="1923"/>
          </a:xfrm>
        </p:grpSpPr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 rot="5400000">
              <a:off x="1459" y="1510"/>
              <a:ext cx="1914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rot="5400000">
              <a:off x="1263" y="1510"/>
              <a:ext cx="1914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 rot="5400000">
              <a:off x="1067" y="1510"/>
              <a:ext cx="1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 rot="5400000">
              <a:off x="871" y="1510"/>
              <a:ext cx="1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 rot="5400000">
              <a:off x="675" y="1510"/>
              <a:ext cx="1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 rot="5400000">
              <a:off x="486" y="1502"/>
              <a:ext cx="1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 rot="5400000">
              <a:off x="290" y="1502"/>
              <a:ext cx="1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 rot="5400000">
              <a:off x="94" y="1502"/>
              <a:ext cx="1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661" y="544"/>
              <a:ext cx="197" cy="1919"/>
              <a:chOff x="2730" y="438"/>
              <a:chExt cx="264" cy="2640"/>
            </a:xfrm>
          </p:grpSpPr>
          <p:sp>
            <p:nvSpPr>
              <p:cNvPr id="10291" name="Line 51"/>
              <p:cNvSpPr>
                <a:spLocks noChangeShapeType="1"/>
              </p:cNvSpPr>
              <p:nvPr/>
            </p:nvSpPr>
            <p:spPr bwMode="auto">
              <a:xfrm>
                <a:off x="2730" y="438"/>
                <a:ext cx="0" cy="2640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92" name="Line 52"/>
              <p:cNvSpPr>
                <a:spLocks noChangeShapeType="1"/>
              </p:cNvSpPr>
              <p:nvPr/>
            </p:nvSpPr>
            <p:spPr bwMode="auto">
              <a:xfrm>
                <a:off x="2994" y="438"/>
                <a:ext cx="0" cy="2640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3517900" y="1644650"/>
            <a:ext cx="320675" cy="31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>
                <a:solidFill>
                  <a:srgbClr val="000000"/>
                </a:solidFill>
                <a:latin typeface="Comic Sans MS" pitchFamily="66" charset="0"/>
              </a:rPr>
              <a:t>46</a:t>
            </a:r>
            <a:r>
              <a:rPr lang="en-US" sz="1200">
                <a:solidFill>
                  <a:srgbClr val="000000"/>
                </a:solidFill>
                <a:latin typeface="Comic Sans MS" pitchFamily="66" charset="0"/>
              </a:rPr>
              <a:t>Ar</a:t>
            </a:r>
          </a:p>
        </p:txBody>
      </p:sp>
      <p:sp>
        <p:nvSpPr>
          <p:cNvPr id="10298" name="AutoShape 58"/>
          <p:cNvSpPr>
            <a:spLocks noChangeArrowheads="1"/>
          </p:cNvSpPr>
          <p:nvPr/>
        </p:nvSpPr>
        <p:spPr bwMode="auto">
          <a:xfrm>
            <a:off x="1403350" y="412750"/>
            <a:ext cx="2160588" cy="374650"/>
          </a:xfrm>
          <a:prstGeom prst="rightArrow">
            <a:avLst>
              <a:gd name="adj1" fmla="val 40093"/>
              <a:gd name="adj2" fmla="val 6127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srgbClr val="FFFFFF"/>
                </a:solidFill>
                <a:latin typeface="Comic Sans MS" pitchFamily="66" charset="0"/>
              </a:rPr>
              <a:t>neutron f7/2</a:t>
            </a:r>
          </a:p>
        </p:txBody>
      </p: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5305836" y="633371"/>
            <a:ext cx="3536950" cy="2486025"/>
            <a:chOff x="3612" y="195"/>
            <a:chExt cx="2016" cy="1374"/>
          </a:xfrm>
        </p:grpSpPr>
        <p:pic>
          <p:nvPicPr>
            <p:cNvPr id="10305" name="Picture 6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2" y="195"/>
              <a:ext cx="2016" cy="1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6" name="Text Box 66"/>
            <p:cNvSpPr txBox="1">
              <a:spLocks noChangeArrowheads="1"/>
            </p:cNvSpPr>
            <p:nvPr/>
          </p:nvSpPr>
          <p:spPr bwMode="auto">
            <a:xfrm>
              <a:off x="4832" y="272"/>
              <a:ext cx="50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>
                  <a:solidFill>
                    <a:srgbClr val="000000"/>
                  </a:solidFill>
                  <a:latin typeface="Arial Unicode MS" pitchFamily="34" charset="-128"/>
                </a:rPr>
                <a:t>K isotopes</a:t>
              </a:r>
            </a:p>
          </p:txBody>
        </p:sp>
      </p:grp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3804247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Study </a:t>
            </a:r>
            <a: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  <a:t>for the 0</a:t>
            </a:r>
            <a:r>
              <a:rPr lang="en-US" sz="2000" kern="0" baseline="30000" dirty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  <a:t> state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44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81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1068121" y="1043255"/>
            <a:ext cx="279415" cy="28289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" name="Rectangle 83"/>
          <p:cNvSpPr>
            <a:spLocks noChangeArrowheads="1"/>
          </p:cNvSpPr>
          <p:nvPr/>
        </p:nvSpPr>
        <p:spPr bwMode="auto">
          <a:xfrm>
            <a:off x="988582" y="991904"/>
            <a:ext cx="416483" cy="38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latin typeface="Comic Sans MS" pitchFamily="66" charset="0"/>
              </a:rPr>
              <a:t>40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Ca</a:t>
            </a:r>
          </a:p>
        </p:txBody>
      </p:sp>
      <p:sp>
        <p:nvSpPr>
          <p:cNvPr id="85" name="Rectangle 103"/>
          <p:cNvSpPr>
            <a:spLocks noChangeArrowheads="1"/>
          </p:cNvSpPr>
          <p:nvPr/>
        </p:nvSpPr>
        <p:spPr bwMode="auto">
          <a:xfrm>
            <a:off x="1059369" y="2910569"/>
            <a:ext cx="298863" cy="308547"/>
          </a:xfrm>
          <a:prstGeom prst="rect">
            <a:avLst/>
          </a:prstGeom>
          <a:gradFill flip="none" rotWithShape="1">
            <a:gsLst>
              <a:gs pos="40000">
                <a:srgbClr val="FF0000"/>
              </a:gs>
              <a:gs pos="60000">
                <a:srgbClr val="FFFF00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latin typeface="Comic Sans MS" pitchFamily="66" charset="0"/>
              </a:rPr>
              <a:t>34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Si</a:t>
            </a:r>
          </a:p>
        </p:txBody>
      </p:sp>
      <p:sp>
        <p:nvSpPr>
          <p:cNvPr id="86" name="Rectangle 73"/>
          <p:cNvSpPr>
            <a:spLocks noChangeArrowheads="1"/>
          </p:cNvSpPr>
          <p:nvPr/>
        </p:nvSpPr>
        <p:spPr bwMode="auto">
          <a:xfrm>
            <a:off x="1065447" y="2286518"/>
            <a:ext cx="279415" cy="28289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1378425" y="1347538"/>
            <a:ext cx="2135874" cy="1862388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3" name="Rectangle 102"/>
          <p:cNvSpPr>
            <a:spLocks noChangeArrowheads="1"/>
          </p:cNvSpPr>
          <p:nvPr/>
        </p:nvSpPr>
        <p:spPr bwMode="auto">
          <a:xfrm>
            <a:off x="1055254" y="2302034"/>
            <a:ext cx="270893" cy="27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latin typeface="Comic Sans MS" pitchFamily="66" charset="0"/>
              </a:rPr>
              <a:t>36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S</a:t>
            </a:r>
          </a:p>
        </p:txBody>
      </p:sp>
      <p:cxnSp>
        <p:nvCxnSpPr>
          <p:cNvPr id="91" name="Connecteur droit 90"/>
          <p:cNvCxnSpPr>
            <a:stCxn id="10291" idx="1"/>
          </p:cNvCxnSpPr>
          <p:nvPr/>
        </p:nvCxnSpPr>
        <p:spPr>
          <a:xfrm flipH="1">
            <a:off x="1048084" y="3406238"/>
            <a:ext cx="1254" cy="614983"/>
          </a:xfrm>
          <a:prstGeom prst="line">
            <a:avLst/>
          </a:prstGeom>
          <a:ln w="285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flipH="1">
            <a:off x="1366241" y="3408922"/>
            <a:ext cx="1254" cy="614983"/>
          </a:xfrm>
          <a:prstGeom prst="line">
            <a:avLst/>
          </a:prstGeom>
          <a:ln w="285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rot="5400000" flipH="1">
            <a:off x="1197798" y="3213743"/>
            <a:ext cx="1254" cy="614983"/>
          </a:xfrm>
          <a:prstGeom prst="line">
            <a:avLst/>
          </a:prstGeom>
          <a:ln w="285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rot="5400000" flipH="1">
            <a:off x="1197798" y="3515869"/>
            <a:ext cx="1254" cy="614983"/>
          </a:xfrm>
          <a:prstGeom prst="line">
            <a:avLst/>
          </a:prstGeom>
          <a:ln w="285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115"/>
          <p:cNvSpPr>
            <a:spLocks noChangeArrowheads="1"/>
          </p:cNvSpPr>
          <p:nvPr/>
        </p:nvSpPr>
        <p:spPr bwMode="auto">
          <a:xfrm>
            <a:off x="1038378" y="3489358"/>
            <a:ext cx="346591" cy="33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latin typeface="Comic Sans MS" pitchFamily="66" charset="0"/>
              </a:rPr>
              <a:t>32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Mg</a:t>
            </a:r>
          </a:p>
        </p:txBody>
      </p:sp>
      <p:sp>
        <p:nvSpPr>
          <p:cNvPr id="10341" name="Rectangle 101"/>
          <p:cNvSpPr>
            <a:spLocks noChangeArrowheads="1"/>
          </p:cNvSpPr>
          <p:nvPr/>
        </p:nvSpPr>
        <p:spPr bwMode="auto">
          <a:xfrm>
            <a:off x="3542695" y="2915513"/>
            <a:ext cx="281791" cy="29357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2" name="Group 98"/>
          <p:cNvGrpSpPr>
            <a:grpSpLocks/>
          </p:cNvGrpSpPr>
          <p:nvPr/>
        </p:nvGrpSpPr>
        <p:grpSpPr bwMode="auto">
          <a:xfrm>
            <a:off x="1282700" y="1520825"/>
            <a:ext cx="2268538" cy="1377950"/>
            <a:chOff x="808" y="958"/>
            <a:chExt cx="1429" cy="868"/>
          </a:xfrm>
        </p:grpSpPr>
        <p:sp>
          <p:nvSpPr>
            <p:cNvPr id="10299" name="Text Box 59"/>
            <p:cNvSpPr txBox="1">
              <a:spLocks noChangeArrowheads="1"/>
            </p:cNvSpPr>
            <p:nvPr/>
          </p:nvSpPr>
          <p:spPr bwMode="auto">
            <a:xfrm>
              <a:off x="810" y="958"/>
              <a:ext cx="11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333399"/>
                  </a:solidFill>
                  <a:latin typeface="Comic Sans MS" pitchFamily="66" charset="0"/>
                </a:rPr>
                <a:t> </a:t>
              </a:r>
              <a:r>
                <a:rPr lang="fr-FR" sz="1400" dirty="0" err="1">
                  <a:solidFill>
                    <a:srgbClr val="333399"/>
                  </a:solidFill>
                  <a:latin typeface="Comic Sans MS" pitchFamily="66" charset="0"/>
                </a:rPr>
                <a:t>Feeding</a:t>
              </a:r>
              <a:r>
                <a:rPr lang="fr-FR" sz="1400" dirty="0">
                  <a:solidFill>
                    <a:srgbClr val="333399"/>
                  </a:solidFill>
                  <a:latin typeface="Comic Sans MS" pitchFamily="66" charset="0"/>
                </a:rPr>
                <a:t> of the </a:t>
              </a:r>
              <a:r>
                <a:rPr lang="fr-FR" sz="1400" dirty="0">
                  <a:solidFill>
                    <a:srgbClr val="333399"/>
                  </a:solidFill>
                  <a:latin typeface="Symbol" pitchFamily="18" charset="2"/>
                </a:rPr>
                <a:t>n</a:t>
              </a:r>
              <a:r>
                <a:rPr lang="fr-FR" sz="1400" i="1" dirty="0">
                  <a:solidFill>
                    <a:srgbClr val="333399"/>
                  </a:solidFill>
                  <a:latin typeface="Comic Sans MS" pitchFamily="66" charset="0"/>
                </a:rPr>
                <a:t>f</a:t>
              </a:r>
              <a:r>
                <a:rPr lang="fr-FR" sz="1400" i="1" baseline="-25000" dirty="0">
                  <a:solidFill>
                    <a:srgbClr val="333399"/>
                  </a:solidFill>
                  <a:latin typeface="Comic Sans MS" pitchFamily="66" charset="0"/>
                </a:rPr>
                <a:t>7/2</a:t>
              </a:r>
              <a:endParaRPr lang="fr-FR" sz="1400" dirty="0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813" y="1132"/>
              <a:ext cx="1257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fr-FR" sz="14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Compression </a:t>
              </a:r>
              <a:r>
                <a:rPr lang="fr-FR" sz="14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of the </a:t>
              </a:r>
              <a:endParaRPr lang="fr-FR" sz="1400" dirty="0" smtClean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   </a:t>
              </a:r>
              <a:r>
                <a:rPr lang="fr-FR" sz="1400" dirty="0" smtClean="0">
                  <a:solidFill>
                    <a:srgbClr val="000000"/>
                  </a:solidFill>
                  <a:latin typeface="Symbol" pitchFamily="18" charset="2"/>
                  <a:sym typeface="Wingdings" pitchFamily="2" charset="2"/>
                </a:rPr>
                <a:t>p</a:t>
              </a:r>
              <a:r>
                <a:rPr lang="fr-FR" sz="14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s</a:t>
              </a:r>
              <a:r>
                <a:rPr lang="fr-FR" sz="1400" baseline="-250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1/2</a:t>
              </a:r>
              <a:r>
                <a:rPr lang="fr-FR" sz="14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d</a:t>
              </a:r>
              <a:r>
                <a:rPr lang="fr-FR" sz="1400" baseline="-250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3/2 </a:t>
              </a:r>
              <a:r>
                <a:rPr lang="fr-FR" sz="1400" dirty="0" err="1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orbitals</a:t>
              </a:r>
              <a:endParaRPr lang="fr-FR" sz="1400" baseline="-25000" dirty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 dirty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endParaRPr>
            </a:p>
          </p:txBody>
        </p:sp>
        <p:sp>
          <p:nvSpPr>
            <p:cNvPr id="10323" name="Text Box 83"/>
            <p:cNvSpPr txBox="1">
              <a:spLocks noChangeArrowheads="1"/>
            </p:cNvSpPr>
            <p:nvPr/>
          </p:nvSpPr>
          <p:spPr bwMode="auto">
            <a:xfrm>
              <a:off x="808" y="1460"/>
              <a:ext cx="11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333399"/>
                  </a:solidFill>
                  <a:latin typeface="Comic Sans MS" pitchFamily="66" charset="0"/>
                </a:rPr>
                <a:t> </a:t>
              </a:r>
              <a:r>
                <a:rPr lang="fr-FR" sz="1400" dirty="0" err="1">
                  <a:solidFill>
                    <a:srgbClr val="333399"/>
                  </a:solidFill>
                  <a:latin typeface="Comic Sans MS" pitchFamily="66" charset="0"/>
                </a:rPr>
                <a:t>Removal</a:t>
              </a:r>
              <a:r>
                <a:rPr lang="fr-FR" sz="1400" dirty="0">
                  <a:solidFill>
                    <a:srgbClr val="333399"/>
                  </a:solidFill>
                  <a:latin typeface="Comic Sans MS" pitchFamily="66" charset="0"/>
                </a:rPr>
                <a:t> of the </a:t>
              </a:r>
              <a:r>
                <a:rPr lang="fr-FR" sz="1400" dirty="0" err="1">
                  <a:solidFill>
                    <a:srgbClr val="333399"/>
                  </a:solidFill>
                  <a:latin typeface="Symbol" pitchFamily="18" charset="2"/>
                </a:rPr>
                <a:t>p</a:t>
              </a:r>
              <a:r>
                <a:rPr lang="fr-FR" sz="1400" i="1" dirty="0" err="1">
                  <a:solidFill>
                    <a:srgbClr val="333399"/>
                  </a:solidFill>
                  <a:latin typeface="Comic Sans MS" pitchFamily="66" charset="0"/>
                </a:rPr>
                <a:t>sd</a:t>
              </a:r>
              <a:endParaRPr lang="fr-FR" sz="1400" dirty="0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  <p:sp>
          <p:nvSpPr>
            <p:cNvPr id="10324" name="Rectangle 84"/>
            <p:cNvSpPr>
              <a:spLocks noChangeArrowheads="1"/>
            </p:cNvSpPr>
            <p:nvPr/>
          </p:nvSpPr>
          <p:spPr bwMode="auto">
            <a:xfrm>
              <a:off x="811" y="1634"/>
              <a:ext cx="14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 </a:t>
              </a:r>
              <a:r>
                <a:rPr lang="fr-FR" sz="1400" dirty="0" err="1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Reduction</a:t>
              </a:r>
              <a:r>
                <a:rPr lang="fr-FR" sz="14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 of N=28 gap</a:t>
              </a: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3542845" y="2282826"/>
            <a:ext cx="269188" cy="924398"/>
            <a:chOff x="5208" y="1475"/>
            <a:chExt cx="239" cy="781"/>
          </a:xfrm>
        </p:grpSpPr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5217" y="2023"/>
              <a:ext cx="2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aseline="30000" dirty="0">
                  <a:solidFill>
                    <a:srgbClr val="000000"/>
                  </a:solidFill>
                  <a:latin typeface="Comic Sans MS" pitchFamily="66" charset="0"/>
                </a:rPr>
                <a:t>42</a:t>
              </a:r>
              <a:r>
                <a:rPr lang="fr-FR" sz="1200" dirty="0">
                  <a:solidFill>
                    <a:srgbClr val="000000"/>
                  </a:solidFill>
                  <a:latin typeface="Comic Sans MS" pitchFamily="66" charset="0"/>
                </a:rPr>
                <a:t>Si</a:t>
              </a:r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5208" y="1475"/>
              <a:ext cx="239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aseline="30000" dirty="0">
                  <a:solidFill>
                    <a:srgbClr val="000000"/>
                  </a:solidFill>
                  <a:latin typeface="Comic Sans MS" pitchFamily="66" charset="0"/>
                </a:rPr>
                <a:t>44</a:t>
              </a:r>
              <a:r>
                <a:rPr lang="fr-FR" sz="1200" dirty="0">
                  <a:solidFill>
                    <a:srgbClr val="000000"/>
                  </a:solidFill>
                  <a:latin typeface="Comic Sans MS" pitchFamily="66" charset="0"/>
                </a:rPr>
                <a:t>S</a:t>
              </a:r>
            </a:p>
          </p:txBody>
        </p:sp>
      </p:grpSp>
      <p:grpSp>
        <p:nvGrpSpPr>
          <p:cNvPr id="14" name="Group 111"/>
          <p:cNvGrpSpPr>
            <a:grpSpLocks/>
          </p:cNvGrpSpPr>
          <p:nvPr/>
        </p:nvGrpSpPr>
        <p:grpSpPr bwMode="auto">
          <a:xfrm>
            <a:off x="1262535" y="4441824"/>
            <a:ext cx="3484563" cy="2416175"/>
            <a:chOff x="1549" y="1675"/>
            <a:chExt cx="2195" cy="1522"/>
          </a:xfrm>
        </p:grpSpPr>
        <p:grpSp>
          <p:nvGrpSpPr>
            <p:cNvPr id="15" name="Group 110"/>
            <p:cNvGrpSpPr>
              <a:grpSpLocks/>
            </p:cNvGrpSpPr>
            <p:nvPr/>
          </p:nvGrpSpPr>
          <p:grpSpPr bwMode="auto">
            <a:xfrm>
              <a:off x="1549" y="1675"/>
              <a:ext cx="2195" cy="1522"/>
              <a:chOff x="1549" y="1675"/>
              <a:chExt cx="2195" cy="1522"/>
            </a:xfrm>
          </p:grpSpPr>
          <p:pic>
            <p:nvPicPr>
              <p:cNvPr id="101" name="Picture 91" descr="42Si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49" y="1675"/>
                <a:ext cx="2195" cy="1522"/>
              </a:xfrm>
              <a:prstGeom prst="rect">
                <a:avLst/>
              </a:prstGeom>
              <a:noFill/>
            </p:spPr>
          </p:pic>
          <p:sp>
            <p:nvSpPr>
              <p:cNvPr id="105" name="Text Box 94"/>
              <p:cNvSpPr txBox="1">
                <a:spLocks noChangeArrowheads="1"/>
              </p:cNvSpPr>
              <p:nvPr/>
            </p:nvSpPr>
            <p:spPr bwMode="auto">
              <a:xfrm>
                <a:off x="2388" y="2088"/>
                <a:ext cx="126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2</a:t>
                </a:r>
                <a:r>
                  <a:rPr lang="en-US" sz="1400" baseline="30000" dirty="0"/>
                  <a:t>+</a:t>
                </a:r>
                <a:r>
                  <a:rPr lang="en-US" sz="1400" dirty="0"/>
                  <a:t> </a:t>
                </a:r>
                <a:r>
                  <a:rPr lang="en-US" sz="1400" dirty="0">
                    <a:sym typeface="Wingdings" pitchFamily="2" charset="2"/>
                  </a:rPr>
                  <a:t> 0</a:t>
                </a:r>
                <a:r>
                  <a:rPr lang="en-US" sz="1400" baseline="30000" dirty="0">
                    <a:sym typeface="Wingdings" pitchFamily="2" charset="2"/>
                  </a:rPr>
                  <a:t>+</a:t>
                </a:r>
                <a:r>
                  <a:rPr lang="en-US" sz="1400" dirty="0"/>
                  <a:t> : 770 ± 19 </a:t>
                </a:r>
                <a:r>
                  <a:rPr lang="en-US" sz="1400" dirty="0" err="1"/>
                  <a:t>keV</a:t>
                </a:r>
                <a:endParaRPr lang="en-US" sz="1400" dirty="0"/>
              </a:p>
              <a:p>
                <a:r>
                  <a:rPr lang="en-US" sz="1400" dirty="0"/>
                  <a:t>                      </a:t>
                </a:r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9" name="Line 96"/>
            <p:cNvSpPr>
              <a:spLocks noChangeShapeType="1"/>
            </p:cNvSpPr>
            <p:nvPr/>
          </p:nvSpPr>
          <p:spPr bwMode="auto">
            <a:xfrm flipH="1">
              <a:off x="2204" y="2293"/>
              <a:ext cx="202" cy="1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0" name="Text Box 95"/>
          <p:cNvSpPr txBox="1">
            <a:spLocks noChangeArrowheads="1"/>
          </p:cNvSpPr>
          <p:nvPr/>
        </p:nvSpPr>
        <p:spPr bwMode="auto">
          <a:xfrm rot="16200000">
            <a:off x="-166919" y="5497125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Arial" charset="0"/>
              </a:rPr>
              <a:t>PRL99(2007)022503</a:t>
            </a:r>
            <a:endParaRPr lang="en-US" sz="1200" dirty="0">
              <a:latin typeface="Arial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3476625" y="4229100"/>
            <a:ext cx="1305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GANIL 2007</a:t>
            </a:r>
            <a:endParaRPr lang="fr-FR" sz="1600" dirty="0"/>
          </a:p>
        </p:txBody>
      </p:sp>
      <p:sp>
        <p:nvSpPr>
          <p:cNvPr id="87" name="ZoneTexte 86"/>
          <p:cNvSpPr txBox="1"/>
          <p:nvPr/>
        </p:nvSpPr>
        <p:spPr>
          <a:xfrm>
            <a:off x="4883971" y="6488668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SDPF-U-NR 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 SDPF-U-SI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1" grpId="0" animBg="1"/>
      <p:bldP spid="100" grpId="0"/>
      <p:bldP spid="103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3"/>
          <p:cNvGrpSpPr/>
          <p:nvPr/>
        </p:nvGrpSpPr>
        <p:grpSpPr>
          <a:xfrm>
            <a:off x="497046" y="914400"/>
            <a:ext cx="3586035" cy="3324225"/>
            <a:chOff x="497046" y="914400"/>
            <a:chExt cx="3586035" cy="33242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7275" y="1084518"/>
              <a:ext cx="3025806" cy="31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95"/>
            <p:cNvSpPr txBox="1">
              <a:spLocks noChangeArrowheads="1"/>
            </p:cNvSpPr>
            <p:nvPr/>
          </p:nvSpPr>
          <p:spPr bwMode="auto">
            <a:xfrm rot="16200000">
              <a:off x="-637591" y="2394893"/>
              <a:ext cx="27309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Arial" charset="0"/>
                </a:rPr>
                <a:t>S. Takeuchi et al., arXiv:1207.6191</a:t>
              </a:r>
            </a:p>
            <a:p>
              <a:r>
                <a:rPr lang="en-US" sz="1200" dirty="0" err="1" smtClean="0">
                  <a:latin typeface="Arial" charset="0"/>
                </a:rPr>
                <a:t>accepteded</a:t>
              </a:r>
              <a:r>
                <a:rPr lang="en-US" sz="1200" dirty="0" smtClean="0">
                  <a:latin typeface="Arial" charset="0"/>
                </a:rPr>
                <a:t> to PRL (</a:t>
              </a:r>
              <a:r>
                <a:rPr lang="en-US" sz="1200" dirty="0" err="1" smtClean="0">
                  <a:latin typeface="Arial" charset="0"/>
                </a:rPr>
                <a:t>sept</a:t>
              </a:r>
              <a:r>
                <a:rPr lang="en-US" sz="1200" dirty="0" smtClean="0">
                  <a:latin typeface="Arial" charset="0"/>
                </a:rPr>
                <a:t>. 2012, 28</a:t>
              </a:r>
              <a:r>
                <a:rPr lang="en-US" sz="1200" baseline="30000" dirty="0" smtClean="0">
                  <a:latin typeface="Arial" charset="0"/>
                </a:rPr>
                <a:t>th</a:t>
              </a:r>
              <a:r>
                <a:rPr lang="en-US" sz="1200" dirty="0" smtClean="0">
                  <a:latin typeface="Arial" charset="0"/>
                </a:rPr>
                <a:t>)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828925" y="914400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RIBF 2012</a:t>
              </a:r>
              <a:endParaRPr lang="fr-FR" sz="1600" dirty="0"/>
            </a:p>
          </p:txBody>
        </p:sp>
      </p:grpSp>
      <p:pic>
        <p:nvPicPr>
          <p:cNvPr id="7" name="Picture 91" descr="42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535" y="4441825"/>
            <a:ext cx="3484563" cy="2416175"/>
          </a:xfrm>
          <a:prstGeom prst="rect">
            <a:avLst/>
          </a:prstGeom>
          <a:noFill/>
        </p:spPr>
      </p:pic>
      <p:grpSp>
        <p:nvGrpSpPr>
          <p:cNvPr id="3" name="Groupe 14"/>
          <p:cNvGrpSpPr/>
          <p:nvPr/>
        </p:nvGrpSpPr>
        <p:grpSpPr>
          <a:xfrm>
            <a:off x="2155916" y="800099"/>
            <a:ext cx="534488" cy="5915025"/>
            <a:chOff x="2155916" y="0"/>
            <a:chExt cx="534488" cy="6492240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2155916" y="0"/>
              <a:ext cx="0" cy="649224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2690404" y="0"/>
              <a:ext cx="0" cy="649224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6701" y="895349"/>
            <a:ext cx="2828924" cy="336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95"/>
          <p:cNvSpPr txBox="1">
            <a:spLocks noChangeArrowheads="1"/>
          </p:cNvSpPr>
          <p:nvPr/>
        </p:nvSpPr>
        <p:spPr bwMode="auto">
          <a:xfrm rot="16200000">
            <a:off x="-166919" y="5497125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Arial" charset="0"/>
              </a:rPr>
              <a:t>PRL99(2007)022503</a:t>
            </a:r>
            <a:endParaRPr lang="en-US" sz="1200" dirty="0">
              <a:latin typeface="Arial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476625" y="4229100"/>
            <a:ext cx="1305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GANIL 2007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896100" y="1590675"/>
            <a:ext cx="189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Wingdings"/>
              </a:rPr>
              <a:t> </a:t>
            </a:r>
            <a:r>
              <a:rPr lang="fr-FR" sz="1600" dirty="0" err="1" smtClean="0"/>
              <a:t>well</a:t>
            </a:r>
            <a:r>
              <a:rPr lang="fr-FR" sz="1600" dirty="0" smtClean="0"/>
              <a:t> </a:t>
            </a:r>
            <a:r>
              <a:rPr lang="fr-FR" sz="1600" dirty="0" err="1" smtClean="0"/>
              <a:t>deformed</a:t>
            </a:r>
            <a:r>
              <a:rPr lang="fr-FR" sz="1600" dirty="0" smtClean="0"/>
              <a:t> rotor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2194" y="2981224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</a:rPr>
              <a:t>Perspectives (from an experimental point of view)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55848" y="3360518"/>
            <a:ext cx="857510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Better characterize the 1</a:t>
            </a:r>
            <a:r>
              <a:rPr lang="en-US" baseline="30000" dirty="0" smtClean="0"/>
              <a:t>+</a:t>
            </a:r>
            <a:r>
              <a:rPr lang="en-US" dirty="0" smtClean="0"/>
              <a:t> isomer in </a:t>
            </a:r>
            <a:r>
              <a:rPr lang="en-US" baseline="30000" dirty="0" smtClean="0"/>
              <a:t>34</a:t>
            </a:r>
            <a:r>
              <a:rPr lang="en-US" dirty="0" smtClean="0"/>
              <a:t>Al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 g factor measurement</a:t>
            </a:r>
          </a:p>
          <a:p>
            <a:pPr lvl="1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mass measurement</a:t>
            </a:r>
          </a:p>
          <a:p>
            <a:pPr lvl="1"/>
            <a:endParaRPr lang="en-US" sz="800" dirty="0" smtClean="0">
              <a:sym typeface="Wingdings" pitchFamily="2" charset="2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Make the link between N=20 and N=20 : from an island of inversion towards a peninsula</a:t>
            </a:r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1" y="4796346"/>
            <a:ext cx="5239878" cy="2071687"/>
          </a:xfrm>
          <a:prstGeom prst="rect">
            <a:avLst/>
          </a:prstGeom>
          <a:solidFill>
            <a:srgbClr val="CC0066"/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15568" y="29030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</a:rPr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2117" y="627883"/>
            <a:ext cx="775218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By the study of the 0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2</a:t>
            </a:r>
            <a:r>
              <a:rPr lang="en-US" dirty="0" smtClean="0"/>
              <a:t> states in </a:t>
            </a:r>
            <a:r>
              <a:rPr lang="en-US" baseline="30000" dirty="0" smtClean="0"/>
              <a:t>34</a:t>
            </a:r>
            <a:r>
              <a:rPr lang="en-US" dirty="0" smtClean="0"/>
              <a:t>Si we have better characterized the shape</a:t>
            </a:r>
          </a:p>
          <a:p>
            <a:r>
              <a:rPr lang="en-US" dirty="0" smtClean="0"/>
              <a:t>coexistence at N=20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We used this work to extend the SDFP-U-SI interaction to take into account the </a:t>
            </a:r>
          </a:p>
          <a:p>
            <a:r>
              <a:rPr lang="en-US" dirty="0" smtClean="0"/>
              <a:t>neutron excitation above N=20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We have an interaction SDPF-U-MIX which is now able to describe very well </a:t>
            </a:r>
          </a:p>
          <a:p>
            <a:r>
              <a:rPr lang="en-US" dirty="0" smtClean="0"/>
              <a:t>both the N=20 and N=28 regions.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131608" y="5661378"/>
            <a:ext cx="4105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and the GANIL staff for providing beams and support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5425" y="2640227"/>
            <a:ext cx="7300348" cy="329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85197" y="2557674"/>
            <a:ext cx="68492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D60093"/>
                </a:solidFill>
              </a:rPr>
              <a:t>Large collaboration : </a:t>
            </a:r>
            <a:r>
              <a:rPr lang="fr-FR" b="1" dirty="0" err="1" smtClean="0">
                <a:solidFill>
                  <a:srgbClr val="D60093"/>
                </a:solidFill>
              </a:rPr>
              <a:t>many</a:t>
            </a:r>
            <a:r>
              <a:rPr lang="fr-FR" b="1" dirty="0" smtClean="0">
                <a:solidFill>
                  <a:srgbClr val="D60093"/>
                </a:solidFill>
              </a:rPr>
              <a:t> </a:t>
            </a:r>
            <a:r>
              <a:rPr lang="fr-FR" b="1" dirty="0" err="1" smtClean="0">
                <a:solidFill>
                  <a:srgbClr val="D60093"/>
                </a:solidFill>
              </a:rPr>
              <a:t>experiments</a:t>
            </a:r>
            <a:r>
              <a:rPr lang="fr-FR" b="1" dirty="0" smtClean="0">
                <a:solidFill>
                  <a:srgbClr val="D60093"/>
                </a:solidFill>
              </a:rPr>
              <a:t> </a:t>
            </a:r>
            <a:r>
              <a:rPr lang="fr-FR" b="1" dirty="0" err="1" smtClean="0">
                <a:solidFill>
                  <a:srgbClr val="D60093"/>
                </a:solidFill>
              </a:rPr>
              <a:t>from</a:t>
            </a:r>
            <a:r>
              <a:rPr lang="fr-FR" b="1" dirty="0" smtClean="0">
                <a:solidFill>
                  <a:srgbClr val="D60093"/>
                </a:solidFill>
              </a:rPr>
              <a:t> 1993 to 2012… </a:t>
            </a:r>
          </a:p>
          <a:p>
            <a:r>
              <a:rPr lang="fr-FR" b="1" dirty="0" smtClean="0">
                <a:solidFill>
                  <a:srgbClr val="D60093"/>
                </a:solidFill>
              </a:rPr>
              <a:t>	</a:t>
            </a:r>
            <a:r>
              <a:rPr lang="fr-FR" b="1" dirty="0" smtClean="0">
                <a:solidFill>
                  <a:srgbClr val="D60093"/>
                </a:solidFill>
              </a:rPr>
              <a:t>GANIL</a:t>
            </a:r>
          </a:p>
          <a:p>
            <a:r>
              <a:rPr lang="fr-FR" b="1" dirty="0" smtClean="0">
                <a:solidFill>
                  <a:srgbClr val="D60093"/>
                </a:solidFill>
              </a:rPr>
              <a:t>	</a:t>
            </a:r>
            <a:r>
              <a:rPr lang="fr-FR" b="1" dirty="0" smtClean="0">
                <a:solidFill>
                  <a:srgbClr val="D60093"/>
                </a:solidFill>
              </a:rPr>
              <a:t>IPN Orsay</a:t>
            </a:r>
          </a:p>
          <a:p>
            <a:r>
              <a:rPr lang="fr-FR" b="1" dirty="0" smtClean="0">
                <a:solidFill>
                  <a:srgbClr val="D60093"/>
                </a:solidFill>
              </a:rPr>
              <a:t>	</a:t>
            </a:r>
            <a:r>
              <a:rPr lang="fr-FR" b="1" dirty="0" smtClean="0">
                <a:solidFill>
                  <a:srgbClr val="D60093"/>
                </a:solidFill>
              </a:rPr>
              <a:t>CEA Bruyères</a:t>
            </a:r>
          </a:p>
          <a:p>
            <a:r>
              <a:rPr lang="fr-FR" b="1" dirty="0" smtClean="0">
                <a:solidFill>
                  <a:srgbClr val="D60093"/>
                </a:solidFill>
              </a:rPr>
              <a:t>	CEA Saclay</a:t>
            </a:r>
          </a:p>
          <a:p>
            <a:r>
              <a:rPr lang="fr-FR" b="1" dirty="0" smtClean="0">
                <a:solidFill>
                  <a:srgbClr val="D60093"/>
                </a:solidFill>
              </a:rPr>
              <a:t>	</a:t>
            </a:r>
            <a:r>
              <a:rPr lang="fr-FR" b="1" dirty="0" smtClean="0">
                <a:solidFill>
                  <a:srgbClr val="D60093"/>
                </a:solidFill>
              </a:rPr>
              <a:t>IPHC</a:t>
            </a:r>
          </a:p>
          <a:p>
            <a:r>
              <a:rPr lang="fr-FR" b="1" dirty="0" smtClean="0">
                <a:solidFill>
                  <a:srgbClr val="D60093"/>
                </a:solidFill>
              </a:rPr>
              <a:t>	</a:t>
            </a:r>
            <a:r>
              <a:rPr lang="fr-FR" b="1" dirty="0" smtClean="0">
                <a:solidFill>
                  <a:srgbClr val="D60093"/>
                </a:solidFill>
              </a:rPr>
              <a:t>U. of Madrid</a:t>
            </a:r>
          </a:p>
          <a:p>
            <a:r>
              <a:rPr lang="fr-FR" b="1" dirty="0" smtClean="0">
                <a:solidFill>
                  <a:srgbClr val="D60093"/>
                </a:solidFill>
              </a:rPr>
              <a:t>	</a:t>
            </a:r>
            <a:r>
              <a:rPr lang="fr-FR" b="1" dirty="0" smtClean="0">
                <a:solidFill>
                  <a:srgbClr val="D60093"/>
                </a:solidFill>
              </a:rPr>
              <a:t>INR </a:t>
            </a:r>
            <a:r>
              <a:rPr lang="fr-FR" b="1" dirty="0" smtClean="0">
                <a:solidFill>
                  <a:srgbClr val="D60093"/>
                </a:solidFill>
              </a:rPr>
              <a:t>Debrecen</a:t>
            </a:r>
          </a:p>
          <a:p>
            <a:r>
              <a:rPr lang="fr-FR" b="1" dirty="0" smtClean="0">
                <a:solidFill>
                  <a:srgbClr val="D60093"/>
                </a:solidFill>
              </a:rPr>
              <a:t>	</a:t>
            </a:r>
            <a:r>
              <a:rPr lang="fr-FR" b="1" dirty="0" smtClean="0">
                <a:solidFill>
                  <a:srgbClr val="D60093"/>
                </a:solidFill>
              </a:rPr>
              <a:t>IFIN </a:t>
            </a:r>
            <a:r>
              <a:rPr lang="fr-FR" b="1" dirty="0" err="1" smtClean="0">
                <a:solidFill>
                  <a:srgbClr val="D60093"/>
                </a:solidFill>
              </a:rPr>
              <a:t>Bucharest</a:t>
            </a:r>
            <a:endParaRPr lang="fr-FR" b="1" dirty="0" smtClean="0">
              <a:solidFill>
                <a:srgbClr val="D60093"/>
              </a:solidFill>
            </a:endParaRPr>
          </a:p>
          <a:p>
            <a:r>
              <a:rPr lang="fr-FR" b="1" dirty="0" smtClean="0">
                <a:solidFill>
                  <a:srgbClr val="D60093"/>
                </a:solidFill>
              </a:rPr>
              <a:t>	</a:t>
            </a:r>
            <a:r>
              <a:rPr lang="fr-FR" b="1" dirty="0" smtClean="0">
                <a:solidFill>
                  <a:srgbClr val="D60093"/>
                </a:solidFill>
              </a:rPr>
              <a:t>JINR </a:t>
            </a:r>
            <a:r>
              <a:rPr lang="fr-FR" b="1" dirty="0" err="1" smtClean="0">
                <a:solidFill>
                  <a:srgbClr val="D60093"/>
                </a:solidFill>
              </a:rPr>
              <a:t>Dubna</a:t>
            </a:r>
            <a:endParaRPr lang="fr-FR" b="1" dirty="0" smtClean="0">
              <a:solidFill>
                <a:srgbClr val="D60093"/>
              </a:solidFill>
            </a:endParaRPr>
          </a:p>
          <a:p>
            <a:r>
              <a:rPr lang="fr-FR" b="1" dirty="0" smtClean="0">
                <a:solidFill>
                  <a:srgbClr val="D60093"/>
                </a:solidFill>
              </a:rPr>
              <a:t>	</a:t>
            </a:r>
            <a:r>
              <a:rPr lang="fr-FR" b="1" dirty="0" smtClean="0">
                <a:solidFill>
                  <a:srgbClr val="D60093"/>
                </a:solidFill>
              </a:rPr>
              <a:t>…</a:t>
            </a:r>
          </a:p>
          <a:p>
            <a:r>
              <a:rPr lang="fr-FR" b="1" dirty="0" smtClean="0">
                <a:solidFill>
                  <a:srgbClr val="D60093"/>
                </a:solidFill>
              </a:rPr>
              <a:t>	</a:t>
            </a:r>
            <a:endParaRPr lang="fr-FR" b="1" dirty="0" smtClean="0">
              <a:solidFill>
                <a:srgbClr val="D60093"/>
              </a:solidFill>
            </a:endParaRPr>
          </a:p>
          <a:p>
            <a:r>
              <a:rPr lang="fr-FR" b="1" dirty="0" smtClean="0">
                <a:solidFill>
                  <a:srgbClr val="D60093"/>
                </a:solidFill>
              </a:rPr>
              <a:t>	</a:t>
            </a:r>
            <a:endParaRPr lang="fr-FR" b="1" dirty="0" smtClean="0">
              <a:solidFill>
                <a:srgbClr val="D60093"/>
              </a:solidFill>
            </a:endParaRPr>
          </a:p>
          <a:p>
            <a:r>
              <a:rPr lang="fr-FR" b="1" dirty="0" smtClean="0">
                <a:solidFill>
                  <a:srgbClr val="D60093"/>
                </a:solidFill>
              </a:rPr>
              <a:t>	</a:t>
            </a:r>
            <a:endParaRPr lang="fr-FR" b="1" dirty="0">
              <a:solidFill>
                <a:srgbClr val="D60093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70840" y="1851377"/>
            <a:ext cx="598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Special thanks to the Madrid-Strasbourg collaboration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hartN20N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2859" y="2339719"/>
            <a:ext cx="6510159" cy="3619597"/>
          </a:xfrm>
          <a:prstGeom prst="rect">
            <a:avLst/>
          </a:prstGeom>
        </p:spPr>
      </p:pic>
      <p:sp>
        <p:nvSpPr>
          <p:cNvPr id="17" name="Flèche courbée vers la gauche 16"/>
          <p:cNvSpPr/>
          <p:nvPr/>
        </p:nvSpPr>
        <p:spPr>
          <a:xfrm>
            <a:off x="4646614" y="3583412"/>
            <a:ext cx="268014" cy="677916"/>
          </a:xfrm>
          <a:prstGeom prst="curved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29100" y="4676775"/>
            <a:ext cx="7264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N=28</a:t>
            </a:r>
            <a:endParaRPr lang="fr-F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1063670" y="3537417"/>
            <a:ext cx="289345" cy="27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 rot="5400000">
            <a:off x="3063082" y="1945481"/>
            <a:ext cx="2635250" cy="309563"/>
          </a:xfrm>
          <a:prstGeom prst="rightArrow">
            <a:avLst>
              <a:gd name="adj1" fmla="val 50000"/>
              <a:gd name="adj2" fmla="val 8445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FFFFFF"/>
                </a:solidFill>
                <a:latin typeface="Comic Sans MS" pitchFamily="66" charset="0"/>
              </a:rPr>
              <a:t>proton d3/2-s1/2 and d5/2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529013" y="1028700"/>
            <a:ext cx="307975" cy="307975"/>
            <a:chOff x="3625" y="1036"/>
            <a:chExt cx="194" cy="194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3625" y="1036"/>
              <a:ext cx="194" cy="19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629" y="1036"/>
              <a:ext cx="18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baseline="30000">
                  <a:solidFill>
                    <a:srgbClr val="FFFFFF"/>
                  </a:solidFill>
                  <a:latin typeface="Comic Sans MS" pitchFamily="66" charset="0"/>
                </a:rPr>
                <a:t>48</a:t>
              </a:r>
              <a:r>
                <a:rPr lang="fr-FR" sz="1400" b="1">
                  <a:solidFill>
                    <a:srgbClr val="FFFFFF"/>
                  </a:solidFill>
                  <a:latin typeface="Comic Sans MS" pitchFamily="66" charset="0"/>
                </a:rPr>
                <a:t>Ca</a:t>
              </a:r>
            </a:p>
          </p:txBody>
        </p:sp>
      </p:grp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906713" y="1030288"/>
            <a:ext cx="307975" cy="3095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676400" y="1030288"/>
            <a:ext cx="9144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050925" y="1016000"/>
            <a:ext cx="298450" cy="15732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349625" y="638175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srgbClr val="FF0000"/>
                </a:solidFill>
                <a:latin typeface="Comic Sans MS" pitchFamily="66" charset="0"/>
              </a:rPr>
              <a:t>N=28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527425" y="1000520"/>
            <a:ext cx="303213" cy="2218338"/>
            <a:chOff x="4792" y="1776"/>
            <a:chExt cx="191" cy="1789"/>
          </a:xfrm>
        </p:grpSpPr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4793" y="1776"/>
              <a:ext cx="190" cy="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4792" y="1850"/>
              <a:ext cx="190" cy="1715"/>
              <a:chOff x="5176" y="524"/>
              <a:chExt cx="256" cy="2652"/>
            </a:xfrm>
          </p:grpSpPr>
          <p:sp>
            <p:nvSpPr>
              <p:cNvPr id="10254" name="Rectangle 14"/>
              <p:cNvSpPr>
                <a:spLocks noChangeArrowheads="1"/>
              </p:cNvSpPr>
              <p:nvPr/>
            </p:nvSpPr>
            <p:spPr bwMode="auto">
              <a:xfrm>
                <a:off x="5176" y="650"/>
                <a:ext cx="256" cy="2526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55" name="Rectangle 15"/>
              <p:cNvSpPr>
                <a:spLocks noChangeArrowheads="1"/>
              </p:cNvSpPr>
              <p:nvPr/>
            </p:nvSpPr>
            <p:spPr bwMode="auto">
              <a:xfrm>
                <a:off x="5186" y="524"/>
                <a:ext cx="239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48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Ca</a:t>
                </a:r>
              </a:p>
            </p:txBody>
          </p:sp>
        </p:grpSp>
      </p:grp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1668463" y="1344613"/>
            <a:ext cx="309562" cy="6143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1360488" y="1344613"/>
            <a:ext cx="315912" cy="301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0325" y="1020763"/>
            <a:ext cx="915988" cy="2824162"/>
            <a:chOff x="1313" y="586"/>
            <a:chExt cx="774" cy="2496"/>
          </a:xfrm>
        </p:grpSpPr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1313" y="586"/>
              <a:ext cx="7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latin typeface="Comic Sans MS" pitchFamily="66" charset="0"/>
                </a:rPr>
                <a:t>Ca </a:t>
              </a:r>
              <a:r>
                <a:rPr lang="fr-FR" sz="1400">
                  <a:solidFill>
                    <a:srgbClr val="CC0099"/>
                  </a:solidFill>
                  <a:latin typeface="Comic Sans MS" pitchFamily="66" charset="0"/>
                </a:rPr>
                <a:t>Z=20</a:t>
              </a:r>
              <a:r>
                <a:rPr lang="fr-FR" sz="140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1313" y="1133"/>
              <a:ext cx="76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latin typeface="Comic Sans MS" pitchFamily="66" charset="0"/>
                </a:rPr>
                <a:t>Ar Z=18 </a:t>
              </a:r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1313" y="1678"/>
              <a:ext cx="7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latin typeface="Comic Sans MS" pitchFamily="66" charset="0"/>
                </a:rPr>
                <a:t>S  Z=16 </a:t>
              </a:r>
            </a:p>
          </p:txBody>
        </p:sp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1313" y="2223"/>
              <a:ext cx="72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latin typeface="Comic Sans MS" pitchFamily="66" charset="0"/>
                </a:rPr>
                <a:t>Si Z=14 </a:t>
              </a:r>
            </a:p>
          </p:txBody>
        </p:sp>
        <p:sp>
          <p:nvSpPr>
            <p:cNvPr id="10273" name="Text Box 33"/>
            <p:cNvSpPr txBox="1">
              <a:spLocks noChangeArrowheads="1"/>
            </p:cNvSpPr>
            <p:nvPr/>
          </p:nvSpPr>
          <p:spPr bwMode="auto">
            <a:xfrm>
              <a:off x="1313" y="2813"/>
              <a:ext cx="15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41363" y="1020763"/>
            <a:ext cx="3400425" cy="2193925"/>
            <a:chOff x="1932" y="581"/>
            <a:chExt cx="3333" cy="1909"/>
          </a:xfrm>
        </p:grpSpPr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>
              <a:off x="1932" y="581"/>
              <a:ext cx="3333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>
              <a:off x="1932" y="854"/>
              <a:ext cx="3333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>
              <a:off x="1932" y="1126"/>
              <a:ext cx="3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1932" y="1399"/>
              <a:ext cx="3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1932" y="1672"/>
              <a:ext cx="3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1932" y="2217"/>
              <a:ext cx="3333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1932" y="1945"/>
              <a:ext cx="3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1932" y="2490"/>
              <a:ext cx="3333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877888" y="644525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srgbClr val="CC0099"/>
                </a:solidFill>
                <a:latin typeface="Comic Sans MS" pitchFamily="66" charset="0"/>
              </a:rPr>
              <a:t>N=20</a:t>
            </a:r>
          </a:p>
        </p:txBody>
      </p:sp>
      <p:grpSp>
        <p:nvGrpSpPr>
          <p:cNvPr id="9" name="Group 93"/>
          <p:cNvGrpSpPr>
            <a:grpSpLocks/>
          </p:cNvGrpSpPr>
          <p:nvPr/>
        </p:nvGrpSpPr>
        <p:grpSpPr bwMode="auto">
          <a:xfrm>
            <a:off x="1049338" y="863600"/>
            <a:ext cx="2786062" cy="2547938"/>
            <a:chOff x="661" y="544"/>
            <a:chExt cx="1755" cy="1923"/>
          </a:xfrm>
        </p:grpSpPr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 rot="5400000">
              <a:off x="1459" y="1510"/>
              <a:ext cx="1914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rot="5400000">
              <a:off x="1263" y="1510"/>
              <a:ext cx="1914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 rot="5400000">
              <a:off x="1067" y="1510"/>
              <a:ext cx="1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 rot="5400000">
              <a:off x="871" y="1510"/>
              <a:ext cx="1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 rot="5400000">
              <a:off x="675" y="1510"/>
              <a:ext cx="1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 rot="5400000">
              <a:off x="486" y="1502"/>
              <a:ext cx="1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 rot="5400000">
              <a:off x="290" y="1502"/>
              <a:ext cx="1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 rot="5400000">
              <a:off x="94" y="1502"/>
              <a:ext cx="1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661" y="544"/>
              <a:ext cx="197" cy="1919"/>
              <a:chOff x="2730" y="438"/>
              <a:chExt cx="264" cy="2640"/>
            </a:xfrm>
          </p:grpSpPr>
          <p:sp>
            <p:nvSpPr>
              <p:cNvPr id="10291" name="Line 51"/>
              <p:cNvSpPr>
                <a:spLocks noChangeShapeType="1"/>
              </p:cNvSpPr>
              <p:nvPr/>
            </p:nvSpPr>
            <p:spPr bwMode="auto">
              <a:xfrm>
                <a:off x="2730" y="438"/>
                <a:ext cx="0" cy="2640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92" name="Line 52"/>
              <p:cNvSpPr>
                <a:spLocks noChangeShapeType="1"/>
              </p:cNvSpPr>
              <p:nvPr/>
            </p:nvSpPr>
            <p:spPr bwMode="auto">
              <a:xfrm>
                <a:off x="2994" y="438"/>
                <a:ext cx="0" cy="2640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3517900" y="1644650"/>
            <a:ext cx="320675" cy="31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>
                <a:solidFill>
                  <a:srgbClr val="000000"/>
                </a:solidFill>
                <a:latin typeface="Comic Sans MS" pitchFamily="66" charset="0"/>
              </a:rPr>
              <a:t>46</a:t>
            </a:r>
            <a:r>
              <a:rPr lang="en-US" sz="1200">
                <a:solidFill>
                  <a:srgbClr val="000000"/>
                </a:solidFill>
                <a:latin typeface="Comic Sans MS" pitchFamily="66" charset="0"/>
              </a:rPr>
              <a:t>Ar</a:t>
            </a:r>
          </a:p>
        </p:txBody>
      </p:sp>
      <p:sp>
        <p:nvSpPr>
          <p:cNvPr id="10298" name="AutoShape 58"/>
          <p:cNvSpPr>
            <a:spLocks noChangeArrowheads="1"/>
          </p:cNvSpPr>
          <p:nvPr/>
        </p:nvSpPr>
        <p:spPr bwMode="auto">
          <a:xfrm>
            <a:off x="1403350" y="412750"/>
            <a:ext cx="2160588" cy="374650"/>
          </a:xfrm>
          <a:prstGeom prst="rightArrow">
            <a:avLst>
              <a:gd name="adj1" fmla="val 40093"/>
              <a:gd name="adj2" fmla="val 6127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srgbClr val="FFFFFF"/>
                </a:solidFill>
                <a:latin typeface="Comic Sans MS" pitchFamily="66" charset="0"/>
              </a:rPr>
              <a:t>neutron f7/2</a:t>
            </a:r>
          </a:p>
        </p:txBody>
      </p:sp>
      <p:grpSp>
        <p:nvGrpSpPr>
          <p:cNvPr id="12" name="Groupe 105"/>
          <p:cNvGrpSpPr/>
          <p:nvPr/>
        </p:nvGrpSpPr>
        <p:grpSpPr>
          <a:xfrm>
            <a:off x="6874483" y="322263"/>
            <a:ext cx="2086362" cy="6535737"/>
            <a:chOff x="6845300" y="306388"/>
            <a:chExt cx="2086362" cy="6535737"/>
          </a:xfrm>
        </p:grpSpPr>
        <p:grpSp>
          <p:nvGrpSpPr>
            <p:cNvPr id="13" name="Group 87"/>
            <p:cNvGrpSpPr>
              <a:grpSpLocks/>
            </p:cNvGrpSpPr>
            <p:nvPr/>
          </p:nvGrpSpPr>
          <p:grpSpPr bwMode="auto">
            <a:xfrm>
              <a:off x="6845300" y="306388"/>
              <a:ext cx="1757363" cy="6535737"/>
              <a:chOff x="3280" y="135"/>
              <a:chExt cx="1107" cy="4117"/>
            </a:xfrm>
          </p:grpSpPr>
          <p:pic>
            <p:nvPicPr>
              <p:cNvPr id="10328" name="Picture 8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80" y="135"/>
                <a:ext cx="1086" cy="1009"/>
              </a:xfrm>
              <a:prstGeom prst="rect">
                <a:avLst/>
              </a:prstGeom>
              <a:noFill/>
            </p:spPr>
          </p:pic>
          <p:pic>
            <p:nvPicPr>
              <p:cNvPr id="10329" name="Picture 8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99" y="2182"/>
                <a:ext cx="1088" cy="1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30" name="Picture 9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99" y="1170"/>
                <a:ext cx="1088" cy="1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31" name="Picture 9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99" y="3209"/>
                <a:ext cx="1088" cy="1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332" name="Text Box 92"/>
              <p:cNvSpPr txBox="1">
                <a:spLocks noChangeArrowheads="1"/>
              </p:cNvSpPr>
              <p:nvPr/>
            </p:nvSpPr>
            <p:spPr bwMode="auto">
              <a:xfrm>
                <a:off x="3483" y="325"/>
                <a:ext cx="194" cy="11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="1" baseline="30000">
                    <a:solidFill>
                      <a:srgbClr val="003399"/>
                    </a:solidFill>
                  </a:rPr>
                  <a:t>48</a:t>
                </a:r>
                <a:r>
                  <a:rPr lang="fr-FR" sz="1200" b="1">
                    <a:solidFill>
                      <a:srgbClr val="003399"/>
                    </a:solidFill>
                  </a:rPr>
                  <a:t>Ca</a:t>
                </a:r>
              </a:p>
            </p:txBody>
          </p:sp>
        </p:grpSp>
        <p:sp>
          <p:nvSpPr>
            <p:cNvPr id="10335" name="Text Box 95"/>
            <p:cNvSpPr txBox="1">
              <a:spLocks noChangeArrowheads="1"/>
            </p:cNvSpPr>
            <p:nvPr/>
          </p:nvSpPr>
          <p:spPr bwMode="auto">
            <a:xfrm rot="5400000">
              <a:off x="7355910" y="3412738"/>
              <a:ext cx="287450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HFB - D1S calculations from CEA-DAM</a:t>
              </a:r>
            </a:p>
          </p:txBody>
        </p:sp>
      </p:grp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3804247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Study </a:t>
            </a:r>
            <a: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  <a:t>for the 0</a:t>
            </a:r>
            <a:r>
              <a:rPr lang="en-US" sz="2000" kern="0" baseline="30000" dirty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  <a:t> state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44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81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1068121" y="1043255"/>
            <a:ext cx="279415" cy="28289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" name="Rectangle 83"/>
          <p:cNvSpPr>
            <a:spLocks noChangeArrowheads="1"/>
          </p:cNvSpPr>
          <p:nvPr/>
        </p:nvSpPr>
        <p:spPr bwMode="auto">
          <a:xfrm>
            <a:off x="988582" y="991904"/>
            <a:ext cx="416483" cy="38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latin typeface="Comic Sans MS" pitchFamily="66" charset="0"/>
              </a:rPr>
              <a:t>40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Ca</a:t>
            </a:r>
          </a:p>
        </p:txBody>
      </p:sp>
      <p:sp>
        <p:nvSpPr>
          <p:cNvPr id="85" name="Rectangle 103"/>
          <p:cNvSpPr>
            <a:spLocks noChangeArrowheads="1"/>
          </p:cNvSpPr>
          <p:nvPr/>
        </p:nvSpPr>
        <p:spPr bwMode="auto">
          <a:xfrm>
            <a:off x="1059369" y="2910569"/>
            <a:ext cx="298863" cy="308547"/>
          </a:xfrm>
          <a:prstGeom prst="rect">
            <a:avLst/>
          </a:prstGeom>
          <a:gradFill flip="none" rotWithShape="1">
            <a:gsLst>
              <a:gs pos="40000">
                <a:srgbClr val="FF0000"/>
              </a:gs>
              <a:gs pos="60000">
                <a:srgbClr val="FFFF00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latin typeface="Comic Sans MS" pitchFamily="66" charset="0"/>
              </a:rPr>
              <a:t>34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Si</a:t>
            </a:r>
          </a:p>
        </p:txBody>
      </p:sp>
      <p:sp>
        <p:nvSpPr>
          <p:cNvPr id="86" name="Rectangle 73"/>
          <p:cNvSpPr>
            <a:spLocks noChangeArrowheads="1"/>
          </p:cNvSpPr>
          <p:nvPr/>
        </p:nvSpPr>
        <p:spPr bwMode="auto">
          <a:xfrm>
            <a:off x="1065447" y="2286518"/>
            <a:ext cx="279415" cy="28289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1378425" y="1357952"/>
            <a:ext cx="2135874" cy="1851973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3" name="Rectangle 102"/>
          <p:cNvSpPr>
            <a:spLocks noChangeArrowheads="1"/>
          </p:cNvSpPr>
          <p:nvPr/>
        </p:nvSpPr>
        <p:spPr bwMode="auto">
          <a:xfrm>
            <a:off x="1055254" y="2302034"/>
            <a:ext cx="270893" cy="27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latin typeface="Comic Sans MS" pitchFamily="66" charset="0"/>
              </a:rPr>
              <a:t>36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S</a:t>
            </a:r>
          </a:p>
        </p:txBody>
      </p:sp>
      <p:cxnSp>
        <p:nvCxnSpPr>
          <p:cNvPr id="91" name="Connecteur droit 90"/>
          <p:cNvCxnSpPr>
            <a:stCxn id="10291" idx="1"/>
          </p:cNvCxnSpPr>
          <p:nvPr/>
        </p:nvCxnSpPr>
        <p:spPr>
          <a:xfrm flipH="1">
            <a:off x="1048084" y="3406238"/>
            <a:ext cx="1254" cy="614983"/>
          </a:xfrm>
          <a:prstGeom prst="line">
            <a:avLst/>
          </a:prstGeom>
          <a:ln w="285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flipH="1">
            <a:off x="1366241" y="3408922"/>
            <a:ext cx="1254" cy="614983"/>
          </a:xfrm>
          <a:prstGeom prst="line">
            <a:avLst/>
          </a:prstGeom>
          <a:ln w="285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rot="5400000" flipH="1">
            <a:off x="1197798" y="3213743"/>
            <a:ext cx="1254" cy="614983"/>
          </a:xfrm>
          <a:prstGeom prst="line">
            <a:avLst/>
          </a:prstGeom>
          <a:ln w="285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rot="5400000" flipH="1">
            <a:off x="1197798" y="3515869"/>
            <a:ext cx="1254" cy="614983"/>
          </a:xfrm>
          <a:prstGeom prst="line">
            <a:avLst/>
          </a:prstGeom>
          <a:ln w="285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115"/>
          <p:cNvSpPr>
            <a:spLocks noChangeArrowheads="1"/>
          </p:cNvSpPr>
          <p:nvPr/>
        </p:nvSpPr>
        <p:spPr bwMode="auto">
          <a:xfrm>
            <a:off x="1038378" y="3489358"/>
            <a:ext cx="346591" cy="33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latin typeface="Comic Sans MS" pitchFamily="66" charset="0"/>
              </a:rPr>
              <a:t>32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Mg</a:t>
            </a:r>
          </a:p>
        </p:txBody>
      </p:sp>
      <p:sp>
        <p:nvSpPr>
          <p:cNvPr id="10341" name="Rectangle 101"/>
          <p:cNvSpPr>
            <a:spLocks noChangeArrowheads="1"/>
          </p:cNvSpPr>
          <p:nvPr/>
        </p:nvSpPr>
        <p:spPr bwMode="auto">
          <a:xfrm>
            <a:off x="3542695" y="2915513"/>
            <a:ext cx="281791" cy="29357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4" name="Group 98"/>
          <p:cNvGrpSpPr>
            <a:grpSpLocks/>
          </p:cNvGrpSpPr>
          <p:nvPr/>
        </p:nvGrpSpPr>
        <p:grpSpPr bwMode="auto">
          <a:xfrm>
            <a:off x="1282700" y="1520825"/>
            <a:ext cx="2268538" cy="1377950"/>
            <a:chOff x="808" y="958"/>
            <a:chExt cx="1429" cy="868"/>
          </a:xfrm>
        </p:grpSpPr>
        <p:sp>
          <p:nvSpPr>
            <p:cNvPr id="10299" name="Text Box 59"/>
            <p:cNvSpPr txBox="1">
              <a:spLocks noChangeArrowheads="1"/>
            </p:cNvSpPr>
            <p:nvPr/>
          </p:nvSpPr>
          <p:spPr bwMode="auto">
            <a:xfrm>
              <a:off x="810" y="958"/>
              <a:ext cx="11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333399"/>
                  </a:solidFill>
                  <a:latin typeface="Comic Sans MS" pitchFamily="66" charset="0"/>
                </a:rPr>
                <a:t> </a:t>
              </a:r>
              <a:r>
                <a:rPr lang="fr-FR" sz="1400" dirty="0" err="1">
                  <a:solidFill>
                    <a:srgbClr val="333399"/>
                  </a:solidFill>
                  <a:latin typeface="Comic Sans MS" pitchFamily="66" charset="0"/>
                </a:rPr>
                <a:t>Feeding</a:t>
              </a:r>
              <a:r>
                <a:rPr lang="fr-FR" sz="1400" dirty="0">
                  <a:solidFill>
                    <a:srgbClr val="333399"/>
                  </a:solidFill>
                  <a:latin typeface="Comic Sans MS" pitchFamily="66" charset="0"/>
                </a:rPr>
                <a:t> of the </a:t>
              </a:r>
              <a:r>
                <a:rPr lang="fr-FR" sz="1400" dirty="0">
                  <a:solidFill>
                    <a:srgbClr val="333399"/>
                  </a:solidFill>
                  <a:latin typeface="Symbol" pitchFamily="18" charset="2"/>
                </a:rPr>
                <a:t>n</a:t>
              </a:r>
              <a:r>
                <a:rPr lang="fr-FR" sz="1400" i="1" dirty="0">
                  <a:solidFill>
                    <a:srgbClr val="333399"/>
                  </a:solidFill>
                  <a:latin typeface="Comic Sans MS" pitchFamily="66" charset="0"/>
                </a:rPr>
                <a:t>f</a:t>
              </a:r>
              <a:r>
                <a:rPr lang="fr-FR" sz="1400" i="1" baseline="-25000" dirty="0">
                  <a:solidFill>
                    <a:srgbClr val="333399"/>
                  </a:solidFill>
                  <a:latin typeface="Comic Sans MS" pitchFamily="66" charset="0"/>
                </a:rPr>
                <a:t>7/2</a:t>
              </a:r>
              <a:endParaRPr lang="fr-FR" sz="1400" dirty="0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813" y="1132"/>
              <a:ext cx="1291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fr-FR" sz="14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 Compression of the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    </a:t>
              </a:r>
              <a:r>
                <a:rPr lang="fr-FR" sz="1400" dirty="0" smtClean="0">
                  <a:solidFill>
                    <a:srgbClr val="000000"/>
                  </a:solidFill>
                  <a:latin typeface="Symbol" pitchFamily="18" charset="2"/>
                  <a:sym typeface="Wingdings" pitchFamily="2" charset="2"/>
                </a:rPr>
                <a:t>p</a:t>
              </a:r>
              <a:r>
                <a:rPr lang="fr-FR" sz="14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s</a:t>
              </a:r>
              <a:r>
                <a:rPr lang="fr-FR" sz="1400" baseline="-250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1/2</a:t>
              </a:r>
              <a:r>
                <a:rPr lang="fr-FR" sz="14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d</a:t>
              </a:r>
              <a:r>
                <a:rPr lang="fr-FR" sz="1400" baseline="-250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3/2 </a:t>
              </a:r>
              <a:r>
                <a:rPr lang="fr-FR" sz="1400" dirty="0" err="1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orbitals</a:t>
              </a:r>
              <a:endParaRPr lang="fr-FR" sz="1400" baseline="-25000" dirty="0" smtClean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 dirty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endParaRPr>
            </a:p>
          </p:txBody>
        </p:sp>
        <p:sp>
          <p:nvSpPr>
            <p:cNvPr id="10323" name="Text Box 83"/>
            <p:cNvSpPr txBox="1">
              <a:spLocks noChangeArrowheads="1"/>
            </p:cNvSpPr>
            <p:nvPr/>
          </p:nvSpPr>
          <p:spPr bwMode="auto">
            <a:xfrm>
              <a:off x="808" y="1460"/>
              <a:ext cx="11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333399"/>
                  </a:solidFill>
                  <a:latin typeface="Comic Sans MS" pitchFamily="66" charset="0"/>
                </a:rPr>
                <a:t> </a:t>
              </a:r>
              <a:r>
                <a:rPr lang="fr-FR" sz="1400" dirty="0" err="1">
                  <a:solidFill>
                    <a:srgbClr val="333399"/>
                  </a:solidFill>
                  <a:latin typeface="Comic Sans MS" pitchFamily="66" charset="0"/>
                </a:rPr>
                <a:t>Removal</a:t>
              </a:r>
              <a:r>
                <a:rPr lang="fr-FR" sz="1400" dirty="0">
                  <a:solidFill>
                    <a:srgbClr val="333399"/>
                  </a:solidFill>
                  <a:latin typeface="Comic Sans MS" pitchFamily="66" charset="0"/>
                </a:rPr>
                <a:t> of the </a:t>
              </a:r>
              <a:r>
                <a:rPr lang="fr-FR" sz="1400" dirty="0" err="1">
                  <a:solidFill>
                    <a:srgbClr val="333399"/>
                  </a:solidFill>
                  <a:latin typeface="Symbol" pitchFamily="18" charset="2"/>
                </a:rPr>
                <a:t>p</a:t>
              </a:r>
              <a:r>
                <a:rPr lang="fr-FR" sz="1400" i="1" dirty="0" err="1">
                  <a:solidFill>
                    <a:srgbClr val="333399"/>
                  </a:solidFill>
                  <a:latin typeface="Comic Sans MS" pitchFamily="66" charset="0"/>
                </a:rPr>
                <a:t>sd</a:t>
              </a:r>
              <a:endParaRPr lang="fr-FR" sz="1400" dirty="0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  <p:sp>
          <p:nvSpPr>
            <p:cNvPr id="10324" name="Rectangle 84"/>
            <p:cNvSpPr>
              <a:spLocks noChangeArrowheads="1"/>
            </p:cNvSpPr>
            <p:nvPr/>
          </p:nvSpPr>
          <p:spPr bwMode="auto">
            <a:xfrm>
              <a:off x="811" y="1634"/>
              <a:ext cx="14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 Reduction of N=28 gap</a:t>
              </a:r>
            </a:p>
          </p:txBody>
        </p:sp>
      </p:grpSp>
      <p:sp>
        <p:nvSpPr>
          <p:cNvPr id="96" name="Rectangle 103"/>
          <p:cNvSpPr>
            <a:spLocks noChangeArrowheads="1"/>
          </p:cNvSpPr>
          <p:nvPr/>
        </p:nvSpPr>
        <p:spPr bwMode="auto">
          <a:xfrm>
            <a:off x="3544693" y="2276671"/>
            <a:ext cx="281326" cy="306108"/>
          </a:xfrm>
          <a:prstGeom prst="rect">
            <a:avLst/>
          </a:prstGeom>
          <a:gradFill flip="none" rotWithShape="1">
            <a:gsLst>
              <a:gs pos="40000">
                <a:srgbClr val="FF0000"/>
              </a:gs>
              <a:gs pos="60000">
                <a:srgbClr val="FFFF00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3542845" y="2282824"/>
            <a:ext cx="269188" cy="924397"/>
            <a:chOff x="5208" y="1475"/>
            <a:chExt cx="239" cy="781"/>
          </a:xfrm>
        </p:grpSpPr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5217" y="2023"/>
              <a:ext cx="2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aseline="30000" dirty="0">
                  <a:solidFill>
                    <a:srgbClr val="000000"/>
                  </a:solidFill>
                  <a:latin typeface="Comic Sans MS" pitchFamily="66" charset="0"/>
                </a:rPr>
                <a:t>42</a:t>
              </a:r>
              <a:r>
                <a:rPr lang="fr-FR" sz="1200" dirty="0">
                  <a:solidFill>
                    <a:srgbClr val="000000"/>
                  </a:solidFill>
                  <a:latin typeface="Comic Sans MS" pitchFamily="66" charset="0"/>
                </a:rPr>
                <a:t>Si</a:t>
              </a:r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5208" y="1475"/>
              <a:ext cx="239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aseline="30000" dirty="0">
                  <a:solidFill>
                    <a:srgbClr val="000000"/>
                  </a:solidFill>
                  <a:latin typeface="Comic Sans MS" pitchFamily="66" charset="0"/>
                </a:rPr>
                <a:t>44</a:t>
              </a:r>
              <a:r>
                <a:rPr lang="fr-FR" sz="1200" dirty="0">
                  <a:solidFill>
                    <a:srgbClr val="000000"/>
                  </a:solidFill>
                  <a:latin typeface="Comic Sans MS" pitchFamily="66" charset="0"/>
                </a:rPr>
                <a:t>S</a:t>
              </a:r>
            </a:p>
          </p:txBody>
        </p:sp>
      </p:grpSp>
      <p:sp>
        <p:nvSpPr>
          <p:cNvPr id="97" name="ZoneTexte 1"/>
          <p:cNvSpPr txBox="1">
            <a:spLocks noChangeArrowheads="1"/>
          </p:cNvSpPr>
          <p:nvPr/>
        </p:nvSpPr>
        <p:spPr bwMode="auto">
          <a:xfrm>
            <a:off x="115888" y="4167188"/>
            <a:ext cx="902811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</a:pPr>
            <a:r>
              <a:rPr lang="en-US" sz="1600" dirty="0" smtClean="0">
                <a:solidFill>
                  <a:srgbClr val="0000FF"/>
                </a:solidFill>
              </a:rPr>
              <a:t>2002 </a:t>
            </a:r>
            <a:r>
              <a:rPr lang="en-US" sz="1600" dirty="0">
                <a:solidFill>
                  <a:srgbClr val="0000FF"/>
                </a:solidFill>
              </a:rPr>
              <a:t>:</a:t>
            </a:r>
            <a:r>
              <a:rPr lang="en-US" sz="1600" dirty="0">
                <a:solidFill>
                  <a:srgbClr val="000000"/>
                </a:solidFill>
              </a:rPr>
              <a:t>		</a:t>
            </a:r>
            <a:endParaRPr lang="en-US" sz="16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Shell </a:t>
            </a:r>
            <a:r>
              <a:rPr lang="en-US" sz="1600" dirty="0">
                <a:solidFill>
                  <a:srgbClr val="000000"/>
                </a:solidFill>
              </a:rPr>
              <a:t>Model predictions : </a:t>
            </a:r>
            <a:r>
              <a:rPr lang="en-US" sz="1600" i="1" dirty="0">
                <a:solidFill>
                  <a:srgbClr val="000000"/>
                </a:solidFill>
              </a:rPr>
              <a:t>in </a:t>
            </a:r>
            <a:r>
              <a:rPr lang="en-US" sz="1600" i="1" baseline="30000" dirty="0">
                <a:solidFill>
                  <a:srgbClr val="FF0000"/>
                </a:solidFill>
              </a:rPr>
              <a:t>44</a:t>
            </a:r>
            <a:r>
              <a:rPr lang="en-US" sz="1600" i="1" dirty="0">
                <a:solidFill>
                  <a:srgbClr val="FF0000"/>
                </a:solidFill>
              </a:rPr>
              <a:t>S  </a:t>
            </a:r>
            <a:r>
              <a:rPr lang="en-US" sz="1600" i="1" dirty="0">
                <a:solidFill>
                  <a:srgbClr val="000000"/>
                </a:solidFill>
              </a:rPr>
              <a:t>the ground state could be a mixture </a:t>
            </a:r>
            <a:endParaRPr lang="en-US" sz="1600" i="1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</a:pPr>
            <a:r>
              <a:rPr lang="en-US" sz="1600" i="1" dirty="0" smtClean="0">
                <a:solidFill>
                  <a:srgbClr val="000000"/>
                </a:solidFill>
              </a:rPr>
              <a:t>of </a:t>
            </a:r>
            <a:r>
              <a:rPr lang="en-US" sz="1600" i="1" dirty="0">
                <a:solidFill>
                  <a:srgbClr val="000000"/>
                </a:solidFill>
              </a:rPr>
              <a:t>closed shell </a:t>
            </a:r>
            <a:r>
              <a:rPr lang="en-US" sz="1600" i="1" dirty="0" smtClean="0">
                <a:solidFill>
                  <a:srgbClr val="000000"/>
                </a:solidFill>
              </a:rPr>
              <a:t>and </a:t>
            </a:r>
            <a:r>
              <a:rPr lang="en-US" sz="1600" i="1" dirty="0" err="1">
                <a:solidFill>
                  <a:srgbClr val="000000"/>
                </a:solidFill>
              </a:rPr>
              <a:t>np-nh</a:t>
            </a:r>
            <a:r>
              <a:rPr lang="en-US" sz="1600" i="1" dirty="0">
                <a:solidFill>
                  <a:srgbClr val="000000"/>
                </a:solidFill>
              </a:rPr>
              <a:t> excitations. This mixing will produce a </a:t>
            </a:r>
            <a:r>
              <a:rPr lang="en-US" sz="1600" i="1" dirty="0">
                <a:solidFill>
                  <a:srgbClr val="FF0000"/>
                </a:solidFill>
              </a:rPr>
              <a:t>very </a:t>
            </a:r>
            <a:endParaRPr lang="en-US" sz="1600" i="1" dirty="0" smtClean="0">
              <a:solidFill>
                <a:srgbClr val="FF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</a:pPr>
            <a:r>
              <a:rPr lang="en-US" sz="1600" i="1" dirty="0" smtClean="0">
                <a:solidFill>
                  <a:srgbClr val="FF0000"/>
                </a:solidFill>
              </a:rPr>
              <a:t>low </a:t>
            </a:r>
            <a:r>
              <a:rPr lang="en-US" sz="1600" i="1" dirty="0">
                <a:solidFill>
                  <a:srgbClr val="FF0000"/>
                </a:solidFill>
              </a:rPr>
              <a:t>lying first excited O</a:t>
            </a:r>
            <a:r>
              <a:rPr lang="en-US" sz="1600" i="1" baseline="30000" dirty="0">
                <a:solidFill>
                  <a:srgbClr val="FF0000"/>
                </a:solidFill>
              </a:rPr>
              <a:t>+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</a:rPr>
              <a:t>that might </a:t>
            </a:r>
            <a:r>
              <a:rPr lang="en-US" sz="1600" i="1" dirty="0">
                <a:solidFill>
                  <a:srgbClr val="000000"/>
                </a:solidFill>
              </a:rPr>
              <a:t>be taken as a signature of </a:t>
            </a:r>
            <a:endParaRPr lang="en-US" sz="1600" i="1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</a:pPr>
            <a:r>
              <a:rPr lang="en-US" sz="1600" i="1" dirty="0" smtClean="0">
                <a:solidFill>
                  <a:srgbClr val="FF0000"/>
                </a:solidFill>
              </a:rPr>
              <a:t>spherical-deformed </a:t>
            </a:r>
            <a:r>
              <a:rPr lang="en-US" sz="1600" i="1" dirty="0">
                <a:solidFill>
                  <a:srgbClr val="FF0000"/>
                </a:solidFill>
              </a:rPr>
              <a:t>shape coexistence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</a:rPr>
              <a:t>.   </a:t>
            </a:r>
            <a:r>
              <a:rPr lang="en-US" sz="1600" dirty="0" smtClean="0">
                <a:solidFill>
                  <a:srgbClr val="000000"/>
                </a:solidFill>
              </a:rPr>
              <a:t>E. </a:t>
            </a:r>
            <a:r>
              <a:rPr lang="en-US" sz="1400" dirty="0" err="1" smtClean="0">
                <a:solidFill>
                  <a:srgbClr val="000000"/>
                </a:solidFill>
              </a:rPr>
              <a:t>Caurier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i="1" dirty="0">
                <a:solidFill>
                  <a:srgbClr val="000000"/>
                </a:solidFill>
              </a:rPr>
              <a:t>et </a:t>
            </a:r>
            <a:r>
              <a:rPr lang="en-US" sz="1400" i="1" dirty="0" smtClean="0">
                <a:solidFill>
                  <a:srgbClr val="000000"/>
                </a:solidFill>
              </a:rPr>
              <a:t>al.,</a:t>
            </a:r>
            <a:r>
              <a:rPr lang="fr-FR" sz="1400" i="1" dirty="0" smtClean="0">
                <a:solidFill>
                  <a:srgbClr val="000000"/>
                </a:solidFill>
              </a:rPr>
              <a:t> </a:t>
            </a:r>
            <a:r>
              <a:rPr lang="fr-FR" sz="1400" dirty="0">
                <a:solidFill>
                  <a:srgbClr val="000000"/>
                </a:solidFill>
              </a:rPr>
              <a:t>EPJ A15 (2002)</a:t>
            </a:r>
            <a:endParaRPr lang="en-US" sz="1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</a:pPr>
            <a:endParaRPr lang="en-US" sz="1200" i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33350" y="5582900"/>
            <a:ext cx="796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</a:pP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2004 : </a:t>
            </a: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</a:pP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Observation of 0</a:t>
            </a:r>
            <a:r>
              <a:rPr lang="en-US" sz="1600" baseline="30000" dirty="0" smtClean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sz="1600" baseline="-25000" dirty="0" smtClean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 state at low excitation energy (1365 </a:t>
            </a:r>
            <a:r>
              <a:rPr lang="en-US" sz="1600" dirty="0" err="1" smtClean="0">
                <a:solidFill>
                  <a:srgbClr val="000000"/>
                </a:solidFill>
                <a:sym typeface="Wingdings" pitchFamily="2" charset="2"/>
              </a:rPr>
              <a:t>keV</a:t>
            </a: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</a:pP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					   </a:t>
            </a:r>
            <a:r>
              <a:rPr lang="en-US" sz="1400" dirty="0" smtClean="0">
                <a:solidFill>
                  <a:srgbClr val="000000"/>
                </a:solidFill>
                <a:sym typeface="Wingdings" pitchFamily="2" charset="2"/>
              </a:rPr>
              <a:t>S. Grévy</a:t>
            </a:r>
            <a:r>
              <a:rPr lang="en-US" sz="1400" i="1" dirty="0" smtClean="0">
                <a:solidFill>
                  <a:srgbClr val="000000"/>
                </a:solidFill>
                <a:sym typeface="Wingdings" pitchFamily="2" charset="2"/>
              </a:rPr>
              <a:t> et al., </a:t>
            </a:r>
            <a:r>
              <a:rPr lang="en-US" sz="1400" dirty="0" smtClean="0">
                <a:solidFill>
                  <a:srgbClr val="000000"/>
                </a:solidFill>
                <a:sym typeface="Wingdings" pitchFamily="2" charset="2"/>
              </a:rPr>
              <a:t>EPJ A25(2005)	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/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"/>
            <a:ext cx="838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prstClr val="white"/>
                </a:solidFill>
                <a:sym typeface="Wingdings" pitchFamily="2" charset="2"/>
              </a:rPr>
              <a:t>“island of inversion” around </a:t>
            </a:r>
            <a:r>
              <a:rPr lang="en-US" sz="2400" baseline="30000" dirty="0">
                <a:solidFill>
                  <a:prstClr val="white"/>
                </a:solidFill>
                <a:sym typeface="Wingdings" pitchFamily="2" charset="2"/>
              </a:rPr>
              <a:t>32</a:t>
            </a:r>
            <a:r>
              <a:rPr lang="en-US" sz="2400" dirty="0">
                <a:solidFill>
                  <a:prstClr val="white"/>
                </a:solidFill>
                <a:sym typeface="Wingdings" pitchFamily="2" charset="2"/>
              </a:rPr>
              <a:t>Mg</a:t>
            </a:r>
            <a:endParaRPr lang="en-US" sz="2400" b="1" dirty="0">
              <a:solidFill>
                <a:prstClr val="white"/>
              </a:solidFill>
              <a:sym typeface="Wingdings" pitchFamily="2" charset="2"/>
            </a:endParaRPr>
          </a:p>
        </p:txBody>
      </p:sp>
      <p:sp>
        <p:nvSpPr>
          <p:cNvPr id="19" name="ZoneTexte 83"/>
          <p:cNvSpPr txBox="1">
            <a:spLocks noChangeArrowheads="1"/>
          </p:cNvSpPr>
          <p:nvPr/>
        </p:nvSpPr>
        <p:spPr bwMode="auto">
          <a:xfrm>
            <a:off x="2414719" y="6519446"/>
            <a:ext cx="8030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0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+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state in 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34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 : how the intruder configurations develop at N=20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4530769" y="6054705"/>
            <a:ext cx="5370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28487" y="5806126"/>
            <a:ext cx="521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2ħ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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480125" y="6111670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aseline="30000" dirty="0" smtClean="0">
                <a:solidFill>
                  <a:prstClr val="black"/>
                </a:solidFill>
                <a:latin typeface="Comic Sans MS" pitchFamily="66" charset="0"/>
              </a:rPr>
              <a:t>32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Mg </a:t>
            </a:r>
            <a:endParaRPr lang="en-US" sz="1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5132891" y="5142447"/>
            <a:ext cx="1677008" cy="1342964"/>
            <a:chOff x="5868203" y="144645"/>
            <a:chExt cx="1677008" cy="1342964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6574950" y="1042400"/>
              <a:ext cx="5370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6574950" y="614408"/>
              <a:ext cx="53702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602698" y="785197"/>
              <a:ext cx="5212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  <a:sym typeface="Wingdings" pitchFamily="2" charset="2"/>
                </a:rPr>
                <a:t>0ħ</a:t>
              </a: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  <a:sym typeface="Symbol"/>
                </a:rPr>
                <a:t></a:t>
              </a:r>
              <a:endParaRPr lang="en-US" sz="14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99915" y="352588"/>
              <a:ext cx="5549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err="1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Nħ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 pitchFamily="66" charset="0"/>
                  <a:sym typeface="Symbol"/>
                </a:rPr>
                <a:t></a:t>
              </a:r>
              <a:endParaRPr lang="en-US" sz="1400" dirty="0" smtClean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cxnSp>
          <p:nvCxnSpPr>
            <p:cNvPr id="34" name="Connecteur droit 33"/>
            <p:cNvCxnSpPr>
              <a:endCxn id="23" idx="1"/>
            </p:cNvCxnSpPr>
            <p:nvPr/>
          </p:nvCxnSpPr>
          <p:spPr>
            <a:xfrm flipV="1">
              <a:off x="7206982" y="337245"/>
              <a:ext cx="338229" cy="27820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5868203" y="616597"/>
              <a:ext cx="662849" cy="39844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e 36"/>
            <p:cNvSpPr/>
            <p:nvPr/>
          </p:nvSpPr>
          <p:spPr>
            <a:xfrm>
              <a:off x="6359857" y="191072"/>
              <a:ext cx="1037230" cy="1296537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6739550" y="144645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?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5845352" y="6111670"/>
            <a:ext cx="559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aseline="30000" dirty="0" smtClean="0">
                <a:solidFill>
                  <a:prstClr val="black"/>
                </a:solidFill>
                <a:latin typeface="Comic Sans MS" pitchFamily="66" charset="0"/>
              </a:rPr>
              <a:t>34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</a:rPr>
              <a:t>Si </a:t>
            </a:r>
            <a:endParaRPr lang="en-US" sz="1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40" name="Groupe 42"/>
          <p:cNvGrpSpPr/>
          <p:nvPr/>
        </p:nvGrpSpPr>
        <p:grpSpPr>
          <a:xfrm>
            <a:off x="6809899" y="5041377"/>
            <a:ext cx="1189749" cy="1378070"/>
            <a:chOff x="7804711" y="1656233"/>
            <a:chExt cx="1189749" cy="1378070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8223994" y="2662312"/>
              <a:ext cx="5370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8223994" y="1914827"/>
              <a:ext cx="5370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8252971" y="2395061"/>
              <a:ext cx="5212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  <a:sym typeface="Wingdings" pitchFamily="2" charset="2"/>
                </a:rPr>
                <a:t>0ħ</a:t>
              </a: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  <a:sym typeface="Symbol"/>
                </a:rPr>
                <a:t></a:t>
              </a:r>
              <a:endParaRPr lang="en-US" sz="14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04711" y="1656233"/>
              <a:ext cx="1189749" cy="5873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        </a:t>
              </a:r>
              <a:r>
                <a:rPr lang="en-US" sz="1400" dirty="0" err="1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Nħ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 pitchFamily="66" charset="0"/>
                  <a:sym typeface="Symbol"/>
                </a:rPr>
                <a:t>    </a:t>
              </a:r>
            </a:p>
            <a:p>
              <a:pPr fontAlgn="base">
                <a:lnSpc>
                  <a:spcPts val="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  <a:sym typeface="Symbol"/>
                </a:rPr>
                <a:t>3346</a:t>
              </a:r>
              <a:endParaRPr lang="en-US" sz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63920" y="2726526"/>
              <a:ext cx="4571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aseline="30000" dirty="0" smtClean="0">
                  <a:solidFill>
                    <a:prstClr val="black"/>
                  </a:solidFill>
                  <a:latin typeface="Comic Sans MS" pitchFamily="66" charset="0"/>
                </a:rPr>
                <a:t>36</a:t>
              </a: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</a:rPr>
                <a:t>S</a:t>
              </a:r>
              <a:endParaRPr lang="fr-FR" dirty="0"/>
            </a:p>
          </p:txBody>
        </p:sp>
      </p:grpSp>
      <p:grpSp>
        <p:nvGrpSpPr>
          <p:cNvPr id="94" name="Groupe 93"/>
          <p:cNvGrpSpPr/>
          <p:nvPr/>
        </p:nvGrpSpPr>
        <p:grpSpPr>
          <a:xfrm>
            <a:off x="1" y="603411"/>
            <a:ext cx="4693186" cy="3684189"/>
            <a:chOff x="42864" y="1738148"/>
            <a:chExt cx="5072061" cy="3986377"/>
          </a:xfrm>
        </p:grpSpPr>
        <p:pic>
          <p:nvPicPr>
            <p:cNvPr id="103" name="Picture 2" descr="D:\Gerda\papers\34Al-PRL\PLB\Island-colo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4" y="1738148"/>
              <a:ext cx="5072061" cy="3986377"/>
            </a:xfrm>
            <a:prstGeom prst="rect">
              <a:avLst/>
            </a:prstGeom>
            <a:noFill/>
          </p:spPr>
        </p:pic>
        <p:sp>
          <p:nvSpPr>
            <p:cNvPr id="97" name="ZoneTexte 96"/>
            <p:cNvSpPr txBox="1"/>
            <p:nvPr/>
          </p:nvSpPr>
          <p:spPr>
            <a:xfrm>
              <a:off x="2436435" y="2685723"/>
              <a:ext cx="648269" cy="366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baseline="30000" dirty="0" smtClean="0">
                  <a:solidFill>
                    <a:schemeClr val="bg1"/>
                  </a:solidFill>
                </a:rPr>
                <a:t>32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Mg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Parallélogramme 97"/>
            <p:cNvSpPr/>
            <p:nvPr/>
          </p:nvSpPr>
          <p:spPr>
            <a:xfrm rot="20689039" flipH="1">
              <a:off x="3804719" y="2915951"/>
              <a:ext cx="567236" cy="451448"/>
            </a:xfrm>
            <a:prstGeom prst="parallelogram">
              <a:avLst>
                <a:gd name="adj" fmla="val 26267"/>
              </a:avLst>
            </a:prstGeom>
            <a:solidFill>
              <a:srgbClr val="FF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Parallélogramme 98"/>
            <p:cNvSpPr/>
            <p:nvPr/>
          </p:nvSpPr>
          <p:spPr>
            <a:xfrm rot="20689039" flipH="1">
              <a:off x="4241552" y="2799133"/>
              <a:ext cx="564170" cy="450004"/>
            </a:xfrm>
            <a:prstGeom prst="parallelogram">
              <a:avLst>
                <a:gd name="adj" fmla="val 26267"/>
              </a:avLst>
            </a:prstGeom>
            <a:solidFill>
              <a:srgbClr val="FF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4265235" y="2828598"/>
              <a:ext cx="454239" cy="366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baseline="30000" dirty="0" smtClean="0"/>
                <a:t>36</a:t>
              </a:r>
              <a:r>
                <a:rPr lang="fr-FR" sz="1600" b="1" dirty="0" smtClean="0"/>
                <a:t>S</a:t>
              </a:r>
              <a:endParaRPr lang="fr-FR" sz="1600" b="1" dirty="0"/>
            </a:p>
          </p:txBody>
        </p:sp>
        <p:sp>
          <p:nvSpPr>
            <p:cNvPr id="101" name="Parallélogramme 100"/>
            <p:cNvSpPr/>
            <p:nvPr/>
          </p:nvSpPr>
          <p:spPr>
            <a:xfrm rot="20689039" flipH="1">
              <a:off x="3514692" y="3036426"/>
              <a:ext cx="383268" cy="414554"/>
            </a:xfrm>
            <a:prstGeom prst="parallelogram">
              <a:avLst>
                <a:gd name="adj" fmla="val 26267"/>
              </a:avLst>
            </a:prstGeom>
            <a:solidFill>
              <a:srgbClr val="FFFF6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3407985" y="3028623"/>
              <a:ext cx="507942" cy="366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baseline="30000" dirty="0" smtClean="0"/>
                <a:t>34</a:t>
              </a:r>
              <a:r>
                <a:rPr lang="fr-FR" sz="1600" b="1" dirty="0" smtClean="0"/>
                <a:t>Si</a:t>
              </a:r>
              <a:endParaRPr lang="fr-FR" sz="1600" b="1" dirty="0"/>
            </a:p>
          </p:txBody>
        </p:sp>
      </p:grpSp>
      <p:sp>
        <p:nvSpPr>
          <p:cNvPr id="109" name="ZoneTexte 108"/>
          <p:cNvSpPr txBox="1"/>
          <p:nvPr/>
        </p:nvSpPr>
        <p:spPr>
          <a:xfrm>
            <a:off x="2693207" y="2755275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baseline="30000" dirty="0" smtClean="0"/>
              <a:t>30</a:t>
            </a:r>
            <a:r>
              <a:rPr lang="fr-FR" sz="1600" b="1" dirty="0" smtClean="0"/>
              <a:t>Mg</a:t>
            </a:r>
            <a:endParaRPr lang="fr-FR" sz="1600" b="1" dirty="0"/>
          </a:p>
        </p:txBody>
      </p:sp>
      <p:sp>
        <p:nvSpPr>
          <p:cNvPr id="110" name="Parallélogramme 109"/>
          <p:cNvSpPr/>
          <p:nvPr/>
        </p:nvSpPr>
        <p:spPr>
          <a:xfrm rot="20689039" flipH="1">
            <a:off x="3124428" y="3505830"/>
            <a:ext cx="524864" cy="417226"/>
          </a:xfrm>
          <a:prstGeom prst="parallelogram">
            <a:avLst>
              <a:gd name="adj" fmla="val 26267"/>
            </a:avLst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ZoneTexte 110"/>
          <p:cNvSpPr txBox="1"/>
          <p:nvPr/>
        </p:nvSpPr>
        <p:spPr>
          <a:xfrm>
            <a:off x="3077473" y="3515098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baseline="30000" dirty="0" smtClean="0"/>
              <a:t>28</a:t>
            </a:r>
            <a:r>
              <a:rPr lang="fr-FR" sz="1600" b="1" dirty="0" smtClean="0"/>
              <a:t>Mg</a:t>
            </a:r>
            <a:endParaRPr lang="fr-FR" sz="1600" b="1" dirty="0"/>
          </a:p>
        </p:txBody>
      </p:sp>
      <p:grpSp>
        <p:nvGrpSpPr>
          <p:cNvPr id="64" name="Groupe 63"/>
          <p:cNvGrpSpPr/>
          <p:nvPr/>
        </p:nvGrpSpPr>
        <p:grpSpPr>
          <a:xfrm>
            <a:off x="5657851" y="876300"/>
            <a:ext cx="2686050" cy="3064855"/>
            <a:chOff x="5657851" y="876300"/>
            <a:chExt cx="2686050" cy="306485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7851" y="876300"/>
              <a:ext cx="2686050" cy="1952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1" y="1971676"/>
              <a:ext cx="1066800" cy="74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2800" y="1962150"/>
              <a:ext cx="1047750" cy="781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67414" y="2776539"/>
              <a:ext cx="2290762" cy="116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ZoneTexte 83"/>
          <p:cNvSpPr txBox="1">
            <a:spLocks noChangeArrowheads="1"/>
          </p:cNvSpPr>
          <p:nvPr/>
        </p:nvSpPr>
        <p:spPr bwMode="auto">
          <a:xfrm>
            <a:off x="122401" y="4272975"/>
            <a:ext cx="8869199" cy="68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Follow the evolution of </a:t>
            </a:r>
            <a:r>
              <a:rPr lang="en-US" sz="1600" dirty="0">
                <a:latin typeface="Comic Sans MS" pitchFamily="66" charset="0"/>
                <a:sym typeface="Wingdings" pitchFamily="2" charset="2"/>
              </a:rPr>
              <a:t>the </a:t>
            </a: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"excited" configurations from the stability towards the Island of Inversion </a:t>
            </a:r>
          </a:p>
          <a:p>
            <a:pPr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A50021"/>
                </a:solidFill>
                <a:latin typeface="Comic Sans MS" pitchFamily="66" charset="0"/>
                <a:sym typeface="Wingdings" pitchFamily="2" charset="2"/>
              </a:rPr>
              <a:t>				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Study the evolution of the excited 0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+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states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773371" y="4960953"/>
            <a:ext cx="3698145" cy="1471890"/>
            <a:chOff x="773371" y="4960953"/>
            <a:chExt cx="3698145" cy="1471890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2686131" y="6031834"/>
              <a:ext cx="5370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2686131" y="5603842"/>
              <a:ext cx="53702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2713879" y="5774631"/>
              <a:ext cx="5212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  <a:sym typeface="Wingdings" pitchFamily="2" charset="2"/>
                </a:rPr>
                <a:t>0ħ</a:t>
              </a: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  <a:sym typeface="Symbol"/>
                </a:rPr>
                <a:t></a:t>
              </a:r>
              <a:endParaRPr lang="en-US" sz="14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500081" y="5342032"/>
              <a:ext cx="7328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    2ħ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 pitchFamily="66" charset="0"/>
                  <a:sym typeface="Symbol"/>
                </a:rPr>
                <a:t></a:t>
              </a:r>
              <a:endParaRPr lang="en-US" sz="1400" dirty="0" smtClean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>
              <a:off x="3265714" y="5605830"/>
              <a:ext cx="1205802" cy="45217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1768510" y="5294330"/>
              <a:ext cx="517490" cy="29442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e 42"/>
            <p:cNvGrpSpPr/>
            <p:nvPr/>
          </p:nvGrpSpPr>
          <p:grpSpPr>
            <a:xfrm>
              <a:off x="1181483" y="5039828"/>
              <a:ext cx="585417" cy="1371246"/>
              <a:chOff x="8203632" y="1663057"/>
              <a:chExt cx="585417" cy="1371246"/>
            </a:xfrm>
          </p:grpSpPr>
          <p:cxnSp>
            <p:nvCxnSpPr>
              <p:cNvPr id="78" name="Connecteur droit 77"/>
              <p:cNvCxnSpPr/>
              <p:nvPr/>
            </p:nvCxnSpPr>
            <p:spPr>
              <a:xfrm>
                <a:off x="8223994" y="2662312"/>
                <a:ext cx="53702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8223994" y="1914827"/>
                <a:ext cx="537029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8232875" y="2395061"/>
                <a:ext cx="5212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Comic Sans MS" pitchFamily="66" charset="0"/>
                    <a:sym typeface="Wingdings" pitchFamily="2" charset="2"/>
                  </a:rPr>
                  <a:t>0ħ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omic Sans MS" pitchFamily="66" charset="0"/>
                    <a:sym typeface="Symbol"/>
                  </a:rPr>
                  <a:t></a:t>
                </a:r>
                <a:endParaRPr lang="en-US" sz="1400" dirty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224194" y="1663057"/>
                <a:ext cx="5549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err="1" smtClean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Nħ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Symbol"/>
                  </a:rPr>
                  <a:t></a:t>
                </a: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203632" y="2726526"/>
                <a:ext cx="5854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aseline="30000" dirty="0" smtClean="0">
                    <a:solidFill>
                      <a:prstClr val="black"/>
                    </a:solidFill>
                    <a:latin typeface="Comic Sans MS" pitchFamily="66" charset="0"/>
                  </a:rPr>
                  <a:t>28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omic Sans MS" pitchFamily="66" charset="0"/>
                  </a:rPr>
                  <a:t>Mg</a:t>
                </a:r>
                <a:endParaRPr lang="fr-FR" dirty="0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2640167" y="6125066"/>
              <a:ext cx="5854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aseline="30000" dirty="0" smtClean="0">
                  <a:solidFill>
                    <a:prstClr val="black"/>
                  </a:solidFill>
                  <a:latin typeface="Comic Sans MS" pitchFamily="66" charset="0"/>
                </a:rPr>
                <a:t>30</a:t>
              </a:r>
              <a:r>
                <a:rPr lang="en-US" sz="1400" dirty="0" smtClean="0">
                  <a:solidFill>
                    <a:prstClr val="black"/>
                  </a:solidFill>
                  <a:latin typeface="Comic Sans MS" pitchFamily="66" charset="0"/>
                </a:rPr>
                <a:t>Mg</a:t>
              </a:r>
              <a:endParaRPr lang="fr-FR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2050375" y="4960953"/>
              <a:ext cx="1902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O</a:t>
              </a:r>
              <a:r>
                <a:rPr lang="fr-FR" sz="1200" baseline="30000" dirty="0" smtClean="0"/>
                <a:t>+</a:t>
              </a:r>
              <a:r>
                <a:rPr lang="fr-FR" sz="1200" baseline="-25000" dirty="0" smtClean="0"/>
                <a:t>2</a:t>
              </a:r>
              <a:r>
                <a:rPr lang="fr-FR" sz="1200" dirty="0" smtClean="0"/>
                <a:t>(</a:t>
              </a:r>
              <a:r>
                <a:rPr lang="fr-FR" sz="1200" baseline="30000" dirty="0" smtClean="0"/>
                <a:t>30</a:t>
              </a:r>
              <a:r>
                <a:rPr lang="fr-FR" sz="1200" dirty="0" smtClean="0"/>
                <a:t>Mg) : </a:t>
              </a:r>
            </a:p>
            <a:p>
              <a:pPr algn="ctr"/>
              <a:r>
                <a:rPr lang="fr-FR" sz="1200" dirty="0" smtClean="0"/>
                <a:t>W. </a:t>
              </a:r>
              <a:r>
                <a:rPr lang="fr-FR" sz="1200" dirty="0" err="1" smtClean="0"/>
                <a:t>Schwerdtfeger</a:t>
              </a:r>
              <a:r>
                <a:rPr lang="fr-FR" sz="1200" dirty="0" smtClean="0"/>
                <a:t>, PRL2009</a:t>
              </a:r>
              <a:endParaRPr lang="fr-FR" sz="1200" dirty="0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2292822" y="5452279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1789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773371" y="5133832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5702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4039583" y="5160250"/>
            <a:ext cx="1535612" cy="769195"/>
            <a:chOff x="4039583" y="5160250"/>
            <a:chExt cx="1535612" cy="769195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4530769" y="5793923"/>
              <a:ext cx="53702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e 62"/>
            <p:cNvGrpSpPr/>
            <p:nvPr/>
          </p:nvGrpSpPr>
          <p:grpSpPr>
            <a:xfrm>
              <a:off x="4039583" y="5160250"/>
              <a:ext cx="1535612" cy="769195"/>
              <a:chOff x="4039583" y="5160250"/>
              <a:chExt cx="1535612" cy="769195"/>
            </a:xfrm>
          </p:grpSpPr>
          <p:grpSp>
            <p:nvGrpSpPr>
              <p:cNvPr id="39" name="Groupe 39"/>
              <p:cNvGrpSpPr/>
              <p:nvPr/>
            </p:nvGrpSpPr>
            <p:grpSpPr>
              <a:xfrm>
                <a:off x="4039583" y="5160250"/>
                <a:ext cx="1535612" cy="684247"/>
                <a:chOff x="7425170" y="1775106"/>
                <a:chExt cx="1535612" cy="684247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7915645" y="2151576"/>
                  <a:ext cx="52129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 smtClean="0">
                      <a:solidFill>
                        <a:prstClr val="black"/>
                      </a:solidFill>
                      <a:latin typeface="Comic Sans MS" pitchFamily="66" charset="0"/>
                      <a:sym typeface="Wingdings" pitchFamily="2" charset="2"/>
                    </a:rPr>
                    <a:t>0ħ</a:t>
                  </a:r>
                  <a:r>
                    <a:rPr lang="en-US" sz="1400" dirty="0" smtClean="0">
                      <a:solidFill>
                        <a:prstClr val="black"/>
                      </a:solidFill>
                      <a:latin typeface="Comic Sans MS" pitchFamily="66" charset="0"/>
                      <a:sym typeface="Symbol"/>
                    </a:rPr>
                    <a:t></a:t>
                  </a:r>
                  <a:endParaRPr lang="en-US" sz="1400" dirty="0">
                    <a:solidFill>
                      <a:prstClr val="black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8" name="ZoneTexte 37"/>
                <p:cNvSpPr txBox="1"/>
                <p:nvPr/>
              </p:nvSpPr>
              <p:spPr>
                <a:xfrm>
                  <a:off x="7425170" y="1775106"/>
                  <a:ext cx="153561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O</a:t>
                  </a:r>
                  <a:r>
                    <a:rPr lang="fr-FR" sz="1200" baseline="30000" dirty="0" smtClean="0"/>
                    <a:t>+</a:t>
                  </a:r>
                  <a:r>
                    <a:rPr lang="fr-FR" sz="1200" baseline="-25000" dirty="0" smtClean="0"/>
                    <a:t>2</a:t>
                  </a:r>
                  <a:r>
                    <a:rPr lang="fr-FR" sz="1200" dirty="0" smtClean="0"/>
                    <a:t>(</a:t>
                  </a:r>
                  <a:r>
                    <a:rPr lang="fr-FR" sz="1200" baseline="30000" dirty="0" smtClean="0"/>
                    <a:t>32</a:t>
                  </a:r>
                  <a:r>
                    <a:rPr lang="fr-FR" sz="1200" dirty="0" smtClean="0"/>
                    <a:t>Mg) : </a:t>
                  </a:r>
                </a:p>
                <a:p>
                  <a:pPr algn="ctr"/>
                  <a:r>
                    <a:rPr lang="fr-FR" sz="1200" dirty="0" smtClean="0"/>
                    <a:t>K. </a:t>
                  </a:r>
                  <a:r>
                    <a:rPr lang="fr-FR" sz="1200" dirty="0" err="1" smtClean="0"/>
                    <a:t>Wimmer</a:t>
                  </a:r>
                  <a:r>
                    <a:rPr lang="fr-FR" sz="1200" dirty="0" smtClean="0"/>
                    <a:t>, PRL2010</a:t>
                  </a:r>
                  <a:endParaRPr lang="fr-FR" sz="1200" dirty="0"/>
                </a:p>
              </p:txBody>
            </p:sp>
          </p:grpSp>
          <p:sp>
            <p:nvSpPr>
              <p:cNvPr id="61" name="ZoneTexte 60"/>
              <p:cNvSpPr txBox="1"/>
              <p:nvPr/>
            </p:nvSpPr>
            <p:spPr>
              <a:xfrm>
                <a:off x="4110249" y="5652446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1058</a:t>
                </a:r>
                <a:endParaRPr lang="fr-FR" sz="1200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1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2963876" y="671610"/>
            <a:ext cx="303213" cy="2871788"/>
            <a:chOff x="4792" y="1768"/>
            <a:chExt cx="191" cy="1809"/>
          </a:xfrm>
        </p:grpSpPr>
        <p:sp>
          <p:nvSpPr>
            <p:cNvPr id="335966" name="Rectangle 94"/>
            <p:cNvSpPr>
              <a:spLocks noChangeArrowheads="1"/>
            </p:cNvSpPr>
            <p:nvPr/>
          </p:nvSpPr>
          <p:spPr bwMode="auto">
            <a:xfrm>
              <a:off x="4793" y="1776"/>
              <a:ext cx="190" cy="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" name="Group 95"/>
            <p:cNvGrpSpPr>
              <a:grpSpLocks/>
            </p:cNvGrpSpPr>
            <p:nvPr/>
          </p:nvGrpSpPr>
          <p:grpSpPr bwMode="auto">
            <a:xfrm>
              <a:off x="4792" y="1768"/>
              <a:ext cx="190" cy="1809"/>
              <a:chOff x="5176" y="386"/>
              <a:chExt cx="256" cy="2790"/>
            </a:xfrm>
          </p:grpSpPr>
          <p:sp>
            <p:nvSpPr>
              <p:cNvPr id="335968" name="Rectangle 96"/>
              <p:cNvSpPr>
                <a:spLocks noChangeArrowheads="1"/>
              </p:cNvSpPr>
              <p:nvPr/>
            </p:nvSpPr>
            <p:spPr bwMode="auto">
              <a:xfrm>
                <a:off x="5176" y="650"/>
                <a:ext cx="256" cy="2526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5969" name="Rectangle 97"/>
              <p:cNvSpPr>
                <a:spLocks noChangeArrowheads="1"/>
              </p:cNvSpPr>
              <p:nvPr/>
            </p:nvSpPr>
            <p:spPr bwMode="auto">
              <a:xfrm>
                <a:off x="5186" y="386"/>
                <a:ext cx="239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200" b="1" baseline="30000" dirty="0">
                    <a:latin typeface="Comic Sans MS" pitchFamily="66" charset="0"/>
                  </a:rPr>
                  <a:t>48</a:t>
                </a:r>
                <a:r>
                  <a:rPr lang="fr-FR" sz="1200" b="1" dirty="0">
                    <a:latin typeface="Comic Sans MS" pitchFamily="66" charset="0"/>
                  </a:rPr>
                  <a:t>Ca</a:t>
                </a:r>
              </a:p>
            </p:txBody>
          </p:sp>
        </p:grpSp>
      </p:grpSp>
      <p:grpSp>
        <p:nvGrpSpPr>
          <p:cNvPr id="4" name="Groupe 89"/>
          <p:cNvGrpSpPr/>
          <p:nvPr/>
        </p:nvGrpSpPr>
        <p:grpSpPr>
          <a:xfrm>
            <a:off x="177813" y="90585"/>
            <a:ext cx="3787776" cy="2992860"/>
            <a:chOff x="177813" y="90585"/>
            <a:chExt cx="3787776" cy="2992860"/>
          </a:xfrm>
        </p:grpSpPr>
        <p:sp>
          <p:nvSpPr>
            <p:cNvPr id="335887" name="AutoShape 15"/>
            <p:cNvSpPr>
              <a:spLocks noChangeArrowheads="1"/>
            </p:cNvSpPr>
            <p:nvPr/>
          </p:nvSpPr>
          <p:spPr bwMode="auto">
            <a:xfrm rot="5400000">
              <a:off x="2655690" y="1773546"/>
              <a:ext cx="2310235" cy="309563"/>
            </a:xfrm>
            <a:prstGeom prst="rightArrow">
              <a:avLst>
                <a:gd name="adj1" fmla="val 50000"/>
                <a:gd name="adj2" fmla="val 8445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400">
                  <a:solidFill>
                    <a:schemeClr val="bg1"/>
                  </a:solidFill>
                </a:rPr>
                <a:t>proton d3/2-s1/2 and d5/2</a:t>
              </a:r>
            </a:p>
          </p:txBody>
        </p:sp>
        <p:sp>
          <p:nvSpPr>
            <p:cNvPr id="335955" name="AutoShape 83"/>
            <p:cNvSpPr>
              <a:spLocks noChangeArrowheads="1"/>
            </p:cNvSpPr>
            <p:nvPr/>
          </p:nvSpPr>
          <p:spPr bwMode="auto">
            <a:xfrm>
              <a:off x="836626" y="90585"/>
              <a:ext cx="2160588" cy="374650"/>
            </a:xfrm>
            <a:prstGeom prst="rightArrow">
              <a:avLst>
                <a:gd name="adj1" fmla="val 40093"/>
                <a:gd name="adj2" fmla="val 612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400">
                  <a:solidFill>
                    <a:schemeClr val="bg1"/>
                  </a:solidFill>
                </a:rPr>
                <a:t>neutron f7/2</a:t>
              </a:r>
            </a:p>
          </p:txBody>
        </p:sp>
        <p:grpSp>
          <p:nvGrpSpPr>
            <p:cNvPr id="5" name="Group 86"/>
            <p:cNvGrpSpPr>
              <a:grpSpLocks/>
            </p:cNvGrpSpPr>
            <p:nvPr/>
          </p:nvGrpSpPr>
          <p:grpSpPr bwMode="auto">
            <a:xfrm>
              <a:off x="2965463" y="709710"/>
              <a:ext cx="307975" cy="307975"/>
              <a:chOff x="3625" y="1036"/>
              <a:chExt cx="194" cy="194"/>
            </a:xfrm>
          </p:grpSpPr>
          <p:sp>
            <p:nvSpPr>
              <p:cNvPr id="335959" name="Rectangle 87"/>
              <p:cNvSpPr>
                <a:spLocks noChangeArrowheads="1"/>
              </p:cNvSpPr>
              <p:nvPr/>
            </p:nvSpPr>
            <p:spPr bwMode="auto">
              <a:xfrm>
                <a:off x="3625" y="1036"/>
                <a:ext cx="194" cy="194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5960" name="Rectangle 88"/>
              <p:cNvSpPr>
                <a:spLocks noChangeArrowheads="1"/>
              </p:cNvSpPr>
              <p:nvPr/>
            </p:nvSpPr>
            <p:spPr bwMode="auto">
              <a:xfrm>
                <a:off x="3629" y="1036"/>
                <a:ext cx="187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400" b="1" baseline="30000">
                    <a:solidFill>
                      <a:schemeClr val="bg1"/>
                    </a:solidFill>
                  </a:rPr>
                  <a:t>48</a:t>
                </a:r>
                <a:r>
                  <a:rPr lang="fr-FR" sz="1400" b="1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sp>
          <p:nvSpPr>
            <p:cNvPr id="335961" name="Rectangle 89"/>
            <p:cNvSpPr>
              <a:spLocks noChangeArrowheads="1"/>
            </p:cNvSpPr>
            <p:nvPr/>
          </p:nvSpPr>
          <p:spPr bwMode="auto">
            <a:xfrm>
              <a:off x="2343163" y="711298"/>
              <a:ext cx="307975" cy="30956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62" name="Rectangle 90"/>
            <p:cNvSpPr>
              <a:spLocks noChangeArrowheads="1"/>
            </p:cNvSpPr>
            <p:nvPr/>
          </p:nvSpPr>
          <p:spPr bwMode="auto">
            <a:xfrm>
              <a:off x="1112851" y="711298"/>
              <a:ext cx="914400" cy="3048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63" name="Rectangle 91"/>
            <p:cNvSpPr>
              <a:spLocks noChangeArrowheads="1"/>
            </p:cNvSpPr>
            <p:nvPr/>
          </p:nvSpPr>
          <p:spPr bwMode="auto">
            <a:xfrm>
              <a:off x="487376" y="697010"/>
              <a:ext cx="298450" cy="157321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64" name="Text Box 92"/>
            <p:cNvSpPr txBox="1">
              <a:spLocks noChangeArrowheads="1"/>
            </p:cNvSpPr>
            <p:nvPr/>
          </p:nvSpPr>
          <p:spPr bwMode="auto">
            <a:xfrm>
              <a:off x="2786076" y="319185"/>
              <a:ext cx="631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rgbClr val="FF0000"/>
                  </a:solidFill>
                  <a:latin typeface="Comic Sans MS" pitchFamily="66" charset="0"/>
                </a:rPr>
                <a:t>N=28</a:t>
              </a:r>
            </a:p>
          </p:txBody>
        </p:sp>
        <p:sp>
          <p:nvSpPr>
            <p:cNvPr id="335980" name="Rectangle 108"/>
            <p:cNvSpPr>
              <a:spLocks noChangeArrowheads="1"/>
            </p:cNvSpPr>
            <p:nvPr/>
          </p:nvSpPr>
          <p:spPr bwMode="auto">
            <a:xfrm>
              <a:off x="1104913" y="1025623"/>
              <a:ext cx="309563" cy="61436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81" name="Rectangle 109"/>
            <p:cNvSpPr>
              <a:spLocks noChangeArrowheads="1"/>
            </p:cNvSpPr>
            <p:nvPr/>
          </p:nvSpPr>
          <p:spPr bwMode="auto">
            <a:xfrm>
              <a:off x="796938" y="1025623"/>
              <a:ext cx="315913" cy="3016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" name="Group 116"/>
            <p:cNvGrpSpPr>
              <a:grpSpLocks/>
            </p:cNvGrpSpPr>
            <p:nvPr/>
          </p:nvGrpSpPr>
          <p:grpSpPr bwMode="auto">
            <a:xfrm>
              <a:off x="2974988" y="1963835"/>
              <a:ext cx="282575" cy="920750"/>
              <a:chOff x="5186" y="1475"/>
              <a:chExt cx="239" cy="802"/>
            </a:xfrm>
          </p:grpSpPr>
          <p:sp>
            <p:nvSpPr>
              <p:cNvPr id="335989" name="Rectangle 117"/>
              <p:cNvSpPr>
                <a:spLocks noChangeArrowheads="1"/>
              </p:cNvSpPr>
              <p:nvPr/>
            </p:nvSpPr>
            <p:spPr bwMode="auto">
              <a:xfrm>
                <a:off x="5186" y="1475"/>
                <a:ext cx="239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200" b="1" baseline="30000" dirty="0">
                    <a:latin typeface="Comic Sans MS" pitchFamily="66" charset="0"/>
                  </a:rPr>
                  <a:t>44</a:t>
                </a:r>
                <a:r>
                  <a:rPr lang="fr-FR" sz="1200" b="1" dirty="0"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335990" name="Rectangle 118"/>
              <p:cNvSpPr>
                <a:spLocks noChangeArrowheads="1"/>
              </p:cNvSpPr>
              <p:nvPr/>
            </p:nvSpPr>
            <p:spPr bwMode="auto">
              <a:xfrm>
                <a:off x="5186" y="2023"/>
                <a:ext cx="239" cy="254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200" b="1" baseline="30000">
                    <a:latin typeface="Comic Sans MS" pitchFamily="66" charset="0"/>
                  </a:rPr>
                  <a:t>42</a:t>
                </a:r>
                <a:r>
                  <a:rPr lang="fr-FR" sz="1200" b="1">
                    <a:latin typeface="Comic Sans MS" pitchFamily="66" charset="0"/>
                  </a:rPr>
                  <a:t>Si</a:t>
                </a:r>
              </a:p>
            </p:txBody>
          </p: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77813" y="701773"/>
              <a:ext cx="3400425" cy="2193925"/>
              <a:chOff x="1932" y="581"/>
              <a:chExt cx="3333" cy="1909"/>
            </a:xfrm>
          </p:grpSpPr>
          <p:sp>
            <p:nvSpPr>
              <p:cNvPr id="335993" name="Line 121"/>
              <p:cNvSpPr>
                <a:spLocks noChangeShapeType="1"/>
              </p:cNvSpPr>
              <p:nvPr/>
            </p:nvSpPr>
            <p:spPr bwMode="auto">
              <a:xfrm>
                <a:off x="1932" y="581"/>
                <a:ext cx="3333" cy="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994" name="Line 122"/>
              <p:cNvSpPr>
                <a:spLocks noChangeShapeType="1"/>
              </p:cNvSpPr>
              <p:nvPr/>
            </p:nvSpPr>
            <p:spPr bwMode="auto">
              <a:xfrm>
                <a:off x="1932" y="854"/>
                <a:ext cx="3333" cy="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995" name="Line 123"/>
              <p:cNvSpPr>
                <a:spLocks noChangeShapeType="1"/>
              </p:cNvSpPr>
              <p:nvPr/>
            </p:nvSpPr>
            <p:spPr bwMode="auto">
              <a:xfrm>
                <a:off x="1932" y="1126"/>
                <a:ext cx="33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996" name="Line 124"/>
              <p:cNvSpPr>
                <a:spLocks noChangeShapeType="1"/>
              </p:cNvSpPr>
              <p:nvPr/>
            </p:nvSpPr>
            <p:spPr bwMode="auto">
              <a:xfrm>
                <a:off x="1932" y="1399"/>
                <a:ext cx="33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997" name="Line 125"/>
              <p:cNvSpPr>
                <a:spLocks noChangeShapeType="1"/>
              </p:cNvSpPr>
              <p:nvPr/>
            </p:nvSpPr>
            <p:spPr bwMode="auto">
              <a:xfrm>
                <a:off x="1932" y="1672"/>
                <a:ext cx="33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998" name="Line 126"/>
              <p:cNvSpPr>
                <a:spLocks noChangeShapeType="1"/>
              </p:cNvSpPr>
              <p:nvPr/>
            </p:nvSpPr>
            <p:spPr bwMode="auto">
              <a:xfrm>
                <a:off x="1932" y="2217"/>
                <a:ext cx="3333" cy="0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999" name="Line 127"/>
              <p:cNvSpPr>
                <a:spLocks noChangeShapeType="1"/>
              </p:cNvSpPr>
              <p:nvPr/>
            </p:nvSpPr>
            <p:spPr bwMode="auto">
              <a:xfrm>
                <a:off x="1932" y="1945"/>
                <a:ext cx="33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00" name="Line 128"/>
              <p:cNvSpPr>
                <a:spLocks noChangeShapeType="1"/>
              </p:cNvSpPr>
              <p:nvPr/>
            </p:nvSpPr>
            <p:spPr bwMode="auto">
              <a:xfrm>
                <a:off x="1932" y="2490"/>
                <a:ext cx="3333" cy="0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36003" name="Text Box 131"/>
            <p:cNvSpPr txBox="1">
              <a:spLocks noChangeArrowheads="1"/>
            </p:cNvSpPr>
            <p:nvPr/>
          </p:nvSpPr>
          <p:spPr bwMode="auto">
            <a:xfrm>
              <a:off x="314338" y="325535"/>
              <a:ext cx="631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CC0099"/>
                  </a:solidFill>
                  <a:latin typeface="Comic Sans MS" pitchFamily="66" charset="0"/>
                </a:rPr>
                <a:t>N=20</a:t>
              </a:r>
            </a:p>
          </p:txBody>
        </p:sp>
        <p:grpSp>
          <p:nvGrpSpPr>
            <p:cNvPr id="8" name="Groupe 87"/>
            <p:cNvGrpSpPr/>
            <p:nvPr/>
          </p:nvGrpSpPr>
          <p:grpSpPr>
            <a:xfrm>
              <a:off x="485788" y="544610"/>
              <a:ext cx="2786063" cy="2432506"/>
              <a:chOff x="485788" y="544610"/>
              <a:chExt cx="2786063" cy="3052762"/>
            </a:xfrm>
          </p:grpSpPr>
          <p:sp>
            <p:nvSpPr>
              <p:cNvPr id="335970" name="Line 98"/>
              <p:cNvSpPr>
                <a:spLocks noChangeShapeType="1"/>
              </p:cNvSpPr>
              <p:nvPr/>
            </p:nvSpPr>
            <p:spPr bwMode="auto">
              <a:xfrm rot="5400000">
                <a:off x="1752613" y="2078135"/>
                <a:ext cx="3038475" cy="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971" name="Line 99"/>
              <p:cNvSpPr>
                <a:spLocks noChangeShapeType="1"/>
              </p:cNvSpPr>
              <p:nvPr/>
            </p:nvSpPr>
            <p:spPr bwMode="auto">
              <a:xfrm rot="5400000">
                <a:off x="1441463" y="2078135"/>
                <a:ext cx="3038475" cy="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972" name="Line 100"/>
              <p:cNvSpPr>
                <a:spLocks noChangeShapeType="1"/>
              </p:cNvSpPr>
              <p:nvPr/>
            </p:nvSpPr>
            <p:spPr bwMode="auto">
              <a:xfrm rot="5400000">
                <a:off x="1130313" y="2078135"/>
                <a:ext cx="3038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973" name="Line 101"/>
              <p:cNvSpPr>
                <a:spLocks noChangeShapeType="1"/>
              </p:cNvSpPr>
              <p:nvPr/>
            </p:nvSpPr>
            <p:spPr bwMode="auto">
              <a:xfrm rot="5400000">
                <a:off x="819163" y="2078135"/>
                <a:ext cx="3038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974" name="Line 102"/>
              <p:cNvSpPr>
                <a:spLocks noChangeShapeType="1"/>
              </p:cNvSpPr>
              <p:nvPr/>
            </p:nvSpPr>
            <p:spPr bwMode="auto">
              <a:xfrm rot="5400000">
                <a:off x="508013" y="2078135"/>
                <a:ext cx="3038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975" name="Line 103"/>
              <p:cNvSpPr>
                <a:spLocks noChangeShapeType="1"/>
              </p:cNvSpPr>
              <p:nvPr/>
            </p:nvSpPr>
            <p:spPr bwMode="auto">
              <a:xfrm rot="5400000">
                <a:off x="207975" y="2065435"/>
                <a:ext cx="30368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976" name="Line 104"/>
              <p:cNvSpPr>
                <a:spLocks noChangeShapeType="1"/>
              </p:cNvSpPr>
              <p:nvPr/>
            </p:nvSpPr>
            <p:spPr bwMode="auto">
              <a:xfrm rot="5400000">
                <a:off x="-103175" y="2065435"/>
                <a:ext cx="30368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977" name="Line 105"/>
              <p:cNvSpPr>
                <a:spLocks noChangeShapeType="1"/>
              </p:cNvSpPr>
              <p:nvPr/>
            </p:nvSpPr>
            <p:spPr bwMode="auto">
              <a:xfrm rot="5400000">
                <a:off x="-414325" y="2065435"/>
                <a:ext cx="30368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" name="Group 132"/>
              <p:cNvGrpSpPr>
                <a:grpSpLocks/>
              </p:cNvGrpSpPr>
              <p:nvPr/>
            </p:nvGrpSpPr>
            <p:grpSpPr bwMode="auto">
              <a:xfrm>
                <a:off x="485788" y="544610"/>
                <a:ext cx="312738" cy="3046413"/>
                <a:chOff x="2730" y="438"/>
                <a:chExt cx="264" cy="2640"/>
              </a:xfrm>
            </p:grpSpPr>
            <p:sp>
              <p:nvSpPr>
                <p:cNvPr id="336005" name="Line 133"/>
                <p:cNvSpPr>
                  <a:spLocks noChangeShapeType="1"/>
                </p:cNvSpPr>
                <p:nvPr/>
              </p:nvSpPr>
              <p:spPr bwMode="auto">
                <a:xfrm>
                  <a:off x="2730" y="438"/>
                  <a:ext cx="0" cy="264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6006" name="Line 134"/>
                <p:cNvSpPr>
                  <a:spLocks noChangeShapeType="1"/>
                </p:cNvSpPr>
                <p:nvPr/>
              </p:nvSpPr>
              <p:spPr bwMode="auto">
                <a:xfrm>
                  <a:off x="2994" y="438"/>
                  <a:ext cx="0" cy="264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336007" name="Rectangle 135"/>
            <p:cNvSpPr>
              <a:spLocks noChangeArrowheads="1"/>
            </p:cNvSpPr>
            <p:nvPr/>
          </p:nvSpPr>
          <p:spPr bwMode="auto">
            <a:xfrm>
              <a:off x="501663" y="712885"/>
              <a:ext cx="2841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200" baseline="30000">
                  <a:solidFill>
                    <a:schemeClr val="bg1"/>
                  </a:solidFill>
                  <a:latin typeface="Comic Sans MS" pitchFamily="66" charset="0"/>
                </a:rPr>
                <a:t>40</a:t>
              </a:r>
              <a:r>
                <a:rPr lang="fr-FR" sz="1200">
                  <a:solidFill>
                    <a:schemeClr val="bg1"/>
                  </a:solidFill>
                  <a:latin typeface="Comic Sans MS" pitchFamily="66" charset="0"/>
                </a:rPr>
                <a:t>Ca</a:t>
              </a:r>
            </a:p>
          </p:txBody>
        </p:sp>
        <p:sp>
          <p:nvSpPr>
            <p:cNvPr id="336009" name="Rectangle 137"/>
            <p:cNvSpPr>
              <a:spLocks noChangeArrowheads="1"/>
            </p:cNvSpPr>
            <p:nvPr/>
          </p:nvSpPr>
          <p:spPr bwMode="auto">
            <a:xfrm>
              <a:off x="495313" y="1967010"/>
              <a:ext cx="282575" cy="29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200" baseline="30000">
                  <a:solidFill>
                    <a:schemeClr val="bg1"/>
                  </a:solidFill>
                  <a:latin typeface="Comic Sans MS" pitchFamily="66" charset="0"/>
                </a:rPr>
                <a:t>36</a:t>
              </a:r>
              <a:r>
                <a:rPr lang="fr-FR" sz="1200">
                  <a:solidFill>
                    <a:schemeClr val="bg1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336010" name="Rectangle 138"/>
            <p:cNvSpPr>
              <a:spLocks noChangeArrowheads="1"/>
            </p:cNvSpPr>
            <p:nvPr/>
          </p:nvSpPr>
          <p:spPr bwMode="auto">
            <a:xfrm>
              <a:off x="2954351" y="1325660"/>
              <a:ext cx="320675" cy="3127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baseline="30000">
                  <a:latin typeface="Comic Sans MS" pitchFamily="66" charset="0"/>
                </a:rPr>
                <a:t>46</a:t>
              </a:r>
              <a:r>
                <a:rPr lang="en-US" sz="1200" b="1">
                  <a:latin typeface="Comic Sans MS" pitchFamily="66" charset="0"/>
                </a:rPr>
                <a:t>Ar</a:t>
              </a:r>
            </a:p>
          </p:txBody>
        </p:sp>
        <p:sp>
          <p:nvSpPr>
            <p:cNvPr id="336016" name="Rectangle 144"/>
            <p:cNvSpPr>
              <a:spLocks noChangeArrowheads="1"/>
            </p:cNvSpPr>
            <p:nvPr/>
          </p:nvSpPr>
          <p:spPr bwMode="auto">
            <a:xfrm>
              <a:off x="2570176" y="1987648"/>
              <a:ext cx="4171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200" b="1" baseline="30000" dirty="0">
                  <a:latin typeface="Comic Sans MS" pitchFamily="66" charset="0"/>
                </a:rPr>
                <a:t>43</a:t>
              </a:r>
              <a:r>
                <a:rPr lang="fr-FR" sz="1200" b="1" dirty="0">
                  <a:latin typeface="Comic Sans MS" pitchFamily="66" charset="0"/>
                </a:rPr>
                <a:t>S</a:t>
              </a:r>
            </a:p>
          </p:txBody>
        </p:sp>
      </p:grpSp>
      <p:pic>
        <p:nvPicPr>
          <p:cNvPr id="80" name="Picture 51" descr="spher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4506" y="516477"/>
            <a:ext cx="649382" cy="62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2" descr="obl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254" y="2450689"/>
            <a:ext cx="764167" cy="6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935" name="Rectangle 63"/>
          <p:cNvSpPr>
            <a:spLocks noChangeArrowheads="1"/>
          </p:cNvSpPr>
          <p:nvPr/>
        </p:nvSpPr>
        <p:spPr bwMode="auto">
          <a:xfrm>
            <a:off x="2649551" y="1960660"/>
            <a:ext cx="619125" cy="3048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200" b="1">
              <a:latin typeface="Comic Sans MS" pitchFamily="66" charset="0"/>
            </a:endParaRPr>
          </a:p>
        </p:txBody>
      </p:sp>
      <p:grpSp>
        <p:nvGrpSpPr>
          <p:cNvPr id="92" name="Groupe 91"/>
          <p:cNvGrpSpPr/>
          <p:nvPr/>
        </p:nvGrpSpPr>
        <p:grpSpPr>
          <a:xfrm>
            <a:off x="81888" y="3369224"/>
            <a:ext cx="8858650" cy="3300137"/>
            <a:chOff x="-81888" y="3464760"/>
            <a:chExt cx="8858650" cy="3300137"/>
          </a:xfrm>
        </p:grpSpPr>
        <p:grpSp>
          <p:nvGrpSpPr>
            <p:cNvPr id="76" name="Groupe 75"/>
            <p:cNvGrpSpPr/>
            <p:nvPr/>
          </p:nvGrpSpPr>
          <p:grpSpPr>
            <a:xfrm>
              <a:off x="0" y="3464760"/>
              <a:ext cx="8776762" cy="3300137"/>
              <a:chOff x="139714" y="1267470"/>
              <a:chExt cx="8776762" cy="3300137"/>
            </a:xfrm>
          </p:grpSpPr>
          <p:sp>
            <p:nvSpPr>
              <p:cNvPr id="77" name="ZoneTexte 76"/>
              <p:cNvSpPr txBox="1"/>
              <p:nvPr/>
            </p:nvSpPr>
            <p:spPr>
              <a:xfrm>
                <a:off x="139714" y="1267470"/>
                <a:ext cx="78582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latin typeface="Comic Sans MS" pitchFamily="66" charset="0"/>
                  </a:rPr>
                  <a:t>1- 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Symbol" pitchFamily="18" charset="2"/>
                  </a:rPr>
                  <a:t>b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-</a:t>
                </a:r>
                <a:r>
                  <a:rPr lang="fr-FR" sz="1600" dirty="0" err="1" smtClean="0">
                    <a:solidFill>
                      <a:srgbClr val="C00000"/>
                    </a:solidFill>
                    <a:latin typeface="Comic Sans MS" pitchFamily="66" charset="0"/>
                  </a:rPr>
                  <a:t>half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-</a:t>
                </a:r>
                <a:r>
                  <a:rPr lang="fr-FR" sz="1600" dirty="0" err="1" smtClean="0">
                    <a:solidFill>
                      <a:srgbClr val="C00000"/>
                    </a:solidFill>
                    <a:latin typeface="Comic Sans MS" pitchFamily="66" charset="0"/>
                  </a:rPr>
                  <a:t>lives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 of N=28 </a:t>
                </a:r>
                <a:r>
                  <a:rPr lang="fr-FR" sz="1600" dirty="0" err="1" smtClean="0">
                    <a:solidFill>
                      <a:srgbClr val="C00000"/>
                    </a:solidFill>
                    <a:latin typeface="Comic Sans MS" pitchFamily="66" charset="0"/>
                  </a:rPr>
                  <a:t>nuclei</a:t>
                </a:r>
                <a:r>
                  <a:rPr lang="fr-FR" sz="1600" dirty="0" smtClean="0">
                    <a:latin typeface="Comic Sans MS" pitchFamily="66" charset="0"/>
                  </a:rPr>
                  <a:t>	      </a:t>
                </a:r>
                <a:r>
                  <a:rPr lang="fr-FR" sz="1400" dirty="0" smtClean="0">
                    <a:latin typeface="Comic Sans MS" pitchFamily="66" charset="0"/>
                  </a:rPr>
                  <a:t>S. Grévy et al, Phys. </a:t>
                </a:r>
                <a:r>
                  <a:rPr lang="fr-FR" sz="1400" dirty="0" err="1" smtClean="0">
                    <a:latin typeface="Comic Sans MS" pitchFamily="66" charset="0"/>
                  </a:rPr>
                  <a:t>Lett</a:t>
                </a:r>
                <a:r>
                  <a:rPr lang="fr-FR" sz="1400" dirty="0" smtClean="0">
                    <a:latin typeface="Comic Sans MS" pitchFamily="66" charset="0"/>
                  </a:rPr>
                  <a:t>. B 594(2004)252</a:t>
                </a:r>
                <a:endParaRPr lang="fr-FR" sz="1400" dirty="0">
                  <a:latin typeface="Comic Sans MS" pitchFamily="66" charset="0"/>
                </a:endParaRPr>
              </a:p>
            </p:txBody>
          </p:sp>
          <p:sp>
            <p:nvSpPr>
              <p:cNvPr id="78" name="ZoneTexte 77"/>
              <p:cNvSpPr txBox="1"/>
              <p:nvPr/>
            </p:nvSpPr>
            <p:spPr>
              <a:xfrm>
                <a:off x="139714" y="1864690"/>
                <a:ext cx="7837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latin typeface="Comic Sans MS" pitchFamily="66" charset="0"/>
                  </a:rPr>
                  <a:t>2- 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Observation of 0</a:t>
                </a:r>
                <a:r>
                  <a:rPr lang="fr-FR" sz="1600" baseline="30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+</a:t>
                </a:r>
                <a:r>
                  <a:rPr lang="fr-FR" sz="1600" baseline="-25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2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 in </a:t>
                </a:r>
                <a:r>
                  <a:rPr lang="fr-FR" sz="1600" baseline="30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44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</a:t>
                </a:r>
                <a:r>
                  <a:rPr lang="fr-FR" sz="1600" dirty="0" smtClean="0">
                    <a:latin typeface="Comic Sans MS" pitchFamily="66" charset="0"/>
                  </a:rPr>
                  <a:t>	      	       </a:t>
                </a:r>
                <a:r>
                  <a:rPr lang="fr-FR" sz="1400" dirty="0" smtClean="0">
                    <a:latin typeface="Comic Sans MS" pitchFamily="66" charset="0"/>
                  </a:rPr>
                  <a:t>S. Grévy et al, </a:t>
                </a:r>
                <a:r>
                  <a:rPr lang="fr-FR" sz="1400" dirty="0" err="1" smtClean="0">
                    <a:latin typeface="Comic Sans MS" pitchFamily="66" charset="0"/>
                  </a:rPr>
                  <a:t>Eur</a:t>
                </a:r>
                <a:r>
                  <a:rPr lang="fr-FR" sz="1400" dirty="0" smtClean="0">
                    <a:latin typeface="Comic Sans MS" pitchFamily="66" charset="0"/>
                  </a:rPr>
                  <a:t>. Phys. J. A 25(2005)111</a:t>
                </a:r>
                <a:endParaRPr lang="fr-FR" sz="1400" dirty="0">
                  <a:latin typeface="Comic Sans MS" pitchFamily="66" charset="0"/>
                </a:endParaRPr>
              </a:p>
            </p:txBody>
          </p:sp>
          <p:sp>
            <p:nvSpPr>
              <p:cNvPr id="79" name="ZoneTexte 78"/>
              <p:cNvSpPr txBox="1"/>
              <p:nvPr/>
            </p:nvSpPr>
            <p:spPr>
              <a:xfrm>
                <a:off x="139714" y="3864320"/>
                <a:ext cx="83327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latin typeface="Comic Sans MS" pitchFamily="66" charset="0"/>
                  </a:rPr>
                  <a:t>5- 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Shape Coexistence in </a:t>
                </a:r>
                <a:r>
                  <a:rPr lang="fr-FR" sz="1600" baseline="30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44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</a:t>
                </a:r>
                <a:r>
                  <a:rPr lang="fr-FR" sz="1600" dirty="0" smtClean="0">
                    <a:latin typeface="Comic Sans MS" pitchFamily="66" charset="0"/>
                  </a:rPr>
                  <a:t>	      	         </a:t>
                </a:r>
                <a:r>
                  <a:rPr lang="fr-FR" sz="1400" dirty="0" smtClean="0">
                    <a:latin typeface="Comic Sans MS" pitchFamily="66" charset="0"/>
                  </a:rPr>
                  <a:t>C. Force et al, Phys. </a:t>
                </a:r>
                <a:r>
                  <a:rPr lang="fr-FR" sz="1400" dirty="0" err="1" smtClean="0">
                    <a:latin typeface="Comic Sans MS" pitchFamily="66" charset="0"/>
                  </a:rPr>
                  <a:t>Rev</a:t>
                </a:r>
                <a:r>
                  <a:rPr lang="fr-FR" sz="1400" dirty="0" smtClean="0">
                    <a:latin typeface="Comic Sans MS" pitchFamily="66" charset="0"/>
                  </a:rPr>
                  <a:t>. </a:t>
                </a:r>
                <a:r>
                  <a:rPr lang="fr-FR" sz="1400" dirty="0" err="1" smtClean="0">
                    <a:latin typeface="Comic Sans MS" pitchFamily="66" charset="0"/>
                  </a:rPr>
                  <a:t>Lett</a:t>
                </a:r>
                <a:r>
                  <a:rPr lang="fr-FR" sz="1400" dirty="0" smtClean="0">
                    <a:latin typeface="Comic Sans MS" pitchFamily="66" charset="0"/>
                  </a:rPr>
                  <a:t>. 105(2010)102501</a:t>
                </a:r>
                <a:endParaRPr lang="fr-FR" sz="1400" dirty="0">
                  <a:latin typeface="Comic Sans MS" pitchFamily="66" charset="0"/>
                </a:endParaRPr>
              </a:p>
            </p:txBody>
          </p:sp>
          <p:sp>
            <p:nvSpPr>
              <p:cNvPr id="82" name="ZoneTexte 81"/>
              <p:cNvSpPr txBox="1"/>
              <p:nvPr/>
            </p:nvSpPr>
            <p:spPr>
              <a:xfrm>
                <a:off x="139714" y="2671143"/>
                <a:ext cx="84064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latin typeface="Comic Sans MS" pitchFamily="66" charset="0"/>
                  </a:rPr>
                  <a:t>4- 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Observation of the 2</a:t>
                </a:r>
                <a:r>
                  <a:rPr lang="fr-FR" sz="1600" baseline="30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+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 state in </a:t>
                </a:r>
                <a:r>
                  <a:rPr lang="fr-FR" sz="1600" baseline="30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42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Si</a:t>
                </a:r>
                <a:r>
                  <a:rPr lang="fr-FR" sz="1600" dirty="0" smtClean="0">
                    <a:latin typeface="Comic Sans MS" pitchFamily="66" charset="0"/>
                  </a:rPr>
                  <a:t>	        </a:t>
                </a:r>
                <a:r>
                  <a:rPr lang="fr-FR" sz="1400" dirty="0" smtClean="0">
                    <a:latin typeface="Comic Sans MS" pitchFamily="66" charset="0"/>
                  </a:rPr>
                  <a:t>B. Bastin et al, Phys. </a:t>
                </a:r>
                <a:r>
                  <a:rPr lang="fr-FR" sz="1400" dirty="0" err="1" smtClean="0">
                    <a:latin typeface="Comic Sans MS" pitchFamily="66" charset="0"/>
                  </a:rPr>
                  <a:t>Rev</a:t>
                </a:r>
                <a:r>
                  <a:rPr lang="fr-FR" sz="1400" dirty="0" smtClean="0">
                    <a:latin typeface="Comic Sans MS" pitchFamily="66" charset="0"/>
                  </a:rPr>
                  <a:t>. </a:t>
                </a:r>
                <a:r>
                  <a:rPr lang="fr-FR" sz="1400" dirty="0" err="1" smtClean="0">
                    <a:latin typeface="Comic Sans MS" pitchFamily="66" charset="0"/>
                  </a:rPr>
                  <a:t>Lett</a:t>
                </a:r>
                <a:r>
                  <a:rPr lang="fr-FR" sz="1400" dirty="0" smtClean="0">
                    <a:latin typeface="Comic Sans MS" pitchFamily="66" charset="0"/>
                  </a:rPr>
                  <a:t>. 99(2007)022503</a:t>
                </a:r>
                <a:endParaRPr lang="fr-FR" sz="1400" dirty="0">
                  <a:latin typeface="Comic Sans MS" pitchFamily="66" charset="0"/>
                </a:endParaRPr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139714" y="2956893"/>
                <a:ext cx="7872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 indent="-184150"/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In </a:t>
                </a:r>
                <a:r>
                  <a:rPr lang="fr-FR" sz="1600" dirty="0" err="1" smtClean="0">
                    <a:solidFill>
                      <a:srgbClr val="C00000"/>
                    </a:solidFill>
                    <a:latin typeface="Comic Sans MS" pitchFamily="66" charset="0"/>
                  </a:rPr>
                  <a:t>beam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:r>
                  <a:rPr lang="fr-FR" sz="1600" dirty="0" err="1" smtClean="0">
                    <a:solidFill>
                      <a:srgbClr val="C00000"/>
                    </a:solidFill>
                    <a:latin typeface="Comic Sans MS" pitchFamily="66" charset="0"/>
                  </a:rPr>
                  <a:t>spectroscopy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 of </a:t>
                </a:r>
                <a:r>
                  <a:rPr lang="fr-FR" sz="1600" baseline="30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39,41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Si </a:t>
                </a:r>
                <a:r>
                  <a:rPr lang="fr-FR" sz="1600" dirty="0" smtClean="0">
                    <a:latin typeface="Comic Sans MS" pitchFamily="66" charset="0"/>
                  </a:rPr>
                  <a:t>    	        </a:t>
                </a:r>
                <a:r>
                  <a:rPr lang="fr-FR" sz="1400" dirty="0" smtClean="0">
                    <a:latin typeface="Comic Sans MS" pitchFamily="66" charset="0"/>
                  </a:rPr>
                  <a:t>D. Sohler et al, Phys. </a:t>
                </a:r>
                <a:r>
                  <a:rPr lang="fr-FR" sz="1400" dirty="0" err="1" smtClean="0">
                    <a:latin typeface="Comic Sans MS" pitchFamily="66" charset="0"/>
                  </a:rPr>
                  <a:t>Lett</a:t>
                </a:r>
                <a:r>
                  <a:rPr lang="fr-FR" sz="1400" dirty="0" smtClean="0">
                    <a:latin typeface="Comic Sans MS" pitchFamily="66" charset="0"/>
                  </a:rPr>
                  <a:t>. B 703(2011)417</a:t>
                </a:r>
                <a:endParaRPr lang="fr-FR" sz="1400" dirty="0">
                  <a:latin typeface="Comic Sans MS" pitchFamily="66" charset="0"/>
                </a:endParaRPr>
              </a:p>
            </p:txBody>
          </p:sp>
          <p:sp>
            <p:nvSpPr>
              <p:cNvPr id="85" name="ZoneTexte 84"/>
              <p:cNvSpPr txBox="1"/>
              <p:nvPr/>
            </p:nvSpPr>
            <p:spPr>
              <a:xfrm>
                <a:off x="139714" y="3538776"/>
                <a:ext cx="68900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latin typeface="Comic Sans MS" pitchFamily="66" charset="0"/>
                  </a:rPr>
                  <a:t> </a:t>
                </a:r>
                <a:r>
                  <a:rPr lang="fr-FR" sz="1600" dirty="0" smtClean="0">
                    <a:latin typeface="Comic Sans MS" pitchFamily="66" charset="0"/>
                  </a:rPr>
                  <a:t>    In </a:t>
                </a:r>
                <a:r>
                  <a:rPr lang="fr-FR" sz="1600" dirty="0" err="1" smtClean="0">
                    <a:latin typeface="Comic Sans MS" pitchFamily="66" charset="0"/>
                  </a:rPr>
                  <a:t>beam</a:t>
                </a:r>
                <a:r>
                  <a:rPr lang="fr-FR" sz="1600" dirty="0" smtClean="0">
                    <a:latin typeface="Comic Sans MS" pitchFamily="66" charset="0"/>
                  </a:rPr>
                  <a:t> </a:t>
                </a:r>
                <a:r>
                  <a:rPr lang="fr-FR" sz="1600" dirty="0" err="1" smtClean="0">
                    <a:latin typeface="Comic Sans MS" pitchFamily="66" charset="0"/>
                  </a:rPr>
                  <a:t>spectroscopy</a:t>
                </a:r>
                <a:r>
                  <a:rPr lang="fr-FR" sz="1600" dirty="0" smtClean="0">
                    <a:latin typeface="Comic Sans MS" pitchFamily="66" charset="0"/>
                  </a:rPr>
                  <a:t> of </a:t>
                </a:r>
                <a:r>
                  <a:rPr lang="fr-FR" sz="1600" dirty="0" err="1" smtClean="0">
                    <a:latin typeface="Comic Sans MS" pitchFamily="66" charset="0"/>
                  </a:rPr>
                  <a:t>even</a:t>
                </a:r>
                <a:r>
                  <a:rPr lang="fr-FR" sz="1600" dirty="0" smtClean="0">
                    <a:latin typeface="Comic Sans MS" pitchFamily="66" charset="0"/>
                  </a:rPr>
                  <a:t> Si             </a:t>
                </a:r>
                <a:r>
                  <a:rPr lang="fr-FR" sz="1400" dirty="0" smtClean="0">
                    <a:latin typeface="Comic Sans MS" pitchFamily="66" charset="0"/>
                  </a:rPr>
                  <a:t>D. Sohler et al, in </a:t>
                </a:r>
                <a:r>
                  <a:rPr lang="fr-FR" sz="1400" dirty="0" err="1" smtClean="0">
                    <a:latin typeface="Comic Sans MS" pitchFamily="66" charset="0"/>
                  </a:rPr>
                  <a:t>preparation</a:t>
                </a:r>
                <a:endParaRPr lang="fr-FR" sz="1400" dirty="0">
                  <a:latin typeface="Comic Sans MS" pitchFamily="66" charset="0"/>
                </a:endParaRPr>
              </a:p>
            </p:txBody>
          </p:sp>
          <p:sp>
            <p:nvSpPr>
              <p:cNvPr id="88" name="ZoneTexte 87"/>
              <p:cNvSpPr txBox="1"/>
              <p:nvPr/>
            </p:nvSpPr>
            <p:spPr>
              <a:xfrm>
                <a:off x="139714" y="3260835"/>
                <a:ext cx="73869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latin typeface="Comic Sans MS" pitchFamily="66" charset="0"/>
                  </a:rPr>
                  <a:t> </a:t>
                </a:r>
                <a:r>
                  <a:rPr lang="fr-FR" sz="1600" dirty="0" smtClean="0">
                    <a:latin typeface="Comic Sans MS" pitchFamily="66" charset="0"/>
                  </a:rPr>
                  <a:t>    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In </a:t>
                </a:r>
                <a:r>
                  <a:rPr lang="fr-FR" sz="1600" dirty="0" err="1" smtClean="0">
                    <a:solidFill>
                      <a:srgbClr val="C00000"/>
                    </a:solidFill>
                    <a:latin typeface="Comic Sans MS" pitchFamily="66" charset="0"/>
                  </a:rPr>
                  <a:t>beam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:r>
                  <a:rPr lang="fr-FR" sz="1600" dirty="0" err="1" smtClean="0">
                    <a:solidFill>
                      <a:srgbClr val="C00000"/>
                    </a:solidFill>
                    <a:latin typeface="Comic Sans MS" pitchFamily="66" charset="0"/>
                  </a:rPr>
                  <a:t>spectroscopy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 of </a:t>
                </a:r>
                <a:r>
                  <a:rPr lang="fr-FR" sz="1600" baseline="30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44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	         </a:t>
                </a:r>
                <a:r>
                  <a:rPr lang="fr-FR" sz="1400" dirty="0" smtClean="0">
                    <a:latin typeface="Comic Sans MS" pitchFamily="66" charset="0"/>
                  </a:rPr>
                  <a:t>L. Caceres et al, Phys. </a:t>
                </a:r>
                <a:r>
                  <a:rPr lang="fr-FR" sz="1400" dirty="0" err="1" smtClean="0">
                    <a:latin typeface="Comic Sans MS" pitchFamily="66" charset="0"/>
                  </a:rPr>
                  <a:t>Rev</a:t>
                </a:r>
                <a:r>
                  <a:rPr lang="fr-FR" sz="1400" dirty="0" smtClean="0">
                    <a:latin typeface="Comic Sans MS" pitchFamily="66" charset="0"/>
                  </a:rPr>
                  <a:t>. C (2012)</a:t>
                </a:r>
                <a:endParaRPr lang="fr-FR" sz="1400" dirty="0">
                  <a:latin typeface="Comic Sans MS" pitchFamily="66" charset="0"/>
                </a:endParaRPr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139714" y="2238467"/>
                <a:ext cx="80602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latin typeface="Comic Sans MS" pitchFamily="66" charset="0"/>
                  </a:rPr>
                  <a:t>3- </a:t>
                </a:r>
                <a:r>
                  <a:rPr lang="fr-FR" sz="1600" dirty="0" err="1" smtClean="0">
                    <a:solidFill>
                      <a:srgbClr val="C00000"/>
                    </a:solidFill>
                    <a:latin typeface="Comic Sans MS" pitchFamily="66" charset="0"/>
                  </a:rPr>
                  <a:t>Reduction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 of the N=28 gap in </a:t>
                </a:r>
                <a:r>
                  <a:rPr lang="fr-FR" sz="1600" baseline="30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47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Ar</a:t>
                </a:r>
                <a:r>
                  <a:rPr lang="fr-FR" sz="1600" dirty="0" smtClean="0">
                    <a:latin typeface="Comic Sans MS" pitchFamily="66" charset="0"/>
                  </a:rPr>
                  <a:t>          </a:t>
                </a:r>
                <a:r>
                  <a:rPr lang="fr-FR" sz="1400" dirty="0" smtClean="0">
                    <a:latin typeface="Comic Sans MS" pitchFamily="66" charset="0"/>
                  </a:rPr>
                  <a:t>L. </a:t>
                </a:r>
                <a:r>
                  <a:rPr lang="fr-FR" sz="1400" dirty="0" err="1" smtClean="0">
                    <a:latin typeface="Comic Sans MS" pitchFamily="66" charset="0"/>
                  </a:rPr>
                  <a:t>Gaudefroy</a:t>
                </a:r>
                <a:r>
                  <a:rPr lang="fr-FR" sz="1400" dirty="0" smtClean="0">
                    <a:latin typeface="Comic Sans MS" pitchFamily="66" charset="0"/>
                  </a:rPr>
                  <a:t> et al, Phys. </a:t>
                </a:r>
                <a:r>
                  <a:rPr lang="fr-FR" sz="1400" dirty="0" err="1" smtClean="0">
                    <a:latin typeface="Comic Sans MS" pitchFamily="66" charset="0"/>
                  </a:rPr>
                  <a:t>Rev</a:t>
                </a:r>
                <a:r>
                  <a:rPr lang="fr-FR" sz="1400" dirty="0" smtClean="0">
                    <a:latin typeface="Comic Sans MS" pitchFamily="66" charset="0"/>
                  </a:rPr>
                  <a:t>. </a:t>
                </a:r>
                <a:r>
                  <a:rPr lang="fr-FR" sz="1400" dirty="0" err="1" smtClean="0">
                    <a:latin typeface="Comic Sans MS" pitchFamily="66" charset="0"/>
                  </a:rPr>
                  <a:t>Lett</a:t>
                </a:r>
                <a:r>
                  <a:rPr lang="fr-FR" sz="1400" dirty="0" smtClean="0">
                    <a:latin typeface="Comic Sans MS" pitchFamily="66" charset="0"/>
                  </a:rPr>
                  <a:t>. 96(2006)</a:t>
                </a:r>
                <a:endParaRPr lang="fr-FR" sz="1400" dirty="0">
                  <a:latin typeface="Comic Sans MS" pitchFamily="66" charset="0"/>
                </a:endParaRPr>
              </a:p>
            </p:txBody>
          </p:sp>
          <p:sp>
            <p:nvSpPr>
              <p:cNvPr id="90" name="ZoneTexte 89"/>
              <p:cNvSpPr txBox="1"/>
              <p:nvPr/>
            </p:nvSpPr>
            <p:spPr>
              <a:xfrm>
                <a:off x="139714" y="4229053"/>
                <a:ext cx="87767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latin typeface="Comic Sans MS" pitchFamily="66" charset="0"/>
                  </a:rPr>
                  <a:t>6- 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Shape Coexistence in </a:t>
                </a:r>
                <a:r>
                  <a:rPr lang="fr-FR" sz="1600" baseline="30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43</a:t>
                </a:r>
                <a:r>
                  <a:rPr lang="fr-FR" sz="16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</a:t>
                </a:r>
                <a:r>
                  <a:rPr lang="fr-FR" sz="1600" dirty="0" smtClean="0">
                    <a:latin typeface="Comic Sans MS" pitchFamily="66" charset="0"/>
                  </a:rPr>
                  <a:t>	      	         </a:t>
                </a:r>
                <a:r>
                  <a:rPr lang="fr-FR" sz="1400" dirty="0" smtClean="0">
                    <a:latin typeface="Comic Sans MS" pitchFamily="66" charset="0"/>
                  </a:rPr>
                  <a:t>L. </a:t>
                </a:r>
                <a:r>
                  <a:rPr lang="fr-FR" sz="1400" dirty="0" err="1" smtClean="0">
                    <a:latin typeface="Comic Sans MS" pitchFamily="66" charset="0"/>
                  </a:rPr>
                  <a:t>Gaudefroy</a:t>
                </a:r>
                <a:r>
                  <a:rPr lang="fr-FR" sz="1400" dirty="0" smtClean="0">
                    <a:latin typeface="Comic Sans MS" pitchFamily="66" charset="0"/>
                  </a:rPr>
                  <a:t> et al, Phys. </a:t>
                </a:r>
                <a:r>
                  <a:rPr lang="fr-FR" sz="1400" dirty="0" err="1" smtClean="0">
                    <a:latin typeface="Comic Sans MS" pitchFamily="66" charset="0"/>
                  </a:rPr>
                  <a:t>Rev</a:t>
                </a:r>
                <a:r>
                  <a:rPr lang="fr-FR" sz="1400" dirty="0" smtClean="0">
                    <a:latin typeface="Comic Sans MS" pitchFamily="66" charset="0"/>
                  </a:rPr>
                  <a:t>. </a:t>
                </a:r>
                <a:r>
                  <a:rPr lang="fr-FR" sz="1400" dirty="0" err="1" smtClean="0">
                    <a:latin typeface="Comic Sans MS" pitchFamily="66" charset="0"/>
                  </a:rPr>
                  <a:t>Lett</a:t>
                </a:r>
                <a:r>
                  <a:rPr lang="fr-FR" sz="1400" dirty="0" smtClean="0">
                    <a:latin typeface="Comic Sans MS" pitchFamily="66" charset="0"/>
                  </a:rPr>
                  <a:t>. 102(2009)092501</a:t>
                </a:r>
                <a:endParaRPr lang="fr-FR" sz="1400" dirty="0">
                  <a:latin typeface="Comic Sans MS" pitchFamily="66" charset="0"/>
                </a:endParaRPr>
              </a:p>
            </p:txBody>
          </p:sp>
        </p:grpSp>
        <p:sp>
          <p:nvSpPr>
            <p:cNvPr id="91" name="ZoneTexte 90"/>
            <p:cNvSpPr txBox="1"/>
            <p:nvPr/>
          </p:nvSpPr>
          <p:spPr>
            <a:xfrm>
              <a:off x="-81888" y="3727141"/>
              <a:ext cx="8361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Comic Sans MS" pitchFamily="66" charset="0"/>
                </a:rPr>
                <a:t> </a:t>
              </a:r>
              <a:r>
                <a:rPr lang="fr-FR" sz="1600" dirty="0" smtClean="0">
                  <a:latin typeface="Comic Sans MS" pitchFamily="66" charset="0"/>
                </a:rPr>
                <a:t>    </a:t>
              </a:r>
              <a:r>
                <a:rPr lang="fr-FR" sz="1600" dirty="0" err="1" smtClean="0">
                  <a:solidFill>
                    <a:srgbClr val="C00000"/>
                  </a:solidFill>
                  <a:latin typeface="Comic Sans MS" pitchFamily="66" charset="0"/>
                </a:rPr>
                <a:t>Study</a:t>
              </a:r>
              <a:r>
                <a:rPr lang="fr-FR" sz="1600" dirty="0" smtClean="0">
                  <a:solidFill>
                    <a:srgbClr val="C00000"/>
                  </a:solidFill>
                  <a:latin typeface="Comic Sans MS" pitchFamily="66" charset="0"/>
                </a:rPr>
                <a:t> of n-</a:t>
              </a:r>
              <a:r>
                <a:rPr lang="fr-FR" sz="1600" dirty="0" err="1" smtClean="0">
                  <a:solidFill>
                    <a:srgbClr val="C00000"/>
                  </a:solidFill>
                  <a:latin typeface="Comic Sans MS" pitchFamily="66" charset="0"/>
                </a:rPr>
                <a:t>rich</a:t>
              </a:r>
              <a:r>
                <a:rPr lang="fr-FR" sz="1600" dirty="0" smtClean="0">
                  <a:solidFill>
                    <a:srgbClr val="C00000"/>
                  </a:solidFill>
                  <a:latin typeface="Comic Sans MS" pitchFamily="66" charset="0"/>
                </a:rPr>
                <a:t> Ar isotopes in </a:t>
              </a:r>
              <a:r>
                <a:rPr lang="fr-FR" sz="1600" dirty="0" smtClean="0">
                  <a:solidFill>
                    <a:srgbClr val="C00000"/>
                  </a:solidFill>
                  <a:latin typeface="Symbol" pitchFamily="18" charset="2"/>
                </a:rPr>
                <a:t>b</a:t>
              </a:r>
              <a:r>
                <a:rPr lang="fr-FR" sz="1600" dirty="0" smtClean="0">
                  <a:solidFill>
                    <a:srgbClr val="C00000"/>
                  </a:solidFill>
                  <a:latin typeface="Comic Sans MS" pitchFamily="66" charset="0"/>
                </a:rPr>
                <a:t>-</a:t>
              </a:r>
              <a:r>
                <a:rPr lang="fr-FR" sz="1600" dirty="0" err="1" smtClean="0">
                  <a:solidFill>
                    <a:srgbClr val="C00000"/>
                  </a:solidFill>
                  <a:latin typeface="Comic Sans MS" pitchFamily="66" charset="0"/>
                </a:rPr>
                <a:t>decay</a:t>
              </a:r>
              <a:r>
                <a:rPr lang="fr-FR" sz="1600" dirty="0" smtClean="0">
                  <a:solidFill>
                    <a:srgbClr val="C00000"/>
                  </a:solidFill>
                  <a:latin typeface="Comic Sans MS" pitchFamily="66" charset="0"/>
                </a:rPr>
                <a:t>   </a:t>
              </a:r>
              <a:r>
                <a:rPr lang="fr-FR" sz="1400" dirty="0" smtClean="0">
                  <a:latin typeface="Comic Sans MS" pitchFamily="66" charset="0"/>
                </a:rPr>
                <a:t>J. </a:t>
              </a:r>
              <a:r>
                <a:rPr lang="fr-FR" sz="1400" dirty="0" err="1" smtClean="0">
                  <a:latin typeface="Comic Sans MS" pitchFamily="66" charset="0"/>
                </a:rPr>
                <a:t>Mrazek</a:t>
              </a:r>
              <a:r>
                <a:rPr lang="fr-FR" sz="1400" dirty="0" smtClean="0">
                  <a:latin typeface="Comic Sans MS" pitchFamily="66" charset="0"/>
                </a:rPr>
                <a:t> et al, </a:t>
              </a:r>
              <a:r>
                <a:rPr lang="fr-FR" sz="1400" dirty="0" err="1" smtClean="0">
                  <a:latin typeface="Comic Sans MS" pitchFamily="66" charset="0"/>
                </a:rPr>
                <a:t>Nuclear</a:t>
              </a:r>
              <a:r>
                <a:rPr lang="fr-FR" sz="1400" dirty="0" smtClean="0">
                  <a:latin typeface="Comic Sans MS" pitchFamily="66" charset="0"/>
                </a:rPr>
                <a:t> Phys. A 734(2003)E65</a:t>
              </a:r>
              <a:endParaRPr lang="fr-FR" sz="1400" dirty="0">
                <a:latin typeface="Comic Sans MS" pitchFamily="66" charset="0"/>
              </a:endParaRPr>
            </a:p>
          </p:txBody>
        </p:sp>
      </p:grpSp>
      <p:sp>
        <p:nvSpPr>
          <p:cNvPr id="93" name="Rectangle 63"/>
          <p:cNvSpPr>
            <a:spLocks noChangeArrowheads="1"/>
          </p:cNvSpPr>
          <p:nvPr/>
        </p:nvSpPr>
        <p:spPr bwMode="auto">
          <a:xfrm>
            <a:off x="2661314" y="2590732"/>
            <a:ext cx="595990" cy="275298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200" b="1">
              <a:latin typeface="Comic Sans MS" pitchFamily="66" charset="0"/>
            </a:endParaRPr>
          </a:p>
        </p:txBody>
      </p:sp>
      <p:sp>
        <p:nvSpPr>
          <p:cNvPr id="95" name="Rectangle 63"/>
          <p:cNvSpPr>
            <a:spLocks noChangeArrowheads="1"/>
          </p:cNvSpPr>
          <p:nvPr/>
        </p:nvSpPr>
        <p:spPr bwMode="auto">
          <a:xfrm>
            <a:off x="2647667" y="1351060"/>
            <a:ext cx="939458" cy="286671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200" b="1">
              <a:latin typeface="Comic Sans MS" pitchFamily="66" charset="0"/>
            </a:endParaRPr>
          </a:p>
        </p:txBody>
      </p:sp>
      <p:sp>
        <p:nvSpPr>
          <p:cNvPr id="100" name="Rectangle 63"/>
          <p:cNvSpPr>
            <a:spLocks noChangeArrowheads="1"/>
          </p:cNvSpPr>
          <p:nvPr/>
        </p:nvSpPr>
        <p:spPr bwMode="auto">
          <a:xfrm>
            <a:off x="2049440" y="2593006"/>
            <a:ext cx="297975" cy="286671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200" b="1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4"/>
          <p:cNvGrpSpPr>
            <a:grpSpLocks/>
          </p:cNvGrpSpPr>
          <p:nvPr/>
        </p:nvGrpSpPr>
        <p:grpSpPr bwMode="auto">
          <a:xfrm>
            <a:off x="412750" y="1043872"/>
            <a:ext cx="5524500" cy="414338"/>
            <a:chOff x="412750" y="2174713"/>
            <a:chExt cx="8269625" cy="414775"/>
          </a:xfrm>
        </p:grpSpPr>
        <p:cxnSp>
          <p:nvCxnSpPr>
            <p:cNvPr id="3" name="Connecteur droit 2"/>
            <p:cNvCxnSpPr/>
            <p:nvPr/>
          </p:nvCxnSpPr>
          <p:spPr>
            <a:xfrm>
              <a:off x="412750" y="2589488"/>
              <a:ext cx="8267249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Connecteur droit 3"/>
            <p:cNvCxnSpPr/>
            <p:nvPr/>
          </p:nvCxnSpPr>
          <p:spPr>
            <a:xfrm>
              <a:off x="415127" y="2174713"/>
              <a:ext cx="8267248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24" name="ZoneTexte 4"/>
          <p:cNvSpPr txBox="1">
            <a:spLocks noChangeArrowheads="1"/>
          </p:cNvSpPr>
          <p:nvPr/>
        </p:nvSpPr>
        <p:spPr bwMode="auto">
          <a:xfrm>
            <a:off x="1052513" y="1054037"/>
            <a:ext cx="4876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GANIL/LISE3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isomer spectroscopy of </a:t>
            </a:r>
            <a:r>
              <a:rPr lang="en-US" baseline="30000" dirty="0">
                <a:solidFill>
                  <a:srgbClr val="000000"/>
                </a:solidFill>
              </a:rPr>
              <a:t>44</a:t>
            </a:r>
            <a:r>
              <a:rPr lang="en-US" dirty="0">
                <a:solidFill>
                  <a:srgbClr val="000000"/>
                </a:solidFill>
              </a:rPr>
              <a:t>S </a:t>
            </a:r>
          </a:p>
        </p:txBody>
      </p:sp>
      <p:sp>
        <p:nvSpPr>
          <p:cNvPr id="5125" name="Rectangle 28"/>
          <p:cNvSpPr>
            <a:spLocks noChangeArrowheads="1"/>
          </p:cNvSpPr>
          <p:nvPr/>
        </p:nvSpPr>
        <p:spPr bwMode="auto">
          <a:xfrm>
            <a:off x="2151063" y="1987438"/>
            <a:ext cx="6008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 Reduced Transition Probability </a:t>
            </a:r>
            <a:r>
              <a:rPr lang="en-US" sz="1600">
                <a:solidFill>
                  <a:srgbClr val="0000FF"/>
                </a:solidFill>
                <a:latin typeface="Comic Sans MS" pitchFamily="66" charset="0"/>
                <a:sym typeface="Wingdings 3" pitchFamily="18" charset="2"/>
              </a:rPr>
              <a:t>B(E2;0</a:t>
            </a:r>
            <a:r>
              <a:rPr lang="en-US" sz="1600" baseline="30000">
                <a:solidFill>
                  <a:srgbClr val="0000FF"/>
                </a:solidFill>
                <a:latin typeface="Comic Sans MS" pitchFamily="66" charset="0"/>
                <a:sym typeface="Wingdings 3" pitchFamily="18" charset="2"/>
              </a:rPr>
              <a:t>+</a:t>
            </a:r>
            <a:r>
              <a:rPr lang="en-US" sz="1600" baseline="-25000">
                <a:solidFill>
                  <a:srgbClr val="0000FF"/>
                </a:solidFill>
                <a:latin typeface="Comic Sans MS" pitchFamily="66" charset="0"/>
                <a:sym typeface="Wingdings 3" pitchFamily="18" charset="2"/>
              </a:rPr>
              <a:t>2</a:t>
            </a:r>
            <a:r>
              <a:rPr lang="en-US" sz="1600">
                <a:solidFill>
                  <a:srgbClr val="0000FF"/>
                </a:solidFill>
                <a:latin typeface="Comic Sans MS" pitchFamily="66" charset="0"/>
                <a:sym typeface="Wingdings 3" pitchFamily="18" charset="2"/>
              </a:rPr>
              <a:t>2</a:t>
            </a:r>
            <a:r>
              <a:rPr lang="en-US" sz="1600" baseline="30000">
                <a:solidFill>
                  <a:srgbClr val="0000FF"/>
                </a:solidFill>
                <a:latin typeface="Comic Sans MS" pitchFamily="66" charset="0"/>
                <a:sym typeface="Wingdings 3" pitchFamily="18" charset="2"/>
              </a:rPr>
              <a:t>+</a:t>
            </a:r>
            <a:r>
              <a:rPr lang="en-US" sz="1600" baseline="-25000">
                <a:solidFill>
                  <a:srgbClr val="0000FF"/>
                </a:solidFill>
                <a:latin typeface="Comic Sans MS" pitchFamily="66" charset="0"/>
                <a:sym typeface="Wingdings 3" pitchFamily="18" charset="2"/>
              </a:rPr>
              <a:t>1</a:t>
            </a:r>
            <a:r>
              <a:rPr lang="en-US" sz="1600">
                <a:solidFill>
                  <a:srgbClr val="0000FF"/>
                </a:solidFill>
                <a:latin typeface="Comic Sans MS" pitchFamily="66" charset="0"/>
                <a:sym typeface="Wingdings 3" pitchFamily="18" charset="2"/>
              </a:rPr>
              <a:t>)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271516" y="2062544"/>
            <a:ext cx="1395413" cy="1455737"/>
            <a:chOff x="3950" y="1639"/>
            <a:chExt cx="1209" cy="1142"/>
          </a:xfrm>
        </p:grpSpPr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3950" y="1639"/>
              <a:ext cx="1209" cy="1142"/>
              <a:chOff x="3950" y="1603"/>
              <a:chExt cx="1209" cy="1142"/>
            </a:xfrm>
          </p:grpSpPr>
          <p:sp>
            <p:nvSpPr>
              <p:cNvPr id="5165" name="Line 46"/>
              <p:cNvSpPr>
                <a:spLocks noChangeShapeType="1"/>
              </p:cNvSpPr>
              <p:nvPr/>
            </p:nvSpPr>
            <p:spPr bwMode="auto">
              <a:xfrm>
                <a:off x="3950" y="1732"/>
                <a:ext cx="77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6" name="Line 47"/>
              <p:cNvSpPr>
                <a:spLocks noChangeShapeType="1"/>
              </p:cNvSpPr>
              <p:nvPr/>
            </p:nvSpPr>
            <p:spPr bwMode="auto">
              <a:xfrm>
                <a:off x="3950" y="1959"/>
                <a:ext cx="7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7" name="Line 48"/>
              <p:cNvSpPr>
                <a:spLocks noChangeShapeType="1"/>
              </p:cNvSpPr>
              <p:nvPr/>
            </p:nvSpPr>
            <p:spPr bwMode="auto">
              <a:xfrm>
                <a:off x="3950" y="2639"/>
                <a:ext cx="7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8" name="Text Box 49"/>
              <p:cNvSpPr txBox="1">
                <a:spLocks noChangeArrowheads="1"/>
              </p:cNvSpPr>
              <p:nvPr/>
            </p:nvSpPr>
            <p:spPr bwMode="auto">
              <a:xfrm>
                <a:off x="4754" y="1603"/>
                <a:ext cx="39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600" b="1">
                    <a:solidFill>
                      <a:srgbClr val="000000"/>
                    </a:solidFill>
                  </a:rPr>
                  <a:t>0</a:t>
                </a:r>
                <a:r>
                  <a:rPr lang="en-US" sz="1600" b="1" baseline="30000">
                    <a:solidFill>
                      <a:srgbClr val="000000"/>
                    </a:solidFill>
                  </a:rPr>
                  <a:t>+</a:t>
                </a:r>
                <a:r>
                  <a:rPr lang="en-US" sz="1600" b="1" baseline="-25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5169" name="Text Box 50"/>
              <p:cNvSpPr txBox="1">
                <a:spLocks noChangeArrowheads="1"/>
              </p:cNvSpPr>
              <p:nvPr/>
            </p:nvSpPr>
            <p:spPr bwMode="auto">
              <a:xfrm>
                <a:off x="4766" y="1823"/>
                <a:ext cx="39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600" b="1">
                    <a:solidFill>
                      <a:srgbClr val="000000"/>
                    </a:solidFill>
                  </a:rPr>
                  <a:t>2</a:t>
                </a:r>
                <a:r>
                  <a:rPr lang="en-US" sz="1600" b="1" baseline="30000">
                    <a:solidFill>
                      <a:srgbClr val="000000"/>
                    </a:solidFill>
                  </a:rPr>
                  <a:t>+</a:t>
                </a:r>
                <a:r>
                  <a:rPr lang="en-US" sz="1600" b="1" baseline="-250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5170" name="Text Box 51"/>
              <p:cNvSpPr txBox="1">
                <a:spLocks noChangeArrowheads="1"/>
              </p:cNvSpPr>
              <p:nvPr/>
            </p:nvSpPr>
            <p:spPr bwMode="auto">
              <a:xfrm>
                <a:off x="4766" y="2493"/>
                <a:ext cx="39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sz="1600" b="1">
                    <a:solidFill>
                      <a:srgbClr val="000000"/>
                    </a:solidFill>
                  </a:rPr>
                  <a:t>0</a:t>
                </a:r>
                <a:r>
                  <a:rPr lang="en-US" sz="1600" b="1" baseline="30000">
                    <a:solidFill>
                      <a:srgbClr val="000000"/>
                    </a:solidFill>
                  </a:rPr>
                  <a:t>+</a:t>
                </a:r>
                <a:r>
                  <a:rPr lang="en-US" sz="1600" b="1" baseline="-250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5171" name="AutoShape 52"/>
              <p:cNvSpPr>
                <a:spLocks noChangeArrowheads="1"/>
              </p:cNvSpPr>
              <p:nvPr/>
            </p:nvSpPr>
            <p:spPr bwMode="auto">
              <a:xfrm rot="10800000">
                <a:off x="4068" y="1968"/>
                <a:ext cx="300" cy="660"/>
              </a:xfrm>
              <a:prstGeom prst="downArrow">
                <a:avLst>
                  <a:gd name="adj1" fmla="val 50000"/>
                  <a:gd name="adj2" fmla="val 5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FFFFFF"/>
                    </a:solidFill>
                    <a:latin typeface="Comic Sans MS" pitchFamily="66" charset="0"/>
                  </a:rPr>
                  <a:t>314</a:t>
                </a:r>
              </a:p>
            </p:txBody>
          </p:sp>
        </p:grp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4074" y="1764"/>
              <a:ext cx="570" cy="882"/>
              <a:chOff x="4074" y="1728"/>
              <a:chExt cx="570" cy="882"/>
            </a:xfrm>
          </p:grpSpPr>
          <p:sp>
            <p:nvSpPr>
              <p:cNvPr id="5163" name="AutoShape 54"/>
              <p:cNvSpPr>
                <a:spLocks noChangeArrowheads="1"/>
              </p:cNvSpPr>
              <p:nvPr/>
            </p:nvSpPr>
            <p:spPr bwMode="auto">
              <a:xfrm>
                <a:off x="4074" y="1734"/>
                <a:ext cx="294" cy="20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FFFFFF"/>
                    </a:solidFill>
                    <a:latin typeface="Comic Sans MS" pitchFamily="66" charset="0"/>
                  </a:rPr>
                  <a:t>?</a:t>
                </a:r>
              </a:p>
            </p:txBody>
          </p:sp>
          <p:sp>
            <p:nvSpPr>
              <p:cNvPr id="5164" name="AutoShape 55"/>
              <p:cNvSpPr>
                <a:spLocks noChangeArrowheads="1"/>
              </p:cNvSpPr>
              <p:nvPr/>
            </p:nvSpPr>
            <p:spPr bwMode="auto">
              <a:xfrm>
                <a:off x="4470" y="1728"/>
                <a:ext cx="174" cy="882"/>
              </a:xfrm>
              <a:prstGeom prst="upDownArrow">
                <a:avLst>
                  <a:gd name="adj1" fmla="val 50000"/>
                  <a:gd name="adj2" fmla="val 101379"/>
                </a:avLst>
              </a:prstGeom>
              <a:solidFill>
                <a:srgbClr val="8895A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  <a:latin typeface="Comic Sans MS" pitchFamily="66" charset="0"/>
                  </a:rPr>
                  <a:t>?</a:t>
                </a:r>
              </a:p>
            </p:txBody>
          </p:sp>
        </p:grpSp>
      </p:grpSp>
      <p:sp>
        <p:nvSpPr>
          <p:cNvPr id="5127" name="Text Box 57"/>
          <p:cNvSpPr txBox="1">
            <a:spLocks noChangeArrowheads="1"/>
          </p:cNvSpPr>
          <p:nvPr/>
        </p:nvSpPr>
        <p:spPr bwMode="auto">
          <a:xfrm>
            <a:off x="2705100" y="2271600"/>
            <a:ext cx="2219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- Mixing of 0</a:t>
            </a:r>
            <a:r>
              <a:rPr lang="en-US" sz="1600" baseline="30000">
                <a:solidFill>
                  <a:srgbClr val="000000"/>
                </a:solidFill>
                <a:latin typeface="Comic Sans MS" pitchFamily="66" charset="0"/>
              </a:rPr>
              <a:t>+</a:t>
            </a:r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 states </a:t>
            </a:r>
            <a:endParaRPr lang="en-US" sz="1600" baseline="30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28" name="Rectangle 60"/>
          <p:cNvSpPr>
            <a:spLocks noChangeArrowheads="1"/>
          </p:cNvSpPr>
          <p:nvPr/>
        </p:nvSpPr>
        <p:spPr bwMode="auto">
          <a:xfrm>
            <a:off x="2159000" y="2631963"/>
            <a:ext cx="542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 Monopole strength </a:t>
            </a:r>
            <a:r>
              <a:rPr lang="en-US" sz="1600">
                <a:solidFill>
                  <a:srgbClr val="0000FF"/>
                </a:solidFill>
                <a:latin typeface="Symbol" pitchFamily="18" charset="2"/>
                <a:sym typeface="Wingdings 3" pitchFamily="18" charset="2"/>
              </a:rPr>
              <a:t>r</a:t>
            </a:r>
            <a:r>
              <a:rPr lang="en-US" sz="1600" baseline="30000">
                <a:solidFill>
                  <a:srgbClr val="0000FF"/>
                </a:solidFill>
                <a:latin typeface="Comic Sans MS" pitchFamily="66" charset="0"/>
                <a:sym typeface="Wingdings 3" pitchFamily="18" charset="2"/>
              </a:rPr>
              <a:t>2</a:t>
            </a:r>
            <a:r>
              <a:rPr lang="en-US" sz="1600">
                <a:solidFill>
                  <a:srgbClr val="0000FF"/>
                </a:solidFill>
                <a:latin typeface="Comic Sans MS" pitchFamily="66" charset="0"/>
                <a:sym typeface="Wingdings 3" pitchFamily="18" charset="2"/>
              </a:rPr>
              <a:t>(E0;0</a:t>
            </a:r>
            <a:r>
              <a:rPr lang="en-US" sz="1600" baseline="30000">
                <a:solidFill>
                  <a:srgbClr val="0000FF"/>
                </a:solidFill>
                <a:latin typeface="Comic Sans MS" pitchFamily="66" charset="0"/>
                <a:sym typeface="Wingdings 3" pitchFamily="18" charset="2"/>
              </a:rPr>
              <a:t>+</a:t>
            </a:r>
            <a:r>
              <a:rPr lang="en-US" sz="1600" baseline="-25000">
                <a:solidFill>
                  <a:srgbClr val="0000FF"/>
                </a:solidFill>
                <a:latin typeface="Comic Sans MS" pitchFamily="66" charset="0"/>
                <a:sym typeface="Wingdings 3" pitchFamily="18" charset="2"/>
              </a:rPr>
              <a:t>2</a:t>
            </a:r>
            <a:r>
              <a:rPr lang="en-US" sz="1600">
                <a:solidFill>
                  <a:srgbClr val="0000FF"/>
                </a:solidFill>
                <a:latin typeface="Comic Sans MS" pitchFamily="66" charset="0"/>
                <a:sym typeface="Wingdings 3" pitchFamily="18" charset="2"/>
              </a:rPr>
              <a:t>→0</a:t>
            </a:r>
            <a:r>
              <a:rPr lang="en-US" sz="1600" baseline="30000">
                <a:solidFill>
                  <a:srgbClr val="0000FF"/>
                </a:solidFill>
                <a:latin typeface="Comic Sans MS" pitchFamily="66" charset="0"/>
                <a:sym typeface="Wingdings 3" pitchFamily="18" charset="2"/>
              </a:rPr>
              <a:t>+</a:t>
            </a:r>
            <a:r>
              <a:rPr lang="en-US" sz="1600" baseline="-25000">
                <a:solidFill>
                  <a:srgbClr val="0000FF"/>
                </a:solidFill>
                <a:latin typeface="Comic Sans MS" pitchFamily="66" charset="0"/>
                <a:sym typeface="Wingdings 3" pitchFamily="18" charset="2"/>
              </a:rPr>
              <a:t>1</a:t>
            </a:r>
            <a:r>
              <a:rPr lang="en-US" sz="1600">
                <a:solidFill>
                  <a:srgbClr val="0000FF"/>
                </a:solidFill>
                <a:latin typeface="Comic Sans MS" pitchFamily="66" charset="0"/>
                <a:sym typeface="Wingdings 3" pitchFamily="18" charset="2"/>
              </a:rPr>
              <a:t>)</a:t>
            </a:r>
          </a:p>
        </p:txBody>
      </p:sp>
      <p:sp>
        <p:nvSpPr>
          <p:cNvPr id="5129" name="Text Box 68"/>
          <p:cNvSpPr txBox="1">
            <a:spLocks noChangeArrowheads="1"/>
          </p:cNvSpPr>
          <p:nvPr/>
        </p:nvSpPr>
        <p:spPr bwMode="auto">
          <a:xfrm>
            <a:off x="2736850" y="2968513"/>
            <a:ext cx="27479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US" sz="50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- Deformation of 0</a:t>
            </a:r>
            <a:r>
              <a:rPr lang="en-US" sz="1600" baseline="30000">
                <a:solidFill>
                  <a:srgbClr val="000000"/>
                </a:solidFill>
                <a:latin typeface="Comic Sans MS" pitchFamily="66" charset="0"/>
              </a:rPr>
              <a:t>+</a:t>
            </a:r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 states</a:t>
            </a:r>
            <a:endParaRPr lang="en-US" sz="1600" baseline="30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361950" y="1961649"/>
            <a:ext cx="12239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>
            <a:off x="361950" y="2322011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>
            <a:off x="361950" y="3401511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638300" y="1756861"/>
            <a:ext cx="521297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0</a:t>
            </a:r>
            <a:r>
              <a:rPr lang="en-US" sz="2000" b="1" baseline="30000">
                <a:solidFill>
                  <a:srgbClr val="000000"/>
                </a:solidFill>
              </a:rPr>
              <a:t>+</a:t>
            </a:r>
            <a:r>
              <a:rPr lang="en-US" sz="20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1657350" y="2106111"/>
            <a:ext cx="521297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2</a:t>
            </a:r>
            <a:r>
              <a:rPr lang="en-US" sz="2000" b="1" baseline="30000">
                <a:solidFill>
                  <a:srgbClr val="000000"/>
                </a:solidFill>
              </a:rPr>
              <a:t>+</a:t>
            </a:r>
            <a:r>
              <a:rPr lang="en-US" sz="2000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1657350" y="3169736"/>
            <a:ext cx="521297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0</a:t>
            </a:r>
            <a:r>
              <a:rPr lang="en-US" sz="2000" b="1" baseline="30000">
                <a:solidFill>
                  <a:srgbClr val="000000"/>
                </a:solidFill>
              </a:rPr>
              <a:t>+</a:t>
            </a:r>
            <a:r>
              <a:rPr lang="en-US" sz="2000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>
            <a:off x="1085850" y="1977524"/>
            <a:ext cx="0" cy="1395412"/>
          </a:xfrm>
          <a:prstGeom prst="line">
            <a:avLst/>
          </a:prstGeom>
          <a:noFill/>
          <a:ln w="1270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>
            <a:off x="581025" y="1961649"/>
            <a:ext cx="0" cy="36036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0" y="1969586"/>
            <a:ext cx="46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333CC"/>
                </a:solidFill>
                <a:latin typeface="Comic Sans MS" pitchFamily="66" charset="0"/>
              </a:rPr>
              <a:t>E2</a:t>
            </a: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1171575" y="2464886"/>
            <a:ext cx="46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C0099"/>
                </a:solidFill>
                <a:latin typeface="Comic Sans MS" pitchFamily="66" charset="0"/>
              </a:rPr>
              <a:t>E0</a:t>
            </a:r>
          </a:p>
        </p:txBody>
      </p:sp>
      <p:sp>
        <p:nvSpPr>
          <p:cNvPr id="66" name="Line 37"/>
          <p:cNvSpPr>
            <a:spLocks noChangeShapeType="1"/>
          </p:cNvSpPr>
          <p:nvPr/>
        </p:nvSpPr>
        <p:spPr bwMode="auto">
          <a:xfrm>
            <a:off x="195263" y="285750"/>
            <a:ext cx="7775575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7" name="Text Box 38"/>
          <p:cNvSpPr txBox="1">
            <a:spLocks noChangeArrowheads="1"/>
          </p:cNvSpPr>
          <p:nvPr/>
        </p:nvSpPr>
        <p:spPr bwMode="auto">
          <a:xfrm>
            <a:off x="112713" y="-42863"/>
            <a:ext cx="2888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Shape Coexistence in </a:t>
            </a:r>
            <a:r>
              <a:rPr lang="en-US" baseline="300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44</a:t>
            </a:r>
            <a:r>
              <a:rPr lang="en-US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266" y="4476750"/>
            <a:ext cx="854330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75"/>
          <p:cNvGrpSpPr/>
          <p:nvPr/>
        </p:nvGrpSpPr>
        <p:grpSpPr>
          <a:xfrm>
            <a:off x="266991" y="5109808"/>
            <a:ext cx="4722768" cy="1329443"/>
            <a:chOff x="348565" y="4360591"/>
            <a:chExt cx="4722768" cy="1329443"/>
          </a:xfrm>
        </p:grpSpPr>
        <p:sp>
          <p:nvSpPr>
            <p:cNvPr id="60" name="Text Box 36"/>
            <p:cNvSpPr txBox="1">
              <a:spLocks noChangeArrowheads="1"/>
            </p:cNvSpPr>
            <p:nvPr/>
          </p:nvSpPr>
          <p:spPr bwMode="auto">
            <a:xfrm>
              <a:off x="348565" y="4360591"/>
              <a:ext cx="47227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rgbClr val="333399"/>
                  </a:solidFill>
                  <a:latin typeface="Symbol" pitchFamily="18" charset="2"/>
                </a:rPr>
                <a:t>r</a:t>
              </a:r>
              <a:r>
                <a:rPr lang="fr-FR" dirty="0">
                  <a:solidFill>
                    <a:srgbClr val="333399"/>
                  </a:solidFill>
                  <a:latin typeface="Comic Sans MS" pitchFamily="66" charset="0"/>
                </a:rPr>
                <a:t>²</a:t>
              </a:r>
              <a:r>
                <a:rPr lang="fr-FR" dirty="0">
                  <a:solidFill>
                    <a:srgbClr val="333399"/>
                  </a:solidFill>
                  <a:latin typeface="Comic Sans MS" pitchFamily="66" charset="0"/>
                  <a:sym typeface="Wingdings" pitchFamily="2" charset="2"/>
                </a:rPr>
                <a:t> = (3Z/4p)²</a:t>
              </a:r>
              <a:r>
                <a:rPr lang="en-US" dirty="0">
                  <a:solidFill>
                    <a:srgbClr val="333399"/>
                  </a:solidFill>
                  <a:latin typeface="Comic Sans MS" pitchFamily="66" charset="0"/>
                </a:rPr>
                <a:t>cos²</a:t>
              </a:r>
              <a:r>
                <a:rPr lang="en-US" dirty="0">
                  <a:solidFill>
                    <a:srgbClr val="333399"/>
                  </a:solidFill>
                  <a:latin typeface="Symbol" pitchFamily="18" charset="2"/>
                </a:rPr>
                <a:t>q*(1-</a:t>
              </a:r>
              <a:r>
                <a:rPr lang="en-US" dirty="0">
                  <a:solidFill>
                    <a:srgbClr val="333399"/>
                  </a:solidFill>
                  <a:latin typeface="Comic Sans MS" pitchFamily="66" charset="0"/>
                </a:rPr>
                <a:t>cos²</a:t>
              </a:r>
              <a:r>
                <a:rPr lang="en-US" dirty="0">
                  <a:solidFill>
                    <a:srgbClr val="333399"/>
                  </a:solidFill>
                  <a:latin typeface="Symbol" pitchFamily="18" charset="2"/>
                </a:rPr>
                <a:t>q)*(b</a:t>
              </a:r>
              <a:r>
                <a:rPr lang="en-US" baseline="-25000" dirty="0">
                  <a:solidFill>
                    <a:srgbClr val="333399"/>
                  </a:solidFill>
                  <a:latin typeface="Comic Sans MS" pitchFamily="66" charset="0"/>
                </a:rPr>
                <a:t>1</a:t>
              </a:r>
              <a:r>
                <a:rPr lang="en-US" dirty="0">
                  <a:solidFill>
                    <a:srgbClr val="333399"/>
                  </a:solidFill>
                  <a:latin typeface="Comic Sans MS" pitchFamily="66" charset="0"/>
                </a:rPr>
                <a:t>²-</a:t>
              </a:r>
              <a:r>
                <a:rPr lang="en-US" dirty="0">
                  <a:solidFill>
                    <a:srgbClr val="333399"/>
                  </a:solidFill>
                  <a:latin typeface="Symbol" pitchFamily="18" charset="2"/>
                </a:rPr>
                <a:t>b</a:t>
              </a:r>
              <a:r>
                <a:rPr lang="en-US" baseline="-25000" dirty="0">
                  <a:solidFill>
                    <a:srgbClr val="333399"/>
                  </a:solidFill>
                  <a:latin typeface="Comic Sans MS" pitchFamily="66" charset="0"/>
                </a:rPr>
                <a:t>2</a:t>
              </a:r>
              <a:r>
                <a:rPr lang="en-US" dirty="0">
                  <a:solidFill>
                    <a:srgbClr val="333399"/>
                  </a:solidFill>
                  <a:latin typeface="Comic Sans MS" pitchFamily="66" charset="0"/>
                </a:rPr>
                <a:t>²)²</a:t>
              </a:r>
              <a:endParaRPr lang="fr-FR" dirty="0">
                <a:solidFill>
                  <a:srgbClr val="333399"/>
                </a:solidFill>
                <a:latin typeface="Comic Sans MS" pitchFamily="66" charset="0"/>
                <a:sym typeface="Wingdings" pitchFamily="2" charset="2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20694" y="4859037"/>
              <a:ext cx="43829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 in agreement </a:t>
              </a:r>
              <a:r>
                <a:rPr lang="fr-FR" sz="1600" dirty="0" err="1">
                  <a:solidFill>
                    <a:srgbClr val="000000"/>
                  </a:solidFill>
                  <a:latin typeface="Comic Sans MS" pitchFamily="66" charset="0"/>
                </a:rPr>
                <a:t>with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  </a:t>
              </a:r>
              <a:r>
                <a:rPr lang="fr-FR" sz="1600" dirty="0" err="1">
                  <a:solidFill>
                    <a:srgbClr val="000000"/>
                  </a:solidFill>
                  <a:latin typeface="Comic Sans MS" pitchFamily="66" charset="0"/>
                </a:rPr>
                <a:t>spherical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-</a:t>
              </a:r>
              <a:r>
                <a:rPr lang="fr-FR" sz="1600" dirty="0" err="1">
                  <a:solidFill>
                    <a:srgbClr val="000000"/>
                  </a:solidFill>
                  <a:latin typeface="Comic Sans MS" pitchFamily="66" charset="0"/>
                </a:rPr>
                <a:t>prolate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fr-FR" sz="1600" dirty="0" err="1">
                  <a:solidFill>
                    <a:srgbClr val="000000"/>
                  </a:solidFill>
                  <a:latin typeface="Comic Sans MS" pitchFamily="66" charset="0"/>
                </a:rPr>
                <a:t>shape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 coexistence  </a:t>
              </a:r>
              <a:r>
                <a:rPr lang="fr-FR" sz="1600" dirty="0" err="1">
                  <a:solidFill>
                    <a:srgbClr val="000000"/>
                  </a:solidFill>
                  <a:latin typeface="Comic Sans MS" pitchFamily="66" charset="0"/>
                </a:rPr>
                <a:t>predicted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 by Shell Model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  <a:sym typeface="Wingdings"/>
                </a:rPr>
                <a:t>		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fr-FR" sz="1600" dirty="0">
                  <a:solidFill>
                    <a:srgbClr val="000000"/>
                  </a:solidFill>
                  <a:latin typeface="Symbol" pitchFamily="18" charset="2"/>
                  <a:sym typeface="Wingdings" pitchFamily="2" charset="2"/>
                </a:rPr>
                <a:t>b</a:t>
              </a:r>
              <a:r>
                <a:rPr lang="fr-FR" sz="1600" baseline="-250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2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 = 0.25</a:t>
              </a:r>
              <a:endParaRPr lang="fr-FR" sz="16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7" y="58056"/>
            <a:ext cx="3582757" cy="2388505"/>
          </a:xfrm>
          <a:prstGeom prst="rect">
            <a:avLst/>
          </a:prstGeom>
          <a:noFill/>
          <a:ln w="28575">
            <a:solidFill>
              <a:srgbClr val="CC0066"/>
            </a:solidFill>
            <a:miter lim="800000"/>
            <a:headEnd/>
            <a:tailEnd/>
          </a:ln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910" y="58056"/>
            <a:ext cx="3553732" cy="2334819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3903434" y="412706"/>
            <a:ext cx="12239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3903434" y="773068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3903434" y="1852568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5005616" y="265974"/>
            <a:ext cx="453970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>
                <a:solidFill>
                  <a:srgbClr val="000000"/>
                </a:solidFill>
              </a:rPr>
              <a:t>0</a:t>
            </a:r>
            <a:r>
              <a:rPr lang="fr-FR" sz="1600" b="1" baseline="30000">
                <a:solidFill>
                  <a:srgbClr val="000000"/>
                </a:solidFill>
              </a:rPr>
              <a:t>+</a:t>
            </a:r>
            <a:r>
              <a:rPr lang="fr-FR" sz="16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5024666" y="615224"/>
            <a:ext cx="453970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>
                <a:solidFill>
                  <a:srgbClr val="000000"/>
                </a:solidFill>
              </a:rPr>
              <a:t>2</a:t>
            </a:r>
            <a:r>
              <a:rPr lang="fr-FR" sz="1600" b="1" baseline="30000">
                <a:solidFill>
                  <a:srgbClr val="000000"/>
                </a:solidFill>
              </a:rPr>
              <a:t>+</a:t>
            </a:r>
            <a:r>
              <a:rPr lang="fr-FR" sz="1600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024666" y="1678849"/>
            <a:ext cx="453970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>
                <a:solidFill>
                  <a:srgbClr val="000000"/>
                </a:solidFill>
              </a:rPr>
              <a:t>0</a:t>
            </a:r>
            <a:r>
              <a:rPr lang="fr-FR" sz="1600" b="1" baseline="30000" dirty="0">
                <a:solidFill>
                  <a:srgbClr val="000000"/>
                </a:solidFill>
              </a:rPr>
              <a:t>+</a:t>
            </a:r>
            <a:r>
              <a:rPr lang="fr-FR" sz="1600" b="1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>
            <a:off x="4104830" y="428581"/>
            <a:ext cx="0" cy="1395412"/>
          </a:xfrm>
          <a:prstGeom prst="line">
            <a:avLst/>
          </a:prstGeom>
          <a:noFill/>
          <a:ln w="1270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>
            <a:off x="4964321" y="412706"/>
            <a:ext cx="0" cy="36036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4470380" y="420643"/>
            <a:ext cx="4379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3333CC"/>
                </a:solidFill>
                <a:latin typeface="Comic Sans MS" pitchFamily="66" charset="0"/>
              </a:rPr>
              <a:t>E2</a:t>
            </a:r>
          </a:p>
        </p:txBody>
      </p:sp>
      <p:sp>
        <p:nvSpPr>
          <p:cNvPr id="61" name="Text Box 18"/>
          <p:cNvSpPr txBox="1">
            <a:spLocks noChangeArrowheads="1"/>
          </p:cNvSpPr>
          <p:nvPr/>
        </p:nvSpPr>
        <p:spPr bwMode="auto">
          <a:xfrm>
            <a:off x="4176041" y="915943"/>
            <a:ext cx="4379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CC0099"/>
                </a:solidFill>
                <a:latin typeface="Comic Sans MS" pitchFamily="66" charset="0"/>
              </a:rPr>
              <a:t>E0</a:t>
            </a:r>
          </a:p>
        </p:txBody>
      </p:sp>
      <p:sp>
        <p:nvSpPr>
          <p:cNvPr id="70" name="Line 15"/>
          <p:cNvSpPr>
            <a:spLocks noChangeShapeType="1"/>
          </p:cNvSpPr>
          <p:nvPr/>
        </p:nvSpPr>
        <p:spPr bwMode="auto">
          <a:xfrm>
            <a:off x="4957064" y="753792"/>
            <a:ext cx="0" cy="108952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78" name="Connecteur droit avec flèche 77"/>
          <p:cNvCxnSpPr/>
          <p:nvPr/>
        </p:nvCxnSpPr>
        <p:spPr>
          <a:xfrm rot="10800000" flipV="1">
            <a:off x="3193144" y="972456"/>
            <a:ext cx="783771" cy="23222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V="1">
            <a:off x="5043714" y="711200"/>
            <a:ext cx="2431143" cy="35560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82"/>
          <p:cNvGrpSpPr/>
          <p:nvPr/>
        </p:nvGrpSpPr>
        <p:grpSpPr>
          <a:xfrm>
            <a:off x="5187562" y="3541486"/>
            <a:ext cx="3979796" cy="3316513"/>
            <a:chOff x="5114992" y="3541486"/>
            <a:chExt cx="3979796" cy="3316513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14992" y="3628570"/>
              <a:ext cx="3979796" cy="3229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Rectangle 81"/>
            <p:cNvSpPr/>
            <p:nvPr/>
          </p:nvSpPr>
          <p:spPr>
            <a:xfrm>
              <a:off x="6792686" y="3541486"/>
              <a:ext cx="2148114" cy="134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e 73"/>
          <p:cNvGrpSpPr/>
          <p:nvPr/>
        </p:nvGrpSpPr>
        <p:grpSpPr>
          <a:xfrm>
            <a:off x="121851" y="2783611"/>
            <a:ext cx="5263084" cy="888850"/>
            <a:chOff x="310533" y="1870731"/>
            <a:chExt cx="5263084" cy="888850"/>
          </a:xfrm>
        </p:grpSpPr>
        <p:sp>
          <p:nvSpPr>
            <p:cNvPr id="336915" name="Text Box 19"/>
            <p:cNvSpPr txBox="1">
              <a:spLocks noChangeArrowheads="1"/>
            </p:cNvSpPr>
            <p:nvPr/>
          </p:nvSpPr>
          <p:spPr bwMode="auto">
            <a:xfrm>
              <a:off x="310533" y="1870731"/>
              <a:ext cx="18710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 err="1">
                  <a:solidFill>
                    <a:srgbClr val="000000"/>
                  </a:solidFill>
                  <a:latin typeface="Comic Sans MS" pitchFamily="66" charset="0"/>
                </a:rPr>
                <a:t>Measurement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 of 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- T</a:t>
              </a:r>
              <a:r>
                <a:rPr lang="fr-FR" sz="1600" baseline="-25000" dirty="0">
                  <a:solidFill>
                    <a:srgbClr val="000000"/>
                  </a:solidFill>
                  <a:latin typeface="Comic Sans MS" pitchFamily="66" charset="0"/>
                </a:rPr>
                <a:t>1/2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 (0</a:t>
              </a:r>
              <a:r>
                <a:rPr lang="fr-FR" sz="1600" baseline="30000" dirty="0">
                  <a:solidFill>
                    <a:srgbClr val="000000"/>
                  </a:solidFill>
                  <a:latin typeface="Comic Sans MS" pitchFamily="66" charset="0"/>
                </a:rPr>
                <a:t>+</a:t>
              </a:r>
              <a:r>
                <a:rPr lang="fr-FR" sz="1600" baseline="-25000" dirty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- </a:t>
              </a:r>
              <a:r>
                <a:rPr lang="fr-FR" sz="1600" dirty="0">
                  <a:solidFill>
                    <a:srgbClr val="CC0099"/>
                  </a:solidFill>
                  <a:latin typeface="Symbol" pitchFamily="18" charset="2"/>
                </a:rPr>
                <a:t>l</a:t>
              </a:r>
              <a:r>
                <a:rPr lang="fr-FR" sz="1600" dirty="0">
                  <a:solidFill>
                    <a:srgbClr val="CC0099"/>
                  </a:solidFill>
                  <a:latin typeface="Comic Sans MS" pitchFamily="66" charset="0"/>
                </a:rPr>
                <a:t>(E0)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 / </a:t>
              </a:r>
              <a:r>
                <a:rPr lang="fr-FR" sz="1600" dirty="0">
                  <a:solidFill>
                    <a:srgbClr val="3333CC"/>
                  </a:solidFill>
                  <a:latin typeface="Symbol" pitchFamily="18" charset="2"/>
                </a:rPr>
                <a:t>l</a:t>
              </a:r>
              <a:r>
                <a:rPr lang="fr-FR" sz="1600" dirty="0">
                  <a:solidFill>
                    <a:srgbClr val="3333CC"/>
                  </a:solidFill>
                  <a:latin typeface="Comic Sans MS" pitchFamily="66" charset="0"/>
                </a:rPr>
                <a:t>(E2)</a:t>
              </a:r>
            </a:p>
          </p:txBody>
        </p:sp>
        <p:sp>
          <p:nvSpPr>
            <p:cNvPr id="336931" name="Text Box 35"/>
            <p:cNvSpPr txBox="1">
              <a:spLocks noChangeArrowheads="1"/>
            </p:cNvSpPr>
            <p:nvPr/>
          </p:nvSpPr>
          <p:spPr bwMode="auto">
            <a:xfrm>
              <a:off x="2509958" y="2421027"/>
              <a:ext cx="30636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</a:rPr>
                <a:t>B(E2: 0</a:t>
              </a:r>
              <a:r>
                <a:rPr lang="fr-FR" sz="1600" baseline="30000" dirty="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  <a:r>
                <a:rPr lang="fr-FR" sz="1600" baseline="-25000" dirty="0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2</a:t>
              </a:r>
              <a:r>
                <a:rPr lang="fr-FR" sz="1600" baseline="30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+</a:t>
              </a:r>
              <a:r>
                <a:rPr lang="fr-FR" sz="1600" baseline="-25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1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) = 42(13) e²fm</a:t>
              </a:r>
              <a:r>
                <a:rPr lang="fr-FR" sz="1600" baseline="30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4</a:t>
              </a:r>
              <a:endParaRPr lang="fr-FR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endParaRPr>
            </a:p>
          </p:txBody>
        </p:sp>
        <p:sp>
          <p:nvSpPr>
            <p:cNvPr id="336932" name="Text Box 36"/>
            <p:cNvSpPr txBox="1">
              <a:spLocks noChangeArrowheads="1"/>
            </p:cNvSpPr>
            <p:nvPr/>
          </p:nvSpPr>
          <p:spPr bwMode="auto">
            <a:xfrm>
              <a:off x="2512826" y="2055751"/>
              <a:ext cx="28408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FF0000"/>
                  </a:solidFill>
                  <a:latin typeface="Symbol" pitchFamily="18" charset="2"/>
                </a:rPr>
                <a:t>r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</a:rPr>
                <a:t>²(E0: 0</a:t>
              </a:r>
              <a:r>
                <a:rPr lang="fr-FR" sz="1600" baseline="30000" dirty="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  <a:r>
                <a:rPr lang="fr-FR" sz="1600" baseline="-25000" dirty="0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0</a:t>
              </a:r>
              <a:r>
                <a:rPr lang="fr-FR" sz="1600" baseline="30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+</a:t>
              </a:r>
              <a:r>
                <a:rPr lang="fr-FR" sz="1600" baseline="-25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1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) = 8.7(7) mu</a:t>
              </a:r>
            </a:p>
          </p:txBody>
        </p:sp>
        <p:sp>
          <p:nvSpPr>
            <p:cNvPr id="57" name="Flèche droite 56"/>
            <p:cNvSpPr/>
            <p:nvPr/>
          </p:nvSpPr>
          <p:spPr>
            <a:xfrm>
              <a:off x="1937981" y="2322735"/>
              <a:ext cx="395785" cy="272956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e 43"/>
          <p:cNvGrpSpPr/>
          <p:nvPr/>
        </p:nvGrpSpPr>
        <p:grpSpPr>
          <a:xfrm>
            <a:off x="6920318" y="2839807"/>
            <a:ext cx="1809750" cy="1789112"/>
            <a:chOff x="6891290" y="2520494"/>
            <a:chExt cx="1809750" cy="1789112"/>
          </a:xfrm>
        </p:grpSpPr>
        <p:sp>
          <p:nvSpPr>
            <p:cNvPr id="336917" name="Line 21"/>
            <p:cNvSpPr>
              <a:spLocks noChangeShapeType="1"/>
            </p:cNvSpPr>
            <p:nvPr/>
          </p:nvSpPr>
          <p:spPr bwMode="auto">
            <a:xfrm>
              <a:off x="6891290" y="2725281"/>
              <a:ext cx="12239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36918" name="Line 22"/>
            <p:cNvSpPr>
              <a:spLocks noChangeShapeType="1"/>
            </p:cNvSpPr>
            <p:nvPr/>
          </p:nvSpPr>
          <p:spPr bwMode="auto">
            <a:xfrm>
              <a:off x="6891290" y="3085644"/>
              <a:ext cx="1223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36919" name="Line 23"/>
            <p:cNvSpPr>
              <a:spLocks noChangeShapeType="1"/>
            </p:cNvSpPr>
            <p:nvPr/>
          </p:nvSpPr>
          <p:spPr bwMode="auto">
            <a:xfrm>
              <a:off x="6891290" y="4165144"/>
              <a:ext cx="1223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36920" name="Text Box 24"/>
            <p:cNvSpPr txBox="1">
              <a:spLocks noChangeArrowheads="1"/>
            </p:cNvSpPr>
            <p:nvPr/>
          </p:nvSpPr>
          <p:spPr bwMode="auto">
            <a:xfrm>
              <a:off x="8167640" y="2520494"/>
              <a:ext cx="514350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fr-FR" sz="2000" b="1">
                  <a:solidFill>
                    <a:srgbClr val="000000"/>
                  </a:solidFill>
                </a:rPr>
                <a:t>0</a:t>
              </a:r>
              <a:r>
                <a:rPr lang="fr-FR" sz="2000" b="1" baseline="30000">
                  <a:solidFill>
                    <a:srgbClr val="000000"/>
                  </a:solidFill>
                </a:rPr>
                <a:t>+</a:t>
              </a:r>
              <a:r>
                <a:rPr lang="fr-FR" sz="20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36921" name="Text Box 25"/>
            <p:cNvSpPr txBox="1">
              <a:spLocks noChangeArrowheads="1"/>
            </p:cNvSpPr>
            <p:nvPr/>
          </p:nvSpPr>
          <p:spPr bwMode="auto">
            <a:xfrm>
              <a:off x="8186690" y="2869744"/>
              <a:ext cx="514350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fr-FR" sz="2000" b="1">
                  <a:solidFill>
                    <a:srgbClr val="000000"/>
                  </a:solidFill>
                </a:rPr>
                <a:t>2</a:t>
              </a:r>
              <a:r>
                <a:rPr lang="fr-FR" sz="2000" b="1" baseline="30000">
                  <a:solidFill>
                    <a:srgbClr val="000000"/>
                  </a:solidFill>
                </a:rPr>
                <a:t>+</a:t>
              </a:r>
              <a:r>
                <a:rPr lang="fr-FR" sz="20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6922" name="Text Box 26"/>
            <p:cNvSpPr txBox="1">
              <a:spLocks noChangeArrowheads="1"/>
            </p:cNvSpPr>
            <p:nvPr/>
          </p:nvSpPr>
          <p:spPr bwMode="auto">
            <a:xfrm>
              <a:off x="8186690" y="3933369"/>
              <a:ext cx="514350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fr-FR" sz="2000" b="1">
                  <a:solidFill>
                    <a:srgbClr val="000000"/>
                  </a:solidFill>
                </a:rPr>
                <a:t>0</a:t>
              </a:r>
              <a:r>
                <a:rPr lang="fr-FR" sz="2000" b="1" baseline="30000">
                  <a:solidFill>
                    <a:srgbClr val="000000"/>
                  </a:solidFill>
                </a:rPr>
                <a:t>+</a:t>
              </a:r>
              <a:r>
                <a:rPr lang="fr-FR" sz="20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6927" name="AutoShape 31"/>
            <p:cNvSpPr>
              <a:spLocks noChangeArrowheads="1"/>
            </p:cNvSpPr>
            <p:nvPr/>
          </p:nvSpPr>
          <p:spPr bwMode="auto">
            <a:xfrm rot="10800000">
              <a:off x="7078615" y="3099931"/>
              <a:ext cx="476250" cy="1047750"/>
            </a:xfrm>
            <a:prstGeom prst="downArrow">
              <a:avLst>
                <a:gd name="adj1" fmla="val 50000"/>
                <a:gd name="adj2" fmla="val 5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>
                  <a:solidFill>
                    <a:srgbClr val="FFFFFF"/>
                  </a:solidFill>
                  <a:latin typeface="Comic Sans MS" pitchFamily="66" charset="0"/>
                </a:rPr>
                <a:t>314</a:t>
              </a:r>
            </a:p>
          </p:txBody>
        </p:sp>
        <p:sp>
          <p:nvSpPr>
            <p:cNvPr id="336929" name="AutoShape 33"/>
            <p:cNvSpPr>
              <a:spLocks noChangeArrowheads="1"/>
            </p:cNvSpPr>
            <p:nvPr/>
          </p:nvSpPr>
          <p:spPr bwMode="auto">
            <a:xfrm>
              <a:off x="7088140" y="2728456"/>
              <a:ext cx="466725" cy="3238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dirty="0">
                  <a:solidFill>
                    <a:srgbClr val="FFFFFF"/>
                  </a:solidFill>
                  <a:latin typeface="Comic Sans MS" pitchFamily="66" charset="0"/>
                </a:rPr>
                <a:t>42</a:t>
              </a:r>
            </a:p>
          </p:txBody>
        </p:sp>
        <p:sp>
          <p:nvSpPr>
            <p:cNvPr id="336930" name="AutoShape 34"/>
            <p:cNvSpPr>
              <a:spLocks noChangeArrowheads="1"/>
            </p:cNvSpPr>
            <p:nvPr/>
          </p:nvSpPr>
          <p:spPr bwMode="auto">
            <a:xfrm>
              <a:off x="7716790" y="2718931"/>
              <a:ext cx="276225" cy="1400175"/>
            </a:xfrm>
            <a:prstGeom prst="upDownArrow">
              <a:avLst>
                <a:gd name="adj1" fmla="val 50000"/>
                <a:gd name="adj2" fmla="val 101379"/>
              </a:avLst>
            </a:prstGeom>
            <a:solidFill>
              <a:srgbClr val="8895A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dirty="0">
                  <a:solidFill>
                    <a:srgbClr val="000000"/>
                  </a:solidFill>
                  <a:latin typeface="Comic Sans MS" pitchFamily="66" charset="0"/>
                </a:rPr>
                <a:t>8.7</a:t>
              </a: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6527345" y="2620281"/>
            <a:ext cx="2689225" cy="2197100"/>
            <a:chOff x="830" y="1308"/>
            <a:chExt cx="2954" cy="2380"/>
          </a:xfrm>
        </p:grpSpPr>
        <p:sp>
          <p:nvSpPr>
            <p:cNvPr id="111" name="Rectangle 47"/>
            <p:cNvSpPr>
              <a:spLocks noChangeArrowheads="1"/>
            </p:cNvSpPr>
            <p:nvPr/>
          </p:nvSpPr>
          <p:spPr bwMode="auto">
            <a:xfrm>
              <a:off x="846" y="1308"/>
              <a:ext cx="2718" cy="2328"/>
            </a:xfrm>
            <a:prstGeom prst="rect">
              <a:avLst/>
            </a:prstGeom>
            <a:gradFill rotWithShape="1">
              <a:gsLst>
                <a:gs pos="0">
                  <a:srgbClr val="EAEAEA">
                    <a:alpha val="60001"/>
                  </a:srgbClr>
                </a:gs>
                <a:gs pos="50000">
                  <a:srgbClr val="EAEAEA">
                    <a:gamma/>
                    <a:shade val="89020"/>
                    <a:invGamma/>
                  </a:srgbClr>
                </a:gs>
                <a:gs pos="100000">
                  <a:srgbClr val="EAEAEA">
                    <a:alpha val="60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12" name="Line 48"/>
            <p:cNvSpPr>
              <a:spLocks noChangeShapeType="1"/>
            </p:cNvSpPr>
            <p:nvPr/>
          </p:nvSpPr>
          <p:spPr bwMode="auto">
            <a:xfrm>
              <a:off x="1952" y="1514"/>
              <a:ext cx="0" cy="2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13" name="Line 49"/>
            <p:cNvSpPr>
              <a:spLocks noChangeShapeType="1"/>
            </p:cNvSpPr>
            <p:nvPr/>
          </p:nvSpPr>
          <p:spPr bwMode="auto">
            <a:xfrm>
              <a:off x="830" y="3650"/>
              <a:ext cx="27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14" name="Oval 50"/>
            <p:cNvSpPr>
              <a:spLocks noChangeArrowheads="1"/>
            </p:cNvSpPr>
            <p:nvPr/>
          </p:nvSpPr>
          <p:spPr bwMode="auto">
            <a:xfrm>
              <a:off x="2438" y="2984"/>
              <a:ext cx="755" cy="36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7294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15" name="Oval 51"/>
            <p:cNvSpPr>
              <a:spLocks noChangeArrowheads="1"/>
            </p:cNvSpPr>
            <p:nvPr/>
          </p:nvSpPr>
          <p:spPr bwMode="auto">
            <a:xfrm>
              <a:off x="1721" y="2948"/>
              <a:ext cx="478" cy="45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16" name="Freeform 52"/>
            <p:cNvSpPr>
              <a:spLocks/>
            </p:cNvSpPr>
            <p:nvPr/>
          </p:nvSpPr>
          <p:spPr bwMode="auto">
            <a:xfrm>
              <a:off x="1499" y="1650"/>
              <a:ext cx="860" cy="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72"/>
                </a:cxn>
                <a:cxn ang="0">
                  <a:pos x="52" y="386"/>
                </a:cxn>
                <a:cxn ang="0">
                  <a:pos x="105" y="538"/>
                </a:cxn>
                <a:cxn ang="0">
                  <a:pos x="171" y="690"/>
                </a:cxn>
                <a:cxn ang="0">
                  <a:pos x="255" y="805"/>
                </a:cxn>
                <a:cxn ang="0">
                  <a:pos x="370" y="882"/>
                </a:cxn>
                <a:cxn ang="0">
                  <a:pos x="465" y="897"/>
                </a:cxn>
                <a:cxn ang="0">
                  <a:pos x="570" y="868"/>
                </a:cxn>
                <a:cxn ang="0">
                  <a:pos x="703" y="741"/>
                </a:cxn>
                <a:cxn ang="0">
                  <a:pos x="803" y="538"/>
                </a:cxn>
                <a:cxn ang="0">
                  <a:pos x="860" y="338"/>
                </a:cxn>
              </a:cxnLst>
              <a:rect l="0" t="0" r="r" b="b"/>
              <a:pathLst>
                <a:path w="860" h="900">
                  <a:moveTo>
                    <a:pt x="0" y="0"/>
                  </a:moveTo>
                  <a:cubicBezTo>
                    <a:pt x="3" y="29"/>
                    <a:pt x="7" y="108"/>
                    <a:pt x="16" y="172"/>
                  </a:cubicBezTo>
                  <a:cubicBezTo>
                    <a:pt x="25" y="236"/>
                    <a:pt x="38" y="326"/>
                    <a:pt x="52" y="386"/>
                  </a:cubicBezTo>
                  <a:cubicBezTo>
                    <a:pt x="66" y="447"/>
                    <a:pt x="84" y="488"/>
                    <a:pt x="105" y="538"/>
                  </a:cubicBezTo>
                  <a:cubicBezTo>
                    <a:pt x="125" y="589"/>
                    <a:pt x="145" y="646"/>
                    <a:pt x="171" y="690"/>
                  </a:cubicBezTo>
                  <a:cubicBezTo>
                    <a:pt x="197" y="735"/>
                    <a:pt x="222" y="774"/>
                    <a:pt x="255" y="805"/>
                  </a:cubicBezTo>
                  <a:cubicBezTo>
                    <a:pt x="289" y="838"/>
                    <a:pt x="336" y="866"/>
                    <a:pt x="370" y="882"/>
                  </a:cubicBezTo>
                  <a:cubicBezTo>
                    <a:pt x="405" y="896"/>
                    <a:pt x="432" y="900"/>
                    <a:pt x="465" y="897"/>
                  </a:cubicBezTo>
                  <a:cubicBezTo>
                    <a:pt x="498" y="895"/>
                    <a:pt x="530" y="895"/>
                    <a:pt x="570" y="868"/>
                  </a:cubicBezTo>
                  <a:cubicBezTo>
                    <a:pt x="610" y="842"/>
                    <a:pt x="664" y="796"/>
                    <a:pt x="703" y="741"/>
                  </a:cubicBezTo>
                  <a:cubicBezTo>
                    <a:pt x="741" y="686"/>
                    <a:pt x="777" y="604"/>
                    <a:pt x="803" y="538"/>
                  </a:cubicBezTo>
                  <a:cubicBezTo>
                    <a:pt x="828" y="472"/>
                    <a:pt x="851" y="371"/>
                    <a:pt x="860" y="338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17" name="Freeform 53"/>
            <p:cNvSpPr>
              <a:spLocks/>
            </p:cNvSpPr>
            <p:nvPr/>
          </p:nvSpPr>
          <p:spPr bwMode="auto">
            <a:xfrm>
              <a:off x="2361" y="1965"/>
              <a:ext cx="905" cy="88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8" y="149"/>
                </a:cxn>
                <a:cxn ang="0">
                  <a:pos x="54" y="328"/>
                </a:cxn>
                <a:cxn ang="0">
                  <a:pos x="107" y="454"/>
                </a:cxn>
                <a:cxn ang="0">
                  <a:pos x="173" y="580"/>
                </a:cxn>
                <a:cxn ang="0">
                  <a:pos x="257" y="677"/>
                </a:cxn>
                <a:cxn ang="0">
                  <a:pos x="372" y="739"/>
                </a:cxn>
                <a:cxn ang="0">
                  <a:pos x="467" y="753"/>
                </a:cxn>
                <a:cxn ang="0">
                  <a:pos x="572" y="729"/>
                </a:cxn>
                <a:cxn ang="0">
                  <a:pos x="705" y="623"/>
                </a:cxn>
                <a:cxn ang="0">
                  <a:pos x="805" y="454"/>
                </a:cxn>
                <a:cxn ang="0">
                  <a:pos x="862" y="288"/>
                </a:cxn>
                <a:cxn ang="0">
                  <a:pos x="886" y="164"/>
                </a:cxn>
                <a:cxn ang="0">
                  <a:pos x="905" y="0"/>
                </a:cxn>
              </a:cxnLst>
              <a:rect l="0" t="0" r="r" b="b"/>
              <a:pathLst>
                <a:path w="905" h="755">
                  <a:moveTo>
                    <a:pt x="0" y="9"/>
                  </a:moveTo>
                  <a:cubicBezTo>
                    <a:pt x="3" y="32"/>
                    <a:pt x="9" y="96"/>
                    <a:pt x="18" y="149"/>
                  </a:cubicBezTo>
                  <a:cubicBezTo>
                    <a:pt x="27" y="202"/>
                    <a:pt x="40" y="277"/>
                    <a:pt x="54" y="328"/>
                  </a:cubicBezTo>
                  <a:cubicBezTo>
                    <a:pt x="68" y="378"/>
                    <a:pt x="86" y="412"/>
                    <a:pt x="107" y="454"/>
                  </a:cubicBezTo>
                  <a:cubicBezTo>
                    <a:pt x="127" y="496"/>
                    <a:pt x="147" y="543"/>
                    <a:pt x="173" y="580"/>
                  </a:cubicBezTo>
                  <a:cubicBezTo>
                    <a:pt x="199" y="618"/>
                    <a:pt x="224" y="650"/>
                    <a:pt x="257" y="677"/>
                  </a:cubicBezTo>
                  <a:cubicBezTo>
                    <a:pt x="291" y="703"/>
                    <a:pt x="338" y="727"/>
                    <a:pt x="372" y="739"/>
                  </a:cubicBezTo>
                  <a:cubicBezTo>
                    <a:pt x="407" y="751"/>
                    <a:pt x="434" y="755"/>
                    <a:pt x="467" y="753"/>
                  </a:cubicBezTo>
                  <a:cubicBezTo>
                    <a:pt x="500" y="750"/>
                    <a:pt x="532" y="750"/>
                    <a:pt x="572" y="729"/>
                  </a:cubicBezTo>
                  <a:cubicBezTo>
                    <a:pt x="612" y="707"/>
                    <a:pt x="666" y="668"/>
                    <a:pt x="705" y="623"/>
                  </a:cubicBezTo>
                  <a:cubicBezTo>
                    <a:pt x="743" y="577"/>
                    <a:pt x="779" y="509"/>
                    <a:pt x="805" y="454"/>
                  </a:cubicBezTo>
                  <a:cubicBezTo>
                    <a:pt x="830" y="399"/>
                    <a:pt x="848" y="336"/>
                    <a:pt x="862" y="288"/>
                  </a:cubicBezTo>
                  <a:cubicBezTo>
                    <a:pt x="876" y="240"/>
                    <a:pt x="879" y="212"/>
                    <a:pt x="886" y="164"/>
                  </a:cubicBezTo>
                  <a:cubicBezTo>
                    <a:pt x="893" y="116"/>
                    <a:pt x="901" y="34"/>
                    <a:pt x="905" y="0"/>
                  </a:cubicBezTo>
                </a:path>
              </a:pathLst>
            </a:custGeom>
            <a:noFill/>
            <a:ln w="38100" cmpd="sng">
              <a:solidFill>
                <a:srgbClr val="E2182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982" y="3605"/>
              <a:ext cx="2935" cy="83"/>
              <a:chOff x="1085" y="3621"/>
              <a:chExt cx="2634" cy="67"/>
            </a:xfrm>
          </p:grpSpPr>
          <p:grpSp>
            <p:nvGrpSpPr>
              <p:cNvPr id="9" name="Group 55"/>
              <p:cNvGrpSpPr>
                <a:grpSpLocks/>
              </p:cNvGrpSpPr>
              <p:nvPr/>
            </p:nvGrpSpPr>
            <p:grpSpPr bwMode="auto">
              <a:xfrm>
                <a:off x="2313" y="3621"/>
                <a:ext cx="1406" cy="67"/>
                <a:chOff x="1957" y="3598"/>
                <a:chExt cx="1406" cy="90"/>
              </a:xfrm>
            </p:grpSpPr>
            <p:sp>
              <p:nvSpPr>
                <p:cNvPr id="131" name="Line 56"/>
                <p:cNvSpPr>
                  <a:spLocks noChangeShapeType="1"/>
                </p:cNvSpPr>
                <p:nvPr/>
              </p:nvSpPr>
              <p:spPr bwMode="auto">
                <a:xfrm>
                  <a:off x="1957" y="3598"/>
                  <a:ext cx="0" cy="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32" name="Line 57"/>
                <p:cNvSpPr>
                  <a:spLocks noChangeShapeType="1"/>
                </p:cNvSpPr>
                <p:nvPr/>
              </p:nvSpPr>
              <p:spPr bwMode="auto">
                <a:xfrm>
                  <a:off x="2308" y="3598"/>
                  <a:ext cx="0" cy="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33" name="Line 58"/>
                <p:cNvSpPr>
                  <a:spLocks noChangeShapeType="1"/>
                </p:cNvSpPr>
                <p:nvPr/>
              </p:nvSpPr>
              <p:spPr bwMode="auto">
                <a:xfrm>
                  <a:off x="2660" y="3598"/>
                  <a:ext cx="0" cy="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34" name="Line 59"/>
                <p:cNvSpPr>
                  <a:spLocks noChangeShapeType="1"/>
                </p:cNvSpPr>
                <p:nvPr/>
              </p:nvSpPr>
              <p:spPr bwMode="auto">
                <a:xfrm>
                  <a:off x="3011" y="3598"/>
                  <a:ext cx="0" cy="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35" name="Line 60"/>
                <p:cNvSpPr>
                  <a:spLocks noChangeShapeType="1"/>
                </p:cNvSpPr>
                <p:nvPr/>
              </p:nvSpPr>
              <p:spPr bwMode="auto">
                <a:xfrm>
                  <a:off x="3363" y="3598"/>
                  <a:ext cx="0" cy="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0" name="Group 61"/>
              <p:cNvGrpSpPr>
                <a:grpSpLocks/>
              </p:cNvGrpSpPr>
              <p:nvPr/>
            </p:nvGrpSpPr>
            <p:grpSpPr bwMode="auto">
              <a:xfrm>
                <a:off x="1085" y="3621"/>
                <a:ext cx="575" cy="67"/>
                <a:chOff x="1517" y="4021"/>
                <a:chExt cx="575" cy="67"/>
              </a:xfrm>
            </p:grpSpPr>
            <p:sp>
              <p:nvSpPr>
                <p:cNvPr id="128" name="Line 62"/>
                <p:cNvSpPr>
                  <a:spLocks noChangeShapeType="1"/>
                </p:cNvSpPr>
                <p:nvPr/>
              </p:nvSpPr>
              <p:spPr bwMode="auto">
                <a:xfrm>
                  <a:off x="1517" y="4021"/>
                  <a:ext cx="0" cy="6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29" name="Line 63"/>
                <p:cNvSpPr>
                  <a:spLocks noChangeShapeType="1"/>
                </p:cNvSpPr>
                <p:nvPr/>
              </p:nvSpPr>
              <p:spPr bwMode="auto">
                <a:xfrm>
                  <a:off x="1804" y="4021"/>
                  <a:ext cx="0" cy="6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30" name="Line 64"/>
                <p:cNvSpPr>
                  <a:spLocks noChangeShapeType="1"/>
                </p:cNvSpPr>
                <p:nvPr/>
              </p:nvSpPr>
              <p:spPr bwMode="auto">
                <a:xfrm>
                  <a:off x="2092" y="4021"/>
                  <a:ext cx="0" cy="6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19" name="Line 65"/>
            <p:cNvSpPr>
              <a:spLocks noChangeShapeType="1"/>
            </p:cNvSpPr>
            <p:nvPr/>
          </p:nvSpPr>
          <p:spPr bwMode="auto">
            <a:xfrm>
              <a:off x="2624" y="27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20" name="Line 66"/>
            <p:cNvSpPr>
              <a:spLocks noChangeShapeType="1"/>
            </p:cNvSpPr>
            <p:nvPr/>
          </p:nvSpPr>
          <p:spPr bwMode="auto">
            <a:xfrm>
              <a:off x="1768" y="240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21" name="Line 67"/>
            <p:cNvSpPr>
              <a:spLocks noChangeShapeType="1"/>
            </p:cNvSpPr>
            <p:nvPr/>
          </p:nvSpPr>
          <p:spPr bwMode="auto">
            <a:xfrm>
              <a:off x="2624" y="24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22" name="Text Box 68"/>
            <p:cNvSpPr txBox="1">
              <a:spLocks noChangeArrowheads="1"/>
            </p:cNvSpPr>
            <p:nvPr/>
          </p:nvSpPr>
          <p:spPr bwMode="auto">
            <a:xfrm>
              <a:off x="3240" y="2599"/>
              <a:ext cx="544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>
                  <a:solidFill>
                    <a:srgbClr val="000000"/>
                  </a:solidFill>
                </a:rPr>
                <a:t>O+</a:t>
              </a:r>
            </a:p>
          </p:txBody>
        </p:sp>
        <p:sp>
          <p:nvSpPr>
            <p:cNvPr id="123" name="Text Box 69"/>
            <p:cNvSpPr txBox="1">
              <a:spLocks noChangeArrowheads="1"/>
            </p:cNvSpPr>
            <p:nvPr/>
          </p:nvSpPr>
          <p:spPr bwMode="auto">
            <a:xfrm>
              <a:off x="3238" y="2347"/>
              <a:ext cx="48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>
                  <a:solidFill>
                    <a:srgbClr val="000000"/>
                  </a:solidFill>
                </a:rPr>
                <a:t>2+</a:t>
              </a:r>
            </a:p>
          </p:txBody>
        </p:sp>
        <p:sp>
          <p:nvSpPr>
            <p:cNvPr id="124" name="Text Box 70"/>
            <p:cNvSpPr txBox="1">
              <a:spLocks noChangeArrowheads="1"/>
            </p:cNvSpPr>
            <p:nvPr/>
          </p:nvSpPr>
          <p:spPr bwMode="auto">
            <a:xfrm>
              <a:off x="1241" y="2269"/>
              <a:ext cx="544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>
                  <a:solidFill>
                    <a:srgbClr val="000000"/>
                  </a:solidFill>
                </a:rPr>
                <a:t>O+</a:t>
              </a:r>
            </a:p>
          </p:txBody>
        </p:sp>
        <p:sp>
          <p:nvSpPr>
            <p:cNvPr id="125" name="Text Box 71"/>
            <p:cNvSpPr txBox="1">
              <a:spLocks noChangeArrowheads="1"/>
            </p:cNvSpPr>
            <p:nvPr/>
          </p:nvSpPr>
          <p:spPr bwMode="auto">
            <a:xfrm>
              <a:off x="1393" y="1379"/>
              <a:ext cx="1053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>
                  <a:solidFill>
                    <a:srgbClr val="000000"/>
                  </a:solidFill>
                </a:rPr>
                <a:t>E(MeV)</a:t>
              </a:r>
            </a:p>
          </p:txBody>
        </p:sp>
      </p:grpSp>
      <p:grpSp>
        <p:nvGrpSpPr>
          <p:cNvPr id="2" name="Groupe 74"/>
          <p:cNvGrpSpPr/>
          <p:nvPr/>
        </p:nvGrpSpPr>
        <p:grpSpPr>
          <a:xfrm>
            <a:off x="294983" y="3710037"/>
            <a:ext cx="5208464" cy="1060508"/>
            <a:chOff x="483665" y="2579447"/>
            <a:chExt cx="5208464" cy="1060508"/>
          </a:xfrm>
        </p:grpSpPr>
        <p:sp>
          <p:nvSpPr>
            <p:cNvPr id="336939" name="Rectangle 43"/>
            <p:cNvSpPr>
              <a:spLocks noChangeArrowheads="1"/>
            </p:cNvSpPr>
            <p:nvPr/>
          </p:nvSpPr>
          <p:spPr bwMode="auto">
            <a:xfrm>
              <a:off x="483665" y="3301401"/>
              <a:ext cx="46249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omic Sans MS" pitchFamily="66" charset="0"/>
                </a:rPr>
                <a:t>     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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 mixing of the 0+ states : cos²</a:t>
              </a:r>
              <a:r>
                <a:rPr lang="en-US" sz="1600" dirty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=0.88 (5) 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3875968" y="2579447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srgbClr val="000000"/>
                  </a:solidFill>
                  <a:latin typeface="Comic Sans MS" pitchFamily="66" charset="0"/>
                </a:rPr>
                <a:t> +</a:t>
              </a:r>
            </a:p>
          </p:txBody>
        </p:sp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>
              <a:off x="2525878" y="2855700"/>
              <a:ext cx="31662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B(E2: 0</a:t>
              </a:r>
              <a:r>
                <a:rPr lang="fr-FR" sz="1600" baseline="30000" dirty="0">
                  <a:solidFill>
                    <a:srgbClr val="000000"/>
                  </a:solidFill>
                  <a:latin typeface="Comic Sans MS" pitchFamily="66" charset="0"/>
                </a:rPr>
                <a:t>+</a:t>
              </a:r>
              <a:r>
                <a:rPr lang="fr-FR" sz="1600" baseline="-25000" dirty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2</a:t>
              </a:r>
              <a:r>
                <a:rPr lang="fr-FR" sz="1600" baseline="300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+</a:t>
              </a:r>
              <a:r>
                <a:rPr lang="fr-FR" sz="1600" baseline="-250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1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) = 314(88) e²fm</a:t>
              </a:r>
              <a:r>
                <a:rPr lang="fr-FR" sz="1600" baseline="300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4</a:t>
              </a:r>
              <a:endParaRPr lang="fr-FR" sz="1600" baseline="300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68" name="ZoneTexte 67"/>
          <p:cNvSpPr txBox="1"/>
          <p:nvPr/>
        </p:nvSpPr>
        <p:spPr>
          <a:xfrm>
            <a:off x="2176669" y="1500809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D60093"/>
                </a:solidFill>
              </a:rPr>
              <a:t>1365 </a:t>
            </a:r>
            <a:r>
              <a:rPr lang="fr-FR" sz="1600" dirty="0" err="1" smtClean="0">
                <a:solidFill>
                  <a:srgbClr val="D60093"/>
                </a:solidFill>
              </a:rPr>
              <a:t>keV</a:t>
            </a:r>
            <a:endParaRPr lang="fr-FR" sz="1600" dirty="0">
              <a:solidFill>
                <a:srgbClr val="D60093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7726016" y="1355035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2"/>
                </a:solidFill>
              </a:rPr>
              <a:t>1329 </a:t>
            </a:r>
            <a:r>
              <a:rPr lang="fr-FR" sz="1600" dirty="0" err="1" smtClean="0">
                <a:solidFill>
                  <a:schemeClr val="accent2"/>
                </a:solidFill>
              </a:rPr>
              <a:t>keV</a:t>
            </a:r>
            <a:endParaRPr lang="fr-FR" sz="1600" dirty="0">
              <a:solidFill>
                <a:schemeClr val="accent2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70047" y="511073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D60093"/>
                </a:solidFill>
              </a:rPr>
              <a:t>2.6 </a:t>
            </a:r>
            <a:r>
              <a:rPr lang="fr-FR" sz="1600" dirty="0" smtClean="0">
                <a:solidFill>
                  <a:srgbClr val="D60093"/>
                </a:solidFill>
                <a:latin typeface="Symbol" pitchFamily="18" charset="2"/>
              </a:rPr>
              <a:t>m</a:t>
            </a:r>
            <a:r>
              <a:rPr lang="fr-FR" sz="1600" dirty="0" smtClean="0">
                <a:solidFill>
                  <a:srgbClr val="D60093"/>
                </a:solidFill>
              </a:rPr>
              <a:t>s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07" y="3453199"/>
            <a:ext cx="8650075" cy="176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78" y="5249733"/>
            <a:ext cx="7880516" cy="160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89" y="376518"/>
            <a:ext cx="8823550" cy="156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190" y="1948521"/>
            <a:ext cx="8206628" cy="11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868" y="701896"/>
            <a:ext cx="7334104" cy="512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2194" y="1926940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</a:rPr>
              <a:t>Perspectives (from an experimental point of view)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04486" y="2252445"/>
            <a:ext cx="43428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N=20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better characterize the 1</a:t>
            </a:r>
            <a:r>
              <a:rPr lang="en-US" baseline="30000" dirty="0" smtClean="0"/>
              <a:t>+</a:t>
            </a:r>
            <a:r>
              <a:rPr lang="en-US" dirty="0" smtClean="0"/>
              <a:t> isomer in </a:t>
            </a:r>
            <a:r>
              <a:rPr lang="en-US" baseline="30000" dirty="0" smtClean="0"/>
              <a:t>34</a:t>
            </a:r>
            <a:r>
              <a:rPr lang="en-US" dirty="0" smtClean="0"/>
              <a:t>Al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 g factor measurement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 mass measurement</a:t>
            </a:r>
          </a:p>
          <a:p>
            <a:pPr lvl="1"/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074668" y="3515131"/>
            <a:ext cx="5000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N=28</a:t>
            </a:r>
          </a:p>
          <a:p>
            <a:r>
              <a:rPr lang="en-US" dirty="0" smtClean="0"/>
              <a:t>- B(E2) of </a:t>
            </a:r>
            <a:r>
              <a:rPr lang="en-US" baseline="30000" dirty="0" smtClean="0"/>
              <a:t>40,42</a:t>
            </a:r>
            <a:r>
              <a:rPr lang="en-US" dirty="0" smtClean="0"/>
              <a:t>Si by Coulomb excitation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 E(2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) of </a:t>
            </a:r>
            <a:r>
              <a:rPr lang="en-US" baseline="30000" dirty="0" smtClean="0">
                <a:sym typeface="Wingdings" pitchFamily="2" charset="2"/>
              </a:rPr>
              <a:t>40</a:t>
            </a:r>
            <a:r>
              <a:rPr lang="en-US" dirty="0" smtClean="0">
                <a:sym typeface="Wingdings" pitchFamily="2" charset="2"/>
              </a:rPr>
              <a:t>Mg, </a:t>
            </a:r>
            <a:r>
              <a:rPr lang="en-US" baseline="30000" dirty="0" smtClean="0">
                <a:sym typeface="Wingdings" pitchFamily="2" charset="2"/>
              </a:rPr>
              <a:t>44</a:t>
            </a:r>
            <a:r>
              <a:rPr lang="en-US" dirty="0" smtClean="0">
                <a:sym typeface="Wingdings" pitchFamily="2" charset="2"/>
              </a:rPr>
              <a:t>Si by in-beam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dirty="0" smtClean="0">
                <a:sym typeface="Wingdings" pitchFamily="2" charset="2"/>
              </a:rPr>
              <a:t>-spectroscopy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1" y="4667250"/>
            <a:ext cx="5239878" cy="2071687"/>
          </a:xfrm>
          <a:prstGeom prst="rect">
            <a:avLst/>
          </a:prstGeom>
          <a:solidFill>
            <a:srgbClr val="CC0066"/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15568" y="29030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</a:rPr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6969" y="660160"/>
            <a:ext cx="7521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by the study of the 0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2</a:t>
            </a:r>
            <a:r>
              <a:rPr lang="en-US" dirty="0" smtClean="0"/>
              <a:t> states in </a:t>
            </a:r>
            <a:r>
              <a:rPr lang="en-US" baseline="30000" dirty="0" smtClean="0"/>
              <a:t>34</a:t>
            </a:r>
            <a:r>
              <a:rPr lang="en-US" dirty="0" smtClean="0"/>
              <a:t>Si and </a:t>
            </a:r>
            <a:r>
              <a:rPr lang="en-US" baseline="30000" dirty="0" smtClean="0"/>
              <a:t>44</a:t>
            </a:r>
            <a:r>
              <a:rPr lang="en-US" dirty="0" smtClean="0"/>
              <a:t>S we characterized the shape</a:t>
            </a:r>
          </a:p>
          <a:p>
            <a:r>
              <a:rPr lang="en-US" dirty="0" smtClean="0"/>
              <a:t>coexistence at N=20 and N=28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22" y="3228975"/>
            <a:ext cx="8092774" cy="341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 rot="16200000">
            <a:off x="-970148" y="2523807"/>
            <a:ext cx="328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D60093"/>
                </a:solidFill>
              </a:rPr>
              <a:t>collaboration</a:t>
            </a:r>
            <a:endParaRPr lang="fr-FR" sz="2000" dirty="0">
              <a:solidFill>
                <a:srgbClr val="D60093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380" y="-19050"/>
            <a:ext cx="7863146" cy="325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904875" y="942975"/>
            <a:ext cx="714375" cy="247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942975" y="4200525"/>
            <a:ext cx="714375" cy="247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791075" y="6553200"/>
            <a:ext cx="4361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FF"/>
                </a:solidFill>
              </a:rPr>
              <a:t>and the GANIL staff for providing beams and support</a:t>
            </a:r>
            <a:endParaRPr 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5737"/>
            <a:ext cx="9142001" cy="18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714375"/>
            <a:ext cx="5775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These</a:t>
            </a:r>
            <a:r>
              <a:rPr lang="fr-FR" dirty="0" smtClean="0"/>
              <a:t> structures (</a:t>
            </a:r>
            <a:r>
              <a:rPr lang="fr-FR" dirty="0" err="1" smtClean="0"/>
              <a:t>shape</a:t>
            </a:r>
            <a:r>
              <a:rPr lang="fr-FR" dirty="0" smtClean="0"/>
              <a:t> coexistence, </a:t>
            </a:r>
            <a:r>
              <a:rPr lang="fr-FR" dirty="0" err="1" smtClean="0"/>
              <a:t>deformation</a:t>
            </a:r>
            <a:r>
              <a:rPr lang="fr-FR" dirty="0" smtClean="0"/>
              <a:t>…) </a:t>
            </a:r>
          </a:p>
          <a:p>
            <a:r>
              <a:rPr lang="fr-FR" dirty="0" smtClean="0"/>
              <a:t>are not </a:t>
            </a:r>
            <a:r>
              <a:rPr lang="fr-FR" dirty="0" err="1" smtClean="0"/>
              <a:t>only</a:t>
            </a:r>
            <a:r>
              <a:rPr lang="fr-FR" dirty="0" smtClean="0"/>
              <a:t> due to a breakdown of the </a:t>
            </a:r>
            <a:r>
              <a:rPr lang="fr-FR" dirty="0" err="1" smtClean="0"/>
              <a:t>shell</a:t>
            </a:r>
            <a:r>
              <a:rPr lang="fr-FR" dirty="0" smtClean="0"/>
              <a:t> model 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also</a:t>
            </a:r>
            <a:r>
              <a:rPr lang="fr-FR" dirty="0" smtClean="0"/>
              <a:t> to the </a:t>
            </a:r>
            <a:r>
              <a:rPr lang="fr-FR" dirty="0" err="1" smtClean="0"/>
              <a:t>enormous</a:t>
            </a:r>
            <a:r>
              <a:rPr lang="fr-FR" dirty="0" smtClean="0"/>
              <a:t> </a:t>
            </a:r>
            <a:r>
              <a:rPr lang="fr-FR" dirty="0" err="1" smtClean="0"/>
              <a:t>correlation</a:t>
            </a:r>
            <a:r>
              <a:rPr lang="fr-FR" dirty="0" smtClean="0"/>
              <a:t> </a:t>
            </a:r>
            <a:r>
              <a:rPr lang="fr-FR" dirty="0" err="1" smtClean="0"/>
              <a:t>energies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endParaRPr lang="fr-FR" dirty="0" smtClean="0"/>
          </a:p>
          <a:p>
            <a:r>
              <a:rPr lang="fr-FR" dirty="0" err="1" smtClean="0"/>
              <a:t>when</a:t>
            </a:r>
            <a:r>
              <a:rPr lang="fr-FR" dirty="0" smtClean="0"/>
              <a:t> pair excitations </a:t>
            </a:r>
            <a:r>
              <a:rPr lang="fr-FR" dirty="0" err="1" smtClean="0"/>
              <a:t>across</a:t>
            </a:r>
            <a:r>
              <a:rPr lang="fr-FR" dirty="0" smtClean="0"/>
              <a:t> </a:t>
            </a:r>
            <a:r>
              <a:rPr lang="fr-FR" dirty="0" err="1" smtClean="0"/>
              <a:t>closed</a:t>
            </a:r>
            <a:r>
              <a:rPr lang="fr-FR" dirty="0" smtClean="0"/>
              <a:t> </a:t>
            </a:r>
            <a:r>
              <a:rPr lang="fr-FR" dirty="0" err="1" smtClean="0"/>
              <a:t>shells</a:t>
            </a:r>
            <a:r>
              <a:rPr lang="fr-FR" dirty="0" smtClean="0"/>
              <a:t> are </a:t>
            </a:r>
            <a:r>
              <a:rPr lang="fr-FR" dirty="0" err="1" smtClean="0"/>
              <a:t>involved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476500"/>
            <a:ext cx="672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degree</a:t>
            </a:r>
            <a:r>
              <a:rPr lang="fr-FR" dirty="0" smtClean="0"/>
              <a:t> do the N=20 and N=28 </a:t>
            </a:r>
            <a:r>
              <a:rPr lang="fr-FR" dirty="0" err="1" smtClean="0"/>
              <a:t>shell</a:t>
            </a:r>
            <a:r>
              <a:rPr lang="fr-FR" dirty="0" smtClean="0"/>
              <a:t> </a:t>
            </a:r>
            <a:r>
              <a:rPr lang="fr-FR" dirty="0" err="1" smtClean="0"/>
              <a:t>closures</a:t>
            </a:r>
            <a:r>
              <a:rPr lang="fr-FR" dirty="0" smtClean="0"/>
              <a:t> survives ?</a:t>
            </a:r>
          </a:p>
        </p:txBody>
      </p:sp>
      <p:grpSp>
        <p:nvGrpSpPr>
          <p:cNvPr id="5" name="Group 86"/>
          <p:cNvGrpSpPr>
            <a:grpSpLocks noChangeAspect="1"/>
          </p:cNvGrpSpPr>
          <p:nvPr/>
        </p:nvGrpSpPr>
        <p:grpSpPr bwMode="auto">
          <a:xfrm>
            <a:off x="5467350" y="380048"/>
            <a:ext cx="3676650" cy="2042160"/>
            <a:chOff x="3376" y="2392"/>
            <a:chExt cx="2928" cy="1608"/>
          </a:xfrm>
        </p:grpSpPr>
        <p:pic>
          <p:nvPicPr>
            <p:cNvPr id="7" name="Picture 75" descr="DECO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11" y="2428"/>
              <a:ext cx="2793" cy="157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9"/>
            <p:cNvSpPr txBox="1">
              <a:spLocks noChangeArrowheads="1"/>
            </p:cNvSpPr>
            <p:nvPr/>
          </p:nvSpPr>
          <p:spPr bwMode="auto">
            <a:xfrm>
              <a:off x="3839" y="2392"/>
              <a:ext cx="154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dirty="0"/>
                <a:t>"full </a:t>
              </a:r>
              <a:r>
                <a:rPr lang="fr-FR" sz="1400" dirty="0">
                  <a:sym typeface="Wingdings" pitchFamily="2" charset="2"/>
                </a:rPr>
                <a:t>(</a:t>
              </a:r>
              <a:r>
                <a:rPr lang="fr-FR" sz="1400" i="1" dirty="0" err="1">
                  <a:sym typeface="Wingdings" pitchFamily="2" charset="2"/>
                </a:rPr>
                <a:t>sd</a:t>
              </a:r>
              <a:r>
                <a:rPr lang="fr-FR" sz="1400" dirty="0">
                  <a:sym typeface="Wingdings" pitchFamily="2" charset="2"/>
                </a:rPr>
                <a:t>)</a:t>
              </a:r>
              <a:r>
                <a:rPr lang="fr-FR" sz="1400" i="1" dirty="0" err="1">
                  <a:sym typeface="Wingdings" pitchFamily="2" charset="2"/>
                </a:rPr>
                <a:t>fp</a:t>
              </a:r>
              <a:r>
                <a:rPr lang="fr-FR" sz="1400" i="1" dirty="0">
                  <a:sym typeface="Wingdings" pitchFamily="2" charset="2"/>
                </a:rPr>
                <a:t>"</a:t>
              </a:r>
              <a:r>
                <a:rPr lang="fr-FR" sz="1400" dirty="0">
                  <a:sym typeface="Wingdings" pitchFamily="2" charset="2"/>
                </a:rPr>
                <a:t>  - "(</a:t>
              </a:r>
              <a:r>
                <a:rPr lang="fr-FR" sz="1400" i="1" dirty="0" err="1">
                  <a:sym typeface="Wingdings" pitchFamily="2" charset="2"/>
                </a:rPr>
                <a:t>sd</a:t>
              </a:r>
              <a:r>
                <a:rPr lang="fr-FR" sz="1400" i="1" dirty="0">
                  <a:sym typeface="Wingdings" pitchFamily="2" charset="2"/>
                </a:rPr>
                <a:t>)f</a:t>
              </a:r>
              <a:r>
                <a:rPr lang="fr-FR" sz="1400" i="1" baseline="-25000" dirty="0">
                  <a:sym typeface="Wingdings" pitchFamily="2" charset="2"/>
                </a:rPr>
                <a:t>7/2</a:t>
              </a:r>
              <a:r>
                <a:rPr lang="fr-FR" sz="1400" dirty="0"/>
                <a:t> "</a:t>
              </a:r>
            </a:p>
          </p:txBody>
        </p:sp>
        <p:sp>
          <p:nvSpPr>
            <p:cNvPr id="9" name="Line 82"/>
            <p:cNvSpPr>
              <a:spLocks noChangeShapeType="1"/>
            </p:cNvSpPr>
            <p:nvPr/>
          </p:nvSpPr>
          <p:spPr bwMode="auto">
            <a:xfrm>
              <a:off x="3376" y="3108"/>
              <a:ext cx="22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1075267" y="3965221"/>
            <a:ext cx="439208" cy="444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aseline="30000" dirty="0" smtClean="0">
                <a:solidFill>
                  <a:schemeClr val="tx1"/>
                </a:solidFill>
                <a:latin typeface="Comic Sans MS" pitchFamily="66" charset="0"/>
              </a:rPr>
              <a:t>34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</a:rPr>
              <a:t>Al</a:t>
            </a:r>
            <a:endParaRPr lang="fr-FR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2" name="Groupe 82"/>
          <p:cNvGrpSpPr>
            <a:grpSpLocks/>
          </p:cNvGrpSpPr>
          <p:nvPr/>
        </p:nvGrpSpPr>
        <p:grpSpPr bwMode="auto">
          <a:xfrm>
            <a:off x="157744" y="536299"/>
            <a:ext cx="1920971" cy="5363976"/>
            <a:chOff x="6394450" y="1050976"/>
            <a:chExt cx="1303338" cy="3776230"/>
          </a:xfrm>
        </p:grpSpPr>
        <p:sp>
          <p:nvSpPr>
            <p:cNvPr id="75" name="Rectangle 51"/>
            <p:cNvSpPr>
              <a:spLocks noChangeArrowheads="1"/>
            </p:cNvSpPr>
            <p:nvPr/>
          </p:nvSpPr>
          <p:spPr bwMode="auto">
            <a:xfrm>
              <a:off x="6705600" y="3781425"/>
              <a:ext cx="933450" cy="8667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6" name="Rectangle 46"/>
            <p:cNvSpPr>
              <a:spLocks noChangeArrowheads="1"/>
            </p:cNvSpPr>
            <p:nvPr/>
          </p:nvSpPr>
          <p:spPr bwMode="auto">
            <a:xfrm>
              <a:off x="6394450" y="3797300"/>
              <a:ext cx="2889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7" name="Rectangle 47"/>
            <p:cNvSpPr>
              <a:spLocks noChangeArrowheads="1"/>
            </p:cNvSpPr>
            <p:nvPr/>
          </p:nvSpPr>
          <p:spPr bwMode="auto">
            <a:xfrm>
              <a:off x="6394450" y="4378325"/>
              <a:ext cx="2889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grpSp>
          <p:nvGrpSpPr>
            <p:cNvPr id="3" name="Group 152"/>
            <p:cNvGrpSpPr>
              <a:grpSpLocks/>
            </p:cNvGrpSpPr>
            <p:nvPr/>
          </p:nvGrpSpPr>
          <p:grpSpPr bwMode="auto">
            <a:xfrm>
              <a:off x="6711950" y="2597150"/>
              <a:ext cx="288925" cy="1460500"/>
              <a:chOff x="4228" y="1636"/>
              <a:chExt cx="182" cy="920"/>
            </a:xfrm>
          </p:grpSpPr>
          <p:sp>
            <p:nvSpPr>
              <p:cNvPr id="105" name="Rectangle 135"/>
              <p:cNvSpPr>
                <a:spLocks noChangeArrowheads="1"/>
              </p:cNvSpPr>
              <p:nvPr/>
            </p:nvSpPr>
            <p:spPr bwMode="auto">
              <a:xfrm>
                <a:off x="4240" y="1636"/>
                <a:ext cx="160" cy="16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6" name="Rectangle 113"/>
              <p:cNvSpPr>
                <a:spLocks noChangeArrowheads="1"/>
              </p:cNvSpPr>
              <p:nvPr/>
            </p:nvSpPr>
            <p:spPr bwMode="auto">
              <a:xfrm>
                <a:off x="4228" y="2388"/>
                <a:ext cx="182" cy="16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6719888" y="1420813"/>
              <a:ext cx="285750" cy="2841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0" name="Line 74"/>
            <p:cNvSpPr>
              <a:spLocks noChangeShapeType="1"/>
            </p:cNvSpPr>
            <p:nvPr/>
          </p:nvSpPr>
          <p:spPr bwMode="auto">
            <a:xfrm>
              <a:off x="6454775" y="1409700"/>
              <a:ext cx="741363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1" name="Line 75"/>
            <p:cNvSpPr>
              <a:spLocks noChangeShapeType="1"/>
            </p:cNvSpPr>
            <p:nvPr/>
          </p:nvSpPr>
          <p:spPr bwMode="auto">
            <a:xfrm>
              <a:off x="6454775" y="1701800"/>
              <a:ext cx="741363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" name="Line 76"/>
            <p:cNvSpPr>
              <a:spLocks noChangeShapeType="1"/>
            </p:cNvSpPr>
            <p:nvPr/>
          </p:nvSpPr>
          <p:spPr bwMode="auto">
            <a:xfrm>
              <a:off x="6454775" y="1993900"/>
              <a:ext cx="74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3" name="Line 77"/>
            <p:cNvSpPr>
              <a:spLocks noChangeShapeType="1"/>
            </p:cNvSpPr>
            <p:nvPr/>
          </p:nvSpPr>
          <p:spPr bwMode="auto">
            <a:xfrm>
              <a:off x="6454775" y="2286000"/>
              <a:ext cx="74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>
              <a:off x="6454775" y="2579688"/>
              <a:ext cx="74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5" name="Line 79"/>
            <p:cNvSpPr>
              <a:spLocks noChangeShapeType="1"/>
            </p:cNvSpPr>
            <p:nvPr/>
          </p:nvSpPr>
          <p:spPr bwMode="auto">
            <a:xfrm>
              <a:off x="6454775" y="3163888"/>
              <a:ext cx="74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>
              <a:off x="6454775" y="2871788"/>
              <a:ext cx="74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7" name="Line 81"/>
            <p:cNvSpPr>
              <a:spLocks noChangeShapeType="1"/>
            </p:cNvSpPr>
            <p:nvPr/>
          </p:nvSpPr>
          <p:spPr bwMode="auto">
            <a:xfrm>
              <a:off x="6454775" y="3457575"/>
              <a:ext cx="74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8" name="Text Box 82"/>
            <p:cNvSpPr txBox="1">
              <a:spLocks noChangeArrowheads="1"/>
            </p:cNvSpPr>
            <p:nvPr/>
          </p:nvSpPr>
          <p:spPr bwMode="auto">
            <a:xfrm>
              <a:off x="6628125" y="1050976"/>
              <a:ext cx="476588" cy="238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D60093"/>
                  </a:solidFill>
                  <a:latin typeface="Comic Sans MS" pitchFamily="66" charset="0"/>
                </a:rPr>
                <a:t>N=20</a:t>
              </a:r>
            </a:p>
          </p:txBody>
        </p:sp>
        <p:sp>
          <p:nvSpPr>
            <p:cNvPr id="89" name="Rectangle 83"/>
            <p:cNvSpPr>
              <a:spLocks noChangeArrowheads="1"/>
            </p:cNvSpPr>
            <p:nvPr/>
          </p:nvSpPr>
          <p:spPr bwMode="auto">
            <a:xfrm>
              <a:off x="6719888" y="1444305"/>
              <a:ext cx="282575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baseline="30000" dirty="0">
                  <a:solidFill>
                    <a:prstClr val="black"/>
                  </a:solidFill>
                  <a:latin typeface="Comic Sans MS" pitchFamily="66" charset="0"/>
                </a:rPr>
                <a:t>40</a:t>
              </a:r>
              <a:r>
                <a:rPr lang="en-US" sz="1400" b="1" dirty="0">
                  <a:solidFill>
                    <a:prstClr val="black"/>
                  </a:solidFill>
                  <a:latin typeface="Comic Sans MS" pitchFamily="66" charset="0"/>
                </a:rPr>
                <a:t>Ca</a:t>
              </a:r>
            </a:p>
          </p:txBody>
        </p:sp>
        <p:grpSp>
          <p:nvGrpSpPr>
            <p:cNvPr id="4" name="Group 85"/>
            <p:cNvGrpSpPr>
              <a:grpSpLocks/>
            </p:cNvGrpSpPr>
            <p:nvPr/>
          </p:nvGrpSpPr>
          <p:grpSpPr bwMode="auto">
            <a:xfrm>
              <a:off x="6713864" y="1290644"/>
              <a:ext cx="297913" cy="3490912"/>
              <a:chOff x="9021468" y="2450"/>
              <a:chExt cx="297913" cy="1289"/>
            </a:xfrm>
          </p:grpSpPr>
          <p:sp>
            <p:nvSpPr>
              <p:cNvPr id="103" name="Line 86"/>
              <p:cNvSpPr>
                <a:spLocks noChangeShapeType="1"/>
              </p:cNvSpPr>
              <p:nvPr/>
            </p:nvSpPr>
            <p:spPr bwMode="auto">
              <a:xfrm rot="5400000">
                <a:off x="9020823" y="3095"/>
                <a:ext cx="1289" cy="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" name="Line 87"/>
              <p:cNvSpPr>
                <a:spLocks noChangeShapeType="1"/>
              </p:cNvSpPr>
              <p:nvPr/>
            </p:nvSpPr>
            <p:spPr bwMode="auto">
              <a:xfrm rot="5400000">
                <a:off x="9318736" y="3095"/>
                <a:ext cx="1289" cy="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91" name="Line 92"/>
            <p:cNvSpPr>
              <a:spLocks noChangeShapeType="1"/>
            </p:cNvSpPr>
            <p:nvPr/>
          </p:nvSpPr>
          <p:spPr bwMode="auto">
            <a:xfrm>
              <a:off x="6472722" y="3776663"/>
              <a:ext cx="12250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" name="Line 93"/>
            <p:cNvSpPr>
              <a:spLocks noChangeShapeType="1"/>
            </p:cNvSpPr>
            <p:nvPr/>
          </p:nvSpPr>
          <p:spPr bwMode="auto">
            <a:xfrm>
              <a:off x="6472722" y="4360863"/>
              <a:ext cx="12250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3" name="Line 94"/>
            <p:cNvSpPr>
              <a:spLocks noChangeShapeType="1"/>
            </p:cNvSpPr>
            <p:nvPr/>
          </p:nvSpPr>
          <p:spPr bwMode="auto">
            <a:xfrm>
              <a:off x="6472722" y="4068763"/>
              <a:ext cx="12250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4" name="Line 95"/>
            <p:cNvSpPr>
              <a:spLocks noChangeShapeType="1"/>
            </p:cNvSpPr>
            <p:nvPr/>
          </p:nvSpPr>
          <p:spPr bwMode="auto">
            <a:xfrm>
              <a:off x="6472722" y="4654550"/>
              <a:ext cx="12250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auto">
            <a:xfrm rot="5400000">
              <a:off x="6720343" y="4240625"/>
              <a:ext cx="1173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6" name="Rectangle 101"/>
            <p:cNvSpPr>
              <a:spLocks noChangeArrowheads="1"/>
            </p:cNvSpPr>
            <p:nvPr/>
          </p:nvSpPr>
          <p:spPr bwMode="auto">
            <a:xfrm>
              <a:off x="6719888" y="2005013"/>
              <a:ext cx="282575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baseline="30000" dirty="0">
                  <a:solidFill>
                    <a:prstClr val="black"/>
                  </a:solidFill>
                  <a:latin typeface="Comic Sans MS" pitchFamily="66" charset="0"/>
                </a:rPr>
                <a:t>38</a:t>
              </a:r>
              <a:r>
                <a:rPr lang="en-US" sz="1400" b="1" dirty="0">
                  <a:solidFill>
                    <a:prstClr val="black"/>
                  </a:solidFill>
                  <a:latin typeface="Comic Sans MS" pitchFamily="66" charset="0"/>
                </a:rPr>
                <a:t>Ar</a:t>
              </a:r>
            </a:p>
          </p:txBody>
        </p:sp>
        <p:sp>
          <p:nvSpPr>
            <p:cNvPr id="97" name="Rectangle 102"/>
            <p:cNvSpPr>
              <a:spLocks noChangeArrowheads="1"/>
            </p:cNvSpPr>
            <p:nvPr/>
          </p:nvSpPr>
          <p:spPr bwMode="auto">
            <a:xfrm>
              <a:off x="6719888" y="2575920"/>
              <a:ext cx="282575" cy="2879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baseline="30000" dirty="0">
                  <a:solidFill>
                    <a:prstClr val="black"/>
                  </a:solidFill>
                  <a:latin typeface="Comic Sans MS" pitchFamily="66" charset="0"/>
                </a:rPr>
                <a:t>36</a:t>
              </a:r>
              <a:r>
                <a:rPr lang="en-US" sz="1400" b="1" dirty="0">
                  <a:solidFill>
                    <a:prstClr val="black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98" name="Rectangle 114"/>
            <p:cNvSpPr>
              <a:spLocks noChangeArrowheads="1"/>
            </p:cNvSpPr>
            <p:nvPr/>
          </p:nvSpPr>
          <p:spPr bwMode="auto">
            <a:xfrm>
              <a:off x="6726835" y="3778250"/>
              <a:ext cx="914553" cy="86677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9" name="Rectangle 104"/>
            <p:cNvSpPr>
              <a:spLocks noChangeArrowheads="1"/>
            </p:cNvSpPr>
            <p:nvPr/>
          </p:nvSpPr>
          <p:spPr bwMode="auto">
            <a:xfrm>
              <a:off x="6716713" y="4370388"/>
              <a:ext cx="2825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baseline="30000" dirty="0">
                  <a:solidFill>
                    <a:prstClr val="black"/>
                  </a:solidFill>
                  <a:latin typeface="Comic Sans MS" pitchFamily="66" charset="0"/>
                </a:rPr>
                <a:t>30</a:t>
              </a:r>
              <a:r>
                <a:rPr lang="en-US" sz="1400" b="1" dirty="0">
                  <a:solidFill>
                    <a:prstClr val="black"/>
                  </a:solidFill>
                  <a:latin typeface="Comic Sans MS" pitchFamily="66" charset="0"/>
                </a:rPr>
                <a:t>Ne</a:t>
              </a:r>
            </a:p>
          </p:txBody>
        </p:sp>
        <p:sp>
          <p:nvSpPr>
            <p:cNvPr id="100" name="Rectangle 115"/>
            <p:cNvSpPr>
              <a:spLocks noChangeArrowheads="1"/>
            </p:cNvSpPr>
            <p:nvPr/>
          </p:nvSpPr>
          <p:spPr bwMode="auto">
            <a:xfrm>
              <a:off x="6716713" y="3784600"/>
              <a:ext cx="2825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baseline="30000" dirty="0">
                  <a:solidFill>
                    <a:prstClr val="black"/>
                  </a:solidFill>
                  <a:latin typeface="Comic Sans MS" pitchFamily="66" charset="0"/>
                </a:rPr>
                <a:t>32</a:t>
              </a:r>
              <a:r>
                <a:rPr lang="en-US" sz="1400" b="1" dirty="0">
                  <a:solidFill>
                    <a:prstClr val="black"/>
                  </a:solidFill>
                  <a:latin typeface="Comic Sans MS" pitchFamily="66" charset="0"/>
                </a:rPr>
                <a:t>Mg</a:t>
              </a:r>
            </a:p>
          </p:txBody>
        </p:sp>
      </p:grpSp>
      <p:sp>
        <p:nvSpPr>
          <p:cNvPr id="34" name="Rectangle 103"/>
          <p:cNvSpPr>
            <a:spLocks noChangeArrowheads="1"/>
          </p:cNvSpPr>
          <p:nvPr/>
        </p:nvSpPr>
        <p:spPr bwMode="auto">
          <a:xfrm>
            <a:off x="647531" y="3542894"/>
            <a:ext cx="421179" cy="405345"/>
          </a:xfrm>
          <a:prstGeom prst="rect">
            <a:avLst/>
          </a:prstGeom>
          <a:gradFill flip="none" rotWithShape="1">
            <a:gsLst>
              <a:gs pos="40000">
                <a:srgbClr val="FF0000"/>
              </a:gs>
              <a:gs pos="60000">
                <a:srgbClr val="FFFF00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baseline="30000" dirty="0">
                <a:solidFill>
                  <a:prstClr val="black"/>
                </a:solidFill>
                <a:latin typeface="Comic Sans MS" pitchFamily="66" charset="0"/>
              </a:rPr>
              <a:t>34</a:t>
            </a:r>
            <a:r>
              <a:rPr lang="en-US" sz="1400" b="1" dirty="0">
                <a:solidFill>
                  <a:prstClr val="black"/>
                </a:solidFill>
                <a:latin typeface="Comic Sans MS" pitchFamily="66" charset="0"/>
              </a:rPr>
              <a:t>Si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3942105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  <a:t>Search for the 0</a:t>
            </a:r>
            <a:r>
              <a:rPr lang="en-US" sz="2000" kern="0" baseline="30000" dirty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  <a:t> state in </a:t>
            </a:r>
            <a:r>
              <a:rPr lang="en-US" sz="2000" kern="0" baseline="30000" dirty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>
                <a:solidFill>
                  <a:srgbClr val="333399"/>
                </a:solidFill>
                <a:latin typeface="Comic Sans MS" pitchFamily="66" charset="0"/>
              </a:rPr>
              <a:t>Si</a:t>
            </a:r>
          </a:p>
        </p:txBody>
      </p:sp>
      <p:sp>
        <p:nvSpPr>
          <p:cNvPr id="40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36" name="ZoneTexte 84"/>
          <p:cNvSpPr txBox="1">
            <a:spLocks noChangeArrowheads="1"/>
          </p:cNvSpPr>
          <p:nvPr/>
        </p:nvSpPr>
        <p:spPr bwMode="auto">
          <a:xfrm>
            <a:off x="4790667" y="3709571"/>
            <a:ext cx="382188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/>
              <a:buChar char="à"/>
            </a:pPr>
            <a:r>
              <a:rPr lang="en-US" sz="1600" dirty="0" smtClean="0">
                <a:solidFill>
                  <a:srgbClr val="A50021"/>
                </a:solidFill>
                <a:latin typeface="Comic Sans MS" pitchFamily="66" charset="0"/>
              </a:rPr>
              <a:t>hypothesis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dirty="0" smtClean="0">
              <a:solidFill>
                <a:srgbClr val="A5002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A50021"/>
                </a:solidFill>
                <a:latin typeface="Comic Sans MS" pitchFamily="66" charset="0"/>
              </a:rPr>
              <a:t>    the </a:t>
            </a:r>
            <a:r>
              <a:rPr lang="en-US" sz="1600" dirty="0">
                <a:solidFill>
                  <a:srgbClr val="A50021"/>
                </a:solidFill>
                <a:latin typeface="Comic Sans MS" pitchFamily="66" charset="0"/>
              </a:rPr>
              <a:t>0</a:t>
            </a:r>
            <a:r>
              <a:rPr lang="en-US" sz="1600" baseline="30000" dirty="0">
                <a:solidFill>
                  <a:srgbClr val="A50021"/>
                </a:solidFill>
                <a:latin typeface="Comic Sans MS" pitchFamily="66" charset="0"/>
              </a:rPr>
              <a:t>+</a:t>
            </a:r>
            <a:r>
              <a:rPr lang="en-US" sz="1600" baseline="-25000" dirty="0">
                <a:solidFill>
                  <a:srgbClr val="A50021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A50021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A50021"/>
                </a:solidFill>
                <a:latin typeface="Comic Sans MS" pitchFamily="66" charset="0"/>
              </a:rPr>
              <a:t>could be </a:t>
            </a:r>
            <a:r>
              <a:rPr lang="en-US" sz="1600" b="1" dirty="0" smtClean="0">
                <a:solidFill>
                  <a:srgbClr val="A50021"/>
                </a:solidFill>
                <a:latin typeface="Comic Sans MS" pitchFamily="66" charset="0"/>
              </a:rPr>
              <a:t>directly</a:t>
            </a:r>
            <a:r>
              <a:rPr lang="en-US" sz="1600" dirty="0" smtClean="0">
                <a:solidFill>
                  <a:srgbClr val="A50021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A50021"/>
                </a:solidFill>
                <a:latin typeface="Comic Sans MS" pitchFamily="66" charset="0"/>
              </a:rPr>
              <a:t>populated </a:t>
            </a:r>
            <a:endParaRPr lang="en-US" sz="1600" dirty="0" smtClean="0">
              <a:solidFill>
                <a:srgbClr val="A5002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A50021"/>
                </a:solidFill>
                <a:latin typeface="Comic Sans MS" pitchFamily="66" charset="0"/>
              </a:rPr>
              <a:t>    through the </a:t>
            </a:r>
            <a:r>
              <a:rPr lang="en-US" sz="1600" dirty="0">
                <a:solidFill>
                  <a:srgbClr val="A50021"/>
                </a:solidFill>
                <a:latin typeface="Symbol" pitchFamily="18" charset="2"/>
              </a:rPr>
              <a:t>b</a:t>
            </a:r>
            <a:r>
              <a:rPr lang="en-US" sz="1600" dirty="0">
                <a:solidFill>
                  <a:srgbClr val="A50021"/>
                </a:solidFill>
                <a:latin typeface="Comic Sans MS" pitchFamily="66" charset="0"/>
              </a:rPr>
              <a:t>-decay of a </a:t>
            </a:r>
            <a:r>
              <a:rPr lang="en-US" sz="1600" b="1" dirty="0" smtClean="0">
                <a:solidFill>
                  <a:srgbClr val="A50021"/>
                </a:solidFill>
                <a:latin typeface="Comic Sans MS" pitchFamily="66" charset="0"/>
              </a:rPr>
              <a:t>predicted</a:t>
            </a:r>
            <a:endParaRPr lang="en-US" sz="1600" dirty="0" smtClean="0">
              <a:solidFill>
                <a:srgbClr val="A5002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A50021"/>
                </a:solidFill>
                <a:latin typeface="Comic Sans MS" pitchFamily="66" charset="0"/>
              </a:rPr>
              <a:t>    isomeric 1</a:t>
            </a:r>
            <a:r>
              <a:rPr lang="en-US" sz="1600" baseline="30000" dirty="0">
                <a:solidFill>
                  <a:srgbClr val="A50021"/>
                </a:solidFill>
                <a:latin typeface="Comic Sans MS" pitchFamily="66" charset="0"/>
              </a:rPr>
              <a:t>+</a:t>
            </a:r>
            <a:r>
              <a:rPr lang="en-US" sz="1600" dirty="0">
                <a:solidFill>
                  <a:srgbClr val="A50021"/>
                </a:solidFill>
                <a:latin typeface="Comic Sans MS" pitchFamily="66" charset="0"/>
              </a:rPr>
              <a:t> state in </a:t>
            </a:r>
            <a:r>
              <a:rPr lang="en-US" sz="1600" baseline="30000" dirty="0">
                <a:solidFill>
                  <a:srgbClr val="A50021"/>
                </a:solidFill>
                <a:latin typeface="Comic Sans MS" pitchFamily="66" charset="0"/>
              </a:rPr>
              <a:t>34</a:t>
            </a:r>
            <a:r>
              <a:rPr lang="en-US" sz="1600" dirty="0">
                <a:solidFill>
                  <a:srgbClr val="A50021"/>
                </a:solidFill>
                <a:latin typeface="Comic Sans MS" pitchFamily="66" charset="0"/>
              </a:rPr>
              <a:t>Al. 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 r="33755"/>
          <a:stretch>
            <a:fillRect/>
          </a:stretch>
        </p:blipFill>
        <p:spPr bwMode="auto">
          <a:xfrm>
            <a:off x="2255677" y="3725076"/>
            <a:ext cx="2543662" cy="2770974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66" name="ZoneTexte 83"/>
          <p:cNvSpPr txBox="1">
            <a:spLocks noChangeArrowheads="1"/>
          </p:cNvSpPr>
          <p:nvPr/>
        </p:nvSpPr>
        <p:spPr bwMode="auto">
          <a:xfrm>
            <a:off x="1461019" y="771985"/>
            <a:ext cx="5564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All experiments failed in this quest…    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inelastic scattering, 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-decay of </a:t>
            </a:r>
            <a:r>
              <a:rPr lang="en-US" baseline="30000" dirty="0" smtClean="0">
                <a:solidFill>
                  <a:prstClr val="black"/>
                </a:solidFill>
                <a:latin typeface="Comic Sans MS" pitchFamily="66" charset="0"/>
              </a:rPr>
              <a:t>34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Al,…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666875" y="2724150"/>
            <a:ext cx="661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34</a:t>
            </a:r>
            <a:r>
              <a:rPr lang="fr-FR" dirty="0" smtClean="0"/>
              <a:t>Al : 4</a:t>
            </a:r>
            <a:r>
              <a:rPr lang="fr-FR" baseline="30000" dirty="0" smtClean="0"/>
              <a:t>-</a:t>
            </a:r>
            <a:r>
              <a:rPr lang="fr-FR" dirty="0" smtClean="0"/>
              <a:t> </a:t>
            </a:r>
            <a:r>
              <a:rPr lang="fr-FR" dirty="0" err="1" smtClean="0"/>
              <a:t>ground</a:t>
            </a:r>
            <a:r>
              <a:rPr lang="fr-FR" dirty="0" smtClean="0"/>
              <a:t>  state 		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p(</a:t>
            </a:r>
            <a:r>
              <a:rPr lang="fr-FR" dirty="0" smtClean="0">
                <a:sym typeface="Wingdings" pitchFamily="2" charset="2"/>
              </a:rPr>
              <a:t>d</a:t>
            </a:r>
            <a:r>
              <a:rPr lang="fr-FR" baseline="-25000" dirty="0" smtClean="0">
                <a:sym typeface="Wingdings" pitchFamily="2" charset="2"/>
              </a:rPr>
              <a:t>5/2</a:t>
            </a:r>
            <a:r>
              <a:rPr lang="fr-FR" dirty="0" smtClean="0">
                <a:sym typeface="Wingdings" pitchFamily="2" charset="2"/>
              </a:rPr>
              <a:t>)</a:t>
            </a:r>
            <a:r>
              <a:rPr lang="fr-FR" baseline="30000" dirty="0" smtClean="0">
                <a:sym typeface="Wingdings" pitchFamily="2" charset="2"/>
              </a:rPr>
              <a:t>5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 2"/>
              </a:rPr>
              <a:t> </a:t>
            </a:r>
            <a:r>
              <a:rPr lang="fr-FR" dirty="0" smtClean="0">
                <a:latin typeface="Symbol" pitchFamily="18" charset="2"/>
                <a:sym typeface="Wingdings 2"/>
              </a:rPr>
              <a:t>n(</a:t>
            </a:r>
            <a:r>
              <a:rPr lang="fr-FR" dirty="0" smtClean="0">
                <a:sym typeface="Wingdings 2"/>
              </a:rPr>
              <a:t>d</a:t>
            </a:r>
            <a:r>
              <a:rPr lang="fr-FR" baseline="-25000" dirty="0" smtClean="0">
                <a:sym typeface="Wingdings 2"/>
              </a:rPr>
              <a:t>3/2</a:t>
            </a:r>
            <a:r>
              <a:rPr lang="fr-FR" dirty="0" smtClean="0">
                <a:sym typeface="Wingdings 2"/>
              </a:rPr>
              <a:t>)</a:t>
            </a:r>
            <a:r>
              <a:rPr lang="fr-FR" baseline="30000" dirty="0" smtClean="0">
                <a:sym typeface="Wingdings 2"/>
              </a:rPr>
              <a:t>+4</a:t>
            </a:r>
            <a:r>
              <a:rPr lang="fr-FR" dirty="0" smtClean="0">
                <a:sym typeface="Wingdings 2"/>
              </a:rPr>
              <a:t>(f7/2)</a:t>
            </a:r>
            <a:r>
              <a:rPr lang="fr-FR" baseline="30000" dirty="0" smtClean="0">
                <a:sym typeface="Wingdings 2"/>
              </a:rPr>
              <a:t>+1</a:t>
            </a:r>
            <a:endParaRPr lang="fr-FR" baseline="-25000" dirty="0"/>
          </a:p>
        </p:txBody>
      </p:sp>
      <p:sp>
        <p:nvSpPr>
          <p:cNvPr id="71" name="ZoneTexte 70"/>
          <p:cNvSpPr txBox="1"/>
          <p:nvPr/>
        </p:nvSpPr>
        <p:spPr>
          <a:xfrm>
            <a:off x="1647825" y="1895475"/>
            <a:ext cx="65742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>
                <a:solidFill>
                  <a:srgbClr val="3333FF"/>
                </a:solidFill>
              </a:rPr>
              <a:t>34</a:t>
            </a:r>
            <a:r>
              <a:rPr lang="fr-FR" dirty="0" smtClean="0">
                <a:solidFill>
                  <a:srgbClr val="3333FF"/>
                </a:solidFill>
              </a:rPr>
              <a:t>Si : 0</a:t>
            </a:r>
            <a:r>
              <a:rPr lang="fr-FR" baseline="30000" dirty="0" smtClean="0">
                <a:solidFill>
                  <a:srgbClr val="3333FF"/>
                </a:solidFill>
              </a:rPr>
              <a:t>+</a:t>
            </a:r>
            <a:r>
              <a:rPr lang="fr-FR" baseline="-25000" dirty="0" smtClean="0">
                <a:solidFill>
                  <a:srgbClr val="3333FF"/>
                </a:solidFill>
              </a:rPr>
              <a:t>2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deformed</a:t>
            </a:r>
            <a:r>
              <a:rPr lang="fr-FR" dirty="0" smtClean="0">
                <a:solidFill>
                  <a:srgbClr val="3333FF"/>
                </a:solidFill>
              </a:rPr>
              <a:t> state 		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 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(d</a:t>
            </a:r>
            <a:r>
              <a:rPr lang="fr-FR" baseline="-25000" dirty="0" smtClean="0">
                <a:solidFill>
                  <a:srgbClr val="3333FF"/>
                </a:solidFill>
                <a:sym typeface="Wingdings" pitchFamily="2" charset="2"/>
              </a:rPr>
              <a:t>5/2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)</a:t>
            </a:r>
            <a:r>
              <a:rPr lang="fr-FR" baseline="30000" dirty="0" smtClean="0">
                <a:solidFill>
                  <a:srgbClr val="3333FF"/>
                </a:solidFill>
                <a:sym typeface="Wingdings" pitchFamily="2" charset="2"/>
              </a:rPr>
              <a:t>6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3333FF"/>
                </a:solidFill>
                <a:sym typeface="Wingdings 2"/>
              </a:rPr>
              <a:t> 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  <a:sym typeface="Wingdings 2"/>
              </a:rPr>
              <a:t>n(</a:t>
            </a:r>
            <a:r>
              <a:rPr lang="fr-FR" dirty="0" smtClean="0">
                <a:solidFill>
                  <a:srgbClr val="3333FF"/>
                </a:solidFill>
                <a:sym typeface="Wingdings 2"/>
              </a:rPr>
              <a:t>d</a:t>
            </a:r>
            <a:r>
              <a:rPr lang="fr-FR" baseline="-25000" dirty="0" smtClean="0">
                <a:solidFill>
                  <a:srgbClr val="3333FF"/>
                </a:solidFill>
                <a:sym typeface="Wingdings 2"/>
              </a:rPr>
              <a:t>3/2</a:t>
            </a:r>
            <a:r>
              <a:rPr lang="fr-FR" dirty="0" smtClean="0">
                <a:solidFill>
                  <a:srgbClr val="3333FF"/>
                </a:solidFill>
                <a:sym typeface="Wingdings 2"/>
              </a:rPr>
              <a:t>)</a:t>
            </a:r>
            <a:r>
              <a:rPr lang="fr-FR" baseline="30000" dirty="0" smtClean="0">
                <a:solidFill>
                  <a:srgbClr val="3333FF"/>
                </a:solidFill>
                <a:sym typeface="Wingdings 2"/>
              </a:rPr>
              <a:t>-2</a:t>
            </a:r>
            <a:r>
              <a:rPr lang="fr-FR" dirty="0" smtClean="0">
                <a:solidFill>
                  <a:srgbClr val="3333FF"/>
                </a:solidFill>
                <a:sym typeface="Wingdings 2"/>
              </a:rPr>
              <a:t>(f7/2)</a:t>
            </a:r>
            <a:r>
              <a:rPr lang="fr-FR" baseline="30000" dirty="0" smtClean="0">
                <a:solidFill>
                  <a:srgbClr val="3333FF"/>
                </a:solidFill>
                <a:sym typeface="Wingdings 2"/>
              </a:rPr>
              <a:t>+2</a:t>
            </a:r>
            <a:endParaRPr lang="fr-FR" dirty="0" smtClean="0">
              <a:solidFill>
                <a:srgbClr val="3333FF"/>
              </a:solidFill>
            </a:endParaRPr>
          </a:p>
          <a:p>
            <a:endParaRPr lang="fr-FR" baseline="-25000" dirty="0">
              <a:solidFill>
                <a:srgbClr val="3333FF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1647825" y="2295525"/>
            <a:ext cx="59137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34</a:t>
            </a:r>
            <a:r>
              <a:rPr lang="fr-FR" dirty="0" smtClean="0"/>
              <a:t>Si : 0</a:t>
            </a:r>
            <a:r>
              <a:rPr lang="fr-FR" baseline="30000" dirty="0" smtClean="0"/>
              <a:t>+</a:t>
            </a:r>
            <a:r>
              <a:rPr lang="fr-FR" dirty="0" smtClean="0"/>
              <a:t> </a:t>
            </a:r>
            <a:r>
              <a:rPr lang="fr-FR" dirty="0" err="1" smtClean="0"/>
              <a:t>ground</a:t>
            </a:r>
            <a:r>
              <a:rPr lang="fr-FR" dirty="0" smtClean="0"/>
              <a:t> state 		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dirty="0" smtClean="0">
                <a:sym typeface="Wingdings" pitchFamily="2" charset="2"/>
              </a:rPr>
              <a:t>(d</a:t>
            </a:r>
            <a:r>
              <a:rPr lang="fr-FR" baseline="-25000" dirty="0" smtClean="0">
                <a:sym typeface="Wingdings" pitchFamily="2" charset="2"/>
              </a:rPr>
              <a:t>5/2</a:t>
            </a:r>
            <a:r>
              <a:rPr lang="fr-FR" dirty="0" smtClean="0">
                <a:sym typeface="Wingdings" pitchFamily="2" charset="2"/>
              </a:rPr>
              <a:t>)</a:t>
            </a:r>
            <a:r>
              <a:rPr lang="fr-FR" baseline="30000" dirty="0" smtClean="0">
                <a:sym typeface="Wingdings" pitchFamily="2" charset="2"/>
              </a:rPr>
              <a:t>6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 2"/>
              </a:rPr>
              <a:t> </a:t>
            </a:r>
            <a:r>
              <a:rPr lang="fr-FR" dirty="0" smtClean="0">
                <a:latin typeface="Symbol" pitchFamily="18" charset="2"/>
                <a:sym typeface="Wingdings 2"/>
              </a:rPr>
              <a:t>n(</a:t>
            </a:r>
            <a:r>
              <a:rPr lang="fr-FR" dirty="0" smtClean="0">
                <a:sym typeface="Wingdings 2"/>
              </a:rPr>
              <a:t>d</a:t>
            </a:r>
            <a:r>
              <a:rPr lang="fr-FR" baseline="-25000" dirty="0" smtClean="0">
                <a:sym typeface="Wingdings 2"/>
              </a:rPr>
              <a:t>3/2</a:t>
            </a:r>
            <a:r>
              <a:rPr lang="fr-FR" dirty="0" smtClean="0">
                <a:sym typeface="Wingdings 2"/>
              </a:rPr>
              <a:t>)</a:t>
            </a:r>
            <a:r>
              <a:rPr lang="fr-FR" baseline="30000" dirty="0" smtClean="0">
                <a:sym typeface="Wingdings 2"/>
              </a:rPr>
              <a:t>+4</a:t>
            </a:r>
            <a:endParaRPr lang="fr-FR" dirty="0" smtClean="0"/>
          </a:p>
          <a:p>
            <a:endParaRPr lang="fr-FR" baseline="-25000" dirty="0"/>
          </a:p>
        </p:txBody>
      </p:sp>
      <p:sp>
        <p:nvSpPr>
          <p:cNvPr id="74" name="ZoneTexte 73"/>
          <p:cNvSpPr txBox="1"/>
          <p:nvPr/>
        </p:nvSpPr>
        <p:spPr>
          <a:xfrm>
            <a:off x="1666875" y="3105150"/>
            <a:ext cx="661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>
                <a:solidFill>
                  <a:srgbClr val="C00000"/>
                </a:solidFill>
              </a:rPr>
              <a:t>34</a:t>
            </a:r>
            <a:r>
              <a:rPr lang="fr-FR" dirty="0" smtClean="0">
                <a:solidFill>
                  <a:srgbClr val="C00000"/>
                </a:solidFill>
              </a:rPr>
              <a:t>Al : 1</a:t>
            </a:r>
            <a:r>
              <a:rPr lang="fr-FR" baseline="30000" dirty="0" smtClean="0">
                <a:solidFill>
                  <a:srgbClr val="C00000"/>
                </a:solidFill>
              </a:rPr>
              <a:t>+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excited</a:t>
            </a:r>
            <a:r>
              <a:rPr lang="fr-FR" dirty="0" smtClean="0">
                <a:solidFill>
                  <a:srgbClr val="C00000"/>
                </a:solidFill>
              </a:rPr>
              <a:t> state </a:t>
            </a:r>
            <a:r>
              <a:rPr lang="fr-FR" sz="1600" dirty="0" smtClean="0">
                <a:solidFill>
                  <a:srgbClr val="C00000"/>
                </a:solidFill>
              </a:rPr>
              <a:t>(E~200 </a:t>
            </a:r>
            <a:r>
              <a:rPr lang="fr-FR" sz="1600" dirty="0" err="1" smtClean="0">
                <a:solidFill>
                  <a:srgbClr val="C00000"/>
                </a:solidFill>
              </a:rPr>
              <a:t>keV</a:t>
            </a:r>
            <a:r>
              <a:rPr lang="fr-FR" sz="1600" dirty="0" smtClean="0">
                <a:solidFill>
                  <a:srgbClr val="C00000"/>
                </a:solidFill>
              </a:rPr>
              <a:t>)</a:t>
            </a:r>
            <a:r>
              <a:rPr lang="fr-FR" dirty="0" smtClean="0">
                <a:solidFill>
                  <a:srgbClr val="C00000"/>
                </a:solidFill>
              </a:rPr>
              <a:t>	</a:t>
            </a:r>
            <a:r>
              <a:rPr lang="fr-FR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fr-FR" dirty="0" smtClean="0">
                <a:solidFill>
                  <a:srgbClr val="C00000"/>
                </a:solidFill>
                <a:latin typeface="Symbol" pitchFamily="18" charset="2"/>
                <a:sym typeface="Wingdings" pitchFamily="2" charset="2"/>
              </a:rPr>
              <a:t>p(</a:t>
            </a:r>
            <a:r>
              <a:rPr lang="fr-FR" dirty="0" smtClean="0">
                <a:solidFill>
                  <a:srgbClr val="C00000"/>
                </a:solidFill>
                <a:sym typeface="Wingdings" pitchFamily="2" charset="2"/>
              </a:rPr>
              <a:t>d</a:t>
            </a:r>
            <a:r>
              <a:rPr lang="fr-FR" baseline="-25000" dirty="0" smtClean="0">
                <a:solidFill>
                  <a:srgbClr val="C00000"/>
                </a:solidFill>
                <a:sym typeface="Wingdings" pitchFamily="2" charset="2"/>
              </a:rPr>
              <a:t>5/2</a:t>
            </a:r>
            <a:r>
              <a:rPr lang="fr-FR" dirty="0" smtClean="0">
                <a:solidFill>
                  <a:srgbClr val="C00000"/>
                </a:solidFill>
                <a:sym typeface="Wingdings" pitchFamily="2" charset="2"/>
              </a:rPr>
              <a:t>)</a:t>
            </a:r>
            <a:r>
              <a:rPr lang="fr-FR" baseline="30000" dirty="0" smtClean="0">
                <a:solidFill>
                  <a:srgbClr val="C00000"/>
                </a:solidFill>
                <a:sym typeface="Wingdings" pitchFamily="2" charset="2"/>
              </a:rPr>
              <a:t>5</a:t>
            </a:r>
            <a:r>
              <a:rPr lang="fr-FR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C00000"/>
                </a:solidFill>
                <a:sym typeface="Wingdings 2"/>
              </a:rPr>
              <a:t> </a:t>
            </a:r>
            <a:r>
              <a:rPr lang="fr-FR" dirty="0" smtClean="0">
                <a:solidFill>
                  <a:srgbClr val="C00000"/>
                </a:solidFill>
                <a:latin typeface="Symbol" pitchFamily="18" charset="2"/>
                <a:sym typeface="Wingdings 2"/>
              </a:rPr>
              <a:t>n(</a:t>
            </a:r>
            <a:r>
              <a:rPr lang="fr-FR" dirty="0" smtClean="0">
                <a:solidFill>
                  <a:srgbClr val="C00000"/>
                </a:solidFill>
                <a:sym typeface="Wingdings 2"/>
              </a:rPr>
              <a:t>d</a:t>
            </a:r>
            <a:r>
              <a:rPr lang="fr-FR" baseline="-25000" dirty="0" smtClean="0">
                <a:solidFill>
                  <a:srgbClr val="C00000"/>
                </a:solidFill>
                <a:sym typeface="Wingdings 2"/>
              </a:rPr>
              <a:t>3/2</a:t>
            </a:r>
            <a:r>
              <a:rPr lang="fr-FR" dirty="0" smtClean="0">
                <a:solidFill>
                  <a:srgbClr val="C00000"/>
                </a:solidFill>
                <a:sym typeface="Wingdings 2"/>
              </a:rPr>
              <a:t>)</a:t>
            </a:r>
            <a:r>
              <a:rPr lang="fr-FR" baseline="30000" dirty="0" smtClean="0">
                <a:solidFill>
                  <a:srgbClr val="C00000"/>
                </a:solidFill>
                <a:sym typeface="Wingdings 2"/>
              </a:rPr>
              <a:t>-1</a:t>
            </a:r>
            <a:r>
              <a:rPr lang="fr-FR" dirty="0" smtClean="0">
                <a:solidFill>
                  <a:srgbClr val="C00000"/>
                </a:solidFill>
                <a:sym typeface="Wingdings 2"/>
              </a:rPr>
              <a:t>(f7/2)</a:t>
            </a:r>
            <a:r>
              <a:rPr lang="fr-FR" baseline="30000" dirty="0" smtClean="0">
                <a:solidFill>
                  <a:srgbClr val="C00000"/>
                </a:solidFill>
                <a:sym typeface="Wingdings 2"/>
              </a:rPr>
              <a:t>+2</a:t>
            </a:r>
            <a:endParaRPr lang="fr-FR" baseline="-25000" dirty="0">
              <a:solidFill>
                <a:srgbClr val="C0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961445" y="5086350"/>
            <a:ext cx="4182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Comic Sans MS" pitchFamily="66" charset="0"/>
              </a:rPr>
              <a:t>Almost</a:t>
            </a:r>
            <a:r>
              <a:rPr lang="fr-FR" sz="1600" dirty="0" smtClean="0">
                <a:latin typeface="Comic Sans MS" pitchFamily="66" charset="0"/>
              </a:rPr>
              <a:t> all the </a:t>
            </a:r>
            <a:r>
              <a:rPr lang="fr-FR" sz="1600" dirty="0" err="1" smtClean="0">
                <a:latin typeface="Comic Sans MS" pitchFamily="66" charset="0"/>
              </a:rPr>
              <a:t>calculations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err="1" smtClean="0">
                <a:latin typeface="Comic Sans MS" pitchFamily="66" charset="0"/>
              </a:rPr>
              <a:t>predict</a:t>
            </a:r>
            <a:endParaRPr lang="fr-FR" sz="1600" dirty="0" smtClean="0">
              <a:latin typeface="Comic Sans MS" pitchFamily="66" charset="0"/>
            </a:endParaRPr>
          </a:p>
          <a:p>
            <a:r>
              <a:rPr lang="fr-FR" sz="1600" dirty="0" smtClean="0">
                <a:latin typeface="Comic Sans MS" pitchFamily="66" charset="0"/>
              </a:rPr>
              <a:t>the 0</a:t>
            </a:r>
            <a:r>
              <a:rPr lang="fr-FR" sz="1600" baseline="30000" dirty="0" smtClean="0">
                <a:latin typeface="Comic Sans MS" pitchFamily="66" charset="0"/>
              </a:rPr>
              <a:t>+</a:t>
            </a:r>
            <a:r>
              <a:rPr lang="fr-FR" sz="1600" baseline="-25000" dirty="0" smtClean="0">
                <a:latin typeface="Comic Sans MS" pitchFamily="66" charset="0"/>
              </a:rPr>
              <a:t>2</a:t>
            </a:r>
            <a:r>
              <a:rPr lang="fr-FR" sz="1600" dirty="0" smtClean="0">
                <a:latin typeface="Comic Sans MS" pitchFamily="66" charset="0"/>
              </a:rPr>
              <a:t> state to </a:t>
            </a:r>
            <a:r>
              <a:rPr lang="fr-FR" sz="1600" dirty="0" err="1" smtClean="0">
                <a:latin typeface="Comic Sans MS" pitchFamily="66" charset="0"/>
              </a:rPr>
              <a:t>be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err="1" smtClean="0">
                <a:latin typeface="Comic Sans MS" pitchFamily="66" charset="0"/>
              </a:rPr>
              <a:t>located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err="1" smtClean="0">
                <a:latin typeface="Comic Sans MS" pitchFamily="66" charset="0"/>
              </a:rPr>
              <a:t>below</a:t>
            </a:r>
            <a:r>
              <a:rPr lang="fr-FR" sz="1600" dirty="0" smtClean="0">
                <a:latin typeface="Comic Sans MS" pitchFamily="66" charset="0"/>
              </a:rPr>
              <a:t> the 2</a:t>
            </a:r>
            <a:r>
              <a:rPr lang="fr-FR" sz="1600" baseline="30000" dirty="0" smtClean="0">
                <a:latin typeface="Comic Sans MS" pitchFamily="66" charset="0"/>
              </a:rPr>
              <a:t>+</a:t>
            </a:r>
            <a:r>
              <a:rPr lang="fr-FR" sz="1600" baseline="-25000" dirty="0" smtClean="0">
                <a:latin typeface="Comic Sans MS" pitchFamily="66" charset="0"/>
              </a:rPr>
              <a:t>1</a:t>
            </a:r>
            <a:endParaRPr lang="fr-FR" sz="1600" baseline="-25000" dirty="0">
              <a:latin typeface="Comic Sans MS" pitchFamily="66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781550" y="5695950"/>
            <a:ext cx="39597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fr-FR" sz="1600" dirty="0" err="1" smtClean="0">
                <a:latin typeface="Comic Sans MS" pitchFamily="66" charset="0"/>
              </a:rPr>
              <a:t>decay</a:t>
            </a:r>
            <a:r>
              <a:rPr lang="fr-FR" sz="1600" dirty="0" smtClean="0">
                <a:latin typeface="Comic Sans MS" pitchFamily="66" charset="0"/>
              </a:rPr>
              <a:t> by : 	</a:t>
            </a:r>
          </a:p>
          <a:p>
            <a:r>
              <a:rPr lang="fr-FR" sz="1600" dirty="0" smtClean="0">
                <a:latin typeface="Comic Sans MS" pitchFamily="66" charset="0"/>
              </a:rPr>
              <a:t>    </a:t>
            </a:r>
            <a:r>
              <a:rPr lang="fr-FR" sz="1600" dirty="0" smtClean="0">
                <a:solidFill>
                  <a:srgbClr val="C00000"/>
                </a:solidFill>
                <a:latin typeface="Comic Sans MS" pitchFamily="66" charset="0"/>
              </a:rPr>
              <a:t>- </a:t>
            </a:r>
            <a:r>
              <a:rPr lang="fr-FR" sz="1600" dirty="0" err="1" smtClean="0">
                <a:solidFill>
                  <a:srgbClr val="C00000"/>
                </a:solidFill>
                <a:latin typeface="Comic Sans MS" pitchFamily="66" charset="0"/>
              </a:rPr>
              <a:t>internal</a:t>
            </a:r>
            <a:r>
              <a:rPr lang="fr-FR" sz="1600" dirty="0" smtClean="0">
                <a:solidFill>
                  <a:srgbClr val="C00000"/>
                </a:solidFill>
                <a:latin typeface="Comic Sans MS" pitchFamily="66" charset="0"/>
              </a:rPr>
              <a:t> pair </a:t>
            </a:r>
            <a:r>
              <a:rPr lang="fr-FR" sz="1600" dirty="0" err="1" smtClean="0">
                <a:solidFill>
                  <a:srgbClr val="C00000"/>
                </a:solidFill>
                <a:latin typeface="Comic Sans MS" pitchFamily="66" charset="0"/>
              </a:rPr>
              <a:t>creation</a:t>
            </a:r>
            <a:endParaRPr lang="fr-FR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fr-FR" sz="1600" dirty="0" smtClean="0">
                <a:latin typeface="Comic Sans MS" pitchFamily="66" charset="0"/>
              </a:rPr>
              <a:t>    - </a:t>
            </a:r>
            <a:r>
              <a:rPr lang="fr-FR" sz="1600" dirty="0" err="1" smtClean="0">
                <a:latin typeface="Comic Sans MS" pitchFamily="66" charset="0"/>
              </a:rPr>
              <a:t>internal</a:t>
            </a:r>
            <a:r>
              <a:rPr lang="fr-FR" sz="1600" dirty="0" smtClean="0">
                <a:latin typeface="Comic Sans MS" pitchFamily="66" charset="0"/>
              </a:rPr>
              <a:t> conversion </a:t>
            </a:r>
            <a:r>
              <a:rPr lang="fr-FR" sz="1600" dirty="0" err="1" smtClean="0">
                <a:latin typeface="Comic Sans MS" pitchFamily="66" charset="0"/>
              </a:rPr>
              <a:t>electron</a:t>
            </a:r>
            <a:endParaRPr lang="fr-FR" sz="1600" dirty="0" smtClean="0">
              <a:latin typeface="Comic Sans MS" pitchFamily="66" charset="0"/>
            </a:endParaRPr>
          </a:p>
          <a:p>
            <a:r>
              <a:rPr lang="fr-FR" sz="1600" dirty="0" smtClean="0">
                <a:latin typeface="Comic Sans MS" pitchFamily="66" charset="0"/>
              </a:rPr>
              <a:t>       [if E</a:t>
            </a:r>
            <a:r>
              <a:rPr lang="fr-FR" sz="1600" dirty="0" smtClean="0"/>
              <a:t>(0</a:t>
            </a:r>
            <a:r>
              <a:rPr lang="fr-FR" sz="1600" baseline="30000" dirty="0" smtClean="0"/>
              <a:t>+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) </a:t>
            </a:r>
            <a:r>
              <a:rPr lang="fr-FR" sz="1600" dirty="0" smtClean="0">
                <a:latin typeface="Comic Sans MS" pitchFamily="66" charset="0"/>
              </a:rPr>
              <a:t>&lt;1022 </a:t>
            </a:r>
            <a:r>
              <a:rPr lang="fr-FR" sz="1600" dirty="0" err="1" smtClean="0">
                <a:latin typeface="Comic Sans MS" pitchFamily="66" charset="0"/>
              </a:rPr>
              <a:t>keV</a:t>
            </a:r>
            <a:r>
              <a:rPr lang="fr-FR" sz="1600" dirty="0" smtClean="0">
                <a:latin typeface="Comic Sans MS" pitchFamily="66" charset="0"/>
              </a:rPr>
              <a:t> - not </a:t>
            </a:r>
            <a:r>
              <a:rPr lang="fr-FR" sz="1600" dirty="0" err="1" smtClean="0">
                <a:latin typeface="Comic Sans MS" pitchFamily="66" charset="0"/>
              </a:rPr>
              <a:t>expected</a:t>
            </a:r>
            <a:r>
              <a:rPr lang="fr-FR" sz="1600" dirty="0" smtClean="0">
                <a:latin typeface="Comic Sans MS" pitchFamily="66" charset="0"/>
              </a:rPr>
              <a:t>]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46" name="Flèche courbée vers le bas 45"/>
          <p:cNvSpPr/>
          <p:nvPr/>
        </p:nvSpPr>
        <p:spPr>
          <a:xfrm>
            <a:off x="7024764" y="1662545"/>
            <a:ext cx="745066" cy="272693"/>
          </a:xfrm>
          <a:prstGeom prst="curvedDownArrow">
            <a:avLst>
              <a:gd name="adj1" fmla="val 25000"/>
              <a:gd name="adj2" fmla="val 74104"/>
              <a:gd name="adj3" fmla="val 25000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92856" y="1614316"/>
            <a:ext cx="583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3333FF"/>
                </a:solidFill>
                <a:sym typeface="Wingdings 2"/>
              </a:rPr>
              <a:t>2ħ</a:t>
            </a:r>
            <a:r>
              <a:rPr lang="fr-FR" dirty="0" smtClean="0">
                <a:solidFill>
                  <a:srgbClr val="3333FF"/>
                </a:solidFill>
                <a:sym typeface="Symbol"/>
              </a:rPr>
              <a:t>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4" grpId="0"/>
      <p:bldP spid="4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235" y="685404"/>
            <a:ext cx="3814620" cy="513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e 48"/>
          <p:cNvGrpSpPr/>
          <p:nvPr/>
        </p:nvGrpSpPr>
        <p:grpSpPr>
          <a:xfrm>
            <a:off x="136445" y="562571"/>
            <a:ext cx="1121283" cy="338554"/>
            <a:chOff x="136445" y="562571"/>
            <a:chExt cx="1121283" cy="338554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136445" y="699052"/>
              <a:ext cx="7642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914364" y="562571"/>
              <a:ext cx="34336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baseline="30000" dirty="0" smtClean="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  <a:endParaRPr lang="en-US" sz="1600" baseline="30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35" name="Connecteur droit 34"/>
          <p:cNvCxnSpPr/>
          <p:nvPr/>
        </p:nvCxnSpPr>
        <p:spPr>
          <a:xfrm>
            <a:off x="1435257" y="4495404"/>
            <a:ext cx="118508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3045704" y="4317979"/>
            <a:ext cx="4587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sz="1600" baseline="300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en-US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16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163806" y="1285905"/>
            <a:ext cx="1542197" cy="3002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b</a:t>
            </a:r>
            <a:endParaRPr lang="en-US" sz="2800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963330" y="426312"/>
            <a:ext cx="533190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Experiment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00FF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production </a:t>
            </a:r>
            <a:r>
              <a:rPr lang="en-US" sz="1600" dirty="0">
                <a:latin typeface="Comic Sans MS" pitchFamily="66" charset="0"/>
              </a:rPr>
              <a:t>the </a:t>
            </a:r>
            <a:r>
              <a:rPr lang="en-US" sz="1600" baseline="30000" dirty="0">
                <a:latin typeface="Comic Sans MS" pitchFamily="66" charset="0"/>
              </a:rPr>
              <a:t>34</a:t>
            </a:r>
            <a:r>
              <a:rPr lang="en-US" sz="1600" dirty="0">
                <a:latin typeface="Comic Sans MS" pitchFamily="66" charset="0"/>
              </a:rPr>
              <a:t>Al in the "predicted" isomeric 1</a:t>
            </a:r>
            <a:r>
              <a:rPr lang="en-US" sz="1600" baseline="30000" dirty="0" smtClean="0">
                <a:latin typeface="Comic Sans MS" pitchFamily="66" charset="0"/>
              </a:rPr>
              <a:t>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 projectile fragmentation @ GANIL/LISE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Comic Sans MS" pitchFamily="66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- implantation in a </a:t>
            </a:r>
            <a:r>
              <a:rPr lang="en-US" sz="1600" dirty="0" err="1" smtClean="0">
                <a:latin typeface="Comic Sans MS" pitchFamily="66" charset="0"/>
                <a:sym typeface="Wingdings" pitchFamily="2" charset="2"/>
              </a:rPr>
              <a:t>Kp</a:t>
            </a: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 foil</a:t>
            </a:r>
            <a:endParaRPr lang="en-US" sz="1600" dirty="0">
              <a:latin typeface="Comic Sans MS" pitchFamily="66" charset="0"/>
            </a:endParaRPr>
          </a:p>
        </p:txBody>
      </p:sp>
      <p:grpSp>
        <p:nvGrpSpPr>
          <p:cNvPr id="3" name="Groupe 27"/>
          <p:cNvGrpSpPr/>
          <p:nvPr/>
        </p:nvGrpSpPr>
        <p:grpSpPr>
          <a:xfrm>
            <a:off x="3412517" y="3889613"/>
            <a:ext cx="5586496" cy="3016012"/>
            <a:chOff x="3684901" y="3889613"/>
            <a:chExt cx="5586496" cy="3016012"/>
          </a:xfrm>
        </p:grpSpPr>
        <p:grpSp>
          <p:nvGrpSpPr>
            <p:cNvPr id="4" name="Group 33"/>
            <p:cNvGrpSpPr>
              <a:grpSpLocks noChangeAspect="1"/>
            </p:cNvGrpSpPr>
            <p:nvPr/>
          </p:nvGrpSpPr>
          <p:grpSpPr bwMode="auto">
            <a:xfrm>
              <a:off x="3684901" y="3889613"/>
              <a:ext cx="5458966" cy="2930145"/>
              <a:chOff x="-1010465" y="1628800"/>
              <a:chExt cx="8022898" cy="4339280"/>
            </a:xfrm>
          </p:grpSpPr>
          <p:pic>
            <p:nvPicPr>
              <p:cNvPr id="15" name="Picture 5" descr="new_complete_setup_with_small_clov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684584" y="1628800"/>
                <a:ext cx="7697017" cy="4214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43"/>
              <p:cNvGrpSpPr>
                <a:grpSpLocks/>
              </p:cNvGrpSpPr>
              <p:nvPr/>
            </p:nvGrpSpPr>
            <p:grpSpPr bwMode="auto">
              <a:xfrm>
                <a:off x="-1010465" y="3417470"/>
                <a:ext cx="5366441" cy="1523698"/>
                <a:chOff x="292544" y="1384764"/>
                <a:chExt cx="5366441" cy="1523698"/>
              </a:xfrm>
            </p:grpSpPr>
            <p:cxnSp>
              <p:nvCxnSpPr>
                <p:cNvPr id="22" name="Straight Connector 34"/>
                <p:cNvCxnSpPr/>
                <p:nvPr/>
              </p:nvCxnSpPr>
              <p:spPr>
                <a:xfrm rot="120000" flipV="1">
                  <a:off x="292544" y="2571744"/>
                  <a:ext cx="1064746" cy="336718"/>
                </a:xfrm>
                <a:prstGeom prst="line">
                  <a:avLst/>
                </a:prstGeom>
                <a:ln w="419100" cap="rnd">
                  <a:solidFill>
                    <a:schemeClr val="bg1">
                      <a:lumMod val="50000"/>
                      <a:alpha val="75000"/>
                    </a:schemeClr>
                  </a:solidFill>
                </a:ln>
                <a:effectLst>
                  <a:softEdge rad="1270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36"/>
                <p:cNvCxnSpPr/>
                <p:nvPr/>
              </p:nvCxnSpPr>
              <p:spPr>
                <a:xfrm rot="120000" flipV="1">
                  <a:off x="1594044" y="2319552"/>
                  <a:ext cx="712614" cy="224142"/>
                </a:xfrm>
                <a:prstGeom prst="line">
                  <a:avLst/>
                </a:prstGeom>
                <a:ln w="482600" cap="rnd">
                  <a:solidFill>
                    <a:schemeClr val="bg1">
                      <a:lumMod val="50000"/>
                      <a:alpha val="80000"/>
                    </a:schemeClr>
                  </a:solidFill>
                </a:ln>
                <a:effectLst>
                  <a:softEdge rad="1270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40"/>
                <p:cNvCxnSpPr/>
                <p:nvPr/>
              </p:nvCxnSpPr>
              <p:spPr>
                <a:xfrm rot="120000" flipV="1">
                  <a:off x="2616174" y="2105819"/>
                  <a:ext cx="468000" cy="144000"/>
                </a:xfrm>
                <a:prstGeom prst="line">
                  <a:avLst/>
                </a:prstGeom>
                <a:ln w="508000" cap="rnd">
                  <a:solidFill>
                    <a:schemeClr val="bg1">
                      <a:lumMod val="50000"/>
                      <a:alpha val="85000"/>
                    </a:schemeClr>
                  </a:solidFill>
                </a:ln>
                <a:effectLst>
                  <a:softEdge rad="1270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41"/>
                <p:cNvCxnSpPr/>
                <p:nvPr/>
              </p:nvCxnSpPr>
              <p:spPr>
                <a:xfrm rot="120000" flipV="1">
                  <a:off x="3796990" y="1797240"/>
                  <a:ext cx="432000" cy="129600"/>
                </a:xfrm>
                <a:prstGeom prst="line">
                  <a:avLst/>
                </a:prstGeom>
                <a:ln w="558800" cap="rnd">
                  <a:solidFill>
                    <a:schemeClr val="bg1">
                      <a:lumMod val="50000"/>
                      <a:alpha val="85000"/>
                    </a:schemeClr>
                  </a:solidFill>
                </a:ln>
                <a:effectLst>
                  <a:softEdge rad="1270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42"/>
                <p:cNvCxnSpPr/>
                <p:nvPr/>
              </p:nvCxnSpPr>
              <p:spPr>
                <a:xfrm rot="120000" flipV="1">
                  <a:off x="4722985" y="1384764"/>
                  <a:ext cx="936000" cy="288000"/>
                </a:xfrm>
                <a:prstGeom prst="line">
                  <a:avLst/>
                </a:prstGeom>
                <a:ln w="508000" cap="rnd">
                  <a:solidFill>
                    <a:schemeClr val="bg1">
                      <a:lumMod val="50000"/>
                      <a:alpha val="75000"/>
                    </a:schemeClr>
                  </a:solidFill>
                </a:ln>
                <a:effectLst>
                  <a:softEdge rad="1270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-429800" y="4538016"/>
                <a:ext cx="4553882" cy="1430064"/>
                <a:chOff x="1071538" y="2928934"/>
                <a:chExt cx="4553882" cy="1430064"/>
              </a:xfrm>
            </p:grpSpPr>
            <p:sp>
              <p:nvSpPr>
                <p:cNvPr id="18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071538" y="3857630"/>
                  <a:ext cx="1140143" cy="50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prstClr val="black"/>
                      </a:solidFill>
                      <a:latin typeface="Arial Rounded MT Bold" pitchFamily="34" charset="0"/>
                      <a:cs typeface="Arial" charset="0"/>
                    </a:rPr>
                    <a:t>E1D6</a:t>
                  </a:r>
                </a:p>
              </p:txBody>
            </p:sp>
            <p:sp>
              <p:nvSpPr>
                <p:cNvPr id="19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285984" y="3643316"/>
                  <a:ext cx="1099654" cy="50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prstClr val="black"/>
                      </a:solidFill>
                      <a:latin typeface="Arial Rounded MT Bold" pitchFamily="34" charset="0"/>
                      <a:cs typeface="Arial" charset="0"/>
                    </a:rPr>
                    <a:t>E2XY</a:t>
                  </a:r>
                </a:p>
              </p:txBody>
            </p:sp>
            <p:sp>
              <p:nvSpPr>
                <p:cNvPr id="2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143240" y="3304762"/>
                  <a:ext cx="1756181" cy="50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prstClr val="black"/>
                      </a:solidFill>
                      <a:latin typeface="Arial Rounded MT Bold" pitchFamily="34" charset="0"/>
                      <a:cs typeface="Arial" charset="0"/>
                    </a:rPr>
                    <a:t>Edeg1&amp;2</a:t>
                  </a:r>
                </a:p>
              </p:txBody>
            </p:sp>
            <p:sp>
              <p:nvSpPr>
                <p:cNvPr id="21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4286248" y="2928934"/>
                  <a:ext cx="1339172" cy="50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prstClr val="black"/>
                      </a:solidFill>
                      <a:latin typeface="Arial Rounded MT Bold" pitchFamily="34" charset="0"/>
                      <a:cs typeface="Arial" charset="0"/>
                    </a:rPr>
                    <a:t>Erot1</a:t>
                  </a:r>
                </a:p>
              </p:txBody>
            </p:sp>
          </p:grpSp>
        </p:grpSp>
        <p:sp>
          <p:nvSpPr>
            <p:cNvPr id="27" name="ZoneTexte 26"/>
            <p:cNvSpPr txBox="1"/>
            <p:nvPr/>
          </p:nvSpPr>
          <p:spPr>
            <a:xfrm>
              <a:off x="5497607" y="6567071"/>
              <a:ext cx="3773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A50021"/>
                  </a:solidFill>
                  <a:latin typeface="Comic Sans MS" pitchFamily="66" charset="0"/>
                </a:rPr>
                <a:t>GANIL/LISE3 Experiment, </a:t>
              </a:r>
              <a:r>
                <a:rPr lang="en-US" sz="1600" dirty="0">
                  <a:solidFill>
                    <a:srgbClr val="A50021"/>
                  </a:solidFill>
                  <a:latin typeface="Comic Sans MS" pitchFamily="66" charset="0"/>
                </a:rPr>
                <a:t>may 2010</a:t>
              </a: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1476378" y="4493130"/>
            <a:ext cx="981076" cy="780196"/>
            <a:chOff x="1920313" y="4493130"/>
            <a:chExt cx="655101" cy="780196"/>
          </a:xfrm>
        </p:grpSpPr>
        <p:cxnSp>
          <p:nvCxnSpPr>
            <p:cNvPr id="43" name="Connecteur droit avec flèche 42"/>
            <p:cNvCxnSpPr/>
            <p:nvPr/>
          </p:nvCxnSpPr>
          <p:spPr>
            <a:xfrm rot="16200000" flipH="1">
              <a:off x="2020406" y="4718317"/>
              <a:ext cx="780196" cy="32982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rot="5400000">
              <a:off x="1695126" y="4718317"/>
              <a:ext cx="780196" cy="32982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090099" y="5003779"/>
              <a:ext cx="39497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B050"/>
                  </a:solidFill>
                  <a:latin typeface="Comic Sans MS" pitchFamily="66" charset="0"/>
                </a:rPr>
                <a:t>e+   e-</a:t>
              </a:r>
              <a:endParaRPr lang="en-US" sz="1600" baseline="30000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</p:grp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3424335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0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Si : the experiment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38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 rot="5400000">
            <a:off x="7171769" y="2908571"/>
            <a:ext cx="373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F. Rotaru et al., Phys. </a:t>
            </a:r>
            <a:r>
              <a:rPr lang="fr-FR" sz="1400" dirty="0" err="1" smtClean="0"/>
              <a:t>Rev</a:t>
            </a:r>
            <a:r>
              <a:rPr lang="fr-FR" sz="1400" dirty="0" smtClean="0"/>
              <a:t>. </a:t>
            </a:r>
            <a:r>
              <a:rPr lang="fr-FR" sz="1400" dirty="0" err="1" smtClean="0"/>
              <a:t>Lett</a:t>
            </a:r>
            <a:r>
              <a:rPr lang="fr-FR" sz="1400" dirty="0" smtClean="0"/>
              <a:t>.109 (2012)092503</a:t>
            </a:r>
            <a:endParaRPr lang="fr-FR" sz="1400" dirty="0"/>
          </a:p>
        </p:txBody>
      </p:sp>
      <p:sp>
        <p:nvSpPr>
          <p:cNvPr id="48" name="Rectangle 47"/>
          <p:cNvSpPr/>
          <p:nvPr/>
        </p:nvSpPr>
        <p:spPr>
          <a:xfrm>
            <a:off x="967831" y="839800"/>
            <a:ext cx="18274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4</a:t>
            </a:r>
            <a:r>
              <a:rPr lang="en-US" sz="1600" baseline="30000" dirty="0" smtClean="0">
                <a:solidFill>
                  <a:prstClr val="black"/>
                </a:solidFill>
                <a:latin typeface="Comic Sans MS" pitchFamily="66" charset="0"/>
              </a:rPr>
              <a:t>-</a:t>
            </a:r>
            <a:endParaRPr lang="en-US" sz="1600" baseline="30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1" name="Groupe 50"/>
          <p:cNvGrpSpPr/>
          <p:nvPr/>
        </p:nvGrpSpPr>
        <p:grpSpPr>
          <a:xfrm>
            <a:off x="826481" y="712698"/>
            <a:ext cx="551910" cy="3725839"/>
            <a:chOff x="826481" y="712698"/>
            <a:chExt cx="551910" cy="3725839"/>
          </a:xfrm>
        </p:grpSpPr>
        <p:cxnSp>
          <p:nvCxnSpPr>
            <p:cNvPr id="42" name="Connecteur droit avec flèche 41"/>
            <p:cNvCxnSpPr/>
            <p:nvPr/>
          </p:nvCxnSpPr>
          <p:spPr>
            <a:xfrm rot="16200000" flipH="1">
              <a:off x="-566415" y="2493731"/>
              <a:ext cx="3725839" cy="16377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826481" y="2397668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Symbol" pitchFamily="18" charset="2"/>
                </a:rPr>
                <a:t>b</a:t>
              </a:r>
              <a:endParaRPr lang="fr-FR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2980262" y="2878302"/>
            <a:ext cx="537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measurement of the gamma-rays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 2 </a:t>
            </a:r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Ge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 clovers (EXOGAM)</a:t>
            </a:r>
            <a:endParaRPr lang="en-US" sz="16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2365019" y="4120444"/>
            <a:ext cx="163692" cy="1298223"/>
            <a:chOff x="2365019" y="4120444"/>
            <a:chExt cx="163692" cy="1298223"/>
          </a:xfrm>
        </p:grpSpPr>
        <p:cxnSp>
          <p:nvCxnSpPr>
            <p:cNvPr id="55" name="Connecteur droit avec flèche 54"/>
            <p:cNvCxnSpPr/>
            <p:nvPr/>
          </p:nvCxnSpPr>
          <p:spPr>
            <a:xfrm>
              <a:off x="2528711" y="4120444"/>
              <a:ext cx="0" cy="34995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>
              <a:off x="2365019" y="4137376"/>
              <a:ext cx="0" cy="128129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2638425" y="1781175"/>
            <a:ext cx="8858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2963330" y="2020836"/>
            <a:ext cx="5966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 trigger on the </a:t>
            </a:r>
            <a:r>
              <a:rPr lang="en-US" sz="1600" dirty="0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-decay from the </a:t>
            </a:r>
            <a:r>
              <a:rPr lang="en-US" sz="1600" dirty="0" err="1" smtClean="0">
                <a:solidFill>
                  <a:srgbClr val="00B050"/>
                </a:solidFill>
                <a:latin typeface="Comic Sans MS" pitchFamily="66" charset="0"/>
              </a:rPr>
              <a:t>gs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 and the isomer and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  measurement of the energy of both e</a:t>
            </a:r>
            <a:r>
              <a:rPr lang="en-US" sz="1600" baseline="30000" dirty="0" smtClean="0">
                <a:solidFill>
                  <a:srgbClr val="00B050"/>
                </a:solidFill>
                <a:latin typeface="Comic Sans MS" pitchFamily="66" charset="0"/>
              </a:rPr>
              <a:t>+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 and e</a:t>
            </a:r>
            <a:r>
              <a:rPr lang="en-US" sz="1600" baseline="30000" dirty="0" smtClean="0">
                <a:solidFill>
                  <a:srgbClr val="00B050"/>
                </a:solidFill>
                <a:latin typeface="Comic Sans MS" pitchFamily="66" charset="0"/>
              </a:rPr>
              <a:t>- 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in coincidence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 4 Si-</a:t>
            </a:r>
            <a:r>
              <a:rPr lang="en-US" sz="1600" dirty="0" err="1" smtClean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SiLi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 telescopes</a:t>
            </a:r>
            <a:endParaRPr lang="en-US" sz="16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e 41"/>
          <p:cNvGrpSpPr/>
          <p:nvPr/>
        </p:nvGrpSpPr>
        <p:grpSpPr>
          <a:xfrm>
            <a:off x="5016224" y="305652"/>
            <a:ext cx="3943350" cy="3499585"/>
            <a:chOff x="5143500" y="286602"/>
            <a:chExt cx="3943350" cy="3499585"/>
          </a:xfrm>
        </p:grpSpPr>
        <p:grpSp>
          <p:nvGrpSpPr>
            <p:cNvPr id="78" name="Group 22"/>
            <p:cNvGrpSpPr>
              <a:grpSpLocks/>
            </p:cNvGrpSpPr>
            <p:nvPr/>
          </p:nvGrpSpPr>
          <p:grpSpPr bwMode="auto">
            <a:xfrm>
              <a:off x="5143500" y="286602"/>
              <a:ext cx="3943350" cy="3499585"/>
              <a:chOff x="6700880" y="71414"/>
              <a:chExt cx="3943350" cy="3714776"/>
            </a:xfrm>
          </p:grpSpPr>
          <p:grpSp>
            <p:nvGrpSpPr>
              <p:cNvPr id="80" name="Group 25"/>
              <p:cNvGrpSpPr>
                <a:grpSpLocks/>
              </p:cNvGrpSpPr>
              <p:nvPr/>
            </p:nvGrpSpPr>
            <p:grpSpPr bwMode="auto">
              <a:xfrm>
                <a:off x="6700880" y="71414"/>
                <a:ext cx="3943350" cy="3714776"/>
                <a:chOff x="5129244" y="71414"/>
                <a:chExt cx="3943350" cy="3714776"/>
              </a:xfrm>
            </p:grpSpPr>
            <p:pic>
              <p:nvPicPr>
                <p:cNvPr id="82" name="Picture 6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29244" y="71414"/>
                  <a:ext cx="3943350" cy="3714776"/>
                </a:xfrm>
                <a:prstGeom prst="rect">
                  <a:avLst/>
                </a:prstGeom>
                <a:noFill/>
                <a:ln w="19050">
                  <a:noFill/>
                  <a:prstDash val="sysDash"/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</p:spPr>
            </p:pic>
            <p:grpSp>
              <p:nvGrpSpPr>
                <p:cNvPr id="83" name="Group 24"/>
                <p:cNvGrpSpPr>
                  <a:grpSpLocks/>
                </p:cNvGrpSpPr>
                <p:nvPr/>
              </p:nvGrpSpPr>
              <p:grpSpPr bwMode="auto">
                <a:xfrm>
                  <a:off x="6343682" y="2692394"/>
                  <a:ext cx="2540965" cy="785818"/>
                  <a:chOff x="6343682" y="2692394"/>
                  <a:chExt cx="2540965" cy="785818"/>
                </a:xfrm>
              </p:grpSpPr>
              <p:cxnSp>
                <p:nvCxnSpPr>
                  <p:cNvPr id="84" name="Straight Connector 8"/>
                  <p:cNvCxnSpPr/>
                  <p:nvPr/>
                </p:nvCxnSpPr>
                <p:spPr>
                  <a:xfrm>
                    <a:off x="6343682" y="2759069"/>
                    <a:ext cx="973137" cy="1588"/>
                  </a:xfrm>
                  <a:prstGeom prst="line">
                    <a:avLst/>
                  </a:prstGeom>
                  <a:ln w="190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Rectangle 84"/>
                  <p:cNvSpPr/>
                  <p:nvPr/>
                </p:nvSpPr>
                <p:spPr>
                  <a:xfrm>
                    <a:off x="7331107" y="2692394"/>
                    <a:ext cx="1553540" cy="1238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en-US" sz="1200" b="1" i="1" baseline="300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86" name="Straight Arrow Connector 10"/>
                  <p:cNvCxnSpPr/>
                  <p:nvPr/>
                </p:nvCxnSpPr>
                <p:spPr>
                  <a:xfrm rot="5400000">
                    <a:off x="6215093" y="3117847"/>
                    <a:ext cx="717555" cy="3175"/>
                  </a:xfrm>
                  <a:prstGeom prst="straightConnector1">
                    <a:avLst/>
                  </a:prstGeom>
                  <a:ln w="25400">
                    <a:noFill/>
                    <a:prstDash val="sysDot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1" name="Rectangle 80"/>
              <p:cNvSpPr/>
              <p:nvPr/>
            </p:nvSpPr>
            <p:spPr>
              <a:xfrm>
                <a:off x="7564480" y="142851"/>
                <a:ext cx="192088" cy="1397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50" b="1" i="1" dirty="0">
                    <a:solidFill>
                      <a:prstClr val="black"/>
                    </a:solidFill>
                  </a:rPr>
                  <a:t>4</a:t>
                </a:r>
                <a:r>
                  <a:rPr lang="en-US" sz="1050" b="1" i="1" baseline="30000" dirty="0">
                    <a:solidFill>
                      <a:prstClr val="black"/>
                    </a:solidFill>
                    <a:sym typeface="Symbol"/>
                  </a:rPr>
                  <a:t></a:t>
                </a:r>
                <a:endParaRPr lang="en-US" sz="1050" b="1" i="1" baseline="30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79" name="Connecteur droit 78"/>
            <p:cNvCxnSpPr/>
            <p:nvPr/>
          </p:nvCxnSpPr>
          <p:spPr>
            <a:xfrm>
              <a:off x="6373504" y="2811439"/>
              <a:ext cx="928048" cy="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/>
          <p:cNvSpPr/>
          <p:nvPr/>
        </p:nvSpPr>
        <p:spPr>
          <a:xfrm>
            <a:off x="7143750" y="695325"/>
            <a:ext cx="155257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Group 33"/>
          <p:cNvGrpSpPr>
            <a:grpSpLocks noChangeAspect="1"/>
          </p:cNvGrpSpPr>
          <p:nvPr/>
        </p:nvGrpSpPr>
        <p:grpSpPr bwMode="auto">
          <a:xfrm>
            <a:off x="-164582" y="419912"/>
            <a:ext cx="3971498" cy="2070602"/>
            <a:chOff x="-1010465" y="1628800"/>
            <a:chExt cx="8022898" cy="4214841"/>
          </a:xfrm>
        </p:grpSpPr>
        <p:pic>
          <p:nvPicPr>
            <p:cNvPr id="55" name="Picture 5" descr="new_complete_setup_with_small_clov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84584" y="1628800"/>
              <a:ext cx="7697017" cy="4214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" name="Group 43"/>
            <p:cNvGrpSpPr>
              <a:grpSpLocks/>
            </p:cNvGrpSpPr>
            <p:nvPr/>
          </p:nvGrpSpPr>
          <p:grpSpPr bwMode="auto">
            <a:xfrm>
              <a:off x="-1010465" y="3417470"/>
              <a:ext cx="5366441" cy="1523698"/>
              <a:chOff x="292544" y="1384764"/>
              <a:chExt cx="5366441" cy="1523698"/>
            </a:xfrm>
          </p:grpSpPr>
          <p:cxnSp>
            <p:nvCxnSpPr>
              <p:cNvPr id="72" name="Straight Connector 34"/>
              <p:cNvCxnSpPr/>
              <p:nvPr/>
            </p:nvCxnSpPr>
            <p:spPr>
              <a:xfrm rot="120000" flipV="1">
                <a:off x="292544" y="2571744"/>
                <a:ext cx="1064746" cy="336718"/>
              </a:xfrm>
              <a:prstGeom prst="line">
                <a:avLst/>
              </a:prstGeom>
              <a:ln w="4191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36"/>
              <p:cNvCxnSpPr/>
              <p:nvPr/>
            </p:nvCxnSpPr>
            <p:spPr>
              <a:xfrm rot="120000" flipV="1">
                <a:off x="1594044" y="2319552"/>
                <a:ext cx="712614" cy="224142"/>
              </a:xfrm>
              <a:prstGeom prst="line">
                <a:avLst/>
              </a:prstGeom>
              <a:ln w="482600" cap="rnd">
                <a:solidFill>
                  <a:schemeClr val="bg1">
                    <a:lumMod val="50000"/>
                    <a:alpha val="80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40"/>
              <p:cNvCxnSpPr/>
              <p:nvPr/>
            </p:nvCxnSpPr>
            <p:spPr>
              <a:xfrm rot="120000" flipV="1">
                <a:off x="2616174" y="2105819"/>
                <a:ext cx="468000" cy="144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41"/>
              <p:cNvCxnSpPr/>
              <p:nvPr/>
            </p:nvCxnSpPr>
            <p:spPr>
              <a:xfrm rot="120000" flipV="1">
                <a:off x="3796990" y="1797240"/>
                <a:ext cx="432000" cy="129600"/>
              </a:xfrm>
              <a:prstGeom prst="line">
                <a:avLst/>
              </a:prstGeom>
              <a:ln w="5588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2"/>
              <p:cNvCxnSpPr/>
              <p:nvPr/>
            </p:nvCxnSpPr>
            <p:spPr>
              <a:xfrm rot="120000" flipV="1">
                <a:off x="4722985" y="1384764"/>
                <a:ext cx="936000" cy="288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6" y="2658020"/>
            <a:ext cx="4309699" cy="406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 bwMode="auto">
          <a:xfrm>
            <a:off x="5851452" y="353901"/>
            <a:ext cx="192088" cy="131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50" b="1" i="1" dirty="0">
                <a:solidFill>
                  <a:prstClr val="black"/>
                </a:solidFill>
              </a:rPr>
              <a:t>4</a:t>
            </a:r>
            <a:r>
              <a:rPr lang="en-US" sz="1050" b="1" i="1" baseline="30000" dirty="0">
                <a:solidFill>
                  <a:prstClr val="black"/>
                </a:solidFill>
                <a:sym typeface="Symbol"/>
              </a:rPr>
              <a:t></a:t>
            </a:r>
            <a:endParaRPr lang="en-US" sz="1050" b="1" i="1" baseline="30000" dirty="0">
              <a:solidFill>
                <a:prstClr val="black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5204437" y="233095"/>
            <a:ext cx="57825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887766" y="44064"/>
            <a:ext cx="34336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fr-FR" sz="1400" baseline="30000" dirty="0">
                <a:solidFill>
                  <a:srgbClr val="0000FF"/>
                </a:solidFill>
                <a:latin typeface="Comic Sans MS" pitchFamily="66" charset="0"/>
              </a:rPr>
              <a:t>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Comic Sans MS" pitchFamily="66" charset="0"/>
              </a:rPr>
              <a:t>4</a:t>
            </a:r>
            <a:r>
              <a:rPr lang="fr-FR" sz="1400" baseline="30000" dirty="0">
                <a:solidFill>
                  <a:prstClr val="black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974690" y="4247009"/>
            <a:ext cx="3554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E</a:t>
            </a:r>
            <a:r>
              <a:rPr lang="fr-FR" sz="1600" baseline="-25000" dirty="0">
                <a:solidFill>
                  <a:prstClr val="black"/>
                </a:solidFill>
                <a:latin typeface="Comic Sans MS" pitchFamily="66" charset="0"/>
              </a:rPr>
              <a:t>e1</a:t>
            </a: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+E</a:t>
            </a:r>
            <a:r>
              <a:rPr lang="fr-FR" sz="1600" baseline="-25000" dirty="0">
                <a:solidFill>
                  <a:prstClr val="black"/>
                </a:solidFill>
                <a:latin typeface="Comic Sans MS" pitchFamily="66" charset="0"/>
              </a:rPr>
              <a:t>e2</a:t>
            </a: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 = </a:t>
            </a:r>
            <a:r>
              <a:rPr lang="fr-FR" sz="1600" dirty="0" err="1">
                <a:solidFill>
                  <a:prstClr val="black"/>
                </a:solidFill>
                <a:latin typeface="Comic Sans MS" pitchFamily="66" charset="0"/>
              </a:rPr>
              <a:t>cst</a:t>
            </a: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 = 1697(3) </a:t>
            </a:r>
            <a:r>
              <a:rPr lang="fr-FR" sz="1600" dirty="0" err="1">
                <a:solidFill>
                  <a:prstClr val="black"/>
                </a:solidFill>
                <a:latin typeface="Comic Sans MS" pitchFamily="66" charset="0"/>
              </a:rPr>
              <a:t>keV</a:t>
            </a:r>
            <a:endParaRPr lang="fr-FR" sz="1600" dirty="0">
              <a:solidFill>
                <a:prstClr val="black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prstClr val="black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0000"/>
                </a:solidFill>
                <a:latin typeface="Comic Sans MS" pitchFamily="66" charset="0"/>
              </a:rPr>
              <a:t>E(0</a:t>
            </a:r>
            <a:r>
              <a:rPr lang="fr-FR" sz="1600" baseline="300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fr-FR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fr-FR" sz="1600" dirty="0">
                <a:solidFill>
                  <a:srgbClr val="FF0000"/>
                </a:solidFill>
                <a:latin typeface="Comic Sans MS" pitchFamily="66" charset="0"/>
              </a:rPr>
              <a:t>) = </a:t>
            </a:r>
            <a:r>
              <a:rPr lang="fr-FR" sz="1600" dirty="0">
                <a:solidFill>
                  <a:prstClr val="black"/>
                </a:solidFill>
                <a:latin typeface="Comic Sans MS" pitchFamily="66" charset="0"/>
              </a:rPr>
              <a:t>1697 </a:t>
            </a:r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</a:rPr>
              <a:t>                            </a:t>
            </a:r>
            <a:r>
              <a:rPr lang="fr-FR" sz="1600" dirty="0" err="1" smtClean="0">
                <a:solidFill>
                  <a:srgbClr val="FF0000"/>
                </a:solidFill>
                <a:latin typeface="Comic Sans MS" pitchFamily="66" charset="0"/>
              </a:rPr>
              <a:t>keV</a:t>
            </a:r>
            <a:endParaRPr lang="fr-FR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Forme libre 59"/>
          <p:cNvSpPr/>
          <p:nvPr/>
        </p:nvSpPr>
        <p:spPr>
          <a:xfrm rot="12804345">
            <a:off x="560261" y="428523"/>
            <a:ext cx="1035857" cy="2804418"/>
          </a:xfrm>
          <a:custGeom>
            <a:avLst/>
            <a:gdLst>
              <a:gd name="connsiteX0" fmla="*/ 0 w 1483057"/>
              <a:gd name="connsiteY0" fmla="*/ 4053385 h 4135272"/>
              <a:gd name="connsiteX1" fmla="*/ 1009935 w 1483057"/>
              <a:gd name="connsiteY1" fmla="*/ 4026090 h 4135272"/>
              <a:gd name="connsiteX2" fmla="*/ 1323833 w 1483057"/>
              <a:gd name="connsiteY2" fmla="*/ 3398293 h 4135272"/>
              <a:gd name="connsiteX3" fmla="*/ 1337481 w 1483057"/>
              <a:gd name="connsiteY3" fmla="*/ 1705970 h 4135272"/>
              <a:gd name="connsiteX4" fmla="*/ 450377 w 1483057"/>
              <a:gd name="connsiteY4" fmla="*/ 0 h 4135272"/>
              <a:gd name="connsiteX0" fmla="*/ 0 w 1483057"/>
              <a:gd name="connsiteY0" fmla="*/ 4053385 h 4121624"/>
              <a:gd name="connsiteX1" fmla="*/ 1105469 w 1483057"/>
              <a:gd name="connsiteY1" fmla="*/ 4012442 h 4121624"/>
              <a:gd name="connsiteX2" fmla="*/ 1323833 w 1483057"/>
              <a:gd name="connsiteY2" fmla="*/ 3398293 h 4121624"/>
              <a:gd name="connsiteX3" fmla="*/ 1337481 w 1483057"/>
              <a:gd name="connsiteY3" fmla="*/ 1705970 h 4121624"/>
              <a:gd name="connsiteX4" fmla="*/ 450377 w 1483057"/>
              <a:gd name="connsiteY4" fmla="*/ 0 h 4121624"/>
              <a:gd name="connsiteX0" fmla="*/ 0 w 1469409"/>
              <a:gd name="connsiteY0" fmla="*/ 4053385 h 4171666"/>
              <a:gd name="connsiteX1" fmla="*/ 1105469 w 1469409"/>
              <a:gd name="connsiteY1" fmla="*/ 4012442 h 4171666"/>
              <a:gd name="connsiteX2" fmla="*/ 1241946 w 1469409"/>
              <a:gd name="connsiteY2" fmla="*/ 3098042 h 4171666"/>
              <a:gd name="connsiteX3" fmla="*/ 1337481 w 1469409"/>
              <a:gd name="connsiteY3" fmla="*/ 1705970 h 4171666"/>
              <a:gd name="connsiteX4" fmla="*/ 450377 w 1469409"/>
              <a:gd name="connsiteY4" fmla="*/ 0 h 4171666"/>
              <a:gd name="connsiteX0" fmla="*/ 0 w 1312460"/>
              <a:gd name="connsiteY0" fmla="*/ 4053385 h 4171666"/>
              <a:gd name="connsiteX1" fmla="*/ 1105469 w 1312460"/>
              <a:gd name="connsiteY1" fmla="*/ 4012442 h 4171666"/>
              <a:gd name="connsiteX2" fmla="*/ 1241946 w 1312460"/>
              <a:gd name="connsiteY2" fmla="*/ 3098042 h 4171666"/>
              <a:gd name="connsiteX3" fmla="*/ 1078174 w 1312460"/>
              <a:gd name="connsiteY3" fmla="*/ 1282890 h 4171666"/>
              <a:gd name="connsiteX4" fmla="*/ 450377 w 1312460"/>
              <a:gd name="connsiteY4" fmla="*/ 0 h 4171666"/>
              <a:gd name="connsiteX0" fmla="*/ 0 w 1319284"/>
              <a:gd name="connsiteY0" fmla="*/ 4053385 h 4171666"/>
              <a:gd name="connsiteX1" fmla="*/ 1105469 w 1319284"/>
              <a:gd name="connsiteY1" fmla="*/ 4012442 h 4171666"/>
              <a:gd name="connsiteX2" fmla="*/ 1282890 w 1319284"/>
              <a:gd name="connsiteY2" fmla="*/ 3098042 h 4171666"/>
              <a:gd name="connsiteX3" fmla="*/ 1078174 w 1319284"/>
              <a:gd name="connsiteY3" fmla="*/ 1282890 h 4171666"/>
              <a:gd name="connsiteX4" fmla="*/ 450377 w 1319284"/>
              <a:gd name="connsiteY4" fmla="*/ 0 h 4171666"/>
              <a:gd name="connsiteX0" fmla="*/ 0 w 1301087"/>
              <a:gd name="connsiteY0" fmla="*/ 4053385 h 4117075"/>
              <a:gd name="connsiteX1" fmla="*/ 968991 w 1301087"/>
              <a:gd name="connsiteY1" fmla="*/ 3957851 h 4117075"/>
              <a:gd name="connsiteX2" fmla="*/ 1282890 w 1301087"/>
              <a:gd name="connsiteY2" fmla="*/ 3098042 h 4117075"/>
              <a:gd name="connsiteX3" fmla="*/ 1078174 w 1301087"/>
              <a:gd name="connsiteY3" fmla="*/ 1282890 h 4117075"/>
              <a:gd name="connsiteX4" fmla="*/ 450377 w 1301087"/>
              <a:gd name="connsiteY4" fmla="*/ 0 h 4117075"/>
              <a:gd name="connsiteX0" fmla="*/ 483478 w 1856047"/>
              <a:gd name="connsiteY0" fmla="*/ 3853143 h 3916833"/>
              <a:gd name="connsiteX1" fmla="*/ 1452469 w 1856047"/>
              <a:gd name="connsiteY1" fmla="*/ 3757609 h 3916833"/>
              <a:gd name="connsiteX2" fmla="*/ 1766368 w 1856047"/>
              <a:gd name="connsiteY2" fmla="*/ 2897800 h 3916833"/>
              <a:gd name="connsiteX3" fmla="*/ 1561652 w 1856047"/>
              <a:gd name="connsiteY3" fmla="*/ 1082648 h 3916833"/>
              <a:gd name="connsiteX4" fmla="*/ 0 w 1856047"/>
              <a:gd name="connsiteY4" fmla="*/ 0 h 3916833"/>
              <a:gd name="connsiteX0" fmla="*/ 483478 w 1776604"/>
              <a:gd name="connsiteY0" fmla="*/ 3853143 h 4022088"/>
              <a:gd name="connsiteX1" fmla="*/ 1452469 w 1776604"/>
              <a:gd name="connsiteY1" fmla="*/ 3757609 h 4022088"/>
              <a:gd name="connsiteX2" fmla="*/ 1289713 w 1776604"/>
              <a:gd name="connsiteY2" fmla="*/ 2266268 h 4022088"/>
              <a:gd name="connsiteX3" fmla="*/ 1561652 w 1776604"/>
              <a:gd name="connsiteY3" fmla="*/ 1082648 h 4022088"/>
              <a:gd name="connsiteX4" fmla="*/ 0 w 1776604"/>
              <a:gd name="connsiteY4" fmla="*/ 0 h 4022088"/>
              <a:gd name="connsiteX0" fmla="*/ 483478 w 1776604"/>
              <a:gd name="connsiteY0" fmla="*/ 3853143 h 3894085"/>
              <a:gd name="connsiteX1" fmla="*/ 1053635 w 1776604"/>
              <a:gd name="connsiteY1" fmla="*/ 3541965 h 3894085"/>
              <a:gd name="connsiteX2" fmla="*/ 1289713 w 1776604"/>
              <a:gd name="connsiteY2" fmla="*/ 2266268 h 3894085"/>
              <a:gd name="connsiteX3" fmla="*/ 1561652 w 1776604"/>
              <a:gd name="connsiteY3" fmla="*/ 1082648 h 3894085"/>
              <a:gd name="connsiteX4" fmla="*/ 0 w 1776604"/>
              <a:gd name="connsiteY4" fmla="*/ 0 h 3894085"/>
              <a:gd name="connsiteX0" fmla="*/ 483478 w 1320154"/>
              <a:gd name="connsiteY0" fmla="*/ 3853143 h 3894087"/>
              <a:gd name="connsiteX1" fmla="*/ 1053635 w 1320154"/>
              <a:gd name="connsiteY1" fmla="*/ 3541965 h 3894087"/>
              <a:gd name="connsiteX2" fmla="*/ 1289713 w 1320154"/>
              <a:gd name="connsiteY2" fmla="*/ 2266268 h 3894087"/>
              <a:gd name="connsiteX3" fmla="*/ 870988 w 1320154"/>
              <a:gd name="connsiteY3" fmla="*/ 1190469 h 3894087"/>
              <a:gd name="connsiteX4" fmla="*/ 0 w 1320154"/>
              <a:gd name="connsiteY4" fmla="*/ 0 h 3894087"/>
              <a:gd name="connsiteX0" fmla="*/ 483478 w 1203422"/>
              <a:gd name="connsiteY0" fmla="*/ 3853143 h 3894085"/>
              <a:gd name="connsiteX1" fmla="*/ 1053635 w 1203422"/>
              <a:gd name="connsiteY1" fmla="*/ 3541965 h 3894085"/>
              <a:gd name="connsiteX2" fmla="*/ 1172981 w 1203422"/>
              <a:gd name="connsiteY2" fmla="*/ 2250865 h 3894085"/>
              <a:gd name="connsiteX3" fmla="*/ 870988 w 1203422"/>
              <a:gd name="connsiteY3" fmla="*/ 1190469 h 3894085"/>
              <a:gd name="connsiteX4" fmla="*/ 0 w 1203422"/>
              <a:gd name="connsiteY4" fmla="*/ 0 h 3894085"/>
              <a:gd name="connsiteX0" fmla="*/ 678032 w 1397976"/>
              <a:gd name="connsiteY0" fmla="*/ 3945562 h 3986506"/>
              <a:gd name="connsiteX1" fmla="*/ 1248189 w 1397976"/>
              <a:gd name="connsiteY1" fmla="*/ 3634384 h 3986506"/>
              <a:gd name="connsiteX2" fmla="*/ 1367535 w 1397976"/>
              <a:gd name="connsiteY2" fmla="*/ 2343284 h 3986506"/>
              <a:gd name="connsiteX3" fmla="*/ 1065542 w 1397976"/>
              <a:gd name="connsiteY3" fmla="*/ 1282888 h 3986506"/>
              <a:gd name="connsiteX4" fmla="*/ 0 w 1397976"/>
              <a:gd name="connsiteY4" fmla="*/ 0 h 3986506"/>
              <a:gd name="connsiteX0" fmla="*/ 678032 w 1397976"/>
              <a:gd name="connsiteY0" fmla="*/ 3945562 h 3986504"/>
              <a:gd name="connsiteX1" fmla="*/ 1248189 w 1397976"/>
              <a:gd name="connsiteY1" fmla="*/ 3634384 h 3986504"/>
              <a:gd name="connsiteX2" fmla="*/ 1367535 w 1397976"/>
              <a:gd name="connsiteY2" fmla="*/ 2343284 h 3986504"/>
              <a:gd name="connsiteX3" fmla="*/ 1065542 w 1397976"/>
              <a:gd name="connsiteY3" fmla="*/ 1282888 h 3986504"/>
              <a:gd name="connsiteX4" fmla="*/ 0 w 1397976"/>
              <a:gd name="connsiteY4" fmla="*/ 0 h 3986504"/>
              <a:gd name="connsiteX0" fmla="*/ 678032 w 1407704"/>
              <a:gd name="connsiteY0" fmla="*/ 3945562 h 4070865"/>
              <a:gd name="connsiteX1" fmla="*/ 1248189 w 1407704"/>
              <a:gd name="connsiteY1" fmla="*/ 3634384 h 4070865"/>
              <a:gd name="connsiteX2" fmla="*/ 1377263 w 1407704"/>
              <a:gd name="connsiteY2" fmla="*/ 1326671 h 4070865"/>
              <a:gd name="connsiteX3" fmla="*/ 1065542 w 1407704"/>
              <a:gd name="connsiteY3" fmla="*/ 1282888 h 4070865"/>
              <a:gd name="connsiteX4" fmla="*/ 0 w 1407704"/>
              <a:gd name="connsiteY4" fmla="*/ 0 h 4070865"/>
              <a:gd name="connsiteX0" fmla="*/ 678032 w 1406083"/>
              <a:gd name="connsiteY0" fmla="*/ 4208461 h 4333766"/>
              <a:gd name="connsiteX1" fmla="*/ 1248189 w 1406083"/>
              <a:gd name="connsiteY1" fmla="*/ 3897283 h 4333766"/>
              <a:gd name="connsiteX2" fmla="*/ 1377263 w 1406083"/>
              <a:gd name="connsiteY2" fmla="*/ 1589570 h 4333766"/>
              <a:gd name="connsiteX3" fmla="*/ 1075269 w 1406083"/>
              <a:gd name="connsiteY3" fmla="*/ 221112 h 4333766"/>
              <a:gd name="connsiteX4" fmla="*/ 0 w 1406083"/>
              <a:gd name="connsiteY4" fmla="*/ 262899 h 4333766"/>
              <a:gd name="connsiteX0" fmla="*/ 678032 w 1406083"/>
              <a:gd name="connsiteY0" fmla="*/ 4271582 h 4396885"/>
              <a:gd name="connsiteX1" fmla="*/ 1248189 w 1406083"/>
              <a:gd name="connsiteY1" fmla="*/ 3960404 h 4396885"/>
              <a:gd name="connsiteX2" fmla="*/ 1377263 w 1406083"/>
              <a:gd name="connsiteY2" fmla="*/ 1652691 h 4396885"/>
              <a:gd name="connsiteX3" fmla="*/ 1075269 w 1406083"/>
              <a:gd name="connsiteY3" fmla="*/ 284233 h 4396885"/>
              <a:gd name="connsiteX4" fmla="*/ 447910 w 1406083"/>
              <a:gd name="connsiteY4" fmla="*/ 6964 h 4396885"/>
              <a:gd name="connsiteX5" fmla="*/ 0 w 1406083"/>
              <a:gd name="connsiteY5" fmla="*/ 326020 h 4396885"/>
              <a:gd name="connsiteX0" fmla="*/ 678032 w 1406083"/>
              <a:gd name="connsiteY0" fmla="*/ 4303127 h 4428432"/>
              <a:gd name="connsiteX1" fmla="*/ 1248189 w 1406083"/>
              <a:gd name="connsiteY1" fmla="*/ 3991949 h 4428432"/>
              <a:gd name="connsiteX2" fmla="*/ 1377263 w 1406083"/>
              <a:gd name="connsiteY2" fmla="*/ 1684236 h 4428432"/>
              <a:gd name="connsiteX3" fmla="*/ 1075269 w 1406083"/>
              <a:gd name="connsiteY3" fmla="*/ 315778 h 4428432"/>
              <a:gd name="connsiteX4" fmla="*/ 447910 w 1406083"/>
              <a:gd name="connsiteY4" fmla="*/ 38509 h 4428432"/>
              <a:gd name="connsiteX5" fmla="*/ 136625 w 1406083"/>
              <a:gd name="connsiteY5" fmla="*/ 84720 h 4428432"/>
              <a:gd name="connsiteX6" fmla="*/ 0 w 1406083"/>
              <a:gd name="connsiteY6" fmla="*/ 357565 h 4428432"/>
              <a:gd name="connsiteX0" fmla="*/ 678032 w 1406083"/>
              <a:gd name="connsiteY0" fmla="*/ 4303129 h 4428432"/>
              <a:gd name="connsiteX1" fmla="*/ 1248189 w 1406083"/>
              <a:gd name="connsiteY1" fmla="*/ 3991951 h 4428432"/>
              <a:gd name="connsiteX2" fmla="*/ 1377263 w 1406083"/>
              <a:gd name="connsiteY2" fmla="*/ 1684238 h 4428432"/>
              <a:gd name="connsiteX3" fmla="*/ 1075269 w 1406083"/>
              <a:gd name="connsiteY3" fmla="*/ 315780 h 4428432"/>
              <a:gd name="connsiteX4" fmla="*/ 447910 w 1406083"/>
              <a:gd name="connsiteY4" fmla="*/ 38511 h 4428432"/>
              <a:gd name="connsiteX5" fmla="*/ 136625 w 1406083"/>
              <a:gd name="connsiteY5" fmla="*/ 84722 h 4428432"/>
              <a:gd name="connsiteX6" fmla="*/ 0 w 1406083"/>
              <a:gd name="connsiteY6" fmla="*/ 357567 h 4428432"/>
              <a:gd name="connsiteX0" fmla="*/ 678032 w 1483904"/>
              <a:gd name="connsiteY0" fmla="*/ 4303127 h 4430999"/>
              <a:gd name="connsiteX1" fmla="*/ 1248189 w 1483904"/>
              <a:gd name="connsiteY1" fmla="*/ 3991949 h 4430999"/>
              <a:gd name="connsiteX2" fmla="*/ 1455084 w 1483904"/>
              <a:gd name="connsiteY2" fmla="*/ 1668834 h 4430999"/>
              <a:gd name="connsiteX3" fmla="*/ 1075269 w 1483904"/>
              <a:gd name="connsiteY3" fmla="*/ 315778 h 4430999"/>
              <a:gd name="connsiteX4" fmla="*/ 447910 w 1483904"/>
              <a:gd name="connsiteY4" fmla="*/ 38509 h 4430999"/>
              <a:gd name="connsiteX5" fmla="*/ 136625 w 1483904"/>
              <a:gd name="connsiteY5" fmla="*/ 84720 h 4430999"/>
              <a:gd name="connsiteX6" fmla="*/ 0 w 1483904"/>
              <a:gd name="connsiteY6" fmla="*/ 357565 h 4430999"/>
              <a:gd name="connsiteX0" fmla="*/ 678032 w 1523613"/>
              <a:gd name="connsiteY0" fmla="*/ 4303129 h 4344071"/>
              <a:gd name="connsiteX1" fmla="*/ 1394104 w 1523613"/>
              <a:gd name="connsiteY1" fmla="*/ 3730097 h 4344071"/>
              <a:gd name="connsiteX2" fmla="*/ 1455084 w 1523613"/>
              <a:gd name="connsiteY2" fmla="*/ 1668836 h 4344071"/>
              <a:gd name="connsiteX3" fmla="*/ 1075269 w 1523613"/>
              <a:gd name="connsiteY3" fmla="*/ 315780 h 4344071"/>
              <a:gd name="connsiteX4" fmla="*/ 447910 w 1523613"/>
              <a:gd name="connsiteY4" fmla="*/ 38511 h 4344071"/>
              <a:gd name="connsiteX5" fmla="*/ 136625 w 1523613"/>
              <a:gd name="connsiteY5" fmla="*/ 84722 h 4344071"/>
              <a:gd name="connsiteX6" fmla="*/ 0 w 1523613"/>
              <a:gd name="connsiteY6" fmla="*/ 357567 h 4344071"/>
              <a:gd name="connsiteX0" fmla="*/ 678032 w 1737762"/>
              <a:gd name="connsiteY0" fmla="*/ 4303127 h 4344071"/>
              <a:gd name="connsiteX1" fmla="*/ 1608253 w 1737762"/>
              <a:gd name="connsiteY1" fmla="*/ 3605568 h 4344071"/>
              <a:gd name="connsiteX2" fmla="*/ 1455084 w 1737762"/>
              <a:gd name="connsiteY2" fmla="*/ 1668834 h 4344071"/>
              <a:gd name="connsiteX3" fmla="*/ 1075269 w 1737762"/>
              <a:gd name="connsiteY3" fmla="*/ 315778 h 4344071"/>
              <a:gd name="connsiteX4" fmla="*/ 447910 w 1737762"/>
              <a:gd name="connsiteY4" fmla="*/ 38509 h 4344071"/>
              <a:gd name="connsiteX5" fmla="*/ 136625 w 1737762"/>
              <a:gd name="connsiteY5" fmla="*/ 84720 h 4344071"/>
              <a:gd name="connsiteX6" fmla="*/ 0 w 1737762"/>
              <a:gd name="connsiteY6" fmla="*/ 357565 h 4344071"/>
              <a:gd name="connsiteX0" fmla="*/ 678032 w 1916754"/>
              <a:gd name="connsiteY0" fmla="*/ 4303129 h 4344071"/>
              <a:gd name="connsiteX1" fmla="*/ 1608253 w 1916754"/>
              <a:gd name="connsiteY1" fmla="*/ 3605570 h 4344071"/>
              <a:gd name="connsiteX2" fmla="*/ 1827923 w 1916754"/>
              <a:gd name="connsiteY2" fmla="*/ 1775030 h 4344071"/>
              <a:gd name="connsiteX3" fmla="*/ 1075269 w 1916754"/>
              <a:gd name="connsiteY3" fmla="*/ 315780 h 4344071"/>
              <a:gd name="connsiteX4" fmla="*/ 447910 w 1916754"/>
              <a:gd name="connsiteY4" fmla="*/ 38511 h 4344071"/>
              <a:gd name="connsiteX5" fmla="*/ 136625 w 1916754"/>
              <a:gd name="connsiteY5" fmla="*/ 84722 h 4344071"/>
              <a:gd name="connsiteX6" fmla="*/ 0 w 1916754"/>
              <a:gd name="connsiteY6" fmla="*/ 357567 h 4344071"/>
              <a:gd name="connsiteX0" fmla="*/ 678032 w 1866176"/>
              <a:gd name="connsiteY0" fmla="*/ 4349419 h 4390363"/>
              <a:gd name="connsiteX1" fmla="*/ 1608253 w 1866176"/>
              <a:gd name="connsiteY1" fmla="*/ 3651860 h 4390363"/>
              <a:gd name="connsiteX2" fmla="*/ 1827923 w 1866176"/>
              <a:gd name="connsiteY2" fmla="*/ 1821320 h 4390363"/>
              <a:gd name="connsiteX3" fmla="*/ 1378734 w 1866176"/>
              <a:gd name="connsiteY3" fmla="*/ 639825 h 4390363"/>
              <a:gd name="connsiteX4" fmla="*/ 447910 w 1866176"/>
              <a:gd name="connsiteY4" fmla="*/ 84801 h 4390363"/>
              <a:gd name="connsiteX5" fmla="*/ 136625 w 1866176"/>
              <a:gd name="connsiteY5" fmla="*/ 131012 h 4390363"/>
              <a:gd name="connsiteX6" fmla="*/ 0 w 1866176"/>
              <a:gd name="connsiteY6" fmla="*/ 403857 h 4390363"/>
              <a:gd name="connsiteX0" fmla="*/ 678032 w 1866176"/>
              <a:gd name="connsiteY0" fmla="*/ 4303946 h 4344888"/>
              <a:gd name="connsiteX1" fmla="*/ 1608253 w 1866176"/>
              <a:gd name="connsiteY1" fmla="*/ 3606387 h 4344888"/>
              <a:gd name="connsiteX2" fmla="*/ 1827923 w 1866176"/>
              <a:gd name="connsiteY2" fmla="*/ 1775847 h 4344888"/>
              <a:gd name="connsiteX3" fmla="*/ 1378734 w 1866176"/>
              <a:gd name="connsiteY3" fmla="*/ 594352 h 4344888"/>
              <a:gd name="connsiteX4" fmla="*/ 447910 w 1866176"/>
              <a:gd name="connsiteY4" fmla="*/ 39328 h 4344888"/>
              <a:gd name="connsiteX5" fmla="*/ 0 w 1866176"/>
              <a:gd name="connsiteY5" fmla="*/ 358384 h 4344888"/>
              <a:gd name="connsiteX0" fmla="*/ 678032 w 1866176"/>
              <a:gd name="connsiteY0" fmla="*/ 3945837 h 3986781"/>
              <a:gd name="connsiteX1" fmla="*/ 1608253 w 1866176"/>
              <a:gd name="connsiteY1" fmla="*/ 3248278 h 3986781"/>
              <a:gd name="connsiteX2" fmla="*/ 1827923 w 1866176"/>
              <a:gd name="connsiteY2" fmla="*/ 1417738 h 3986781"/>
              <a:gd name="connsiteX3" fmla="*/ 1378734 w 1866176"/>
              <a:gd name="connsiteY3" fmla="*/ 236243 h 3986781"/>
              <a:gd name="connsiteX4" fmla="*/ 0 w 1866176"/>
              <a:gd name="connsiteY4" fmla="*/ 275 h 3986781"/>
              <a:gd name="connsiteX0" fmla="*/ 0 w 1188144"/>
              <a:gd name="connsiteY0" fmla="*/ 4057180 h 4098123"/>
              <a:gd name="connsiteX1" fmla="*/ 930221 w 1188144"/>
              <a:gd name="connsiteY1" fmla="*/ 3359621 h 4098123"/>
              <a:gd name="connsiteX2" fmla="*/ 1149891 w 1188144"/>
              <a:gd name="connsiteY2" fmla="*/ 1529081 h 4098123"/>
              <a:gd name="connsiteX3" fmla="*/ 700702 w 1188144"/>
              <a:gd name="connsiteY3" fmla="*/ 347586 h 4098123"/>
              <a:gd name="connsiteX4" fmla="*/ 449079 w 1188144"/>
              <a:gd name="connsiteY4" fmla="*/ 0 h 4098123"/>
              <a:gd name="connsiteX0" fmla="*/ 0 w 1163531"/>
              <a:gd name="connsiteY0" fmla="*/ 4057180 h 4098123"/>
              <a:gd name="connsiteX1" fmla="*/ 930221 w 1163531"/>
              <a:gd name="connsiteY1" fmla="*/ 3359621 h 4098123"/>
              <a:gd name="connsiteX2" fmla="*/ 1149891 w 1163531"/>
              <a:gd name="connsiteY2" fmla="*/ 1529081 h 4098123"/>
              <a:gd name="connsiteX3" fmla="*/ 1012059 w 1163531"/>
              <a:gd name="connsiteY3" fmla="*/ 418875 h 4098123"/>
              <a:gd name="connsiteX4" fmla="*/ 449079 w 1163531"/>
              <a:gd name="connsiteY4" fmla="*/ 0 h 4098123"/>
              <a:gd name="connsiteX0" fmla="*/ 0 w 1163531"/>
              <a:gd name="connsiteY0" fmla="*/ 4146803 h 4187746"/>
              <a:gd name="connsiteX1" fmla="*/ 930221 w 1163531"/>
              <a:gd name="connsiteY1" fmla="*/ 3449244 h 4187746"/>
              <a:gd name="connsiteX2" fmla="*/ 1149891 w 1163531"/>
              <a:gd name="connsiteY2" fmla="*/ 1618704 h 4187746"/>
              <a:gd name="connsiteX3" fmla="*/ 1012059 w 1163531"/>
              <a:gd name="connsiteY3" fmla="*/ 508498 h 4187746"/>
              <a:gd name="connsiteX4" fmla="*/ 724710 w 1163531"/>
              <a:gd name="connsiteY4" fmla="*/ 0 h 4187746"/>
              <a:gd name="connsiteX0" fmla="*/ 0 w 1163531"/>
              <a:gd name="connsiteY0" fmla="*/ 4146803 h 4187746"/>
              <a:gd name="connsiteX1" fmla="*/ 930221 w 1163531"/>
              <a:gd name="connsiteY1" fmla="*/ 3449244 h 4187746"/>
              <a:gd name="connsiteX2" fmla="*/ 1149891 w 1163531"/>
              <a:gd name="connsiteY2" fmla="*/ 1618704 h 4187746"/>
              <a:gd name="connsiteX3" fmla="*/ 1012059 w 1163531"/>
              <a:gd name="connsiteY3" fmla="*/ 508498 h 4187746"/>
              <a:gd name="connsiteX4" fmla="*/ 724710 w 1163531"/>
              <a:gd name="connsiteY4" fmla="*/ 0 h 4187746"/>
              <a:gd name="connsiteX0" fmla="*/ 0 w 1236966"/>
              <a:gd name="connsiteY0" fmla="*/ 4146803 h 4187746"/>
              <a:gd name="connsiteX1" fmla="*/ 930221 w 1236966"/>
              <a:gd name="connsiteY1" fmla="*/ 3449244 h 4187746"/>
              <a:gd name="connsiteX2" fmla="*/ 1149891 w 1236966"/>
              <a:gd name="connsiteY2" fmla="*/ 1618704 h 4187746"/>
              <a:gd name="connsiteX3" fmla="*/ 1166102 w 1236966"/>
              <a:gd name="connsiteY3" fmla="*/ 1066185 h 4187746"/>
              <a:gd name="connsiteX4" fmla="*/ 724710 w 1236966"/>
              <a:gd name="connsiteY4" fmla="*/ 0 h 4187746"/>
              <a:gd name="connsiteX0" fmla="*/ 0 w 1353451"/>
              <a:gd name="connsiteY0" fmla="*/ 4146803 h 4187746"/>
              <a:gd name="connsiteX1" fmla="*/ 930221 w 1353451"/>
              <a:gd name="connsiteY1" fmla="*/ 3449244 h 4187746"/>
              <a:gd name="connsiteX2" fmla="*/ 1314138 w 1353451"/>
              <a:gd name="connsiteY2" fmla="*/ 2388735 h 4187746"/>
              <a:gd name="connsiteX3" fmla="*/ 1166102 w 1353451"/>
              <a:gd name="connsiteY3" fmla="*/ 1066185 h 4187746"/>
              <a:gd name="connsiteX4" fmla="*/ 724710 w 1353451"/>
              <a:gd name="connsiteY4" fmla="*/ 0 h 418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451" h="4187746">
                <a:moveTo>
                  <a:pt x="0" y="4146803"/>
                </a:moveTo>
                <a:cubicBezTo>
                  <a:pt x="394648" y="4187746"/>
                  <a:pt x="711198" y="3742255"/>
                  <a:pt x="930221" y="3449244"/>
                </a:cubicBezTo>
                <a:cubicBezTo>
                  <a:pt x="1149244" y="3156233"/>
                  <a:pt x="1274825" y="2785911"/>
                  <a:pt x="1314138" y="2388735"/>
                </a:cubicBezTo>
                <a:cubicBezTo>
                  <a:pt x="1353451" y="1991559"/>
                  <a:pt x="1264340" y="1464307"/>
                  <a:pt x="1166102" y="1066185"/>
                </a:cubicBezTo>
                <a:cubicBezTo>
                  <a:pt x="1067864" y="668063"/>
                  <a:pt x="927720" y="335340"/>
                  <a:pt x="724710" y="0"/>
                </a:cubicBezTo>
              </a:path>
            </a:pathLst>
          </a:custGeom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prstClr val="black"/>
              </a:solidFill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4693914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0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Si : experimental results 1/3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34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30374" y="2714017"/>
            <a:ext cx="953311" cy="1945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Straight Connector 8"/>
          <p:cNvCxnSpPr/>
          <p:nvPr/>
        </p:nvCxnSpPr>
        <p:spPr bwMode="auto">
          <a:xfrm>
            <a:off x="6357938" y="2818566"/>
            <a:ext cx="973137" cy="1496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 bwMode="auto">
          <a:xfrm>
            <a:off x="7150803" y="2755753"/>
            <a:ext cx="928687" cy="11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sz="1400" b="1" i="1" dirty="0">
                <a:solidFill>
                  <a:srgbClr val="FF0000"/>
                </a:solidFill>
              </a:rPr>
              <a:t>2719(3)   0</a:t>
            </a:r>
            <a:r>
              <a:rPr lang="en-US" sz="1400" b="1" i="1" baseline="-25000" dirty="0">
                <a:solidFill>
                  <a:srgbClr val="FF0000"/>
                </a:solidFill>
              </a:rPr>
              <a:t>2</a:t>
            </a:r>
            <a:r>
              <a:rPr lang="en-US" sz="1400" b="1" i="1" baseline="30000" dirty="0">
                <a:solidFill>
                  <a:srgbClr val="FF0000"/>
                </a:solidFill>
                <a:sym typeface="Symbol"/>
              </a:rPr>
              <a:t>+</a:t>
            </a:r>
            <a:endParaRPr lang="en-US" sz="1400" b="1" i="1" baseline="30000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10"/>
          <p:cNvCxnSpPr/>
          <p:nvPr/>
        </p:nvCxnSpPr>
        <p:spPr bwMode="auto">
          <a:xfrm rot="5400000">
            <a:off x="6250132" y="3156468"/>
            <a:ext cx="675988" cy="3175"/>
          </a:xfrm>
          <a:prstGeom prst="straightConnector1">
            <a:avLst/>
          </a:prstGeom>
          <a:ln w="25400">
            <a:noFill/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6178944" y="2811439"/>
            <a:ext cx="928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5831799" y="232012"/>
            <a:ext cx="549546" cy="255982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e 58"/>
          <p:cNvGrpSpPr/>
          <p:nvPr/>
        </p:nvGrpSpPr>
        <p:grpSpPr>
          <a:xfrm>
            <a:off x="6219941" y="2810245"/>
            <a:ext cx="326774" cy="526343"/>
            <a:chOff x="5869744" y="5407530"/>
            <a:chExt cx="655101" cy="780196"/>
          </a:xfrm>
        </p:grpSpPr>
        <p:cxnSp>
          <p:nvCxnSpPr>
            <p:cNvPr id="56" name="Connecteur droit avec flèche 55"/>
            <p:cNvCxnSpPr/>
            <p:nvPr/>
          </p:nvCxnSpPr>
          <p:spPr>
            <a:xfrm rot="16200000" flipH="1">
              <a:off x="5969837" y="5632717"/>
              <a:ext cx="780196" cy="32982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/>
            <p:cNvCxnSpPr/>
            <p:nvPr/>
          </p:nvCxnSpPr>
          <p:spPr>
            <a:xfrm rot="5400000">
              <a:off x="5644557" y="5632717"/>
              <a:ext cx="780196" cy="32982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ZoneTexte 62"/>
          <p:cNvSpPr txBox="1"/>
          <p:nvPr/>
        </p:nvSpPr>
        <p:spPr>
          <a:xfrm>
            <a:off x="6099246" y="2772381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e</a:t>
            </a:r>
            <a:r>
              <a:rPr lang="fr-FR" sz="1400" baseline="30000" dirty="0" smtClean="0">
                <a:solidFill>
                  <a:srgbClr val="00B050"/>
                </a:solidFill>
              </a:rPr>
              <a:t>+</a:t>
            </a:r>
            <a:r>
              <a:rPr lang="fr-FR" sz="1400" dirty="0" smtClean="0">
                <a:solidFill>
                  <a:srgbClr val="00B050"/>
                </a:solidFill>
              </a:rPr>
              <a:t>    e</a:t>
            </a:r>
            <a:r>
              <a:rPr lang="fr-FR" sz="1400" baseline="30000" dirty="0" smtClean="0">
                <a:solidFill>
                  <a:srgbClr val="00B050"/>
                </a:solidFill>
              </a:rPr>
              <a:t>-</a:t>
            </a:r>
            <a:endParaRPr lang="fr-FR" sz="1400" baseline="30000" dirty="0">
              <a:solidFill>
                <a:srgbClr val="00B050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988999" y="1047343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fr-FR" sz="1400" baseline="30000" dirty="0" smtClean="0">
                <a:solidFill>
                  <a:srgbClr val="00B050"/>
                </a:solidFill>
              </a:rPr>
              <a:t>-</a:t>
            </a:r>
            <a:endParaRPr lang="fr-FR" sz="1400" baseline="30000" dirty="0">
              <a:solidFill>
                <a:srgbClr val="00B05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02120" y="5143054"/>
            <a:ext cx="2294264" cy="42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1/2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(0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)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19.4(7)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ns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Rectangle 49"/>
          <p:cNvSpPr>
            <a:spLocks noChangeArrowheads="1"/>
          </p:cNvSpPr>
          <p:nvPr/>
        </p:nvSpPr>
        <p:spPr bwMode="auto">
          <a:xfrm>
            <a:off x="4952569" y="5660898"/>
            <a:ext cx="3070225" cy="86201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3346F7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1600" i="1" dirty="0">
                <a:solidFill>
                  <a:srgbClr val="3346F7"/>
                </a:solidFill>
                <a:latin typeface="Comic Sans MS" pitchFamily="66" charset="0"/>
                <a:cs typeface="Arial" charset="0"/>
              </a:rPr>
              <a:t>Electric monopole strength: </a:t>
            </a:r>
          </a:p>
          <a:p>
            <a:pPr algn="ctr">
              <a:defRPr/>
            </a:pPr>
            <a:r>
              <a:rPr lang="el-GR" sz="24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ρ</a:t>
            </a:r>
            <a:r>
              <a:rPr lang="en-US" sz="1600" baseline="400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(E0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)=(13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±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0.9)x10</a:t>
            </a:r>
            <a:r>
              <a:rPr lang="en-US" sz="1600" baseline="44000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-3 </a:t>
            </a:r>
            <a:endParaRPr lang="en-US" sz="1600" baseline="44000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en-US" sz="800" b="1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103140" y="2720504"/>
            <a:ext cx="697149" cy="1783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8009762" y="2650947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rgbClr val="FF0000"/>
                </a:solidFill>
                <a:sym typeface="Symbol"/>
              </a:rPr>
              <a:t>19.4(7) ns</a:t>
            </a:r>
            <a:endParaRPr lang="en-US" sz="1400" b="1" i="1" baseline="30000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1846" y="4526007"/>
            <a:ext cx="4269607" cy="267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6259133" y="4742394"/>
            <a:ext cx="1843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  <a:latin typeface="Comic Sans MS" pitchFamily="66" charset="0"/>
              </a:rPr>
              <a:t>+ 1022 = 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</a:rPr>
              <a:t>2719(3) 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619651" y="2724379"/>
            <a:ext cx="1463351" cy="1433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2577224" y="2723335"/>
            <a:ext cx="1609422" cy="14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courbée vers la droite 37"/>
          <p:cNvSpPr/>
          <p:nvPr/>
        </p:nvSpPr>
        <p:spPr>
          <a:xfrm rot="189127">
            <a:off x="763390" y="3713118"/>
            <a:ext cx="275700" cy="1437760"/>
          </a:xfrm>
          <a:prstGeom prst="curvedRightArrow">
            <a:avLst>
              <a:gd name="adj1" fmla="val 15310"/>
              <a:gd name="adj2" fmla="val 503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prstClr val="black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 rot="5400000">
            <a:off x="7171769" y="2908571"/>
            <a:ext cx="373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F. Rotaru et al., Phys. </a:t>
            </a:r>
            <a:r>
              <a:rPr lang="fr-FR" sz="1400" dirty="0" err="1" smtClean="0"/>
              <a:t>Rev</a:t>
            </a:r>
            <a:r>
              <a:rPr lang="fr-FR" sz="1400" dirty="0" smtClean="0"/>
              <a:t>. </a:t>
            </a:r>
            <a:r>
              <a:rPr lang="fr-FR" sz="1400" dirty="0" err="1" smtClean="0"/>
              <a:t>Lett</a:t>
            </a:r>
            <a:r>
              <a:rPr lang="fr-FR" sz="1400" dirty="0" smtClean="0"/>
              <a:t>.109 (2012)092503</a:t>
            </a:r>
            <a:endParaRPr lang="fr-FR" sz="1400" dirty="0"/>
          </a:p>
        </p:txBody>
      </p:sp>
      <p:sp>
        <p:nvSpPr>
          <p:cNvPr id="62" name="Forme libre 61"/>
          <p:cNvSpPr/>
          <p:nvPr/>
        </p:nvSpPr>
        <p:spPr>
          <a:xfrm rot="10580796">
            <a:off x="1875121" y="1598529"/>
            <a:ext cx="602818" cy="2562801"/>
          </a:xfrm>
          <a:custGeom>
            <a:avLst/>
            <a:gdLst>
              <a:gd name="connsiteX0" fmla="*/ 218364 w 2101756"/>
              <a:gd name="connsiteY0" fmla="*/ 2961564 h 2961564"/>
              <a:gd name="connsiteX1" fmla="*/ 313899 w 2101756"/>
              <a:gd name="connsiteY1" fmla="*/ 1651379 h 2961564"/>
              <a:gd name="connsiteX2" fmla="*/ 2101756 w 2101756"/>
              <a:gd name="connsiteY2" fmla="*/ 0 h 2961564"/>
              <a:gd name="connsiteX0" fmla="*/ 785249 w 2668641"/>
              <a:gd name="connsiteY0" fmla="*/ 2961564 h 3065911"/>
              <a:gd name="connsiteX1" fmla="*/ 15920 w 2668641"/>
              <a:gd name="connsiteY1" fmla="*/ 2847547 h 3065911"/>
              <a:gd name="connsiteX2" fmla="*/ 880784 w 2668641"/>
              <a:gd name="connsiteY2" fmla="*/ 1651379 h 3065911"/>
              <a:gd name="connsiteX3" fmla="*/ 2668641 w 2668641"/>
              <a:gd name="connsiteY3" fmla="*/ 0 h 3065911"/>
              <a:gd name="connsiteX0" fmla="*/ 348596 w 2231988"/>
              <a:gd name="connsiteY0" fmla="*/ 2961564 h 2961564"/>
              <a:gd name="connsiteX1" fmla="*/ 15924 w 2231988"/>
              <a:gd name="connsiteY1" fmla="*/ 2319396 h 2961564"/>
              <a:gd name="connsiteX2" fmla="*/ 444131 w 2231988"/>
              <a:gd name="connsiteY2" fmla="*/ 1651379 h 2961564"/>
              <a:gd name="connsiteX3" fmla="*/ 2231988 w 2231988"/>
              <a:gd name="connsiteY3" fmla="*/ 0 h 2961564"/>
              <a:gd name="connsiteX0" fmla="*/ 769988 w 2653380"/>
              <a:gd name="connsiteY0" fmla="*/ 2961564 h 2961564"/>
              <a:gd name="connsiteX1" fmla="*/ 55446 w 2653380"/>
              <a:gd name="connsiteY1" fmla="*/ 2806901 h 2961564"/>
              <a:gd name="connsiteX2" fmla="*/ 437316 w 2653380"/>
              <a:gd name="connsiteY2" fmla="*/ 2319396 h 2961564"/>
              <a:gd name="connsiteX3" fmla="*/ 865523 w 2653380"/>
              <a:gd name="connsiteY3" fmla="*/ 1651379 h 2961564"/>
              <a:gd name="connsiteX4" fmla="*/ 2653380 w 2653380"/>
              <a:gd name="connsiteY4" fmla="*/ 0 h 2961564"/>
              <a:gd name="connsiteX0" fmla="*/ 348596 w 2231988"/>
              <a:gd name="connsiteY0" fmla="*/ 2961564 h 2961564"/>
              <a:gd name="connsiteX1" fmla="*/ 15924 w 2231988"/>
              <a:gd name="connsiteY1" fmla="*/ 2319396 h 2961564"/>
              <a:gd name="connsiteX2" fmla="*/ 444131 w 2231988"/>
              <a:gd name="connsiteY2" fmla="*/ 1651379 h 2961564"/>
              <a:gd name="connsiteX3" fmla="*/ 2231988 w 2231988"/>
              <a:gd name="connsiteY3" fmla="*/ 0 h 2961564"/>
              <a:gd name="connsiteX0" fmla="*/ 69307 w 2712872"/>
              <a:gd name="connsiteY0" fmla="*/ 2909722 h 2909721"/>
              <a:gd name="connsiteX1" fmla="*/ 496808 w 2712872"/>
              <a:gd name="connsiteY1" fmla="*/ 2319396 h 2909721"/>
              <a:gd name="connsiteX2" fmla="*/ 925015 w 2712872"/>
              <a:gd name="connsiteY2" fmla="*/ 1651379 h 2909721"/>
              <a:gd name="connsiteX3" fmla="*/ 2712872 w 2712872"/>
              <a:gd name="connsiteY3" fmla="*/ 0 h 2909721"/>
              <a:gd name="connsiteX0" fmla="*/ 1 w 2643566"/>
              <a:gd name="connsiteY0" fmla="*/ 2909722 h 2909722"/>
              <a:gd name="connsiteX1" fmla="*/ 427502 w 2643566"/>
              <a:gd name="connsiteY1" fmla="*/ 2319396 h 2909722"/>
              <a:gd name="connsiteX2" fmla="*/ 855709 w 2643566"/>
              <a:gd name="connsiteY2" fmla="*/ 1651379 h 2909722"/>
              <a:gd name="connsiteX3" fmla="*/ 2643566 w 2643566"/>
              <a:gd name="connsiteY3" fmla="*/ 0 h 2909722"/>
              <a:gd name="connsiteX0" fmla="*/ 1 w 2643566"/>
              <a:gd name="connsiteY0" fmla="*/ 2909722 h 2909722"/>
              <a:gd name="connsiteX1" fmla="*/ 855709 w 2643566"/>
              <a:gd name="connsiteY1" fmla="*/ 1651379 h 2909722"/>
              <a:gd name="connsiteX2" fmla="*/ 2643566 w 2643566"/>
              <a:gd name="connsiteY2" fmla="*/ 0 h 290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3566" h="2909722">
                <a:moveTo>
                  <a:pt x="1" y="2909722"/>
                </a:moveTo>
                <a:cubicBezTo>
                  <a:pt x="178273" y="2647567"/>
                  <a:pt x="415115" y="2136333"/>
                  <a:pt x="855709" y="1651379"/>
                </a:cubicBezTo>
                <a:cubicBezTo>
                  <a:pt x="1225053" y="1264813"/>
                  <a:pt x="1906587" y="578892"/>
                  <a:pt x="2643566" y="0"/>
                </a:cubicBezTo>
              </a:path>
            </a:pathLst>
          </a:custGeom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 animBg="1"/>
      <p:bldP spid="52" grpId="0"/>
      <p:bldP spid="65" grpId="0"/>
      <p:bldP spid="66" grpId="0" animBg="1"/>
      <p:bldP spid="68" grpId="0" animBg="1"/>
      <p:bldP spid="67" grpId="0"/>
      <p:bldP spid="69" grpId="1" animBg="1"/>
      <p:bldP spid="44" grpId="0"/>
      <p:bldP spid="51" grpId="0" animBg="1"/>
      <p:bldP spid="54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41"/>
          <p:cNvGrpSpPr/>
          <p:nvPr/>
        </p:nvGrpSpPr>
        <p:grpSpPr>
          <a:xfrm>
            <a:off x="5016224" y="305652"/>
            <a:ext cx="3943350" cy="3499585"/>
            <a:chOff x="5143500" y="286602"/>
            <a:chExt cx="3943350" cy="3499585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5143500" y="286602"/>
              <a:ext cx="3943350" cy="3499585"/>
              <a:chOff x="6700880" y="71414"/>
              <a:chExt cx="3943350" cy="3714776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6700880" y="71414"/>
                <a:ext cx="3943350" cy="3714776"/>
                <a:chOff x="5129244" y="71414"/>
                <a:chExt cx="3943350" cy="3714776"/>
              </a:xfrm>
            </p:grpSpPr>
            <p:pic>
              <p:nvPicPr>
                <p:cNvPr id="47" name="Picture 6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29244" y="71414"/>
                  <a:ext cx="3943350" cy="3714776"/>
                </a:xfrm>
                <a:prstGeom prst="rect">
                  <a:avLst/>
                </a:prstGeom>
                <a:noFill/>
                <a:ln w="19050">
                  <a:noFill/>
                  <a:prstDash val="sysDash"/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</p:spPr>
            </p:pic>
            <p:grpSp>
              <p:nvGrpSpPr>
                <p:cNvPr id="5" name="Group 24"/>
                <p:cNvGrpSpPr>
                  <a:grpSpLocks/>
                </p:cNvGrpSpPr>
                <p:nvPr/>
              </p:nvGrpSpPr>
              <p:grpSpPr bwMode="auto">
                <a:xfrm>
                  <a:off x="6343682" y="2692394"/>
                  <a:ext cx="2540965" cy="785818"/>
                  <a:chOff x="6343682" y="2692394"/>
                  <a:chExt cx="2540965" cy="785818"/>
                </a:xfrm>
              </p:grpSpPr>
              <p:cxnSp>
                <p:nvCxnSpPr>
                  <p:cNvPr id="49" name="Straight Connector 8"/>
                  <p:cNvCxnSpPr/>
                  <p:nvPr/>
                </p:nvCxnSpPr>
                <p:spPr>
                  <a:xfrm>
                    <a:off x="6343682" y="2759069"/>
                    <a:ext cx="973137" cy="1588"/>
                  </a:xfrm>
                  <a:prstGeom prst="line">
                    <a:avLst/>
                  </a:prstGeom>
                  <a:ln w="190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Rectangle 49"/>
                  <p:cNvSpPr/>
                  <p:nvPr/>
                </p:nvSpPr>
                <p:spPr>
                  <a:xfrm>
                    <a:off x="7331107" y="2692394"/>
                    <a:ext cx="1553540" cy="1238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r>
                      <a:rPr lang="en-US" sz="1400" b="1" i="1" dirty="0">
                        <a:solidFill>
                          <a:srgbClr val="FF0000"/>
                        </a:solidFill>
                      </a:rPr>
                      <a:t>2719(3)   0</a:t>
                    </a:r>
                    <a:r>
                      <a:rPr lang="en-US" sz="1400" b="1" i="1" baseline="-25000" dirty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400" b="1" i="1" baseline="30000" dirty="0" smtClean="0">
                        <a:solidFill>
                          <a:srgbClr val="FF0000"/>
                        </a:solidFill>
                        <a:sym typeface="Symbol"/>
                      </a:rPr>
                      <a:t>+</a:t>
                    </a:r>
                    <a:endParaRPr lang="en-US" sz="1200" b="1" i="1" baseline="300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51" name="Straight Arrow Connector 10"/>
                  <p:cNvCxnSpPr/>
                  <p:nvPr/>
                </p:nvCxnSpPr>
                <p:spPr>
                  <a:xfrm rot="5400000">
                    <a:off x="6215093" y="3117847"/>
                    <a:ext cx="717555" cy="3175"/>
                  </a:xfrm>
                  <a:prstGeom prst="straightConnector1">
                    <a:avLst/>
                  </a:prstGeom>
                  <a:ln w="25400">
                    <a:noFill/>
                    <a:prstDash val="sysDot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6" name="Rectangle 45"/>
              <p:cNvSpPr/>
              <p:nvPr/>
            </p:nvSpPr>
            <p:spPr>
              <a:xfrm>
                <a:off x="7564480" y="142851"/>
                <a:ext cx="192088" cy="1397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50" b="1" i="1" dirty="0">
                    <a:solidFill>
                      <a:prstClr val="black"/>
                    </a:solidFill>
                  </a:rPr>
                  <a:t>4</a:t>
                </a:r>
                <a:r>
                  <a:rPr lang="en-US" sz="1050" b="1" i="1" baseline="30000" dirty="0">
                    <a:solidFill>
                      <a:prstClr val="black"/>
                    </a:solidFill>
                    <a:sym typeface="Symbol"/>
                  </a:rPr>
                  <a:t></a:t>
                </a:r>
                <a:endParaRPr lang="en-US" sz="1050" b="1" i="1" baseline="30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44" name="Connecteur droit 43"/>
            <p:cNvCxnSpPr/>
            <p:nvPr/>
          </p:nvCxnSpPr>
          <p:spPr>
            <a:xfrm>
              <a:off x="6373504" y="2811439"/>
              <a:ext cx="928048" cy="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necteur droit 24"/>
          <p:cNvCxnSpPr/>
          <p:nvPr/>
        </p:nvCxnSpPr>
        <p:spPr>
          <a:xfrm>
            <a:off x="5214165" y="233095"/>
            <a:ext cx="57825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878038" y="44064"/>
            <a:ext cx="34336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fr-FR" sz="1400" baseline="30000" dirty="0" smtClean="0">
                <a:solidFill>
                  <a:srgbClr val="0000FF"/>
                </a:solidFill>
                <a:latin typeface="Comic Sans MS" pitchFamily="66" charset="0"/>
              </a:rPr>
              <a:t>+</a:t>
            </a:r>
            <a:endParaRPr lang="fr-FR" sz="1400" baseline="30000" dirty="0">
              <a:solidFill>
                <a:srgbClr val="0000FF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Comic Sans MS" pitchFamily="66" charset="0"/>
              </a:rPr>
              <a:t>4</a:t>
            </a:r>
            <a:r>
              <a:rPr lang="fr-FR" sz="1400" baseline="30000" dirty="0">
                <a:solidFill>
                  <a:prstClr val="black"/>
                </a:solidFill>
                <a:latin typeface="Comic Sans MS" pitchFamily="66" charset="0"/>
              </a:rPr>
              <a:t>-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6222334" y="2806189"/>
            <a:ext cx="928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33"/>
          <p:cNvGrpSpPr>
            <a:grpSpLocks noChangeAspect="1"/>
          </p:cNvGrpSpPr>
          <p:nvPr/>
        </p:nvGrpSpPr>
        <p:grpSpPr bwMode="auto">
          <a:xfrm>
            <a:off x="-164582" y="419912"/>
            <a:ext cx="3971498" cy="2070602"/>
            <a:chOff x="-1010465" y="1628800"/>
            <a:chExt cx="8022898" cy="4214841"/>
          </a:xfrm>
        </p:grpSpPr>
        <p:pic>
          <p:nvPicPr>
            <p:cNvPr id="30" name="Picture 5" descr="new_complete_setup_with_small_clov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84584" y="1628800"/>
              <a:ext cx="7697017" cy="4214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" name="Group 43"/>
            <p:cNvGrpSpPr>
              <a:grpSpLocks/>
            </p:cNvGrpSpPr>
            <p:nvPr/>
          </p:nvGrpSpPr>
          <p:grpSpPr bwMode="auto">
            <a:xfrm>
              <a:off x="-1010465" y="3417470"/>
              <a:ext cx="5366441" cy="1523698"/>
              <a:chOff x="292544" y="1384764"/>
              <a:chExt cx="5366441" cy="1523698"/>
            </a:xfrm>
          </p:grpSpPr>
          <p:cxnSp>
            <p:nvCxnSpPr>
              <p:cNvPr id="33" name="Straight Connector 34"/>
              <p:cNvCxnSpPr/>
              <p:nvPr/>
            </p:nvCxnSpPr>
            <p:spPr>
              <a:xfrm rot="120000" flipV="1">
                <a:off x="292544" y="2571744"/>
                <a:ext cx="1064746" cy="336718"/>
              </a:xfrm>
              <a:prstGeom prst="line">
                <a:avLst/>
              </a:prstGeom>
              <a:ln w="4191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6"/>
              <p:cNvCxnSpPr/>
              <p:nvPr/>
            </p:nvCxnSpPr>
            <p:spPr>
              <a:xfrm rot="120000" flipV="1">
                <a:off x="1594044" y="2319552"/>
                <a:ext cx="712614" cy="224142"/>
              </a:xfrm>
              <a:prstGeom prst="line">
                <a:avLst/>
              </a:prstGeom>
              <a:ln w="482600" cap="rnd">
                <a:solidFill>
                  <a:schemeClr val="bg1">
                    <a:lumMod val="50000"/>
                    <a:alpha val="80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0"/>
              <p:cNvCxnSpPr/>
              <p:nvPr/>
            </p:nvCxnSpPr>
            <p:spPr>
              <a:xfrm rot="120000" flipV="1">
                <a:off x="2616174" y="2105819"/>
                <a:ext cx="468000" cy="144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1"/>
              <p:cNvCxnSpPr/>
              <p:nvPr/>
            </p:nvCxnSpPr>
            <p:spPr>
              <a:xfrm rot="120000" flipV="1">
                <a:off x="3796990" y="1797240"/>
                <a:ext cx="432000" cy="129600"/>
              </a:xfrm>
              <a:prstGeom prst="line">
                <a:avLst/>
              </a:prstGeom>
              <a:ln w="5588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2"/>
              <p:cNvCxnSpPr/>
              <p:nvPr/>
            </p:nvCxnSpPr>
            <p:spPr>
              <a:xfrm rot="120000" flipV="1">
                <a:off x="4722985" y="1384764"/>
                <a:ext cx="936000" cy="288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4693914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0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Si : experimental results 2/3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2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grpSp>
        <p:nvGrpSpPr>
          <p:cNvPr id="52" name="Groupe 51"/>
          <p:cNvGrpSpPr/>
          <p:nvPr/>
        </p:nvGrpSpPr>
        <p:grpSpPr>
          <a:xfrm>
            <a:off x="6145898" y="38912"/>
            <a:ext cx="1373586" cy="307777"/>
            <a:chOff x="4871571" y="4771577"/>
            <a:chExt cx="1373586" cy="307777"/>
          </a:xfrm>
        </p:grpSpPr>
        <p:sp>
          <p:nvSpPr>
            <p:cNvPr id="48" name="Rectangle 47"/>
            <p:cNvSpPr/>
            <p:nvPr/>
          </p:nvSpPr>
          <p:spPr>
            <a:xfrm>
              <a:off x="4912468" y="4815191"/>
              <a:ext cx="1332689" cy="24319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871571" y="4771577"/>
              <a:ext cx="11384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srgbClr val="0000FF"/>
                  </a:solidFill>
                  <a:latin typeface="Comic Sans MS" pitchFamily="66" charset="0"/>
                </a:rPr>
                <a:t>26 (1) msec</a:t>
              </a:r>
              <a:endParaRPr lang="fr-FR" dirty="0"/>
            </a:p>
          </p:txBody>
        </p:sp>
      </p:grpSp>
      <p:sp>
        <p:nvSpPr>
          <p:cNvPr id="56" name="ZoneTexte 55"/>
          <p:cNvSpPr txBox="1"/>
          <p:nvPr/>
        </p:nvSpPr>
        <p:spPr>
          <a:xfrm>
            <a:off x="787941" y="2733473"/>
            <a:ext cx="275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Beta </a:t>
            </a:r>
            <a:r>
              <a:rPr lang="fr-FR" dirty="0" err="1" smtClean="0"/>
              <a:t>decay</a:t>
            </a:r>
            <a:r>
              <a:rPr lang="fr-FR" dirty="0" smtClean="0"/>
              <a:t>  time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baseline="30000" dirty="0" smtClean="0"/>
              <a:t>34</a:t>
            </a:r>
            <a:r>
              <a:rPr lang="fr-FR" dirty="0" smtClean="0"/>
              <a:t>Al :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15574"/>
            <a:ext cx="4767263" cy="368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e 56"/>
          <p:cNvGrpSpPr/>
          <p:nvPr/>
        </p:nvGrpSpPr>
        <p:grpSpPr>
          <a:xfrm>
            <a:off x="6219941" y="2810245"/>
            <a:ext cx="326774" cy="526343"/>
            <a:chOff x="5869744" y="5407530"/>
            <a:chExt cx="655101" cy="780196"/>
          </a:xfrm>
        </p:grpSpPr>
        <p:cxnSp>
          <p:nvCxnSpPr>
            <p:cNvPr id="58" name="Connecteur droit avec flèche 57"/>
            <p:cNvCxnSpPr/>
            <p:nvPr/>
          </p:nvCxnSpPr>
          <p:spPr>
            <a:xfrm rot="16200000" flipH="1">
              <a:off x="5969837" y="5632717"/>
              <a:ext cx="780196" cy="32982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/>
            <p:nvPr/>
          </p:nvCxnSpPr>
          <p:spPr>
            <a:xfrm rot="5400000">
              <a:off x="5644557" y="5632717"/>
              <a:ext cx="780196" cy="32982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ZoneTexte 59"/>
          <p:cNvSpPr txBox="1"/>
          <p:nvPr/>
        </p:nvSpPr>
        <p:spPr>
          <a:xfrm>
            <a:off x="6099246" y="2772381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e</a:t>
            </a:r>
            <a:r>
              <a:rPr lang="fr-FR" sz="1400" baseline="30000" dirty="0" smtClean="0">
                <a:solidFill>
                  <a:srgbClr val="00B050"/>
                </a:solidFill>
              </a:rPr>
              <a:t>+</a:t>
            </a:r>
            <a:r>
              <a:rPr lang="fr-FR" sz="1400" dirty="0" smtClean="0">
                <a:solidFill>
                  <a:srgbClr val="00B050"/>
                </a:solidFill>
              </a:rPr>
              <a:t>    e</a:t>
            </a:r>
            <a:r>
              <a:rPr lang="fr-FR" sz="1400" baseline="30000" dirty="0" smtClean="0">
                <a:solidFill>
                  <a:srgbClr val="00B050"/>
                </a:solidFill>
              </a:rPr>
              <a:t>-</a:t>
            </a:r>
            <a:endParaRPr lang="fr-FR" sz="1400" baseline="30000" dirty="0">
              <a:solidFill>
                <a:srgbClr val="00B05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44266" y="2680131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rgbClr val="FF0000"/>
                </a:solidFill>
                <a:sym typeface="Symbol"/>
              </a:rPr>
              <a:t>19.4(7) ns</a:t>
            </a:r>
            <a:endParaRPr lang="en-US" sz="1400" b="1" i="1" baseline="30000" dirty="0">
              <a:solidFill>
                <a:srgbClr val="FF0000"/>
              </a:solidFill>
            </a:endParaRPr>
          </a:p>
        </p:txBody>
      </p:sp>
      <p:cxnSp>
        <p:nvCxnSpPr>
          <p:cNvPr id="64" name="Connecteur droit avec flèche 63"/>
          <p:cNvCxnSpPr/>
          <p:nvPr/>
        </p:nvCxnSpPr>
        <p:spPr>
          <a:xfrm>
            <a:off x="6819089" y="2324911"/>
            <a:ext cx="9728" cy="27237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e 73"/>
          <p:cNvGrpSpPr/>
          <p:nvPr/>
        </p:nvGrpSpPr>
        <p:grpSpPr>
          <a:xfrm>
            <a:off x="6132927" y="337226"/>
            <a:ext cx="1373586" cy="307777"/>
            <a:chOff x="4871571" y="4771577"/>
            <a:chExt cx="1373586" cy="307777"/>
          </a:xfrm>
        </p:grpSpPr>
        <p:sp>
          <p:nvSpPr>
            <p:cNvPr id="75" name="Rectangle 74"/>
            <p:cNvSpPr/>
            <p:nvPr/>
          </p:nvSpPr>
          <p:spPr>
            <a:xfrm>
              <a:off x="4912468" y="4815191"/>
              <a:ext cx="1332689" cy="24319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71571" y="4771577"/>
              <a:ext cx="13211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srgbClr val="0000FF"/>
                  </a:solidFill>
                  <a:latin typeface="Comic Sans MS" pitchFamily="66" charset="0"/>
                </a:rPr>
                <a:t>54.4 (5) msec</a:t>
              </a:r>
              <a:endParaRPr lang="fr-FR" dirty="0"/>
            </a:p>
          </p:txBody>
        </p:sp>
      </p:grpSp>
      <p:cxnSp>
        <p:nvCxnSpPr>
          <p:cNvPr id="53" name="Connecteur droit avec flèche 52"/>
          <p:cNvCxnSpPr/>
          <p:nvPr/>
        </p:nvCxnSpPr>
        <p:spPr>
          <a:xfrm>
            <a:off x="5856264" y="342900"/>
            <a:ext cx="363561" cy="164782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5988999" y="1047343"/>
            <a:ext cx="319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fr-FR" sz="1400" baseline="30000" dirty="0" smtClean="0">
                <a:solidFill>
                  <a:srgbClr val="00B050"/>
                </a:solidFill>
              </a:rPr>
              <a:t>-</a:t>
            </a:r>
            <a:endParaRPr lang="fr-FR" sz="1400" baseline="30000" dirty="0">
              <a:solidFill>
                <a:srgbClr val="00B050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6696076" y="2066925"/>
            <a:ext cx="247650" cy="5810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6105526" y="2714625"/>
            <a:ext cx="600074" cy="790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752475" y="3248025"/>
            <a:ext cx="3695700" cy="200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 rot="16200000" flipH="1">
            <a:off x="3678816" y="979057"/>
            <a:ext cx="1602827" cy="4450740"/>
          </a:xfrm>
          <a:custGeom>
            <a:avLst/>
            <a:gdLst>
              <a:gd name="connsiteX0" fmla="*/ 218364 w 2101756"/>
              <a:gd name="connsiteY0" fmla="*/ 2961564 h 2961564"/>
              <a:gd name="connsiteX1" fmla="*/ 313899 w 2101756"/>
              <a:gd name="connsiteY1" fmla="*/ 1651379 h 2961564"/>
              <a:gd name="connsiteX2" fmla="*/ 2101756 w 2101756"/>
              <a:gd name="connsiteY2" fmla="*/ 0 h 2961564"/>
              <a:gd name="connsiteX0" fmla="*/ 109182 w 1992574"/>
              <a:gd name="connsiteY0" fmla="*/ 2961564 h 2961564"/>
              <a:gd name="connsiteX1" fmla="*/ 507048 w 1992574"/>
              <a:gd name="connsiteY1" fmla="*/ 1561674 h 2961564"/>
              <a:gd name="connsiteX2" fmla="*/ 1992574 w 1992574"/>
              <a:gd name="connsiteY2" fmla="*/ 0 h 296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574" h="2961564">
                <a:moveTo>
                  <a:pt x="109182" y="2961564"/>
                </a:moveTo>
                <a:cubicBezTo>
                  <a:pt x="0" y="2553268"/>
                  <a:pt x="193149" y="2055268"/>
                  <a:pt x="507048" y="1561674"/>
                </a:cubicBezTo>
                <a:cubicBezTo>
                  <a:pt x="820947" y="1068080"/>
                  <a:pt x="1255595" y="578892"/>
                  <a:pt x="1992574" y="0"/>
                </a:cubicBezTo>
              </a:path>
            </a:pathLst>
          </a:custGeom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prstClr val="black"/>
              </a:solidFill>
            </a:endParaRPr>
          </a:p>
        </p:txBody>
      </p:sp>
      <p:sp>
        <p:nvSpPr>
          <p:cNvPr id="73" name="Forme libre 72"/>
          <p:cNvSpPr/>
          <p:nvPr/>
        </p:nvSpPr>
        <p:spPr>
          <a:xfrm rot="16200000" flipH="1">
            <a:off x="3343111" y="1843299"/>
            <a:ext cx="1602827" cy="3922001"/>
          </a:xfrm>
          <a:custGeom>
            <a:avLst/>
            <a:gdLst>
              <a:gd name="connsiteX0" fmla="*/ 218364 w 2101756"/>
              <a:gd name="connsiteY0" fmla="*/ 2961564 h 2961564"/>
              <a:gd name="connsiteX1" fmla="*/ 313899 w 2101756"/>
              <a:gd name="connsiteY1" fmla="*/ 1651379 h 2961564"/>
              <a:gd name="connsiteX2" fmla="*/ 2101756 w 2101756"/>
              <a:gd name="connsiteY2" fmla="*/ 0 h 2961564"/>
              <a:gd name="connsiteX0" fmla="*/ 109182 w 1992574"/>
              <a:gd name="connsiteY0" fmla="*/ 2961564 h 2961564"/>
              <a:gd name="connsiteX1" fmla="*/ 507048 w 1992574"/>
              <a:gd name="connsiteY1" fmla="*/ 1561674 h 2961564"/>
              <a:gd name="connsiteX2" fmla="*/ 1992574 w 1992574"/>
              <a:gd name="connsiteY2" fmla="*/ 0 h 2961564"/>
              <a:gd name="connsiteX0" fmla="*/ 109182 w 1992574"/>
              <a:gd name="connsiteY0" fmla="*/ 2961564 h 2961564"/>
              <a:gd name="connsiteX1" fmla="*/ 567514 w 1992574"/>
              <a:gd name="connsiteY1" fmla="*/ 1596802 h 2961564"/>
              <a:gd name="connsiteX2" fmla="*/ 1992574 w 1992574"/>
              <a:gd name="connsiteY2" fmla="*/ 0 h 296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574" h="2961564">
                <a:moveTo>
                  <a:pt x="109182" y="2961564"/>
                </a:moveTo>
                <a:cubicBezTo>
                  <a:pt x="0" y="2553268"/>
                  <a:pt x="253615" y="2090396"/>
                  <a:pt x="567514" y="1596802"/>
                </a:cubicBezTo>
                <a:cubicBezTo>
                  <a:pt x="881413" y="1103208"/>
                  <a:pt x="1255595" y="578892"/>
                  <a:pt x="1992574" y="0"/>
                </a:cubicBezTo>
              </a:path>
            </a:pathLst>
          </a:custGeom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418052" y="3518576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latin typeface="Comic Sans MS" pitchFamily="66" charset="0"/>
              </a:rPr>
              <a:t>54.4 (5) msec</a:t>
            </a:r>
            <a:endParaRPr lang="fr-FR" sz="1400" dirty="0"/>
          </a:p>
        </p:txBody>
      </p:sp>
      <p:sp>
        <p:nvSpPr>
          <p:cNvPr id="68" name="Rectangle 67"/>
          <p:cNvSpPr/>
          <p:nvPr/>
        </p:nvSpPr>
        <p:spPr>
          <a:xfrm>
            <a:off x="1297673" y="4620437"/>
            <a:ext cx="1138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26 (1) msec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 rot="5400000">
            <a:off x="7171769" y="2908571"/>
            <a:ext cx="373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F. Rotaru et al., Phys. </a:t>
            </a:r>
            <a:r>
              <a:rPr lang="fr-FR" sz="1400" dirty="0" err="1" smtClean="0"/>
              <a:t>Rev</a:t>
            </a:r>
            <a:r>
              <a:rPr lang="fr-FR" sz="1400" dirty="0" smtClean="0"/>
              <a:t>. </a:t>
            </a:r>
            <a:r>
              <a:rPr lang="fr-FR" sz="1400" dirty="0" err="1" smtClean="0"/>
              <a:t>Lett</a:t>
            </a:r>
            <a:r>
              <a:rPr lang="fr-FR" sz="1400" dirty="0" smtClean="0"/>
              <a:t>.109 (2012)092503</a:t>
            </a:r>
            <a:endParaRPr lang="fr-FR" sz="1400" dirty="0"/>
          </a:p>
        </p:txBody>
      </p:sp>
      <p:sp>
        <p:nvSpPr>
          <p:cNvPr id="66" name="Rectangle 65"/>
          <p:cNvSpPr/>
          <p:nvPr/>
        </p:nvSpPr>
        <p:spPr>
          <a:xfrm>
            <a:off x="7143750" y="695325"/>
            <a:ext cx="155257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5" grpId="0" animBg="1"/>
      <p:bldP spid="72" grpId="0" animBg="1"/>
      <p:bldP spid="73" grpId="0" animBg="1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 41"/>
          <p:cNvGrpSpPr/>
          <p:nvPr/>
        </p:nvGrpSpPr>
        <p:grpSpPr>
          <a:xfrm>
            <a:off x="5016224" y="305652"/>
            <a:ext cx="3943350" cy="3499585"/>
            <a:chOff x="5143500" y="286602"/>
            <a:chExt cx="3943350" cy="3499585"/>
          </a:xfrm>
        </p:grpSpPr>
        <p:grpSp>
          <p:nvGrpSpPr>
            <p:cNvPr id="55" name="Group 22"/>
            <p:cNvGrpSpPr>
              <a:grpSpLocks/>
            </p:cNvGrpSpPr>
            <p:nvPr/>
          </p:nvGrpSpPr>
          <p:grpSpPr bwMode="auto">
            <a:xfrm>
              <a:off x="5143500" y="286602"/>
              <a:ext cx="3943350" cy="3499585"/>
              <a:chOff x="6700880" y="71414"/>
              <a:chExt cx="3943350" cy="3714776"/>
            </a:xfrm>
          </p:grpSpPr>
          <p:grpSp>
            <p:nvGrpSpPr>
              <p:cNvPr id="58" name="Group 25"/>
              <p:cNvGrpSpPr>
                <a:grpSpLocks/>
              </p:cNvGrpSpPr>
              <p:nvPr/>
            </p:nvGrpSpPr>
            <p:grpSpPr bwMode="auto">
              <a:xfrm>
                <a:off x="6700880" y="71414"/>
                <a:ext cx="3943350" cy="3714776"/>
                <a:chOff x="5129244" y="71414"/>
                <a:chExt cx="3943350" cy="3714776"/>
              </a:xfrm>
            </p:grpSpPr>
            <p:pic>
              <p:nvPicPr>
                <p:cNvPr id="60" name="Picture 6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29244" y="71414"/>
                  <a:ext cx="3943350" cy="3714776"/>
                </a:xfrm>
                <a:prstGeom prst="rect">
                  <a:avLst/>
                </a:prstGeom>
                <a:noFill/>
                <a:ln w="19050">
                  <a:noFill/>
                  <a:prstDash val="sysDash"/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</p:spPr>
            </p:pic>
            <p:grpSp>
              <p:nvGrpSpPr>
                <p:cNvPr id="61" name="Group 24"/>
                <p:cNvGrpSpPr>
                  <a:grpSpLocks/>
                </p:cNvGrpSpPr>
                <p:nvPr/>
              </p:nvGrpSpPr>
              <p:grpSpPr bwMode="auto">
                <a:xfrm>
                  <a:off x="6343682" y="2692394"/>
                  <a:ext cx="2540965" cy="785818"/>
                  <a:chOff x="6343682" y="2692394"/>
                  <a:chExt cx="2540965" cy="785818"/>
                </a:xfrm>
              </p:grpSpPr>
              <p:cxnSp>
                <p:nvCxnSpPr>
                  <p:cNvPr id="62" name="Straight Connector 8"/>
                  <p:cNvCxnSpPr/>
                  <p:nvPr/>
                </p:nvCxnSpPr>
                <p:spPr>
                  <a:xfrm>
                    <a:off x="6343682" y="2759069"/>
                    <a:ext cx="973137" cy="1588"/>
                  </a:xfrm>
                  <a:prstGeom prst="line">
                    <a:avLst/>
                  </a:prstGeom>
                  <a:ln w="190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Rectangle 62"/>
                  <p:cNvSpPr/>
                  <p:nvPr/>
                </p:nvSpPr>
                <p:spPr>
                  <a:xfrm>
                    <a:off x="7331107" y="2692394"/>
                    <a:ext cx="1553540" cy="1238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r>
                      <a:rPr lang="en-US" sz="1400" b="1" i="1" dirty="0">
                        <a:solidFill>
                          <a:srgbClr val="FF0000"/>
                        </a:solidFill>
                      </a:rPr>
                      <a:t>2719(3)   0</a:t>
                    </a:r>
                    <a:r>
                      <a:rPr lang="en-US" sz="1400" b="1" i="1" baseline="-25000" dirty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400" b="1" i="1" baseline="30000" dirty="0" smtClean="0">
                        <a:solidFill>
                          <a:srgbClr val="FF0000"/>
                        </a:solidFill>
                        <a:sym typeface="Symbol"/>
                      </a:rPr>
                      <a:t>+</a:t>
                    </a:r>
                    <a:endParaRPr lang="en-US" sz="1200" b="1" i="1" baseline="300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64" name="Straight Arrow Connector 10"/>
                  <p:cNvCxnSpPr/>
                  <p:nvPr/>
                </p:nvCxnSpPr>
                <p:spPr>
                  <a:xfrm rot="5400000">
                    <a:off x="6215093" y="3117847"/>
                    <a:ext cx="717555" cy="3175"/>
                  </a:xfrm>
                  <a:prstGeom prst="straightConnector1">
                    <a:avLst/>
                  </a:prstGeom>
                  <a:ln w="25400">
                    <a:noFill/>
                    <a:prstDash val="sysDot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9" name="Rectangle 58"/>
              <p:cNvSpPr/>
              <p:nvPr/>
            </p:nvSpPr>
            <p:spPr>
              <a:xfrm>
                <a:off x="7564480" y="142851"/>
                <a:ext cx="192088" cy="1397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50" b="1" i="1" dirty="0">
                    <a:solidFill>
                      <a:prstClr val="black"/>
                    </a:solidFill>
                  </a:rPr>
                  <a:t>4</a:t>
                </a:r>
                <a:r>
                  <a:rPr lang="en-US" sz="1050" b="1" i="1" baseline="30000" dirty="0">
                    <a:solidFill>
                      <a:prstClr val="black"/>
                    </a:solidFill>
                    <a:sym typeface="Symbol"/>
                  </a:rPr>
                  <a:t></a:t>
                </a:r>
                <a:endParaRPr lang="en-US" sz="1050" b="1" i="1" baseline="30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56" name="Connecteur droit 55"/>
            <p:cNvCxnSpPr/>
            <p:nvPr/>
          </p:nvCxnSpPr>
          <p:spPr>
            <a:xfrm>
              <a:off x="6373504" y="2811439"/>
              <a:ext cx="928048" cy="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33"/>
          <p:cNvGrpSpPr>
            <a:grpSpLocks noChangeAspect="1"/>
          </p:cNvGrpSpPr>
          <p:nvPr/>
        </p:nvGrpSpPr>
        <p:grpSpPr bwMode="auto">
          <a:xfrm>
            <a:off x="-164582" y="419912"/>
            <a:ext cx="3971498" cy="2070602"/>
            <a:chOff x="-1010465" y="1628800"/>
            <a:chExt cx="8022898" cy="4214841"/>
          </a:xfrm>
        </p:grpSpPr>
        <p:pic>
          <p:nvPicPr>
            <p:cNvPr id="66" name="Picture 5" descr="new_complete_setup_with_small_clov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84584" y="1628800"/>
              <a:ext cx="7697017" cy="4214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7" name="Group 43"/>
            <p:cNvGrpSpPr>
              <a:grpSpLocks/>
            </p:cNvGrpSpPr>
            <p:nvPr/>
          </p:nvGrpSpPr>
          <p:grpSpPr bwMode="auto">
            <a:xfrm>
              <a:off x="-1010465" y="3417470"/>
              <a:ext cx="5366441" cy="1523698"/>
              <a:chOff x="292544" y="1384764"/>
              <a:chExt cx="5366441" cy="1523698"/>
            </a:xfrm>
          </p:grpSpPr>
          <p:cxnSp>
            <p:nvCxnSpPr>
              <p:cNvPr id="68" name="Straight Connector 34"/>
              <p:cNvCxnSpPr/>
              <p:nvPr/>
            </p:nvCxnSpPr>
            <p:spPr>
              <a:xfrm rot="120000" flipV="1">
                <a:off x="292544" y="2571744"/>
                <a:ext cx="1064746" cy="336718"/>
              </a:xfrm>
              <a:prstGeom prst="line">
                <a:avLst/>
              </a:prstGeom>
              <a:ln w="4191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36"/>
              <p:cNvCxnSpPr/>
              <p:nvPr/>
            </p:nvCxnSpPr>
            <p:spPr>
              <a:xfrm rot="120000" flipV="1">
                <a:off x="1594044" y="2319552"/>
                <a:ext cx="712614" cy="224142"/>
              </a:xfrm>
              <a:prstGeom prst="line">
                <a:avLst/>
              </a:prstGeom>
              <a:ln w="482600" cap="rnd">
                <a:solidFill>
                  <a:schemeClr val="bg1">
                    <a:lumMod val="50000"/>
                    <a:alpha val="80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40"/>
              <p:cNvCxnSpPr/>
              <p:nvPr/>
            </p:nvCxnSpPr>
            <p:spPr>
              <a:xfrm rot="120000" flipV="1">
                <a:off x="2616174" y="2105819"/>
                <a:ext cx="468000" cy="144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41"/>
              <p:cNvCxnSpPr/>
              <p:nvPr/>
            </p:nvCxnSpPr>
            <p:spPr>
              <a:xfrm rot="120000" flipV="1">
                <a:off x="3796990" y="1797240"/>
                <a:ext cx="432000" cy="129600"/>
              </a:xfrm>
              <a:prstGeom prst="line">
                <a:avLst/>
              </a:prstGeom>
              <a:ln w="5588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42"/>
              <p:cNvCxnSpPr/>
              <p:nvPr/>
            </p:nvCxnSpPr>
            <p:spPr>
              <a:xfrm rot="120000" flipV="1">
                <a:off x="4722985" y="1384764"/>
                <a:ext cx="936000" cy="288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Connecteur droit 24"/>
          <p:cNvCxnSpPr/>
          <p:nvPr/>
        </p:nvCxnSpPr>
        <p:spPr>
          <a:xfrm>
            <a:off x="5214165" y="233095"/>
            <a:ext cx="57825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897494" y="44064"/>
            <a:ext cx="14350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43025" algn="l"/>
              </a:tabLst>
            </a:pP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fr-FR" sz="1400" baseline="30000" dirty="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fr-FR" sz="1400" dirty="0" smtClean="0">
                <a:solidFill>
                  <a:srgbClr val="0000FF"/>
                </a:solidFill>
                <a:latin typeface="Comic Sans MS" pitchFamily="66" charset="0"/>
              </a:rPr>
              <a:t>26 </a:t>
            </a: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fr-FR" sz="1400" dirty="0" smtClean="0">
                <a:solidFill>
                  <a:srgbClr val="0000FF"/>
                </a:solidFill>
                <a:latin typeface="Comic Sans MS" pitchFamily="66" charset="0"/>
              </a:rPr>
              <a:t>1) </a:t>
            </a: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msec</a:t>
            </a:r>
            <a:endParaRPr lang="fr-FR" sz="1400" baseline="30000" dirty="0">
              <a:solidFill>
                <a:srgbClr val="0000FF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Comic Sans MS" pitchFamily="66" charset="0"/>
              </a:rPr>
              <a:t>4</a:t>
            </a:r>
            <a:r>
              <a:rPr lang="fr-FR" sz="1400" baseline="30000" dirty="0">
                <a:solidFill>
                  <a:prstClr val="black"/>
                </a:solidFill>
                <a:latin typeface="Comic Sans MS" pitchFamily="66" charset="0"/>
              </a:rPr>
              <a:t>-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6222334" y="2806189"/>
            <a:ext cx="928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4693914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0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Si : experimental results 3/3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2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072749" y="4031690"/>
            <a:ext cx="412003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B(E2:2</a:t>
            </a:r>
            <a:r>
              <a:rPr lang="fr-FR" baseline="30000" dirty="0" smtClean="0">
                <a:solidFill>
                  <a:srgbClr val="FF0000"/>
                </a:solidFill>
              </a:rPr>
              <a:t>+</a:t>
            </a:r>
            <a:r>
              <a:rPr lang="fr-FR" baseline="-25000" dirty="0" smtClean="0">
                <a:solidFill>
                  <a:srgbClr val="FF0000"/>
                </a:solidFill>
              </a:rPr>
              <a:t>1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dirty="0" smtClean="0">
                <a:solidFill>
                  <a:srgbClr val="FF0000"/>
                </a:solidFill>
              </a:rPr>
              <a:t>0</a:t>
            </a:r>
            <a:r>
              <a:rPr lang="fr-FR" baseline="30000" dirty="0" smtClean="0">
                <a:solidFill>
                  <a:srgbClr val="FF0000"/>
                </a:solidFill>
              </a:rPr>
              <a:t>+</a:t>
            </a:r>
            <a:r>
              <a:rPr lang="fr-FR" baseline="-25000" dirty="0" smtClean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)  </a:t>
            </a:r>
            <a:r>
              <a:rPr lang="fr-FR" dirty="0" err="1" smtClean="0">
                <a:sym typeface="Wingdings" pitchFamily="2" charset="2"/>
              </a:rPr>
              <a:t>from</a:t>
            </a:r>
            <a:r>
              <a:rPr lang="fr-FR" dirty="0" smtClean="0">
                <a:sym typeface="Wingdings" pitchFamily="2" charset="2"/>
              </a:rPr>
              <a:t>  </a:t>
            </a:r>
          </a:p>
          <a:p>
            <a:r>
              <a:rPr lang="fr-FR" dirty="0" smtClean="0">
                <a:sym typeface="Wingdings" pitchFamily="2" charset="2"/>
              </a:rPr>
              <a:t> </a:t>
            </a:r>
          </a:p>
          <a:p>
            <a:r>
              <a:rPr lang="fr-FR" dirty="0" smtClean="0">
                <a:sym typeface="Wingdings" pitchFamily="2" charset="2"/>
              </a:rPr>
              <a:t>       - </a:t>
            </a:r>
            <a:r>
              <a:rPr lang="fr-FR" dirty="0" smtClean="0"/>
              <a:t>B(E2:2</a:t>
            </a:r>
            <a:r>
              <a:rPr lang="fr-FR" baseline="30000" dirty="0" smtClean="0"/>
              <a:t>+</a:t>
            </a:r>
            <a:r>
              <a:rPr lang="fr-FR" baseline="-25000" dirty="0" smtClean="0"/>
              <a:t>1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0</a:t>
            </a:r>
            <a:r>
              <a:rPr lang="fr-FR" baseline="30000" dirty="0" smtClean="0"/>
              <a:t>+</a:t>
            </a:r>
            <a:r>
              <a:rPr lang="fr-FR" baseline="-25000" dirty="0" smtClean="0"/>
              <a:t>1</a:t>
            </a:r>
            <a:r>
              <a:rPr lang="fr-FR" dirty="0" smtClean="0">
                <a:sym typeface="Wingdings" pitchFamily="2" charset="2"/>
              </a:rPr>
              <a:t>) = 17(7) e</a:t>
            </a:r>
            <a:r>
              <a:rPr lang="fr-FR" baseline="30000" dirty="0" smtClean="0">
                <a:sym typeface="Wingdings" pitchFamily="2" charset="2"/>
              </a:rPr>
              <a:t>2</a:t>
            </a:r>
            <a:r>
              <a:rPr lang="fr-FR" dirty="0" smtClean="0">
                <a:sym typeface="Wingdings" pitchFamily="2" charset="2"/>
              </a:rPr>
              <a:t>fm</a:t>
            </a:r>
            <a:r>
              <a:rPr lang="fr-FR" baseline="30000" dirty="0" smtClean="0">
                <a:sym typeface="Wingdings" pitchFamily="2" charset="2"/>
              </a:rPr>
              <a:t>4</a:t>
            </a:r>
          </a:p>
          <a:p>
            <a:pPr lvl="0"/>
            <a:r>
              <a:rPr lang="fr-FR" sz="1400" dirty="0" smtClean="0">
                <a:solidFill>
                  <a:prstClr val="black"/>
                </a:solidFill>
                <a:sym typeface="Wingdings" pitchFamily="2" charset="2"/>
              </a:rPr>
              <a:t>           </a:t>
            </a:r>
            <a:r>
              <a:rPr lang="fr-FR" sz="1400" dirty="0" err="1" smtClean="0">
                <a:solidFill>
                  <a:prstClr val="black"/>
                </a:solidFill>
                <a:sym typeface="Wingdings" pitchFamily="2" charset="2"/>
              </a:rPr>
              <a:t>Coulex</a:t>
            </a:r>
            <a:r>
              <a:rPr lang="fr-FR" sz="1400" dirty="0" smtClean="0">
                <a:solidFill>
                  <a:prstClr val="black"/>
                </a:solidFill>
                <a:sym typeface="Wingdings" pitchFamily="2" charset="2"/>
              </a:rPr>
              <a:t> : </a:t>
            </a:r>
            <a:r>
              <a:rPr lang="fr-FR" sz="1400" dirty="0" err="1" smtClean="0">
                <a:solidFill>
                  <a:prstClr val="black"/>
                </a:solidFill>
                <a:sym typeface="Wingdings" pitchFamily="2" charset="2"/>
              </a:rPr>
              <a:t>Ibbotson</a:t>
            </a:r>
            <a:r>
              <a:rPr lang="fr-FR" sz="1400" dirty="0" smtClean="0">
                <a:solidFill>
                  <a:prstClr val="black"/>
                </a:solidFill>
                <a:sym typeface="Wingdings" pitchFamily="2" charset="2"/>
              </a:rPr>
              <a:t>, PRC80(1998)2081</a:t>
            </a:r>
            <a:endParaRPr lang="fr-FR" sz="1400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ym typeface="Wingdings" pitchFamily="2" charset="2"/>
              </a:rPr>
              <a:t> </a:t>
            </a:r>
          </a:p>
          <a:p>
            <a:r>
              <a:rPr lang="fr-FR" dirty="0" smtClean="0">
                <a:sym typeface="Wingdings" pitchFamily="2" charset="2"/>
              </a:rPr>
              <a:t>       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- </a:t>
            </a: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I</a:t>
            </a:r>
            <a:r>
              <a:rPr lang="fr-FR" dirty="0" err="1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(3326 </a:t>
            </a: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keV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)/</a:t>
            </a: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I</a:t>
            </a:r>
            <a:r>
              <a:rPr lang="fr-FR" dirty="0" err="1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(606 </a:t>
            </a:r>
            <a:r>
              <a:rPr lang="fr-FR" dirty="0" err="1" smtClean="0">
                <a:solidFill>
                  <a:srgbClr val="0000FF"/>
                </a:solidFill>
                <a:sym typeface="Wingdings" pitchFamily="2" charset="2"/>
              </a:rPr>
              <a:t>keV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) = 1380(717)</a:t>
            </a:r>
            <a:endParaRPr lang="fr-FR" dirty="0">
              <a:solidFill>
                <a:srgbClr val="0000FF"/>
              </a:solidFill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5524715" y="5817068"/>
            <a:ext cx="2924198" cy="865194"/>
            <a:chOff x="6111740" y="4761186"/>
            <a:chExt cx="2924198" cy="865194"/>
          </a:xfrm>
        </p:grpSpPr>
        <p:sp>
          <p:nvSpPr>
            <p:cNvPr id="53" name="Rectangle 52"/>
            <p:cNvSpPr/>
            <p:nvPr/>
          </p:nvSpPr>
          <p:spPr>
            <a:xfrm>
              <a:off x="6111740" y="5257048"/>
              <a:ext cx="2924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B(E2:2</a:t>
              </a:r>
              <a:r>
                <a:rPr lang="fr-FR" baseline="30000" dirty="0" smtClean="0">
                  <a:solidFill>
                    <a:srgbClr val="FF0000"/>
                  </a:solidFill>
                </a:rPr>
                <a:t>+</a:t>
              </a:r>
              <a:r>
                <a:rPr lang="fr-FR" baseline="-25000" dirty="0" smtClean="0">
                  <a:solidFill>
                    <a:srgbClr val="FF0000"/>
                  </a:solidFill>
                </a:rPr>
                <a:t>1</a:t>
              </a:r>
              <a:r>
                <a:rPr lang="fr-FR" dirty="0" smtClean="0">
                  <a:solidFill>
                    <a:srgbClr val="FF0000"/>
                  </a:solidFill>
                  <a:sym typeface="Wingdings" pitchFamily="2" charset="2"/>
                </a:rPr>
                <a:t></a:t>
              </a:r>
              <a:r>
                <a:rPr lang="fr-FR" dirty="0" smtClean="0">
                  <a:solidFill>
                    <a:srgbClr val="FF0000"/>
                  </a:solidFill>
                </a:rPr>
                <a:t>0</a:t>
              </a:r>
              <a:r>
                <a:rPr lang="fr-FR" baseline="30000" dirty="0" smtClean="0">
                  <a:solidFill>
                    <a:srgbClr val="FF0000"/>
                  </a:solidFill>
                </a:rPr>
                <a:t>+</a:t>
              </a:r>
              <a:r>
                <a:rPr lang="fr-FR" baseline="-25000" dirty="0" smtClean="0">
                  <a:solidFill>
                    <a:srgbClr val="FF0000"/>
                  </a:solidFill>
                </a:rPr>
                <a:t>2</a:t>
              </a:r>
              <a:r>
                <a:rPr lang="fr-FR" dirty="0" smtClean="0">
                  <a:solidFill>
                    <a:srgbClr val="FF0000"/>
                  </a:solidFill>
                  <a:sym typeface="Wingdings" pitchFamily="2" charset="2"/>
                </a:rPr>
                <a:t>) = 61(40) e</a:t>
              </a:r>
              <a:r>
                <a:rPr lang="fr-FR" baseline="30000" dirty="0" smtClean="0">
                  <a:solidFill>
                    <a:srgbClr val="FF0000"/>
                  </a:solidFill>
                  <a:sym typeface="Wingdings" pitchFamily="2" charset="2"/>
                </a:rPr>
                <a:t>2</a:t>
              </a:r>
              <a:r>
                <a:rPr lang="fr-FR" dirty="0" smtClean="0">
                  <a:solidFill>
                    <a:srgbClr val="FF0000"/>
                  </a:solidFill>
                  <a:sym typeface="Wingdings" pitchFamily="2" charset="2"/>
                </a:rPr>
                <a:t>fm</a:t>
              </a:r>
              <a:r>
                <a:rPr lang="fr-FR" baseline="30000" dirty="0" smtClean="0">
                  <a:solidFill>
                    <a:srgbClr val="FF0000"/>
                  </a:solidFill>
                  <a:sym typeface="Wingdings" pitchFamily="2" charset="2"/>
                </a:rPr>
                <a:t>4</a:t>
              </a:r>
            </a:p>
          </p:txBody>
        </p:sp>
        <p:sp>
          <p:nvSpPr>
            <p:cNvPr id="54" name="Flèche vers le bas 53"/>
            <p:cNvSpPr/>
            <p:nvPr/>
          </p:nvSpPr>
          <p:spPr>
            <a:xfrm>
              <a:off x="7294175" y="4761186"/>
              <a:ext cx="157655" cy="5150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0" y="2707574"/>
            <a:ext cx="5410200" cy="4150425"/>
            <a:chOff x="0" y="2707574"/>
            <a:chExt cx="5410200" cy="41504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743724"/>
              <a:ext cx="4786489" cy="411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7" name="Connecteur droit 56"/>
            <p:cNvCxnSpPr/>
            <p:nvPr/>
          </p:nvCxnSpPr>
          <p:spPr>
            <a:xfrm>
              <a:off x="4833257" y="2707574"/>
              <a:ext cx="47501" cy="400198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H="1">
              <a:off x="4868883" y="5557652"/>
              <a:ext cx="541317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lèche vers le bas 73"/>
          <p:cNvSpPr/>
          <p:nvPr/>
        </p:nvSpPr>
        <p:spPr>
          <a:xfrm>
            <a:off x="6302633" y="2613703"/>
            <a:ext cx="166151" cy="174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?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Flèche vers le bas 75"/>
          <p:cNvSpPr/>
          <p:nvPr/>
        </p:nvSpPr>
        <p:spPr>
          <a:xfrm>
            <a:off x="6488350" y="2610461"/>
            <a:ext cx="262646" cy="85890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17(7)</a:t>
            </a:r>
            <a:endParaRPr lang="fr-FR" sz="11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" name="Groupe 83"/>
          <p:cNvGrpSpPr/>
          <p:nvPr/>
        </p:nvGrpSpPr>
        <p:grpSpPr>
          <a:xfrm>
            <a:off x="6948212" y="2600502"/>
            <a:ext cx="166963" cy="897554"/>
            <a:chOff x="6802971" y="2600502"/>
            <a:chExt cx="196215" cy="897554"/>
          </a:xfrm>
        </p:grpSpPr>
        <p:grpSp>
          <p:nvGrpSpPr>
            <p:cNvPr id="77" name="Groupe 76"/>
            <p:cNvGrpSpPr/>
            <p:nvPr/>
          </p:nvGrpSpPr>
          <p:grpSpPr>
            <a:xfrm>
              <a:off x="6802971" y="2600502"/>
              <a:ext cx="68256" cy="897554"/>
              <a:chOff x="6724431" y="2626693"/>
              <a:chExt cx="68256" cy="862158"/>
            </a:xfrm>
          </p:grpSpPr>
          <p:cxnSp>
            <p:nvCxnSpPr>
              <p:cNvPr id="78" name="Connecteur droit avec flèche 77"/>
              <p:cNvCxnSpPr/>
              <p:nvPr/>
            </p:nvCxnSpPr>
            <p:spPr>
              <a:xfrm>
                <a:off x="6729137" y="3364568"/>
                <a:ext cx="2966" cy="124283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Forme libre 78"/>
              <p:cNvSpPr/>
              <p:nvPr/>
            </p:nvSpPr>
            <p:spPr>
              <a:xfrm>
                <a:off x="6724431" y="2626693"/>
                <a:ext cx="68256" cy="787302"/>
              </a:xfrm>
              <a:custGeom>
                <a:avLst/>
                <a:gdLst>
                  <a:gd name="connsiteX0" fmla="*/ 4707 w 78847"/>
                  <a:gd name="connsiteY0" fmla="*/ 0 h 1429853"/>
                  <a:gd name="connsiteX1" fmla="*/ 68256 w 78847"/>
                  <a:gd name="connsiteY1" fmla="*/ 162403 h 1429853"/>
                  <a:gd name="connsiteX2" fmla="*/ 4707 w 78847"/>
                  <a:gd name="connsiteY2" fmla="*/ 300093 h 1429853"/>
                  <a:gd name="connsiteX3" fmla="*/ 75317 w 78847"/>
                  <a:gd name="connsiteY3" fmla="*/ 501331 h 1429853"/>
                  <a:gd name="connsiteX4" fmla="*/ 8237 w 78847"/>
                  <a:gd name="connsiteY4" fmla="*/ 656673 h 1429853"/>
                  <a:gd name="connsiteX5" fmla="*/ 75317 w 78847"/>
                  <a:gd name="connsiteY5" fmla="*/ 804955 h 1429853"/>
                  <a:gd name="connsiteX6" fmla="*/ 11768 w 78847"/>
                  <a:gd name="connsiteY6" fmla="*/ 949705 h 1429853"/>
                  <a:gd name="connsiteX7" fmla="*/ 78847 w 78847"/>
                  <a:gd name="connsiteY7" fmla="*/ 1112108 h 1429853"/>
                  <a:gd name="connsiteX8" fmla="*/ 11768 w 78847"/>
                  <a:gd name="connsiteY8" fmla="*/ 1302755 h 1429853"/>
                  <a:gd name="connsiteX9" fmla="*/ 8237 w 78847"/>
                  <a:gd name="connsiteY9" fmla="*/ 1429853 h 142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847" h="1429853">
                    <a:moveTo>
                      <a:pt x="4707" y="0"/>
                    </a:moveTo>
                    <a:cubicBezTo>
                      <a:pt x="36481" y="56194"/>
                      <a:pt x="68256" y="112388"/>
                      <a:pt x="68256" y="162403"/>
                    </a:cubicBezTo>
                    <a:cubicBezTo>
                      <a:pt x="68256" y="212418"/>
                      <a:pt x="3530" y="243605"/>
                      <a:pt x="4707" y="300093"/>
                    </a:cubicBezTo>
                    <a:cubicBezTo>
                      <a:pt x="5884" y="356581"/>
                      <a:pt x="74729" y="441901"/>
                      <a:pt x="75317" y="501331"/>
                    </a:cubicBezTo>
                    <a:cubicBezTo>
                      <a:pt x="75905" y="560761"/>
                      <a:pt x="8237" y="606069"/>
                      <a:pt x="8237" y="656673"/>
                    </a:cubicBezTo>
                    <a:cubicBezTo>
                      <a:pt x="8237" y="707277"/>
                      <a:pt x="74729" y="756116"/>
                      <a:pt x="75317" y="804955"/>
                    </a:cubicBezTo>
                    <a:cubicBezTo>
                      <a:pt x="75905" y="853794"/>
                      <a:pt x="11180" y="898513"/>
                      <a:pt x="11768" y="949705"/>
                    </a:cubicBezTo>
                    <a:cubicBezTo>
                      <a:pt x="12356" y="1000897"/>
                      <a:pt x="78847" y="1053266"/>
                      <a:pt x="78847" y="1112108"/>
                    </a:cubicBezTo>
                    <a:cubicBezTo>
                      <a:pt x="78847" y="1170950"/>
                      <a:pt x="23536" y="1249798"/>
                      <a:pt x="11768" y="1302755"/>
                    </a:cubicBezTo>
                    <a:cubicBezTo>
                      <a:pt x="0" y="1355712"/>
                      <a:pt x="4118" y="1392782"/>
                      <a:pt x="8237" y="1429853"/>
                    </a:cubicBezTo>
                  </a:path>
                </a:pathLst>
              </a:custGeom>
              <a:ln w="19050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3" name="Groupe 82"/>
            <p:cNvGrpSpPr/>
            <p:nvPr/>
          </p:nvGrpSpPr>
          <p:grpSpPr>
            <a:xfrm>
              <a:off x="6961781" y="2603390"/>
              <a:ext cx="37405" cy="213629"/>
              <a:chOff x="6961781" y="2603390"/>
              <a:chExt cx="37405" cy="213629"/>
            </a:xfrm>
          </p:grpSpPr>
          <p:cxnSp>
            <p:nvCxnSpPr>
              <p:cNvPr id="81" name="Connecteur droit avec flèche 80"/>
              <p:cNvCxnSpPr/>
              <p:nvPr/>
            </p:nvCxnSpPr>
            <p:spPr>
              <a:xfrm>
                <a:off x="6962639" y="2720855"/>
                <a:ext cx="4033" cy="96164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orme libre 81"/>
              <p:cNvSpPr/>
              <p:nvPr/>
            </p:nvSpPr>
            <p:spPr>
              <a:xfrm>
                <a:off x="6961781" y="2603390"/>
                <a:ext cx="37405" cy="127852"/>
              </a:xfrm>
              <a:custGeom>
                <a:avLst/>
                <a:gdLst>
                  <a:gd name="connsiteX0" fmla="*/ 4707 w 78847"/>
                  <a:gd name="connsiteY0" fmla="*/ 0 h 1429853"/>
                  <a:gd name="connsiteX1" fmla="*/ 68256 w 78847"/>
                  <a:gd name="connsiteY1" fmla="*/ 162403 h 1429853"/>
                  <a:gd name="connsiteX2" fmla="*/ 4707 w 78847"/>
                  <a:gd name="connsiteY2" fmla="*/ 300093 h 1429853"/>
                  <a:gd name="connsiteX3" fmla="*/ 75317 w 78847"/>
                  <a:gd name="connsiteY3" fmla="*/ 501331 h 1429853"/>
                  <a:gd name="connsiteX4" fmla="*/ 8237 w 78847"/>
                  <a:gd name="connsiteY4" fmla="*/ 656673 h 1429853"/>
                  <a:gd name="connsiteX5" fmla="*/ 75317 w 78847"/>
                  <a:gd name="connsiteY5" fmla="*/ 804955 h 1429853"/>
                  <a:gd name="connsiteX6" fmla="*/ 11768 w 78847"/>
                  <a:gd name="connsiteY6" fmla="*/ 949705 h 1429853"/>
                  <a:gd name="connsiteX7" fmla="*/ 78847 w 78847"/>
                  <a:gd name="connsiteY7" fmla="*/ 1112108 h 1429853"/>
                  <a:gd name="connsiteX8" fmla="*/ 11768 w 78847"/>
                  <a:gd name="connsiteY8" fmla="*/ 1302755 h 1429853"/>
                  <a:gd name="connsiteX9" fmla="*/ 8237 w 78847"/>
                  <a:gd name="connsiteY9" fmla="*/ 1429853 h 1429853"/>
                  <a:gd name="connsiteX0" fmla="*/ 4707 w 75905"/>
                  <a:gd name="connsiteY0" fmla="*/ 0 h 1429853"/>
                  <a:gd name="connsiteX1" fmla="*/ 68256 w 75905"/>
                  <a:gd name="connsiteY1" fmla="*/ 162403 h 1429853"/>
                  <a:gd name="connsiteX2" fmla="*/ 4707 w 75905"/>
                  <a:gd name="connsiteY2" fmla="*/ 300093 h 1429853"/>
                  <a:gd name="connsiteX3" fmla="*/ 75317 w 75905"/>
                  <a:gd name="connsiteY3" fmla="*/ 501331 h 1429853"/>
                  <a:gd name="connsiteX4" fmla="*/ 8237 w 75905"/>
                  <a:gd name="connsiteY4" fmla="*/ 656673 h 1429853"/>
                  <a:gd name="connsiteX5" fmla="*/ 75317 w 75905"/>
                  <a:gd name="connsiteY5" fmla="*/ 804955 h 1429853"/>
                  <a:gd name="connsiteX6" fmla="*/ 11768 w 75905"/>
                  <a:gd name="connsiteY6" fmla="*/ 949705 h 1429853"/>
                  <a:gd name="connsiteX7" fmla="*/ 11768 w 75905"/>
                  <a:gd name="connsiteY7" fmla="*/ 1302755 h 1429853"/>
                  <a:gd name="connsiteX8" fmla="*/ 8237 w 75905"/>
                  <a:gd name="connsiteY8" fmla="*/ 1429853 h 1429853"/>
                  <a:gd name="connsiteX0" fmla="*/ 3530 w 74728"/>
                  <a:gd name="connsiteY0" fmla="*/ 0 h 1302756"/>
                  <a:gd name="connsiteX1" fmla="*/ 67079 w 74728"/>
                  <a:gd name="connsiteY1" fmla="*/ 162403 h 1302756"/>
                  <a:gd name="connsiteX2" fmla="*/ 3530 w 74728"/>
                  <a:gd name="connsiteY2" fmla="*/ 300093 h 1302756"/>
                  <a:gd name="connsiteX3" fmla="*/ 74140 w 74728"/>
                  <a:gd name="connsiteY3" fmla="*/ 501331 h 1302756"/>
                  <a:gd name="connsiteX4" fmla="*/ 7060 w 74728"/>
                  <a:gd name="connsiteY4" fmla="*/ 656673 h 1302756"/>
                  <a:gd name="connsiteX5" fmla="*/ 74140 w 74728"/>
                  <a:gd name="connsiteY5" fmla="*/ 804955 h 1302756"/>
                  <a:gd name="connsiteX6" fmla="*/ 10591 w 74728"/>
                  <a:gd name="connsiteY6" fmla="*/ 949705 h 1302756"/>
                  <a:gd name="connsiteX7" fmla="*/ 10591 w 74728"/>
                  <a:gd name="connsiteY7" fmla="*/ 1302755 h 1302756"/>
                  <a:gd name="connsiteX0" fmla="*/ 1177 w 72375"/>
                  <a:gd name="connsiteY0" fmla="*/ 0 h 949705"/>
                  <a:gd name="connsiteX1" fmla="*/ 64726 w 72375"/>
                  <a:gd name="connsiteY1" fmla="*/ 162403 h 949705"/>
                  <a:gd name="connsiteX2" fmla="*/ 1177 w 72375"/>
                  <a:gd name="connsiteY2" fmla="*/ 300093 h 949705"/>
                  <a:gd name="connsiteX3" fmla="*/ 71787 w 72375"/>
                  <a:gd name="connsiteY3" fmla="*/ 501331 h 949705"/>
                  <a:gd name="connsiteX4" fmla="*/ 4707 w 72375"/>
                  <a:gd name="connsiteY4" fmla="*/ 656673 h 949705"/>
                  <a:gd name="connsiteX5" fmla="*/ 71787 w 72375"/>
                  <a:gd name="connsiteY5" fmla="*/ 804955 h 949705"/>
                  <a:gd name="connsiteX6" fmla="*/ 8238 w 72375"/>
                  <a:gd name="connsiteY6" fmla="*/ 949705 h 949705"/>
                  <a:gd name="connsiteX0" fmla="*/ 1177 w 72375"/>
                  <a:gd name="connsiteY0" fmla="*/ 0 h 804955"/>
                  <a:gd name="connsiteX1" fmla="*/ 64726 w 72375"/>
                  <a:gd name="connsiteY1" fmla="*/ 162403 h 804955"/>
                  <a:gd name="connsiteX2" fmla="*/ 1177 w 72375"/>
                  <a:gd name="connsiteY2" fmla="*/ 300093 h 804955"/>
                  <a:gd name="connsiteX3" fmla="*/ 71787 w 72375"/>
                  <a:gd name="connsiteY3" fmla="*/ 501331 h 804955"/>
                  <a:gd name="connsiteX4" fmla="*/ 4707 w 72375"/>
                  <a:gd name="connsiteY4" fmla="*/ 656673 h 804955"/>
                  <a:gd name="connsiteX5" fmla="*/ 71787 w 72375"/>
                  <a:gd name="connsiteY5" fmla="*/ 804955 h 804955"/>
                  <a:gd name="connsiteX0" fmla="*/ 1177 w 72375"/>
                  <a:gd name="connsiteY0" fmla="*/ 0 h 656672"/>
                  <a:gd name="connsiteX1" fmla="*/ 64726 w 72375"/>
                  <a:gd name="connsiteY1" fmla="*/ 162403 h 656672"/>
                  <a:gd name="connsiteX2" fmla="*/ 1177 w 72375"/>
                  <a:gd name="connsiteY2" fmla="*/ 300093 h 656672"/>
                  <a:gd name="connsiteX3" fmla="*/ 71787 w 72375"/>
                  <a:gd name="connsiteY3" fmla="*/ 501331 h 656672"/>
                  <a:gd name="connsiteX4" fmla="*/ 4707 w 72375"/>
                  <a:gd name="connsiteY4" fmla="*/ 656673 h 656672"/>
                  <a:gd name="connsiteX0" fmla="*/ 10003 w 73551"/>
                  <a:gd name="connsiteY0" fmla="*/ 0 h 656674"/>
                  <a:gd name="connsiteX1" fmla="*/ 73552 w 73551"/>
                  <a:gd name="connsiteY1" fmla="*/ 162403 h 656674"/>
                  <a:gd name="connsiteX2" fmla="*/ 10003 w 73551"/>
                  <a:gd name="connsiteY2" fmla="*/ 300093 h 656674"/>
                  <a:gd name="connsiteX3" fmla="*/ 13533 w 73551"/>
                  <a:gd name="connsiteY3" fmla="*/ 656673 h 656674"/>
                  <a:gd name="connsiteX0" fmla="*/ 0 w 63550"/>
                  <a:gd name="connsiteY0" fmla="*/ 0 h 300092"/>
                  <a:gd name="connsiteX1" fmla="*/ 63549 w 63550"/>
                  <a:gd name="connsiteY1" fmla="*/ 162403 h 300092"/>
                  <a:gd name="connsiteX2" fmla="*/ 0 w 63550"/>
                  <a:gd name="connsiteY2" fmla="*/ 300093 h 300092"/>
                  <a:gd name="connsiteX0" fmla="*/ 0 w 31774"/>
                  <a:gd name="connsiteY0" fmla="*/ 0 h 300092"/>
                  <a:gd name="connsiteX1" fmla="*/ 29162 w 31774"/>
                  <a:gd name="connsiteY1" fmla="*/ 151224 h 300092"/>
                  <a:gd name="connsiteX2" fmla="*/ 0 w 31774"/>
                  <a:gd name="connsiteY2" fmla="*/ 300093 h 30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74" h="300092">
                    <a:moveTo>
                      <a:pt x="0" y="0"/>
                    </a:moveTo>
                    <a:cubicBezTo>
                      <a:pt x="31774" y="56194"/>
                      <a:pt x="29162" y="101209"/>
                      <a:pt x="29162" y="151224"/>
                    </a:cubicBezTo>
                    <a:cubicBezTo>
                      <a:pt x="29162" y="201239"/>
                      <a:pt x="10003" y="217715"/>
                      <a:pt x="0" y="300093"/>
                    </a:cubicBezTo>
                  </a:path>
                </a:pathLst>
              </a:custGeom>
              <a:ln w="19050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3" name="ZoneTexte 42"/>
          <p:cNvSpPr txBox="1"/>
          <p:nvPr/>
        </p:nvSpPr>
        <p:spPr>
          <a:xfrm rot="5400000">
            <a:off x="7171769" y="2908571"/>
            <a:ext cx="373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F. Rotaru et al., Phys. </a:t>
            </a:r>
            <a:r>
              <a:rPr lang="fr-FR" sz="1400" dirty="0" err="1" smtClean="0"/>
              <a:t>Rev</a:t>
            </a:r>
            <a:r>
              <a:rPr lang="fr-FR" sz="1400" dirty="0" smtClean="0"/>
              <a:t>. </a:t>
            </a:r>
            <a:r>
              <a:rPr lang="fr-FR" sz="1400" dirty="0" err="1" smtClean="0"/>
              <a:t>Lett</a:t>
            </a:r>
            <a:r>
              <a:rPr lang="fr-FR" sz="1400" dirty="0" smtClean="0"/>
              <a:t>.109 (2012)092503</a:t>
            </a:r>
            <a:endParaRPr lang="fr-FR" sz="1400" dirty="0"/>
          </a:p>
        </p:txBody>
      </p:sp>
      <p:sp>
        <p:nvSpPr>
          <p:cNvPr id="45" name="Rectangle 44"/>
          <p:cNvSpPr/>
          <p:nvPr/>
        </p:nvSpPr>
        <p:spPr>
          <a:xfrm>
            <a:off x="7143750" y="695325"/>
            <a:ext cx="155257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8044266" y="2680131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rgbClr val="FF0000"/>
                </a:solidFill>
                <a:sym typeface="Symbol"/>
              </a:rPr>
              <a:t>19.4(7) ns</a:t>
            </a:r>
            <a:endParaRPr lang="en-US" sz="1400" b="1" i="1" baseline="30000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58050" y="771525"/>
            <a:ext cx="155257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33"/>
          <p:cNvGrpSpPr>
            <a:grpSpLocks noChangeAspect="1"/>
          </p:cNvGrpSpPr>
          <p:nvPr/>
        </p:nvGrpSpPr>
        <p:grpSpPr bwMode="auto">
          <a:xfrm>
            <a:off x="-164582" y="419912"/>
            <a:ext cx="3971498" cy="2070602"/>
            <a:chOff x="-1010465" y="1628800"/>
            <a:chExt cx="8022898" cy="4214841"/>
          </a:xfrm>
        </p:grpSpPr>
        <p:pic>
          <p:nvPicPr>
            <p:cNvPr id="53" name="Picture 5" descr="new_complete_setup_with_small_clov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84584" y="1628800"/>
              <a:ext cx="7697017" cy="4214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Group 43"/>
            <p:cNvGrpSpPr>
              <a:grpSpLocks/>
            </p:cNvGrpSpPr>
            <p:nvPr/>
          </p:nvGrpSpPr>
          <p:grpSpPr bwMode="auto">
            <a:xfrm>
              <a:off x="-1010465" y="3417470"/>
              <a:ext cx="5366441" cy="1523698"/>
              <a:chOff x="292544" y="1384764"/>
              <a:chExt cx="5366441" cy="1523698"/>
            </a:xfrm>
          </p:grpSpPr>
          <p:cxnSp>
            <p:nvCxnSpPr>
              <p:cNvPr id="63" name="Straight Connector 34"/>
              <p:cNvCxnSpPr/>
              <p:nvPr/>
            </p:nvCxnSpPr>
            <p:spPr>
              <a:xfrm rot="120000" flipV="1">
                <a:off x="292544" y="2571744"/>
                <a:ext cx="1064746" cy="336718"/>
              </a:xfrm>
              <a:prstGeom prst="line">
                <a:avLst/>
              </a:prstGeom>
              <a:ln w="4191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36"/>
              <p:cNvCxnSpPr/>
              <p:nvPr/>
            </p:nvCxnSpPr>
            <p:spPr>
              <a:xfrm rot="120000" flipV="1">
                <a:off x="1594044" y="2319552"/>
                <a:ext cx="712614" cy="224142"/>
              </a:xfrm>
              <a:prstGeom prst="line">
                <a:avLst/>
              </a:prstGeom>
              <a:ln w="482600" cap="rnd">
                <a:solidFill>
                  <a:schemeClr val="bg1">
                    <a:lumMod val="50000"/>
                    <a:alpha val="80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40"/>
              <p:cNvCxnSpPr/>
              <p:nvPr/>
            </p:nvCxnSpPr>
            <p:spPr>
              <a:xfrm rot="120000" flipV="1">
                <a:off x="2616174" y="2105819"/>
                <a:ext cx="468000" cy="144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41"/>
              <p:cNvCxnSpPr/>
              <p:nvPr/>
            </p:nvCxnSpPr>
            <p:spPr>
              <a:xfrm rot="120000" flipV="1">
                <a:off x="3796990" y="1797240"/>
                <a:ext cx="432000" cy="129600"/>
              </a:xfrm>
              <a:prstGeom prst="line">
                <a:avLst/>
              </a:prstGeom>
              <a:ln w="558800" cap="rnd">
                <a:solidFill>
                  <a:schemeClr val="bg1">
                    <a:lumMod val="50000"/>
                    <a:alpha val="8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42"/>
              <p:cNvCxnSpPr/>
              <p:nvPr/>
            </p:nvCxnSpPr>
            <p:spPr>
              <a:xfrm rot="120000" flipV="1">
                <a:off x="4722985" y="1384764"/>
                <a:ext cx="936000" cy="288000"/>
              </a:xfrm>
              <a:prstGeom prst="line">
                <a:avLst/>
              </a:prstGeom>
              <a:ln w="508000" cap="rnd">
                <a:solidFill>
                  <a:schemeClr val="bg1">
                    <a:lumMod val="50000"/>
                    <a:alpha val="75000"/>
                  </a:schemeClr>
                </a:solidFill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e 41"/>
          <p:cNvGrpSpPr/>
          <p:nvPr/>
        </p:nvGrpSpPr>
        <p:grpSpPr>
          <a:xfrm>
            <a:off x="5016224" y="305652"/>
            <a:ext cx="3943350" cy="3499585"/>
            <a:chOff x="5143500" y="286602"/>
            <a:chExt cx="3943350" cy="3499585"/>
          </a:xfrm>
        </p:grpSpPr>
        <p:grpSp>
          <p:nvGrpSpPr>
            <p:cNvPr id="73" name="Group 22"/>
            <p:cNvGrpSpPr>
              <a:grpSpLocks/>
            </p:cNvGrpSpPr>
            <p:nvPr/>
          </p:nvGrpSpPr>
          <p:grpSpPr bwMode="auto">
            <a:xfrm>
              <a:off x="5143500" y="286602"/>
              <a:ext cx="3943350" cy="3499585"/>
              <a:chOff x="6700880" y="71414"/>
              <a:chExt cx="3943350" cy="3714776"/>
            </a:xfrm>
          </p:grpSpPr>
          <p:grpSp>
            <p:nvGrpSpPr>
              <p:cNvPr id="75" name="Group 25"/>
              <p:cNvGrpSpPr>
                <a:grpSpLocks/>
              </p:cNvGrpSpPr>
              <p:nvPr/>
            </p:nvGrpSpPr>
            <p:grpSpPr bwMode="auto">
              <a:xfrm>
                <a:off x="6700880" y="71414"/>
                <a:ext cx="3943350" cy="3714776"/>
                <a:chOff x="5129244" y="71414"/>
                <a:chExt cx="3943350" cy="3714776"/>
              </a:xfrm>
            </p:grpSpPr>
            <p:pic>
              <p:nvPicPr>
                <p:cNvPr id="77" name="Picture 6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29244" y="71414"/>
                  <a:ext cx="3943350" cy="3714776"/>
                </a:xfrm>
                <a:prstGeom prst="rect">
                  <a:avLst/>
                </a:prstGeom>
                <a:noFill/>
                <a:ln w="19050">
                  <a:noFill/>
                  <a:prstDash val="sysDash"/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</p:spPr>
            </p:pic>
            <p:grpSp>
              <p:nvGrpSpPr>
                <p:cNvPr id="78" name="Group 24"/>
                <p:cNvGrpSpPr>
                  <a:grpSpLocks/>
                </p:cNvGrpSpPr>
                <p:nvPr/>
              </p:nvGrpSpPr>
              <p:grpSpPr bwMode="auto">
                <a:xfrm>
                  <a:off x="6343682" y="2692394"/>
                  <a:ext cx="2540965" cy="785818"/>
                  <a:chOff x="6343682" y="2692394"/>
                  <a:chExt cx="2540965" cy="785818"/>
                </a:xfrm>
              </p:grpSpPr>
              <p:cxnSp>
                <p:nvCxnSpPr>
                  <p:cNvPr id="79" name="Straight Connector 8"/>
                  <p:cNvCxnSpPr/>
                  <p:nvPr/>
                </p:nvCxnSpPr>
                <p:spPr>
                  <a:xfrm>
                    <a:off x="6343682" y="2759069"/>
                    <a:ext cx="973137" cy="1588"/>
                  </a:xfrm>
                  <a:prstGeom prst="line">
                    <a:avLst/>
                  </a:prstGeom>
                  <a:ln w="190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Rectangle 79"/>
                  <p:cNvSpPr/>
                  <p:nvPr/>
                </p:nvSpPr>
                <p:spPr>
                  <a:xfrm>
                    <a:off x="7331107" y="2692394"/>
                    <a:ext cx="1553540" cy="1238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r>
                      <a:rPr lang="en-US" sz="1400" b="1" i="1" dirty="0">
                        <a:solidFill>
                          <a:srgbClr val="FF0000"/>
                        </a:solidFill>
                      </a:rPr>
                      <a:t>2719(3)   0</a:t>
                    </a:r>
                    <a:r>
                      <a:rPr lang="en-US" sz="1400" b="1" i="1" baseline="-25000" dirty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400" b="1" i="1" baseline="30000" dirty="0" smtClean="0">
                        <a:solidFill>
                          <a:srgbClr val="FF0000"/>
                        </a:solidFill>
                        <a:sym typeface="Symbol"/>
                      </a:rPr>
                      <a:t>+</a:t>
                    </a:r>
                    <a:endParaRPr lang="en-US" sz="1200" b="1" i="1" baseline="300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81" name="Straight Arrow Connector 10"/>
                  <p:cNvCxnSpPr/>
                  <p:nvPr/>
                </p:nvCxnSpPr>
                <p:spPr>
                  <a:xfrm rot="5400000">
                    <a:off x="6215093" y="3117847"/>
                    <a:ext cx="717555" cy="3175"/>
                  </a:xfrm>
                  <a:prstGeom prst="straightConnector1">
                    <a:avLst/>
                  </a:prstGeom>
                  <a:ln w="25400">
                    <a:noFill/>
                    <a:prstDash val="sysDot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6" name="Rectangle 75"/>
              <p:cNvSpPr/>
              <p:nvPr/>
            </p:nvSpPr>
            <p:spPr>
              <a:xfrm>
                <a:off x="7564480" y="142851"/>
                <a:ext cx="192088" cy="1397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50" b="1" i="1" dirty="0">
                    <a:solidFill>
                      <a:prstClr val="black"/>
                    </a:solidFill>
                  </a:rPr>
                  <a:t>4</a:t>
                </a:r>
                <a:r>
                  <a:rPr lang="en-US" sz="1050" b="1" i="1" baseline="30000" dirty="0">
                    <a:solidFill>
                      <a:prstClr val="black"/>
                    </a:solidFill>
                    <a:sym typeface="Symbol"/>
                  </a:rPr>
                  <a:t></a:t>
                </a:r>
                <a:endParaRPr lang="en-US" sz="1050" b="1" i="1" baseline="30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74" name="Connecteur droit 73"/>
            <p:cNvCxnSpPr/>
            <p:nvPr/>
          </p:nvCxnSpPr>
          <p:spPr>
            <a:xfrm>
              <a:off x="6373504" y="2811439"/>
              <a:ext cx="928048" cy="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necteur droit 24"/>
          <p:cNvCxnSpPr/>
          <p:nvPr/>
        </p:nvCxnSpPr>
        <p:spPr>
          <a:xfrm>
            <a:off x="5214165" y="233095"/>
            <a:ext cx="57825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897494" y="44064"/>
            <a:ext cx="14350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fr-FR" sz="1400" baseline="30000" dirty="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fr-FR" sz="1400" dirty="0" smtClean="0">
                <a:solidFill>
                  <a:srgbClr val="0000FF"/>
                </a:solidFill>
                <a:latin typeface="Comic Sans MS" pitchFamily="66" charset="0"/>
              </a:rPr>
              <a:t>26 </a:t>
            </a: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fr-FR" sz="1400" dirty="0" smtClean="0">
                <a:solidFill>
                  <a:srgbClr val="0000FF"/>
                </a:solidFill>
                <a:latin typeface="Comic Sans MS" pitchFamily="66" charset="0"/>
              </a:rPr>
              <a:t>1) </a:t>
            </a:r>
            <a:r>
              <a:rPr lang="fr-FR" sz="1400" dirty="0">
                <a:solidFill>
                  <a:srgbClr val="0000FF"/>
                </a:solidFill>
                <a:latin typeface="Comic Sans MS" pitchFamily="66" charset="0"/>
              </a:rPr>
              <a:t>msec</a:t>
            </a:r>
            <a:endParaRPr lang="fr-FR" sz="1400" baseline="30000" dirty="0">
              <a:solidFill>
                <a:srgbClr val="0000FF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Comic Sans MS" pitchFamily="66" charset="0"/>
              </a:rPr>
              <a:t>4</a:t>
            </a:r>
            <a:r>
              <a:rPr lang="fr-FR" sz="1400" baseline="30000" dirty="0">
                <a:solidFill>
                  <a:prstClr val="black"/>
                </a:solidFill>
                <a:latin typeface="Comic Sans MS" pitchFamily="66" charset="0"/>
              </a:rPr>
              <a:t>-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6222334" y="2806189"/>
            <a:ext cx="928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4384534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0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Si : mixing and deformation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2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grpSp>
        <p:nvGrpSpPr>
          <p:cNvPr id="35" name="Groupe 74"/>
          <p:cNvGrpSpPr/>
          <p:nvPr/>
        </p:nvGrpSpPr>
        <p:grpSpPr>
          <a:xfrm>
            <a:off x="266662" y="3794118"/>
            <a:ext cx="4916198" cy="1007205"/>
            <a:chOff x="455344" y="2663528"/>
            <a:chExt cx="4916198" cy="1007205"/>
          </a:xfrm>
        </p:grpSpPr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483665" y="3301401"/>
              <a:ext cx="48878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Comic Sans MS" pitchFamily="66" charset="0"/>
                </a:rPr>
                <a:t>     </a:t>
              </a:r>
              <a:r>
                <a:rPr lang="en-US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</a:t>
              </a:r>
              <a:r>
                <a:rPr lang="en-US" dirty="0">
                  <a:solidFill>
                    <a:srgbClr val="FF0000"/>
                  </a:solidFill>
                  <a:latin typeface="Comic Sans MS" pitchFamily="66" charset="0"/>
                </a:rPr>
                <a:t> mixing of the 0</a:t>
              </a:r>
              <a:r>
                <a:rPr lang="en-US" baseline="30000" dirty="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  <a:r>
                <a:rPr lang="en-US" dirty="0">
                  <a:solidFill>
                    <a:srgbClr val="FF0000"/>
                  </a:solidFill>
                  <a:latin typeface="Comic Sans MS" pitchFamily="66" charset="0"/>
                </a:rPr>
                <a:t> states : </a:t>
              </a:r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cos²</a:t>
              </a:r>
              <a:r>
                <a:rPr lang="en-US" dirty="0" smtClean="0">
                  <a:solidFill>
                    <a:srgbClr val="FF0000"/>
                  </a:solidFill>
                  <a:latin typeface="Symbol" pitchFamily="18" charset="2"/>
                </a:rPr>
                <a:t>q </a:t>
              </a:r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~ 0.22</a:t>
              </a:r>
              <a:endParaRPr lang="en-US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455344" y="2855700"/>
              <a:ext cx="29161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B(E2: 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2</a:t>
              </a:r>
              <a:r>
                <a:rPr lang="fr-FR" sz="1600" baseline="300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+</a:t>
              </a:r>
              <a:r>
                <a:rPr lang="fr-FR" sz="1600" baseline="-250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1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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</a:rPr>
                <a:t>0</a:t>
              </a:r>
              <a:r>
                <a:rPr lang="fr-FR" sz="1600" baseline="30000" dirty="0" smtClean="0">
                  <a:solidFill>
                    <a:srgbClr val="000000"/>
                  </a:solidFill>
                  <a:latin typeface="Comic Sans MS" pitchFamily="66" charset="0"/>
                </a:rPr>
                <a:t>+</a:t>
              </a:r>
              <a:r>
                <a:rPr lang="fr-FR" sz="1600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) 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= 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17(7) </a:t>
              </a: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e²fm</a:t>
              </a:r>
              <a:r>
                <a:rPr lang="fr-FR" sz="1600" baseline="30000" dirty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4</a:t>
              </a:r>
              <a:endParaRPr lang="fr-FR" sz="1600" baseline="300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173292" y="2663528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srgbClr val="000000"/>
                  </a:solidFill>
                  <a:latin typeface="Comic Sans MS" pitchFamily="66" charset="0"/>
                </a:rPr>
                <a:t> +</a:t>
              </a:r>
            </a:p>
          </p:txBody>
        </p:sp>
      </p:grpSp>
      <p:grpSp>
        <p:nvGrpSpPr>
          <p:cNvPr id="55" name="Groupe 75"/>
          <p:cNvGrpSpPr/>
          <p:nvPr/>
        </p:nvGrpSpPr>
        <p:grpSpPr>
          <a:xfrm>
            <a:off x="266991" y="5109808"/>
            <a:ext cx="4722768" cy="1360220"/>
            <a:chOff x="348565" y="4360591"/>
            <a:chExt cx="4722768" cy="1360220"/>
          </a:xfrm>
        </p:grpSpPr>
        <p:sp>
          <p:nvSpPr>
            <p:cNvPr id="56" name="Text Box 36"/>
            <p:cNvSpPr txBox="1">
              <a:spLocks noChangeArrowheads="1"/>
            </p:cNvSpPr>
            <p:nvPr/>
          </p:nvSpPr>
          <p:spPr bwMode="auto">
            <a:xfrm>
              <a:off x="348565" y="4360591"/>
              <a:ext cx="47227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rgbClr val="333399"/>
                  </a:solidFill>
                  <a:latin typeface="Symbol" pitchFamily="18" charset="2"/>
                </a:rPr>
                <a:t>r</a:t>
              </a:r>
              <a:r>
                <a:rPr lang="fr-FR" dirty="0">
                  <a:solidFill>
                    <a:srgbClr val="333399"/>
                  </a:solidFill>
                  <a:latin typeface="Comic Sans MS" pitchFamily="66" charset="0"/>
                </a:rPr>
                <a:t>²</a:t>
              </a:r>
              <a:r>
                <a:rPr lang="fr-FR" dirty="0">
                  <a:solidFill>
                    <a:srgbClr val="333399"/>
                  </a:solidFill>
                  <a:latin typeface="Comic Sans MS" pitchFamily="66" charset="0"/>
                  <a:sym typeface="Wingdings" pitchFamily="2" charset="2"/>
                </a:rPr>
                <a:t> = (3Z/4p)²</a:t>
              </a:r>
              <a:r>
                <a:rPr lang="en-US" dirty="0">
                  <a:solidFill>
                    <a:srgbClr val="333399"/>
                  </a:solidFill>
                  <a:latin typeface="Comic Sans MS" pitchFamily="66" charset="0"/>
                </a:rPr>
                <a:t>cos²</a:t>
              </a:r>
              <a:r>
                <a:rPr lang="en-US" dirty="0">
                  <a:solidFill>
                    <a:srgbClr val="333399"/>
                  </a:solidFill>
                  <a:latin typeface="Symbol" pitchFamily="18" charset="2"/>
                </a:rPr>
                <a:t>q*(1-</a:t>
              </a:r>
              <a:r>
                <a:rPr lang="en-US" dirty="0">
                  <a:solidFill>
                    <a:srgbClr val="333399"/>
                  </a:solidFill>
                  <a:latin typeface="Comic Sans MS" pitchFamily="66" charset="0"/>
                </a:rPr>
                <a:t>cos²</a:t>
              </a:r>
              <a:r>
                <a:rPr lang="en-US" dirty="0">
                  <a:solidFill>
                    <a:srgbClr val="333399"/>
                  </a:solidFill>
                  <a:latin typeface="Symbol" pitchFamily="18" charset="2"/>
                </a:rPr>
                <a:t>q)*(b</a:t>
              </a:r>
              <a:r>
                <a:rPr lang="en-US" baseline="-25000" dirty="0">
                  <a:solidFill>
                    <a:srgbClr val="333399"/>
                  </a:solidFill>
                  <a:latin typeface="Comic Sans MS" pitchFamily="66" charset="0"/>
                </a:rPr>
                <a:t>1</a:t>
              </a:r>
              <a:r>
                <a:rPr lang="en-US" dirty="0">
                  <a:solidFill>
                    <a:srgbClr val="333399"/>
                  </a:solidFill>
                  <a:latin typeface="Comic Sans MS" pitchFamily="66" charset="0"/>
                </a:rPr>
                <a:t>²-</a:t>
              </a:r>
              <a:r>
                <a:rPr lang="en-US" dirty="0">
                  <a:solidFill>
                    <a:srgbClr val="333399"/>
                  </a:solidFill>
                  <a:latin typeface="Symbol" pitchFamily="18" charset="2"/>
                </a:rPr>
                <a:t>b</a:t>
              </a:r>
              <a:r>
                <a:rPr lang="en-US" baseline="-25000" dirty="0">
                  <a:solidFill>
                    <a:srgbClr val="333399"/>
                  </a:solidFill>
                  <a:latin typeface="Comic Sans MS" pitchFamily="66" charset="0"/>
                </a:rPr>
                <a:t>2</a:t>
              </a:r>
              <a:r>
                <a:rPr lang="en-US" dirty="0">
                  <a:solidFill>
                    <a:srgbClr val="333399"/>
                  </a:solidFill>
                  <a:latin typeface="Comic Sans MS" pitchFamily="66" charset="0"/>
                </a:rPr>
                <a:t>²)²</a:t>
              </a:r>
              <a:endParaRPr lang="fr-FR" dirty="0">
                <a:solidFill>
                  <a:srgbClr val="333399"/>
                </a:solidFill>
                <a:latin typeface="Comic Sans MS" pitchFamily="66" charset="0"/>
                <a:sym typeface="Wingdings" pitchFamily="2" charset="2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20694" y="4859037"/>
              <a:ext cx="461857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</a:rPr>
                <a:t>if </a:t>
              </a:r>
              <a:r>
                <a:rPr lang="fr-FR" sz="1600" dirty="0" err="1" smtClean="0">
                  <a:solidFill>
                    <a:srgbClr val="000000"/>
                  </a:solidFill>
                  <a:latin typeface="Comic Sans MS" pitchFamily="66" charset="0"/>
                </a:rPr>
                <a:t>spherical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</a:rPr>
                <a:t>-</a:t>
              </a:r>
              <a:r>
                <a:rPr lang="fr-FR" sz="1600" dirty="0" err="1" smtClean="0">
                  <a:solidFill>
                    <a:srgbClr val="000000"/>
                  </a:solidFill>
                  <a:latin typeface="Comic Sans MS" pitchFamily="66" charset="0"/>
                </a:rPr>
                <a:t>deformed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</a:rPr>
                <a:t> configuration 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 </a:t>
              </a:r>
              <a:r>
                <a:rPr lang="fr-FR" sz="1600" dirty="0" smtClean="0">
                  <a:solidFill>
                    <a:srgbClr val="000000"/>
                  </a:solidFill>
                  <a:latin typeface="Symbol" pitchFamily="18" charset="2"/>
                  <a:sym typeface="Wingdings" pitchFamily="2" charset="2"/>
                </a:rPr>
                <a:t>b</a:t>
              </a:r>
              <a:r>
                <a:rPr lang="fr-FR" sz="1600" baseline="-250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2</a:t>
              </a:r>
              <a:r>
                <a:rPr lang="fr-FR" sz="16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 = 0 </a:t>
              </a:r>
              <a:endParaRPr lang="fr-FR" sz="1600" dirty="0">
                <a:solidFill>
                  <a:srgbClr val="000000"/>
                </a:solidFill>
                <a:latin typeface="Comic Sans MS" pitchFamily="66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Comic Sans MS" pitchFamily="66" charset="0"/>
                  <a:sym typeface="Wingdings"/>
                </a:rPr>
                <a:t>		</a:t>
              </a:r>
              <a:r>
                <a:rPr lang="fr-FR" dirty="0">
                  <a:solidFill>
                    <a:srgbClr val="FF0000"/>
                  </a:solidFill>
                  <a:latin typeface="Comic Sans MS" pitchFamily="66" charset="0"/>
                  <a:sym typeface="Wingdings"/>
                </a:rPr>
                <a:t></a:t>
              </a:r>
              <a:r>
                <a:rPr lang="fr-FR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fr-FR" dirty="0">
                  <a:solidFill>
                    <a:srgbClr val="FF0000"/>
                  </a:solidFill>
                  <a:latin typeface="Symbol" pitchFamily="18" charset="2"/>
                  <a:sym typeface="Wingdings" pitchFamily="2" charset="2"/>
                </a:rPr>
                <a:t>b</a:t>
              </a:r>
              <a:r>
                <a:rPr lang="fr-FR" baseline="-25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2</a:t>
              </a:r>
              <a:r>
                <a:rPr lang="fr-FR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fr-FR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~ 0.29</a:t>
              </a:r>
              <a:endParaRPr lang="fr-FR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8" name="Groupe 73"/>
          <p:cNvGrpSpPr/>
          <p:nvPr/>
        </p:nvGrpSpPr>
        <p:grpSpPr>
          <a:xfrm>
            <a:off x="261250" y="3220873"/>
            <a:ext cx="3113015" cy="703830"/>
            <a:chOff x="2509958" y="2055751"/>
            <a:chExt cx="3113015" cy="703830"/>
          </a:xfrm>
        </p:grpSpPr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2509958" y="2421027"/>
              <a:ext cx="30636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</a:rPr>
                <a:t>B(E2: </a:t>
              </a:r>
              <a:r>
                <a:rPr lang="fr-FR" sz="16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2</a:t>
              </a:r>
              <a:r>
                <a:rPr lang="fr-FR" sz="1600" baseline="300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+</a:t>
              </a:r>
              <a:r>
                <a:rPr lang="fr-FR" sz="1600" baseline="-250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1</a:t>
              </a:r>
              <a:r>
                <a:rPr lang="fr-FR" sz="16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</a:t>
              </a:r>
              <a:r>
                <a:rPr lang="fr-FR" sz="1600" dirty="0" smtClean="0">
                  <a:solidFill>
                    <a:srgbClr val="FF0000"/>
                  </a:solidFill>
                  <a:latin typeface="Comic Sans MS" pitchFamily="66" charset="0"/>
                </a:rPr>
                <a:t>0</a:t>
              </a:r>
              <a:r>
                <a:rPr lang="fr-FR" sz="1600" baseline="30000" dirty="0" smtClean="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  <a:r>
                <a:rPr lang="fr-FR" sz="1600" baseline="-25000" dirty="0" smtClean="0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  <a:r>
                <a:rPr lang="fr-FR" sz="16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) 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= </a:t>
              </a:r>
              <a:r>
                <a:rPr lang="fr-FR" sz="16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61(40) 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e²fm</a:t>
              </a:r>
              <a:r>
                <a:rPr lang="fr-FR" sz="1600" baseline="30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4</a:t>
              </a:r>
              <a:endParaRPr lang="fr-FR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2512826" y="2055751"/>
              <a:ext cx="31101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FF0000"/>
                  </a:solidFill>
                  <a:latin typeface="Symbol" pitchFamily="18" charset="2"/>
                </a:rPr>
                <a:t>r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</a:rPr>
                <a:t>²(E0: 0</a:t>
              </a:r>
              <a:r>
                <a:rPr lang="fr-FR" sz="1600" baseline="30000" dirty="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  <a:r>
                <a:rPr lang="fr-FR" sz="1600" baseline="-25000" dirty="0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0</a:t>
              </a:r>
              <a:r>
                <a:rPr lang="fr-FR" sz="1600" baseline="30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+</a:t>
              </a:r>
              <a:r>
                <a:rPr lang="fr-FR" sz="1600" baseline="-25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1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) = </a:t>
              </a:r>
              <a:r>
                <a:rPr lang="fr-FR" sz="1600" dirty="0" smtClean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13.0(0.9) </a:t>
              </a:r>
              <a:r>
                <a:rPr lang="fr-FR" sz="16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rPr>
                <a:t>mu</a:t>
              </a:r>
            </a:p>
          </p:txBody>
        </p:sp>
      </p:grpSp>
      <p:sp>
        <p:nvSpPr>
          <p:cNvPr id="54" name="Flèche vers le bas 53"/>
          <p:cNvSpPr/>
          <p:nvPr/>
        </p:nvSpPr>
        <p:spPr>
          <a:xfrm>
            <a:off x="6302633" y="2613703"/>
            <a:ext cx="166151" cy="174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vers le bas 61"/>
          <p:cNvSpPr/>
          <p:nvPr/>
        </p:nvSpPr>
        <p:spPr>
          <a:xfrm>
            <a:off x="6488350" y="2610461"/>
            <a:ext cx="262646" cy="85890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100" b="1" dirty="0" smtClean="0">
                <a:latin typeface="Arial" pitchFamily="34" charset="0"/>
                <a:cs typeface="Arial" pitchFamily="34" charset="0"/>
              </a:rPr>
              <a:t>17(7)</a:t>
            </a:r>
            <a:endParaRPr lang="fr-FR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 rot="5400000" flipV="1">
            <a:off x="6088534" y="2903866"/>
            <a:ext cx="5918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61(40)</a:t>
            </a:r>
            <a:endParaRPr lang="fr-FR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2481942" y="6151272"/>
            <a:ext cx="303120" cy="299770"/>
            <a:chOff x="2481942" y="6151272"/>
            <a:chExt cx="303120" cy="299770"/>
          </a:xfrm>
        </p:grpSpPr>
        <p:cxnSp>
          <p:nvCxnSpPr>
            <p:cNvPr id="67" name="Connecteur droit 66"/>
            <p:cNvCxnSpPr/>
            <p:nvPr/>
          </p:nvCxnSpPr>
          <p:spPr>
            <a:xfrm>
              <a:off x="2481942" y="6159640"/>
              <a:ext cx="0" cy="2914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2785062" y="6151272"/>
              <a:ext cx="0" cy="2914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ZoneTexte 42"/>
          <p:cNvSpPr txBox="1"/>
          <p:nvPr/>
        </p:nvSpPr>
        <p:spPr>
          <a:xfrm rot="5400000">
            <a:off x="7171769" y="2908571"/>
            <a:ext cx="373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F. Rotaru et al., Phys. </a:t>
            </a:r>
            <a:r>
              <a:rPr lang="fr-FR" sz="1400" dirty="0" err="1" smtClean="0"/>
              <a:t>Rev</a:t>
            </a:r>
            <a:r>
              <a:rPr lang="fr-FR" sz="1400" dirty="0" smtClean="0"/>
              <a:t>. </a:t>
            </a:r>
            <a:r>
              <a:rPr lang="fr-FR" sz="1400" dirty="0" err="1" smtClean="0"/>
              <a:t>Lett</a:t>
            </a:r>
            <a:r>
              <a:rPr lang="fr-FR" sz="1400" dirty="0" smtClean="0"/>
              <a:t>.109 (2012)092503</a:t>
            </a:r>
            <a:endParaRPr lang="fr-FR" sz="1400" dirty="0"/>
          </a:p>
        </p:txBody>
      </p:sp>
      <p:sp>
        <p:nvSpPr>
          <p:cNvPr id="48" name="Rectangle 47"/>
          <p:cNvSpPr/>
          <p:nvPr/>
        </p:nvSpPr>
        <p:spPr>
          <a:xfrm>
            <a:off x="8044266" y="2680131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rgbClr val="FF0000"/>
                </a:solidFill>
                <a:sym typeface="Symbol"/>
              </a:rPr>
              <a:t>19.4(7) ns</a:t>
            </a:r>
            <a:endParaRPr lang="en-US" sz="1400" b="1" i="1" baseline="30000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143750" y="695325"/>
            <a:ext cx="155257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yst_n2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627" y="679592"/>
            <a:ext cx="5739289" cy="5182076"/>
          </a:xfrm>
          <a:prstGeom prst="rect">
            <a:avLst/>
          </a:prstGeom>
          <a:solidFill>
            <a:srgbClr val="FF0000"/>
          </a:solidFill>
        </p:spPr>
      </p:pic>
      <p:grpSp>
        <p:nvGrpSpPr>
          <p:cNvPr id="313" name="Groupe 312"/>
          <p:cNvGrpSpPr/>
          <p:nvPr/>
        </p:nvGrpSpPr>
        <p:grpSpPr>
          <a:xfrm>
            <a:off x="2371725" y="2322864"/>
            <a:ext cx="2009775" cy="2943225"/>
            <a:chOff x="2371725" y="2895600"/>
            <a:chExt cx="2009775" cy="2943225"/>
          </a:xfrm>
        </p:grpSpPr>
        <p:sp>
          <p:nvSpPr>
            <p:cNvPr id="301" name="Ellipse 300"/>
            <p:cNvSpPr/>
            <p:nvPr/>
          </p:nvSpPr>
          <p:spPr>
            <a:xfrm>
              <a:off x="4305300" y="28956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2" name="Ellipse 301"/>
            <p:cNvSpPr/>
            <p:nvPr/>
          </p:nvSpPr>
          <p:spPr>
            <a:xfrm>
              <a:off x="3667125" y="2933700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3" name="Ellipse 302"/>
            <p:cNvSpPr/>
            <p:nvPr/>
          </p:nvSpPr>
          <p:spPr>
            <a:xfrm>
              <a:off x="2371725" y="5762625"/>
              <a:ext cx="76200" cy="762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5" name="Connecteur droit 304"/>
            <p:cNvCxnSpPr/>
            <p:nvPr/>
          </p:nvCxnSpPr>
          <p:spPr>
            <a:xfrm rot="5400000" flipH="1" flipV="1">
              <a:off x="4009452" y="2649551"/>
              <a:ext cx="33261" cy="6041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e 313"/>
          <p:cNvGrpSpPr/>
          <p:nvPr/>
        </p:nvGrpSpPr>
        <p:grpSpPr>
          <a:xfrm>
            <a:off x="2413362" y="2391444"/>
            <a:ext cx="1289958" cy="2842534"/>
            <a:chOff x="2413362" y="2964180"/>
            <a:chExt cx="1289958" cy="2842534"/>
          </a:xfrm>
        </p:grpSpPr>
        <p:sp>
          <p:nvSpPr>
            <p:cNvPr id="307" name="Étoile à 5 branches 306"/>
            <p:cNvSpPr/>
            <p:nvPr/>
          </p:nvSpPr>
          <p:spPr>
            <a:xfrm>
              <a:off x="3040380" y="3341371"/>
              <a:ext cx="53340" cy="4571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8" name="Connecteur droit 307"/>
            <p:cNvCxnSpPr/>
            <p:nvPr/>
          </p:nvCxnSpPr>
          <p:spPr>
            <a:xfrm flipV="1">
              <a:off x="3064873" y="2964180"/>
              <a:ext cx="638447" cy="4231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/>
            <p:cNvCxnSpPr/>
            <p:nvPr/>
          </p:nvCxnSpPr>
          <p:spPr>
            <a:xfrm rot="5400000" flipH="1" flipV="1">
              <a:off x="1528491" y="4256722"/>
              <a:ext cx="2434863" cy="6651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e 318"/>
          <p:cNvGrpSpPr/>
          <p:nvPr/>
        </p:nvGrpSpPr>
        <p:grpSpPr>
          <a:xfrm>
            <a:off x="5688701" y="1760485"/>
            <a:ext cx="3276020" cy="1178859"/>
            <a:chOff x="5688701" y="2333221"/>
            <a:chExt cx="3276020" cy="1178859"/>
          </a:xfrm>
        </p:grpSpPr>
        <p:grpSp>
          <p:nvGrpSpPr>
            <p:cNvPr id="270" name="Groupe 269"/>
            <p:cNvGrpSpPr/>
            <p:nvPr/>
          </p:nvGrpSpPr>
          <p:grpSpPr>
            <a:xfrm>
              <a:off x="6714676" y="2333221"/>
              <a:ext cx="2250045" cy="1178859"/>
              <a:chOff x="6714676" y="2333221"/>
              <a:chExt cx="2250045" cy="1178859"/>
            </a:xfrm>
          </p:grpSpPr>
          <p:sp>
            <p:nvSpPr>
              <p:cNvPr id="242" name="Text Box 66"/>
              <p:cNvSpPr txBox="1">
                <a:spLocks noChangeArrowheads="1"/>
              </p:cNvSpPr>
              <p:nvPr/>
            </p:nvSpPr>
            <p:spPr bwMode="auto">
              <a:xfrm>
                <a:off x="6865340" y="3144590"/>
                <a:ext cx="299265" cy="3674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>
                    <a:solidFill>
                      <a:srgbClr val="003399"/>
                    </a:solidFill>
                    <a:latin typeface="Symbol" pitchFamily="18" charset="2"/>
                  </a:rPr>
                  <a:t></a:t>
                </a:r>
              </a:p>
            </p:txBody>
          </p:sp>
          <p:sp>
            <p:nvSpPr>
              <p:cNvPr id="243" name="Text Box 69"/>
              <p:cNvSpPr txBox="1">
                <a:spLocks noChangeArrowheads="1"/>
              </p:cNvSpPr>
              <p:nvPr/>
            </p:nvSpPr>
            <p:spPr bwMode="auto">
              <a:xfrm>
                <a:off x="7319398" y="2733744"/>
                <a:ext cx="482952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3333CC"/>
                    </a:solidFill>
                    <a:latin typeface="Comic Sans MS" pitchFamily="66" charset="0"/>
                  </a:rPr>
                  <a:t>d</a:t>
                </a:r>
                <a:r>
                  <a:rPr lang="en-GB" sz="1400" baseline="-33000">
                    <a:solidFill>
                      <a:srgbClr val="3333CC"/>
                    </a:solidFill>
                    <a:latin typeface="Comic Sans MS" pitchFamily="66" charset="0"/>
                  </a:rPr>
                  <a:t>3/2</a:t>
                </a:r>
              </a:p>
            </p:txBody>
          </p:sp>
          <p:sp>
            <p:nvSpPr>
              <p:cNvPr id="244" name="Text Box 70"/>
              <p:cNvSpPr txBox="1">
                <a:spLocks noChangeArrowheads="1"/>
              </p:cNvSpPr>
              <p:nvPr/>
            </p:nvSpPr>
            <p:spPr bwMode="auto">
              <a:xfrm>
                <a:off x="7309078" y="2911295"/>
                <a:ext cx="447866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3333CC"/>
                    </a:solidFill>
                    <a:latin typeface="Comic Sans MS" pitchFamily="66" charset="0"/>
                  </a:rPr>
                  <a:t>s</a:t>
                </a:r>
                <a:r>
                  <a:rPr lang="en-GB" sz="1400" baseline="-33000">
                    <a:solidFill>
                      <a:srgbClr val="3333CC"/>
                    </a:solidFill>
                    <a:latin typeface="Comic Sans MS" pitchFamily="66" charset="0"/>
                  </a:rPr>
                  <a:t>1/2</a:t>
                </a:r>
              </a:p>
            </p:txBody>
          </p:sp>
          <p:sp>
            <p:nvSpPr>
              <p:cNvPr id="245" name="Text Box 71"/>
              <p:cNvSpPr txBox="1">
                <a:spLocks noChangeArrowheads="1"/>
              </p:cNvSpPr>
              <p:nvPr/>
            </p:nvSpPr>
            <p:spPr bwMode="auto">
              <a:xfrm>
                <a:off x="7319398" y="3103299"/>
                <a:ext cx="482952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3333CC"/>
                    </a:solidFill>
                    <a:latin typeface="Comic Sans MS" pitchFamily="66" charset="0"/>
                  </a:rPr>
                  <a:t>d</a:t>
                </a:r>
                <a:r>
                  <a:rPr lang="en-GB" sz="1400" baseline="-33000" dirty="0">
                    <a:solidFill>
                      <a:srgbClr val="3333CC"/>
                    </a:solidFill>
                    <a:latin typeface="Comic Sans MS" pitchFamily="66" charset="0"/>
                  </a:rPr>
                  <a:t>5/2</a:t>
                </a:r>
              </a:p>
            </p:txBody>
          </p:sp>
          <p:sp>
            <p:nvSpPr>
              <p:cNvPr id="246" name="Line 74"/>
              <p:cNvSpPr>
                <a:spLocks noChangeShapeType="1"/>
              </p:cNvSpPr>
              <p:nvPr/>
            </p:nvSpPr>
            <p:spPr bwMode="auto">
              <a:xfrm>
                <a:off x="6714676" y="2442642"/>
                <a:ext cx="664575" cy="206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7" name="Line 76"/>
              <p:cNvSpPr>
                <a:spLocks noChangeShapeType="1"/>
              </p:cNvSpPr>
              <p:nvPr/>
            </p:nvSpPr>
            <p:spPr bwMode="auto">
              <a:xfrm>
                <a:off x="6722931" y="2851498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8" name="Line 77"/>
              <p:cNvSpPr>
                <a:spLocks noChangeShapeType="1"/>
              </p:cNvSpPr>
              <p:nvPr/>
            </p:nvSpPr>
            <p:spPr bwMode="auto">
              <a:xfrm>
                <a:off x="6722931" y="3027490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9" name="Line 78"/>
              <p:cNvSpPr>
                <a:spLocks noChangeShapeType="1"/>
              </p:cNvSpPr>
              <p:nvPr/>
            </p:nvSpPr>
            <p:spPr bwMode="auto">
              <a:xfrm>
                <a:off x="6722931" y="3223835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0" name="Oval 80"/>
              <p:cNvSpPr>
                <a:spLocks noChangeArrowheads="1"/>
              </p:cNvSpPr>
              <p:nvPr/>
            </p:nvSpPr>
            <p:spPr bwMode="auto">
              <a:xfrm>
                <a:off x="6825279" y="318312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1" name="Oval 81"/>
              <p:cNvSpPr>
                <a:spLocks noChangeArrowheads="1"/>
              </p:cNvSpPr>
              <p:nvPr/>
            </p:nvSpPr>
            <p:spPr bwMode="auto">
              <a:xfrm>
                <a:off x="6907818" y="318312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2" name="Oval 82"/>
              <p:cNvSpPr>
                <a:spLocks noChangeArrowheads="1"/>
              </p:cNvSpPr>
              <p:nvPr/>
            </p:nvSpPr>
            <p:spPr bwMode="auto">
              <a:xfrm>
                <a:off x="6988155" y="318312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3" name="Oval 83"/>
              <p:cNvSpPr>
                <a:spLocks noChangeArrowheads="1"/>
              </p:cNvSpPr>
              <p:nvPr/>
            </p:nvSpPr>
            <p:spPr bwMode="auto">
              <a:xfrm>
                <a:off x="7064091" y="318312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4" name="Oval 84"/>
              <p:cNvSpPr>
                <a:spLocks noChangeArrowheads="1"/>
              </p:cNvSpPr>
              <p:nvPr/>
            </p:nvSpPr>
            <p:spPr bwMode="auto">
              <a:xfrm>
                <a:off x="7138926" y="318312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5" name="Oval 85"/>
              <p:cNvSpPr>
                <a:spLocks noChangeArrowheads="1"/>
              </p:cNvSpPr>
              <p:nvPr/>
            </p:nvSpPr>
            <p:spPr bwMode="auto">
              <a:xfrm>
                <a:off x="7218163" y="318312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" name="Oval 87"/>
              <p:cNvSpPr>
                <a:spLocks noChangeArrowheads="1"/>
              </p:cNvSpPr>
              <p:nvPr/>
            </p:nvSpPr>
            <p:spPr bwMode="auto">
              <a:xfrm>
                <a:off x="6984854" y="2983193"/>
                <a:ext cx="638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7" name="Oval 88"/>
              <p:cNvSpPr>
                <a:spLocks noChangeArrowheads="1"/>
              </p:cNvSpPr>
              <p:nvPr/>
            </p:nvSpPr>
            <p:spPr bwMode="auto">
              <a:xfrm>
                <a:off x="7059689" y="2983193"/>
                <a:ext cx="638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8" name="Oval 90"/>
              <p:cNvSpPr>
                <a:spLocks noChangeArrowheads="1"/>
              </p:cNvSpPr>
              <p:nvPr/>
            </p:nvSpPr>
            <p:spPr bwMode="auto">
              <a:xfrm>
                <a:off x="6906717" y="2806003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9" name="Oval 91"/>
              <p:cNvSpPr>
                <a:spLocks noChangeArrowheads="1"/>
              </p:cNvSpPr>
              <p:nvPr/>
            </p:nvSpPr>
            <p:spPr bwMode="auto">
              <a:xfrm>
                <a:off x="6985954" y="2806003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0" name="Oval 92"/>
              <p:cNvSpPr>
                <a:spLocks noChangeArrowheads="1"/>
              </p:cNvSpPr>
              <p:nvPr/>
            </p:nvSpPr>
            <p:spPr bwMode="auto">
              <a:xfrm>
                <a:off x="7061890" y="2806003"/>
                <a:ext cx="64930" cy="88595"/>
              </a:xfrm>
              <a:prstGeom prst="ellipse">
                <a:avLst/>
              </a:prstGeom>
              <a:noFill/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2" name="Text Box 109"/>
              <p:cNvSpPr txBox="1">
                <a:spLocks noChangeArrowheads="1"/>
              </p:cNvSpPr>
              <p:nvPr/>
            </p:nvSpPr>
            <p:spPr bwMode="auto">
              <a:xfrm>
                <a:off x="7344164" y="2333221"/>
                <a:ext cx="470569" cy="3034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3333CC"/>
                    </a:solidFill>
                    <a:latin typeface="Comic Sans MS" pitchFamily="66" charset="0"/>
                  </a:rPr>
                  <a:t>f</a:t>
                </a:r>
                <a:r>
                  <a:rPr lang="en-GB" sz="1400" baseline="-33000" dirty="0">
                    <a:solidFill>
                      <a:srgbClr val="3333CC"/>
                    </a:solidFill>
                    <a:latin typeface="Comic Sans MS" pitchFamily="66" charset="0"/>
                  </a:rPr>
                  <a:t>7/2</a:t>
                </a:r>
              </a:p>
            </p:txBody>
          </p:sp>
          <p:sp>
            <p:nvSpPr>
              <p:cNvPr id="263" name="Oval 115"/>
              <p:cNvSpPr>
                <a:spLocks noChangeArrowheads="1"/>
              </p:cNvSpPr>
              <p:nvPr/>
            </p:nvSpPr>
            <p:spPr bwMode="auto">
              <a:xfrm>
                <a:off x="6972391" y="2397222"/>
                <a:ext cx="63981" cy="90840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4" name="Oval 116"/>
              <p:cNvSpPr>
                <a:spLocks noChangeArrowheads="1"/>
              </p:cNvSpPr>
              <p:nvPr/>
            </p:nvSpPr>
            <p:spPr bwMode="auto">
              <a:xfrm>
                <a:off x="7146011" y="2812088"/>
                <a:ext cx="63981" cy="90840"/>
              </a:xfrm>
              <a:prstGeom prst="ellipse">
                <a:avLst/>
              </a:prstGeom>
              <a:noFill/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5" name="Flèche courbée vers la gauche 264"/>
              <p:cNvSpPr/>
              <p:nvPr/>
            </p:nvSpPr>
            <p:spPr>
              <a:xfrm flipV="1">
                <a:off x="7263340" y="2405591"/>
                <a:ext cx="135467" cy="474133"/>
              </a:xfrm>
              <a:prstGeom prst="curvedLeftArrow">
                <a:avLst/>
              </a:prstGeom>
              <a:solidFill>
                <a:srgbClr val="FF0000"/>
              </a:solidFill>
              <a:ln w="63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6" name="Connecteur droit 265"/>
              <p:cNvCxnSpPr/>
              <p:nvPr/>
            </p:nvCxnSpPr>
            <p:spPr>
              <a:xfrm>
                <a:off x="7962900" y="3257550"/>
                <a:ext cx="485775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Connecteur droit 266"/>
              <p:cNvCxnSpPr/>
              <p:nvPr/>
            </p:nvCxnSpPr>
            <p:spPr>
              <a:xfrm>
                <a:off x="7943850" y="2905125"/>
                <a:ext cx="48577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Rectangle 267"/>
              <p:cNvSpPr/>
              <p:nvPr/>
            </p:nvSpPr>
            <p:spPr>
              <a:xfrm>
                <a:off x="8398912" y="2749034"/>
                <a:ext cx="5437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7/2</a:t>
                </a:r>
                <a:r>
                  <a:rPr lang="en-GB" sz="1400" baseline="300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-</a:t>
                </a:r>
                <a:endParaRPr lang="fr-FR" sz="140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8384113" y="3082409"/>
                <a:ext cx="5806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 smtClean="0">
                    <a:latin typeface="Comic Sans MS" pitchFamily="66" charset="0"/>
                  </a:rPr>
                  <a:t>3/2+</a:t>
                </a:r>
                <a:endParaRPr lang="fr-FR" sz="1400" dirty="0"/>
              </a:p>
            </p:txBody>
          </p:sp>
        </p:grpSp>
        <p:sp>
          <p:nvSpPr>
            <p:cNvPr id="315" name="Flèche droite 314"/>
            <p:cNvSpPr/>
            <p:nvPr/>
          </p:nvSpPr>
          <p:spPr>
            <a:xfrm>
              <a:off x="5688701" y="2882900"/>
              <a:ext cx="865848" cy="78785"/>
            </a:xfrm>
            <a:prstGeom prst="rightArrow">
              <a:avLst>
                <a:gd name="adj1" fmla="val 25821"/>
                <a:gd name="adj2" fmla="val 8223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8" name="Groupe 317"/>
          <p:cNvGrpSpPr/>
          <p:nvPr/>
        </p:nvGrpSpPr>
        <p:grpSpPr>
          <a:xfrm>
            <a:off x="5707751" y="3265435"/>
            <a:ext cx="3237641" cy="1178859"/>
            <a:chOff x="5707751" y="3838171"/>
            <a:chExt cx="3237641" cy="1178859"/>
          </a:xfrm>
        </p:grpSpPr>
        <p:grpSp>
          <p:nvGrpSpPr>
            <p:cNvPr id="234" name="Groupe 233"/>
            <p:cNvGrpSpPr/>
            <p:nvPr/>
          </p:nvGrpSpPr>
          <p:grpSpPr>
            <a:xfrm>
              <a:off x="6733726" y="3838171"/>
              <a:ext cx="1100057" cy="1178859"/>
              <a:chOff x="7062868" y="3026429"/>
              <a:chExt cx="1100057" cy="1178859"/>
            </a:xfrm>
          </p:grpSpPr>
          <p:sp>
            <p:nvSpPr>
              <p:cNvPr id="182" name="Text Box 66"/>
              <p:cNvSpPr txBox="1">
                <a:spLocks noChangeArrowheads="1"/>
              </p:cNvSpPr>
              <p:nvPr/>
            </p:nvSpPr>
            <p:spPr bwMode="auto">
              <a:xfrm>
                <a:off x="7213532" y="3837798"/>
                <a:ext cx="299265" cy="3674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>
                    <a:solidFill>
                      <a:srgbClr val="003399"/>
                    </a:solidFill>
                    <a:latin typeface="Symbol" pitchFamily="18" charset="2"/>
                  </a:rPr>
                  <a:t></a:t>
                </a:r>
              </a:p>
            </p:txBody>
          </p:sp>
          <p:sp>
            <p:nvSpPr>
              <p:cNvPr id="185" name="Text Box 69"/>
              <p:cNvSpPr txBox="1">
                <a:spLocks noChangeArrowheads="1"/>
              </p:cNvSpPr>
              <p:nvPr/>
            </p:nvSpPr>
            <p:spPr bwMode="auto">
              <a:xfrm>
                <a:off x="7667590" y="3426952"/>
                <a:ext cx="482952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3333CC"/>
                    </a:solidFill>
                    <a:latin typeface="Comic Sans MS" pitchFamily="66" charset="0"/>
                  </a:rPr>
                  <a:t>d</a:t>
                </a:r>
                <a:r>
                  <a:rPr lang="en-GB" sz="1400" baseline="-33000">
                    <a:solidFill>
                      <a:srgbClr val="3333CC"/>
                    </a:solidFill>
                    <a:latin typeface="Comic Sans MS" pitchFamily="66" charset="0"/>
                  </a:rPr>
                  <a:t>3/2</a:t>
                </a:r>
              </a:p>
            </p:txBody>
          </p:sp>
          <p:sp>
            <p:nvSpPr>
              <p:cNvPr id="186" name="Text Box 70"/>
              <p:cNvSpPr txBox="1">
                <a:spLocks noChangeArrowheads="1"/>
              </p:cNvSpPr>
              <p:nvPr/>
            </p:nvSpPr>
            <p:spPr bwMode="auto">
              <a:xfrm>
                <a:off x="7657270" y="3604503"/>
                <a:ext cx="447866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3333CC"/>
                    </a:solidFill>
                    <a:latin typeface="Comic Sans MS" pitchFamily="66" charset="0"/>
                  </a:rPr>
                  <a:t>s</a:t>
                </a:r>
                <a:r>
                  <a:rPr lang="en-GB" sz="1400" baseline="-33000">
                    <a:solidFill>
                      <a:srgbClr val="3333CC"/>
                    </a:solidFill>
                    <a:latin typeface="Comic Sans MS" pitchFamily="66" charset="0"/>
                  </a:rPr>
                  <a:t>1/2</a:t>
                </a:r>
              </a:p>
            </p:txBody>
          </p:sp>
          <p:sp>
            <p:nvSpPr>
              <p:cNvPr id="187" name="Text Box 71"/>
              <p:cNvSpPr txBox="1">
                <a:spLocks noChangeArrowheads="1"/>
              </p:cNvSpPr>
              <p:nvPr/>
            </p:nvSpPr>
            <p:spPr bwMode="auto">
              <a:xfrm>
                <a:off x="7667590" y="3796507"/>
                <a:ext cx="482952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3333CC"/>
                    </a:solidFill>
                    <a:latin typeface="Comic Sans MS" pitchFamily="66" charset="0"/>
                  </a:rPr>
                  <a:t>d</a:t>
                </a:r>
                <a:r>
                  <a:rPr lang="en-GB" sz="1400" baseline="-33000" dirty="0">
                    <a:solidFill>
                      <a:srgbClr val="3333CC"/>
                    </a:solidFill>
                    <a:latin typeface="Comic Sans MS" pitchFamily="66" charset="0"/>
                  </a:rPr>
                  <a:t>5/2</a:t>
                </a:r>
              </a:p>
            </p:txBody>
          </p:sp>
          <p:sp>
            <p:nvSpPr>
              <p:cNvPr id="190" name="Line 74"/>
              <p:cNvSpPr>
                <a:spLocks noChangeShapeType="1"/>
              </p:cNvSpPr>
              <p:nvPr/>
            </p:nvSpPr>
            <p:spPr bwMode="auto">
              <a:xfrm>
                <a:off x="7062868" y="3135850"/>
                <a:ext cx="664575" cy="206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1" name="Line 76"/>
              <p:cNvSpPr>
                <a:spLocks noChangeShapeType="1"/>
              </p:cNvSpPr>
              <p:nvPr/>
            </p:nvSpPr>
            <p:spPr bwMode="auto">
              <a:xfrm>
                <a:off x="7071123" y="3544706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2" name="Line 77"/>
              <p:cNvSpPr>
                <a:spLocks noChangeShapeType="1"/>
              </p:cNvSpPr>
              <p:nvPr/>
            </p:nvSpPr>
            <p:spPr bwMode="auto">
              <a:xfrm>
                <a:off x="7071123" y="3720698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3" name="Line 78"/>
              <p:cNvSpPr>
                <a:spLocks noChangeShapeType="1"/>
              </p:cNvSpPr>
              <p:nvPr/>
            </p:nvSpPr>
            <p:spPr bwMode="auto">
              <a:xfrm>
                <a:off x="7071123" y="3917043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4" name="Oval 80"/>
              <p:cNvSpPr>
                <a:spLocks noChangeArrowheads="1"/>
              </p:cNvSpPr>
              <p:nvPr/>
            </p:nvSpPr>
            <p:spPr bwMode="auto">
              <a:xfrm>
                <a:off x="7173471" y="3876337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" name="Oval 81"/>
              <p:cNvSpPr>
                <a:spLocks noChangeArrowheads="1"/>
              </p:cNvSpPr>
              <p:nvPr/>
            </p:nvSpPr>
            <p:spPr bwMode="auto">
              <a:xfrm>
                <a:off x="7256010" y="3876337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6" name="Oval 82"/>
              <p:cNvSpPr>
                <a:spLocks noChangeArrowheads="1"/>
              </p:cNvSpPr>
              <p:nvPr/>
            </p:nvSpPr>
            <p:spPr bwMode="auto">
              <a:xfrm>
                <a:off x="7336347" y="3876337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7" name="Oval 83"/>
              <p:cNvSpPr>
                <a:spLocks noChangeArrowheads="1"/>
              </p:cNvSpPr>
              <p:nvPr/>
            </p:nvSpPr>
            <p:spPr bwMode="auto">
              <a:xfrm>
                <a:off x="7412283" y="3876337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8" name="Oval 84"/>
              <p:cNvSpPr>
                <a:spLocks noChangeArrowheads="1"/>
              </p:cNvSpPr>
              <p:nvPr/>
            </p:nvSpPr>
            <p:spPr bwMode="auto">
              <a:xfrm>
                <a:off x="7487118" y="3876337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9" name="Oval 85"/>
              <p:cNvSpPr>
                <a:spLocks noChangeArrowheads="1"/>
              </p:cNvSpPr>
              <p:nvPr/>
            </p:nvSpPr>
            <p:spPr bwMode="auto">
              <a:xfrm>
                <a:off x="7566355" y="3876337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0" name="Oval 87"/>
              <p:cNvSpPr>
                <a:spLocks noChangeArrowheads="1"/>
              </p:cNvSpPr>
              <p:nvPr/>
            </p:nvSpPr>
            <p:spPr bwMode="auto">
              <a:xfrm>
                <a:off x="7333046" y="3676401"/>
                <a:ext cx="638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1" name="Oval 88"/>
              <p:cNvSpPr>
                <a:spLocks noChangeArrowheads="1"/>
              </p:cNvSpPr>
              <p:nvPr/>
            </p:nvSpPr>
            <p:spPr bwMode="auto">
              <a:xfrm>
                <a:off x="7407881" y="3676401"/>
                <a:ext cx="638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2" name="Oval 90"/>
              <p:cNvSpPr>
                <a:spLocks noChangeArrowheads="1"/>
              </p:cNvSpPr>
              <p:nvPr/>
            </p:nvSpPr>
            <p:spPr bwMode="auto">
              <a:xfrm>
                <a:off x="7254909" y="3499211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3" name="Oval 91"/>
              <p:cNvSpPr>
                <a:spLocks noChangeArrowheads="1"/>
              </p:cNvSpPr>
              <p:nvPr/>
            </p:nvSpPr>
            <p:spPr bwMode="auto">
              <a:xfrm>
                <a:off x="7334146" y="3499211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4" name="Oval 92"/>
              <p:cNvSpPr>
                <a:spLocks noChangeArrowheads="1"/>
              </p:cNvSpPr>
              <p:nvPr/>
            </p:nvSpPr>
            <p:spPr bwMode="auto">
              <a:xfrm>
                <a:off x="7410082" y="3499211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" name="Oval 93"/>
              <p:cNvSpPr>
                <a:spLocks noChangeArrowheads="1"/>
              </p:cNvSpPr>
              <p:nvPr/>
            </p:nvSpPr>
            <p:spPr bwMode="auto">
              <a:xfrm>
                <a:off x="7448927" y="3091730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9" name="Text Box 109"/>
              <p:cNvSpPr txBox="1">
                <a:spLocks noChangeArrowheads="1"/>
              </p:cNvSpPr>
              <p:nvPr/>
            </p:nvSpPr>
            <p:spPr bwMode="auto">
              <a:xfrm>
                <a:off x="7692356" y="3026429"/>
                <a:ext cx="470569" cy="3034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3333CC"/>
                    </a:solidFill>
                    <a:latin typeface="Comic Sans MS" pitchFamily="66" charset="0"/>
                  </a:rPr>
                  <a:t>f</a:t>
                </a:r>
                <a:r>
                  <a:rPr lang="en-GB" sz="1400" baseline="-33000" dirty="0">
                    <a:solidFill>
                      <a:srgbClr val="3333CC"/>
                    </a:solidFill>
                    <a:latin typeface="Comic Sans MS" pitchFamily="66" charset="0"/>
                  </a:rPr>
                  <a:t>7/2</a:t>
                </a:r>
              </a:p>
            </p:txBody>
          </p:sp>
          <p:sp>
            <p:nvSpPr>
              <p:cNvPr id="224" name="Oval 115"/>
              <p:cNvSpPr>
                <a:spLocks noChangeArrowheads="1"/>
              </p:cNvSpPr>
              <p:nvPr/>
            </p:nvSpPr>
            <p:spPr bwMode="auto">
              <a:xfrm>
                <a:off x="7320583" y="3090430"/>
                <a:ext cx="63981" cy="90840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5" name="Oval 116"/>
              <p:cNvSpPr>
                <a:spLocks noChangeArrowheads="1"/>
              </p:cNvSpPr>
              <p:nvPr/>
            </p:nvSpPr>
            <p:spPr bwMode="auto">
              <a:xfrm>
                <a:off x="7494203" y="3505296"/>
                <a:ext cx="63981" cy="90840"/>
              </a:xfrm>
              <a:prstGeom prst="ellipse">
                <a:avLst/>
              </a:prstGeom>
              <a:noFill/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3" name="Flèche courbée vers la gauche 232"/>
              <p:cNvSpPr/>
              <p:nvPr/>
            </p:nvSpPr>
            <p:spPr>
              <a:xfrm flipV="1">
                <a:off x="7611532" y="3098799"/>
                <a:ext cx="135467" cy="474133"/>
              </a:xfrm>
              <a:prstGeom prst="curvedLeftArrow">
                <a:avLst/>
              </a:prstGeom>
              <a:solidFill>
                <a:srgbClr val="FF0000"/>
              </a:solidFill>
              <a:ln w="63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36" name="Connecteur droit 235"/>
            <p:cNvCxnSpPr/>
            <p:nvPr/>
          </p:nvCxnSpPr>
          <p:spPr>
            <a:xfrm>
              <a:off x="7981950" y="4762500"/>
              <a:ext cx="48577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/>
            <p:cNvCxnSpPr/>
            <p:nvPr/>
          </p:nvCxnSpPr>
          <p:spPr>
            <a:xfrm>
              <a:off x="7962900" y="4410075"/>
              <a:ext cx="48577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Rectangle 238"/>
            <p:cNvSpPr/>
            <p:nvPr/>
          </p:nvSpPr>
          <p:spPr>
            <a:xfrm>
              <a:off x="8398912" y="4606409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latin typeface="Comic Sans MS" pitchFamily="66" charset="0"/>
                </a:rPr>
                <a:t>7/2</a:t>
              </a:r>
              <a:r>
                <a:rPr lang="en-GB" sz="1400" baseline="30000" dirty="0" smtClean="0">
                  <a:latin typeface="Comic Sans MS" pitchFamily="66" charset="0"/>
                </a:rPr>
                <a:t>-</a:t>
              </a:r>
              <a:endParaRPr lang="fr-FR" sz="1400" baseline="3000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8393638" y="4253984"/>
              <a:ext cx="5517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  <a:latin typeface="Comic Sans MS" pitchFamily="66" charset="0"/>
                </a:rPr>
                <a:t>3/2</a:t>
              </a:r>
              <a:r>
                <a:rPr lang="en-GB" sz="1400" baseline="30000" dirty="0" smtClean="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  <a:endParaRPr lang="fr-FR" sz="1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316" name="Flèche droite 315"/>
            <p:cNvSpPr/>
            <p:nvPr/>
          </p:nvSpPr>
          <p:spPr>
            <a:xfrm>
              <a:off x="5707751" y="4235450"/>
              <a:ext cx="865848" cy="78785"/>
            </a:xfrm>
            <a:prstGeom prst="rightArrow">
              <a:avLst>
                <a:gd name="adj1" fmla="val 25821"/>
                <a:gd name="adj2" fmla="val 8223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0" name="Groupe 319"/>
          <p:cNvGrpSpPr/>
          <p:nvPr/>
        </p:nvGrpSpPr>
        <p:grpSpPr>
          <a:xfrm>
            <a:off x="5688701" y="484135"/>
            <a:ext cx="3221983" cy="1178859"/>
            <a:chOff x="5688701" y="1056871"/>
            <a:chExt cx="3221983" cy="1178859"/>
          </a:xfrm>
        </p:grpSpPr>
        <p:grpSp>
          <p:nvGrpSpPr>
            <p:cNvPr id="300" name="Groupe 299"/>
            <p:cNvGrpSpPr/>
            <p:nvPr/>
          </p:nvGrpSpPr>
          <p:grpSpPr>
            <a:xfrm>
              <a:off x="6705151" y="1056871"/>
              <a:ext cx="2205533" cy="1178859"/>
              <a:chOff x="6705151" y="1056871"/>
              <a:chExt cx="2205533" cy="1178859"/>
            </a:xfrm>
          </p:grpSpPr>
          <p:sp>
            <p:nvSpPr>
              <p:cNvPr id="272" name="Text Box 66"/>
              <p:cNvSpPr txBox="1">
                <a:spLocks noChangeArrowheads="1"/>
              </p:cNvSpPr>
              <p:nvPr/>
            </p:nvSpPr>
            <p:spPr bwMode="auto">
              <a:xfrm>
                <a:off x="6855815" y="1868240"/>
                <a:ext cx="299265" cy="3674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>
                    <a:solidFill>
                      <a:srgbClr val="003399"/>
                    </a:solidFill>
                    <a:latin typeface="Symbol" pitchFamily="18" charset="2"/>
                  </a:rPr>
                  <a:t></a:t>
                </a:r>
              </a:p>
            </p:txBody>
          </p:sp>
          <p:sp>
            <p:nvSpPr>
              <p:cNvPr id="273" name="Text Box 69"/>
              <p:cNvSpPr txBox="1">
                <a:spLocks noChangeArrowheads="1"/>
              </p:cNvSpPr>
              <p:nvPr/>
            </p:nvSpPr>
            <p:spPr bwMode="auto">
              <a:xfrm>
                <a:off x="7309873" y="1457394"/>
                <a:ext cx="482952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3333CC"/>
                    </a:solidFill>
                    <a:latin typeface="Comic Sans MS" pitchFamily="66" charset="0"/>
                  </a:rPr>
                  <a:t>d</a:t>
                </a:r>
                <a:r>
                  <a:rPr lang="en-GB" sz="1400" baseline="-33000">
                    <a:solidFill>
                      <a:srgbClr val="3333CC"/>
                    </a:solidFill>
                    <a:latin typeface="Comic Sans MS" pitchFamily="66" charset="0"/>
                  </a:rPr>
                  <a:t>3/2</a:t>
                </a:r>
              </a:p>
            </p:txBody>
          </p:sp>
          <p:sp>
            <p:nvSpPr>
              <p:cNvPr id="274" name="Text Box 70"/>
              <p:cNvSpPr txBox="1">
                <a:spLocks noChangeArrowheads="1"/>
              </p:cNvSpPr>
              <p:nvPr/>
            </p:nvSpPr>
            <p:spPr bwMode="auto">
              <a:xfrm>
                <a:off x="7299553" y="1634945"/>
                <a:ext cx="447866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3333CC"/>
                    </a:solidFill>
                    <a:latin typeface="Comic Sans MS" pitchFamily="66" charset="0"/>
                  </a:rPr>
                  <a:t>s</a:t>
                </a:r>
                <a:r>
                  <a:rPr lang="en-GB" sz="1400" baseline="-33000">
                    <a:solidFill>
                      <a:srgbClr val="3333CC"/>
                    </a:solidFill>
                    <a:latin typeface="Comic Sans MS" pitchFamily="66" charset="0"/>
                  </a:rPr>
                  <a:t>1/2</a:t>
                </a:r>
              </a:p>
            </p:txBody>
          </p:sp>
          <p:sp>
            <p:nvSpPr>
              <p:cNvPr id="275" name="Text Box 71"/>
              <p:cNvSpPr txBox="1">
                <a:spLocks noChangeArrowheads="1"/>
              </p:cNvSpPr>
              <p:nvPr/>
            </p:nvSpPr>
            <p:spPr bwMode="auto">
              <a:xfrm>
                <a:off x="7309873" y="1826949"/>
                <a:ext cx="482952" cy="305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3333CC"/>
                    </a:solidFill>
                    <a:latin typeface="Comic Sans MS" pitchFamily="66" charset="0"/>
                  </a:rPr>
                  <a:t>d</a:t>
                </a:r>
                <a:r>
                  <a:rPr lang="en-GB" sz="1400" baseline="-33000" dirty="0">
                    <a:solidFill>
                      <a:srgbClr val="3333CC"/>
                    </a:solidFill>
                    <a:latin typeface="Comic Sans MS" pitchFamily="66" charset="0"/>
                  </a:rPr>
                  <a:t>5/2</a:t>
                </a:r>
              </a:p>
            </p:txBody>
          </p:sp>
          <p:sp>
            <p:nvSpPr>
              <p:cNvPr id="276" name="Line 74"/>
              <p:cNvSpPr>
                <a:spLocks noChangeShapeType="1"/>
              </p:cNvSpPr>
              <p:nvPr/>
            </p:nvSpPr>
            <p:spPr bwMode="auto">
              <a:xfrm>
                <a:off x="6705151" y="1166292"/>
                <a:ext cx="664575" cy="206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7" name="Line 76"/>
              <p:cNvSpPr>
                <a:spLocks noChangeShapeType="1"/>
              </p:cNvSpPr>
              <p:nvPr/>
            </p:nvSpPr>
            <p:spPr bwMode="auto">
              <a:xfrm>
                <a:off x="6713406" y="1575148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8" name="Line 77"/>
              <p:cNvSpPr>
                <a:spLocks noChangeShapeType="1"/>
              </p:cNvSpPr>
              <p:nvPr/>
            </p:nvSpPr>
            <p:spPr bwMode="auto">
              <a:xfrm>
                <a:off x="6713406" y="1751140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9" name="Line 78"/>
              <p:cNvSpPr>
                <a:spLocks noChangeShapeType="1"/>
              </p:cNvSpPr>
              <p:nvPr/>
            </p:nvSpPr>
            <p:spPr bwMode="auto">
              <a:xfrm>
                <a:off x="6713406" y="1947485"/>
                <a:ext cx="663612" cy="119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0" name="Oval 80"/>
              <p:cNvSpPr>
                <a:spLocks noChangeArrowheads="1"/>
              </p:cNvSpPr>
              <p:nvPr/>
            </p:nvSpPr>
            <p:spPr bwMode="auto">
              <a:xfrm>
                <a:off x="6815754" y="190677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1" name="Oval 81"/>
              <p:cNvSpPr>
                <a:spLocks noChangeArrowheads="1"/>
              </p:cNvSpPr>
              <p:nvPr/>
            </p:nvSpPr>
            <p:spPr bwMode="auto">
              <a:xfrm>
                <a:off x="6898293" y="190677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2" name="Oval 82"/>
              <p:cNvSpPr>
                <a:spLocks noChangeArrowheads="1"/>
              </p:cNvSpPr>
              <p:nvPr/>
            </p:nvSpPr>
            <p:spPr bwMode="auto">
              <a:xfrm>
                <a:off x="6978630" y="190677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3" name="Oval 83"/>
              <p:cNvSpPr>
                <a:spLocks noChangeArrowheads="1"/>
              </p:cNvSpPr>
              <p:nvPr/>
            </p:nvSpPr>
            <p:spPr bwMode="auto">
              <a:xfrm>
                <a:off x="7054566" y="190677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4" name="Oval 84"/>
              <p:cNvSpPr>
                <a:spLocks noChangeArrowheads="1"/>
              </p:cNvSpPr>
              <p:nvPr/>
            </p:nvSpPr>
            <p:spPr bwMode="auto">
              <a:xfrm>
                <a:off x="7129401" y="190677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5" name="Oval 85"/>
              <p:cNvSpPr>
                <a:spLocks noChangeArrowheads="1"/>
              </p:cNvSpPr>
              <p:nvPr/>
            </p:nvSpPr>
            <p:spPr bwMode="auto">
              <a:xfrm>
                <a:off x="7208638" y="1906779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6" name="Oval 87"/>
              <p:cNvSpPr>
                <a:spLocks noChangeArrowheads="1"/>
              </p:cNvSpPr>
              <p:nvPr/>
            </p:nvSpPr>
            <p:spPr bwMode="auto">
              <a:xfrm>
                <a:off x="6975329" y="1706843"/>
                <a:ext cx="638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7" name="Oval 88"/>
              <p:cNvSpPr>
                <a:spLocks noChangeArrowheads="1"/>
              </p:cNvSpPr>
              <p:nvPr/>
            </p:nvSpPr>
            <p:spPr bwMode="auto">
              <a:xfrm>
                <a:off x="7050164" y="1706843"/>
                <a:ext cx="638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8" name="Oval 90"/>
              <p:cNvSpPr>
                <a:spLocks noChangeArrowheads="1"/>
              </p:cNvSpPr>
              <p:nvPr/>
            </p:nvSpPr>
            <p:spPr bwMode="auto">
              <a:xfrm>
                <a:off x="6897192" y="1529653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9" name="Oval 91"/>
              <p:cNvSpPr>
                <a:spLocks noChangeArrowheads="1"/>
              </p:cNvSpPr>
              <p:nvPr/>
            </p:nvSpPr>
            <p:spPr bwMode="auto">
              <a:xfrm>
                <a:off x="6976429" y="1529653"/>
                <a:ext cx="64930" cy="88595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90" name="Oval 92"/>
              <p:cNvSpPr>
                <a:spLocks noChangeArrowheads="1"/>
              </p:cNvSpPr>
              <p:nvPr/>
            </p:nvSpPr>
            <p:spPr bwMode="auto">
              <a:xfrm>
                <a:off x="7052365" y="1529653"/>
                <a:ext cx="64930" cy="88595"/>
              </a:xfrm>
              <a:prstGeom prst="ellipse">
                <a:avLst/>
              </a:prstGeom>
              <a:noFill/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91" name="Text Box 109"/>
              <p:cNvSpPr txBox="1">
                <a:spLocks noChangeArrowheads="1"/>
              </p:cNvSpPr>
              <p:nvPr/>
            </p:nvSpPr>
            <p:spPr bwMode="auto">
              <a:xfrm>
                <a:off x="7334639" y="1056871"/>
                <a:ext cx="470569" cy="3034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3333CC"/>
                    </a:solidFill>
                    <a:latin typeface="Comic Sans MS" pitchFamily="66" charset="0"/>
                  </a:rPr>
                  <a:t>f</a:t>
                </a:r>
                <a:r>
                  <a:rPr lang="en-GB" sz="1400" baseline="-33000" dirty="0">
                    <a:solidFill>
                      <a:srgbClr val="3333CC"/>
                    </a:solidFill>
                    <a:latin typeface="Comic Sans MS" pitchFamily="66" charset="0"/>
                  </a:rPr>
                  <a:t>7/2</a:t>
                </a:r>
              </a:p>
            </p:txBody>
          </p:sp>
          <p:sp>
            <p:nvSpPr>
              <p:cNvPr id="292" name="Oval 115"/>
              <p:cNvSpPr>
                <a:spLocks noChangeArrowheads="1"/>
              </p:cNvSpPr>
              <p:nvPr/>
            </p:nvSpPr>
            <p:spPr bwMode="auto">
              <a:xfrm>
                <a:off x="6962866" y="1120872"/>
                <a:ext cx="63981" cy="90840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93" name="Oval 116"/>
              <p:cNvSpPr>
                <a:spLocks noChangeArrowheads="1"/>
              </p:cNvSpPr>
              <p:nvPr/>
            </p:nvSpPr>
            <p:spPr bwMode="auto">
              <a:xfrm>
                <a:off x="7136486" y="1535738"/>
                <a:ext cx="63981" cy="90840"/>
              </a:xfrm>
              <a:prstGeom prst="ellipse">
                <a:avLst/>
              </a:prstGeom>
              <a:noFill/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94" name="Flèche courbée vers la gauche 293"/>
              <p:cNvSpPr/>
              <p:nvPr/>
            </p:nvSpPr>
            <p:spPr>
              <a:xfrm flipV="1">
                <a:off x="7253815" y="1129241"/>
                <a:ext cx="135467" cy="474133"/>
              </a:xfrm>
              <a:prstGeom prst="curvedLeftArrow">
                <a:avLst/>
              </a:prstGeom>
              <a:solidFill>
                <a:srgbClr val="FF0000"/>
              </a:solidFill>
              <a:ln w="63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5" name="Connecteur droit 294"/>
              <p:cNvCxnSpPr/>
              <p:nvPr/>
            </p:nvCxnSpPr>
            <p:spPr>
              <a:xfrm>
                <a:off x="7953375" y="1981200"/>
                <a:ext cx="485775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Connecteur droit 295"/>
              <p:cNvCxnSpPr/>
              <p:nvPr/>
            </p:nvCxnSpPr>
            <p:spPr>
              <a:xfrm>
                <a:off x="7934325" y="1628775"/>
                <a:ext cx="48577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Rectangle 296"/>
              <p:cNvSpPr/>
              <p:nvPr/>
            </p:nvSpPr>
            <p:spPr>
              <a:xfrm>
                <a:off x="8389387" y="1472684"/>
                <a:ext cx="5212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2ħ</a:t>
                </a:r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  <a:sym typeface="Symbol"/>
                  </a:rPr>
                  <a:t></a:t>
                </a:r>
                <a:endParaRPr lang="fr-FR" sz="140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8374588" y="1806059"/>
                <a:ext cx="4058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 smtClean="0">
                    <a:latin typeface="Comic Sans MS" pitchFamily="66" charset="0"/>
                  </a:rPr>
                  <a:t>0</a:t>
                </a:r>
                <a:r>
                  <a:rPr lang="en-GB" sz="1400" baseline="30000" dirty="0" smtClean="0">
                    <a:latin typeface="Comic Sans MS" pitchFamily="66" charset="0"/>
                  </a:rPr>
                  <a:t>+</a:t>
                </a:r>
                <a:r>
                  <a:rPr lang="en-GB" sz="1400" baseline="-25000" dirty="0" smtClean="0">
                    <a:latin typeface="Comic Sans MS" pitchFamily="66" charset="0"/>
                  </a:rPr>
                  <a:t>1</a:t>
                </a:r>
                <a:endParaRPr lang="fr-FR" sz="1400" baseline="30000" dirty="0"/>
              </a:p>
            </p:txBody>
          </p:sp>
          <p:sp>
            <p:nvSpPr>
              <p:cNvPr id="299" name="Oval 115"/>
              <p:cNvSpPr>
                <a:spLocks noChangeArrowheads="1"/>
              </p:cNvSpPr>
              <p:nvPr/>
            </p:nvSpPr>
            <p:spPr bwMode="auto">
              <a:xfrm>
                <a:off x="7058116" y="1120872"/>
                <a:ext cx="63981" cy="90840"/>
              </a:xfrm>
              <a:prstGeom prst="ellipse">
                <a:avLst/>
              </a:prstGeom>
              <a:solidFill>
                <a:srgbClr val="3333CC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17" name="Flèche droite 316"/>
            <p:cNvSpPr/>
            <p:nvPr/>
          </p:nvSpPr>
          <p:spPr>
            <a:xfrm>
              <a:off x="5688701" y="1625600"/>
              <a:ext cx="865848" cy="78785"/>
            </a:xfrm>
            <a:prstGeom prst="rightArrow">
              <a:avLst>
                <a:gd name="adj1" fmla="val 25821"/>
                <a:gd name="adj2" fmla="val 8223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5" name="Text Box 2"/>
          <p:cNvSpPr txBox="1">
            <a:spLocks noChangeArrowheads="1"/>
          </p:cNvSpPr>
          <p:nvPr/>
        </p:nvSpPr>
        <p:spPr bwMode="auto">
          <a:xfrm>
            <a:off x="20574" y="-18146"/>
            <a:ext cx="3650358" cy="4001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0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+</a:t>
            </a:r>
            <a:r>
              <a:rPr lang="en-US" sz="2000" kern="0" baseline="-25000" dirty="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in </a:t>
            </a:r>
            <a:r>
              <a:rPr lang="en-US" sz="2000" kern="0" baseline="30000" dirty="0" smtClean="0">
                <a:solidFill>
                  <a:srgbClr val="333399"/>
                </a:solidFill>
                <a:latin typeface="Comic Sans MS" pitchFamily="66" charset="0"/>
              </a:rPr>
              <a:t>34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Si : </a:t>
            </a:r>
            <a:r>
              <a:rPr lang="en-US" sz="2000" kern="0" dirty="0" err="1" smtClean="0">
                <a:solidFill>
                  <a:srgbClr val="333399"/>
                </a:solidFill>
                <a:latin typeface="Comic Sans MS" pitchFamily="66" charset="0"/>
              </a:rPr>
              <a:t>np-nh</a:t>
            </a:r>
            <a:r>
              <a:rPr lang="en-US" sz="2000" kern="0" dirty="0" smtClean="0">
                <a:solidFill>
                  <a:srgbClr val="333399"/>
                </a:solidFill>
                <a:latin typeface="Comic Sans MS" pitchFamily="66" charset="0"/>
              </a:rPr>
              <a:t> excitations</a:t>
            </a:r>
            <a:endParaRPr lang="en-US" sz="2000" kern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106" name="Line 71"/>
          <p:cNvSpPr>
            <a:spLocks noChangeShapeType="1"/>
          </p:cNvSpPr>
          <p:nvPr/>
        </p:nvSpPr>
        <p:spPr bwMode="auto">
          <a:xfrm>
            <a:off x="2825" y="402768"/>
            <a:ext cx="49911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107" name="ZoneTexte 106"/>
          <p:cNvSpPr txBox="1"/>
          <p:nvPr/>
        </p:nvSpPr>
        <p:spPr>
          <a:xfrm rot="16200000">
            <a:off x="-1283140" y="2185854"/>
            <a:ext cx="3551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Heyde</a:t>
            </a:r>
            <a:r>
              <a:rPr lang="fr-FR" sz="1600" dirty="0" smtClean="0"/>
              <a:t> and Wood, </a:t>
            </a:r>
            <a:r>
              <a:rPr lang="fr-FR" sz="1600" dirty="0" err="1" smtClean="0"/>
              <a:t>Rev</a:t>
            </a:r>
            <a:r>
              <a:rPr lang="fr-FR" sz="1600" dirty="0" smtClean="0"/>
              <a:t>. </a:t>
            </a:r>
            <a:r>
              <a:rPr lang="fr-FR" sz="1600" dirty="0" err="1" smtClean="0"/>
              <a:t>Mod</a:t>
            </a:r>
            <a:r>
              <a:rPr lang="fr-FR" sz="1600" dirty="0" smtClean="0"/>
              <a:t>. Phys. </a:t>
            </a:r>
            <a:endParaRPr lang="fr-FR" sz="160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3058267" y="6093173"/>
            <a:ext cx="5904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 </a:t>
            </a:r>
            <a:r>
              <a:rPr lang="en-US" sz="1600" dirty="0" smtClean="0">
                <a:solidFill>
                  <a:srgbClr val="FF0000"/>
                </a:solidFill>
              </a:rPr>
              <a:t>The energy of the 0</a:t>
            </a:r>
            <a:r>
              <a:rPr lang="en-US" sz="1600" baseline="30000" dirty="0" smtClean="0">
                <a:solidFill>
                  <a:srgbClr val="FF0000"/>
                </a:solidFill>
              </a:rPr>
              <a:t>+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 in </a:t>
            </a:r>
            <a:r>
              <a:rPr lang="en-US" sz="1600" baseline="30000" dirty="0" smtClean="0">
                <a:solidFill>
                  <a:srgbClr val="FF0000"/>
                </a:solidFill>
              </a:rPr>
              <a:t>34</a:t>
            </a:r>
            <a:r>
              <a:rPr lang="en-US" sz="1600" dirty="0" smtClean="0">
                <a:solidFill>
                  <a:srgbClr val="FF0000"/>
                </a:solidFill>
              </a:rPr>
              <a:t>Si is in agreement with a 2p-2h character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22736</TotalTime>
  <Words>1669</Words>
  <Application>Microsoft Office PowerPoint</Application>
  <PresentationFormat>Affichage à l'écran (4:3)</PresentationFormat>
  <Paragraphs>471</Paragraphs>
  <Slides>28</Slides>
  <Notes>4</Notes>
  <HiddenSlides>2</HiddenSlides>
  <MMClips>0</MMClips>
  <ScaleCrop>false</ScaleCrop>
  <HeadingPairs>
    <vt:vector size="6" baseType="variant"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Thème Office</vt:lpstr>
      <vt:lpstr>Office Theme</vt:lpstr>
      <vt:lpstr>Modèle par défaut</vt:lpstr>
      <vt:lpstr>1_Modèle par défaut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grevy</dc:creator>
  <cp:lastModifiedBy>grevy</cp:lastModifiedBy>
  <cp:revision>658</cp:revision>
  <dcterms:created xsi:type="dcterms:W3CDTF">2011-05-23T07:34:02Z</dcterms:created>
  <dcterms:modified xsi:type="dcterms:W3CDTF">2012-10-08T09:59:46Z</dcterms:modified>
</cp:coreProperties>
</file>