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77" r:id="rId2"/>
    <p:sldId id="932" r:id="rId3"/>
    <p:sldId id="864" r:id="rId4"/>
    <p:sldId id="913" r:id="rId5"/>
    <p:sldId id="922" r:id="rId6"/>
    <p:sldId id="934" r:id="rId7"/>
    <p:sldId id="917" r:id="rId8"/>
    <p:sldId id="925" r:id="rId9"/>
    <p:sldId id="918" r:id="rId10"/>
    <p:sldId id="935" r:id="rId11"/>
    <p:sldId id="919" r:id="rId12"/>
    <p:sldId id="924" r:id="rId13"/>
    <p:sldId id="926" r:id="rId14"/>
    <p:sldId id="920" r:id="rId15"/>
    <p:sldId id="929" r:id="rId16"/>
    <p:sldId id="930" r:id="rId17"/>
    <p:sldId id="931" r:id="rId18"/>
    <p:sldId id="863" r:id="rId1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27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60882-5BA9-7C41-A44F-FB7D86B52901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44958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724400"/>
            <a:ext cx="7239000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2012, Centre 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 smtClean="0"/>
              <a:t>Scientifique</a:t>
            </a:r>
            <a:r>
              <a:rPr lang="en-US" sz="1400" baseline="0" dirty="0" smtClean="0"/>
              <a:t> (CNRS)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example.org/ttylinux.gz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marketplace.stratuslab.e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Appliance Management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(Bordeaux, France)</a:t>
            </a:r>
          </a:p>
          <a:p>
            <a:r>
              <a:rPr lang="en-US" dirty="0" smtClean="0"/>
              <a:t>25-26 October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Uploading Image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Cheat (!)</a:t>
            </a:r>
          </a:p>
          <a:p>
            <a:pPr lvl="1"/>
            <a:r>
              <a:rPr lang="en-US" dirty="0" smtClean="0"/>
              <a:t>Normally, use one of the previous methods to create image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Copy the </a:t>
            </a:r>
            <a:r>
              <a:rPr lang="en-US" i="1" dirty="0" err="1" smtClean="0">
                <a:solidFill>
                  <a:srgbClr val="FF0000"/>
                </a:solidFill>
              </a:rPr>
              <a:t>ttylinux</a:t>
            </a:r>
            <a:r>
              <a:rPr lang="en-US" i="1" dirty="0" smtClean="0">
                <a:solidFill>
                  <a:srgbClr val="FF0000"/>
                </a:solidFill>
              </a:rPr>
              <a:t> image locally to try out metadata utilities</a:t>
            </a:r>
          </a:p>
          <a:p>
            <a:r>
              <a:rPr lang="en-US" dirty="0" smtClean="0"/>
              <a:t>Uploading of image</a:t>
            </a:r>
          </a:p>
          <a:p>
            <a:pPr lvl="1"/>
            <a:r>
              <a:rPr lang="en-US" dirty="0" smtClean="0"/>
              <a:t>Normally, image would be transferred to cloud, grid, or web storage</a:t>
            </a:r>
          </a:p>
          <a:p>
            <a:pPr lvl="1"/>
            <a:r>
              <a:rPr lang="en-US" dirty="0" smtClean="0"/>
              <a:t>Public images must be accessible via </a:t>
            </a:r>
            <a:r>
              <a:rPr lang="en-US" dirty="0" err="1" smtClean="0"/>
              <a:t>http(s</a:t>
            </a:r>
            <a:r>
              <a:rPr lang="en-US" dirty="0" smtClean="0"/>
              <a:t>) at the moment</a:t>
            </a:r>
          </a:p>
          <a:p>
            <a:pPr lvl="1"/>
            <a:r>
              <a:rPr lang="en-US" dirty="0" smtClean="0"/>
              <a:t>Private images can be accessible via a </a:t>
            </a:r>
            <a:r>
              <a:rPr lang="en-US" dirty="0" err="1" smtClean="0"/>
              <a:t>pdisk</a:t>
            </a:r>
            <a:r>
              <a:rPr lang="en-US" dirty="0" smtClean="0"/>
              <a:t> URL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 err="1" smtClean="0"/>
              <a:t>URL(s</a:t>
            </a:r>
            <a:r>
              <a:rPr lang="en-US" dirty="0" smtClean="0"/>
              <a:t>) must be part of metadata for image to be used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Just note the URL of the image that you have downloaded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Metadata Description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stratus-build-metadata for creating metadata: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Wait for the unknown state, then kill (remove) the instance:</a:t>
            </a:r>
          </a:p>
          <a:p>
            <a:endParaRPr lang="en-US" dirty="0" smtClean="0"/>
          </a:p>
          <a:p>
            <a:r>
              <a:rPr lang="en-US" dirty="0" smtClean="0"/>
              <a:t>Look at the contents of the file:</a:t>
            </a:r>
          </a:p>
          <a:p>
            <a:pPr lvl="1"/>
            <a:r>
              <a:rPr lang="en-US" dirty="0" smtClean="0"/>
              <a:t>Identifier is a base64 encoded SHA-1 checksum</a:t>
            </a:r>
          </a:p>
          <a:p>
            <a:pPr lvl="1"/>
            <a:r>
              <a:rPr lang="en-US" dirty="0" smtClean="0"/>
              <a:t>Checksums ensure that downloaded images match the metadata; </a:t>
            </a:r>
            <a:r>
              <a:rPr lang="en-US" i="1" dirty="0" smtClean="0">
                <a:solidFill>
                  <a:srgbClr val="FF0000"/>
                </a:solidFill>
              </a:rPr>
              <a:t>these must be the checksums of the uncompressed image!</a:t>
            </a:r>
          </a:p>
          <a:p>
            <a:pPr lvl="1"/>
            <a:r>
              <a:rPr lang="en-US" dirty="0" smtClean="0"/>
              <a:t>Empty endorser element and no signature element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979473"/>
            <a:ext cx="80010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stratus-build-metadata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--author='your name'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</a:t>
            </a:r>
            <a:r>
              <a:rPr lang="en-US" sz="1200" dirty="0" err="1" smtClean="0">
                <a:latin typeface="Courier"/>
                <a:cs typeface="Courier"/>
              </a:rPr>
              <a:t>os</a:t>
            </a:r>
            <a:r>
              <a:rPr lang="en-US" sz="1200" dirty="0" smtClean="0">
                <a:latin typeface="Courier"/>
                <a:cs typeface="Courier"/>
              </a:rPr>
              <a:t>=</a:t>
            </a:r>
            <a:r>
              <a:rPr lang="en-US" sz="1200" dirty="0" err="1" smtClean="0">
                <a:latin typeface="Courier"/>
                <a:cs typeface="Courier"/>
              </a:rPr>
              <a:t>ttylinux</a:t>
            </a:r>
            <a:r>
              <a:rPr lang="en-US" sz="1200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</a:t>
            </a:r>
            <a:r>
              <a:rPr lang="en-US" sz="1200" dirty="0" err="1" smtClean="0">
                <a:latin typeface="Courier"/>
                <a:cs typeface="Courier"/>
              </a:rPr>
              <a:t>os</a:t>
            </a:r>
            <a:r>
              <a:rPr lang="en-US" sz="1200" dirty="0" smtClean="0">
                <a:latin typeface="Courier"/>
                <a:cs typeface="Courier"/>
              </a:rPr>
              <a:t>-version=9.7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</a:t>
            </a:r>
            <a:r>
              <a:rPr lang="en-US" sz="1200" dirty="0" err="1" smtClean="0">
                <a:latin typeface="Courier"/>
                <a:cs typeface="Courier"/>
              </a:rPr>
              <a:t>os</a:t>
            </a:r>
            <a:r>
              <a:rPr lang="en-US" sz="1200" dirty="0" smtClean="0">
                <a:latin typeface="Courier"/>
                <a:cs typeface="Courier"/>
              </a:rPr>
              <a:t>-arch=i486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--image-version=1.3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--location=</a:t>
            </a:r>
            <a:r>
              <a:rPr lang="en-US" sz="1200" dirty="0" smtClean="0">
                <a:latin typeface="Courier"/>
                <a:cs typeface="Courier"/>
                <a:hlinkClick r:id="rId3"/>
              </a:rPr>
              <a:t>http://example.org/ttylinux.gz</a:t>
            </a:r>
            <a:r>
              <a:rPr lang="en-US" sz="1200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--compression=</a:t>
            </a:r>
            <a:r>
              <a:rPr lang="en-US" sz="1200" dirty="0" err="1" smtClean="0">
                <a:latin typeface="Courier"/>
                <a:cs typeface="Courier"/>
              </a:rPr>
              <a:t>gz</a:t>
            </a:r>
            <a:r>
              <a:rPr lang="en-US" sz="1200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ttylinux-9.7-i486-base-1.3.img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$ 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Metadata Description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Try to validate the unsigned metadata file:</a:t>
            </a:r>
          </a:p>
          <a:p>
            <a:pPr lvl="1"/>
            <a:r>
              <a:rPr lang="en-US" dirty="0" smtClean="0"/>
              <a:t>There is no signature so the file should not be valid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Sign the contents of the file with a grid certificate:</a:t>
            </a:r>
          </a:p>
          <a:p>
            <a:pPr lvl="1"/>
            <a:r>
              <a:rPr lang="en-US" dirty="0" smtClean="0"/>
              <a:t>Signed file contains endorser and signature elements</a:t>
            </a:r>
          </a:p>
          <a:p>
            <a:pPr lvl="1"/>
            <a:r>
              <a:rPr lang="en-US" dirty="0" smtClean="0"/>
              <a:t>Certificate location and password can be specified in </a:t>
            </a:r>
            <a:r>
              <a:rPr lang="en-US" dirty="0" err="1" smtClean="0"/>
              <a:t>config</a:t>
            </a:r>
            <a:r>
              <a:rPr lang="en-US" dirty="0" smtClean="0"/>
              <a:t>. file</a:t>
            </a:r>
          </a:p>
          <a:p>
            <a:pPr lvl="1"/>
            <a:r>
              <a:rPr lang="en-US" dirty="0" smtClean="0"/>
              <a:t>A signed file can be re-signed by same or different person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stratus-validate-metadata ttylinux-9.7-i486-base-1.3.xml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Invalid: ttylinux-9.7-i486-base-1.3.xml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no signature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876800"/>
            <a:ext cx="8001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stratus-sign-metadata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--p12-cert grid.p12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--p12-password </a:t>
            </a:r>
            <a:r>
              <a:rPr lang="en-US" sz="1200" dirty="0" err="1" smtClean="0">
                <a:latin typeface="Courier"/>
                <a:cs typeface="Courier"/>
              </a:rPr>
              <a:t>xxxxxx</a:t>
            </a:r>
            <a:r>
              <a:rPr lang="en-US" sz="1200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ttylinux-9.7-i486-base-1.3.xml</a:t>
            </a:r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    Manifest file successfully signed: ttylinux-9.7-i486-base-1.3.xml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$ stratus-validate-metadata ttylinux-9.7-i486-base-1.3.xml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Valid: ttylinux-9.7-i486-base-1.3.xml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Metadata Description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 anchor="t"/>
          <a:lstStyle/>
          <a:p>
            <a:r>
              <a:rPr lang="en-US" dirty="0" smtClean="0"/>
              <a:t>File can be uploaded via the command line:</a:t>
            </a:r>
          </a:p>
          <a:p>
            <a:pPr lvl="1"/>
            <a:r>
              <a:rPr lang="en-US" dirty="0" smtClean="0"/>
              <a:t>Use:  </a:t>
            </a:r>
            <a:r>
              <a:rPr lang="en-US" dirty="0" smtClean="0">
                <a:latin typeface="Courier"/>
                <a:cs typeface="Courier"/>
              </a:rPr>
              <a:t>stratus-upload-metadata</a:t>
            </a: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Or via a browser </a:t>
            </a:r>
            <a:r>
              <a:rPr lang="en-US" dirty="0" err="1" smtClean="0">
                <a:sym typeface="Wingdings"/>
              </a:rPr>
              <a:t>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stratus-upload-metadata ttylinux-9.7-i486-base-1.3.xml</a:t>
            </a:r>
          </a:p>
          <a:p>
            <a:r>
              <a:rPr sz="1200" b="0" dirty="0" smtClean="0">
                <a:latin typeface="Courier"/>
                <a:cs typeface="Courier"/>
              </a:rPr>
              <a:t>http:/</a:t>
            </a:r>
            <a:r>
              <a:rPr lang="en-US" sz="1200" b="0" dirty="0" smtClean="0">
                <a:latin typeface="Courier"/>
                <a:cs typeface="Courier"/>
              </a:rPr>
              <a:t>/cloud.lal.stratuslab.eu:8081</a:t>
            </a:r>
            <a:r>
              <a:rPr sz="1200" b="0" dirty="0" smtClean="0">
                <a:latin typeface="Courier"/>
                <a:cs typeface="Courier"/>
              </a:rPr>
              <a:t>/metadata/LwcRbwCalYSysY1wftQdAj6Bwoi/email address/2011-09-13T09:58:54Z</a:t>
            </a:r>
            <a:endParaRPr lang="en-US" sz="1200" b="0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2438400" cy="132343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Note: The server may validate the email address in the metadata.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Screen Shot 2012-10-24 at 11.29.55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124200"/>
            <a:ext cx="5867400" cy="4011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 Image in the Marketplace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Pass the</a:t>
            </a:r>
            <a:r>
              <a:rPr lang="en-US" dirty="0" smtClean="0"/>
              <a:t> identifier for </a:t>
            </a:r>
            <a:r>
              <a:rPr lang="en-US" dirty="0" smtClean="0"/>
              <a:t>metadata entry</a:t>
            </a:r>
            <a:r>
              <a:rPr lang="en-US" dirty="0" smtClean="0"/>
              <a:t> to start instance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stratus-run-</a:t>
            </a:r>
            <a:r>
              <a:rPr lang="en-US" dirty="0" smtClean="0">
                <a:solidFill>
                  <a:schemeClr val="tx2"/>
                </a:solidFill>
                <a:latin typeface="Courier"/>
                <a:cs typeface="Courier"/>
              </a:rPr>
              <a:t>instance </a:t>
            </a:r>
            <a:r>
              <a:rPr dirty="0" smtClean="0">
                <a:solidFill>
                  <a:schemeClr val="tx2"/>
                </a:solidFill>
                <a:latin typeface="Courier"/>
                <a:cs typeface="Courier"/>
              </a:rPr>
              <a:t>LwcRbwCalYSysY1wftQdAj6Bwoi</a:t>
            </a:r>
            <a:endParaRPr lang="en-US" dirty="0" smtClean="0">
              <a:solidFill>
                <a:schemeClr val="tx2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Use normal machine lifecycle to control machine</a:t>
            </a:r>
          </a:p>
          <a:p>
            <a:endParaRPr lang="en-US" dirty="0" smtClean="0"/>
          </a:p>
          <a:p>
            <a:r>
              <a:rPr lang="en-US" dirty="0" err="1" smtClean="0"/>
              <a:t>StratusLab</a:t>
            </a:r>
            <a:r>
              <a:rPr lang="en-US" dirty="0" smtClean="0"/>
              <a:t> will validate image before running it: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stratus-policy-image </a:t>
            </a:r>
            <a:r>
              <a:rPr lang="en-US" dirty="0" smtClean="0"/>
              <a:t>enforces policy defined by administrator</a:t>
            </a:r>
          </a:p>
          <a:p>
            <a:pPr lvl="1"/>
            <a:r>
              <a:rPr lang="en-US" dirty="0" smtClean="0"/>
              <a:t>Policies can include endorser white lists, checksum black lists, etc.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deprecation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Invalidating (remove endorsement of) an image:</a:t>
            </a:r>
          </a:p>
          <a:p>
            <a:pPr lvl="1"/>
            <a:r>
              <a:rPr lang="en-US" dirty="0" smtClean="0"/>
              <a:t>Use: </a:t>
            </a:r>
            <a:r>
              <a:rPr lang="en-US" dirty="0" smtClean="0">
                <a:latin typeface="Courier"/>
                <a:cs typeface="Courier"/>
              </a:rPr>
              <a:t>stratus-deprecate-metadata</a:t>
            </a:r>
          </a:p>
          <a:p>
            <a:pPr lvl="1"/>
            <a:r>
              <a:rPr lang="en-US" dirty="0" smtClean="0"/>
              <a:t>The command deprecates an image and gives a reason</a:t>
            </a:r>
          </a:p>
          <a:p>
            <a:pPr lvl="1"/>
            <a:r>
              <a:rPr lang="en-US" dirty="0" smtClean="0"/>
              <a:t>If there are no other endorsers, the image won’t be run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276600"/>
            <a:ext cx="8001000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$ stratus-deprecate-metadata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--reason=“JUST FOR FUN”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--p12-cert=/Users/loomis/.globus/cert.p12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--p12-password=XXXXXX \</a:t>
            </a:r>
          </a:p>
          <a:p>
            <a:r>
              <a:rPr lang="en-US" sz="1200" dirty="0" smtClean="0">
                <a:latin typeface="Courier"/>
                <a:cs typeface="Courier"/>
              </a:rPr>
              <a:t>  $TTYLINUX_ID</a:t>
            </a:r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http://cloud.lal.stratuslab.eu:8081/metadata/LwcRbwCalYSysY1wftQdAj6Bwoi/loomis@lal.in2p3.fr/2011-09-21T14:52:43Z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Marketplace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Marketplace</a:t>
            </a:r>
          </a:p>
          <a:p>
            <a:pPr lvl="1"/>
            <a:r>
              <a:rPr lang="en-US" dirty="0" smtClean="0"/>
              <a:t>Search Marketplace to see what types of machines are available</a:t>
            </a:r>
          </a:p>
          <a:p>
            <a:pPr lvl="1"/>
            <a:r>
              <a:rPr lang="en-US" dirty="0" smtClean="0"/>
              <a:t>What metadata is available for existing virtual machines?</a:t>
            </a:r>
          </a:p>
          <a:p>
            <a:pPr lvl="1"/>
            <a:r>
              <a:rPr lang="en-US" dirty="0" smtClean="0"/>
              <a:t>What metadata would you like to have?</a:t>
            </a:r>
          </a:p>
          <a:p>
            <a:r>
              <a:rPr lang="en-US" dirty="0" smtClean="0"/>
              <a:t>Image Metadata Lifecycle</a:t>
            </a:r>
          </a:p>
          <a:p>
            <a:pPr lvl="1"/>
            <a:r>
              <a:rPr lang="en-US" dirty="0" smtClean="0"/>
              <a:t>Run through entire lifecycle (except uploading) for image metadata</a:t>
            </a:r>
          </a:p>
          <a:p>
            <a:pPr lvl="1"/>
            <a:r>
              <a:rPr lang="en-US" dirty="0" smtClean="0"/>
              <a:t>What information is required in the metadata?</a:t>
            </a:r>
          </a:p>
          <a:p>
            <a:pPr lvl="1"/>
            <a:r>
              <a:rPr lang="en-US" dirty="0" smtClean="0"/>
              <a:t>What additional information can be provided?</a:t>
            </a:r>
          </a:p>
          <a:p>
            <a:pPr lvl="1"/>
            <a:r>
              <a:rPr lang="en-US" dirty="0" smtClean="0"/>
              <a:t>Can there be multiple metadata entries for an image?</a:t>
            </a:r>
          </a:p>
          <a:p>
            <a:pPr lvl="1"/>
            <a:r>
              <a:rPr lang="en-US" dirty="0" smtClean="0"/>
              <a:t>How would you use the Marketplace as end-user, administrator, developer?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What is an appliance?</a:t>
            </a:r>
          </a:p>
          <a:p>
            <a:pPr lvl="1"/>
            <a:r>
              <a:rPr lang="en-US" dirty="0" smtClean="0"/>
              <a:t>Generic machine image with an OS</a:t>
            </a:r>
          </a:p>
          <a:p>
            <a:pPr lvl="1"/>
            <a:r>
              <a:rPr lang="en-US" dirty="0" smtClean="0"/>
              <a:t>Optionally contains pre-installed and pre-configured services</a:t>
            </a:r>
          </a:p>
          <a:p>
            <a:endParaRPr lang="en-US" dirty="0" smtClean="0"/>
          </a:p>
          <a:p>
            <a:r>
              <a:rPr lang="en-US" dirty="0" smtClean="0"/>
              <a:t>Why is appliance management a challenge?</a:t>
            </a:r>
          </a:p>
          <a:p>
            <a:pPr lvl="1"/>
            <a:r>
              <a:rPr lang="en-US" dirty="0" smtClean="0"/>
              <a:t>Usually large (1-10 GB) files</a:t>
            </a:r>
          </a:p>
          <a:p>
            <a:pPr lvl="1"/>
            <a:r>
              <a:rPr lang="en-US" dirty="0" smtClean="0"/>
              <a:t>Opaque, difficult to “see” state of machine in file</a:t>
            </a:r>
          </a:p>
          <a:p>
            <a:pPr lvl="1"/>
            <a:r>
              <a:rPr lang="en-US" dirty="0" smtClean="0"/>
              <a:t>Provenance is important for trusting an image</a:t>
            </a:r>
          </a:p>
          <a:p>
            <a:pPr lvl="1"/>
            <a:r>
              <a:rPr lang="en-US" dirty="0" smtClean="0"/>
              <a:t>Removing private information for public images is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Marketplace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Machine image creation is a barrier to cloud adoption</a:t>
            </a:r>
          </a:p>
          <a:p>
            <a:pPr lvl="1"/>
            <a:r>
              <a:rPr lang="en-US" dirty="0" smtClean="0"/>
              <a:t>Creating virtual machine images is time-consuming </a:t>
            </a:r>
          </a:p>
          <a:p>
            <a:pPr lvl="1"/>
            <a:r>
              <a:rPr lang="en-US" dirty="0" smtClean="0"/>
              <a:t>Ensuring that machines are secure and correct is difficult</a:t>
            </a:r>
          </a:p>
          <a:p>
            <a:pPr lvl="1"/>
            <a:r>
              <a:rPr lang="en-US" dirty="0" smtClean="0"/>
              <a:t>Sharing existing machines lowers this barrier</a:t>
            </a:r>
          </a:p>
          <a:p>
            <a:r>
              <a:rPr lang="en-US" dirty="0" smtClean="0"/>
              <a:t>Marketplace facilitates sharing of images</a:t>
            </a:r>
          </a:p>
          <a:p>
            <a:pPr lvl="1"/>
            <a:r>
              <a:rPr lang="en-US" dirty="0" smtClean="0"/>
              <a:t>Registry of metadata for machine &amp; disk images</a:t>
            </a:r>
          </a:p>
          <a:p>
            <a:pPr lvl="1"/>
            <a:r>
              <a:rPr lang="en-US" dirty="0" smtClean="0"/>
              <a:t>Image contents are kept in cloud, grid, or web storage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b="1" dirty="0" smtClean="0"/>
              <a:t>End-users</a:t>
            </a:r>
            <a:r>
              <a:rPr lang="en-US" dirty="0" smtClean="0"/>
              <a:t>: browse and use existing images for their analyses</a:t>
            </a:r>
          </a:p>
          <a:p>
            <a:pPr lvl="1"/>
            <a:r>
              <a:rPr lang="en-US" b="1" dirty="0" smtClean="0"/>
              <a:t>Creators</a:t>
            </a:r>
            <a:r>
              <a:rPr lang="en-US" dirty="0" smtClean="0"/>
              <a:t>: publicize their work and attract larger user base</a:t>
            </a:r>
          </a:p>
          <a:p>
            <a:pPr lvl="1"/>
            <a:r>
              <a:rPr lang="en-US" b="1" dirty="0" smtClean="0"/>
              <a:t>Cloud </a:t>
            </a:r>
            <a:r>
              <a:rPr lang="en-US" b="1" dirty="0" err="1" smtClean="0"/>
              <a:t>Admins</a:t>
            </a:r>
            <a:r>
              <a:rPr lang="en-US" b="1" dirty="0" smtClean="0"/>
              <a:t>.</a:t>
            </a:r>
            <a:r>
              <a:rPr lang="en-US" dirty="0" smtClean="0"/>
              <a:t>: Use metadata to evaluate trustworthiness of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REST interface</a:t>
            </a:r>
          </a:p>
          <a:p>
            <a:pPr lvl="1"/>
            <a:r>
              <a:rPr lang="en-US" dirty="0" smtClean="0"/>
              <a:t>Exposes a simple HTTP-based REST interface</a:t>
            </a:r>
          </a:p>
          <a:p>
            <a:pPr lvl="1"/>
            <a:r>
              <a:rPr lang="en-US" dirty="0" smtClean="0"/>
              <a:t>Easy to program against in all languages</a:t>
            </a:r>
          </a:p>
          <a:p>
            <a:r>
              <a:rPr lang="en-US" dirty="0" smtClean="0"/>
              <a:t>Web interface</a:t>
            </a:r>
          </a:p>
          <a:p>
            <a:pPr lvl="1"/>
            <a:r>
              <a:rPr lang="en-US" dirty="0" smtClean="0"/>
              <a:t>REST interface also allows browsing via a web browser</a:t>
            </a:r>
          </a:p>
          <a:p>
            <a:pPr lvl="1"/>
            <a:r>
              <a:rPr lang="en-US" dirty="0" smtClean="0"/>
              <a:t>Signed entries can also be uploaded via the browser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Global Service</a:t>
            </a:r>
          </a:p>
          <a:p>
            <a:pPr lvl="1"/>
            <a:r>
              <a:rPr lang="en-US" dirty="0" smtClean="0"/>
              <a:t>Global URL: </a:t>
            </a:r>
            <a:r>
              <a:rPr lang="en-US" dirty="0" smtClean="0">
                <a:hlinkClick r:id="rId2"/>
              </a:rPr>
              <a:t>https://marketplace.stratuslab.eu/</a:t>
            </a:r>
            <a:r>
              <a:rPr lang="en-US" dirty="0" smtClean="0"/>
              <a:t> 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Private or local Marketplace instances are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 Summary</a:t>
            </a:r>
          </a:p>
        </p:txBody>
      </p:sp>
      <p:pic>
        <p:nvPicPr>
          <p:cNvPr id="4" name="Picture 3" descr="Screen Shot 2012-10-24 at 10.28.46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85967"/>
            <a:ext cx="4559300" cy="6124433"/>
          </a:xfrm>
          <a:prstGeom prst="rect">
            <a:avLst/>
          </a:prstGeom>
        </p:spPr>
      </p:pic>
      <p:sp>
        <p:nvSpPr>
          <p:cNvPr id="6" name="Left Brace 5"/>
          <p:cNvSpPr/>
          <p:nvPr/>
        </p:nvSpPr>
        <p:spPr bwMode="auto">
          <a:xfrm>
            <a:off x="4267200" y="3810000"/>
            <a:ext cx="457200" cy="2590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46863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Appliance Summary</a:t>
            </a:r>
          </a:p>
        </p:txBody>
      </p:sp>
      <p:sp>
        <p:nvSpPr>
          <p:cNvPr id="8" name="Left Brace 7"/>
          <p:cNvSpPr/>
          <p:nvPr/>
        </p:nvSpPr>
        <p:spPr bwMode="auto">
          <a:xfrm>
            <a:off x="4267200" y="2209800"/>
            <a:ext cx="457200" cy="1447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2667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 Criteria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188184"/>
            <a:ext cx="3733800" cy="132343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Identifier is the fingerprint of the image.</a:t>
            </a:r>
          </a:p>
          <a:p>
            <a:r>
              <a:rPr lang="en-US" sz="2000" i="1" dirty="0" smtClean="0"/>
              <a:t>SHA-1 checksum in base64 encoding.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 Details</a:t>
            </a:r>
          </a:p>
        </p:txBody>
      </p:sp>
      <p:sp>
        <p:nvSpPr>
          <p:cNvPr id="6" name="Left Brace 5"/>
          <p:cNvSpPr/>
          <p:nvPr/>
        </p:nvSpPr>
        <p:spPr bwMode="auto">
          <a:xfrm>
            <a:off x="4267200" y="3124200"/>
            <a:ext cx="457200" cy="2590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140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Detailed Info.</a:t>
            </a:r>
          </a:p>
        </p:txBody>
      </p:sp>
      <p:sp>
        <p:nvSpPr>
          <p:cNvPr id="8" name="Left Brace 7"/>
          <p:cNvSpPr/>
          <p:nvPr/>
        </p:nvSpPr>
        <p:spPr bwMode="auto">
          <a:xfrm>
            <a:off x="4267200" y="2057400"/>
            <a:ext cx="457200" cy="609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2082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Identifier</a:t>
            </a:r>
          </a:p>
        </p:txBody>
      </p:sp>
      <p:pic>
        <p:nvPicPr>
          <p:cNvPr id="11" name="Picture 10" descr="Screen Shot 2012-10-24 at 10.37.14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894306"/>
            <a:ext cx="4572001" cy="6141494"/>
          </a:xfrm>
          <a:prstGeom prst="rect">
            <a:avLst/>
          </a:prstGeom>
        </p:spPr>
      </p:pic>
      <p:sp>
        <p:nvSpPr>
          <p:cNvPr id="12" name="Left Brace 11"/>
          <p:cNvSpPr/>
          <p:nvPr/>
        </p:nvSpPr>
        <p:spPr bwMode="auto">
          <a:xfrm>
            <a:off x="4267200" y="2743200"/>
            <a:ext cx="457200" cy="304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26244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</a:t>
            </a:r>
          </a:p>
        </p:txBody>
      </p:sp>
      <p:sp>
        <p:nvSpPr>
          <p:cNvPr id="14" name="Left Brace 13"/>
          <p:cNvSpPr/>
          <p:nvPr/>
        </p:nvSpPr>
        <p:spPr bwMode="auto">
          <a:xfrm>
            <a:off x="4267200" y="6248400"/>
            <a:ext cx="457200" cy="304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5" name="Left Brace 14"/>
          <p:cNvSpPr/>
          <p:nvPr/>
        </p:nvSpPr>
        <p:spPr bwMode="auto">
          <a:xfrm>
            <a:off x="4267200" y="5791200"/>
            <a:ext cx="457200" cy="3048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5715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Location(s</a:t>
            </a:r>
            <a:r>
              <a:rPr lang="en-US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6146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Image metadata</a:t>
            </a:r>
          </a:p>
          <a:p>
            <a:pPr lvl="1"/>
            <a:r>
              <a:rPr lang="en-US" dirty="0" smtClean="0"/>
              <a:t>Must conform to a defined schema</a:t>
            </a:r>
          </a:p>
          <a:p>
            <a:pPr lvl="1"/>
            <a:r>
              <a:rPr lang="en-US" dirty="0" smtClean="0"/>
              <a:t>Uses the RDF-XML format</a:t>
            </a:r>
          </a:p>
          <a:p>
            <a:pPr lvl="1"/>
            <a:r>
              <a:rPr lang="en-US" dirty="0" smtClean="0"/>
              <a:t>Must be cryptographically signed with a (grid) certificate</a:t>
            </a:r>
          </a:p>
          <a:p>
            <a:pPr lvl="1"/>
            <a:r>
              <a:rPr lang="en-US" dirty="0" smtClean="0"/>
              <a:t>Must contain image ID and checksums to make connection to image</a:t>
            </a:r>
          </a:p>
          <a:p>
            <a:pPr lvl="1"/>
            <a:r>
              <a:rPr lang="en-US" dirty="0" smtClean="0"/>
              <a:t>May contain location elements with image content </a:t>
            </a:r>
            <a:r>
              <a:rPr lang="en-US" dirty="0" err="1" smtClean="0"/>
              <a:t>URL(s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Image Content</a:t>
            </a:r>
          </a:p>
          <a:p>
            <a:pPr lvl="1"/>
            <a:r>
              <a:rPr lang="en-US" dirty="0" smtClean="0"/>
              <a:t>Separated from metadata</a:t>
            </a:r>
          </a:p>
          <a:p>
            <a:pPr lvl="1"/>
            <a:r>
              <a:rPr lang="en-US" dirty="0" smtClean="0"/>
              <a:t>Can be stored in web, cloud, or other storage</a:t>
            </a:r>
          </a:p>
          <a:p>
            <a:pPr lvl="1"/>
            <a:r>
              <a:rPr lang="en-US" dirty="0" smtClean="0"/>
              <a:t>Multiple locations of the image can be provided</a:t>
            </a:r>
          </a:p>
          <a:p>
            <a:pPr lvl="1"/>
            <a:r>
              <a:rPr lang="en-US" dirty="0" smtClean="0"/>
              <a:t>Cached by the cloud to provide low-latency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Typical Marketplace workflow:</a:t>
            </a:r>
          </a:p>
          <a:p>
            <a:pPr lvl="1"/>
            <a:r>
              <a:rPr lang="en-US" dirty="0" smtClean="0"/>
              <a:t>Create image from scratch or based on existing image</a:t>
            </a:r>
          </a:p>
          <a:p>
            <a:pPr lvl="1"/>
            <a:r>
              <a:rPr lang="en-US" dirty="0" smtClean="0"/>
              <a:t>Upload the image to cloud, grid, or web storage area</a:t>
            </a:r>
          </a:p>
          <a:p>
            <a:pPr lvl="1"/>
            <a:r>
              <a:rPr lang="en-US" dirty="0" smtClean="0"/>
              <a:t>Create the metadata for the image</a:t>
            </a:r>
          </a:p>
          <a:p>
            <a:pPr lvl="1"/>
            <a:r>
              <a:rPr lang="en-US" dirty="0" smtClean="0"/>
              <a:t>Sign the metadata with your (grid) certificate</a:t>
            </a:r>
          </a:p>
          <a:p>
            <a:pPr lvl="1"/>
            <a:r>
              <a:rPr lang="en-US" dirty="0" smtClean="0"/>
              <a:t>Upload the signed metadata to the Marketplace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Image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Creating an image is difficult, long, tedious…</a:t>
            </a:r>
          </a:p>
          <a:p>
            <a:pPr lvl="1"/>
            <a:r>
              <a:rPr lang="en-US" dirty="0" smtClean="0"/>
              <a:t>Don’t do it; reuse an existing image instead!</a:t>
            </a:r>
          </a:p>
          <a:p>
            <a:pPr lvl="1"/>
            <a:r>
              <a:rPr lang="en-US" dirty="0" smtClean="0"/>
              <a:t>Images for popular operating systems are provided by </a:t>
            </a:r>
            <a:r>
              <a:rPr lang="en-US" dirty="0" err="1" smtClean="0"/>
              <a:t>StratusLab</a:t>
            </a:r>
            <a:endParaRPr lang="en-US" dirty="0" smtClean="0"/>
          </a:p>
          <a:p>
            <a:r>
              <a:rPr lang="en-US" dirty="0" smtClean="0"/>
              <a:t>Adapt an existing image:</a:t>
            </a:r>
          </a:p>
          <a:p>
            <a:pPr lvl="1"/>
            <a:r>
              <a:rPr lang="en-US" dirty="0" err="1" smtClean="0"/>
              <a:t>StratusLab</a:t>
            </a:r>
            <a:r>
              <a:rPr lang="en-US" dirty="0" smtClean="0"/>
              <a:t> provides tools to create new images from existing ones</a:t>
            </a:r>
          </a:p>
          <a:p>
            <a:pPr lvl="1"/>
            <a:r>
              <a:rPr lang="en-US" dirty="0" smtClean="0"/>
              <a:t>Provides standard contextualization and good security practices</a:t>
            </a:r>
          </a:p>
          <a:p>
            <a:r>
              <a:rPr lang="en-US" dirty="0" smtClean="0"/>
              <a:t>Create an image from scratch:</a:t>
            </a:r>
          </a:p>
          <a:p>
            <a:pPr lvl="1"/>
            <a:r>
              <a:rPr lang="en-US" dirty="0" smtClean="0"/>
              <a:t>Only do this if you really must and contact us for help!</a:t>
            </a:r>
          </a:p>
          <a:p>
            <a:pPr lvl="1"/>
            <a:r>
              <a:rPr lang="en-US" dirty="0" smtClean="0"/>
              <a:t>Must provide contextualization for image to work on cloud</a:t>
            </a:r>
          </a:p>
          <a:p>
            <a:pPr lvl="1"/>
            <a:r>
              <a:rPr lang="en-US" dirty="0" smtClean="0"/>
              <a:t>Ensure no private information is embedded in image</a:t>
            </a:r>
          </a:p>
          <a:p>
            <a:pPr lvl="1"/>
            <a:r>
              <a:rPr lang="en-US" dirty="0" smtClean="0"/>
              <a:t>Lock down services to avoid security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2878</TotalTime>
  <Words>1256</Words>
  <Application>Microsoft Macintosh PowerPoint</Application>
  <PresentationFormat>On-screen Show (4:3)</PresentationFormat>
  <Paragraphs>173</Paragraphs>
  <Slides>18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stratuslab-presentation-template-v3</vt:lpstr>
      <vt:lpstr>Appliance Management</vt:lpstr>
      <vt:lpstr>Appliances</vt:lpstr>
      <vt:lpstr>StratusLab Marketplace</vt:lpstr>
      <vt:lpstr>Interfaces</vt:lpstr>
      <vt:lpstr>Appliance Summary</vt:lpstr>
      <vt:lpstr>Appliance Details</vt:lpstr>
      <vt:lpstr>Appliances</vt:lpstr>
      <vt:lpstr>Workflow</vt:lpstr>
      <vt:lpstr>Creating an Image</vt:lpstr>
      <vt:lpstr>Creating and Uploading Image</vt:lpstr>
      <vt:lpstr>Create Metadata Description</vt:lpstr>
      <vt:lpstr>Create Metadata Description</vt:lpstr>
      <vt:lpstr>Upload Metadata Description</vt:lpstr>
      <vt:lpstr>Using an Image in the Marketplace</vt:lpstr>
      <vt:lpstr>Image deprecation</vt:lpstr>
      <vt:lpstr>Slide 16</vt:lpstr>
      <vt:lpstr>Exercises: Marketplace Metadata</vt:lpstr>
      <vt:lpstr>Slide 18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341</cp:revision>
  <cp:lastPrinted>2010-03-23T08:08:48Z</cp:lastPrinted>
  <dcterms:created xsi:type="dcterms:W3CDTF">2012-10-24T13:12:44Z</dcterms:created>
  <dcterms:modified xsi:type="dcterms:W3CDTF">2012-10-24T13:16:49Z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