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77" r:id="rId2"/>
    <p:sldId id="970" r:id="rId3"/>
    <p:sldId id="975" r:id="rId4"/>
    <p:sldId id="976" r:id="rId5"/>
    <p:sldId id="977" r:id="rId6"/>
    <p:sldId id="913" r:id="rId7"/>
    <p:sldId id="956" r:id="rId8"/>
    <p:sldId id="963" r:id="rId9"/>
    <p:sldId id="942" r:id="rId10"/>
    <p:sldId id="978" r:id="rId11"/>
    <p:sldId id="980" r:id="rId12"/>
    <p:sldId id="981" r:id="rId13"/>
    <p:sldId id="983" r:id="rId14"/>
    <p:sldId id="936" r:id="rId15"/>
    <p:sldId id="984" r:id="rId16"/>
    <p:sldId id="985" r:id="rId17"/>
    <p:sldId id="986" r:id="rId18"/>
    <p:sldId id="987" r:id="rId19"/>
    <p:sldId id="988" r:id="rId20"/>
    <p:sldId id="989" r:id="rId21"/>
    <p:sldId id="965" r:id="rId22"/>
    <p:sldId id="990" r:id="rId23"/>
    <p:sldId id="991" r:id="rId24"/>
    <p:sldId id="992" r:id="rId25"/>
    <p:sldId id="973" r:id="rId26"/>
    <p:sldId id="974" r:id="rId27"/>
    <p:sldId id="863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2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44958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724400"/>
            <a:ext cx="7239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Centre 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 smtClean="0"/>
              <a:t>Scientifique</a:t>
            </a:r>
            <a:r>
              <a:rPr lang="en-US" sz="1400" baseline="0" dirty="0" smtClean="0"/>
              <a:t> (CNRS)</a:t>
            </a:r>
            <a:r>
              <a:rPr lang="en-US" sz="1400" dirty="0" smtClean="0"/>
              <a:t>.</a:t>
            </a:r>
            <a:endParaRPr lang="en-US" sz="1400" dirty="0"/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 (Bordeaux, France)</a:t>
            </a:r>
          </a:p>
          <a:p>
            <a:r>
              <a:rPr lang="en-US" dirty="0" smtClean="0"/>
              <a:t>25-26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Access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Volume can only be mounted on one machine at a time</a:t>
            </a:r>
          </a:p>
          <a:p>
            <a:pPr lvl="1"/>
            <a:r>
              <a:rPr lang="en-US" dirty="0" smtClean="0"/>
              <a:t>Volume cannot be deleted when in use</a:t>
            </a:r>
          </a:p>
          <a:p>
            <a:endParaRPr lang="en-US" dirty="0" smtClean="0"/>
          </a:p>
          <a:p>
            <a:r>
              <a:rPr lang="en-US" dirty="0" smtClean="0"/>
              <a:t>Primitive Access Control:</a:t>
            </a:r>
          </a:p>
          <a:p>
            <a:pPr lvl="1"/>
            <a:r>
              <a:rPr lang="en-US" dirty="0" smtClean="0"/>
              <a:t>By default, created disks are “private” (</a:t>
            </a:r>
            <a:r>
              <a:rPr lang="en-US" dirty="0" smtClean="0">
                <a:latin typeface="Courier"/>
                <a:cs typeface="Courier"/>
              </a:rPr>
              <a:t>--private </a:t>
            </a:r>
            <a:r>
              <a:rPr lang="en-US" dirty="0" smtClean="0"/>
              <a:t>option), with only the owner able to read, write and delete the volume.</a:t>
            </a:r>
          </a:p>
          <a:p>
            <a:pPr lvl="1"/>
            <a:r>
              <a:rPr lang="en-US" dirty="0" smtClean="0"/>
              <a:t>Disks marked as “public” (use </a:t>
            </a:r>
            <a:r>
              <a:rPr lang="en-US" dirty="0" smtClean="0">
                <a:latin typeface="Courier"/>
                <a:cs typeface="Courier"/>
              </a:rPr>
              <a:t>--public </a:t>
            </a:r>
            <a:r>
              <a:rPr lang="en-US" dirty="0" smtClean="0"/>
              <a:t>option) can be read and written by anyone; only owner can delete it</a:t>
            </a:r>
          </a:p>
          <a:p>
            <a:pPr lvl="1"/>
            <a:r>
              <a:rPr lang="en-US" dirty="0" smtClean="0"/>
              <a:t>More elaborate (and useful) access control will appear when general groups and roles are implemented for all services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 (Web)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 bwMode="auto">
          <a:xfrm>
            <a:off x="3657600" y="3962400"/>
            <a:ext cx="457200" cy="16002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1148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available volumes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1188184"/>
            <a:ext cx="3429000" cy="163121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Log into interface with your username/password.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Cancel requests for a certificate!</a:t>
            </a:r>
          </a:p>
        </p:txBody>
      </p:sp>
      <p:pic>
        <p:nvPicPr>
          <p:cNvPr id="11" name="Picture 10" descr="Screen Shot 2012-10-23 at 9.52.36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60581"/>
            <a:ext cx="5257800" cy="6264119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 bwMode="auto">
          <a:xfrm>
            <a:off x="3657600" y="2743200"/>
            <a:ext cx="457200" cy="10668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3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new volumes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943600"/>
            <a:ext cx="4876800" cy="4001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1" dirty="0" smtClean="0"/>
              <a:t>https://</a:t>
            </a:r>
            <a:r>
              <a:rPr lang="en-US" sz="2000" b="0" i="1" dirty="0" err="1" smtClean="0"/>
              <a:t>pdisk.lal.stratuslab.eu/pswd/disks</a:t>
            </a:r>
            <a:r>
              <a:rPr lang="en-US" sz="2000" b="0" i="1" dirty="0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Detail (Web)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 bwMode="auto">
          <a:xfrm>
            <a:off x="3657600" y="39624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98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volume</a:t>
            </a:r>
          </a:p>
        </p:txBody>
      </p:sp>
      <p:sp>
        <p:nvSpPr>
          <p:cNvPr id="12" name="Left Brace 11"/>
          <p:cNvSpPr/>
          <p:nvPr/>
        </p:nvSpPr>
        <p:spPr bwMode="auto">
          <a:xfrm>
            <a:off x="3657600" y="2743200"/>
            <a:ext cx="457200" cy="10668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0435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 info.</a:t>
            </a:r>
          </a:p>
        </p:txBody>
      </p:sp>
      <p:pic>
        <p:nvPicPr>
          <p:cNvPr id="10" name="Picture 9" descr="Screen Shot 2012-10-23 at 9.59.50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60581"/>
            <a:ext cx="5257800" cy="6264119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 bwMode="auto">
          <a:xfrm>
            <a:off x="3657600" y="20574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2082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 info.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Note</a:t>
            </a:r>
          </a:p>
          <a:p>
            <a:pPr lvl="1"/>
            <a:r>
              <a:rPr lang="en-US" dirty="0" smtClean="0"/>
              <a:t>Volume cannot be deleted when in use!</a:t>
            </a:r>
          </a:p>
          <a:p>
            <a:endParaRPr lang="en-US" dirty="0" smtClean="0"/>
          </a:p>
          <a:p>
            <a:r>
              <a:rPr lang="en-US" dirty="0" smtClean="0"/>
              <a:t>Web interface:</a:t>
            </a:r>
          </a:p>
          <a:p>
            <a:pPr lvl="1"/>
            <a:r>
              <a:rPr lang="en-US" dirty="0" smtClean="0"/>
              <a:t>Click the delete button for the disk</a:t>
            </a:r>
          </a:p>
          <a:p>
            <a:pPr lvl="1"/>
            <a:r>
              <a:rPr lang="en-US" dirty="0" smtClean="0"/>
              <a:t>Caution: there is no “Confirm?” dialog!</a:t>
            </a:r>
          </a:p>
          <a:p>
            <a:r>
              <a:rPr lang="en-US" dirty="0" smtClean="0"/>
              <a:t>CLI:</a:t>
            </a:r>
          </a:p>
          <a:p>
            <a:pPr lvl="1"/>
            <a:r>
              <a:rPr lang="en-US" dirty="0" smtClean="0"/>
              <a:t>Use: </a:t>
            </a:r>
            <a:r>
              <a:rPr lang="en-US" dirty="0" smtClean="0">
                <a:latin typeface="Courier"/>
                <a:cs typeface="Courier"/>
              </a:rPr>
              <a:t>stratus-delete-volume </a:t>
            </a:r>
            <a:r>
              <a:rPr lang="en-US" b="1" i="1" dirty="0" smtClean="0">
                <a:latin typeface="Courier"/>
                <a:cs typeface="Courier"/>
              </a:rPr>
              <a:t>UUID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024735"/>
            <a:ext cx="8001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stratus-delete-volume bf1169ac-164e-4af3-b6eb-54d12b7ddb99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DELETED bf1169ac-164e-4af3-b6eb-54d12b7ddb99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Disks with </a:t>
            </a:r>
            <a:r>
              <a:rPr lang="en-US" dirty="0" err="1" smtClean="0"/>
              <a:t>VMs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You’ve seen the full persistent disk lifecycle, but it isn’t very interesting unless you can use the disk with a VM!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Create a disk and start a machine with it: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38478"/>
            <a:ext cx="8001000" cy="286232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stratus-create-volume --size=5 --tag=with-</a:t>
            </a:r>
            <a:r>
              <a:rPr lang="en-US" sz="1200" dirty="0" err="1" smtClean="0">
                <a:latin typeface="Courier"/>
                <a:cs typeface="Courier"/>
              </a:rPr>
              <a:t>vm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DISK d862e974-d785-47bd-b814-d27269eb610a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$ export TTYLINUX_ID=BN1EEkPiBx87_uLj2-sdybSI-Xb</a:t>
            </a:r>
          </a:p>
          <a:p>
            <a:r>
              <a:rPr lang="en-US" sz="1200" dirty="0" smtClean="0">
                <a:latin typeface="Courier"/>
                <a:cs typeface="Courier"/>
              </a:rPr>
              <a:t>$ stratus-run-instance \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--persistent-disk=d862e974-d785-47bd-b814-d27269eb610a \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${TTYLINUX_ID} 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</a:t>
            </a:r>
            <a:r>
              <a:rPr lang="en-US" sz="1200" b="0" dirty="0" err="1" smtClean="0">
                <a:latin typeface="Courier"/>
                <a:cs typeface="Courier"/>
              </a:rPr>
              <a:t>machine(s</a:t>
            </a:r>
            <a:r>
              <a:rPr lang="en-US" sz="1200" b="0" dirty="0" smtClean="0">
                <a:latin typeface="Courier"/>
                <a:cs typeface="Courier"/>
              </a:rPr>
              <a:t>) 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1 machine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Machine 1 (</a:t>
            </a:r>
            <a:r>
              <a:rPr lang="en-US" sz="1200" b="0" dirty="0" err="1" smtClean="0">
                <a:latin typeface="Courier"/>
                <a:cs typeface="Courier"/>
              </a:rPr>
              <a:t>vm</a:t>
            </a:r>
            <a:r>
              <a:rPr lang="en-US" sz="1200" b="0" dirty="0" smtClean="0">
                <a:latin typeface="Courier"/>
                <a:cs typeface="Courier"/>
              </a:rPr>
              <a:t> ID: 183)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	Public </a:t>
            </a:r>
            <a:r>
              <a:rPr lang="en-US" sz="1200" b="0" dirty="0" err="1" smtClean="0">
                <a:latin typeface="Courier"/>
                <a:cs typeface="Courier"/>
              </a:rPr>
              <a:t>ip</a:t>
            </a:r>
            <a:r>
              <a:rPr lang="en-US" sz="1200" b="0" dirty="0" smtClean="0">
                <a:latin typeface="Courier"/>
                <a:cs typeface="Courier"/>
              </a:rPr>
              <a:t>: 134.158.75.219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Information (Web)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 bwMode="auto">
          <a:xfrm>
            <a:off x="3657600" y="33528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52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mount</a:t>
            </a:r>
          </a:p>
        </p:txBody>
      </p:sp>
      <p:sp>
        <p:nvSpPr>
          <p:cNvPr id="12" name="Left Brace 11"/>
          <p:cNvSpPr/>
          <p:nvPr/>
        </p:nvSpPr>
        <p:spPr bwMode="auto">
          <a:xfrm>
            <a:off x="3657600" y="2743200"/>
            <a:ext cx="457200" cy="4572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2713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 mount</a:t>
            </a:r>
          </a:p>
        </p:txBody>
      </p:sp>
      <p:sp>
        <p:nvSpPr>
          <p:cNvPr id="15" name="Left Brace 14"/>
          <p:cNvSpPr/>
          <p:nvPr/>
        </p:nvSpPr>
        <p:spPr bwMode="auto">
          <a:xfrm>
            <a:off x="3657600" y="20574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2082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 UUID</a:t>
            </a:r>
          </a:p>
        </p:txBody>
      </p:sp>
      <p:pic>
        <p:nvPicPr>
          <p:cNvPr id="11" name="Picture 10" descr="Screen Shot 2012-10-23 at 10.32.41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60581"/>
            <a:ext cx="5257800" cy="6264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4038600"/>
            <a:ext cx="3733800" cy="255454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Disks mounted at deployment time will be marked as “static”.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Dynamically mounted disks will have device ID (to be taken with a bit of skepticism!).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Persistent Disk for Use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Log into the VM and find disk: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urier"/>
                <a:cs typeface="Courier"/>
              </a:rPr>
              <a:t>fdisk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to find the unformatted volume with correct size.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Format disk: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Disk </a:t>
            </a:r>
            <a:r>
              <a:rPr lang="en-US" dirty="0" smtClean="0"/>
              <a:t>can also be partitioned, but this isn’t necessary.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0010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# mkfs.ext4 /dev/</a:t>
            </a:r>
            <a:r>
              <a:rPr lang="en-US" sz="1200" dirty="0" err="1" smtClean="0">
                <a:latin typeface="Courier"/>
                <a:cs typeface="Courier"/>
              </a:rPr>
              <a:t>hdc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mke2fs 1.42.1 (17-Feb-2012)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...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Creating journal (32768 blocks): done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Writing superblocks and </a:t>
            </a:r>
            <a:r>
              <a:rPr lang="en-US" sz="1200" b="0" dirty="0" err="1" smtClean="0">
                <a:latin typeface="Courier"/>
                <a:cs typeface="Courier"/>
              </a:rPr>
              <a:t>filesystem</a:t>
            </a:r>
            <a:r>
              <a:rPr lang="en-US" sz="1200" b="0" dirty="0" smtClean="0">
                <a:latin typeface="Courier"/>
                <a:cs typeface="Courier"/>
              </a:rPr>
              <a:t> accounting information: done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001000" cy="212365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</a:t>
            </a:r>
            <a:r>
              <a:rPr lang="en-US" sz="1200" dirty="0" err="1" smtClean="0">
                <a:latin typeface="Courier"/>
                <a:cs typeface="Courier"/>
              </a:rPr>
              <a:t>ssh</a:t>
            </a:r>
            <a:r>
              <a:rPr lang="en-US" sz="1200" dirty="0" smtClean="0">
                <a:latin typeface="Courier"/>
                <a:cs typeface="Courier"/>
              </a:rPr>
              <a:t> root@vm-219.lal.stratuslab.eu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# </a:t>
            </a:r>
          </a:p>
          <a:p>
            <a:r>
              <a:rPr lang="en-US" sz="1200" dirty="0" smtClean="0">
                <a:latin typeface="Courier"/>
                <a:cs typeface="Courier"/>
              </a:rPr>
              <a:t># </a:t>
            </a:r>
            <a:r>
              <a:rPr lang="en-US" sz="1200" dirty="0" err="1" smtClean="0">
                <a:latin typeface="Courier"/>
                <a:cs typeface="Courier"/>
              </a:rPr>
              <a:t>fdisk</a:t>
            </a:r>
            <a:r>
              <a:rPr lang="en-US" sz="1200" dirty="0" smtClean="0">
                <a:latin typeface="Courier"/>
                <a:cs typeface="Courier"/>
              </a:rPr>
              <a:t> -</a:t>
            </a:r>
            <a:r>
              <a:rPr lang="en-US" sz="1200" dirty="0" err="1" smtClean="0">
                <a:latin typeface="Courier"/>
                <a:cs typeface="Courier"/>
              </a:rPr>
              <a:t>l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b="0" dirty="0" smtClean="0">
                <a:latin typeface="Courier"/>
                <a:cs typeface="Courier"/>
              </a:rPr>
              <a:t>...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b="0" dirty="0" smtClean="0">
                <a:latin typeface="Courier"/>
                <a:cs typeface="Courier"/>
              </a:rPr>
              <a:t>Disk /dev/</a:t>
            </a:r>
            <a:r>
              <a:rPr lang="en-US" sz="1200" b="0" dirty="0" err="1" smtClean="0">
                <a:latin typeface="Courier"/>
                <a:cs typeface="Courier"/>
              </a:rPr>
              <a:t>hdc</a:t>
            </a:r>
            <a:r>
              <a:rPr lang="en-US" sz="1200" b="0" dirty="0" smtClean="0">
                <a:latin typeface="Courier"/>
                <a:cs typeface="Courier"/>
              </a:rPr>
              <a:t>: 5368 MB, 5368709120 bytes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255 heads, 63 sectors/track, 652 cylinders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Units = cylinders of 16065 * 512 = 8225280 bytes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b="0" dirty="0" smtClean="0">
                <a:latin typeface="Courier"/>
                <a:cs typeface="Courier"/>
              </a:rPr>
              <a:t>Disk /dev/</a:t>
            </a:r>
            <a:r>
              <a:rPr lang="en-US" sz="1200" b="0" dirty="0" err="1" smtClean="0">
                <a:latin typeface="Courier"/>
                <a:cs typeface="Courier"/>
              </a:rPr>
              <a:t>hdc</a:t>
            </a:r>
            <a:r>
              <a:rPr lang="en-US" sz="1200" b="0" dirty="0" smtClean="0">
                <a:latin typeface="Courier"/>
                <a:cs typeface="Courier"/>
              </a:rPr>
              <a:t> doesn't contain a valid partition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Disk and Store Data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Mount the disk:</a:t>
            </a:r>
          </a:p>
          <a:p>
            <a:pPr lvl="1"/>
            <a:r>
              <a:rPr lang="en-US" dirty="0" smtClean="0"/>
              <a:t>Create directory for mount point and mount the disk there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Store some data on the disk:</a:t>
            </a:r>
          </a:p>
          <a:p>
            <a:pPr lvl="1"/>
            <a:r>
              <a:rPr lang="en-US" dirty="0" smtClean="0"/>
              <a:t>We will check later that the data is preserved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Unmount</a:t>
            </a:r>
            <a:r>
              <a:rPr lang="en-US" dirty="0" smtClean="0"/>
              <a:t> disk afterwards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059740"/>
            <a:ext cx="8001000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# echo "TESTING PERSISTENT DATA" &gt; /</a:t>
            </a:r>
            <a:r>
              <a:rPr lang="en-US" sz="1200" dirty="0" err="1" smtClean="0">
                <a:latin typeface="Courier"/>
                <a:cs typeface="Courier"/>
              </a:rPr>
              <a:t>mnt/pdisk/my</a:t>
            </a:r>
            <a:r>
              <a:rPr lang="en-US" sz="1200" dirty="0" smtClean="0">
                <a:latin typeface="Courier"/>
                <a:cs typeface="Courier"/>
              </a:rPr>
              <a:t>-persistent-data                                  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                                                                                              </a:t>
            </a:r>
          </a:p>
          <a:p>
            <a:r>
              <a:rPr lang="en-US" sz="1200" dirty="0" smtClean="0">
                <a:latin typeface="Courier"/>
                <a:cs typeface="Courier"/>
              </a:rPr>
              <a:t># cat /</a:t>
            </a:r>
            <a:r>
              <a:rPr lang="en-US" sz="1200" dirty="0" err="1" smtClean="0">
                <a:latin typeface="Courier"/>
                <a:cs typeface="Courier"/>
              </a:rPr>
              <a:t>mnt/pdisk/my</a:t>
            </a:r>
            <a:r>
              <a:rPr lang="en-US" sz="1200" dirty="0" smtClean="0">
                <a:latin typeface="Courier"/>
                <a:cs typeface="Courier"/>
              </a:rPr>
              <a:t>-persistent-data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TESTING PERSISTENT DATA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# </a:t>
            </a:r>
            <a:r>
              <a:rPr lang="en-US" sz="1200" dirty="0" err="1" smtClean="0">
                <a:latin typeface="Courier"/>
                <a:cs typeface="Courier"/>
              </a:rPr>
              <a:t>umount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r>
              <a:rPr lang="en-US" sz="1200" dirty="0" smtClean="0">
                <a:latin typeface="Courier"/>
                <a:cs typeface="Courier"/>
              </a:rPr>
              <a:t>/                                                                              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# </a:t>
            </a:r>
            <a:r>
              <a:rPr lang="en-US" sz="1200" b="0" dirty="0" err="1" smtClean="0">
                <a:latin typeface="Courier"/>
                <a:cs typeface="Courier"/>
              </a:rPr>
              <a:t>ls</a:t>
            </a:r>
            <a:r>
              <a:rPr lang="en-US" sz="1200" b="0" dirty="0" smtClean="0">
                <a:latin typeface="Courier"/>
                <a:cs typeface="Courier"/>
              </a:rPr>
              <a:t> /</a:t>
            </a:r>
            <a:r>
              <a:rPr lang="en-US" sz="1200" b="0" dirty="0" err="1" smtClean="0">
                <a:latin typeface="Courier"/>
                <a:cs typeface="Courier"/>
              </a:rPr>
              <a:t>mnt/pdisk</a:t>
            </a:r>
            <a:r>
              <a:rPr lang="en-US" sz="1200" b="0" dirty="0" smtClean="0">
                <a:latin typeface="Courier"/>
                <a:cs typeface="Courier"/>
              </a:rPr>
              <a:t>/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#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001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# </a:t>
            </a:r>
            <a:r>
              <a:rPr lang="en-US" sz="1200" dirty="0" err="1" smtClean="0">
                <a:latin typeface="Courier"/>
                <a:cs typeface="Courier"/>
              </a:rPr>
              <a:t>mkdir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r>
              <a:rPr lang="en-US" sz="1200" dirty="0" smtClean="0">
                <a:latin typeface="Courier"/>
                <a:cs typeface="Courier"/>
              </a:rPr>
              <a:t>                                                                                 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# mount /dev/</a:t>
            </a:r>
            <a:r>
              <a:rPr lang="en-US" sz="1200" dirty="0" err="1" smtClean="0">
                <a:latin typeface="Courier"/>
                <a:cs typeface="Courier"/>
              </a:rPr>
              <a:t>hdc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r>
              <a:rPr lang="en-US" sz="1200" dirty="0" smtClean="0">
                <a:latin typeface="Courier"/>
                <a:cs typeface="Courier"/>
              </a:rPr>
              <a:t>                                                                        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# </a:t>
            </a:r>
            <a:r>
              <a:rPr lang="en-US" sz="1200" dirty="0" err="1" smtClean="0">
                <a:latin typeface="Courier"/>
                <a:cs typeface="Courier"/>
              </a:rPr>
              <a:t>ls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r>
              <a:rPr lang="en-US" sz="1200" dirty="0" smtClean="0">
                <a:latin typeface="Courier"/>
                <a:cs typeface="Courier"/>
              </a:rPr>
              <a:t>                                                                                    </a:t>
            </a:r>
          </a:p>
          <a:p>
            <a:r>
              <a:rPr lang="en-US" sz="1200" b="0" dirty="0" err="1" smtClean="0">
                <a:latin typeface="Courier"/>
                <a:cs typeface="Courier"/>
              </a:rPr>
              <a:t>lost+found</a:t>
            </a:r>
            <a:endParaRPr lang="en-US" sz="1200" b="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VM with Same Disk?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Start a new machine with same disk: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did this fail?</a:t>
            </a:r>
          </a:p>
          <a:p>
            <a:pPr lvl="1"/>
            <a:r>
              <a:rPr lang="en-US" dirty="0" smtClean="0"/>
              <a:t>Disk is </a:t>
            </a:r>
            <a:r>
              <a:rPr lang="en-US" dirty="0" err="1" smtClean="0"/>
              <a:t>unmounted</a:t>
            </a:r>
            <a:r>
              <a:rPr lang="en-US" dirty="0" smtClean="0"/>
              <a:t> in first machine, but…</a:t>
            </a:r>
          </a:p>
          <a:p>
            <a:pPr lvl="1"/>
            <a:r>
              <a:rPr lang="en-US" dirty="0" smtClean="0"/>
              <a:t>The machine is still active and the disk is still allocated to it!</a:t>
            </a:r>
          </a:p>
          <a:p>
            <a:pPr lvl="1"/>
            <a:r>
              <a:rPr lang="en-US" dirty="0" smtClean="0"/>
              <a:t>It cannot be allocated to more than one machine.</a:t>
            </a:r>
          </a:p>
          <a:p>
            <a:pPr lvl="1"/>
            <a:r>
              <a:rPr lang="en-US" dirty="0" smtClean="0"/>
              <a:t>Kill first machine, then retry.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00100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stratus-run-instance --quiet \</a:t>
            </a:r>
          </a:p>
          <a:p>
            <a:r>
              <a:rPr lang="en-US" sz="1200" dirty="0" smtClean="0">
                <a:latin typeface="Courier"/>
                <a:cs typeface="Courier"/>
              </a:rPr>
              <a:t>  --persistent-disk=d862e974-d785-47bd-b814-d27269eb610a \</a:t>
            </a:r>
          </a:p>
          <a:p>
            <a:r>
              <a:rPr lang="en-US" sz="1200" dirty="0" smtClean="0">
                <a:latin typeface="Courier"/>
                <a:cs typeface="Courier"/>
              </a:rPr>
              <a:t>  ${TTYLINUX_ID}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184, 134.158.75.220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$ stratus-describe-instance -</a:t>
            </a:r>
            <a:r>
              <a:rPr lang="en-US" sz="1200" dirty="0" err="1" smtClean="0">
                <a:latin typeface="Courier"/>
                <a:cs typeface="Courier"/>
              </a:rPr>
              <a:t>v</a:t>
            </a:r>
            <a:r>
              <a:rPr lang="en-US" sz="1200" dirty="0" smtClean="0">
                <a:latin typeface="Courier"/>
                <a:cs typeface="Courier"/>
              </a:rPr>
              <a:t> 184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...</a:t>
            </a:r>
          </a:p>
          <a:p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id  state     </a:t>
            </a:r>
            <a:r>
              <a:rPr lang="en-US" sz="1200" b="0" dirty="0" err="1" smtClean="0">
                <a:solidFill>
                  <a:srgbClr val="FF0000"/>
                </a:solidFill>
                <a:latin typeface="Courier"/>
                <a:cs typeface="Courier"/>
              </a:rPr>
              <a:t>vcpu</a:t>
            </a:r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 memory    </a:t>
            </a:r>
            <a:r>
              <a:rPr lang="en-US" sz="1200" b="0" dirty="0" err="1" smtClean="0">
                <a:solidFill>
                  <a:srgbClr val="FF0000"/>
                </a:solidFill>
                <a:latin typeface="Courier"/>
                <a:cs typeface="Courier"/>
              </a:rPr>
              <a:t>cpu</a:t>
            </a:r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% host/</a:t>
            </a:r>
            <a:r>
              <a:rPr lang="en-US" sz="1200" b="0" dirty="0" err="1" smtClean="0">
                <a:solidFill>
                  <a:srgbClr val="FF0000"/>
                </a:solidFill>
                <a:latin typeface="Courier"/>
                <a:cs typeface="Courier"/>
              </a:rPr>
              <a:t>ip</a:t>
            </a:r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                  name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184 Failed    1    0         0    vm-220.lal.stratuslab.eu one-184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   Error deploying virtual machine: Could not create domain from /var/lib/one//184/images/deployment.0</a:t>
            </a:r>
          </a:p>
          <a:p>
            <a:endParaRPr lang="en-US" sz="1200" b="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Data in New Instance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Start a new machine with same disk: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that the data is still on the disk: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001000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stratus-run-instance --quiet \</a:t>
            </a:r>
          </a:p>
          <a:p>
            <a:r>
              <a:rPr lang="en-US" sz="1200" dirty="0" smtClean="0">
                <a:latin typeface="Courier"/>
                <a:cs typeface="Courier"/>
              </a:rPr>
              <a:t>  --persistent-disk=d862e974-d785-47bd-b814-d27269eb610a \</a:t>
            </a:r>
          </a:p>
          <a:p>
            <a:r>
              <a:rPr lang="en-US" sz="1200" dirty="0" smtClean="0">
                <a:latin typeface="Courier"/>
                <a:cs typeface="Courier"/>
              </a:rPr>
              <a:t>  ${TTYLINUX_ID}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190, 134.158.75.226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$ stratus-describe-instance </a:t>
            </a:r>
          </a:p>
          <a:p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id  state     </a:t>
            </a:r>
            <a:r>
              <a:rPr lang="en-US" sz="1200" b="0" dirty="0" err="1" smtClean="0">
                <a:solidFill>
                  <a:srgbClr val="FF0000"/>
                </a:solidFill>
                <a:latin typeface="Courier"/>
                <a:cs typeface="Courier"/>
              </a:rPr>
              <a:t>vcpu</a:t>
            </a:r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 memory    </a:t>
            </a:r>
            <a:r>
              <a:rPr lang="en-US" sz="1200" b="0" dirty="0" err="1" smtClean="0">
                <a:solidFill>
                  <a:srgbClr val="FF0000"/>
                </a:solidFill>
                <a:latin typeface="Courier"/>
                <a:cs typeface="Courier"/>
              </a:rPr>
              <a:t>cpu</a:t>
            </a:r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% host/</a:t>
            </a:r>
            <a:r>
              <a:rPr lang="en-US" sz="1200" b="0" dirty="0" err="1" smtClean="0">
                <a:solidFill>
                  <a:srgbClr val="FF0000"/>
                </a:solidFill>
                <a:latin typeface="Courier"/>
                <a:cs typeface="Courier"/>
              </a:rPr>
              <a:t>ip</a:t>
            </a:r>
            <a:r>
              <a:rPr lang="en-US" sz="1200" b="0" dirty="0" smtClean="0">
                <a:solidFill>
                  <a:srgbClr val="FF0000"/>
                </a:solidFill>
                <a:latin typeface="Courier"/>
                <a:cs typeface="Courier"/>
              </a:rPr>
              <a:t>                  name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190 Running   1    131072    5    vm-226.lal.stratuslab.eu one-190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362271"/>
            <a:ext cx="8001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#</a:t>
            </a:r>
            <a:r>
              <a:rPr lang="en-US" sz="1200" b="0" dirty="0" smtClean="0">
                <a:latin typeface="Courier"/>
                <a:cs typeface="Courier"/>
              </a:rPr>
              <a:t> </a:t>
            </a:r>
            <a:r>
              <a:rPr lang="en-US" sz="1200" dirty="0" err="1" smtClean="0">
                <a:latin typeface="Courier"/>
                <a:cs typeface="Courier"/>
              </a:rPr>
              <a:t>mkdir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# mount /dev/</a:t>
            </a:r>
            <a:r>
              <a:rPr lang="en-US" sz="1200" dirty="0" err="1" smtClean="0">
                <a:latin typeface="Courier"/>
                <a:cs typeface="Courier"/>
              </a:rPr>
              <a:t>hdc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# </a:t>
            </a:r>
            <a:r>
              <a:rPr lang="en-US" sz="1200" dirty="0" err="1" smtClean="0">
                <a:latin typeface="Courier"/>
                <a:cs typeface="Courier"/>
              </a:rPr>
              <a:t>ls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b="0" dirty="0" err="1" smtClean="0">
                <a:latin typeface="Courier"/>
                <a:cs typeface="Courier"/>
              </a:rPr>
              <a:t>lost+found</a:t>
            </a:r>
            <a:r>
              <a:rPr lang="en-US" sz="1200" b="0" dirty="0" smtClean="0">
                <a:latin typeface="Courier"/>
                <a:cs typeface="Courier"/>
              </a:rPr>
              <a:t>          my-persistent-data</a:t>
            </a:r>
          </a:p>
          <a:p>
            <a:r>
              <a:rPr lang="en-US" sz="1200" dirty="0" smtClean="0">
                <a:latin typeface="Courier"/>
                <a:cs typeface="Courier"/>
              </a:rPr>
              <a:t># cat /</a:t>
            </a:r>
            <a:r>
              <a:rPr lang="en-US" sz="1200" dirty="0" err="1" smtClean="0">
                <a:latin typeface="Courier"/>
                <a:cs typeface="Courier"/>
              </a:rPr>
              <a:t>mnt/pdisk/my</a:t>
            </a:r>
            <a:r>
              <a:rPr lang="en-US" sz="1200" dirty="0" smtClean="0">
                <a:latin typeface="Courier"/>
                <a:cs typeface="Courier"/>
              </a:rPr>
              <a:t>-persistent-data                                                               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TESTING PERSISTENT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Volatile (Read-Write) Disks</a:t>
            </a:r>
          </a:p>
          <a:p>
            <a:pPr lvl="1"/>
            <a:r>
              <a:rPr lang="en-US" dirty="0" smtClean="0"/>
              <a:t>Useful for temporary (!) data storage</a:t>
            </a:r>
          </a:p>
          <a:p>
            <a:pPr lvl="1"/>
            <a:r>
              <a:rPr lang="en-US" dirty="0" smtClean="0"/>
              <a:t>Data will disappear when VM instance is destroyed</a:t>
            </a:r>
          </a:p>
          <a:p>
            <a:r>
              <a:rPr lang="en-US" dirty="0" smtClean="0"/>
              <a:t>Static (Read-Only) Disks</a:t>
            </a:r>
          </a:p>
          <a:p>
            <a:pPr lvl="1"/>
            <a:r>
              <a:rPr lang="en-US" dirty="0" smtClean="0"/>
              <a:t>Useful for distribution of quasi-static databases</a:t>
            </a:r>
          </a:p>
          <a:p>
            <a:pPr lvl="1"/>
            <a:r>
              <a:rPr lang="en-US" dirty="0" smtClean="0"/>
              <a:t>Handled and shared like VM images via Marketplace</a:t>
            </a:r>
          </a:p>
          <a:p>
            <a:r>
              <a:rPr lang="en-US" dirty="0" smtClean="0"/>
              <a:t>Persistent (Read-Write) Disks</a:t>
            </a:r>
          </a:p>
          <a:p>
            <a:pPr lvl="1"/>
            <a:r>
              <a:rPr lang="en-US" dirty="0" smtClean="0"/>
              <a:t>Allows the storage of service state or user data</a:t>
            </a:r>
          </a:p>
          <a:p>
            <a:pPr lvl="1"/>
            <a:r>
              <a:rPr lang="en-US" dirty="0" smtClean="0"/>
              <a:t>Mounted as a disk on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Disks are persistent and have a lifecycle independent of a single VM</a:t>
            </a:r>
          </a:p>
          <a:p>
            <a:pPr lvl="1"/>
            <a:r>
              <a:rPr lang="en-US" dirty="0" smtClean="0"/>
              <a:t>Can be mounted by single VM at any time</a:t>
            </a:r>
          </a:p>
          <a:p>
            <a:pPr lvl="1"/>
            <a:r>
              <a:rPr lang="en-US" dirty="0" smtClean="0"/>
              <a:t>Only available within a single cloud instance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Hot-Plug Disks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Dynamic mounting of persistent disks:</a:t>
            </a:r>
          </a:p>
          <a:p>
            <a:pPr lvl="1"/>
            <a:r>
              <a:rPr lang="en-US" dirty="0" smtClean="0"/>
              <a:t>Volumes can be attached and detached from virtual machines while the machine is running.</a:t>
            </a:r>
          </a:p>
          <a:p>
            <a:pPr lvl="1"/>
            <a:r>
              <a:rPr lang="en-US" dirty="0" smtClean="0"/>
              <a:t>This can be accomplished with both the command line or web interfaces.</a:t>
            </a:r>
          </a:p>
          <a:p>
            <a:pPr lvl="1"/>
            <a:r>
              <a:rPr lang="en-US" dirty="0" smtClean="0"/>
              <a:t>Commands are: </a:t>
            </a:r>
            <a:r>
              <a:rPr lang="en-US" dirty="0" smtClean="0">
                <a:latin typeface="Courier"/>
                <a:cs typeface="Courier"/>
              </a:rPr>
              <a:t>stratus-{attach/detach}-volume</a:t>
            </a:r>
          </a:p>
          <a:p>
            <a:endParaRPr lang="en-US" dirty="0" smtClean="0"/>
          </a:p>
          <a:p>
            <a:r>
              <a:rPr lang="en-US" dirty="0" smtClean="0"/>
              <a:t>Feature needs OS support: </a:t>
            </a:r>
            <a:endParaRPr lang="en-US" dirty="0" smtClean="0"/>
          </a:p>
          <a:p>
            <a:pPr lvl="1"/>
            <a:r>
              <a:rPr lang="en-US" dirty="0" smtClean="0"/>
              <a:t>OS must have the </a:t>
            </a:r>
            <a:r>
              <a:rPr lang="en-US" dirty="0" err="1" smtClean="0"/>
              <a:t>acpiphp</a:t>
            </a:r>
            <a:r>
              <a:rPr lang="en-US" dirty="0" smtClean="0"/>
              <a:t> kernel module available and loaded.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ttylinux</a:t>
            </a:r>
            <a:r>
              <a:rPr lang="en-US" dirty="0" smtClean="0"/>
              <a:t> does not support this!</a:t>
            </a:r>
          </a:p>
          <a:p>
            <a:pPr lvl="1"/>
            <a:r>
              <a:rPr lang="en-US" dirty="0" smtClean="0"/>
              <a:t>All other </a:t>
            </a:r>
            <a:r>
              <a:rPr lang="en-US" dirty="0" err="1" smtClean="0"/>
              <a:t>StratusLab</a:t>
            </a:r>
            <a:r>
              <a:rPr lang="en-US" dirty="0" smtClean="0"/>
              <a:t> maintained images have this enabled by default.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 Disk to </a:t>
            </a:r>
            <a:r>
              <a:rPr lang="en-US" dirty="0" err="1" smtClean="0"/>
              <a:t>Ubuntu</a:t>
            </a:r>
            <a:r>
              <a:rPr lang="en-US" dirty="0" smtClean="0"/>
              <a:t>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Deploy VM and check kernel module:</a:t>
            </a:r>
          </a:p>
          <a:p>
            <a:pPr lvl="1"/>
            <a:r>
              <a:rPr lang="en-US" dirty="0" smtClean="0"/>
              <a:t>UBUNTU_ID=HZTKYZgX7XzSokCHMB60lS0wsiv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Attach a disk to a machine</a:t>
            </a:r>
          </a:p>
          <a:p>
            <a:pPr lvl="1"/>
            <a:r>
              <a:rPr lang="en-US" dirty="0" smtClean="0"/>
              <a:t>Use the client on your laptop</a:t>
            </a:r>
          </a:p>
          <a:p>
            <a:pPr lvl="1"/>
            <a:r>
              <a:rPr lang="en-US" dirty="0" smtClean="0"/>
              <a:t>You need the VM and disk identifiers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448342"/>
            <a:ext cx="8001000" cy="212365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stratus-run-instance --quiet ${UBUNTU_ID}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192, 134.158.75.228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$ </a:t>
            </a:r>
            <a:r>
              <a:rPr lang="en-US" sz="1200" dirty="0" err="1" smtClean="0">
                <a:latin typeface="Courier"/>
                <a:cs typeface="Courier"/>
              </a:rPr>
              <a:t>ssh</a:t>
            </a:r>
            <a:r>
              <a:rPr lang="en-US" sz="1200" dirty="0" smtClean="0">
                <a:latin typeface="Courier"/>
                <a:cs typeface="Courier"/>
              </a:rPr>
              <a:t> root@vm-228.lal.stratuslab.eu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Welcome to </a:t>
            </a:r>
            <a:r>
              <a:rPr lang="en-US" sz="1200" b="0" dirty="0" err="1" smtClean="0">
                <a:latin typeface="Courier"/>
                <a:cs typeface="Courier"/>
              </a:rPr>
              <a:t>Ubuntu</a:t>
            </a:r>
            <a:r>
              <a:rPr lang="en-US" sz="1200" b="0" dirty="0" smtClean="0">
                <a:latin typeface="Courier"/>
                <a:cs typeface="Courier"/>
              </a:rPr>
              <a:t> 12.04 LTS (GNU/Linux 3.2.0-24-generic x86_64)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...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# </a:t>
            </a:r>
            <a:r>
              <a:rPr lang="en-US" sz="1200" dirty="0" err="1" smtClean="0">
                <a:latin typeface="Courier"/>
                <a:cs typeface="Courier"/>
              </a:rPr>
              <a:t>lsmod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b="0" dirty="0" smtClean="0">
                <a:latin typeface="Courier"/>
                <a:cs typeface="Courier"/>
              </a:rPr>
              <a:t>Module                  Size  Used by</a:t>
            </a:r>
          </a:p>
          <a:p>
            <a:r>
              <a:rPr lang="en-US" sz="1200" b="0" dirty="0" err="1" smtClean="0">
                <a:latin typeface="Courier"/>
                <a:cs typeface="Courier"/>
              </a:rPr>
              <a:t>acpiphp</a:t>
            </a:r>
            <a:r>
              <a:rPr lang="en-US" sz="1200" b="0" dirty="0" smtClean="0">
                <a:latin typeface="Courier"/>
                <a:cs typeface="Courier"/>
              </a:rPr>
              <a:t>                24231  0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091535"/>
            <a:ext cx="8001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stratus-attach-volume --instance 192 d862e974-d785-47bd-b814-d27269eb610a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ATTACHED d862e974-d785-47bd-b814-d27269eb610a in VM 192 on /dev/</a:t>
            </a:r>
            <a:r>
              <a:rPr lang="en-US" sz="1200" b="0" dirty="0" err="1" smtClean="0">
                <a:latin typeface="Courier"/>
                <a:cs typeface="Courier"/>
              </a:rPr>
              <a:t>vda</a:t>
            </a:r>
            <a:endParaRPr lang="en-US" sz="1200" b="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Information (Web)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 bwMode="auto">
          <a:xfrm>
            <a:off x="3657600" y="33528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52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mount</a:t>
            </a:r>
          </a:p>
        </p:txBody>
      </p:sp>
      <p:sp>
        <p:nvSpPr>
          <p:cNvPr id="12" name="Left Brace 11"/>
          <p:cNvSpPr/>
          <p:nvPr/>
        </p:nvSpPr>
        <p:spPr bwMode="auto">
          <a:xfrm>
            <a:off x="3657600" y="2743200"/>
            <a:ext cx="457200" cy="4572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2713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 mount</a:t>
            </a:r>
          </a:p>
        </p:txBody>
      </p:sp>
      <p:sp>
        <p:nvSpPr>
          <p:cNvPr id="15" name="Left Brace 14"/>
          <p:cNvSpPr/>
          <p:nvPr/>
        </p:nvSpPr>
        <p:spPr bwMode="auto">
          <a:xfrm>
            <a:off x="3657600" y="20574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2082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 UUID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388584"/>
            <a:ext cx="3733800" cy="163121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Mounts are visible on the web interface.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Mounts can be made via the web interface as well.</a:t>
            </a:r>
          </a:p>
        </p:txBody>
      </p:sp>
      <p:pic>
        <p:nvPicPr>
          <p:cNvPr id="18" name="Picture 17" descr="Screen Shot 2012-10-23 at 12.09.49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63600"/>
            <a:ext cx="5181599" cy="617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Information (Web)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 bwMode="auto">
          <a:xfrm>
            <a:off x="3657600" y="2438400"/>
            <a:ext cx="457200" cy="990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667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 details</a:t>
            </a:r>
          </a:p>
        </p:txBody>
      </p:sp>
      <p:pic>
        <p:nvPicPr>
          <p:cNvPr id="11" name="Picture 10" descr="Screen Shot 2012-10-23 at 12.16.33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353" y="863600"/>
            <a:ext cx="5180647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Detach Disk from </a:t>
            </a:r>
            <a:r>
              <a:rPr lang="en-US" dirty="0" err="1" smtClean="0"/>
              <a:t>Ubuntu</a:t>
            </a:r>
            <a:r>
              <a:rPr lang="en-US" dirty="0" smtClean="0"/>
              <a:t>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Unmount</a:t>
            </a:r>
            <a:r>
              <a:rPr lang="en-US" dirty="0" smtClean="0"/>
              <a:t> the disk inside machine: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To avoid corruption, </a:t>
            </a:r>
            <a:r>
              <a:rPr lang="en-US" dirty="0" err="1" smtClean="0"/>
              <a:t>unmount</a:t>
            </a:r>
            <a:r>
              <a:rPr lang="en-US" dirty="0" smtClean="0"/>
              <a:t> file systems before detaching disk</a:t>
            </a:r>
          </a:p>
          <a:p>
            <a:pPr lvl="1"/>
            <a:r>
              <a:rPr lang="en-US" dirty="0" smtClean="0"/>
              <a:t>To detach: </a:t>
            </a:r>
            <a:br>
              <a:rPr lang="en-US" dirty="0" smtClean="0"/>
            </a:br>
            <a:r>
              <a:rPr lang="en-US" dirty="0" smtClean="0">
                <a:latin typeface="Courier"/>
                <a:cs typeface="Courier"/>
              </a:rPr>
              <a:t>stratus-detach-volume --instance </a:t>
            </a:r>
            <a:r>
              <a:rPr lang="en-US" b="1" i="1" dirty="0" smtClean="0">
                <a:latin typeface="Courier"/>
                <a:cs typeface="Courier"/>
              </a:rPr>
              <a:t>VM_ID DISK_ID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3110805"/>
            <a:ext cx="8001000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# </a:t>
            </a:r>
            <a:r>
              <a:rPr lang="en-US" sz="1200" dirty="0" err="1" smtClean="0">
                <a:latin typeface="Courier"/>
                <a:cs typeface="Courier"/>
              </a:rPr>
              <a:t>umount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 err="1" smtClean="0">
                <a:latin typeface="Courier"/>
                <a:cs typeface="Courier"/>
              </a:rPr>
              <a:t>mnt/pdisk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# exit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logout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Connection to vm-228.lal.stratuslab.eu closed.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$ stratus-detach-volume --instance 192 d862e974-d785-47bd-b814-d27269eb610a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DETACHED d862e974-d785-47bd-b814-d27269eb610a from VM 192 on /dev/</a:t>
            </a:r>
            <a:r>
              <a:rPr lang="en-US" sz="1200" b="0" dirty="0" err="1" smtClean="0">
                <a:latin typeface="Courier"/>
                <a:cs typeface="Courier"/>
              </a:rPr>
              <a:t>vda</a:t>
            </a:r>
            <a:endParaRPr lang="en-US" sz="1200" b="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21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Exercises: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Volatile Disks</a:t>
            </a:r>
          </a:p>
          <a:p>
            <a:pPr lvl="1"/>
            <a:r>
              <a:rPr lang="en-US" dirty="0" smtClean="0"/>
              <a:t>Create VM with volatile disk.</a:t>
            </a:r>
          </a:p>
          <a:p>
            <a:pPr lvl="1"/>
            <a:r>
              <a:rPr lang="en-US" dirty="0" smtClean="0"/>
              <a:t>Verify that disk space is present and usable.</a:t>
            </a:r>
          </a:p>
          <a:p>
            <a:r>
              <a:rPr lang="en-US" dirty="0" smtClean="0"/>
              <a:t>Persistent Disk Lifecycle</a:t>
            </a:r>
          </a:p>
          <a:p>
            <a:pPr lvl="1"/>
            <a:r>
              <a:rPr lang="en-US" dirty="0" smtClean="0"/>
              <a:t>Run through entire lifecycle without using a VM</a:t>
            </a:r>
          </a:p>
          <a:p>
            <a:pPr lvl="1"/>
            <a:r>
              <a:rPr lang="en-US" dirty="0" smtClean="0"/>
              <a:t>Do this both via the command line interface and via the browser</a:t>
            </a:r>
          </a:p>
          <a:p>
            <a:r>
              <a:rPr lang="en-US" dirty="0" smtClean="0"/>
              <a:t>Use persistent disk with a virtual machine</a:t>
            </a:r>
          </a:p>
          <a:p>
            <a:pPr lvl="1"/>
            <a:r>
              <a:rPr lang="en-US" dirty="0" smtClean="0"/>
              <a:t>Verify that disk can be remounted on another machine</a:t>
            </a:r>
          </a:p>
          <a:p>
            <a:pPr lvl="1"/>
            <a:r>
              <a:rPr lang="en-US" dirty="0" smtClean="0"/>
              <a:t>Verify that data on disk is preserved</a:t>
            </a:r>
          </a:p>
          <a:p>
            <a:pPr lvl="1"/>
            <a:r>
              <a:rPr lang="en-US" dirty="0" smtClean="0"/>
              <a:t>Verify that disk can be mounted/</a:t>
            </a:r>
            <a:r>
              <a:rPr lang="en-US" dirty="0" err="1" smtClean="0"/>
              <a:t>unmounted</a:t>
            </a:r>
            <a:r>
              <a:rPr lang="en-US" dirty="0" smtClean="0"/>
              <a:t> from running VM (warning: use </a:t>
            </a:r>
            <a:r>
              <a:rPr lang="en-US" dirty="0" err="1" smtClean="0"/>
              <a:t>Ubuntu</a:t>
            </a:r>
            <a:r>
              <a:rPr lang="en-US" dirty="0" smtClean="0"/>
              <a:t> or </a:t>
            </a:r>
            <a:r>
              <a:rPr lang="en-US" dirty="0" err="1" smtClean="0"/>
              <a:t>CentOS</a:t>
            </a:r>
            <a:r>
              <a:rPr lang="en-US" dirty="0" smtClean="0"/>
              <a:t>, ensure </a:t>
            </a:r>
            <a:r>
              <a:rPr lang="en-US" dirty="0" err="1" smtClean="0"/>
              <a:t>acpiphp</a:t>
            </a:r>
            <a:r>
              <a:rPr lang="en-US" dirty="0" smtClean="0"/>
              <a:t> module is loaded!)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Storage Types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File-based Storage</a:t>
            </a:r>
          </a:p>
          <a:p>
            <a:pPr lvl="1"/>
            <a:r>
              <a:rPr lang="en-US" dirty="0" smtClean="0"/>
              <a:t>Normal client tools can be installed in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Access services normally from VM (e.g. tools for SRM)</a:t>
            </a:r>
          </a:p>
          <a:p>
            <a:pPr lvl="1"/>
            <a:r>
              <a:rPr lang="en-US" dirty="0" smtClean="0"/>
              <a:t>May provide CDMI interface to </a:t>
            </a:r>
            <a:r>
              <a:rPr lang="en-US" dirty="0" err="1" smtClean="0"/>
              <a:t>StratusLab</a:t>
            </a:r>
            <a:r>
              <a:rPr lang="en-US" dirty="0" smtClean="0"/>
              <a:t> storage</a:t>
            </a:r>
          </a:p>
          <a:p>
            <a:r>
              <a:rPr lang="en-US" dirty="0" smtClean="0"/>
              <a:t>Object Storage</a:t>
            </a:r>
          </a:p>
          <a:p>
            <a:pPr lvl="1"/>
            <a:r>
              <a:rPr lang="en-US" dirty="0" smtClean="0"/>
              <a:t>Simple object storage, usually minimal hierarchy and chunked data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 works well with Swift from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Key-value Pair Database</a:t>
            </a:r>
          </a:p>
          <a:p>
            <a:pPr lvl="1"/>
            <a:r>
              <a:rPr lang="en-US" dirty="0" smtClean="0"/>
              <a:t>Exposes simple API for “database” of key-value pairs (e.g. Cassandra)</a:t>
            </a:r>
          </a:p>
          <a:p>
            <a:pPr lvl="1"/>
            <a:r>
              <a:rPr lang="en-US" dirty="0" smtClean="0"/>
              <a:t>Can deploy VM with persistent disk to provide this service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Unlikely to see </a:t>
            </a:r>
            <a:r>
              <a:rPr lang="en-US" i="1" dirty="0" err="1" smtClean="0">
                <a:solidFill>
                  <a:srgbClr val="FF0000"/>
                </a:solidFill>
              </a:rPr>
              <a:t>StratusLab</a:t>
            </a:r>
            <a:r>
              <a:rPr lang="en-US" i="1" dirty="0" smtClean="0">
                <a:solidFill>
                  <a:srgbClr val="FF0000"/>
                </a:solidFill>
              </a:rPr>
              <a:t> implementations, but may facilitate co-deployment of other’s services.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Volatile Storage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 smtClean="0"/>
              <a:t>Use: Storage of large temporary data files.</a:t>
            </a:r>
          </a:p>
          <a:p>
            <a:r>
              <a:rPr lang="en-US" dirty="0" smtClean="0"/>
              <a:t>Declare Volatile Disk</a:t>
            </a:r>
          </a:p>
          <a:p>
            <a:pPr lvl="1"/>
            <a:r>
              <a:rPr lang="en-US" dirty="0" smtClean="0"/>
              <a:t>When starting machine use option:  </a:t>
            </a:r>
            <a:r>
              <a:rPr lang="en-US" dirty="0" smtClean="0">
                <a:latin typeface="Courier"/>
                <a:cs typeface="Courier"/>
              </a:rPr>
              <a:t>--volatile-disk </a:t>
            </a:r>
            <a:r>
              <a:rPr lang="en-US" b="1" i="1" dirty="0" smtClean="0">
                <a:latin typeface="Courier"/>
                <a:cs typeface="Courier"/>
              </a:rPr>
              <a:t>SIZE_GB</a:t>
            </a:r>
          </a:p>
          <a:p>
            <a:pPr lvl="1"/>
            <a:r>
              <a:rPr lang="en-US" dirty="0" smtClean="0"/>
              <a:t>Raw disk can be found using the command </a:t>
            </a:r>
            <a:r>
              <a:rPr lang="en-US" dirty="0" err="1" smtClean="0">
                <a:latin typeface="Courier"/>
                <a:cs typeface="Courier"/>
              </a:rPr>
              <a:t>fdisk</a:t>
            </a:r>
            <a:r>
              <a:rPr lang="en-US" dirty="0" smtClean="0">
                <a:latin typeface="Courier"/>
                <a:cs typeface="Courier"/>
              </a:rPr>
              <a:t> -</a:t>
            </a:r>
            <a:r>
              <a:rPr lang="en-US" dirty="0" err="1" smtClean="0">
                <a:latin typeface="Courier"/>
                <a:cs typeface="Courier"/>
              </a:rPr>
              <a:t>l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Use of Disk</a:t>
            </a:r>
          </a:p>
          <a:p>
            <a:pPr lvl="1"/>
            <a:r>
              <a:rPr lang="en-US" dirty="0" smtClean="0"/>
              <a:t>Disks are not formatted!  Use:  </a:t>
            </a:r>
            <a:r>
              <a:rPr lang="en-US" dirty="0" smtClean="0">
                <a:latin typeface="Courier"/>
                <a:cs typeface="Courier"/>
              </a:rPr>
              <a:t>mkfs.ext4 </a:t>
            </a:r>
            <a:r>
              <a:rPr lang="en-US" b="1" i="1" dirty="0" smtClean="0">
                <a:latin typeface="Courier"/>
                <a:cs typeface="Courier"/>
              </a:rPr>
              <a:t>/dev/xxx</a:t>
            </a:r>
          </a:p>
          <a:p>
            <a:pPr lvl="1"/>
            <a:r>
              <a:rPr lang="en-US" dirty="0" smtClean="0"/>
              <a:t>Mount disk:  </a:t>
            </a:r>
            <a:r>
              <a:rPr lang="en-US" dirty="0" smtClean="0">
                <a:latin typeface="Courier"/>
                <a:cs typeface="Courier"/>
              </a:rPr>
              <a:t>mount /dev/xxx /</a:t>
            </a:r>
            <a:r>
              <a:rPr lang="en-US" dirty="0" err="1" smtClean="0">
                <a:latin typeface="Courier"/>
                <a:cs typeface="Courier"/>
              </a:rPr>
              <a:t>mnt</a:t>
            </a:r>
            <a:r>
              <a:rPr lang="en-US" dirty="0" smtClean="0">
                <a:latin typeface="Courier"/>
                <a:cs typeface="Courier"/>
              </a:rPr>
              <a:t>/volatile</a:t>
            </a:r>
          </a:p>
          <a:p>
            <a:pPr lvl="1"/>
            <a:r>
              <a:rPr lang="en-US" dirty="0" smtClean="0"/>
              <a:t>Use normally:  </a:t>
            </a:r>
            <a:r>
              <a:rPr lang="en-US" dirty="0" smtClean="0">
                <a:latin typeface="Courier"/>
                <a:cs typeface="Courier"/>
              </a:rPr>
              <a:t>touch /</a:t>
            </a:r>
            <a:r>
              <a:rPr lang="en-US" dirty="0" err="1" smtClean="0">
                <a:latin typeface="Courier"/>
                <a:cs typeface="Courier"/>
              </a:rPr>
              <a:t>mnt/volatile/mydata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Data is Volatile!</a:t>
            </a:r>
          </a:p>
          <a:p>
            <a:pPr lvl="1"/>
            <a:r>
              <a:rPr lang="en-US" dirty="0" smtClean="0"/>
              <a:t>Disk and data will survive reboots of the machine instance</a:t>
            </a:r>
          </a:p>
          <a:p>
            <a:pPr lvl="1"/>
            <a:r>
              <a:rPr lang="en-US" dirty="0" smtClean="0"/>
              <a:t>Disk and data </a:t>
            </a:r>
            <a:r>
              <a:rPr lang="en-US" dirty="0" smtClean="0">
                <a:solidFill>
                  <a:srgbClr val="FF0000"/>
                </a:solidFill>
              </a:rPr>
              <a:t>will be destroyed </a:t>
            </a:r>
            <a:r>
              <a:rPr lang="en-US" dirty="0" smtClean="0"/>
              <a:t>once the machine is halted or killed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 smtClean="0"/>
              <a:t>Use: Distribution and caching of fixed/versioned data</a:t>
            </a:r>
          </a:p>
          <a:p>
            <a:r>
              <a:rPr lang="en-US" dirty="0" smtClean="0"/>
              <a:t>Declare Static (Read-Only) Disk</a:t>
            </a:r>
          </a:p>
          <a:p>
            <a:pPr lvl="1"/>
            <a:r>
              <a:rPr lang="en-US" dirty="0" smtClean="0"/>
              <a:t>When starting machine use option:  </a:t>
            </a:r>
            <a:r>
              <a:rPr lang="en-US" dirty="0" smtClean="0">
                <a:latin typeface="Courier"/>
                <a:cs typeface="Courier"/>
              </a:rPr>
              <a:t>--</a:t>
            </a:r>
            <a:r>
              <a:rPr lang="en-US" dirty="0" err="1" smtClean="0"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-disk </a:t>
            </a:r>
            <a:r>
              <a:rPr lang="en-US" b="1" i="1" dirty="0" smtClean="0">
                <a:latin typeface="Courier"/>
                <a:cs typeface="Courier"/>
              </a:rPr>
              <a:t>MKTP_ID</a:t>
            </a:r>
          </a:p>
          <a:p>
            <a:pPr lvl="1"/>
            <a:r>
              <a:rPr lang="en-US" dirty="0" smtClean="0"/>
              <a:t>Disk will be available when machine starts</a:t>
            </a:r>
          </a:p>
          <a:p>
            <a:r>
              <a:rPr lang="en-US" dirty="0" smtClean="0"/>
              <a:t>Use of Disk</a:t>
            </a:r>
          </a:p>
          <a:p>
            <a:pPr lvl="1"/>
            <a:r>
              <a:rPr lang="en-US" dirty="0" smtClean="0"/>
              <a:t>Disks appear exactly as in reference image, formatting included</a:t>
            </a:r>
          </a:p>
          <a:p>
            <a:pPr lvl="1"/>
            <a:r>
              <a:rPr lang="en-US" dirty="0" smtClean="0"/>
              <a:t>Mount disk:  </a:t>
            </a:r>
            <a:r>
              <a:rPr lang="en-US" dirty="0" smtClean="0">
                <a:latin typeface="Courier"/>
                <a:cs typeface="Courier"/>
              </a:rPr>
              <a:t>mount /dev/xxx /</a:t>
            </a:r>
            <a:r>
              <a:rPr lang="en-US" dirty="0" err="1" smtClean="0">
                <a:latin typeface="Courier"/>
                <a:cs typeface="Courier"/>
              </a:rPr>
              <a:t>mnt/readonly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Use normally:  </a:t>
            </a:r>
            <a:r>
              <a:rPr lang="en-US" dirty="0" smtClean="0">
                <a:latin typeface="Courier"/>
                <a:cs typeface="Courier"/>
              </a:rPr>
              <a:t>touch /</a:t>
            </a:r>
            <a:r>
              <a:rPr lang="en-US" dirty="0" err="1" smtClean="0">
                <a:latin typeface="Courier"/>
                <a:cs typeface="Courier"/>
              </a:rPr>
              <a:t>mnt/readonly/mydata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Data is fixed!</a:t>
            </a:r>
          </a:p>
          <a:p>
            <a:pPr lvl="1"/>
            <a:r>
              <a:rPr lang="en-US" dirty="0" smtClean="0"/>
              <a:t>Disk and data cannot be modified</a:t>
            </a:r>
          </a:p>
          <a:p>
            <a:pPr lvl="1"/>
            <a:r>
              <a:rPr lang="en-US" dirty="0" smtClean="0"/>
              <a:t>Disk must be registered in the Marketplace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Disk (Volume)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r>
              <a:rPr lang="en-US" i="1" dirty="0" smtClean="0"/>
              <a:t>Use: Persistent storage of data with lifecycle independent of a single virtual machine instance.</a:t>
            </a:r>
            <a:endParaRPr lang="en-US" dirty="0" smtClean="0"/>
          </a:p>
          <a:p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Create a disk with a given size via command line or web interface</a:t>
            </a:r>
          </a:p>
          <a:p>
            <a:pPr lvl="1"/>
            <a:r>
              <a:rPr lang="en-US" dirty="0" smtClean="0"/>
              <a:t>Launch a machine instance referencing that image</a:t>
            </a:r>
          </a:p>
          <a:p>
            <a:pPr lvl="1"/>
            <a:r>
              <a:rPr lang="en-US" dirty="0" smtClean="0"/>
              <a:t>Format (</a:t>
            </a:r>
            <a:r>
              <a:rPr lang="en-US" dirty="0" err="1" smtClean="0">
                <a:latin typeface="Courier"/>
                <a:cs typeface="Courier"/>
              </a:rPr>
              <a:t>mkfs</a:t>
            </a:r>
            <a:r>
              <a:rPr lang="en-US" dirty="0" smtClean="0"/>
              <a:t>) the disk via the running VM</a:t>
            </a:r>
          </a:p>
          <a:p>
            <a:pPr lvl="1"/>
            <a:r>
              <a:rPr lang="en-US" dirty="0" smtClean="0"/>
              <a:t>Store data to the disk as usual</a:t>
            </a:r>
          </a:p>
          <a:p>
            <a:pPr lvl="1"/>
            <a:r>
              <a:rPr lang="en-US" dirty="0" err="1" smtClean="0"/>
              <a:t>Unmount</a:t>
            </a:r>
            <a:r>
              <a:rPr lang="en-US" dirty="0" smtClean="0"/>
              <a:t> the disk</a:t>
            </a:r>
          </a:p>
          <a:p>
            <a:pPr lvl="1"/>
            <a:r>
              <a:rPr lang="en-US" dirty="0" smtClean="0"/>
              <a:t>Halt the machine instance or detach disk from machine</a:t>
            </a:r>
          </a:p>
          <a:p>
            <a:pPr lvl="1"/>
            <a:r>
              <a:rPr lang="en-US" dirty="0" smtClean="0"/>
              <a:t>Disk with persistent data is available for use by another VM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Only format disk the first time it is used!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Architecture</a:t>
            </a:r>
          </a:p>
        </p:txBody>
      </p:sp>
      <p:pic>
        <p:nvPicPr>
          <p:cNvPr id="4" name="Picture 3" descr="persistent-d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00800" cy="528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Persistent Disk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Client Configuration</a:t>
            </a:r>
          </a:p>
          <a:p>
            <a:pPr lvl="1"/>
            <a:r>
              <a:rPr lang="en-US" dirty="0" smtClean="0"/>
              <a:t>Persistent disk service endpoint </a:t>
            </a:r>
            <a:br>
              <a:rPr lang="en-US" dirty="0" smtClean="0"/>
            </a:br>
            <a:r>
              <a:rPr lang="en-US" dirty="0" smtClean="0"/>
              <a:t>defaults to VMM endpoint</a:t>
            </a:r>
          </a:p>
          <a:p>
            <a:pPr lvl="1"/>
            <a:r>
              <a:rPr lang="en-US" dirty="0" smtClean="0"/>
              <a:t>If on another machine, the service</a:t>
            </a:r>
            <a:br>
              <a:rPr lang="en-US" dirty="0" smtClean="0"/>
            </a:br>
            <a:r>
              <a:rPr lang="en-US" dirty="0" smtClean="0"/>
              <a:t>endpoint must be given explicitly</a:t>
            </a:r>
          </a:p>
          <a:p>
            <a:pPr lvl="1"/>
            <a:r>
              <a:rPr lang="en-US" dirty="0" smtClean="0"/>
              <a:t>For LAL use: </a:t>
            </a:r>
            <a:r>
              <a:rPr lang="en-US" dirty="0" err="1" smtClean="0"/>
              <a:t>pdisk.lal.stratuslab.eu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79500"/>
            <a:ext cx="3733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 (CLI)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Provide size for disk and other options to create: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stratus-create-volume --size=</a:t>
            </a:r>
            <a:r>
              <a:rPr lang="en-US" b="1" i="1" dirty="0" smtClean="0">
                <a:latin typeface="Courier"/>
                <a:cs typeface="Courier"/>
              </a:rPr>
              <a:t>SIZE</a:t>
            </a:r>
            <a:r>
              <a:rPr lang="en-US" dirty="0" smtClean="0">
                <a:latin typeface="Courier"/>
                <a:cs typeface="Courier"/>
              </a:rPr>
              <a:t> --tag=</a:t>
            </a:r>
            <a:r>
              <a:rPr lang="en-US" b="1" i="1" dirty="0" smtClean="0">
                <a:latin typeface="Courier"/>
                <a:cs typeface="Courier"/>
              </a:rPr>
              <a:t>TAG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All volumes have a unique identifier (UUID) associated with them</a:t>
            </a:r>
          </a:p>
          <a:p>
            <a:pPr lvl="1"/>
            <a:r>
              <a:rPr lang="en-US" dirty="0" smtClean="0"/>
              <a:t>UUID is used to control the given volume</a:t>
            </a:r>
          </a:p>
          <a:p>
            <a:r>
              <a:rPr lang="en-US" dirty="0" smtClean="0"/>
              <a:t>Get information about </a:t>
            </a:r>
            <a:r>
              <a:rPr lang="en-US" dirty="0" err="1" smtClean="0"/>
              <a:t>volume(s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stratus-describe-volumes </a:t>
            </a:r>
            <a:r>
              <a:rPr lang="en-US" b="1" i="1" dirty="0" smtClean="0">
                <a:latin typeface="Courier"/>
                <a:cs typeface="Courier"/>
              </a:rPr>
              <a:t>[UUID]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Command works just like </a:t>
            </a:r>
            <a:r>
              <a:rPr lang="en-US" dirty="0" smtClean="0">
                <a:latin typeface="Courier"/>
                <a:cs typeface="Courier"/>
              </a:rPr>
              <a:t>stratus-describe-instance </a:t>
            </a:r>
            <a:r>
              <a:rPr lang="en-US" dirty="0" smtClean="0"/>
              <a:t>does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8001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stratus-create-volume --size=2 --tag=</a:t>
            </a:r>
            <a:r>
              <a:rPr lang="en-US" sz="1200" dirty="0" err="1" smtClean="0">
                <a:latin typeface="Courier"/>
                <a:cs typeface="Courier"/>
              </a:rPr>
              <a:t>mydisk</a:t>
            </a:r>
            <a:r>
              <a:rPr lang="en-US" sz="1200" dirty="0" smtClean="0">
                <a:latin typeface="Courier"/>
                <a:cs typeface="Courier"/>
              </a:rPr>
              <a:t>        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DISK 9682962d-4082-47df-bfe7-4e41a2fd0463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001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stratus-describe-volumes 9682962d-4082-47df-bfe7-4e41a2fd0463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:: DISK 9682962d-4082-47df-bfe7-4e41a2fd0463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	count: 0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	owner: cal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	tag: </a:t>
            </a:r>
            <a:r>
              <a:rPr lang="en-US" sz="1200" b="0" dirty="0" err="1" smtClean="0">
                <a:latin typeface="Courier"/>
                <a:cs typeface="Courier"/>
              </a:rPr>
              <a:t>mydisk</a:t>
            </a:r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b="0" dirty="0" smtClean="0">
                <a:latin typeface="Courier"/>
                <a:cs typeface="Courier"/>
              </a:rPr>
              <a:t>	size: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10442</TotalTime>
  <Words>2098</Words>
  <Application>Microsoft Macintosh PowerPoint</Application>
  <PresentationFormat>On-screen Show (4:3)</PresentationFormat>
  <Paragraphs>312</Paragraphs>
  <Slides>27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stratuslab-presentation-template-v3</vt:lpstr>
      <vt:lpstr>Storage Services</vt:lpstr>
      <vt:lpstr>Storage Services</vt:lpstr>
      <vt:lpstr>Other Storage Types</vt:lpstr>
      <vt:lpstr>Volatile Storage</vt:lpstr>
      <vt:lpstr>Static Disk</vt:lpstr>
      <vt:lpstr>Persistent Disk (Volume)</vt:lpstr>
      <vt:lpstr>Persistent Storage Architecture</vt:lpstr>
      <vt:lpstr>Using a Persistent Disk</vt:lpstr>
      <vt:lpstr>Create Persistent Disk (CLI)</vt:lpstr>
      <vt:lpstr>Disk Access</vt:lpstr>
      <vt:lpstr>Create Persistent Disk (Web)</vt:lpstr>
      <vt:lpstr>Disk Detail (Web)</vt:lpstr>
      <vt:lpstr>Delete Persistent Disk</vt:lpstr>
      <vt:lpstr>Persistent Disks with VMs</vt:lpstr>
      <vt:lpstr>Mount Information (Web)</vt:lpstr>
      <vt:lpstr>Prepare Persistent Disk for Use</vt:lpstr>
      <vt:lpstr>Mount Disk and Store Data</vt:lpstr>
      <vt:lpstr>Second VM with Same Disk?</vt:lpstr>
      <vt:lpstr>Validate Data in New Instance</vt:lpstr>
      <vt:lpstr>Hot-Plug Disks</vt:lpstr>
      <vt:lpstr>Attach Disk to Ubuntu VM </vt:lpstr>
      <vt:lpstr>Mount Information (Web)</vt:lpstr>
      <vt:lpstr>Mount Information (Web)</vt:lpstr>
      <vt:lpstr>Detach Disk from Ubuntu VM </vt:lpstr>
      <vt:lpstr>Slide 25</vt:lpstr>
      <vt:lpstr>Exercises: Storage</vt:lpstr>
      <vt:lpstr>Slide 27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638</cp:revision>
  <cp:lastPrinted>2010-03-23T08:08:48Z</cp:lastPrinted>
  <dcterms:created xsi:type="dcterms:W3CDTF">2012-10-24T13:04:44Z</dcterms:created>
  <dcterms:modified xsi:type="dcterms:W3CDTF">2012-10-24T13:12:39Z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