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77" r:id="rId2"/>
    <p:sldId id="926" r:id="rId3"/>
    <p:sldId id="864" r:id="rId4"/>
    <p:sldId id="922" r:id="rId5"/>
    <p:sldId id="917" r:id="rId6"/>
    <p:sldId id="918" r:id="rId7"/>
    <p:sldId id="923" r:id="rId8"/>
    <p:sldId id="919" r:id="rId9"/>
    <p:sldId id="927" r:id="rId10"/>
    <p:sldId id="920" r:id="rId11"/>
    <p:sldId id="921" r:id="rId12"/>
    <p:sldId id="928" r:id="rId13"/>
    <p:sldId id="924" r:id="rId14"/>
    <p:sldId id="925" r:id="rId15"/>
    <p:sldId id="863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45720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724400"/>
            <a:ext cx="7239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2012, Centre 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 smtClean="0"/>
              <a:t>Scientifique</a:t>
            </a:r>
            <a:r>
              <a:rPr lang="en-US" sz="1400" baseline="0" dirty="0" smtClean="0"/>
              <a:t> (CNRS)</a:t>
            </a:r>
            <a:r>
              <a:rPr lang="en-US" sz="1400" dirty="0" smtClean="0"/>
              <a:t>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marketplace.stratuslab.e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Machine Lifecycle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(Bordeaux, France)</a:t>
            </a:r>
          </a:p>
          <a:p>
            <a:r>
              <a:rPr lang="en-US" dirty="0" smtClean="0"/>
              <a:t>25-26 October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Allocated to VMs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You control the number of CPUs, amount of RAM and swap space allocated to the VM.</a:t>
            </a:r>
          </a:p>
          <a:p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has a number of predefined machine </a:t>
            </a:r>
            <a:r>
              <a:rPr lang="en-US" dirty="0" err="1" smtClean="0"/>
              <a:t>configs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stratus-run-instance --list-types</a:t>
            </a:r>
          </a:p>
          <a:p>
            <a:pPr lvl="1"/>
            <a:r>
              <a:rPr lang="en-US" dirty="0" smtClean="0"/>
              <a:t>Default is marked with an asterisk!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Maximum values determined by the largest single physical machine.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429774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stratus-run-instance --list-type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Type              CPU        RAM       SWAP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c1.medium       1 CPU     256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c1.xlarge       4 CPU    2048 MB    2048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m1.large        2 CPU     512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* m1.small        1 CPU     128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m1.xlarge       2 CPU    1024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t1.micro        1 CPU     128 MB     512 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Machine Types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happens when you need resource allocations different from the predefined types?</a:t>
            </a:r>
          </a:p>
          <a:p>
            <a:endParaRPr lang="en-US" dirty="0" smtClean="0"/>
          </a:p>
          <a:p>
            <a:r>
              <a:rPr lang="en-US" dirty="0" smtClean="0"/>
              <a:t>Use resource options to override the defaults: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--</a:t>
            </a:r>
            <a:r>
              <a:rPr lang="en-US" b="1" dirty="0" err="1" smtClean="0">
                <a:latin typeface="Courier"/>
                <a:cs typeface="Courier"/>
              </a:rPr>
              <a:t>cpu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for changing number of CPU cores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--ram </a:t>
            </a:r>
            <a:r>
              <a:rPr lang="en-US" dirty="0" smtClean="0"/>
              <a:t>for changing the available memory (in MB)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--swap </a:t>
            </a:r>
            <a:r>
              <a:rPr lang="en-US" dirty="0" smtClean="0"/>
              <a:t>for changing the available swap space (in MB)</a:t>
            </a:r>
          </a:p>
          <a:p>
            <a:r>
              <a:rPr lang="en-US" dirty="0" smtClean="0">
                <a:sym typeface="Wingdings"/>
              </a:rPr>
              <a:t>Can also edit machine template for full control: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$HOME/</a:t>
            </a:r>
            <a:r>
              <a:rPr lang="en-US" dirty="0" err="1" smtClean="0">
                <a:latin typeface="Courier"/>
                <a:cs typeface="Courier"/>
              </a:rPr>
              <a:t>stratuslab/share/vm/schema.one</a:t>
            </a:r>
            <a:endParaRPr lang="en-US" i="1" dirty="0" smtClean="0">
              <a:solidFill>
                <a:srgbClr val="FF0000"/>
              </a:solidFill>
              <a:latin typeface="Courier"/>
              <a:cs typeface="Courier"/>
              <a:sym typeface="Wingdings"/>
            </a:endParaRPr>
          </a:p>
          <a:p>
            <a:r>
              <a:rPr lang="en-US" i="1" dirty="0" smtClean="0">
                <a:solidFill>
                  <a:srgbClr val="FF0000"/>
                </a:solidFill>
                <a:sym typeface="Wingdings"/>
              </a:rPr>
              <a:t>NOTE: Machine images must be capable of using multiple CPUs, additional RAM, etc.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Deploy Large VM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a VM of type “m1.xlarge”: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stratus-run-instance --type=m1.xlarge ${TTYLINUX_ID}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CPUs and memory can be seen from the command line</a:t>
            </a:r>
          </a:p>
          <a:p>
            <a:pPr lvl="1"/>
            <a:r>
              <a:rPr lang="en-US" dirty="0" smtClean="0"/>
              <a:t>Swap space can be seen from within the machine</a:t>
            </a:r>
          </a:p>
          <a:p>
            <a:pPr lvl="1"/>
            <a:r>
              <a:rPr lang="en-US" dirty="0" smtClean="0"/>
              <a:t>(Note: </a:t>
            </a:r>
            <a:r>
              <a:rPr lang="en-US" dirty="0" err="1" smtClean="0"/>
              <a:t>ttylinux</a:t>
            </a:r>
            <a:r>
              <a:rPr lang="en-US" dirty="0" smtClean="0"/>
              <a:t> doesn’t use swap space!)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2590800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stratus-run-instance --quiet --type=m1.xlarge ${TTYLINUX_ID}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167, 134.158.75.203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$ stratus-describe-instance 167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167 Running   2    1048576   5    vm-203.lal.stratuslab.eu one-167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Deploy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Virtual Machines</a:t>
            </a:r>
          </a:p>
          <a:p>
            <a:pPr lvl="1"/>
            <a:r>
              <a:rPr lang="en-US" dirty="0" smtClean="0"/>
              <a:t>Try different operating systems (</a:t>
            </a:r>
            <a:r>
              <a:rPr lang="en-US" dirty="0" err="1" smtClean="0"/>
              <a:t>ttylinux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</a:t>
            </a:r>
            <a:r>
              <a:rPr lang="en-US" dirty="0" err="1" smtClean="0"/>
              <a:t>CentOS</a:t>
            </a:r>
            <a:r>
              <a:rPr lang="en-US" dirty="0" smtClean="0"/>
              <a:t>) using the recommended image identifiers</a:t>
            </a:r>
          </a:p>
          <a:p>
            <a:pPr lvl="1"/>
            <a:r>
              <a:rPr lang="en-US" dirty="0" smtClean="0"/>
              <a:t>Change the machine types and allocated resources and ensure that the resources are actually allocated</a:t>
            </a:r>
          </a:p>
          <a:p>
            <a:pPr lvl="1"/>
            <a:r>
              <a:rPr lang="en-US" dirty="0" smtClean="0"/>
              <a:t>Try both graceful shutdowns and kills</a:t>
            </a:r>
          </a:p>
          <a:p>
            <a:pPr lvl="1"/>
            <a:r>
              <a:rPr lang="en-US" dirty="0" smtClean="0"/>
              <a:t>It is often useful to have a custom name for a machine.  What option allows this?  Does it work?</a:t>
            </a:r>
          </a:p>
          <a:p>
            <a:r>
              <a:rPr lang="en-US" dirty="0" smtClean="0"/>
              <a:t>Create a Web Site</a:t>
            </a:r>
          </a:p>
          <a:p>
            <a:pPr lvl="1"/>
            <a:r>
              <a:rPr lang="en-US" dirty="0" smtClean="0"/>
              <a:t>Deploy virtual machine with a web server</a:t>
            </a:r>
          </a:p>
          <a:p>
            <a:pPr lvl="1"/>
            <a:r>
              <a:rPr lang="en-US" dirty="0" smtClean="0"/>
              <a:t>Customize landing page or other content</a:t>
            </a:r>
          </a:p>
          <a:p>
            <a:pPr lvl="1"/>
            <a:r>
              <a:rPr lang="en-US" dirty="0" smtClean="0"/>
              <a:t>Verify that you can access the site with your browser, showing the customized content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Lifecycle</a:t>
            </a:r>
          </a:p>
        </p:txBody>
      </p:sp>
      <p:pic>
        <p:nvPicPr>
          <p:cNvPr id="6" name="Picture 5" descr="iaas-workfl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282700"/>
            <a:ext cx="8343900" cy="488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Lifecycle Commands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r>
              <a:rPr lang="en-US" dirty="0" smtClean="0"/>
              <a:t>Lifecycle consists of these commands:</a:t>
            </a: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Deploy: </a:t>
            </a:r>
            <a:r>
              <a:rPr lang="en-US" dirty="0" smtClean="0">
                <a:latin typeface="Courier"/>
                <a:cs typeface="Courier"/>
              </a:rPr>
              <a:t>stratus-run-instance </a:t>
            </a:r>
            <a:r>
              <a:rPr lang="en-US" b="1" i="1" dirty="0" err="1" smtClean="0">
                <a:latin typeface="Courier"/>
                <a:cs typeface="Courier"/>
              </a:rPr>
              <a:t>Marketplace_ID</a:t>
            </a:r>
            <a:endParaRPr lang="en-US" b="1" i="1" dirty="0" smtClean="0">
              <a:latin typeface="Courier"/>
              <a:cs typeface="Courier"/>
            </a:endParaRP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Describe: </a:t>
            </a:r>
            <a:r>
              <a:rPr lang="en-US" dirty="0" smtClean="0">
                <a:latin typeface="Courier"/>
                <a:cs typeface="Courier"/>
              </a:rPr>
              <a:t>stratus-describe-instance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  <a:endParaRPr lang="en-US" b="1" i="1" dirty="0" smtClean="0">
              <a:latin typeface="Courier"/>
              <a:cs typeface="Courier"/>
            </a:endParaRP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Login</a:t>
            </a:r>
            <a:r>
              <a:rPr lang="en-US" dirty="0" smtClean="0"/>
              <a:t>: </a:t>
            </a:r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 root@</a:t>
            </a:r>
            <a:r>
              <a:rPr lang="en-US" b="1" i="1" dirty="0" smtClean="0">
                <a:latin typeface="Courier"/>
                <a:cs typeface="Courier"/>
              </a:rPr>
              <a:t>134.158.75.</a:t>
            </a:r>
            <a:r>
              <a:rPr lang="en-US" b="1" i="1" dirty="0" smtClean="0">
                <a:latin typeface="Courier"/>
                <a:cs typeface="Courier"/>
              </a:rPr>
              <a:t>xxx</a:t>
            </a:r>
            <a:r>
              <a:rPr lang="en-US" dirty="0" smtClean="0"/>
              <a:t>  OR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stratus-connect-instance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Delete</a:t>
            </a:r>
            <a:r>
              <a:rPr lang="en-US" dirty="0" smtClean="0"/>
              <a:t>: </a:t>
            </a:r>
            <a:r>
              <a:rPr lang="en-US" dirty="0" smtClean="0">
                <a:latin typeface="Courier"/>
                <a:cs typeface="Courier"/>
              </a:rPr>
              <a:t>stratus-kill-instance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a VM from the Marketplace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 err="1" smtClean="0"/>
              <a:t>ttylinux</a:t>
            </a:r>
            <a:r>
              <a:rPr lang="en-US" dirty="0" smtClean="0"/>
              <a:t> machine image in Marketplace:</a:t>
            </a:r>
          </a:p>
          <a:p>
            <a:pPr lvl="1"/>
            <a:r>
              <a:rPr lang="en-US" dirty="0" smtClean="0"/>
              <a:t>Browse the Marketplace: </a:t>
            </a:r>
            <a:r>
              <a:rPr lang="en-US" dirty="0" smtClean="0">
                <a:hlinkClick r:id="rId2"/>
              </a:rPr>
              <a:t>https://marketplace.stratuslab.eu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export TTYLINUX_ID=BN1EEkPiBx87_uLj2-sdybSI-Xb</a:t>
            </a:r>
          </a:p>
          <a:p>
            <a:pPr marL="0" indent="0"/>
            <a:r>
              <a:rPr lang="en-US" dirty="0" smtClean="0"/>
              <a:t>Deploy your virtual machine: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stratus-run-instance ${TTYLINUX_ID}</a:t>
            </a:r>
          </a:p>
          <a:p>
            <a:pPr lvl="1"/>
            <a:r>
              <a:rPr lang="en-US" dirty="0" smtClean="0"/>
              <a:t>Response should give the VM ID and Public IP address: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33208"/>
            <a:ext cx="80010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export TTYLINUX_ID=BN1EEkPiBx87_uLj2-sdybSI-Xb</a:t>
            </a:r>
          </a:p>
          <a:p>
            <a:r>
              <a:rPr lang="en-US" sz="1200" dirty="0" smtClean="0">
                <a:latin typeface="Courier"/>
                <a:cs typeface="Courier"/>
              </a:rPr>
              <a:t>$ stratus-run-instance ${TTYLINUX_ID}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</a:t>
            </a:r>
            <a:r>
              <a:rPr lang="en-US" sz="1200" b="0" dirty="0" err="1" smtClean="0">
                <a:latin typeface="Courier"/>
                <a:cs typeface="Courier"/>
              </a:rPr>
              <a:t>machine(s</a:t>
            </a:r>
            <a:r>
              <a:rPr lang="en-US" sz="1200" b="0" dirty="0" smtClean="0">
                <a:latin typeface="Courier"/>
                <a:cs typeface="Courier"/>
              </a:rPr>
              <a:t>) 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1 machine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Machine 1 (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 ID: 165)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	Public </a:t>
            </a:r>
            <a:r>
              <a:rPr lang="en-US" sz="1200" b="0" dirty="0" err="1" smtClean="0">
                <a:latin typeface="Courier"/>
                <a:cs typeface="Courier"/>
              </a:rPr>
              <a:t>ip</a:t>
            </a:r>
            <a:r>
              <a:rPr lang="en-US" sz="1200" b="0" dirty="0" smtClean="0">
                <a:latin typeface="Courier"/>
                <a:cs typeface="Courier"/>
              </a:rPr>
              <a:t>: 134.158.75.201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Virtual Machines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List all active machines: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stratus-describe-instance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State of a single machine:</a:t>
            </a:r>
          </a:p>
          <a:p>
            <a:pPr lvl="1"/>
            <a:r>
              <a:rPr lang="en-US" dirty="0" smtClean="0"/>
              <a:t>stratus-describe-instance VM_ID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More details with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v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-vv</a:t>
            </a:r>
            <a:r>
              <a:rPr lang="en-US" dirty="0" smtClean="0"/>
              <a:t>, and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vvv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Especially helpful when machines fail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4611469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stratus-describe-instance 165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165 Running   1    131072    1    vm-201.lal.stratuslab.eu one-165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81000" y="2445602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stratus-describe-instance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165 Running   1    0         0    vm-201.lal.stratuslab.eu one-165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166 Pending   1    0         0    vm-202.lal.stratuslab.eu one-166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the Virtual Machine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Ping machine to see when machine is accessible: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ping </a:t>
            </a:r>
            <a:r>
              <a:rPr lang="en-US" b="1" i="1" dirty="0" smtClean="0">
                <a:latin typeface="Courier"/>
                <a:cs typeface="Courier"/>
              </a:rPr>
              <a:t>VM_NAME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 into machine as root: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root@</a:t>
            </a:r>
            <a:r>
              <a:rPr lang="en-US" b="1" i="1" dirty="0" err="1" smtClean="0">
                <a:latin typeface="Courier"/>
                <a:cs typeface="Courier"/>
              </a:rPr>
              <a:t>VM_NAME</a:t>
            </a:r>
            <a:endParaRPr lang="en-US" b="1" i="1" dirty="0" smtClean="0">
              <a:latin typeface="Courier"/>
              <a:cs typeface="Courier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79248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ping vm-201.lal.stratuslab.eu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PING vm-201.lal.stratuslab.eu (134.158.75.201): 56 data bytes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Request timeout for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 0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134.158.75.201: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=1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time=0.876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134.158.75.201: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=2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time=0.761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134.158.75.201: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=3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time=0.850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1054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</a:t>
            </a:r>
            <a:r>
              <a:rPr lang="en-US" sz="1200" dirty="0" err="1" smtClean="0">
                <a:latin typeface="Courier"/>
                <a:cs typeface="Courier"/>
              </a:rPr>
              <a:t>ssh</a:t>
            </a:r>
            <a:r>
              <a:rPr lang="en-US" sz="1200" dirty="0" smtClean="0">
                <a:latin typeface="Courier"/>
                <a:cs typeface="Courier"/>
              </a:rPr>
              <a:t> root@vm-201.lal.stratuslab.eu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  <a:p>
            <a:r>
              <a:rPr lang="en-US" sz="1200" dirty="0" smtClean="0">
                <a:latin typeface="Courier"/>
                <a:cs typeface="Courier"/>
              </a:rPr>
              <a:t># echo $USER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root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machine instances…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a second VM:</a:t>
            </a:r>
          </a:p>
          <a:p>
            <a:pPr lvl="1"/>
            <a:r>
              <a:rPr lang="en-US" dirty="0" smtClean="0"/>
              <a:t>Note the states as the cloud initializes the virtual machine</a:t>
            </a:r>
          </a:p>
          <a:p>
            <a:pPr lvl="1"/>
            <a:r>
              <a:rPr lang="en-US" dirty="0" smtClean="0"/>
              <a:t>Log into second machine as root and stay logged in</a:t>
            </a:r>
          </a:p>
          <a:p>
            <a:endParaRPr lang="en-US" dirty="0" smtClean="0"/>
          </a:p>
          <a:p>
            <a:r>
              <a:rPr lang="en-US" dirty="0" smtClean="0"/>
              <a:t>Common machine states:</a:t>
            </a:r>
          </a:p>
          <a:p>
            <a:pPr lvl="1"/>
            <a:r>
              <a:rPr lang="en-US" b="1" dirty="0" smtClean="0"/>
              <a:t>Prolog</a:t>
            </a:r>
            <a:r>
              <a:rPr lang="en-US" dirty="0" smtClean="0"/>
              <a:t>: cloud initialization of an image (e.g. copy and cache image)</a:t>
            </a:r>
          </a:p>
          <a:p>
            <a:pPr lvl="1"/>
            <a:r>
              <a:rPr lang="en-US" b="1" dirty="0" smtClean="0"/>
              <a:t>Boot</a:t>
            </a:r>
            <a:r>
              <a:rPr lang="en-US" dirty="0" smtClean="0"/>
              <a:t>: starting virtual machine from image</a:t>
            </a:r>
          </a:p>
          <a:p>
            <a:pPr lvl="1"/>
            <a:r>
              <a:rPr lang="en-US" b="1" dirty="0" smtClean="0"/>
              <a:t>Running</a:t>
            </a:r>
            <a:r>
              <a:rPr lang="en-US" dirty="0" smtClean="0"/>
              <a:t>: machine is active</a:t>
            </a:r>
          </a:p>
          <a:p>
            <a:pPr lvl="1"/>
            <a:r>
              <a:rPr lang="en-US" b="1" dirty="0" smtClean="0"/>
              <a:t>Failed</a:t>
            </a:r>
            <a:r>
              <a:rPr lang="en-US" dirty="0" smtClean="0"/>
              <a:t>: problem with starting/running the machine</a:t>
            </a:r>
          </a:p>
          <a:p>
            <a:pPr lvl="1"/>
            <a:r>
              <a:rPr lang="en-US" b="1" dirty="0" smtClean="0"/>
              <a:t>Unknown</a:t>
            </a:r>
            <a:r>
              <a:rPr lang="en-US" dirty="0" smtClean="0"/>
              <a:t>: machine is stopped, but still has resources allocated!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Shutdown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Safely stop all services and halt machine:</a:t>
            </a:r>
          </a:p>
          <a:p>
            <a:pPr lvl="1"/>
            <a:r>
              <a:rPr lang="en-US" dirty="0" smtClean="0"/>
              <a:t>From within machine:  </a:t>
            </a:r>
            <a:r>
              <a:rPr lang="en-US" dirty="0" smtClean="0">
                <a:latin typeface="Courier"/>
                <a:cs typeface="Courier"/>
              </a:rPr>
              <a:t>shutdown –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Kill (remove) machine when in “unknown” state or no longer visible: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This mechanism ensures that resources (esp. data volumes) are shut down cleanly and released.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# shutdown -</a:t>
            </a:r>
            <a:r>
              <a:rPr lang="en-US" sz="1200" dirty="0" err="1" smtClean="0">
                <a:latin typeface="Courier"/>
                <a:cs typeface="Courier"/>
              </a:rPr>
              <a:t>h</a:t>
            </a:r>
            <a:r>
              <a:rPr lang="en-US" sz="1200" dirty="0" smtClean="0">
                <a:latin typeface="Courier"/>
                <a:cs typeface="Courier"/>
              </a:rPr>
              <a:t>                                                  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vm-201.lal.stratuslab.eu closed by remote host.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vm-201.lal.stratuslab.eu closed.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962400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stratus-describe-instance 165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165 Unknown   1    131072    0    vm-201.lal.stratuslab.eu one-165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$ stratus-kill-instance 165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Machine Halt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Kill (remove) the machine immediately: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stratus-kill-instance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Information can be obtained from completed machines, but the VM ID needs to be known.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stratus-kill-instance 166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</a:t>
            </a:r>
          </a:p>
          <a:p>
            <a:r>
              <a:rPr lang="en-US" sz="1200" dirty="0" smtClean="0">
                <a:latin typeface="Courier"/>
                <a:cs typeface="Courier"/>
              </a:rPr>
              <a:t>$ stratus-describe-instance 166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166 Done      1    131072    0    vm-202.lal.stratuslab.eu one-166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2729</TotalTime>
  <Words>1175</Words>
  <Application>Microsoft Macintosh PowerPoint</Application>
  <PresentationFormat>On-screen Show (4:3)</PresentationFormat>
  <Paragraphs>176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stratuslab-presentation-template-v3</vt:lpstr>
      <vt:lpstr>Virtual Machine Lifecycle</vt:lpstr>
      <vt:lpstr>Virtual Machine Lifecycle</vt:lpstr>
      <vt:lpstr>Virtual Machine Lifecycle Commands</vt:lpstr>
      <vt:lpstr>Deploy a VM from the Marketplace</vt:lpstr>
      <vt:lpstr>Status of Virtual Machines</vt:lpstr>
      <vt:lpstr>Connect to the Virtual Machine</vt:lpstr>
      <vt:lpstr>More machine instances…</vt:lpstr>
      <vt:lpstr>Graceful Shutdown</vt:lpstr>
      <vt:lpstr>Forced Machine Halt</vt:lpstr>
      <vt:lpstr>Resources Allocated to VMs</vt:lpstr>
      <vt:lpstr>Non-standard Machine Types</vt:lpstr>
      <vt:lpstr>Deploy Large VM</vt:lpstr>
      <vt:lpstr>Slide 13</vt:lpstr>
      <vt:lpstr>Exercises: Deploy Machines</vt:lpstr>
      <vt:lpstr>Slide 15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326</cp:revision>
  <cp:lastPrinted>2010-03-23T08:08:48Z</cp:lastPrinted>
  <dcterms:created xsi:type="dcterms:W3CDTF">2012-10-24T12:54:37Z</dcterms:created>
  <dcterms:modified xsi:type="dcterms:W3CDTF">2012-10-24T13:04:39Z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