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77" r:id="rId2"/>
    <p:sldId id="870" r:id="rId3"/>
    <p:sldId id="864" r:id="rId4"/>
    <p:sldId id="867" r:id="rId5"/>
    <p:sldId id="872" r:id="rId6"/>
    <p:sldId id="871" r:id="rId7"/>
    <p:sldId id="868" r:id="rId8"/>
    <p:sldId id="869" r:id="rId9"/>
    <p:sldId id="863" r:id="rId1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27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44958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724400"/>
            <a:ext cx="7239000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2012, Centre 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 smtClean="0"/>
              <a:t>Scientifique</a:t>
            </a:r>
            <a:r>
              <a:rPr lang="en-US" sz="1400" baseline="0" dirty="0" smtClean="0"/>
              <a:t> (CNRS)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(Bordeaux, France)</a:t>
            </a:r>
          </a:p>
          <a:p>
            <a:r>
              <a:rPr lang="en-US" dirty="0" smtClean="0"/>
              <a:t>25-26 October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Benefits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Control of Resource Consumption</a:t>
            </a:r>
          </a:p>
          <a:p>
            <a:pPr lvl="1"/>
            <a:r>
              <a:rPr lang="en-US" dirty="0" smtClean="0"/>
              <a:t>Share/limit CPU and network bandwidth</a:t>
            </a:r>
          </a:p>
          <a:p>
            <a:pPr lvl="1"/>
            <a:r>
              <a:rPr lang="en-US" dirty="0" smtClean="0"/>
              <a:t>Hard limit on memory (RAM) utilization</a:t>
            </a:r>
          </a:p>
          <a:p>
            <a:pPr lvl="1"/>
            <a:r>
              <a:rPr lang="en-US" dirty="0" smtClean="0"/>
              <a:t>Control IO bandwidth to local/remote disks</a:t>
            </a:r>
          </a:p>
          <a:p>
            <a:pPr lvl="1"/>
            <a:r>
              <a:rPr lang="en-US" dirty="0" smtClean="0"/>
              <a:t>Better monitoring/accounting of these resources</a:t>
            </a:r>
          </a:p>
          <a:p>
            <a:r>
              <a:rPr lang="en-US" dirty="0" smtClean="0"/>
              <a:t>Isolation of Virtual Machines</a:t>
            </a:r>
          </a:p>
          <a:p>
            <a:pPr lvl="1"/>
            <a:r>
              <a:rPr lang="en-US" dirty="0" smtClean="0"/>
              <a:t>Control address connectivity (what machines can see the VM?)</a:t>
            </a:r>
          </a:p>
          <a:p>
            <a:pPr lvl="1"/>
            <a:r>
              <a:rPr lang="en-US" dirty="0" smtClean="0"/>
              <a:t>Control what ports are accessible on a VM</a:t>
            </a:r>
          </a:p>
          <a:p>
            <a:pPr lvl="1"/>
            <a:r>
              <a:rPr lang="en-US" dirty="0" smtClean="0"/>
              <a:t>Dynamic control of both connectivity </a:t>
            </a:r>
            <a:r>
              <a:rPr lang="en-US" smtClean="0"/>
              <a:t>and ports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Horrible word but…</a:t>
            </a:r>
          </a:p>
          <a:p>
            <a:pPr lvl="1"/>
            <a:r>
              <a:rPr lang="en-US" dirty="0" smtClean="0"/>
              <a:t>Machines must be able to run in variable network/machine contexts</a:t>
            </a:r>
          </a:p>
          <a:p>
            <a:pPr lvl="1"/>
            <a:r>
              <a:rPr lang="en-US" dirty="0" smtClean="0"/>
              <a:t>Information on how to integrate with local context must be given to VM</a:t>
            </a:r>
          </a:p>
          <a:p>
            <a:pPr lvl="1"/>
            <a:r>
              <a:rPr lang="en-US" dirty="0" smtClean="0"/>
              <a:t>No universal standard for doing this (</a:t>
            </a:r>
            <a:r>
              <a:rPr lang="en-US" dirty="0" err="1" smtClean="0"/>
              <a:t>StratusLab</a:t>
            </a:r>
            <a:r>
              <a:rPr lang="en-US" dirty="0" smtClean="0"/>
              <a:t>, </a:t>
            </a:r>
            <a:r>
              <a:rPr lang="en-US" dirty="0" err="1" smtClean="0"/>
              <a:t>HEPiX</a:t>
            </a:r>
            <a:r>
              <a:rPr lang="en-US" dirty="0" smtClean="0"/>
              <a:t>, AWS, …)</a:t>
            </a:r>
          </a:p>
          <a:p>
            <a:r>
              <a:rPr lang="en-US" dirty="0" err="1" smtClean="0"/>
              <a:t>StratusLab</a:t>
            </a:r>
            <a:r>
              <a:rPr lang="en-US" dirty="0" smtClean="0"/>
              <a:t> Contextualization</a:t>
            </a:r>
          </a:p>
          <a:p>
            <a:pPr lvl="1"/>
            <a:r>
              <a:rPr lang="en-US" dirty="0" smtClean="0"/>
              <a:t>Information packaged into CD-ROM image and made available to VM</a:t>
            </a:r>
          </a:p>
          <a:p>
            <a:pPr lvl="1"/>
            <a:r>
              <a:rPr lang="en-US" dirty="0" err="1" smtClean="0"/>
              <a:t>VMs</a:t>
            </a:r>
            <a:r>
              <a:rPr lang="en-US" dirty="0" smtClean="0"/>
              <a:t> mount CD-ROM image and run a script using context information</a:t>
            </a:r>
          </a:p>
          <a:p>
            <a:pPr lvl="1"/>
            <a:r>
              <a:rPr lang="en-US" dirty="0" smtClean="0"/>
              <a:t>Networking information is passed exclusively via DHCP</a:t>
            </a:r>
          </a:p>
          <a:p>
            <a:pPr lvl="1"/>
            <a:r>
              <a:rPr lang="en-US" dirty="0" smtClean="0"/>
              <a:t>Additional information can be passed to </a:t>
            </a:r>
            <a:r>
              <a:rPr lang="en-US" dirty="0" err="1" smtClean="0"/>
              <a:t>VMs</a:t>
            </a:r>
            <a:r>
              <a:rPr lang="en-US" dirty="0" smtClean="0"/>
              <a:t> to configure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Discovery of VM Context</a:t>
            </a:r>
          </a:p>
          <a:p>
            <a:pPr lvl="1"/>
            <a:r>
              <a:rPr lang="en-US" dirty="0" smtClean="0"/>
              <a:t>Network connections (DHCP)</a:t>
            </a:r>
          </a:p>
          <a:p>
            <a:pPr lvl="1"/>
            <a:r>
              <a:rPr lang="en-US" dirty="0" smtClean="0"/>
              <a:t>Authentication/Authorization (SSH Keys)</a:t>
            </a:r>
          </a:p>
          <a:p>
            <a:pPr lvl="1"/>
            <a:r>
              <a:rPr lang="en-US" dirty="0" smtClean="0"/>
              <a:t>Service Configuration (e.g. Grid Certificates)</a:t>
            </a:r>
          </a:p>
        </p:txBody>
      </p:sp>
      <p:pic>
        <p:nvPicPr>
          <p:cNvPr id="4" name="Picture 3" descr="con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52775"/>
            <a:ext cx="7404100" cy="3705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Limit Access</a:t>
            </a:r>
          </a:p>
          <a:p>
            <a:pPr lvl="1"/>
            <a:r>
              <a:rPr lang="en-US" dirty="0" smtClean="0"/>
              <a:t>Limit </a:t>
            </a:r>
            <a:r>
              <a:rPr lang="en-US" dirty="0" err="1" smtClean="0"/>
              <a:t>ssh</a:t>
            </a:r>
            <a:r>
              <a:rPr lang="en-US" dirty="0" smtClean="0"/>
              <a:t> access to known users with </a:t>
            </a:r>
            <a:r>
              <a:rPr lang="en-US" dirty="0" err="1" smtClean="0"/>
              <a:t>ssh</a:t>
            </a:r>
            <a:r>
              <a:rPr lang="en-US" dirty="0" smtClean="0"/>
              <a:t> keys</a:t>
            </a:r>
          </a:p>
          <a:p>
            <a:pPr lvl="1"/>
            <a:r>
              <a:rPr lang="en-US" dirty="0" smtClean="0"/>
              <a:t>Do not add accounts with password access</a:t>
            </a:r>
          </a:p>
          <a:p>
            <a:r>
              <a:rPr lang="en-US" dirty="0" smtClean="0"/>
              <a:t>Best practices</a:t>
            </a:r>
          </a:p>
          <a:p>
            <a:pPr lvl="1"/>
            <a:r>
              <a:rPr lang="en-US" dirty="0" smtClean="0"/>
              <a:t>Only run services on your VM that are necessary</a:t>
            </a:r>
          </a:p>
          <a:p>
            <a:pPr lvl="1"/>
            <a:r>
              <a:rPr lang="en-US" dirty="0" smtClean="0"/>
              <a:t>Setup and use a firewall within the VM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StratusLab Network Configuration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Static Configuration</a:t>
            </a:r>
            <a:endParaRPr lang="en-US" dirty="0" smtClean="0"/>
          </a:p>
          <a:p>
            <a:pPr lvl="1"/>
            <a:r>
              <a:rPr lang="en-US" dirty="0" smtClean="0"/>
              <a:t>Three classes of IP addresses (public, local, and private)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dynamic VLAN or firewall configuration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machines receive network information via DHCP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33381" y="3962400"/>
          <a:ext cx="6424484" cy="2286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61139"/>
                <a:gridCol w="1461139"/>
                <a:gridCol w="1172859"/>
                <a:gridCol w="1054392"/>
                <a:gridCol w="1274955"/>
              </a:tblGrid>
              <a:tr h="370840">
                <a:tc>
                  <a:txBody>
                    <a:bodyPr/>
                    <a:lstStyle/>
                    <a:p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External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Public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Local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/>
                        <a:t>Private</a:t>
                      </a:r>
                      <a:endParaRPr lang="en-US" sz="2400" b="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External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Public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Local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NAT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i="1" dirty="0" smtClean="0"/>
                        <a:t>Private</a:t>
                      </a:r>
                      <a:endParaRPr lang="en-US" sz="2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NAT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80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✗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 bwMode="auto">
          <a:xfrm>
            <a:off x="1299865" y="4495800"/>
            <a:ext cx="381000" cy="1752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5567065" y="1295400"/>
            <a:ext cx="381000" cy="4800600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340666" y="5065067"/>
            <a:ext cx="2666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FROM MACHINE</a:t>
            </a:r>
            <a:endParaRPr lang="en-US" b="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3043536"/>
            <a:ext cx="2129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/>
              <a:t>TO MACHINE</a:t>
            </a:r>
            <a:endParaRPr lang="en-US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721114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Questions and Discussion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Discover Contextualization Procedure</a:t>
            </a:r>
          </a:p>
          <a:p>
            <a:pPr lvl="1"/>
            <a:r>
              <a:rPr lang="en-US" dirty="0" smtClean="0"/>
              <a:t>Log into a VM and find CD-ROM image.</a:t>
            </a:r>
          </a:p>
          <a:p>
            <a:pPr lvl="1"/>
            <a:r>
              <a:rPr lang="en-US" dirty="0" smtClean="0"/>
              <a:t>What files are present?</a:t>
            </a:r>
          </a:p>
          <a:p>
            <a:pPr lvl="1"/>
            <a:r>
              <a:rPr lang="en-US" dirty="0" smtClean="0"/>
              <a:t>What information is passed to machine?</a:t>
            </a:r>
          </a:p>
          <a:p>
            <a:pPr lvl="1"/>
            <a:r>
              <a:rPr lang="en-US" dirty="0" smtClean="0"/>
              <a:t>How is that information used within the machine?</a:t>
            </a:r>
          </a:p>
          <a:p>
            <a:r>
              <a:rPr lang="en-US" dirty="0" smtClean="0"/>
              <a:t>Modify the Context</a:t>
            </a:r>
          </a:p>
          <a:p>
            <a:pPr lvl="1"/>
            <a:r>
              <a:rPr lang="en-US" dirty="0" smtClean="0"/>
              <a:t>Look for command line option to send user-defined context</a:t>
            </a:r>
          </a:p>
          <a:p>
            <a:pPr lvl="1"/>
            <a:r>
              <a:rPr lang="en-US" dirty="0" smtClean="0"/>
              <a:t>Send some customized information via the context</a:t>
            </a:r>
          </a:p>
          <a:p>
            <a:pPr lvl="1"/>
            <a:r>
              <a:rPr lang="en-US" dirty="0" smtClean="0"/>
              <a:t>Verify that the information can be found on the running machine</a:t>
            </a:r>
          </a:p>
          <a:p>
            <a:pPr lvl="1"/>
            <a:r>
              <a:rPr lang="en-US" dirty="0" smtClean="0"/>
              <a:t>How could you use this to configure your services?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3052</TotalTime>
  <Words>377</Words>
  <Application>Microsoft Macintosh PowerPoint</Application>
  <PresentationFormat>On-screen Show (4:3)</PresentationFormat>
  <Paragraphs>79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stratuslab-presentation-template-v3</vt:lpstr>
      <vt:lpstr>Advanced Topics</vt:lpstr>
      <vt:lpstr>Virtualization Benefits</vt:lpstr>
      <vt:lpstr>Contextualization</vt:lpstr>
      <vt:lpstr>Contextualization</vt:lpstr>
      <vt:lpstr>Network Security</vt:lpstr>
      <vt:lpstr>StratusLab Network Configuration</vt:lpstr>
      <vt:lpstr>Slide 7</vt:lpstr>
      <vt:lpstr>Exercises: Contextualization</vt:lpstr>
      <vt:lpstr>Slide 9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313</cp:revision>
  <cp:lastPrinted>2010-03-23T08:08:48Z</cp:lastPrinted>
  <dcterms:created xsi:type="dcterms:W3CDTF">2012-10-24T13:16:57Z</dcterms:created>
  <dcterms:modified xsi:type="dcterms:W3CDTF">2012-10-24T13:19:39Z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