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577" r:id="rId2"/>
    <p:sldId id="943" r:id="rId3"/>
    <p:sldId id="950" r:id="rId4"/>
    <p:sldId id="944" r:id="rId5"/>
    <p:sldId id="945" r:id="rId6"/>
    <p:sldId id="946" r:id="rId7"/>
    <p:sldId id="947" r:id="rId8"/>
    <p:sldId id="948" r:id="rId9"/>
    <p:sldId id="949" r:id="rId10"/>
    <p:sldId id="863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6467" autoAdjust="0"/>
    <p:restoredTop sz="94660"/>
  </p:normalViewPr>
  <p:slideViewPr>
    <p:cSldViewPr>
      <p:cViewPr>
        <p:scale>
          <a:sx n="100" d="100"/>
          <a:sy n="100" d="100"/>
        </p:scale>
        <p:origin x="-2640" y="-151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4648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809292"/>
            <a:ext cx="7239000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2012, Centre 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 smtClean="0"/>
              <a:t>Scientifique</a:t>
            </a:r>
            <a:r>
              <a:rPr lang="en-US" sz="1400" dirty="0" smtClean="0"/>
              <a:t> (CNRS).</a:t>
            </a:r>
            <a:endParaRPr lang="en-US" sz="1400" dirty="0"/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register.stratuslab.eu:84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(Bordeaux, France)</a:t>
            </a:r>
          </a:p>
          <a:p>
            <a:r>
              <a:rPr lang="en-US" dirty="0" smtClean="0"/>
              <a:t>25-26 October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and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Common Proxy Service</a:t>
            </a:r>
          </a:p>
          <a:p>
            <a:pPr lvl="1"/>
            <a:r>
              <a:rPr lang="en-US" dirty="0" smtClean="0"/>
              <a:t>All authentication is done through common service</a:t>
            </a:r>
          </a:p>
          <a:p>
            <a:pPr lvl="1"/>
            <a:r>
              <a:rPr lang="en-US" dirty="0" smtClean="0"/>
              <a:t>Relies on JAAS implementation in Jetty web service container</a:t>
            </a:r>
          </a:p>
          <a:p>
            <a:pPr lvl="1"/>
            <a:r>
              <a:rPr lang="en-US" dirty="0" smtClean="0"/>
              <a:t>Flexible mechanism that takes advantage of existing software</a:t>
            </a:r>
          </a:p>
          <a:p>
            <a:r>
              <a:rPr lang="en-US" dirty="0" smtClean="0"/>
              <a:t>Authentication Mechanisms</a:t>
            </a:r>
          </a:p>
          <a:p>
            <a:pPr lvl="1"/>
            <a:r>
              <a:rPr lang="en-US" dirty="0" smtClean="0">
                <a:sym typeface="Wingdings"/>
              </a:rPr>
              <a:t>Username/password (password file or LDAP)</a:t>
            </a:r>
          </a:p>
          <a:p>
            <a:pPr lvl="1"/>
            <a:r>
              <a:rPr lang="en-US" dirty="0" smtClean="0">
                <a:sym typeface="Wingdings"/>
              </a:rPr>
              <a:t>Grid certificates and VOMS proxies (DN file or LDAP)</a:t>
            </a:r>
          </a:p>
          <a:p>
            <a:pPr lvl="1"/>
            <a:r>
              <a:rPr lang="en-US" dirty="0" smtClean="0">
                <a:sym typeface="Wingdings"/>
              </a:rPr>
              <a:t>Others could be incorporated fairly easily…</a:t>
            </a:r>
          </a:p>
          <a:p>
            <a:r>
              <a:rPr lang="en-US" dirty="0" smtClean="0">
                <a:sym typeface="Wingdings"/>
              </a:rPr>
              <a:t>Authorization</a:t>
            </a:r>
          </a:p>
          <a:p>
            <a:pPr lvl="1"/>
            <a:r>
              <a:rPr lang="en-US" dirty="0" smtClean="0">
                <a:sym typeface="Wingdings"/>
              </a:rPr>
              <a:t>Done by individual cloud services and rights may differ between them</a:t>
            </a:r>
          </a:p>
          <a:p>
            <a:pPr lvl="1"/>
            <a:r>
              <a:rPr lang="en-US" dirty="0" smtClean="0">
                <a:sym typeface="Wingdings"/>
              </a:rPr>
              <a:t>Policies based on groups and roles will be available in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Only available via web browser (or REST API)</a:t>
            </a:r>
          </a:p>
          <a:p>
            <a:pPr lvl="1"/>
            <a:r>
              <a:rPr lang="en-US" dirty="0" smtClean="0"/>
              <a:t>Accounts are valid for both LAL and GRNET infrastructures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>
                <a:sym typeface="Wingdings"/>
              </a:rPr>
              <a:t>Must be able to both receive and send </a:t>
            </a:r>
            <a:r>
              <a:rPr lang="en-US" dirty="0" smtClean="0">
                <a:sym typeface="Wingdings"/>
              </a:rPr>
              <a:t>email</a:t>
            </a:r>
          </a:p>
          <a:p>
            <a:pPr lvl="1"/>
            <a:r>
              <a:rPr lang="en-US" dirty="0" smtClean="0">
                <a:sym typeface="Wingdings"/>
              </a:rPr>
              <a:t>Must agree to terms of service and policies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Mailing List</a:t>
            </a:r>
          </a:p>
          <a:p>
            <a:pPr lvl="1"/>
            <a:r>
              <a:rPr lang="en-US" dirty="0" smtClean="0">
                <a:sym typeface="Wingdings"/>
              </a:rPr>
              <a:t>You will be added to cloud infrastructure mailing list</a:t>
            </a:r>
          </a:p>
          <a:p>
            <a:pPr lvl="1"/>
            <a:r>
              <a:rPr lang="en-US" dirty="0" smtClean="0">
                <a:sym typeface="Wingdings"/>
              </a:rPr>
              <a:t>Announcements related to downtimes and upgrades of cloud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Shot 2012-10-22 at 13.19.45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878691"/>
            <a:ext cx="5562600" cy="628410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 bwMode="auto">
          <a:xfrm>
            <a:off x="3124200" y="3124200"/>
            <a:ext cx="457200" cy="914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8" name="Left Brace 17"/>
          <p:cNvSpPr/>
          <p:nvPr/>
        </p:nvSpPr>
        <p:spPr bwMode="auto">
          <a:xfrm>
            <a:off x="3124200" y="4495800"/>
            <a:ext cx="457200" cy="914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31242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Registering &amp;</a:t>
            </a:r>
            <a:br>
              <a:rPr lang="en-US" dirty="0" smtClean="0"/>
            </a:br>
            <a:r>
              <a:rPr lang="en-US" dirty="0" smtClean="0"/>
              <a:t>Account Mgt.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4495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Understanding</a:t>
            </a:r>
            <a:br>
              <a:rPr lang="en-US" dirty="0" smtClean="0"/>
            </a:br>
            <a:r>
              <a:rPr lang="en-US" dirty="0" smtClean="0"/>
              <a:t>StratusLab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5862935"/>
            <a:ext cx="4953000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i="1" dirty="0" smtClean="0"/>
              <a:t>https://register.stratuslab.eu:8444/ </a:t>
            </a:r>
            <a:endParaRPr lang="en-US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3352800" y="4495800"/>
            <a:ext cx="457200" cy="2057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51126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Reuse Grid Policies 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 bwMode="auto">
          <a:xfrm>
            <a:off x="3352800" y="3048000"/>
            <a:ext cx="457200" cy="1371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429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Disclaimer</a:t>
            </a:r>
            <a:endParaRPr lang="en-US" dirty="0"/>
          </a:p>
        </p:txBody>
      </p:sp>
      <p:pic>
        <p:nvPicPr>
          <p:cNvPr id="13" name="Picture 12" descr="Screen Shot 2012-10-22 at 13.19.23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878691"/>
            <a:ext cx="5562600" cy="628410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000" y="1575137"/>
            <a:ext cx="3048000" cy="10156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Grid security policies are being updated to include cloud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3352800" y="3124200"/>
            <a:ext cx="457200" cy="2514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969603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Provide information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1258431"/>
            <a:ext cx="3200400" cy="224676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DN in RFC2253 Format</a:t>
            </a:r>
          </a:p>
          <a:p>
            <a:endParaRPr lang="en-US" sz="2000" b="0" i="1" dirty="0" smtClean="0"/>
          </a:p>
          <a:p>
            <a:r>
              <a:rPr lang="en-US" sz="2000" b="0" i="1" dirty="0" smtClean="0"/>
              <a:t>$ </a:t>
            </a:r>
            <a:r>
              <a:rPr lang="en-US" sz="2000" b="0" i="1" dirty="0" err="1" smtClean="0"/>
              <a:t>openssl</a:t>
            </a:r>
            <a:r>
              <a:rPr lang="en-US" sz="2000" b="0" i="1" dirty="0" smtClean="0"/>
              <a:t> x509 \</a:t>
            </a:r>
          </a:p>
          <a:p>
            <a:r>
              <a:rPr lang="en-US" sz="2000" b="0" i="1" dirty="0" smtClean="0"/>
              <a:t>     -in </a:t>
            </a:r>
            <a:r>
              <a:rPr lang="en-US" sz="2000" b="0" i="1" dirty="0" err="1" smtClean="0"/>
              <a:t>usercert.pem</a:t>
            </a:r>
            <a:r>
              <a:rPr lang="en-US" sz="2000" b="0" i="1" dirty="0" smtClean="0"/>
              <a:t> \</a:t>
            </a:r>
          </a:p>
          <a:p>
            <a:r>
              <a:rPr lang="en-US" sz="2000" b="0" i="1" dirty="0" smtClean="0"/>
              <a:t>     -</a:t>
            </a:r>
            <a:r>
              <a:rPr lang="en-US" sz="2000" b="0" i="1" dirty="0" err="1" smtClean="0"/>
              <a:t>noout</a:t>
            </a:r>
            <a:r>
              <a:rPr lang="en-US" sz="2000" b="0" i="1" dirty="0" smtClean="0"/>
              <a:t> \</a:t>
            </a:r>
          </a:p>
          <a:p>
            <a:r>
              <a:rPr lang="en-US" sz="2000" b="0" i="1" dirty="0" smtClean="0"/>
              <a:t>     -subject \</a:t>
            </a:r>
          </a:p>
          <a:p>
            <a:r>
              <a:rPr lang="en-US" sz="2000" b="0" i="1" dirty="0" smtClean="0"/>
              <a:t>     -</a:t>
            </a:r>
            <a:r>
              <a:rPr lang="en-US" sz="2000" b="0" i="1" dirty="0" err="1" smtClean="0"/>
              <a:t>nameopt</a:t>
            </a:r>
            <a:r>
              <a:rPr lang="en-US" sz="2000" b="0" i="1" dirty="0" smtClean="0"/>
              <a:t> RFC2253 </a:t>
            </a:r>
          </a:p>
        </p:txBody>
      </p:sp>
      <p:pic>
        <p:nvPicPr>
          <p:cNvPr id="7" name="Picture 6" descr="Screen Shot 2012-10-22 at 13.33.02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878690"/>
            <a:ext cx="5562600" cy="6284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0-22 at 13.40.41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878691"/>
            <a:ext cx="5562600" cy="628410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950184"/>
            <a:ext cx="3124200" cy="1631216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/>
              <a:t>You can use both a username/password and grid DN to access cloud, but they are considered different users!</a:t>
            </a:r>
            <a:endParaRPr lang="en-US" sz="2000" b="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953000"/>
            <a:ext cx="8001000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i="1" dirty="0" smtClean="0"/>
              <a:t>Use password to access and change account information.</a:t>
            </a:r>
            <a:endParaRPr lang="en-US" b="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715000"/>
            <a:ext cx="8001000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i="1" dirty="0" smtClean="0"/>
              <a:t>Reset password: https://register.stratuslab.eu:8444/reset/ </a:t>
            </a:r>
            <a:endParaRPr lang="en-US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7211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Discussion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Exercise: Register with StratusLab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Navigate to Registration Service</a:t>
            </a:r>
          </a:p>
          <a:p>
            <a:pPr lvl="1"/>
            <a:r>
              <a:rPr lang="en-US" dirty="0" smtClean="0">
                <a:hlinkClick r:id="rId2"/>
              </a:rPr>
              <a:t>https://register.stratuslab.eu:8444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Provide Information</a:t>
            </a:r>
          </a:p>
          <a:p>
            <a:pPr lvl="1"/>
            <a:r>
              <a:rPr lang="en-US" dirty="0" smtClean="0"/>
              <a:t>Read policies</a:t>
            </a:r>
          </a:p>
          <a:p>
            <a:pPr lvl="1"/>
            <a:r>
              <a:rPr lang="en-US" dirty="0" smtClean="0"/>
              <a:t>Complete registration form</a:t>
            </a:r>
          </a:p>
          <a:p>
            <a:pPr lvl="1"/>
            <a:r>
              <a:rPr lang="en-US" dirty="0" smtClean="0"/>
              <a:t>Be sure to use a valid email address</a:t>
            </a:r>
          </a:p>
          <a:p>
            <a:endParaRPr lang="en-US" dirty="0" smtClean="0"/>
          </a:p>
          <a:p>
            <a:r>
              <a:rPr lang="en-US" dirty="0" smtClean="0"/>
              <a:t>Final Steps</a:t>
            </a:r>
          </a:p>
          <a:p>
            <a:pPr lvl="1"/>
            <a:r>
              <a:rPr lang="en-US" dirty="0" smtClean="0"/>
              <a:t>Validate your email address</a:t>
            </a:r>
          </a:p>
          <a:p>
            <a:pPr lvl="1"/>
            <a:r>
              <a:rPr lang="en-US" dirty="0" smtClean="0"/>
              <a:t>Wait for approval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3141</TotalTime>
  <Words>307</Words>
  <Application>Microsoft Macintosh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stratuslab-presentation-template-v3</vt:lpstr>
      <vt:lpstr>Registration</vt:lpstr>
      <vt:lpstr>Authentication and Authorization</vt:lpstr>
      <vt:lpstr>Registration Service</vt:lpstr>
      <vt:lpstr>Home</vt:lpstr>
      <vt:lpstr>Policies</vt:lpstr>
      <vt:lpstr>Register</vt:lpstr>
      <vt:lpstr>Profile</vt:lpstr>
      <vt:lpstr>Slide 8</vt:lpstr>
      <vt:lpstr>Exercise: Register with StratusLab</vt:lpstr>
      <vt:lpstr>Slide 10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396</cp:revision>
  <cp:lastPrinted>2010-03-23T08:08:48Z</cp:lastPrinted>
  <dcterms:created xsi:type="dcterms:W3CDTF">2012-10-22T12:21:29Z</dcterms:created>
  <dcterms:modified xsi:type="dcterms:W3CDTF">2012-10-22T12:24:08Z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