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77" r:id="rId2"/>
    <p:sldId id="864" r:id="rId3"/>
    <p:sldId id="913" r:id="rId4"/>
    <p:sldId id="920" r:id="rId5"/>
    <p:sldId id="914" r:id="rId6"/>
    <p:sldId id="918" r:id="rId7"/>
    <p:sldId id="915" r:id="rId8"/>
    <p:sldId id="916" r:id="rId9"/>
    <p:sldId id="917" r:id="rId10"/>
    <p:sldId id="919" r:id="rId11"/>
    <p:sldId id="863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27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45720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724400"/>
            <a:ext cx="7239000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2012,</a:t>
            </a:r>
            <a:r>
              <a:rPr lang="en-US" sz="1400" baseline="0" dirty="0" smtClean="0"/>
              <a:t> </a:t>
            </a:r>
            <a:r>
              <a:rPr lang="en-US" sz="1400" dirty="0" smtClean="0"/>
              <a:t>Centre 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 smtClean="0"/>
              <a:t>Scientifique</a:t>
            </a:r>
            <a:r>
              <a:rPr lang="en-US" sz="1400" baseline="0" dirty="0" smtClean="0"/>
              <a:t> (CNRS)</a:t>
            </a:r>
            <a:r>
              <a:rPr lang="en-US" sz="1400" dirty="0" smtClean="0"/>
              <a:t>.</a:t>
            </a:r>
            <a:endParaRPr lang="en-US" sz="1400" dirty="0"/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er.stratuslab.eu:8444/" TargetMode="External"/><Relationship Id="rId4" Type="http://schemas.openxmlformats.org/officeDocument/2006/relationships/hyperlink" Target="http://marketplace.stratuslab.eu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upport@stratuslab.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try%20it/2012/01/10/try-user-cli-installati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" TargetMode="External"/><Relationship Id="rId3" Type="http://schemas.openxmlformats.org/officeDocument/2006/relationships/hyperlink" Target="http://yum.stratuslab.eu/releases/centos-6.2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Client </a:t>
            </a:r>
            <a:r>
              <a:rPr lang="en-US" dirty="0" smtClean="0"/>
              <a:t>Installation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(Bordeaux, France)</a:t>
            </a:r>
          </a:p>
          <a:p>
            <a:r>
              <a:rPr lang="en-US" dirty="0" smtClean="0"/>
              <a:t>25-26 October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Command Line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Explore command options:</a:t>
            </a:r>
          </a:p>
          <a:p>
            <a:pPr lvl="1"/>
            <a:r>
              <a:rPr lang="en-US" dirty="0" smtClean="0"/>
              <a:t>All commands start with </a:t>
            </a:r>
            <a:r>
              <a:rPr lang="en-US" dirty="0" smtClean="0">
                <a:latin typeface="Courier"/>
                <a:cs typeface="Courier"/>
              </a:rPr>
              <a:t>stratus-*</a:t>
            </a:r>
          </a:p>
          <a:p>
            <a:pPr lvl="1"/>
            <a:r>
              <a:rPr lang="en-US" dirty="0" smtClean="0"/>
              <a:t>Get information with </a:t>
            </a:r>
            <a:r>
              <a:rPr lang="en-US" dirty="0" smtClean="0">
                <a:latin typeface="Courier"/>
                <a:cs typeface="Courier"/>
              </a:rPr>
              <a:t>--help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  <a:cs typeface="Courier"/>
              </a:rPr>
              <a:t>--usage </a:t>
            </a:r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Determine the version with </a:t>
            </a:r>
            <a:r>
              <a:rPr lang="en-US" dirty="0" smtClean="0">
                <a:latin typeface="Courier"/>
                <a:cs typeface="Courier"/>
              </a:rPr>
              <a:t>--version </a:t>
            </a:r>
            <a:r>
              <a:rPr lang="en-US" dirty="0" smtClean="0"/>
              <a:t>option</a:t>
            </a:r>
          </a:p>
          <a:p>
            <a:endParaRPr lang="en-US" dirty="0" smtClean="0"/>
          </a:p>
          <a:p>
            <a:r>
              <a:rPr lang="en-US" dirty="0" smtClean="0"/>
              <a:t>Identify what commands control which resources:</a:t>
            </a:r>
          </a:p>
          <a:p>
            <a:pPr lvl="1"/>
            <a:r>
              <a:rPr lang="en-US" dirty="0" smtClean="0"/>
              <a:t>Virtual Machines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Image management</a:t>
            </a:r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Infrastructure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Reference Cloud Infrastructure</a:t>
            </a:r>
          </a:p>
          <a:p>
            <a:pPr lvl="1"/>
            <a:r>
              <a:rPr lang="en-US" dirty="0" smtClean="0"/>
              <a:t>Allow users to test a StratusLab cloud without having to install one</a:t>
            </a:r>
          </a:p>
          <a:p>
            <a:pPr lvl="1"/>
            <a:r>
              <a:rPr lang="en-US" dirty="0" smtClean="0"/>
              <a:t>Two sites: LAL (</a:t>
            </a:r>
            <a:r>
              <a:rPr lang="en-US" dirty="0" err="1" smtClean="0"/>
              <a:t>Orsay</a:t>
            </a:r>
            <a:r>
              <a:rPr lang="en-US" dirty="0" smtClean="0"/>
              <a:t>, France) and GRNET (Athens, Greece)</a:t>
            </a:r>
          </a:p>
          <a:p>
            <a:pPr lvl="1"/>
            <a:r>
              <a:rPr lang="en-US" dirty="0" smtClean="0"/>
              <a:t>Registration Service accounts work on both sites</a:t>
            </a:r>
          </a:p>
          <a:p>
            <a:pPr lvl="1"/>
            <a:r>
              <a:rPr lang="en-US" dirty="0" smtClean="0"/>
              <a:t>Problems, ask questions via </a:t>
            </a:r>
            <a:r>
              <a:rPr lang="en-US" dirty="0" smtClean="0">
                <a:hlinkClick r:id="rId2"/>
              </a:rPr>
              <a:t>support@stratuslab.eu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In this tutorial we will be using:</a:t>
            </a:r>
          </a:p>
          <a:p>
            <a:pPr lvl="1"/>
            <a:r>
              <a:rPr lang="en-US" dirty="0" smtClean="0"/>
              <a:t>Registration: </a:t>
            </a:r>
            <a:r>
              <a:rPr lang="en-US" dirty="0" smtClean="0">
                <a:hlinkClick r:id="rId3"/>
              </a:rPr>
              <a:t>https://register.stratuslab.eu:8444/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Endpoint: </a:t>
            </a:r>
            <a:r>
              <a:rPr lang="en-US" dirty="0" err="1" smtClean="0"/>
              <a:t>cloud.lal.stratuslab.eu</a:t>
            </a:r>
            <a:endParaRPr lang="en-US" dirty="0" smtClean="0"/>
          </a:p>
          <a:p>
            <a:pPr lvl="1"/>
            <a:r>
              <a:rPr lang="en-US" dirty="0" smtClean="0"/>
              <a:t>Persistent Disk Endpoint: </a:t>
            </a:r>
            <a:r>
              <a:rPr lang="en-US" dirty="0" err="1" smtClean="0"/>
              <a:t>pdisk.lal.stratuslab.eu</a:t>
            </a:r>
            <a:endParaRPr lang="en-US" dirty="0" smtClean="0"/>
          </a:p>
          <a:p>
            <a:pPr lvl="1"/>
            <a:r>
              <a:rPr lang="en-US" dirty="0" smtClean="0"/>
              <a:t>Public Marketplace: </a:t>
            </a:r>
            <a:r>
              <a:rPr lang="en-US" dirty="0" smtClean="0">
                <a:hlinkClick r:id="rId4"/>
              </a:rPr>
              <a:t>https://marketplace.stratuslab.eu/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Account (username/password) you created when registering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Client allows remote access and control of </a:t>
            </a:r>
            <a:r>
              <a:rPr lang="en-US" dirty="0" err="1" smtClean="0"/>
              <a:t>VMs</a:t>
            </a:r>
            <a:r>
              <a:rPr lang="en-US" dirty="0" smtClean="0"/>
              <a:t> in cloud.</a:t>
            </a:r>
          </a:p>
          <a:p>
            <a:endParaRPr lang="en-US" dirty="0" smtClean="0"/>
          </a:p>
          <a:p>
            <a:r>
              <a:rPr lang="en-US" dirty="0" smtClean="0"/>
              <a:t>Client has minimal prerequisites:</a:t>
            </a:r>
          </a:p>
          <a:p>
            <a:pPr lvl="1"/>
            <a:r>
              <a:rPr lang="en-US" dirty="0" smtClean="0"/>
              <a:t>Python 2.6+ (but &lt; 3.x)</a:t>
            </a:r>
          </a:p>
          <a:p>
            <a:pPr lvl="1"/>
            <a:r>
              <a:rPr lang="en-US" dirty="0" smtClean="0"/>
              <a:t>Java 1.6+ (for metadata signatures/validation)</a:t>
            </a:r>
          </a:p>
          <a:p>
            <a:pPr lvl="1"/>
            <a:r>
              <a:rPr lang="en-US" dirty="0" smtClean="0"/>
              <a:t>SSH client with user </a:t>
            </a:r>
            <a:r>
              <a:rPr lang="en-US" dirty="0" err="1" smtClean="0"/>
              <a:t>keypair</a:t>
            </a:r>
            <a:endParaRPr lang="en-US" dirty="0" smtClean="0"/>
          </a:p>
          <a:p>
            <a:pPr lvl="1"/>
            <a:r>
              <a:rPr lang="en-US" dirty="0" smtClean="0"/>
              <a:t>Certificate for signing image metadata entries (grid cert. OK)</a:t>
            </a:r>
          </a:p>
          <a:p>
            <a:pPr marL="0" indent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Support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Supported platforms for client:</a:t>
            </a:r>
          </a:p>
          <a:p>
            <a:pPr lvl="1"/>
            <a:r>
              <a:rPr lang="en-US" dirty="0" err="1" smtClean="0"/>
              <a:t>CentOS</a:t>
            </a:r>
            <a:r>
              <a:rPr lang="en-US" dirty="0" smtClean="0"/>
              <a:t> 6.2, </a:t>
            </a:r>
            <a:r>
              <a:rPr lang="en-US" dirty="0" err="1" smtClean="0"/>
              <a:t>OpenSuSE</a:t>
            </a:r>
            <a:r>
              <a:rPr lang="en-US" dirty="0" smtClean="0"/>
              <a:t> 12.1 (tarball and RPM package)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linux</a:t>
            </a:r>
            <a:r>
              <a:rPr lang="en-US" dirty="0" smtClean="0"/>
              <a:t> systems (tarball)</a:t>
            </a:r>
          </a:p>
          <a:p>
            <a:pPr lvl="1"/>
            <a:r>
              <a:rPr lang="en-US" dirty="0" smtClean="0"/>
              <a:t>Mac OSX (tarball)</a:t>
            </a:r>
          </a:p>
          <a:p>
            <a:pPr lvl="1"/>
            <a:r>
              <a:rPr lang="en-US" dirty="0" smtClean="0"/>
              <a:t>Windows (</a:t>
            </a:r>
            <a:r>
              <a:rPr lang="en-US" dirty="0" err="1" smtClean="0"/>
              <a:t>tarball</a:t>
            </a:r>
            <a:r>
              <a:rPr lang="en-US" dirty="0" smtClean="0"/>
              <a:t>) (metadata signatures not working)</a:t>
            </a:r>
          </a:p>
          <a:p>
            <a:endParaRPr lang="en-US" dirty="0" smtClean="0"/>
          </a:p>
          <a:p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Similar procedure although details differ by OS and pkg. format</a:t>
            </a:r>
          </a:p>
          <a:p>
            <a:pPr lvl="1"/>
            <a:r>
              <a:rPr lang="en-US" dirty="0" smtClean="0">
                <a:hlinkClick r:id="rId2"/>
              </a:rPr>
              <a:t>http://stratuslab.eu/try%20it/2012/01/10/try-user-cli-installation.html</a:t>
            </a:r>
            <a:endParaRPr lang="en-US" dirty="0" smtClean="0"/>
          </a:p>
          <a:p>
            <a:pPr lvl="1"/>
            <a:r>
              <a:rPr lang="en-US" dirty="0" smtClean="0"/>
              <a:t>Show </a:t>
            </a:r>
            <a:r>
              <a:rPr lang="en-US" dirty="0" err="1" smtClean="0"/>
              <a:t>linux</a:t>
            </a:r>
            <a:r>
              <a:rPr lang="en-US" dirty="0" smtClean="0"/>
              <a:t> </a:t>
            </a:r>
            <a:r>
              <a:rPr lang="en-US" dirty="0" err="1" smtClean="0"/>
              <a:t>tarball</a:t>
            </a:r>
            <a:r>
              <a:rPr lang="en-US" dirty="0" smtClean="0"/>
              <a:t> installation procedure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Tarball</a:t>
            </a:r>
            <a:r>
              <a:rPr lang="en-US" dirty="0" smtClean="0"/>
              <a:t> Installation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Download</a:t>
            </a:r>
          </a:p>
          <a:p>
            <a:pPr lvl="1"/>
            <a:r>
              <a:rPr lang="en-US" dirty="0" smtClean="0"/>
              <a:t>“Try It” button on </a:t>
            </a:r>
            <a:r>
              <a:rPr lang="en-US" dirty="0" smtClean="0">
                <a:hlinkClick r:id="rId2"/>
              </a:rPr>
              <a:t>http://stratuslab.eu/</a:t>
            </a:r>
            <a:endParaRPr lang="en-US" dirty="0" smtClean="0"/>
          </a:p>
          <a:p>
            <a:pPr lvl="1"/>
            <a:r>
              <a:rPr lang="en-US" dirty="0" smtClean="0"/>
              <a:t>Look in “Install” document for correct repository</a:t>
            </a:r>
          </a:p>
          <a:p>
            <a:pPr lvl="1"/>
            <a:r>
              <a:rPr lang="en-US" dirty="0" smtClean="0">
                <a:hlinkClick r:id="rId3"/>
              </a:rPr>
              <a:t>http://yum.stratuslab.eu/releases/centos-6.2/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Download the </a:t>
            </a:r>
            <a:r>
              <a:rPr lang="en-US" dirty="0" err="1" smtClean="0"/>
              <a:t>tarball</a:t>
            </a:r>
            <a:r>
              <a:rPr lang="en-US" dirty="0" smtClean="0"/>
              <a:t>/zip (</a:t>
            </a:r>
            <a:r>
              <a:rPr lang="en-US" dirty="0" err="1" smtClean="0">
                <a:latin typeface="Courier"/>
                <a:cs typeface="Courier"/>
              </a:rPr>
              <a:t>stratuslab-cli-user-pkg</a:t>
            </a:r>
            <a:r>
              <a:rPr lang="en-US" dirty="0" smtClean="0">
                <a:latin typeface="Courier"/>
                <a:cs typeface="Courier"/>
              </a:rPr>
              <a:t>-*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Install client via OS-independent </a:t>
            </a:r>
            <a:r>
              <a:rPr lang="en-US" dirty="0" err="1" smtClean="0"/>
              <a:t>tarball</a:t>
            </a:r>
            <a:r>
              <a:rPr lang="en-US" dirty="0" smtClean="0"/>
              <a:t>/zip: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Create the directory: </a:t>
            </a:r>
            <a:r>
              <a:rPr lang="en-US" dirty="0" smtClean="0">
                <a:latin typeface="Courier"/>
                <a:cs typeface="Courier"/>
              </a:rPr>
              <a:t>$HOME/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Extract files: </a:t>
            </a:r>
            <a:r>
              <a:rPr lang="en-US" dirty="0" smtClean="0">
                <a:latin typeface="Courier"/>
                <a:cs typeface="Courier"/>
              </a:rPr>
              <a:t>tar </a:t>
            </a:r>
            <a:r>
              <a:rPr lang="en-US" dirty="0" err="1" smtClean="0">
                <a:latin typeface="Courier"/>
                <a:cs typeface="Courier"/>
              </a:rPr>
              <a:t>zxf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mytarball</a:t>
            </a:r>
            <a:r>
              <a:rPr lang="en-US" dirty="0" smtClean="0">
                <a:latin typeface="Courier"/>
                <a:cs typeface="Courier"/>
              </a:rPr>
              <a:t> $HOME/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endParaRPr lang="en-US" dirty="0" smtClean="0">
              <a:latin typeface="Courier"/>
              <a:cs typeface="Courier"/>
            </a:endParaRP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Adjust for other </a:t>
            </a:r>
            <a:r>
              <a:rPr lang="en-US" dirty="0" err="1" smtClean="0"/>
              <a:t>OSes</a:t>
            </a:r>
            <a:r>
              <a:rPr lang="en-US" dirty="0" smtClean="0"/>
              <a:t>/packages/shells as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Environment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Configure path variables: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PATH=$HOME/</a:t>
            </a:r>
            <a:r>
              <a:rPr lang="en-US" dirty="0" err="1" smtClean="0">
                <a:latin typeface="Courier"/>
                <a:cs typeface="Courier"/>
              </a:rPr>
              <a:t>stratuslab/bin:$PATH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PYTHONPATH=$HOME/</a:t>
            </a:r>
            <a:r>
              <a:rPr lang="en-US" dirty="0" err="1" smtClean="0">
                <a:latin typeface="Courier"/>
                <a:cs typeface="Courier"/>
              </a:rPr>
              <a:t>stratuslab/lib/stratuslab/python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endParaRPr lang="en-US" dirty="0" smtClean="0"/>
          </a:p>
          <a:p>
            <a:r>
              <a:rPr lang="en-US" dirty="0" smtClean="0"/>
              <a:t>Ensure that you have an SSH </a:t>
            </a:r>
            <a:r>
              <a:rPr lang="en-US" dirty="0" err="1" smtClean="0"/>
              <a:t>keypair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Look in </a:t>
            </a:r>
            <a:r>
              <a:rPr lang="en-US" dirty="0" smtClean="0">
                <a:latin typeface="Courier"/>
                <a:cs typeface="Courier"/>
              </a:rPr>
              <a:t>$HOME/.</a:t>
            </a:r>
            <a:r>
              <a:rPr lang="en-US" dirty="0" err="1" smtClean="0">
                <a:latin typeface="Courier"/>
                <a:cs typeface="Courier"/>
              </a:rPr>
              <a:t>ssh</a:t>
            </a:r>
            <a:r>
              <a:rPr lang="en-US" dirty="0" smtClean="0">
                <a:latin typeface="Courier"/>
                <a:cs typeface="Courier"/>
              </a:rPr>
              <a:t>/ </a:t>
            </a:r>
            <a:r>
              <a:rPr lang="en-US" dirty="0" smtClean="0"/>
              <a:t>for </a:t>
            </a:r>
            <a:r>
              <a:rPr lang="en-US" dirty="0" err="1" smtClean="0">
                <a:latin typeface="Courier"/>
                <a:cs typeface="Courier"/>
              </a:rPr>
              <a:t>id_rsa</a:t>
            </a:r>
            <a:r>
              <a:rPr lang="en-US" dirty="0" smtClean="0"/>
              <a:t>, </a:t>
            </a:r>
            <a:r>
              <a:rPr lang="en-US" dirty="0" err="1" smtClean="0">
                <a:latin typeface="Courier"/>
                <a:cs typeface="Courier"/>
              </a:rPr>
              <a:t>id_rsa.pub</a:t>
            </a:r>
            <a:r>
              <a:rPr lang="en-US" dirty="0" smtClean="0"/>
              <a:t> files (or similar)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"/>
                <a:cs typeface="Courier"/>
              </a:rPr>
              <a:t>ssh-keygen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to create keys if necessary (remember password!)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Client Configuration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Multiple ways to provide command options</a:t>
            </a:r>
          </a:p>
          <a:p>
            <a:pPr lvl="1"/>
            <a:r>
              <a:rPr lang="en-US" dirty="0" smtClean="0"/>
              <a:t>Configuration file: </a:t>
            </a: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HOME/.stratuslab/stratuslab-user.cfg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Environmental variables: </a:t>
            </a:r>
            <a:r>
              <a:rPr lang="en-US" dirty="0" smtClean="0">
                <a:latin typeface="Courier"/>
                <a:cs typeface="Courier"/>
              </a:rPr>
              <a:t>STRATUSLAB_*</a:t>
            </a:r>
          </a:p>
          <a:p>
            <a:pPr lvl="1"/>
            <a:r>
              <a:rPr lang="en-US" dirty="0" smtClean="0"/>
              <a:t>Command line options: </a:t>
            </a:r>
            <a:r>
              <a:rPr lang="en-US" dirty="0" smtClean="0">
                <a:latin typeface="Courier"/>
                <a:cs typeface="Courier"/>
              </a:rPr>
              <a:t>--endpoint=XXX</a:t>
            </a:r>
          </a:p>
          <a:p>
            <a:r>
              <a:rPr lang="en-US" dirty="0" smtClean="0"/>
              <a:t>Client configuration file:</a:t>
            </a:r>
          </a:p>
          <a:p>
            <a:pPr lvl="1"/>
            <a:r>
              <a:rPr lang="en-US" dirty="0" smtClean="0"/>
              <a:t>Create: </a:t>
            </a:r>
            <a:r>
              <a:rPr lang="en-US" dirty="0" smtClean="0">
                <a:latin typeface="Courier"/>
                <a:cs typeface="Courier"/>
              </a:rPr>
              <a:t>$HOME/.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Copy: 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HOME/stratuslab/conf/stratuslab-user.cfg.ref</a:t>
            </a:r>
            <a:r>
              <a:rPr lang="en-US" dirty="0" smtClean="0"/>
              <a:t>  to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HOME/.stratuslab/stratuslab-user.cfg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Rename file to end with 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*.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cfg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and NOT 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*.ref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US" dirty="0" smtClean="0"/>
              <a:t>Provide values: endpoint, username, password, </a:t>
            </a:r>
            <a:r>
              <a:rPr lang="en-US" dirty="0" err="1" smtClean="0"/>
              <a:t>user_public_key_file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Client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Determine if environment is correct: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stratus-describe-instance --help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Determine if credentials are correct: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stratus-describe-instance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404408"/>
            <a:ext cx="8001000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stratus-describe-instance --help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Usage: stratus-describe-instance [options] [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-id]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[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-id] - space separated list of VM IDs. Without the parameter [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-id] the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command lists the available </a:t>
            </a:r>
            <a:r>
              <a:rPr lang="en-US" sz="1200" b="0" dirty="0" err="1" smtClean="0">
                <a:latin typeface="Courier"/>
                <a:cs typeface="Courier"/>
              </a:rPr>
              <a:t>VMs</a:t>
            </a:r>
            <a:r>
              <a:rPr lang="en-US" sz="1200" b="0" dirty="0" smtClean="0">
                <a:latin typeface="Courier"/>
                <a:cs typeface="Courier"/>
              </a:rPr>
              <a:t> belonging to the user (-</a:t>
            </a:r>
            <a:r>
              <a:rPr lang="en-US" sz="1200" b="0" dirty="0" err="1" smtClean="0">
                <a:latin typeface="Courier"/>
                <a:cs typeface="Courier"/>
              </a:rPr>
              <a:t>u</a:t>
            </a:r>
            <a:r>
              <a:rPr lang="en-US" sz="1200" b="0" dirty="0" smtClean="0">
                <a:latin typeface="Courier"/>
                <a:cs typeface="Courier"/>
              </a:rPr>
              <a:t>/--username).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Options: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--version             show program's version number and exit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486400"/>
            <a:ext cx="80010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stratus-describe-instance 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721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Discussion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3079</TotalTime>
  <Words>671</Words>
  <Application>Microsoft Macintosh PowerPoint</Application>
  <PresentationFormat>On-screen Show (4:3)</PresentationFormat>
  <Paragraphs>98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stratuslab-presentation-template-v3</vt:lpstr>
      <vt:lpstr>Client Installation</vt:lpstr>
      <vt:lpstr>Tutorial Infrastructure</vt:lpstr>
      <vt:lpstr>Prerequisites</vt:lpstr>
      <vt:lpstr>Platform Support</vt:lpstr>
      <vt:lpstr>Tarball Installation</vt:lpstr>
      <vt:lpstr>Configure Environment</vt:lpstr>
      <vt:lpstr>StratusLab Client Configuration</vt:lpstr>
      <vt:lpstr>Test Client</vt:lpstr>
      <vt:lpstr>Slide 9</vt:lpstr>
      <vt:lpstr>Exercises: Command Line Interface</vt:lpstr>
      <vt:lpstr>Slide 11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320</cp:revision>
  <cp:lastPrinted>2010-03-23T08:08:48Z</cp:lastPrinted>
  <dcterms:created xsi:type="dcterms:W3CDTF">2012-10-22T12:47:11Z</dcterms:created>
  <dcterms:modified xsi:type="dcterms:W3CDTF">2012-10-22T12:47:45Z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