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577" r:id="rId2"/>
    <p:sldId id="957" r:id="rId3"/>
    <p:sldId id="974" r:id="rId4"/>
    <p:sldId id="978" r:id="rId5"/>
    <p:sldId id="979" r:id="rId6"/>
    <p:sldId id="970" r:id="rId7"/>
    <p:sldId id="977" r:id="rId8"/>
    <p:sldId id="980" r:id="rId9"/>
    <p:sldId id="959" r:id="rId10"/>
    <p:sldId id="962" r:id="rId11"/>
    <p:sldId id="961" r:id="rId12"/>
    <p:sldId id="960" r:id="rId13"/>
    <p:sldId id="963" r:id="rId14"/>
    <p:sldId id="981" r:id="rId15"/>
    <p:sldId id="973" r:id="rId16"/>
    <p:sldId id="971" r:id="rId17"/>
    <p:sldId id="968" r:id="rId18"/>
    <p:sldId id="982" r:id="rId19"/>
    <p:sldId id="863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467" autoAdjust="0"/>
    <p:restoredTop sz="78999" autoAdjust="0"/>
  </p:normalViewPr>
  <p:slideViewPr>
    <p:cSldViewPr>
      <p:cViewPr>
        <p:scale>
          <a:sx n="100" d="100"/>
          <a:sy n="100" d="100"/>
        </p:scale>
        <p:origin x="-2640" y="-151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4958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800600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 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dirty="0" smtClean="0"/>
              <a:t> (CNRS).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src.nist.gov/publications/nistpubs/800-145/SP800-145.pdf" TargetMode="Externa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Cloud Technology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Essentially web-hosting</a:t>
            </a:r>
          </a:p>
          <a:p>
            <a:pPr lvl="1"/>
            <a:r>
              <a:rPr lang="en-US" dirty="0" smtClean="0"/>
              <a:t>Aimed at End</a:t>
            </a:r>
            <a:r>
              <a:rPr lang="en-US" dirty="0" smtClean="0"/>
              <a:t>-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Advantages</a:t>
            </a:r>
            <a:endParaRPr lang="en-US" dirty="0" smtClean="0"/>
          </a:p>
          <a:p>
            <a:pPr lvl="1"/>
            <a:r>
              <a:rPr lang="en-US" dirty="0" smtClean="0"/>
              <a:t>Very simple use: web interface with no software installation</a:t>
            </a:r>
          </a:p>
          <a:p>
            <a:pPr lvl="1"/>
            <a:r>
              <a:rPr lang="en-US" dirty="0" smtClean="0"/>
              <a:t>Very accessible: laptop, </a:t>
            </a:r>
            <a:r>
              <a:rPr lang="en-US" dirty="0" err="1" smtClean="0"/>
              <a:t>smartphone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Questions about data: access, ownership,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reliability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Integration of different services and novel uses of data are often difficult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as a Service (SaaS)</a:t>
            </a:r>
          </a:p>
        </p:txBody>
      </p:sp>
      <p:pic>
        <p:nvPicPr>
          <p:cNvPr id="4" name="Picture 3" descr="salesforce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791200"/>
            <a:ext cx="2466814" cy="606425"/>
          </a:xfrm>
          <a:prstGeom prst="rect">
            <a:avLst/>
          </a:prstGeom>
        </p:spPr>
      </p:pic>
      <p:pic>
        <p:nvPicPr>
          <p:cNvPr id="5" name="Picture 4" descr="google-ap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4191000"/>
            <a:ext cx="1524000" cy="150274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114800" y="1143000"/>
            <a:ext cx="533400" cy="5410200"/>
          </a:xfrm>
          <a:prstGeom prst="rightBrace">
            <a:avLst>
              <a:gd name="adj1" fmla="val 8333"/>
              <a:gd name="adj2" fmla="val 9596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1" name="Picture 10" descr="dood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4800600"/>
            <a:ext cx="2267417" cy="484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Platform and infrastructure for creating web applications</a:t>
            </a:r>
            <a:endParaRPr lang="en-US" dirty="0" smtClean="0"/>
          </a:p>
          <a:p>
            <a:pPr lvl="1"/>
            <a:r>
              <a:rPr lang="en-US" dirty="0" smtClean="0"/>
              <a:t>Aimed at developers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Load balancing, automatic failover, etc. </a:t>
            </a:r>
          </a:p>
          <a:p>
            <a:pPr lvl="1"/>
            <a:r>
              <a:rPr lang="en-US" dirty="0" smtClean="0"/>
              <a:t>Programmers can forget about the low-level “plumbing”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Restricted number of languages</a:t>
            </a:r>
          </a:p>
          <a:p>
            <a:pPr lvl="1"/>
            <a:r>
              <a:rPr lang="en-US" dirty="0" smtClean="0"/>
              <a:t>Applications are not portable between different providers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Platform as a Service (PaaS)</a:t>
            </a:r>
          </a:p>
        </p:txBody>
      </p:sp>
      <p:pic>
        <p:nvPicPr>
          <p:cNvPr id="4" name="Picture 3" descr="windowsaz_h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5791200"/>
            <a:ext cx="2590800" cy="488474"/>
          </a:xfrm>
          <a:prstGeom prst="rect">
            <a:avLst/>
          </a:prstGeom>
        </p:spPr>
      </p:pic>
      <p:pic>
        <p:nvPicPr>
          <p:cNvPr id="5" name="Picture 4" descr="google-app-engin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267200"/>
            <a:ext cx="1384300" cy="1270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114800" y="1143000"/>
            <a:ext cx="533400" cy="5410200"/>
          </a:xfrm>
          <a:prstGeom prst="rightBrace">
            <a:avLst>
              <a:gd name="adj1" fmla="val 8333"/>
              <a:gd name="adj2" fmla="val 27906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1" name="Picture 10" descr="gridgai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450" y="4724400"/>
            <a:ext cx="1809750" cy="511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Access to remote virtual machines</a:t>
            </a:r>
            <a:endParaRPr lang="en-US" dirty="0" smtClean="0"/>
          </a:p>
          <a:p>
            <a:pPr lvl="1"/>
            <a:r>
              <a:rPr lang="en-US" dirty="0" smtClean="0"/>
              <a:t>Aimed at service providers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Customized environment</a:t>
            </a:r>
          </a:p>
          <a:p>
            <a:pPr lvl="1"/>
            <a:r>
              <a:rPr lang="en-US" dirty="0" smtClean="0"/>
              <a:t>Simple and rapid access</a:t>
            </a:r>
          </a:p>
          <a:p>
            <a:pPr lvl="1"/>
            <a:r>
              <a:rPr lang="en-US" dirty="0" smtClean="0"/>
              <a:t>Access as “root”</a:t>
            </a:r>
          </a:p>
          <a:p>
            <a:pPr lvl="1"/>
            <a:r>
              <a:rPr lang="en-US" dirty="0" smtClean="0"/>
              <a:t>Pay-as-you-go model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Non-standardized interfaces (vendor lock-in)</a:t>
            </a:r>
          </a:p>
          <a:p>
            <a:pPr lvl="1"/>
            <a:r>
              <a:rPr lang="en-US" dirty="0" smtClean="0"/>
              <a:t>Virtual machine creation is difficult and time-consuming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Infrastructure as a Service (IaaS)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r="12303"/>
          <a:stretch>
            <a:fillRect/>
          </a:stretch>
        </p:blipFill>
        <p:spPr bwMode="auto">
          <a:xfrm>
            <a:off x="67818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1148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14" name="Picture 13" descr="Flexian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5410200"/>
            <a:ext cx="1994647" cy="1143000"/>
          </a:xfrm>
          <a:prstGeom prst="rect">
            <a:avLst/>
          </a:prstGeom>
        </p:spPr>
      </p:pic>
      <p:pic>
        <p:nvPicPr>
          <p:cNvPr id="15" name="Picture 14" descr="ElasticHosts_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000" y="5562600"/>
            <a:ext cx="2540000" cy="54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Deployment Models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</a:t>
            </a:r>
            <a:r>
              <a:rPr lang="en-US" dirty="0" smtClean="0"/>
              <a:t>are the </a:t>
            </a:r>
            <a:r>
              <a:rPr lang="en-US" dirty="0" smtClean="0"/>
              <a:t>users and what ties them together?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Deployment Models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Single administrative domain, limited number of users</a:t>
            </a:r>
          </a:p>
          <a:p>
            <a:pPr lvl="1"/>
            <a:r>
              <a:rPr lang="en-US" dirty="0" smtClean="0"/>
              <a:t>Resource allocation usually ‘informal’, hallway conversations</a:t>
            </a:r>
          </a:p>
          <a:p>
            <a:pPr lvl="1"/>
            <a:r>
              <a:rPr lang="en-US" dirty="0" smtClean="0"/>
              <a:t>E.g. site uses cloud for standard site services, managed by </a:t>
            </a:r>
            <a:r>
              <a:rPr lang="en-US" dirty="0" err="1" smtClean="0"/>
              <a:t>sysadmins</a:t>
            </a:r>
            <a:endParaRPr lang="en-US" dirty="0" smtClean="0"/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Different administrative domains but with common interests/procedures</a:t>
            </a:r>
          </a:p>
          <a:p>
            <a:pPr lvl="1"/>
            <a:r>
              <a:rPr lang="en-US" dirty="0" smtClean="0"/>
              <a:t>Resource allocation usually formalized ‘horse trading’</a:t>
            </a:r>
          </a:p>
          <a:p>
            <a:pPr lvl="1"/>
            <a:r>
              <a:rPr lang="en-US" dirty="0" smtClean="0"/>
              <a:t>E.g. high-energy physics community</a:t>
            </a:r>
          </a:p>
          <a:p>
            <a:r>
              <a:rPr lang="en-US" dirty="0" smtClean="0"/>
              <a:t>Public </a:t>
            </a:r>
          </a:p>
          <a:p>
            <a:pPr lvl="1"/>
            <a:r>
              <a:rPr lang="en-US" dirty="0" smtClean="0"/>
              <a:t>People outside of institute’s administrative domain, general public</a:t>
            </a:r>
          </a:p>
          <a:p>
            <a:pPr lvl="1"/>
            <a:r>
              <a:rPr lang="en-US" dirty="0" smtClean="0"/>
              <a:t>Resource allocation by payment</a:t>
            </a:r>
          </a:p>
          <a:p>
            <a:pPr lvl="1"/>
            <a:r>
              <a:rPr lang="en-US" dirty="0" smtClean="0"/>
              <a:t>E.g. Amazon Web Services (EC2, S3, …)</a:t>
            </a:r>
          </a:p>
          <a:p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Combination of other deployment models to federate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Clouds and “Sky” Computing</a:t>
            </a:r>
          </a:p>
        </p:txBody>
      </p:sp>
      <p:pic>
        <p:nvPicPr>
          <p:cNvPr id="4" name="Picture 3" descr="cloud-feder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480284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Your Interest in Clouds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Researchers and Engineers (End-users)</a:t>
            </a:r>
          </a:p>
          <a:p>
            <a:pPr lvl="1"/>
            <a:r>
              <a:rPr lang="en-US" dirty="0" smtClean="0"/>
              <a:t>Use existing academic and/or commercial software on cloud</a:t>
            </a:r>
          </a:p>
          <a:p>
            <a:pPr lvl="1"/>
            <a:r>
              <a:rPr lang="en-US" dirty="0" smtClean="0"/>
              <a:t>What scientific domains?</a:t>
            </a:r>
          </a:p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Modify existing software to use cloud resources</a:t>
            </a:r>
          </a:p>
          <a:p>
            <a:pPr lvl="1"/>
            <a:r>
              <a:rPr lang="en-US" dirty="0" smtClean="0"/>
              <a:t>Create new software for the cloud</a:t>
            </a:r>
          </a:p>
          <a:p>
            <a:pPr lvl="1"/>
            <a:r>
              <a:rPr lang="en-US" dirty="0" smtClean="0"/>
              <a:t>What types of software?</a:t>
            </a:r>
          </a:p>
          <a:p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Provide cloud resources to researchers, engineers, and/or developers</a:t>
            </a:r>
          </a:p>
          <a:p>
            <a:pPr lvl="1"/>
            <a:r>
              <a:rPr lang="en-US" dirty="0" smtClean="0"/>
              <a:t>What types of users?  Local, multi-institute, …?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Commercial Services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What are the characteristics of clouds?</a:t>
            </a:r>
          </a:p>
          <a:p>
            <a:pPr lvl="1"/>
            <a:r>
              <a:rPr lang="en-US" dirty="0" smtClean="0"/>
              <a:t>Are these clouds: </a:t>
            </a:r>
            <a:r>
              <a:rPr lang="en-US" dirty="0" err="1" smtClean="0"/>
              <a:t>gmail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twitter, </a:t>
            </a:r>
            <a:r>
              <a:rPr lang="en-US" dirty="0" err="1" smtClean="0"/>
              <a:t>dropbox</a:t>
            </a:r>
            <a:r>
              <a:rPr lang="en-US" dirty="0" smtClean="0"/>
              <a:t>, </a:t>
            </a:r>
            <a:r>
              <a:rPr lang="en-US" dirty="0" err="1" smtClean="0"/>
              <a:t>iCloud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characteristics does each have?</a:t>
            </a:r>
          </a:p>
          <a:p>
            <a:pPr lvl="1"/>
            <a:r>
              <a:rPr lang="en-US" dirty="0" smtClean="0"/>
              <a:t>What limitations does each have?</a:t>
            </a:r>
          </a:p>
          <a:p>
            <a:pPr lvl="1"/>
            <a:r>
              <a:rPr lang="en-US" dirty="0" smtClean="0"/>
              <a:t>How would these work with scientific computation?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oud-computing-search-tre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2819400"/>
            <a:ext cx="7493000" cy="4010025"/>
          </a:xfrm>
          <a:prstGeom prst="rect">
            <a:avLst/>
          </a:prstGeom>
        </p:spPr>
      </p:pic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Marketing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“Cloud” is currently very trendy, used everywhere</a:t>
            </a:r>
          </a:p>
          <a:p>
            <a:pPr lvl="1"/>
            <a:r>
              <a:rPr lang="en-US" dirty="0" smtClean="0"/>
              <a:t>Many definitions that are often incompatible</a:t>
            </a:r>
          </a:p>
          <a:p>
            <a:pPr lvl="1"/>
            <a:r>
              <a:rPr lang="en-US" dirty="0" smtClean="0"/>
              <a:t>Very often used to market pre-existing (non-cloud) </a:t>
            </a:r>
            <a:r>
              <a:rPr lang="en-US" dirty="0" smtClean="0"/>
              <a:t>software</a:t>
            </a:r>
            <a:endParaRPr lang="en-US" dirty="0" smtClean="0"/>
          </a:p>
        </p:txBody>
      </p:sp>
      <p:sp>
        <p:nvSpPr>
          <p:cNvPr id="10" name="Down Arrow 9"/>
          <p:cNvSpPr/>
          <p:nvPr/>
        </p:nvSpPr>
        <p:spPr bwMode="auto">
          <a:xfrm>
            <a:off x="533400" y="3657600"/>
            <a:ext cx="685800" cy="24384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Commodity Computing (Sun)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219200" y="3505200"/>
            <a:ext cx="685800" cy="24384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Utility Computing (IBM, HP, …)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1905000" y="4343400"/>
            <a:ext cx="685800" cy="14478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Amazon EC2 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276600" y="4267200"/>
            <a:ext cx="685800" cy="1447800"/>
          </a:xfrm>
          <a:prstGeom prst="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Amazon EBS	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86400" y="4724400"/>
            <a:ext cx="2209800" cy="1219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Mature Virtualization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i="1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Simple APIs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Excess Capacity</a:t>
            </a:r>
            <a:endParaRPr kumimoji="0" 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</a:p>
        </p:txBody>
      </p:sp>
      <p:pic>
        <p:nvPicPr>
          <p:cNvPr id="5" name="Picture 4" descr="virtualiz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9600"/>
            <a:ext cx="9144000" cy="459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437382"/>
            <a:ext cx="4343400" cy="1323439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Different Maturity Levels</a:t>
            </a:r>
          </a:p>
          <a:p>
            <a:endParaRPr lang="en-US" sz="1600" dirty="0" smtClean="0">
              <a:solidFill>
                <a:schemeClr val="accent4"/>
              </a:solidFill>
            </a:endParaRPr>
          </a:p>
          <a:p>
            <a:r>
              <a:rPr lang="en-US" sz="1600" i="1" dirty="0" smtClean="0">
                <a:solidFill>
                  <a:schemeClr val="accent4"/>
                </a:solidFill>
              </a:rPr>
              <a:t>CPU</a:t>
            </a:r>
            <a:r>
              <a:rPr lang="en-US" sz="1600" b="0" i="1" dirty="0" smtClean="0">
                <a:solidFill>
                  <a:schemeClr val="accent4"/>
                </a:solidFill>
              </a:rPr>
              <a:t>: No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perf</a:t>
            </a:r>
            <a:r>
              <a:rPr lang="en-US" sz="1600" b="0" i="1" dirty="0" smtClean="0">
                <a:solidFill>
                  <a:schemeClr val="accent4"/>
                </a:solidFill>
              </a:rPr>
              <a:t>. cost; transparent; ubiquitous </a:t>
            </a:r>
          </a:p>
          <a:p>
            <a:r>
              <a:rPr lang="en-US" sz="1600" i="1" dirty="0" smtClean="0">
                <a:solidFill>
                  <a:schemeClr val="accent4"/>
                </a:solidFill>
              </a:rPr>
              <a:t>Storage</a:t>
            </a:r>
            <a:r>
              <a:rPr lang="en-US" sz="1600" b="0" i="1" dirty="0" smtClean="0">
                <a:solidFill>
                  <a:schemeClr val="accent4"/>
                </a:solidFill>
              </a:rPr>
              <a:t>: Some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perf</a:t>
            </a:r>
            <a:r>
              <a:rPr lang="en-US" sz="1600" b="0" i="1" dirty="0" smtClean="0">
                <a:solidFill>
                  <a:schemeClr val="accent4"/>
                </a:solidFill>
              </a:rPr>
              <a:t>. penalty; </a:t>
            </a:r>
            <a:r>
              <a:rPr lang="en-US" sz="1600" b="0" i="1" dirty="0" err="1" smtClean="0">
                <a:solidFill>
                  <a:schemeClr val="accent4"/>
                </a:solidFill>
              </a:rPr>
              <a:t>config</a:t>
            </a:r>
            <a:r>
              <a:rPr lang="en-US" sz="1600" b="0" i="1" dirty="0" smtClean="0">
                <a:solidFill>
                  <a:schemeClr val="accent4"/>
                </a:solidFill>
              </a:rPr>
              <a:t>. touchy</a:t>
            </a:r>
          </a:p>
          <a:p>
            <a:r>
              <a:rPr lang="en-US" sz="1600" i="1" dirty="0" smtClean="0">
                <a:solidFill>
                  <a:schemeClr val="accent4"/>
                </a:solidFill>
              </a:rPr>
              <a:t>Network</a:t>
            </a:r>
            <a:r>
              <a:rPr lang="en-US" sz="1600" b="0" i="1" dirty="0" smtClean="0">
                <a:solidFill>
                  <a:schemeClr val="accent4"/>
                </a:solidFill>
              </a:rPr>
              <a:t>: Least mature; expensive </a:t>
            </a:r>
            <a:r>
              <a:rPr lang="en-US" sz="1600" b="0" i="1" dirty="0" smtClean="0">
                <a:solidFill>
                  <a:schemeClr val="accent4"/>
                </a:solidFill>
              </a:rPr>
              <a:t>HW avail.</a:t>
            </a:r>
            <a:endParaRPr lang="en-US" sz="1600" b="0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 Interfaces 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‘Traditional’ Web Services</a:t>
            </a:r>
          </a:p>
          <a:p>
            <a:pPr lvl="1"/>
            <a:r>
              <a:rPr lang="en-US" dirty="0" smtClean="0"/>
              <a:t>Prioritizes easier implementation by developers</a:t>
            </a:r>
          </a:p>
          <a:p>
            <a:pPr lvl="1"/>
            <a:r>
              <a:rPr lang="en-US" dirty="0" smtClean="0"/>
              <a:t>Very complex specifications, with (sadly) limited interoperability</a:t>
            </a:r>
          </a:p>
          <a:p>
            <a:pPr lvl="1"/>
            <a:r>
              <a:rPr lang="en-US" dirty="0" smtClean="0"/>
              <a:t>Similarly complex tooling for developers</a:t>
            </a:r>
          </a:p>
          <a:p>
            <a:pPr lvl="1"/>
            <a:r>
              <a:rPr lang="en-US" dirty="0" smtClean="0"/>
              <a:t>Supports only RPC architecture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REST</a:t>
            </a:r>
            <a:r>
              <a:rPr lang="en-US" dirty="0" smtClean="0"/>
              <a:t>, XMLRPC,</a:t>
            </a:r>
            <a:r>
              <a:rPr lang="en-US" dirty="0" smtClean="0"/>
              <a:t> HTTP Query </a:t>
            </a:r>
            <a:r>
              <a:rPr lang="en-US" dirty="0" smtClean="0"/>
              <a:t>APIs</a:t>
            </a:r>
            <a:endParaRPr lang="en-US" dirty="0" smtClean="0"/>
          </a:p>
          <a:p>
            <a:pPr lvl="1"/>
            <a:r>
              <a:rPr lang="en-US" dirty="0" smtClean="0"/>
              <a:t>Prioritizes easy access by clients</a:t>
            </a:r>
          </a:p>
          <a:p>
            <a:pPr lvl="1"/>
            <a:r>
              <a:rPr lang="en-US" dirty="0" smtClean="0"/>
              <a:t>Universal language support by relying on std. HTTP protocol</a:t>
            </a:r>
          </a:p>
          <a:p>
            <a:pPr lvl="1"/>
            <a:r>
              <a:rPr lang="en-US" dirty="0" smtClean="0"/>
              <a:t>Both RPC and Resource Oriented Architectures possible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</a:t>
            </a:r>
            <a:r>
              <a:rPr lang="en-US" dirty="0" smtClean="0"/>
              <a:t> Computing </a:t>
            </a:r>
            <a:r>
              <a:rPr lang="en-US" dirty="0" smtClean="0"/>
              <a:t>Capacity 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Dimensioned to handle Christmas rush</a:t>
            </a:r>
          </a:p>
          <a:p>
            <a:pPr lvl="1"/>
            <a:r>
              <a:rPr lang="en-US" dirty="0" smtClean="0"/>
              <a:t>Idle machines/resources other times of year</a:t>
            </a:r>
          </a:p>
          <a:p>
            <a:pPr lvl="1"/>
            <a:r>
              <a:rPr lang="en-US" dirty="0" smtClean="0"/>
              <a:t>Monetize investment in these </a:t>
            </a:r>
            <a:r>
              <a:rPr lang="en-US" dirty="0" smtClean="0"/>
              <a:t>services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Allowed resources to be offered at excellent prices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Dedicated Data Centers</a:t>
            </a:r>
          </a:p>
          <a:p>
            <a:pPr lvl="1"/>
            <a:r>
              <a:rPr lang="en-US" dirty="0" smtClean="0"/>
              <a:t>Moved from monetizing existing investment to profit center</a:t>
            </a:r>
            <a:endParaRPr lang="en-US" dirty="0" smtClean="0"/>
          </a:p>
          <a:p>
            <a:pPr lvl="1"/>
            <a:r>
              <a:rPr lang="en-US" dirty="0" smtClean="0"/>
              <a:t>Now Amazon and others have </a:t>
            </a:r>
            <a:r>
              <a:rPr lang="en-US" dirty="0" smtClean="0"/>
              <a:t>dedicated centers</a:t>
            </a:r>
            <a:r>
              <a:rPr lang="en-US" dirty="0" smtClean="0"/>
              <a:t> for the cloud!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NIST: Best Definitions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/>
              <a:t>Essential characteristics</a:t>
            </a:r>
          </a:p>
          <a:p>
            <a:pPr lvl="1"/>
            <a:r>
              <a:rPr lang="en-US" dirty="0" smtClean="0"/>
              <a:t>Service models</a:t>
            </a:r>
          </a:p>
          <a:p>
            <a:pPr lvl="1"/>
            <a:r>
              <a:rPr lang="en-US" dirty="0" smtClean="0"/>
              <a:t>Deployment models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 2 pages of text!</a:t>
            </a:r>
            <a:endParaRPr lang="en-US" dirty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Cloud? </a:t>
            </a:r>
            <a:endParaRPr lang="en-US" dirty="0" smtClean="0"/>
          </a:p>
        </p:txBody>
      </p:sp>
      <p:pic>
        <p:nvPicPr>
          <p:cNvPr id="22" name="Picture 21" descr="ni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71600"/>
            <a:ext cx="3633788" cy="51435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-152400" y="5029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hlinkClick r:id="rId2"/>
              </a:rPr>
              <a:t>http://csrc.nist.gov/publications/</a:t>
            </a:r>
            <a:br>
              <a:rPr lang="en-US" sz="2000" dirty="0" smtClean="0">
                <a:hlinkClick r:id="rId2"/>
              </a:rPr>
            </a:br>
            <a:r>
              <a:rPr lang="en-US" sz="2000" dirty="0" smtClean="0">
                <a:hlinkClick r:id="rId2"/>
              </a:rPr>
              <a:t>nistpubs/800-145/SP800-145.pdf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Characteristics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On-demand self-service</a:t>
            </a:r>
          </a:p>
          <a:p>
            <a:pPr lvl="1"/>
            <a:r>
              <a:rPr lang="en-US" dirty="0" smtClean="0"/>
              <a:t>Users provision computing resources without human intervention</a:t>
            </a:r>
          </a:p>
          <a:p>
            <a:r>
              <a:rPr lang="en-US" dirty="0" smtClean="0"/>
              <a:t>Broad network access</a:t>
            </a:r>
          </a:p>
          <a:p>
            <a:pPr lvl="1"/>
            <a:r>
              <a:rPr lang="en-US" dirty="0" smtClean="0"/>
              <a:t>Fast, reliable access to remote (cloud) resources via the network</a:t>
            </a:r>
          </a:p>
          <a:p>
            <a:r>
              <a:rPr lang="en-US" dirty="0" smtClean="0"/>
              <a:t>Rapid elasticity</a:t>
            </a:r>
          </a:p>
          <a:p>
            <a:pPr lvl="1"/>
            <a:r>
              <a:rPr lang="en-US" dirty="0" smtClean="0"/>
              <a:t>Ability to scale the resources rapidly based on application needs</a:t>
            </a:r>
          </a:p>
          <a:p>
            <a:r>
              <a:rPr lang="en-US" dirty="0" smtClean="0"/>
              <a:t>Resource pooling</a:t>
            </a:r>
          </a:p>
          <a:p>
            <a:pPr lvl="1"/>
            <a:r>
              <a:rPr lang="en-US" dirty="0" smtClean="0"/>
              <a:t>Multi-tenant sharing of resources</a:t>
            </a:r>
          </a:p>
          <a:p>
            <a:r>
              <a:rPr lang="en-US" dirty="0" smtClean="0"/>
              <a:t>Measured service</a:t>
            </a:r>
          </a:p>
          <a:p>
            <a:pPr lvl="1"/>
            <a:r>
              <a:rPr lang="en-US" dirty="0" smtClean="0"/>
              <a:t>Control and optimization of resources through measured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Distributed Comp. Systems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Remote Services</a:t>
            </a:r>
          </a:p>
          <a:p>
            <a:pPr lvl="1"/>
            <a:r>
              <a:rPr lang="en-US" dirty="0" err="1" smtClean="0"/>
              <a:t>RackSpace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Separates service management from hardware management</a:t>
            </a:r>
          </a:p>
          <a:p>
            <a:r>
              <a:rPr lang="en-US" dirty="0" smtClean="0"/>
              <a:t>Volunteer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BOINC</a:t>
            </a:r>
            <a:r>
              <a:rPr lang="en-US" dirty="0" smtClean="0"/>
              <a:t>, </a:t>
            </a:r>
            <a:r>
              <a:rPr lang="en-US" dirty="0" err="1" smtClean="0"/>
              <a:t>XtremWeb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Takes </a:t>
            </a:r>
            <a:r>
              <a:rPr lang="en-US" dirty="0" smtClean="0"/>
              <a:t>advantage of idle, private, and volatile resources</a:t>
            </a:r>
          </a:p>
          <a:p>
            <a:r>
              <a:rPr lang="en-US" dirty="0" smtClean="0"/>
              <a:t>Batch Systems</a:t>
            </a:r>
          </a:p>
          <a:p>
            <a:pPr lvl="1"/>
            <a:r>
              <a:rPr lang="en-US" dirty="0" smtClean="0"/>
              <a:t>LSF, PBS, etc.</a:t>
            </a:r>
          </a:p>
          <a:p>
            <a:pPr lvl="1"/>
            <a:r>
              <a:rPr lang="en-US" dirty="0" smtClean="0"/>
              <a:t>Permits worker nodes on different sites, but centrally managed</a:t>
            </a:r>
          </a:p>
          <a:p>
            <a:r>
              <a:rPr lang="en-US" dirty="0" smtClean="0"/>
              <a:t>Grid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European Grid Infrastructure (EGI), Open Science Grid (OSG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Federating distributed data centers for easier access, better efficiency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Models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resources are offered to customers/clients?</a:t>
            </a:r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1371600" y="2362200"/>
            <a:ext cx="6172200" cy="4191000"/>
            <a:chOff x="1143000" y="1752600"/>
            <a:chExt cx="6172200" cy="4191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143000" y="4495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Infrastructure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 as a Service (IaaS)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1143000" y="3352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Platform 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as a Service (</a:t>
              </a:r>
              <a:r>
                <a:rPr lang="en-US" sz="1800" smtClean="0">
                  <a:latin typeface="Arial" pitchFamily="-112" charset="0"/>
                  <a:ea typeface="Arial" pitchFamily="-112" charset="0"/>
                  <a:cs typeface="Arial" pitchFamily="-112" charset="0"/>
                </a:rPr>
                <a:t>P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aaS)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143000" y="2209800"/>
              <a:ext cx="4343400" cy="838200"/>
            </a:xfrm>
            <a:prstGeom prst="roundRect">
              <a:avLst>
                <a:gd name="adj" fmla="val 3333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Software 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as a Service (</a:t>
              </a:r>
              <a:r>
                <a:rPr lang="en-US" sz="1800" smtClean="0">
                  <a:latin typeface="Arial" pitchFamily="-112" charset="0"/>
                  <a:ea typeface="Arial" pitchFamily="-112" charset="0"/>
                  <a:cs typeface="Arial" pitchFamily="-112" charset="0"/>
                </a:rPr>
                <a:t>S</a:t>
              </a:r>
              <a:r>
                <a:rPr kumimoji="0" lang="en-US" sz="1800" b="1" i="0" u="none" strike="noStrike" cap="none" normalizeH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aaS)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8" name="Up Arrow 7"/>
            <p:cNvSpPr/>
            <p:nvPr/>
          </p:nvSpPr>
          <p:spPr bwMode="auto">
            <a:xfrm>
              <a:off x="5638800" y="1752600"/>
              <a:ext cx="838200" cy="37338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Vendor Lock-In</a:t>
              </a: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9" name="Up Arrow 8"/>
            <p:cNvSpPr/>
            <p:nvPr/>
          </p:nvSpPr>
          <p:spPr bwMode="auto">
            <a:xfrm rot="10800000">
              <a:off x="6477000" y="2209800"/>
              <a:ext cx="838200" cy="37338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Arial" pitchFamily="-112" charset="0"/>
                  <a:cs typeface="Arial" pitchFamily="-112" charset="0"/>
                </a:rPr>
                <a:t>Flexibility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3770</TotalTime>
  <Words>909</Words>
  <Application>Microsoft Macintosh PowerPoint</Application>
  <PresentationFormat>On-screen Show (4:3)</PresentationFormat>
  <Paragraphs>159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stratuslab-presentation-template-v3</vt:lpstr>
      <vt:lpstr>Introduction to Cloud Technology</vt:lpstr>
      <vt:lpstr>Cloud Marketing</vt:lpstr>
      <vt:lpstr>Virtualization</vt:lpstr>
      <vt:lpstr>Web Service Interfaces  </vt:lpstr>
      <vt:lpstr>Excess Computing Capacity  </vt:lpstr>
      <vt:lpstr>What is a Cloud? </vt:lpstr>
      <vt:lpstr>Essential Characteristics</vt:lpstr>
      <vt:lpstr>Other Distributed Comp. Systems</vt:lpstr>
      <vt:lpstr>Service Models</vt:lpstr>
      <vt:lpstr>Software as a Service (SaaS)</vt:lpstr>
      <vt:lpstr>Platform as a Service (PaaS)</vt:lpstr>
      <vt:lpstr>Infrastructure as a Service (IaaS)</vt:lpstr>
      <vt:lpstr>Deployment Models</vt:lpstr>
      <vt:lpstr>Deployment Models</vt:lpstr>
      <vt:lpstr>Hybrid Clouds and “Sky” Computing</vt:lpstr>
      <vt:lpstr>Slide 16</vt:lpstr>
      <vt:lpstr>Exercise: Your Interest in Clouds</vt:lpstr>
      <vt:lpstr>Exercise: Commercial Services</vt:lpstr>
      <vt:lpstr>Slide 19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445</cp:revision>
  <cp:lastPrinted>2010-03-23T08:08:48Z</cp:lastPrinted>
  <dcterms:created xsi:type="dcterms:W3CDTF">2012-10-24T10:02:29Z</dcterms:created>
  <dcterms:modified xsi:type="dcterms:W3CDTF">2012-10-24T12:29:46Z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