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  <p:sldMasterId id="2147484658" r:id="rId2"/>
    <p:sldMasterId id="2147484660" r:id="rId3"/>
  </p:sldMasterIdLst>
  <p:notesMasterIdLst>
    <p:notesMasterId r:id="rId34"/>
  </p:notesMasterIdLst>
  <p:handoutMasterIdLst>
    <p:handoutMasterId r:id="rId35"/>
  </p:handoutMasterIdLst>
  <p:sldIdLst>
    <p:sldId id="577" r:id="rId4"/>
    <p:sldId id="961" r:id="rId5"/>
    <p:sldId id="962" r:id="rId6"/>
    <p:sldId id="968" r:id="rId7"/>
    <p:sldId id="969" r:id="rId8"/>
    <p:sldId id="970" r:id="rId9"/>
    <p:sldId id="971" r:id="rId10"/>
    <p:sldId id="972" r:id="rId11"/>
    <p:sldId id="973" r:id="rId12"/>
    <p:sldId id="974" r:id="rId13"/>
    <p:sldId id="975" r:id="rId14"/>
    <p:sldId id="976" r:id="rId15"/>
    <p:sldId id="977" r:id="rId16"/>
    <p:sldId id="978" r:id="rId17"/>
    <p:sldId id="979" r:id="rId18"/>
    <p:sldId id="960" r:id="rId19"/>
    <p:sldId id="954" r:id="rId20"/>
    <p:sldId id="934" r:id="rId21"/>
    <p:sldId id="935" r:id="rId22"/>
    <p:sldId id="944" r:id="rId23"/>
    <p:sldId id="957" r:id="rId24"/>
    <p:sldId id="936" r:id="rId25"/>
    <p:sldId id="937" r:id="rId26"/>
    <p:sldId id="955" r:id="rId27"/>
    <p:sldId id="945" r:id="rId28"/>
    <p:sldId id="939" r:id="rId29"/>
    <p:sldId id="967" r:id="rId30"/>
    <p:sldId id="959" r:id="rId31"/>
    <p:sldId id="966" r:id="rId32"/>
    <p:sldId id="863" r:id="rId3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1864" y="-115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47244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42190" tIns="21095" rIns="42190" bIns="210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42190" tIns="21095" rIns="42190" bIns="210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066800" y="4800600"/>
            <a:ext cx="7239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2012, Centre 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 smtClean="0"/>
              <a:t>Scientifique</a:t>
            </a:r>
            <a:r>
              <a:rPr lang="en-US" sz="1400" dirty="0" smtClean="0"/>
              <a:t> (CNRS).</a:t>
            </a:r>
          </a:p>
          <a:p>
            <a:pPr algn="just"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lIns="42195" tIns="21097" rIns="42195" bIns="210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49086" y="2090057"/>
            <a:ext cx="7440386" cy="267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3444" tIns="23444" rIns="23444" bIns="234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1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 Light" pitchFamily="-111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 Light" pitchFamily="-111" charset="0"/>
          <a:ea typeface="ヒラギノ角ゴ ProN W3" pitchFamily="-111" charset="-128"/>
          <a:cs typeface="ヒラギノ角ゴ ProN W3" pitchFamily="-111" charset="-128"/>
          <a:sym typeface="Gill Sans Light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 Light" pitchFamily="-111" charset="0"/>
          <a:ea typeface="ヒラギノ角ゴ ProN W3" pitchFamily="-111" charset="-128"/>
          <a:cs typeface="ヒラギノ角ゴ ProN W3" pitchFamily="-111" charset="-128"/>
          <a:sym typeface="Gill Sans Light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 Light" pitchFamily="-111" charset="0"/>
          <a:ea typeface="ヒラギノ角ゴ ProN W3" pitchFamily="-111" charset="-128"/>
          <a:cs typeface="ヒラギノ角ゴ ProN W3" pitchFamily="-111" charset="-128"/>
          <a:sym typeface="Gill Sans Light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 Light" pitchFamily="-111" charset="0"/>
          <a:ea typeface="ヒラギノ角ゴ ProN W3" pitchFamily="-111" charset="-128"/>
          <a:cs typeface="ヒラギノ角ゴ ProN W3" pitchFamily="-111" charset="-128"/>
          <a:sym typeface="Gill Sans Light" pitchFamily="-111" charset="0"/>
        </a:defRPr>
      </a:lvl5pPr>
      <a:lvl6pPr marL="21099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 Light" pitchFamily="-111" charset="0"/>
          <a:ea typeface="ヒラギノ角ゴ ProN W3" pitchFamily="-111" charset="-128"/>
          <a:cs typeface="ヒラギノ角ゴ ProN W3" pitchFamily="-111" charset="-128"/>
          <a:sym typeface="Gill Sans Light" pitchFamily="-111" charset="0"/>
        </a:defRPr>
      </a:lvl6pPr>
      <a:lvl7pPr marL="421996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 Light" pitchFamily="-111" charset="0"/>
          <a:ea typeface="ヒラギノ角ゴ ProN W3" pitchFamily="-111" charset="-128"/>
          <a:cs typeface="ヒラギノ角ゴ ProN W3" pitchFamily="-111" charset="-128"/>
          <a:sym typeface="Gill Sans Light" pitchFamily="-111" charset="0"/>
        </a:defRPr>
      </a:lvl7pPr>
      <a:lvl8pPr marL="63299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 Light" pitchFamily="-111" charset="0"/>
          <a:ea typeface="ヒラギノ角ゴ ProN W3" pitchFamily="-111" charset="-128"/>
          <a:cs typeface="ヒラギノ角ゴ ProN W3" pitchFamily="-111" charset="-128"/>
          <a:sym typeface="Gill Sans Light" pitchFamily="-111" charset="0"/>
        </a:defRPr>
      </a:lvl8pPr>
      <a:lvl9pPr marL="84399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 Light" pitchFamily="-111" charset="0"/>
          <a:ea typeface="ヒラギノ角ゴ ProN W3" pitchFamily="-111" charset="-128"/>
          <a:cs typeface="ヒラギノ角ゴ ProN W3" pitchFamily="-111" charset="-128"/>
          <a:sym typeface="Gill Sans Light" pitchFamily="-111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5pPr>
      <a:lvl6pPr marL="210998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6pPr>
      <a:lvl7pPr marL="421996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7pPr>
      <a:lvl8pPr marL="632993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8pPr>
      <a:lvl9pPr marL="843991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9pPr>
    </p:bodyStyle>
    <p:otherStyle>
      <a:defPPr>
        <a:defRPr lang="en-US"/>
      </a:defPPr>
      <a:lvl1pPr marL="0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0998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21996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32993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43991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54989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65987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76985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87982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pitchFamily="-111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pitchFamily="-111" charset="0"/>
          <a:ea typeface="ヒラギノ角ゴ ProN W3" pitchFamily="-111" charset="-128"/>
          <a:cs typeface="ヒラギノ角ゴ ProN W3" pitchFamily="-111" charset="-128"/>
          <a:sym typeface="Gill Sans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pitchFamily="-111" charset="0"/>
          <a:ea typeface="ヒラギノ角ゴ ProN W3" pitchFamily="-111" charset="-128"/>
          <a:cs typeface="ヒラギノ角ゴ ProN W3" pitchFamily="-111" charset="-128"/>
          <a:sym typeface="Gill Sans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pitchFamily="-111" charset="0"/>
          <a:ea typeface="ヒラギノ角ゴ ProN W3" pitchFamily="-111" charset="-128"/>
          <a:cs typeface="ヒラギノ角ゴ ProN W3" pitchFamily="-111" charset="-128"/>
          <a:sym typeface="Gill Sans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pitchFamily="-111" charset="0"/>
          <a:ea typeface="ヒラギノ角ゴ ProN W3" pitchFamily="-111" charset="-128"/>
          <a:cs typeface="ヒラギノ角ゴ ProN W3" pitchFamily="-111" charset="-128"/>
          <a:sym typeface="Gill Sans" pitchFamily="-111" charset="0"/>
        </a:defRPr>
      </a:lvl5pPr>
      <a:lvl6pPr marL="21097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pitchFamily="-111" charset="0"/>
          <a:ea typeface="ヒラギノ角ゴ ProN W3" pitchFamily="-111" charset="-128"/>
          <a:cs typeface="ヒラギノ角ゴ ProN W3" pitchFamily="-111" charset="-128"/>
          <a:sym typeface="Gill Sans" pitchFamily="-111" charset="0"/>
        </a:defRPr>
      </a:lvl6pPr>
      <a:lvl7pPr marL="42194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pitchFamily="-111" charset="0"/>
          <a:ea typeface="ヒラギノ角ゴ ProN W3" pitchFamily="-111" charset="-128"/>
          <a:cs typeface="ヒラギノ角ゴ ProN W3" pitchFamily="-111" charset="-128"/>
          <a:sym typeface="Gill Sans" pitchFamily="-111" charset="0"/>
        </a:defRPr>
      </a:lvl7pPr>
      <a:lvl8pPr marL="63292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pitchFamily="-111" charset="0"/>
          <a:ea typeface="ヒラギノ角ゴ ProN W3" pitchFamily="-111" charset="-128"/>
          <a:cs typeface="ヒラギノ角ゴ ProN W3" pitchFamily="-111" charset="-128"/>
          <a:sym typeface="Gill Sans" pitchFamily="-111" charset="0"/>
        </a:defRPr>
      </a:lvl8pPr>
      <a:lvl9pPr marL="843895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pitchFamily="-111" charset="0"/>
          <a:ea typeface="ヒラギノ角ゴ ProN W3" pitchFamily="-111" charset="-128"/>
          <a:cs typeface="ヒラギノ角ゴ ProN W3" pitchFamily="-111" charset="-128"/>
          <a:sym typeface="Gill Sans" pitchFamily="-111" charset="0"/>
        </a:defRPr>
      </a:lvl9pPr>
    </p:titleStyle>
    <p:bodyStyle>
      <a:lvl1pPr marL="509853" indent="-363344" algn="l" rtl="0" fontAlgn="base">
        <a:spcBef>
          <a:spcPts val="1523"/>
        </a:spcBef>
        <a:spcAft>
          <a:spcPct val="0"/>
        </a:spcAft>
        <a:buSzPct val="171000"/>
        <a:buFont typeface="Gill Sans" pitchFamily="-111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1pPr>
      <a:lvl2pPr marL="714966" indent="-363344" algn="l" rtl="0" fontAlgn="base">
        <a:spcBef>
          <a:spcPts val="1523"/>
        </a:spcBef>
        <a:spcAft>
          <a:spcPct val="0"/>
        </a:spcAft>
        <a:buSzPct val="171000"/>
        <a:buFont typeface="Gill Sans" pitchFamily="-111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2pPr>
      <a:lvl3pPr marL="920080" indent="-363344" algn="l" rtl="0" fontAlgn="base">
        <a:spcBef>
          <a:spcPts val="1523"/>
        </a:spcBef>
        <a:spcAft>
          <a:spcPct val="0"/>
        </a:spcAft>
        <a:buSzPct val="171000"/>
        <a:buFont typeface="Gill Sans" pitchFamily="-111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3pPr>
      <a:lvl4pPr marL="1125194" indent="-363344" algn="l" rtl="0" fontAlgn="base">
        <a:spcBef>
          <a:spcPts val="1523"/>
        </a:spcBef>
        <a:spcAft>
          <a:spcPct val="0"/>
        </a:spcAft>
        <a:buSzPct val="171000"/>
        <a:buFont typeface="Gill Sans" pitchFamily="-111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4pPr>
      <a:lvl5pPr marL="1330306" indent="-363344" algn="l" rtl="0" fontAlgn="base">
        <a:spcBef>
          <a:spcPts val="1523"/>
        </a:spcBef>
        <a:spcAft>
          <a:spcPct val="0"/>
        </a:spcAft>
        <a:buSzPct val="171000"/>
        <a:buFont typeface="Gill Sans" pitchFamily="-111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5pPr>
      <a:lvl6pPr marL="1541280" indent="-363344" algn="l" rtl="0" fontAlgn="base">
        <a:spcBef>
          <a:spcPts val="1523"/>
        </a:spcBef>
        <a:spcAft>
          <a:spcPct val="0"/>
        </a:spcAft>
        <a:buSzPct val="171000"/>
        <a:buFont typeface="Gill Sans" pitchFamily="-111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6pPr>
      <a:lvl7pPr marL="1752254" indent="-363344" algn="l" rtl="0" fontAlgn="base">
        <a:spcBef>
          <a:spcPts val="1523"/>
        </a:spcBef>
        <a:spcAft>
          <a:spcPct val="0"/>
        </a:spcAft>
        <a:buSzPct val="171000"/>
        <a:buFont typeface="Gill Sans" pitchFamily="-111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7pPr>
      <a:lvl8pPr marL="1963228" indent="-363344" algn="l" rtl="0" fontAlgn="base">
        <a:spcBef>
          <a:spcPts val="1523"/>
        </a:spcBef>
        <a:spcAft>
          <a:spcPct val="0"/>
        </a:spcAft>
        <a:buSzPct val="171000"/>
        <a:buFont typeface="Gill Sans" pitchFamily="-111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8pPr>
      <a:lvl9pPr marL="2174202" indent="-363344" algn="l" rtl="0" fontAlgn="base">
        <a:spcBef>
          <a:spcPts val="1523"/>
        </a:spcBef>
        <a:spcAft>
          <a:spcPct val="0"/>
        </a:spcAft>
        <a:buSzPct val="171000"/>
        <a:buFont typeface="Gill Sans" pitchFamily="-111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pitchFamily="-111" charset="0"/>
        </a:defRPr>
      </a:lvl9pPr>
    </p:bodyStyle>
    <p:otherStyle>
      <a:defPPr>
        <a:defRPr lang="en-US"/>
      </a:defPPr>
      <a:lvl1pPr marL="0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0974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21948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32921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43895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54869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65842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76817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87789" algn="l" defTabSz="2109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hyperlink" Target="http://stratuslab.eu" TargetMode="External"/><Relationship Id="rId9" Type="http://schemas.openxmlformats.org/officeDocument/2006/relationships/hyperlink" Target="mailto:support@stratuslab.eu" TargetMode="External"/><Relationship Id="rId10" Type="http://schemas.openxmlformats.org/officeDocument/2006/relationships/hyperlink" Target="http://github.com/StratusLab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support@stratuslab.e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ithub.com/StratusLa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StratusLab </a:t>
            </a:r>
            <a:r>
              <a:rPr lang="en-US" dirty="0" smtClean="0"/>
              <a:t>Cloud Distribution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Tutorial (Bordeaux, France)</a:t>
            </a:r>
          </a:p>
          <a:p>
            <a:r>
              <a:rPr lang="en-US" dirty="0" smtClean="0"/>
              <a:t>25-26 October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446314" y="424543"/>
            <a:ext cx="3842657" cy="101890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>
                <a:solidFill>
                  <a:srgbClr val="143262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Dynamic Training </a:t>
            </a:r>
            <a:r>
              <a:rPr lang="en-US" sz="3000" dirty="0" err="1">
                <a:solidFill>
                  <a:srgbClr val="143262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lnfrastructure</a:t>
            </a:r>
            <a:endParaRPr lang="en-US" sz="3000" dirty="0">
              <a:solidFill>
                <a:srgbClr val="143262"/>
              </a:solidFill>
              <a:latin typeface="Gill Sans" pitchFamily="-111" charset="0"/>
              <a:ea typeface="Gill Sans" pitchFamily="-111" charset="0"/>
              <a:cs typeface="Gill Sans" pitchFamily="-111" charset="0"/>
              <a:sym typeface="Gill Sans" pitchFamily="-111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9921" y="463732"/>
            <a:ext cx="4220936" cy="349431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321128" y="1570809"/>
            <a:ext cx="4087586" cy="7772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No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need to have a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dedicated training infrastructure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; create it as needed. 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321128" y="2485209"/>
            <a:ext cx="4087586" cy="7772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Provide students each with their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own personal playground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.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4789714" y="4199708"/>
            <a:ext cx="3956957" cy="11234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Data acquisition software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used by several nuclear physics institutes, like IPNO, INFN, GSI, </a:t>
            </a:r>
            <a:r>
              <a:rPr lang="en-US" sz="2200" b="0" dirty="0" err="1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Ganil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, ....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371" y="3749040"/>
            <a:ext cx="5116286" cy="129322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3559" name="Rectangle 7"/>
          <p:cNvSpPr>
            <a:spLocks/>
          </p:cNvSpPr>
          <p:nvPr/>
        </p:nvSpPr>
        <p:spPr bwMode="auto">
          <a:xfrm>
            <a:off x="179614" y="5254534"/>
            <a:ext cx="4370614" cy="1374866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Successfully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trained 20 students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on NARVAL, each with their own system, using the 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StratusLab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 cloud infrastructure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.  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4724400" y="5646420"/>
            <a:ext cx="4087586" cy="7772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Understanding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the system requires and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installing, using 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and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customizing it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  <p:bldP spid="23559" grpId="0" animBg="1" autoUpdateAnimBg="0"/>
      <p:bldP spid="2356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857" y="453118"/>
            <a:ext cx="3418114" cy="30673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/>
          </p:cNvSpPr>
          <p:nvPr/>
        </p:nvSpPr>
        <p:spPr bwMode="auto">
          <a:xfrm>
            <a:off x="4517572" y="457200"/>
            <a:ext cx="3842657" cy="101890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>
                <a:solidFill>
                  <a:srgbClr val="143262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Dynamic Testing </a:t>
            </a:r>
            <a:r>
              <a:rPr lang="en-US" sz="3000" dirty="0" err="1">
                <a:solidFill>
                  <a:srgbClr val="143262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lnfrastructure</a:t>
            </a:r>
            <a:endParaRPr lang="en-US" sz="3000" dirty="0">
              <a:solidFill>
                <a:srgbClr val="143262"/>
              </a:solidFill>
              <a:latin typeface="Gill Sans" pitchFamily="-111" charset="0"/>
              <a:ea typeface="Gill Sans" pitchFamily="-111" charset="0"/>
              <a:cs typeface="Gill Sans" pitchFamily="-111" charset="0"/>
              <a:sym typeface="Gill Sans" pitchFamily="-111" charset="0"/>
            </a:endParaRP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4544788" y="1655719"/>
            <a:ext cx="3788229" cy="77070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Developers can easily test software in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multiple environments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.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392388" y="2612571"/>
            <a:ext cx="4288971" cy="7772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They can deploy a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full, independent test system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without interference with others.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2" y="4167051"/>
            <a:ext cx="3397023" cy="1143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/>
          </p:cNvSpPr>
          <p:nvPr/>
        </p:nvSpPr>
        <p:spPr bwMode="auto">
          <a:xfrm>
            <a:off x="359228" y="4163786"/>
            <a:ext cx="4087586" cy="1143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Software engineering 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PaaS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from SixSq allowing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automated deployment and testing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of complete software systems.</a:t>
            </a:r>
            <a:b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</a:br>
            <a:endParaRPr lang="en-US" sz="2200" b="0" dirty="0">
              <a:solidFill>
                <a:srgbClr val="000000"/>
              </a:solidFill>
              <a:latin typeface="Gill Sans Light" pitchFamily="-111" charset="0"/>
              <a:ea typeface="Gill Sans Light" pitchFamily="-111" charset="0"/>
              <a:cs typeface="Gill Sans Light" pitchFamily="-111" charset="0"/>
              <a:sym typeface="Gill Sans Light" pitchFamily="-111" charset="0"/>
            </a:endParaRP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2405745" y="5659483"/>
            <a:ext cx="4327071" cy="790303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Uses the 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StratusLab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cloud distribution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for dynamic resource provisioning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2" grpId="0" autoUpdateAnimBg="0"/>
      <p:bldP spid="2458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>
          <a:xfrm>
            <a:off x="849086" y="2090057"/>
            <a:ext cx="7685314" cy="2677886"/>
          </a:xfrm>
          <a:ln/>
        </p:spPr>
        <p:txBody>
          <a:bodyPr/>
          <a:lstStyle/>
          <a:p>
            <a:r>
              <a:rPr lang="en-US" dirty="0"/>
              <a:t>Flexible Service Deployment</a:t>
            </a:r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1458508" y="4143345"/>
            <a:ext cx="6218825" cy="4001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Deploy user-level, network-accessible services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1784788" y="4842207"/>
            <a:ext cx="5571024" cy="4001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Create domain-specific analysis platforms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4512129" y="1567543"/>
            <a:ext cx="4234543" cy="5355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>
                <a:solidFill>
                  <a:srgbClr val="143262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High Energy Physics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74" y="845822"/>
            <a:ext cx="3854223" cy="515982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/>
          </p:cNvSpPr>
          <p:nvPr/>
        </p:nvSpPr>
        <p:spPr bwMode="auto">
          <a:xfrm>
            <a:off x="4479472" y="2472146"/>
            <a:ext cx="4294414" cy="149569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This scientific domain has experiments with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thousands of users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, </a:t>
            </a:r>
            <a:r>
              <a:rPr lang="en-US" sz="2200" b="0" dirty="0" err="1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analysing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petabytes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 of data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that are distributed at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hundreds of sites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around the world.</a:t>
            </a: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4414157" y="4346666"/>
            <a:ext cx="4572000" cy="11234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The experiments develop and maintain their own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software services and platforms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to manage the data and control access to 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74" y="845822"/>
            <a:ext cx="3854223" cy="515982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588" y="1127488"/>
            <a:ext cx="2797629" cy="11846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/>
          </p:cNvSpPr>
          <p:nvPr/>
        </p:nvSpPr>
        <p:spPr bwMode="auto">
          <a:xfrm>
            <a:off x="4386945" y="3869874"/>
            <a:ext cx="4479471" cy="186145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Potential benefits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: 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Simplified 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master/worker interactions leading to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simplified code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, ability to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run the master within the cloud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, and the possibility for deploying redundant services for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better reliability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.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593772" y="2527665"/>
            <a:ext cx="4065814" cy="77070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General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master/worker framework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for analysis of high-energy physics data.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74" y="845822"/>
            <a:ext cx="3854223" cy="515982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/>
          </p:cNvSpPr>
          <p:nvPr/>
        </p:nvSpPr>
        <p:spPr bwMode="auto">
          <a:xfrm>
            <a:off x="4648200" y="2609306"/>
            <a:ext cx="4114800" cy="7772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Production grid site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run by GRNET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inside of a 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StratusLab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 cloud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714" y="3651069"/>
            <a:ext cx="3722914" cy="137813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/>
          </p:cNvSpPr>
          <p:nvPr/>
        </p:nvSpPr>
        <p:spPr bwMode="auto">
          <a:xfrm>
            <a:off x="4495800" y="5242560"/>
            <a:ext cx="4408713" cy="7772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Demonstrates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cloud’s ability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to support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complex services in production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.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4582887" y="705394"/>
            <a:ext cx="4234543" cy="5355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>
                <a:solidFill>
                  <a:srgbClr val="143262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Grid Infrastructures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4680857" y="1449979"/>
            <a:ext cx="4038600" cy="77070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Grid services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form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another platform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that supports HEP data analysis.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History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12192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Informal collaboration to investigate running grid services on Amazon EC2 (2007)</a:t>
            </a:r>
            <a:endParaRPr lang="en-US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3295472"/>
            <a:ext cx="4267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Project (June 2010 to May 2012) co-funded by EC with 6 partners from 5 countries</a:t>
            </a:r>
            <a:endParaRPr lang="en-US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5200472"/>
            <a:ext cx="457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FF0000"/>
                </a:solidFill>
              </a:rPr>
              <a:t>Open collaboration </a:t>
            </a:r>
            <a:r>
              <a:rPr lang="en-US" b="0" dirty="0" smtClean="0"/>
              <a:t>to continue the development and support of the </a:t>
            </a:r>
            <a:r>
              <a:rPr lang="en-US" b="0" dirty="0" err="1" smtClean="0"/>
              <a:t>StratusLab</a:t>
            </a:r>
            <a:r>
              <a:rPr lang="en-US" b="0" dirty="0" smtClean="0"/>
              <a:t> software</a:t>
            </a:r>
            <a:endParaRPr lang="en-US" b="0" dirty="0"/>
          </a:p>
        </p:txBody>
      </p:sp>
      <p:sp>
        <p:nvSpPr>
          <p:cNvPr id="23" name="Notched Right Arrow 22"/>
          <p:cNvSpPr/>
          <p:nvPr/>
        </p:nvSpPr>
        <p:spPr bwMode="auto">
          <a:xfrm rot="1955401">
            <a:off x="1409162" y="2667285"/>
            <a:ext cx="983539" cy="457200"/>
          </a:xfrm>
          <a:prstGeom prst="notchedRightArrow">
            <a:avLst/>
          </a:prstGeom>
          <a:solidFill>
            <a:srgbClr val="CCFFCC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4" name="Notched Right Arrow 23"/>
          <p:cNvSpPr/>
          <p:nvPr/>
        </p:nvSpPr>
        <p:spPr bwMode="auto">
          <a:xfrm rot="1955401">
            <a:off x="3390362" y="4724115"/>
            <a:ext cx="983539" cy="457200"/>
          </a:xfrm>
          <a:prstGeom prst="notchedRightArrow">
            <a:avLst/>
          </a:prstGeom>
          <a:solidFill>
            <a:srgbClr val="CCFFCC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096000" y="1676400"/>
            <a:ext cx="2895600" cy="2590800"/>
            <a:chOff x="6096000" y="1143000"/>
            <a:chExt cx="2895600" cy="2590800"/>
          </a:xfrm>
        </p:grpSpPr>
        <p:grpSp>
          <p:nvGrpSpPr>
            <p:cNvPr id="41" name="Group 40"/>
            <p:cNvGrpSpPr/>
            <p:nvPr/>
          </p:nvGrpSpPr>
          <p:grpSpPr>
            <a:xfrm>
              <a:off x="6096000" y="1219200"/>
              <a:ext cx="2816226" cy="2438400"/>
              <a:chOff x="5383212" y="1066800"/>
              <a:chExt cx="2816226" cy="2438400"/>
            </a:xfrm>
          </p:grpSpPr>
          <p:pic>
            <p:nvPicPr>
              <p:cNvPr id="39" name="Picture 38" descr="grnet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83212" y="1858962"/>
                <a:ext cx="1855788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39" descr="sixsq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15200" y="1805781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6" descr="cnrs.jpe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62600" y="1066800"/>
                <a:ext cx="1143000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7" descr="ucm.gi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37388" y="1148557"/>
                <a:ext cx="1162050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4" descr="TelefonicaID_1_300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6900" y="2679700"/>
                <a:ext cx="825500" cy="825500"/>
              </a:xfrm>
              <a:prstGeom prst="rect">
                <a:avLst/>
              </a:prstGeom>
            </p:spPr>
          </p:pic>
          <p:pic>
            <p:nvPicPr>
              <p:cNvPr id="36" name="Picture 35" descr="545px-Blazon_Trinity_College_Dublin.svg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13450" y="2667000"/>
                <a:ext cx="692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" name="Line Callout 2 (Border and Accent Bar) 41"/>
            <p:cNvSpPr/>
            <p:nvPr/>
          </p:nvSpPr>
          <p:spPr bwMode="auto">
            <a:xfrm>
              <a:off x="6096000" y="1143000"/>
              <a:ext cx="2895600" cy="259080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4951"/>
                <a:gd name="adj6" fmla="val -44913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sp>
        <p:nvSpPr>
          <p:cNvPr id="61" name="Line Callout 2 (Border and Accent Bar) 60"/>
          <p:cNvSpPr/>
          <p:nvPr/>
        </p:nvSpPr>
        <p:spPr bwMode="auto">
          <a:xfrm>
            <a:off x="76200" y="5486400"/>
            <a:ext cx="3581400" cy="1143000"/>
          </a:xfrm>
          <a:prstGeom prst="accentBorderCallout2">
            <a:avLst>
              <a:gd name="adj1" fmla="val 83194"/>
              <a:gd name="adj2" fmla="val 105622"/>
              <a:gd name="adj3" fmla="val 82972"/>
              <a:gd name="adj4" fmla="val 111069"/>
              <a:gd name="adj5" fmla="val 34943"/>
              <a:gd name="adj6" fmla="val 1204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Website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: 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  <a:hlinkClick r:id="rId8"/>
              </a:rPr>
              <a:t>http://stratuslab.eu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Twitter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@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StratusLab</a:t>
            </a:r>
            <a:endParaRPr kumimoji="0" lang="en-US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Support</a:t>
            </a:r>
            <a:r>
              <a:rPr lang="en-US" sz="1600" b="0" baseline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: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  <a:hlinkClick r:id="rId9"/>
              </a:rPr>
              <a:t>support@stratuslab.eu</a:t>
            </a:r>
            <a:endParaRPr lang="en-US" sz="1600" b="0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Source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  <a:hlinkClick r:id="rId10"/>
              </a:rPr>
              <a:t>http://github.com/StratusLab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Principles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to deploy and simple to use!</a:t>
            </a:r>
          </a:p>
          <a:p>
            <a:pPr lvl="1"/>
            <a:r>
              <a:rPr lang="en-US" dirty="0" smtClean="0"/>
              <a:t>Command line client for all major platforms</a:t>
            </a:r>
          </a:p>
          <a:p>
            <a:pPr lvl="1"/>
            <a:r>
              <a:rPr lang="en-US" dirty="0" smtClean="0"/>
              <a:t>Web interface for most services</a:t>
            </a:r>
          </a:p>
          <a:p>
            <a:pPr lvl="1"/>
            <a:r>
              <a:rPr lang="en-US" dirty="0" smtClean="0"/>
              <a:t>REST interfaces for programmers</a:t>
            </a:r>
          </a:p>
          <a:p>
            <a:r>
              <a:rPr lang="en-US" dirty="0" smtClean="0"/>
              <a:t>Focused, practical development</a:t>
            </a:r>
          </a:p>
          <a:p>
            <a:pPr lvl="1"/>
            <a:r>
              <a:rPr lang="en-US" dirty="0" smtClean="0"/>
              <a:t>Develop for </a:t>
            </a:r>
            <a:r>
              <a:rPr lang="en-US" dirty="0" smtClean="0">
                <a:sym typeface="Wingdings"/>
              </a:rPr>
              <a:t>real needs of users</a:t>
            </a:r>
            <a:endParaRPr lang="en-US" dirty="0" smtClean="0"/>
          </a:p>
          <a:p>
            <a:pPr lvl="1"/>
            <a:r>
              <a:rPr lang="en-US" dirty="0" smtClean="0"/>
              <a:t>Focus on providing </a:t>
            </a:r>
            <a:r>
              <a:rPr lang="en-US" dirty="0" err="1" smtClean="0"/>
              <a:t>IaaS</a:t>
            </a:r>
            <a:r>
              <a:rPr lang="en-US" dirty="0" smtClean="0"/>
              <a:t> services well</a:t>
            </a:r>
          </a:p>
          <a:p>
            <a:pPr lvl="1"/>
            <a:r>
              <a:rPr lang="en-US" dirty="0" smtClean="0"/>
              <a:t>License (Apache2) that allows academic and commercial use</a:t>
            </a:r>
          </a:p>
          <a:p>
            <a:r>
              <a:rPr lang="en-US" dirty="0" smtClean="0"/>
              <a:t>Maintain production quality with rapid evolution</a:t>
            </a:r>
          </a:p>
          <a:p>
            <a:pPr lvl="1"/>
            <a:r>
              <a:rPr lang="en-US" dirty="0" smtClean="0"/>
              <a:t>Iterative integration: always maintain working distribution</a:t>
            </a:r>
          </a:p>
          <a:p>
            <a:pPr lvl="1"/>
            <a:r>
              <a:rPr lang="en-US" dirty="0" smtClean="0"/>
              <a:t>Public releases approximately every 3 months</a:t>
            </a:r>
          </a:p>
          <a:p>
            <a:pPr lvl="1"/>
            <a:r>
              <a:rPr lang="en-US" dirty="0" smtClean="0"/>
              <a:t>Welcome contributions by institutes and individual developers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6" name="Picture 5" descr="architecture-sta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164749"/>
            <a:ext cx="8686800" cy="554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Services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Virtual Machine Management</a:t>
            </a:r>
          </a:p>
          <a:p>
            <a:pPr lvl="1"/>
            <a:r>
              <a:rPr lang="en-US" dirty="0" err="1" smtClean="0"/>
              <a:t>OpenNebula</a:t>
            </a:r>
            <a:r>
              <a:rPr lang="en-US" dirty="0" smtClean="0"/>
              <a:t> (</a:t>
            </a:r>
            <a:r>
              <a:rPr lang="en-US" dirty="0" err="1" smtClean="0"/>
              <a:t>opennebula.org</a:t>
            </a:r>
            <a:r>
              <a:rPr lang="en-US" dirty="0" smtClean="0"/>
              <a:t>) provides core of VMM (start, stop, kill)</a:t>
            </a:r>
          </a:p>
          <a:p>
            <a:pPr lvl="1"/>
            <a:r>
              <a:rPr lang="en-US" dirty="0" smtClean="0"/>
              <a:t>Plug-in architecture allows use of multiple hypervisors (</a:t>
            </a:r>
            <a:r>
              <a:rPr lang="en-US" dirty="0" err="1" smtClean="0"/>
              <a:t>kvm</a:t>
            </a:r>
            <a:r>
              <a:rPr lang="en-US" dirty="0" smtClean="0"/>
              <a:t>, …)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err="1" smtClean="0"/>
              <a:t>StratusLab</a:t>
            </a:r>
            <a:r>
              <a:rPr lang="en-US" dirty="0" smtClean="0"/>
              <a:t>-specific caching allows low-latency startup of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Quarantine of stopped images for forensic analysis</a:t>
            </a:r>
          </a:p>
          <a:p>
            <a:pPr lvl="1"/>
            <a:r>
              <a:rPr lang="en-US" dirty="0" smtClean="0"/>
              <a:t>Detailed logging of user and resource information</a:t>
            </a:r>
          </a:p>
          <a:p>
            <a:pPr lvl="1"/>
            <a:r>
              <a:rPr lang="en-US" dirty="0" smtClean="0"/>
              <a:t>Improved error feedback from plug-ins to user</a:t>
            </a:r>
          </a:p>
          <a:p>
            <a:pPr lvl="1"/>
            <a:r>
              <a:rPr lang="en-US" dirty="0" smtClean="0"/>
              <a:t>Integration with </a:t>
            </a:r>
            <a:r>
              <a:rPr lang="en-US" dirty="0" err="1" smtClean="0"/>
              <a:t>StratusLab</a:t>
            </a:r>
            <a:r>
              <a:rPr lang="en-US" dirty="0" smtClean="0"/>
              <a:t> user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Access to remote virtual machines</a:t>
            </a:r>
          </a:p>
          <a:p>
            <a:pPr lvl="1"/>
            <a:r>
              <a:rPr lang="en-US" dirty="0" smtClean="0"/>
              <a:t>Service providers in the forefront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Customized environment</a:t>
            </a:r>
          </a:p>
          <a:p>
            <a:pPr lvl="1"/>
            <a:r>
              <a:rPr lang="en-US" dirty="0" smtClean="0"/>
              <a:t>Simple and rapid access</a:t>
            </a:r>
          </a:p>
          <a:p>
            <a:pPr lvl="1"/>
            <a:r>
              <a:rPr lang="en-US" dirty="0" smtClean="0"/>
              <a:t>Access as “root”</a:t>
            </a:r>
          </a:p>
          <a:p>
            <a:pPr lvl="1"/>
            <a:r>
              <a:rPr lang="en-US" dirty="0" smtClean="0"/>
              <a:t>Pay-as-you-go model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Non-standardized interfaces (vendor lock-in)</a:t>
            </a:r>
          </a:p>
          <a:p>
            <a:pPr lvl="1"/>
            <a:r>
              <a:rPr lang="en-US" dirty="0" smtClean="0"/>
              <a:t>Virtual machine creation is difficult and time-consuming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Infrastructure as a Service (IaaS)</a:t>
            </a:r>
          </a:p>
        </p:txBody>
      </p:sp>
      <p:pic>
        <p:nvPicPr>
          <p:cNvPr id="6" name="Picture 39" descr="logo_aw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95800"/>
            <a:ext cx="1676400" cy="61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r="12303"/>
          <a:stretch>
            <a:fillRect/>
          </a:stretch>
        </p:blipFill>
        <p:spPr bwMode="auto">
          <a:xfrm>
            <a:off x="6781800" y="4839837"/>
            <a:ext cx="1981200" cy="4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 bwMode="auto">
          <a:xfrm>
            <a:off x="4648200" y="3200400"/>
            <a:ext cx="4343400" cy="838200"/>
          </a:xfrm>
          <a:prstGeom prst="roundRect">
            <a:avLst>
              <a:gd name="adj" fmla="val 3333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Infrastructure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as a Service (IaaS)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648200" y="22098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Platform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P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648200" y="12192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Software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S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4114800" y="1143000"/>
            <a:ext cx="533400" cy="5410200"/>
          </a:xfrm>
          <a:prstGeom prst="rightBrace">
            <a:avLst>
              <a:gd name="adj1" fmla="val 8333"/>
              <a:gd name="adj2" fmla="val 4598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4" name="Picture 13" descr="Flexi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5410200"/>
            <a:ext cx="1994647" cy="1143000"/>
          </a:xfrm>
          <a:prstGeom prst="rect">
            <a:avLst/>
          </a:prstGeom>
        </p:spPr>
      </p:pic>
      <p:pic>
        <p:nvPicPr>
          <p:cNvPr id="15" name="Picture 14" descr="ElasticHosts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0" y="5562600"/>
            <a:ext cx="2540000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Services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Persistent (Read-Write) Disks</a:t>
            </a:r>
          </a:p>
          <a:p>
            <a:pPr lvl="1"/>
            <a:r>
              <a:rPr lang="en-US" dirty="0" smtClean="0"/>
              <a:t>Allows the storage of service state or user data</a:t>
            </a:r>
          </a:p>
          <a:p>
            <a:pPr lvl="1"/>
            <a:r>
              <a:rPr lang="en-US" dirty="0" smtClean="0"/>
              <a:t>Mounted as a disk on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Disks are persistent and have a lifecycle independent of a single VM</a:t>
            </a:r>
          </a:p>
          <a:p>
            <a:pPr lvl="1"/>
            <a:r>
              <a:rPr lang="en-US" dirty="0" smtClean="0"/>
              <a:t>Can be mounted by single VM at any time</a:t>
            </a:r>
          </a:p>
          <a:p>
            <a:pPr lvl="1"/>
            <a:r>
              <a:rPr lang="en-US" dirty="0" smtClean="0"/>
              <a:t>Only available within a single cloud instance</a:t>
            </a:r>
          </a:p>
          <a:p>
            <a:r>
              <a:rPr lang="en-US" dirty="0" smtClean="0"/>
              <a:t>Static (Read-Only) Disks</a:t>
            </a:r>
          </a:p>
          <a:p>
            <a:pPr lvl="1"/>
            <a:r>
              <a:rPr lang="en-US" dirty="0" smtClean="0"/>
              <a:t>Useful for distribution of quasi-static databases</a:t>
            </a:r>
          </a:p>
          <a:p>
            <a:pPr lvl="1"/>
            <a:r>
              <a:rPr lang="en-US" dirty="0" smtClean="0"/>
              <a:t>Handled and shared like VM images via Marketplace</a:t>
            </a:r>
          </a:p>
          <a:p>
            <a:r>
              <a:rPr lang="en-US" dirty="0" smtClean="0"/>
              <a:t>Volatile (Read-Write) Disks</a:t>
            </a:r>
          </a:p>
          <a:p>
            <a:pPr lvl="1"/>
            <a:r>
              <a:rPr lang="en-US" dirty="0" smtClean="0"/>
              <a:t>Useful for temporary (!) data storage</a:t>
            </a:r>
          </a:p>
          <a:p>
            <a:pPr lvl="1"/>
            <a:r>
              <a:rPr lang="en-US" dirty="0" smtClean="0"/>
              <a:t>Data will disappear when VM instance is destroyed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Storage Types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File-based Storage</a:t>
            </a:r>
          </a:p>
          <a:p>
            <a:pPr lvl="1"/>
            <a:r>
              <a:rPr lang="en-US" dirty="0" smtClean="0"/>
              <a:t>Normal client tools can be installed in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Access services normally from VM (e.g. tools for SRM)</a:t>
            </a:r>
          </a:p>
          <a:p>
            <a:pPr lvl="1"/>
            <a:r>
              <a:rPr lang="en-US" dirty="0" smtClean="0"/>
              <a:t>May provide CDMI interface to </a:t>
            </a:r>
            <a:r>
              <a:rPr lang="en-US" dirty="0" err="1" smtClean="0"/>
              <a:t>StratusLab</a:t>
            </a:r>
            <a:r>
              <a:rPr lang="en-US" dirty="0" smtClean="0"/>
              <a:t> storage</a:t>
            </a:r>
          </a:p>
          <a:p>
            <a:r>
              <a:rPr lang="en-US" dirty="0" smtClean="0"/>
              <a:t>Object Storage</a:t>
            </a:r>
          </a:p>
          <a:p>
            <a:pPr lvl="1"/>
            <a:r>
              <a:rPr lang="en-US" dirty="0" smtClean="0"/>
              <a:t>Simple object storage, usually minimal hierarchy and chunked data</a:t>
            </a:r>
          </a:p>
          <a:p>
            <a:pPr lvl="1"/>
            <a:r>
              <a:rPr lang="en-US" dirty="0" err="1" smtClean="0"/>
              <a:t>StratusLab</a:t>
            </a:r>
            <a:r>
              <a:rPr lang="en-US" dirty="0" smtClean="0"/>
              <a:t> works well with Swift from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Key-value Pair Database</a:t>
            </a:r>
          </a:p>
          <a:p>
            <a:pPr lvl="1"/>
            <a:r>
              <a:rPr lang="en-US" dirty="0" smtClean="0"/>
              <a:t>Exposes simple API for “database” of key-value pairs (e.g. Cassandra)</a:t>
            </a:r>
          </a:p>
          <a:p>
            <a:pPr lvl="1"/>
            <a:r>
              <a:rPr lang="en-US" dirty="0" smtClean="0"/>
              <a:t>Can deploy VM with persistent disk to provide this service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Unlikely to see </a:t>
            </a:r>
            <a:r>
              <a:rPr lang="en-US" i="1" dirty="0" err="1" smtClean="0">
                <a:solidFill>
                  <a:srgbClr val="FF0000"/>
                </a:solidFill>
              </a:rPr>
              <a:t>StratusLab</a:t>
            </a:r>
            <a:r>
              <a:rPr lang="en-US" i="1" dirty="0" smtClean="0">
                <a:solidFill>
                  <a:srgbClr val="FF0000"/>
                </a:solidFill>
              </a:rPr>
              <a:t> implementations, but may facilitate co-deployment of other’s services.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IP Address Classes &amp; Selection</a:t>
            </a:r>
          </a:p>
          <a:p>
            <a:pPr lvl="1"/>
            <a:r>
              <a:rPr lang="en-US" b="1" dirty="0" smtClean="0"/>
              <a:t>Public</a:t>
            </a:r>
            <a:r>
              <a:rPr lang="en-US" dirty="0" smtClean="0"/>
              <a:t>: Internet-accessible services</a:t>
            </a:r>
          </a:p>
          <a:p>
            <a:pPr lvl="1"/>
            <a:r>
              <a:rPr lang="en-US" b="1" dirty="0" smtClean="0"/>
              <a:t>Local</a:t>
            </a:r>
            <a:r>
              <a:rPr lang="en-US" dirty="0" smtClean="0"/>
              <a:t>: Batch systems or parallel calculations</a:t>
            </a:r>
          </a:p>
          <a:p>
            <a:pPr lvl="1"/>
            <a:r>
              <a:rPr lang="en-US" b="1" dirty="0" smtClean="0"/>
              <a:t>Private</a:t>
            </a:r>
            <a:r>
              <a:rPr lang="en-US" dirty="0" smtClean="0"/>
              <a:t>: Slaves in pilot job systems</a:t>
            </a:r>
          </a:p>
          <a:p>
            <a:pPr lvl="1"/>
            <a:r>
              <a:rPr lang="en-US" dirty="0" smtClean="0"/>
              <a:t>Supports IPv6 networking for </a:t>
            </a:r>
            <a:r>
              <a:rPr lang="en-US" dirty="0" err="1" smtClean="0"/>
              <a:t>VMs</a:t>
            </a:r>
            <a:endParaRPr lang="en-US" dirty="0" smtClean="0"/>
          </a:p>
          <a:p>
            <a:r>
              <a:rPr lang="en-US" dirty="0" smtClean="0"/>
              <a:t>Future Services</a:t>
            </a:r>
          </a:p>
          <a:p>
            <a:pPr lvl="1"/>
            <a:r>
              <a:rPr lang="en-US" dirty="0" smtClean="0"/>
              <a:t>User specified firewalls</a:t>
            </a:r>
          </a:p>
          <a:p>
            <a:pPr lvl="1"/>
            <a:r>
              <a:rPr lang="en-US" dirty="0" smtClean="0"/>
              <a:t>IP address reservation</a:t>
            </a:r>
          </a:p>
          <a:p>
            <a:pPr lvl="1"/>
            <a:r>
              <a:rPr lang="en-US" dirty="0" smtClean="0"/>
              <a:t>Dynamic </a:t>
            </a:r>
            <a:r>
              <a:rPr lang="en-US" dirty="0" err="1" smtClean="0"/>
              <a:t>VLANs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Machine image creation is a barrier to cloud adoption</a:t>
            </a:r>
          </a:p>
          <a:p>
            <a:pPr lvl="1"/>
            <a:r>
              <a:rPr lang="en-US" dirty="0" smtClean="0"/>
              <a:t>Creating virtual machine images is time-consuming </a:t>
            </a:r>
          </a:p>
          <a:p>
            <a:pPr lvl="1"/>
            <a:r>
              <a:rPr lang="en-US" dirty="0" smtClean="0"/>
              <a:t>Ensuring that machines are secure and correct is difficult</a:t>
            </a:r>
          </a:p>
          <a:p>
            <a:pPr lvl="1"/>
            <a:r>
              <a:rPr lang="en-US" dirty="0" smtClean="0"/>
              <a:t>Sharing existing machines lowers this barrier</a:t>
            </a:r>
          </a:p>
          <a:p>
            <a:r>
              <a:rPr lang="en-US" dirty="0" smtClean="0"/>
              <a:t>Marketplace facilitates sharing of images</a:t>
            </a:r>
          </a:p>
          <a:p>
            <a:pPr lvl="1"/>
            <a:r>
              <a:rPr lang="en-US" dirty="0" smtClean="0"/>
              <a:t>Registry of metadata for machine &amp; disk images</a:t>
            </a:r>
          </a:p>
          <a:p>
            <a:pPr lvl="1"/>
            <a:r>
              <a:rPr lang="en-US" dirty="0" smtClean="0"/>
              <a:t>Image contents are kept in cloud, grid, or web storage</a:t>
            </a:r>
          </a:p>
          <a:p>
            <a:pPr lvl="1"/>
            <a:r>
              <a:rPr lang="en-US" dirty="0" smtClean="0"/>
              <a:t>Supports trust between creators, users, and administrators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b="1" dirty="0" smtClean="0"/>
              <a:t>End-users</a:t>
            </a:r>
            <a:r>
              <a:rPr lang="en-US" dirty="0" smtClean="0"/>
              <a:t>: browse and use existing images for their analyses</a:t>
            </a:r>
          </a:p>
          <a:p>
            <a:pPr lvl="1"/>
            <a:r>
              <a:rPr lang="en-US" b="1" dirty="0" smtClean="0"/>
              <a:t>Creators</a:t>
            </a:r>
            <a:r>
              <a:rPr lang="en-US" dirty="0" smtClean="0"/>
              <a:t>: publicize their work and attract larger user base</a:t>
            </a:r>
          </a:p>
          <a:p>
            <a:pPr lvl="1"/>
            <a:r>
              <a:rPr lang="en-US" b="1" dirty="0" smtClean="0"/>
              <a:t>Cloud </a:t>
            </a:r>
            <a:r>
              <a:rPr lang="en-US" b="1" dirty="0" err="1" smtClean="0"/>
              <a:t>Admins</a:t>
            </a:r>
            <a:r>
              <a:rPr lang="en-US" b="1" dirty="0" smtClean="0"/>
              <a:t>.</a:t>
            </a:r>
            <a:r>
              <a:rPr lang="en-US" dirty="0" smtClean="0"/>
              <a:t>: Use metadata to evaluate trustworthiness of images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Virtual machines with pre-installed/configured services</a:t>
            </a:r>
          </a:p>
          <a:p>
            <a:pPr lvl="1"/>
            <a:r>
              <a:rPr lang="en-US" dirty="0" smtClean="0"/>
              <a:t>Makes it easier to get started quickly using cloud resources</a:t>
            </a:r>
          </a:p>
          <a:p>
            <a:pPr lvl="1"/>
            <a:r>
              <a:rPr lang="en-US" dirty="0" smtClean="0"/>
              <a:t>Good way to package software to avoid installation hurdles</a:t>
            </a:r>
            <a:endParaRPr lang="en-US" dirty="0" smtClean="0"/>
          </a:p>
          <a:p>
            <a:r>
              <a:rPr lang="en-US" dirty="0" smtClean="0"/>
              <a:t>Utilities for making </a:t>
            </a:r>
            <a:r>
              <a:rPr lang="en-US" dirty="0" smtClean="0"/>
              <a:t>and </a:t>
            </a:r>
            <a:r>
              <a:rPr lang="en-US" dirty="0" smtClean="0"/>
              <a:t>publishing </a:t>
            </a:r>
            <a:r>
              <a:rPr lang="en-US" dirty="0" smtClean="0"/>
              <a:t>customized images</a:t>
            </a:r>
            <a:endParaRPr lang="en-US" dirty="0" smtClean="0"/>
          </a:p>
          <a:p>
            <a:pPr lvl="1"/>
            <a:r>
              <a:rPr lang="en-US" dirty="0" smtClean="0"/>
              <a:t>Security </a:t>
            </a:r>
            <a:r>
              <a:rPr lang="en-US" dirty="0" smtClean="0"/>
              <a:t>guidelines</a:t>
            </a:r>
          </a:p>
          <a:p>
            <a:pPr lvl="1"/>
            <a:r>
              <a:rPr lang="en-US" dirty="0" smtClean="0"/>
              <a:t>Incremental changes to base </a:t>
            </a:r>
            <a:r>
              <a:rPr lang="en-US" dirty="0" smtClean="0"/>
              <a:t>image</a:t>
            </a:r>
          </a:p>
          <a:p>
            <a:pPr lvl="1"/>
            <a:r>
              <a:rPr lang="en-US" dirty="0" smtClean="0"/>
              <a:t>Marketplace for publication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StratusLab</a:t>
            </a:r>
            <a:r>
              <a:rPr lang="en-US" dirty="0" smtClean="0"/>
              <a:t> supported appliances</a:t>
            </a:r>
          </a:p>
          <a:p>
            <a:pPr lvl="1"/>
            <a:r>
              <a:rPr lang="en-US" dirty="0" smtClean="0"/>
              <a:t>Base images: </a:t>
            </a:r>
            <a:r>
              <a:rPr lang="en-US" dirty="0" err="1" smtClean="0"/>
              <a:t>ttylinux</a:t>
            </a:r>
            <a:r>
              <a:rPr lang="en-US" dirty="0" smtClean="0"/>
              <a:t>, </a:t>
            </a:r>
            <a:r>
              <a:rPr lang="en-US" dirty="0" err="1" smtClean="0"/>
              <a:t>CentOS</a:t>
            </a:r>
            <a:r>
              <a:rPr lang="en-US" dirty="0" smtClean="0"/>
              <a:t>, </a:t>
            </a:r>
            <a:r>
              <a:rPr lang="en-US" dirty="0" err="1" smtClean="0"/>
              <a:t>Ubuntu</a:t>
            </a:r>
            <a:r>
              <a:rPr lang="en-US" dirty="0" smtClean="0"/>
              <a:t>, </a:t>
            </a:r>
            <a:r>
              <a:rPr lang="en-US" dirty="0" err="1" smtClean="0"/>
              <a:t>OpenSuSE</a:t>
            </a:r>
            <a:endParaRPr lang="en-US" dirty="0" smtClean="0"/>
          </a:p>
          <a:p>
            <a:pPr lvl="1"/>
            <a:r>
              <a:rPr lang="en-US" dirty="0" smtClean="0"/>
              <a:t>Bioinformatics: Data server and analysis images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Authn/Authz</a:t>
            </a:r>
            <a:endParaRPr lang="en-US" dirty="0" smtClean="0"/>
          </a:p>
          <a:p>
            <a:pPr lvl="1"/>
            <a:r>
              <a:rPr lang="en-US" dirty="0" smtClean="0"/>
              <a:t>Authentication done through common proxy service</a:t>
            </a:r>
          </a:p>
          <a:p>
            <a:pPr lvl="1"/>
            <a:r>
              <a:rPr lang="en-US" dirty="0" smtClean="0"/>
              <a:t>Allows username/password from LDAP or from file</a:t>
            </a:r>
          </a:p>
          <a:p>
            <a:pPr lvl="1"/>
            <a:r>
              <a:rPr lang="en-US" dirty="0" smtClean="0"/>
              <a:t>Allows use of grid certificates and VOMS proxies</a:t>
            </a:r>
          </a:p>
          <a:p>
            <a:pPr lvl="1"/>
            <a:r>
              <a:rPr lang="en-US" dirty="0" smtClean="0"/>
              <a:t>Authorization done in individual services</a:t>
            </a:r>
          </a:p>
          <a:p>
            <a:pPr lvl="1"/>
            <a:r>
              <a:rPr lang="en-US" dirty="0" smtClean="0"/>
              <a:t>Delegation currently not needed/used (will change if machine or disk images are protected)</a:t>
            </a:r>
          </a:p>
          <a:p>
            <a:r>
              <a:rPr lang="en-US" dirty="0" smtClean="0"/>
              <a:t>Registration Service</a:t>
            </a:r>
          </a:p>
          <a:p>
            <a:pPr lvl="1"/>
            <a:r>
              <a:rPr lang="en-US" dirty="0" smtClean="0"/>
              <a:t>Web service for user registration</a:t>
            </a:r>
          </a:p>
          <a:p>
            <a:pPr lvl="1"/>
            <a:r>
              <a:rPr lang="en-US" dirty="0" smtClean="0"/>
              <a:t>LDAP DB for easy integration with cloud and other services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StratusLab</a:t>
            </a:r>
            <a:r>
              <a:rPr lang="en-US" dirty="0" smtClean="0"/>
              <a:t> Client</a:t>
            </a:r>
          </a:p>
          <a:p>
            <a:pPr lvl="1"/>
            <a:r>
              <a:rPr lang="en-US" dirty="0" smtClean="0"/>
              <a:t>Command line scripts in python/java with minimal dependencies</a:t>
            </a:r>
          </a:p>
          <a:p>
            <a:pPr lvl="1"/>
            <a:r>
              <a:rPr lang="en-US" dirty="0" smtClean="0"/>
              <a:t>Fully tested on Mac OSX and Linux</a:t>
            </a:r>
          </a:p>
          <a:p>
            <a:pPr lvl="1"/>
            <a:r>
              <a:rPr lang="en-US" dirty="0" smtClean="0"/>
              <a:t>Works on Windows except for image metadata utilities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 sure to use client version corresponding to cloud infrastructure</a:t>
            </a:r>
          </a:p>
          <a:p>
            <a:r>
              <a:rPr lang="en-US" dirty="0" smtClean="0"/>
              <a:t>Web Interfaces</a:t>
            </a:r>
          </a:p>
          <a:p>
            <a:pPr lvl="1"/>
            <a:r>
              <a:rPr lang="en-US" dirty="0" smtClean="0"/>
              <a:t>Provided for all services except virtual machine management</a:t>
            </a:r>
          </a:p>
          <a:p>
            <a:pPr lvl="1"/>
            <a:r>
              <a:rPr lang="en-US" dirty="0" smtClean="0"/>
              <a:t>Expect to have complete, unified interface after transition to CIMI</a:t>
            </a:r>
          </a:p>
          <a:p>
            <a:r>
              <a:rPr lang="en-US" dirty="0" smtClean="0"/>
              <a:t>Programming Interfaces</a:t>
            </a:r>
          </a:p>
          <a:p>
            <a:pPr lvl="1"/>
            <a:r>
              <a:rPr lang="en-US" dirty="0" smtClean="0"/>
              <a:t>All services except VMM provide proprietary REST interface</a:t>
            </a:r>
          </a:p>
          <a:p>
            <a:pPr lvl="1"/>
            <a:r>
              <a:rPr lang="en-US" dirty="0" smtClean="0"/>
              <a:t>VMM exposes </a:t>
            </a:r>
            <a:r>
              <a:rPr lang="en-US" dirty="0" err="1" smtClean="0"/>
              <a:t>OpenNebula</a:t>
            </a:r>
            <a:r>
              <a:rPr lang="en-US" dirty="0" smtClean="0"/>
              <a:t> XML-RPC interface</a:t>
            </a:r>
          </a:p>
          <a:p>
            <a:pPr lvl="1"/>
            <a:r>
              <a:rPr lang="en-US" dirty="0" smtClean="0"/>
              <a:t>Transitioning to using CIMI for all services (incl. VMM)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Will also provide </a:t>
            </a:r>
            <a:r>
              <a:rPr lang="en-US" dirty="0" err="1" smtClean="0">
                <a:sym typeface="Wingdings"/>
              </a:rPr>
              <a:t>StratusLab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plugin</a:t>
            </a:r>
            <a:r>
              <a:rPr lang="en-US" dirty="0" smtClean="0">
                <a:sym typeface="Wingdings"/>
              </a:rPr>
              <a:t> for </a:t>
            </a:r>
            <a:r>
              <a:rPr lang="en-US" dirty="0" err="1" smtClean="0">
                <a:sym typeface="Wingdings"/>
              </a:rPr>
              <a:t>rOCCI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impl</a:t>
            </a:r>
            <a:r>
              <a:rPr lang="en-US" dirty="0" smtClean="0">
                <a:sym typeface="Wingdings"/>
              </a:rPr>
              <a:t>. of OCCI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Infrastructures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Reference Cloud Infrastructure</a:t>
            </a:r>
          </a:p>
          <a:p>
            <a:pPr lvl="1"/>
            <a:r>
              <a:rPr lang="en-US" dirty="0" smtClean="0"/>
              <a:t>Allow users to test a StratusLab cloud without having to install one</a:t>
            </a:r>
          </a:p>
          <a:p>
            <a:pPr lvl="1"/>
            <a:r>
              <a:rPr lang="en-US" dirty="0" smtClean="0"/>
              <a:t>Two sites: LAL (</a:t>
            </a:r>
            <a:r>
              <a:rPr lang="en-US" dirty="0" err="1" smtClean="0"/>
              <a:t>Orsay</a:t>
            </a:r>
            <a:r>
              <a:rPr lang="en-US" dirty="0" smtClean="0"/>
              <a:t>, France) and GRNET (Athens, Greece)</a:t>
            </a:r>
          </a:p>
          <a:p>
            <a:pPr lvl="1"/>
            <a:r>
              <a:rPr lang="en-US" dirty="0" smtClean="0"/>
              <a:t>Registration Service accounts work on both sites</a:t>
            </a:r>
          </a:p>
          <a:p>
            <a:pPr lvl="1"/>
            <a:r>
              <a:rPr lang="en-US" dirty="0" smtClean="0"/>
              <a:t>Problems, ask questions via </a:t>
            </a:r>
            <a:r>
              <a:rPr lang="en-US" dirty="0" smtClean="0">
                <a:hlinkClick r:id="rId2"/>
              </a:rPr>
              <a:t>support@stratuslab.eu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Other </a:t>
            </a:r>
            <a:r>
              <a:rPr lang="en-US" dirty="0" err="1" smtClean="0"/>
              <a:t>StratusLab</a:t>
            </a:r>
            <a:r>
              <a:rPr lang="en-US" dirty="0" smtClean="0"/>
              <a:t> Infrastructures</a:t>
            </a:r>
          </a:p>
          <a:p>
            <a:pPr lvl="1"/>
            <a:r>
              <a:rPr lang="en-US" dirty="0" smtClean="0"/>
              <a:t>South Africa</a:t>
            </a:r>
          </a:p>
          <a:p>
            <a:pPr lvl="1"/>
            <a:r>
              <a:rPr lang="en-US" dirty="0" smtClean="0"/>
              <a:t>Vietnam</a:t>
            </a:r>
          </a:p>
          <a:p>
            <a:pPr lvl="1"/>
            <a:r>
              <a:rPr lang="en-US" dirty="0" smtClean="0"/>
              <a:t>UK</a:t>
            </a:r>
          </a:p>
          <a:p>
            <a:pPr lvl="1"/>
            <a:r>
              <a:rPr lang="en-US" dirty="0" smtClean="0"/>
              <a:t>Bordeaux!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7211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 and Discussion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StratusLab</a:t>
            </a:r>
            <a:r>
              <a:rPr lang="en-US" dirty="0" smtClean="0"/>
              <a:t> Website</a:t>
            </a:r>
          </a:p>
          <a:p>
            <a:pPr lvl="1"/>
            <a:r>
              <a:rPr lang="en-US" dirty="0" smtClean="0"/>
              <a:t>Find information for system administrators</a:t>
            </a:r>
          </a:p>
          <a:p>
            <a:pPr lvl="1"/>
            <a:r>
              <a:rPr lang="en-US" dirty="0" smtClean="0"/>
              <a:t>Find information for users</a:t>
            </a:r>
          </a:p>
          <a:p>
            <a:r>
              <a:rPr lang="en-US" dirty="0" smtClean="0"/>
              <a:t>Code</a:t>
            </a:r>
          </a:p>
          <a:p>
            <a:pPr lvl="1"/>
            <a:r>
              <a:rPr lang="en-US" dirty="0" smtClean="0">
                <a:hlinkClick r:id="rId2"/>
              </a:rPr>
              <a:t>http://github.com/StratusLab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Can you find the code related to the various types </a:t>
            </a:r>
            <a:r>
              <a:rPr lang="en-US" smtClean="0"/>
              <a:t>of resources?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an </a:t>
            </a:r>
            <a:r>
              <a:rPr lang="en-US" dirty="0" err="1" smtClean="0"/>
              <a:t>IaaS</a:t>
            </a:r>
            <a:r>
              <a:rPr lang="en-US" dirty="0" smtClean="0"/>
              <a:t> Cloud</a:t>
            </a:r>
          </a:p>
        </p:txBody>
      </p:sp>
      <p:pic>
        <p:nvPicPr>
          <p:cNvPr id="6" name="Picture 5" descr="iaas-work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82700"/>
            <a:ext cx="8343900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143262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Why use a cloud?</a:t>
            </a:r>
            <a:endParaRPr lang="en-US">
              <a:solidFill>
                <a:srgbClr val="143262"/>
              </a:solidFill>
              <a:latin typeface="Gill Sans" pitchFamily="-111" charset="0"/>
              <a:sym typeface="Gill Sans" pitchFamily="-111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Customized Environment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1434558" y="4071499"/>
            <a:ext cx="6273527" cy="4001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Operating </a:t>
            </a:r>
            <a:r>
              <a:rPr lang="en-US" sz="26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system(s</a:t>
            </a:r>
            <a:r>
              <a:rPr lang="en-US" sz="26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) suited to your application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1551483" y="4724642"/>
            <a:ext cx="6033553" cy="4001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Your applications preinstalled and configured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1521826" y="5377785"/>
            <a:ext cx="6103070" cy="4001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CPU, memory, and swap sized for your needs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4486" y="0"/>
            <a:ext cx="2808514" cy="674043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1676402" y="515983"/>
            <a:ext cx="3369129" cy="5355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>
                <a:solidFill>
                  <a:srgbClr val="143262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Bioinformatics</a:t>
            </a: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/>
        </p:nvGraphicFramePr>
        <p:xfrm>
          <a:off x="762000" y="1219200"/>
          <a:ext cx="6096000" cy="4386942"/>
        </p:xfrm>
        <a:graphic>
          <a:graphicData uri="http://schemas.openxmlformats.org/drawingml/2006/table">
            <a:tbl>
              <a:tblPr/>
              <a:tblGrid>
                <a:gridCol w="2133600"/>
                <a:gridCol w="381000"/>
                <a:gridCol w="3581400"/>
              </a:tblGrid>
              <a:tr h="12083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-11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11" charset="0"/>
                          <a:ea typeface="ヒラギノ角ゴ ProN W3" pitchFamily="-111" charset="-128"/>
                          <a:cs typeface="ヒラギノ角ゴ ProN W3" pitchFamily="-111" charset="-128"/>
                          <a:sym typeface="Gill Sans" pitchFamily="-111" charset="0"/>
                        </a:rPr>
                        <a:t>Deluge of Data</a:t>
                      </a:r>
                    </a:p>
                  </a:txBody>
                  <a:tcPr marL="27214" marR="27214" marT="32657" marB="3265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-111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Light" pitchFamily="-111" charset="0"/>
                        <a:ea typeface="ヒラギノ角ゴ ProN W3" pitchFamily="-111" charset="-128"/>
                        <a:cs typeface="ヒラギノ角ゴ ProN W3" pitchFamily="-111" charset="-128"/>
                        <a:sym typeface="Gill Sans Light" pitchFamily="-111" charset="0"/>
                      </a:endParaRPr>
                    </a:p>
                  </a:txBody>
                  <a:tcPr marL="27214" marR="27214" marT="32657" marB="3265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-11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11" charset="0"/>
                          <a:ea typeface="ヒラギノ角ゴ ProN W3" pitchFamily="-111" charset="-128"/>
                          <a:cs typeface="ヒラギノ角ゴ ProN W3" pitchFamily="-111" charset="-128"/>
                          <a:sym typeface="Gill Sans" pitchFamily="-111" charset="0"/>
                        </a:rPr>
                        <a:t>Huge datasets</a:t>
                      </a: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itchFamily="-111" charset="0"/>
                          <a:ea typeface="Gill Sans Light" pitchFamily="-111" charset="0"/>
                          <a:cs typeface="Gill Sans Light" pitchFamily="-111" charset="0"/>
                          <a:sym typeface="Gill Sans Light" pitchFamily="-111" charset="0"/>
                        </a:rPr>
                        <a:t> that grow quickly in number and size.</a:t>
                      </a:r>
                    </a:p>
                  </a:txBody>
                  <a:tcPr marL="27214" marR="27214" marT="32657" marB="3265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93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-11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11" charset="0"/>
                          <a:ea typeface="ヒラギノ角ゴ ProN W3" pitchFamily="-111" charset="-128"/>
                          <a:cs typeface="ヒラギノ角ゴ ProN W3" pitchFamily="-111" charset="-128"/>
                          <a:sym typeface="Gill Sans" pitchFamily="-111" charset="0"/>
                        </a:rPr>
                        <a:t>Numerous Applications</a:t>
                      </a:r>
                    </a:p>
                  </a:txBody>
                  <a:tcPr marL="27214" marR="27214" marT="32657" marB="3265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-111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Light" pitchFamily="-111" charset="0"/>
                        <a:ea typeface="ヒラギノ角ゴ ProN W3" pitchFamily="-111" charset="-128"/>
                        <a:cs typeface="ヒラギノ角ゴ ProN W3" pitchFamily="-111" charset="-128"/>
                        <a:sym typeface="Gill Sans Light" pitchFamily="-111" charset="0"/>
                      </a:endParaRPr>
                    </a:p>
                  </a:txBody>
                  <a:tcPr marL="27214" marR="27214" marT="32657" marB="3265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-11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itchFamily="-111" charset="0"/>
                          <a:ea typeface="Gill Sans Light" pitchFamily="-111" charset="0"/>
                          <a:cs typeface="Gill Sans Light" pitchFamily="-111" charset="0"/>
                          <a:sym typeface="Gill Sans Light" pitchFamily="-111" charset="0"/>
                        </a:rPr>
                        <a:t>Written for 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11" charset="0"/>
                          <a:ea typeface="ヒラギノ角ゴ ProN W3" pitchFamily="-111" charset="-128"/>
                          <a:cs typeface="ヒラギノ角ゴ ProN W3" pitchFamily="-111" charset="-128"/>
                          <a:sym typeface="Gill Sans" pitchFamily="-111" charset="0"/>
                        </a:rPr>
                        <a:t>different environments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itchFamily="-111" charset="0"/>
                          <a:ea typeface="Gill Sans Light" pitchFamily="-111" charset="0"/>
                          <a:cs typeface="Gill Sans Light" pitchFamily="-111" charset="0"/>
                          <a:sym typeface="Gill Sans Light" pitchFamily="-111" charset="0"/>
                        </a:rPr>
                        <a:t> and having different 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11" charset="0"/>
                          <a:ea typeface="ヒラギノ角ゴ ProN W3" pitchFamily="-111" charset="-128"/>
                          <a:cs typeface="ヒラギノ角ゴ ProN W3" pitchFamily="-111" charset="-128"/>
                          <a:sym typeface="Gill Sans" pitchFamily="-111" charset="0"/>
                        </a:rPr>
                        <a:t>requirements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itchFamily="-111" charset="0"/>
                          <a:ea typeface="Gill Sans Light" pitchFamily="-111" charset="0"/>
                          <a:cs typeface="Gill Sans Light" pitchFamily="-111" charset="0"/>
                          <a:sym typeface="Gill Sans Light" pitchFamily="-111" charset="0"/>
                        </a:rPr>
                        <a:t>.</a:t>
                      </a:r>
                    </a:p>
                  </a:txBody>
                  <a:tcPr marL="27214" marR="27214" marT="32657" marB="3265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93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-11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11" charset="0"/>
                          <a:ea typeface="ヒラギノ角ゴ ProN W3" pitchFamily="-111" charset="-128"/>
                          <a:cs typeface="ヒラギノ角ゴ ProN W3" pitchFamily="-111" charset="-128"/>
                          <a:sym typeface="Gill Sans" pitchFamily="-111" charset="0"/>
                        </a:rPr>
                        <a:t>Variety of Databases</a:t>
                      </a:r>
                    </a:p>
                  </a:txBody>
                  <a:tcPr marL="27214" marR="27214" marT="32657" marB="3265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-111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Light" pitchFamily="-111" charset="0"/>
                        <a:ea typeface="ヒラギノ角ゴ ProN W3" pitchFamily="-111" charset="-128"/>
                        <a:cs typeface="ヒラギノ角ゴ ProN W3" pitchFamily="-111" charset="-128"/>
                        <a:sym typeface="Gill Sans Light" pitchFamily="-111" charset="0"/>
                      </a:endParaRPr>
                    </a:p>
                  </a:txBody>
                  <a:tcPr marL="27214" marR="27214" marT="32657" marB="3265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-11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11" charset="0"/>
                          <a:ea typeface="ヒラギノ角ゴ ProN W3" pitchFamily="-111" charset="-128"/>
                          <a:cs typeface="ヒラギノ角ゴ ProN W3" pitchFamily="-111" charset="-128"/>
                          <a:sym typeface="Gill Sans" pitchFamily="-111" charset="0"/>
                        </a:rPr>
                        <a:t>Different topics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itchFamily="-111" charset="0"/>
                          <a:ea typeface="Gill Sans Light" pitchFamily="-111" charset="0"/>
                          <a:cs typeface="Gill Sans Light" pitchFamily="-111" charset="0"/>
                          <a:sym typeface="Gill Sans Light" pitchFamily="-111" charset="0"/>
                        </a:rPr>
                        <a:t> (genetics, proteins, etc.) and subject to 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-111" charset="0"/>
                          <a:ea typeface="ヒラギノ角ゴ ProN W3" pitchFamily="-111" charset="-128"/>
                          <a:cs typeface="ヒラギノ角ゴ ProN W3" pitchFamily="-111" charset="-128"/>
                          <a:sym typeface="Gill Sans" pitchFamily="-111" charset="0"/>
                        </a:rPr>
                        <a:t>continuous updates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pitchFamily="-111" charset="0"/>
                          <a:ea typeface="Gill Sans Light" pitchFamily="-111" charset="0"/>
                          <a:cs typeface="Gill Sans Light" pitchFamily="-111" charset="0"/>
                          <a:sym typeface="Gill Sans Light" pitchFamily="-111" charset="0"/>
                        </a:rPr>
                        <a:t>.</a:t>
                      </a:r>
                    </a:p>
                  </a:txBody>
                  <a:tcPr marL="27214" marR="27214" marT="32657" marB="3265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3" name="Rectangle 37"/>
          <p:cNvSpPr>
            <a:spLocks/>
          </p:cNvSpPr>
          <p:nvPr/>
        </p:nvSpPr>
        <p:spPr bwMode="auto">
          <a:xfrm>
            <a:off x="381000" y="5791200"/>
            <a:ext cx="5557157" cy="914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Challenge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:  Creating the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proper environment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to use them simultaneously for a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complete analysis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772888" y="1286694"/>
            <a:ext cx="2803071" cy="22010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Biocompute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/>
            </a:r>
            <a:b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</a:br>
            <a:endParaRPr lang="en-US" sz="2200" b="0" dirty="0">
              <a:solidFill>
                <a:srgbClr val="000000"/>
              </a:solidFill>
              <a:latin typeface="Gill Sans" pitchFamily="-111" charset="0"/>
              <a:ea typeface="Gill Sans" pitchFamily="-111" charset="0"/>
              <a:cs typeface="Gill Sans" pitchFamily="-111" charset="0"/>
              <a:sym typeface="Gill Sans" pitchFamily="-111" charset="0"/>
            </a:endParaRPr>
          </a:p>
          <a:p>
            <a:pPr algn="ctr"/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Common bioinformatics applications and libraries preinstalled, like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BLAST, ClustalW2, 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FastA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, ...</a:t>
            </a: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3766459" y="1293223"/>
            <a:ext cx="2759529" cy="21945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Biodata</a:t>
            </a:r>
            <a:endParaRPr lang="en-US" sz="2200" b="0" dirty="0">
              <a:solidFill>
                <a:srgbClr val="000000"/>
              </a:solidFill>
              <a:latin typeface="Gill Sans Light" pitchFamily="-111" charset="0"/>
              <a:ea typeface="Gill Sans Light" pitchFamily="-111" charset="0"/>
              <a:cs typeface="Gill Sans Light" pitchFamily="-111" charset="0"/>
              <a:sym typeface="Gill Sans Light" pitchFamily="-111" charset="0"/>
            </a:endParaRPr>
          </a:p>
          <a:p>
            <a:pPr algn="ctr"/>
            <a:endParaRPr lang="en-US" sz="2200" b="0" dirty="0">
              <a:solidFill>
                <a:srgbClr val="000000"/>
              </a:solidFill>
              <a:latin typeface="Gill Sans Light" pitchFamily="-111" charset="0"/>
              <a:ea typeface="Gill Sans Light" pitchFamily="-111" charset="0"/>
              <a:cs typeface="Gill Sans Light" pitchFamily="-111" charset="0"/>
              <a:sym typeface="Gill Sans Light" pitchFamily="-111" charset="0"/>
            </a:endParaRPr>
          </a:p>
          <a:p>
            <a:pPr algn="ctr"/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Gives access to the latest updates of common databases, like 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SwissProt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, PROSITE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, ...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154" y="3811905"/>
            <a:ext cx="4425723" cy="292608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486" y="0"/>
            <a:ext cx="2808514" cy="674043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/>
          </p:cNvSpPr>
          <p:nvPr/>
        </p:nvSpPr>
        <p:spPr bwMode="auto">
          <a:xfrm>
            <a:off x="1676400" y="515983"/>
            <a:ext cx="4278086" cy="5355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>
                <a:solidFill>
                  <a:srgbClr val="143262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Customized Appliances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119743" y="4532812"/>
            <a:ext cx="1562100" cy="148263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Easy access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through customized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portals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utoUpdateAnimBg="0"/>
      <p:bldP spid="20482" grpId="0" autoUpdateAnimBg="0"/>
      <p:bldP spid="2048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3793673" y="3024051"/>
            <a:ext cx="2302329" cy="14891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ARIA appliances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are used to create an 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adapable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 Platform as a Service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(</a:t>
            </a:r>
            <a:r>
              <a:rPr lang="en-US" sz="2200" b="0" dirty="0" err="1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PaaS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).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17" y="4813665"/>
            <a:ext cx="1088571" cy="60089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457200" y="1348740"/>
            <a:ext cx="6259286" cy="1143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“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TO</a:t>
            </a:r>
            <a:r>
              <a:rPr lang="en-US" sz="2200" b="0" dirty="0" err="1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wards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S</a:t>
            </a:r>
            <a:r>
              <a:rPr lang="en-US" sz="2200" b="0" dirty="0" err="1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tru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C</a:t>
            </a:r>
            <a:r>
              <a:rPr lang="en-US" sz="2200" b="0" dirty="0" err="1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tural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  <a:r>
              <a:rPr lang="en-US" sz="2200" b="0" dirty="0" err="1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ssignme</a:t>
            </a:r>
            <a:r>
              <a:rPr lang="en-US" sz="2200" b="0" dirty="0" err="1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  <a:r>
              <a:rPr lang="en-US" sz="2200" b="0" dirty="0" err="1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t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I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mprovement” is a project to 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improve the determination of protein structures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 based on Nuclear Magnetic Resonance (</a:t>
            </a:r>
            <a:r>
              <a:rPr lang="en-US" sz="22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NMR</a:t>
            </a:r>
            <a:r>
              <a:rPr lang="en-US" sz="2200" b="0" dirty="0">
                <a:solidFill>
                  <a:srgbClr val="000000"/>
                </a:solidFill>
                <a:latin typeface="Gill Sans Light" pitchFamily="-111" charset="0"/>
                <a:ea typeface="Gill Sans Light" pitchFamily="-111" charset="0"/>
                <a:cs typeface="Gill Sans Light" pitchFamily="-111" charset="0"/>
                <a:sym typeface="Gill Sans Light" pitchFamily="-111" charset="0"/>
              </a:rPr>
              <a:t>).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486" y="0"/>
            <a:ext cx="2808514" cy="674043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/>
          </p:cNvSpPr>
          <p:nvPr/>
        </p:nvSpPr>
        <p:spPr bwMode="auto">
          <a:xfrm>
            <a:off x="1447800" y="515983"/>
            <a:ext cx="4278086" cy="5355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>
                <a:solidFill>
                  <a:srgbClr val="143262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TOSCANI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329" y="3329398"/>
            <a:ext cx="3848100" cy="319550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Dynamic Provisioning</a:t>
            </a: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1317191" y="4143345"/>
            <a:ext cx="6501454" cy="4001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New storage and compute resources in minutes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1976353" y="4757299"/>
            <a:ext cx="5185176" cy="4001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Unused resources freed just as quickly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2188389" y="5371253"/>
            <a:ext cx="4760418" cy="4001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0" dirty="0">
                <a:solidFill>
                  <a:srgbClr val="000000"/>
                </a:solidFill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Ideally suited to variable workloads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 Light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1" charset="0"/>
            <a:ea typeface="ヒラギノ角ゴ ProN W3" pitchFamily="-111" charset="-128"/>
            <a:cs typeface="ヒラギノ角ゴ ProN W3" pitchFamily="-111" charset="-128"/>
            <a:sym typeface="Gill San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1" charset="0"/>
            <a:ea typeface="ヒラギノ角ゴ ProN W3" pitchFamily="-111" charset="-128"/>
            <a:cs typeface="ヒラギノ角ゴ ProN W3" pitchFamily="-111" charset="-128"/>
            <a:sym typeface="Gill Sans" pitchFamily="-111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1" charset="0"/>
            <a:ea typeface="ヒラギノ角ゴ ProN W3" pitchFamily="-111" charset="-128"/>
            <a:cs typeface="ヒラギノ角ゴ ProN W3" pitchFamily="-111" charset="-128"/>
            <a:sym typeface="Gill San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1" charset="0"/>
            <a:ea typeface="ヒラギノ角ゴ ProN W3" pitchFamily="-111" charset="-128"/>
            <a:cs typeface="ヒラギノ角ゴ ProN W3" pitchFamily="-111" charset="-128"/>
            <a:sym typeface="Gill Sans" pitchFamily="-11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3356</TotalTime>
  <Words>1476</Words>
  <Application>Microsoft Macintosh PowerPoint</Application>
  <PresentationFormat>On-screen Show (4:3)</PresentationFormat>
  <Paragraphs>206</Paragraphs>
  <Slides>30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stratuslab-presentation-template-v3</vt:lpstr>
      <vt:lpstr>Title - Center</vt:lpstr>
      <vt:lpstr>Blank</vt:lpstr>
      <vt:lpstr>StratusLab Cloud Distribution</vt:lpstr>
      <vt:lpstr>Infrastructure as a Service (IaaS)</vt:lpstr>
      <vt:lpstr>Using an IaaS Cloud</vt:lpstr>
      <vt:lpstr>Why use a cloud?</vt:lpstr>
      <vt:lpstr>Customized Environment</vt:lpstr>
      <vt:lpstr>Slide 6</vt:lpstr>
      <vt:lpstr>Slide 7</vt:lpstr>
      <vt:lpstr>Slide 8</vt:lpstr>
      <vt:lpstr>Dynamic Provisioning</vt:lpstr>
      <vt:lpstr>Slide 10</vt:lpstr>
      <vt:lpstr>Slide 11</vt:lpstr>
      <vt:lpstr>Flexible Service Deployment</vt:lpstr>
      <vt:lpstr>Slide 13</vt:lpstr>
      <vt:lpstr>Slide 14</vt:lpstr>
      <vt:lpstr>Slide 15</vt:lpstr>
      <vt:lpstr>StratusLab History</vt:lpstr>
      <vt:lpstr>StratusLab Principles</vt:lpstr>
      <vt:lpstr>StratusLab Architecture</vt:lpstr>
      <vt:lpstr>Compute Services</vt:lpstr>
      <vt:lpstr>Storage Services</vt:lpstr>
      <vt:lpstr>Other Storage Types</vt:lpstr>
      <vt:lpstr>Networking Services</vt:lpstr>
      <vt:lpstr>Image Management</vt:lpstr>
      <vt:lpstr>Appliances</vt:lpstr>
      <vt:lpstr>User Management</vt:lpstr>
      <vt:lpstr>Accessing Services</vt:lpstr>
      <vt:lpstr>Cloud Infrastructures</vt:lpstr>
      <vt:lpstr>Slide 28</vt:lpstr>
      <vt:lpstr>Exercises</vt:lpstr>
      <vt:lpstr>Slide 30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400</cp:revision>
  <cp:lastPrinted>2010-03-23T08:08:48Z</cp:lastPrinted>
  <dcterms:created xsi:type="dcterms:W3CDTF">2012-10-24T12:31:27Z</dcterms:created>
  <dcterms:modified xsi:type="dcterms:W3CDTF">2012-10-24T12:51:51Z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