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Default Extension="pict" ContentType="image/pict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slideMasters/slideMaster2.xml" ContentType="application/vnd.openxmlformats-officedocument.presentationml.slideMaster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notesSlides/notesSlide5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  <p:sldMasterId id="2147483661" r:id="rId2"/>
  </p:sldMasterIdLst>
  <p:notesMasterIdLst>
    <p:notesMasterId r:id="rId21"/>
  </p:notesMasterIdLst>
  <p:sldIdLst>
    <p:sldId id="258" r:id="rId3"/>
    <p:sldId id="324" r:id="rId4"/>
    <p:sldId id="424" r:id="rId5"/>
    <p:sldId id="414" r:id="rId6"/>
    <p:sldId id="418" r:id="rId7"/>
    <p:sldId id="425" r:id="rId8"/>
    <p:sldId id="426" r:id="rId9"/>
    <p:sldId id="427" r:id="rId10"/>
    <p:sldId id="415" r:id="rId11"/>
    <p:sldId id="421" r:id="rId12"/>
    <p:sldId id="420" r:id="rId13"/>
    <p:sldId id="385" r:id="rId14"/>
    <p:sldId id="408" r:id="rId15"/>
    <p:sldId id="410" r:id="rId16"/>
    <p:sldId id="411" r:id="rId17"/>
    <p:sldId id="412" r:id="rId18"/>
    <p:sldId id="423" r:id="rId19"/>
    <p:sldId id="413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1ADF0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1388" autoAdjust="0"/>
  </p:normalViewPr>
  <p:slideViewPr>
    <p:cSldViewPr>
      <p:cViewPr varScale="1">
        <p:scale>
          <a:sx n="102" d="100"/>
          <a:sy n="102" d="100"/>
        </p:scale>
        <p:origin x="-528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1EDDF-814C-F346-BB20-D1E8A3531564}" type="datetimeFigureOut">
              <a:rPr lang="fr-FR" smtClean="0"/>
              <a:pPr/>
              <a:t>13/06/12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379A7-9280-D74C-BA08-2AFBFF07B4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379A7-9280-D74C-BA08-2AFBFF07B48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379A7-9280-D74C-BA08-2AFBFF07B48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Mentionner</a:t>
            </a:r>
            <a:r>
              <a:rPr lang="en-US" dirty="0" smtClean="0"/>
              <a:t> </a:t>
            </a:r>
            <a:r>
              <a:rPr lang="en-US" dirty="0" err="1" smtClean="0"/>
              <a:t>StratusLab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379A7-9280-D74C-BA08-2AFBFF07B48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D6056-6078-42FF-ADC8-96BE1BB2617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D6056-6078-42FF-ADC8-96BE1BB2617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D6056-6078-42FF-ADC8-96BE1BB2617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Mettre</a:t>
            </a:r>
            <a:r>
              <a:rPr lang="en-US" dirty="0" smtClean="0"/>
              <a:t> le camembert des </a:t>
            </a:r>
            <a:r>
              <a:rPr lang="en-US" dirty="0" err="1" smtClean="0"/>
              <a:t>utilisateurs</a:t>
            </a:r>
            <a:r>
              <a:rPr lang="en-US" dirty="0" smtClean="0"/>
              <a:t> par</a:t>
            </a:r>
            <a:r>
              <a:rPr lang="en-US" baseline="0" dirty="0" smtClean="0"/>
              <a:t> discipline de </a:t>
            </a:r>
            <a:r>
              <a:rPr lang="en-US" baseline="0" dirty="0" err="1" smtClean="0"/>
              <a:t>l’exposé</a:t>
            </a:r>
            <a:r>
              <a:rPr lang="en-US" baseline="0" dirty="0" smtClean="0"/>
              <a:t> de Genevieve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379A7-9280-D74C-BA08-2AFBFF07B48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Ajouter</a:t>
            </a:r>
            <a:r>
              <a:rPr lang="en-US" dirty="0" smtClean="0"/>
              <a:t> des photos </a:t>
            </a:r>
            <a:r>
              <a:rPr lang="en-US" dirty="0" err="1" smtClean="0"/>
              <a:t>d’EGI.eu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379A7-9280-D74C-BA08-2AFBFF07B48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Préciser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les </a:t>
            </a:r>
            <a:r>
              <a:rPr lang="en-US" dirty="0" err="1" smtClean="0"/>
              <a:t>coûts</a:t>
            </a:r>
            <a:r>
              <a:rPr lang="en-US" dirty="0" smtClean="0"/>
              <a:t> de personnel </a:t>
            </a:r>
            <a:r>
              <a:rPr lang="en-US" dirty="0" err="1" smtClean="0"/>
              <a:t>supplémentaires</a:t>
            </a:r>
            <a:r>
              <a:rPr lang="en-US" dirty="0" smtClean="0"/>
              <a:t> correspondent au</a:t>
            </a:r>
            <a:r>
              <a:rPr lang="en-US" baseline="0" dirty="0" smtClean="0"/>
              <a:t> personnel </a:t>
            </a:r>
            <a:r>
              <a:rPr lang="en-US" baseline="0" dirty="0" err="1" smtClean="0"/>
              <a:t>mobilisé</a:t>
            </a:r>
            <a:r>
              <a:rPr lang="en-US" baseline="0" dirty="0" smtClean="0"/>
              <a:t> en plus pour la grille </a:t>
            </a:r>
            <a:r>
              <a:rPr lang="en-US" baseline="0" dirty="0" err="1" smtClean="0"/>
              <a:t>elle-même</a:t>
            </a:r>
            <a:r>
              <a:rPr lang="en-US" baseline="0" dirty="0" smtClean="0"/>
              <a:t> (services </a:t>
            </a:r>
            <a:r>
              <a:rPr lang="en-US" baseline="0" dirty="0" err="1" smtClean="0"/>
              <a:t>centraux</a:t>
            </a:r>
            <a:r>
              <a:rPr lang="en-US" baseline="0" dirty="0" smtClean="0"/>
              <a:t>, maintenance du middleware)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379A7-9280-D74C-BA08-2AFBFF07B48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3717032"/>
            <a:ext cx="8640960" cy="2836168"/>
          </a:xfrm>
        </p:spPr>
        <p:txBody>
          <a:bodyPr/>
          <a:lstStyle>
            <a:lvl1pPr algn="ctr"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6604992"/>
            <a:ext cx="8640960" cy="253008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98207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1ADF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56AD-6549-40F9-9C9E-49F341426CD6}" type="datetimeFigureOut">
              <a:rPr lang="fr-FR" smtClean="0"/>
              <a:pPr/>
              <a:t>13/06/12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19230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844824"/>
            <a:ext cx="2407096" cy="4608512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844824"/>
            <a:ext cx="6019800" cy="4608512"/>
          </a:xfrm>
        </p:spPr>
        <p:txBody>
          <a:bodyPr vert="eaVert"/>
          <a:lstStyle>
            <a:lvl1pPr>
              <a:defRPr>
                <a:solidFill>
                  <a:srgbClr val="01ADF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56AD-6549-40F9-9C9E-49F341426CD6}" type="datetimeFigureOut">
              <a:rPr lang="fr-FR" smtClean="0"/>
              <a:pPr/>
              <a:t>13/06/12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62853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1219200" y="3382144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219200" y="4620394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1" name="Rettangolo 20"/>
          <p:cNvSpPr/>
          <p:nvPr/>
        </p:nvSpPr>
        <p:spPr>
          <a:xfrm>
            <a:off x="904875" y="3144019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ttangolo 32"/>
          <p:cNvSpPr/>
          <p:nvPr/>
        </p:nvSpPr>
        <p:spPr>
          <a:xfrm>
            <a:off x="914400" y="4544194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ttangolo 21"/>
          <p:cNvSpPr/>
          <p:nvPr/>
        </p:nvSpPr>
        <p:spPr>
          <a:xfrm>
            <a:off x="899592" y="3140968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tangolo 31"/>
          <p:cNvSpPr/>
          <p:nvPr/>
        </p:nvSpPr>
        <p:spPr>
          <a:xfrm>
            <a:off x="914400" y="4544194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Immagine 10" descr="chain_logo_color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2699792" y="404664"/>
            <a:ext cx="3131840" cy="1772077"/>
          </a:xfrm>
          <a:prstGeom prst="rect">
            <a:avLst/>
          </a:prstGeom>
        </p:spPr>
      </p:pic>
      <p:sp>
        <p:nvSpPr>
          <p:cNvPr id="12" name="CasellaDiTesto 11"/>
          <p:cNvSpPr txBox="1"/>
          <p:nvPr userDrawn="1"/>
        </p:nvSpPr>
        <p:spPr>
          <a:xfrm>
            <a:off x="1115616" y="2276872"/>
            <a:ext cx="6868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chemeClr val="accent5">
                    <a:lumMod val="75000"/>
                  </a:schemeClr>
                </a:solidFill>
              </a:rPr>
              <a:t>Co-ordination</a:t>
            </a:r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</a:rPr>
              <a:t> &amp; </a:t>
            </a:r>
            <a:r>
              <a:rPr lang="it-IT" b="1" dirty="0" err="1" smtClean="0">
                <a:solidFill>
                  <a:schemeClr val="accent5">
                    <a:lumMod val="75000"/>
                  </a:schemeClr>
                </a:solidFill>
              </a:rPr>
              <a:t>Harmonisation</a:t>
            </a:r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5">
                    <a:lumMod val="75000"/>
                  </a:schemeClr>
                </a:solidFill>
              </a:rPr>
              <a:t>of</a:t>
            </a:r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5">
                    <a:lumMod val="75000"/>
                  </a:schemeClr>
                </a:solidFill>
              </a:rPr>
              <a:t>Advanced</a:t>
            </a:r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5">
                    <a:lumMod val="75000"/>
                  </a:schemeClr>
                </a:solidFill>
              </a:rPr>
              <a:t>e-Infrastructures</a:t>
            </a:r>
            <a:endParaRPr lang="it-IT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3" name="Immagine 12" descr="e-infrastructure-logo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6732239" y="5805264"/>
            <a:ext cx="2304258" cy="936105"/>
          </a:xfrm>
          <a:prstGeom prst="rect">
            <a:avLst/>
          </a:prstGeom>
        </p:spPr>
      </p:pic>
      <p:pic>
        <p:nvPicPr>
          <p:cNvPr id="14" name="Immagine 13" descr="eulogo.jp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107504" y="5733256"/>
            <a:ext cx="1502128" cy="980728"/>
          </a:xfrm>
          <a:prstGeom prst="rect">
            <a:avLst/>
          </a:prstGeom>
        </p:spPr>
      </p:pic>
      <p:pic>
        <p:nvPicPr>
          <p:cNvPr id="15" name="Immagine 14" descr="era-logo.jpg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1831180" y="5733256"/>
            <a:ext cx="1300660" cy="1007758"/>
          </a:xfrm>
          <a:prstGeom prst="rect">
            <a:avLst/>
          </a:prstGeom>
        </p:spPr>
      </p:pic>
      <p:pic>
        <p:nvPicPr>
          <p:cNvPr id="16" name="Immagine 15" descr="FP7-cap-RGB.jpg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5211638" y="5733256"/>
            <a:ext cx="1304578" cy="1061212"/>
          </a:xfrm>
          <a:prstGeom prst="rect">
            <a:avLst/>
          </a:prstGeom>
        </p:spPr>
      </p:pic>
      <p:pic>
        <p:nvPicPr>
          <p:cNvPr id="18" name="Immagine 17" descr="FP7-gen-RGB.jpg"/>
          <p:cNvPicPr>
            <a:picLocks noChangeAspect="1"/>
          </p:cNvPicPr>
          <p:nvPr userDrawn="1"/>
        </p:nvPicPr>
        <p:blipFill>
          <a:blip r:embed="rId7" cstate="screen"/>
          <a:stretch>
            <a:fillRect/>
          </a:stretch>
        </p:blipFill>
        <p:spPr>
          <a:xfrm>
            <a:off x="3707904" y="5733256"/>
            <a:ext cx="1294159" cy="1052736"/>
          </a:xfrm>
          <a:prstGeom prst="rect">
            <a:avLst/>
          </a:prstGeom>
        </p:spPr>
      </p:pic>
      <p:sp>
        <p:nvSpPr>
          <p:cNvPr id="17" name="CasellaDiTesto 16"/>
          <p:cNvSpPr txBox="1"/>
          <p:nvPr userDrawn="1"/>
        </p:nvSpPr>
        <p:spPr>
          <a:xfrm>
            <a:off x="1546538" y="5373216"/>
            <a:ext cx="6049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 err="1" smtClean="0">
                <a:solidFill>
                  <a:schemeClr val="accent5">
                    <a:lumMod val="75000"/>
                  </a:schemeClr>
                </a:solidFill>
              </a:rPr>
              <a:t>Research</a:t>
            </a:r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5">
                    <a:lumMod val="75000"/>
                  </a:schemeClr>
                </a:solidFill>
              </a:rPr>
              <a:t>Infrastructures</a:t>
            </a:r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</a:rPr>
              <a:t> – Grant Agreement n. 260011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23728" y="152400"/>
            <a:ext cx="6563072" cy="990600"/>
          </a:xfrm>
        </p:spPr>
        <p:txBody>
          <a:bodyPr/>
          <a:lstStyle/>
          <a:p>
            <a:r>
              <a:rPr kumimoji="0" lang="it-IT" dirty="0" smtClean="0"/>
              <a:t>Fare clic per modificare lo stile del titolo</a:t>
            </a:r>
            <a:endParaRPr kumimoji="0"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074C-C4B8-44C7-8652-11A0C840BF63}" type="datetimeFigureOut">
              <a:rPr lang="it-IT" smtClean="0"/>
              <a:pPr/>
              <a:t>13/06/12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774B-4C56-4194-A4C0-AC5BE6BD7911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299552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it-IT" dirty="0" smtClean="0"/>
              <a:t>Fare clic per modificare stili del testo dello schema</a:t>
            </a:r>
          </a:p>
          <a:p>
            <a:pPr lvl="1" eaLnBrk="1" latinLnBrk="0" hangingPunct="1"/>
            <a:r>
              <a:rPr lang="it-IT" dirty="0" smtClean="0"/>
              <a:t>Secondo livello</a:t>
            </a:r>
          </a:p>
          <a:p>
            <a:pPr lvl="2" eaLnBrk="1" latinLnBrk="0" hangingPunct="1"/>
            <a:r>
              <a:rPr lang="it-IT" dirty="0" smtClean="0"/>
              <a:t>Terzo livello</a:t>
            </a:r>
          </a:p>
          <a:p>
            <a:pPr lvl="3" eaLnBrk="1" latinLnBrk="0" hangingPunct="1"/>
            <a:r>
              <a:rPr lang="it-IT" dirty="0" smtClean="0"/>
              <a:t>Quarto livello</a:t>
            </a:r>
          </a:p>
          <a:p>
            <a:pPr lvl="4" eaLnBrk="1" latinLnBrk="0" hangingPunct="1"/>
            <a:r>
              <a:rPr lang="it-IT" dirty="0" smtClean="0"/>
              <a:t>Quinto livello</a:t>
            </a:r>
            <a:endParaRPr kumimoji="0" lang="en-US" dirty="0"/>
          </a:p>
        </p:txBody>
      </p:sp>
      <p:pic>
        <p:nvPicPr>
          <p:cNvPr id="7" name="Immagine 6" descr="chain_logo_color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2051720" cy="11609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074C-C4B8-44C7-8652-11A0C840BF63}" type="datetimeFigureOut">
              <a:rPr lang="it-IT" smtClean="0"/>
              <a:pPr/>
              <a:t>13/06/12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774B-4C56-4194-A4C0-AC5BE6BD7911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074C-C4B8-44C7-8652-11A0C840BF63}" type="datetimeFigureOut">
              <a:rPr lang="it-IT" smtClean="0"/>
              <a:pPr/>
              <a:t>13/06/12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774B-4C56-4194-A4C0-AC5BE6BD7911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074C-C4B8-44C7-8652-11A0C840BF63}" type="datetimeFigureOut">
              <a:rPr lang="it-IT" smtClean="0"/>
              <a:pPr/>
              <a:t>13/06/12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774B-4C56-4194-A4C0-AC5BE6BD7911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6" name="Triangolo isosce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074C-C4B8-44C7-8652-11A0C840BF63}" type="datetimeFigureOut">
              <a:rPr lang="it-IT" smtClean="0"/>
              <a:pPr/>
              <a:t>13/06/12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774B-4C56-4194-A4C0-AC5BE6BD7911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56AD-6549-40F9-9C9E-49F341426CD6}" type="datetimeFigureOut">
              <a:rPr lang="fr-FR" smtClean="0"/>
              <a:pPr/>
              <a:t>13/06/12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7001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005064"/>
            <a:ext cx="7772400" cy="1763911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348881"/>
            <a:ext cx="7772400" cy="165618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56AD-6549-40F9-9C9E-49F341426CD6}" type="datetimeFigureOut">
              <a:rPr lang="fr-FR" smtClean="0"/>
              <a:pPr/>
              <a:t>13/06/12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93214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7504" y="1916832"/>
            <a:ext cx="4248472" cy="4525963"/>
          </a:xfrm>
        </p:spPr>
        <p:txBody>
          <a:bodyPr/>
          <a:lstStyle>
            <a:lvl1pPr>
              <a:defRPr sz="2800">
                <a:solidFill>
                  <a:srgbClr val="01ADF0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0" y="1916832"/>
            <a:ext cx="4464496" cy="4525963"/>
          </a:xfrm>
        </p:spPr>
        <p:txBody>
          <a:bodyPr/>
          <a:lstStyle>
            <a:lvl1pPr>
              <a:defRPr sz="2800">
                <a:solidFill>
                  <a:srgbClr val="01ADF0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56AD-6549-40F9-9C9E-49F341426CD6}" type="datetimeFigureOut">
              <a:rPr lang="fr-FR" smtClean="0"/>
              <a:pPr/>
              <a:t>13/06/12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76328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1844824"/>
            <a:ext cx="4176464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2484586"/>
            <a:ext cx="4176464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427984" y="1844824"/>
            <a:ext cx="4589969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427984" y="2484586"/>
            <a:ext cx="4589969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56AD-6549-40F9-9C9E-49F341426CD6}" type="datetimeFigureOut">
              <a:rPr lang="fr-FR" smtClean="0"/>
              <a:pPr/>
              <a:t>13/06/12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54715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56AD-6549-40F9-9C9E-49F341426CD6}" type="datetimeFigureOut">
              <a:rPr lang="fr-FR" smtClean="0"/>
              <a:pPr/>
              <a:t>13/06/12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30706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56AD-6549-40F9-9C9E-49F341426CD6}" type="datetimeFigureOut">
              <a:rPr lang="fr-FR" smtClean="0"/>
              <a:pPr/>
              <a:t>13/06/12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90180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844824"/>
            <a:ext cx="3286001" cy="1162050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844825"/>
            <a:ext cx="5389438" cy="4608512"/>
          </a:xfrm>
        </p:spPr>
        <p:txBody>
          <a:bodyPr/>
          <a:lstStyle>
            <a:lvl1pPr>
              <a:defRPr sz="3200">
                <a:solidFill>
                  <a:srgbClr val="01ADF0"/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512" y="3006875"/>
            <a:ext cx="3286001" cy="34464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56AD-6549-40F9-9C9E-49F341426CD6}" type="datetimeFigureOut">
              <a:rPr lang="fr-FR" smtClean="0"/>
              <a:pPr/>
              <a:t>13/06/12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95050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4800600"/>
            <a:ext cx="8784976" cy="566738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512" y="1916831"/>
            <a:ext cx="8784976" cy="2810743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512" y="5367338"/>
            <a:ext cx="8784976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56AD-6549-40F9-9C9E-49F341426CD6}" type="datetimeFigureOut">
              <a:rPr lang="fr-FR" smtClean="0"/>
              <a:pPr/>
              <a:t>13/06/12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56992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theme" Target="../theme/theme2.xml"/><Relationship Id="rId9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7504" y="1268760"/>
            <a:ext cx="892899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1844824"/>
            <a:ext cx="892899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7504" y="6592267"/>
            <a:ext cx="2133600" cy="265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fld id="{F11C56AD-6549-40F9-9C9E-49F341426CD6}" type="datetimeFigureOut">
              <a:rPr lang="fr-FR" smtClean="0"/>
              <a:pPr/>
              <a:t>13/06/12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39752" y="6597352"/>
            <a:ext cx="2808312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220072" y="6597352"/>
            <a:ext cx="1296144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fld id="{4865741E-E063-4B0C-A72D-52DD0E0AF52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9970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400" b="1" i="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/>
          <a:ea typeface="+mj-ea"/>
          <a:cs typeface="Arial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1ADF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2123728" y="152400"/>
            <a:ext cx="6563072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it-IT" dirty="0" smtClean="0"/>
              <a:t>Fare clic per modificare lo stile del titolo</a:t>
            </a:r>
            <a:endParaRPr kumimoji="0" lang="en-US" dirty="0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dirty="0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dirty="0" smtClean="0"/>
              <a:t>Secondo livello</a:t>
            </a:r>
          </a:p>
          <a:p>
            <a:pPr lvl="2" eaLnBrk="1" latinLnBrk="0" hangingPunct="1"/>
            <a:r>
              <a:rPr kumimoji="0" lang="it-IT" dirty="0" smtClean="0"/>
              <a:t>Terzo livello</a:t>
            </a:r>
          </a:p>
          <a:p>
            <a:pPr lvl="3" eaLnBrk="1" latinLnBrk="0" hangingPunct="1"/>
            <a:r>
              <a:rPr kumimoji="0" lang="it-IT" dirty="0" smtClean="0"/>
              <a:t>Quarto livello</a:t>
            </a:r>
          </a:p>
          <a:p>
            <a:pPr lvl="4" eaLnBrk="1" latinLnBrk="0" hangingPunct="1"/>
            <a:r>
              <a:rPr kumimoji="0" lang="it-IT" dirty="0" smtClean="0"/>
              <a:t>Quinto livello</a:t>
            </a:r>
            <a:endParaRPr kumimoji="0" lang="en-US" dirty="0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7A6074C-C4B8-44C7-8652-11A0C840BF63}" type="datetimeFigureOut">
              <a:rPr lang="it-IT" smtClean="0"/>
              <a:pPr/>
              <a:t>13/06/12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07A774B-4C56-4194-A4C0-AC5BE6BD7911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28" name="Connettore 1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onnettore 1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angolo isosce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Immagine 10" descr="chain_logo_color.png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0" y="0"/>
            <a:ext cx="2051720" cy="11609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???" TargetMode="Externa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4799" y="4038600"/>
            <a:ext cx="8381179" cy="1348524"/>
          </a:xfrm>
        </p:spPr>
        <p:txBody>
          <a:bodyPr/>
          <a:lstStyle/>
          <a:p>
            <a:r>
              <a:rPr lang="en-US" dirty="0" smtClean="0"/>
              <a:t>France Grilles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7668" y="5901526"/>
            <a:ext cx="4812996" cy="886469"/>
          </a:xfrm>
        </p:spPr>
        <p:txBody>
          <a:bodyPr/>
          <a:lstStyle/>
          <a:p>
            <a:r>
              <a:rPr lang="en-US" sz="2400" dirty="0" smtClean="0"/>
              <a:t>F2F </a:t>
            </a:r>
            <a:r>
              <a:rPr lang="en-US" sz="2400" dirty="0" err="1" smtClean="0"/>
              <a:t>Conseil</a:t>
            </a:r>
            <a:r>
              <a:rPr lang="en-US" sz="2400" dirty="0" smtClean="0"/>
              <a:t> de </a:t>
            </a:r>
            <a:r>
              <a:rPr lang="en-US" sz="2400" dirty="0" err="1" smtClean="0"/>
              <a:t>Groupement</a:t>
            </a:r>
            <a:endParaRPr lang="en-US" sz="2400" dirty="0" smtClean="0"/>
          </a:p>
          <a:p>
            <a:r>
              <a:rPr lang="en-US" sz="2400" dirty="0" smtClean="0"/>
              <a:t>13/6/2012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3535145" y="5363047"/>
            <a:ext cx="1037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V. Breton </a:t>
            </a:r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762000" y="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 grandeur des actions </a:t>
            </a:r>
            <a:r>
              <a:rPr lang="en-US" dirty="0" err="1" smtClean="0"/>
              <a:t>humaines</a:t>
            </a:r>
            <a:r>
              <a:rPr lang="en-US" dirty="0" smtClean="0"/>
              <a:t> se </a:t>
            </a:r>
            <a:r>
              <a:rPr lang="en-US" dirty="0" err="1" smtClean="0"/>
              <a:t>mesure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l’inspiration</a:t>
            </a:r>
            <a:r>
              <a:rPr lang="en-US" dirty="0" smtClean="0"/>
              <a:t> qui les fait </a:t>
            </a:r>
            <a:r>
              <a:rPr lang="en-US" dirty="0" err="1" smtClean="0"/>
              <a:t>naître</a:t>
            </a:r>
            <a:r>
              <a:rPr lang="en-US" dirty="0" smtClean="0"/>
              <a:t>. 								Louis Pasteur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 on user related activities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Evaluation of scientific production on the grid</a:t>
            </a:r>
          </a:p>
          <a:p>
            <a:pPr lvl="1"/>
            <a:r>
              <a:rPr lang="en-US" dirty="0" smtClean="0"/>
              <a:t>Collection of scientific papers using HAL database</a:t>
            </a:r>
          </a:p>
          <a:p>
            <a:r>
              <a:rPr lang="en-US" dirty="0" smtClean="0"/>
              <a:t>First French Grid Day</a:t>
            </a:r>
          </a:p>
          <a:p>
            <a:endParaRPr lang="en-US" dirty="0" smtClean="0"/>
          </a:p>
          <a:p>
            <a:r>
              <a:rPr lang="en-US" dirty="0" smtClean="0"/>
              <a:t>Growing contribution to international efforts</a:t>
            </a:r>
          </a:p>
          <a:p>
            <a:pPr lvl="1"/>
            <a:r>
              <a:rPr lang="en-US" dirty="0" smtClean="0"/>
              <a:t>Involvement in Virtual Teams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New active user communities (biodiversity, solid state physics)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Highlights: EGI Technical Forum in Lyon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844824"/>
            <a:ext cx="4693096" cy="4525963"/>
          </a:xfrm>
        </p:spPr>
        <p:txBody>
          <a:bodyPr/>
          <a:lstStyle/>
          <a:p>
            <a:r>
              <a:rPr lang="en-US" dirty="0" smtClean="0"/>
              <a:t>Event co-organized by CC-IN2P3, </a:t>
            </a:r>
            <a:r>
              <a:rPr lang="en-US" dirty="0" err="1" smtClean="0"/>
              <a:t>EGI.eu</a:t>
            </a:r>
            <a:r>
              <a:rPr lang="en-US" dirty="0" smtClean="0"/>
              <a:t> and France Grilles</a:t>
            </a:r>
          </a:p>
          <a:p>
            <a:r>
              <a:rPr lang="en-US" dirty="0" smtClean="0"/>
              <a:t>A success:</a:t>
            </a:r>
          </a:p>
          <a:p>
            <a:pPr lvl="1"/>
            <a:r>
              <a:rPr lang="en-US" dirty="0" smtClean="0"/>
              <a:t>&gt; 650 participants to all co-located events</a:t>
            </a:r>
          </a:p>
          <a:p>
            <a:pPr lvl="1"/>
            <a:r>
              <a:rPr lang="en-US" dirty="0" smtClean="0"/>
              <a:t>Balanced budget</a:t>
            </a:r>
          </a:p>
          <a:p>
            <a:pPr lvl="1"/>
            <a:r>
              <a:rPr lang="en-US" dirty="0" smtClean="0"/>
              <a:t>First French Grid Day</a:t>
            </a:r>
            <a:endParaRPr lang="en-US" dirty="0"/>
          </a:p>
        </p:txBody>
      </p:sp>
      <p:pic>
        <p:nvPicPr>
          <p:cNvPr id="4" name="Image 3" descr="6288373053_8835e9caa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450" y="1828800"/>
            <a:ext cx="2114550" cy="3175000"/>
          </a:xfrm>
          <a:prstGeom prst="rect">
            <a:avLst/>
          </a:prstGeom>
        </p:spPr>
      </p:pic>
      <p:pic>
        <p:nvPicPr>
          <p:cNvPr id="5" name="Image 4" descr="6288373461_2d96e7313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000" y="5073650"/>
            <a:ext cx="3175000" cy="1784350"/>
          </a:xfrm>
          <a:prstGeom prst="rect">
            <a:avLst/>
          </a:prstGeom>
        </p:spPr>
      </p:pic>
      <p:pic>
        <p:nvPicPr>
          <p:cNvPr id="6" name="Image 5" descr="6288373673_2dbd096b6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0" y="1828800"/>
            <a:ext cx="1784350" cy="31750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410200" y="4648200"/>
            <a:ext cx="1814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Copyright: </a:t>
            </a:r>
            <a:r>
              <a:rPr lang="en-US" dirty="0" err="1" smtClean="0"/>
              <a:t>EGI.eu</a:t>
            </a:r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7315200" y="4648200"/>
            <a:ext cx="1814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Copyright: </a:t>
            </a:r>
            <a:r>
              <a:rPr lang="en-US" dirty="0" err="1" smtClean="0"/>
              <a:t>EGI.eu</a:t>
            </a: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7329193" y="6488668"/>
            <a:ext cx="1814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Copyright: </a:t>
            </a:r>
            <a:r>
              <a:rPr lang="en-US" dirty="0" err="1" smtClean="0"/>
              <a:t>EGI.eu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France Grilles International activities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France Grilles within EGI</a:t>
            </a:r>
          </a:p>
          <a:p>
            <a:r>
              <a:rPr lang="en-US" dirty="0" smtClean="0"/>
              <a:t>European projects</a:t>
            </a:r>
          </a:p>
          <a:p>
            <a:r>
              <a:rPr lang="en-US" dirty="0" smtClean="0"/>
              <a:t>Other international collaborations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France Grilles within EGI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Management</a:t>
            </a:r>
          </a:p>
          <a:p>
            <a:pPr lvl="1"/>
            <a:r>
              <a:rPr lang="en-US" dirty="0" smtClean="0"/>
              <a:t>E. </a:t>
            </a:r>
            <a:r>
              <a:rPr lang="en-US" dirty="0" err="1" smtClean="0"/>
              <a:t>Augé</a:t>
            </a:r>
            <a:r>
              <a:rPr lang="en-US" dirty="0" smtClean="0"/>
              <a:t> replaced M. Spiro as France Grilles representative on EGI council</a:t>
            </a:r>
          </a:p>
          <a:p>
            <a:r>
              <a:rPr lang="en-US" dirty="0" smtClean="0"/>
              <a:t>Contribution to EGI council task forces</a:t>
            </a:r>
          </a:p>
          <a:p>
            <a:pPr lvl="1"/>
            <a:r>
              <a:rPr lang="en-US" dirty="0" smtClean="0"/>
              <a:t>Security task force</a:t>
            </a:r>
          </a:p>
          <a:p>
            <a:pPr lvl="1"/>
            <a:r>
              <a:rPr lang="en-US" dirty="0" smtClean="0"/>
              <a:t>User task force</a:t>
            </a:r>
          </a:p>
          <a:p>
            <a:r>
              <a:rPr lang="en-US" dirty="0" smtClean="0"/>
              <a:t>Important contributions to EGI-Inspire</a:t>
            </a:r>
          </a:p>
          <a:p>
            <a:pPr lvl="1"/>
            <a:r>
              <a:rPr lang="en-US" dirty="0" smtClean="0"/>
              <a:t>Operation portal</a:t>
            </a:r>
          </a:p>
          <a:p>
            <a:pPr lvl="1"/>
            <a:r>
              <a:rPr lang="en-US" dirty="0" smtClean="0"/>
              <a:t>Leadership role in JRA1 (C. </a:t>
            </a:r>
            <a:r>
              <a:rPr lang="en-US" dirty="0" err="1" smtClean="0"/>
              <a:t>L’orphelin</a:t>
            </a:r>
            <a:r>
              <a:rPr lang="en-US" dirty="0" smtClean="0"/>
              <a:t>) and SA3 (J. </a:t>
            </a:r>
            <a:r>
              <a:rPr lang="en-US" dirty="0" err="1" smtClean="0"/>
              <a:t>Montagnat</a:t>
            </a:r>
            <a:r>
              <a:rPr lang="en-US" dirty="0" smtClean="0"/>
              <a:t>) activities</a:t>
            </a:r>
          </a:p>
          <a:p>
            <a:pPr lvl="1"/>
            <a:r>
              <a:rPr lang="en-US" dirty="0" smtClean="0"/>
              <a:t>Growing contribution to NA2 around G. </a:t>
            </a:r>
            <a:r>
              <a:rPr lang="en-US" dirty="0" err="1" smtClean="0"/>
              <a:t>Romier</a:t>
            </a:r>
            <a:r>
              <a:rPr lang="en-US" dirty="0" smtClean="0"/>
              <a:t> 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Projects</a:t>
            </a:r>
            <a:r>
              <a:rPr lang="fr-FR" dirty="0"/>
              <a:t> – EC – FP7</a:t>
            </a: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71119185"/>
              </p:ext>
            </p:extLst>
          </p:nvPr>
        </p:nvGraphicFramePr>
        <p:xfrm>
          <a:off x="-1" y="868679"/>
          <a:ext cx="9144001" cy="5913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587"/>
                <a:gridCol w="1027185"/>
                <a:gridCol w="765935"/>
                <a:gridCol w="856955"/>
                <a:gridCol w="846739"/>
                <a:gridCol w="1285432"/>
                <a:gridCol w="1009996"/>
                <a:gridCol w="999781"/>
                <a:gridCol w="1132391"/>
              </a:tblGrid>
              <a:tr h="87224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 err="1">
                          <a:effectLst/>
                        </a:rPr>
                        <a:t>Acronym</a:t>
                      </a:r>
                      <a:endParaRPr lang="fr-FR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440" marR="7440" marT="74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 err="1">
                          <a:effectLst/>
                        </a:rPr>
                        <a:t>Theme</a:t>
                      </a:r>
                      <a:endParaRPr lang="fr-FR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440" marR="7440" marT="74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 err="1">
                          <a:effectLst/>
                        </a:rPr>
                        <a:t>number</a:t>
                      </a:r>
                      <a:r>
                        <a:rPr lang="fr-FR" sz="1400" u="none" strike="noStrike" dirty="0">
                          <a:effectLst/>
                        </a:rPr>
                        <a:t> of participants</a:t>
                      </a:r>
                      <a:endParaRPr lang="fr-FR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440" marR="7440" marT="74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duration (</a:t>
                      </a:r>
                      <a:r>
                        <a:rPr lang="fr-FR" sz="1400" u="none" strike="noStrike" dirty="0" err="1">
                          <a:effectLst/>
                        </a:rPr>
                        <a:t>mounth</a:t>
                      </a:r>
                      <a:r>
                        <a:rPr lang="fr-FR" sz="1400" u="none" strike="noStrike" dirty="0">
                          <a:effectLst/>
                        </a:rPr>
                        <a:t>)</a:t>
                      </a:r>
                      <a:endParaRPr lang="fr-FR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440" marR="7440" marT="74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France</a:t>
                      </a:r>
                      <a:r>
                        <a:rPr lang="fr-FR" sz="1400" b="1" i="0" u="none" strike="noStrike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 Grilles </a:t>
                      </a:r>
                      <a:r>
                        <a:rPr lang="fr-FR" sz="1400" b="1" i="0" u="none" strike="noStrike" baseline="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partners</a:t>
                      </a:r>
                      <a:endParaRPr lang="fr-FR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440" marR="7440" marT="74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Total  </a:t>
                      </a:r>
                      <a:r>
                        <a:rPr lang="fr-FR" sz="1400" u="none" strike="noStrike" dirty="0" err="1">
                          <a:effectLst/>
                        </a:rPr>
                        <a:t>eligible</a:t>
                      </a:r>
                      <a:r>
                        <a:rPr lang="fr-FR" sz="1400" u="none" strike="noStrike" dirty="0">
                          <a:effectLst/>
                        </a:rPr>
                        <a:t> </a:t>
                      </a:r>
                      <a:r>
                        <a:rPr lang="fr-FR" sz="1400" u="none" strike="noStrike" dirty="0" err="1">
                          <a:effectLst/>
                        </a:rPr>
                        <a:t>costs</a:t>
                      </a:r>
                      <a:r>
                        <a:rPr lang="fr-FR" sz="1400" u="none" strike="noStrike" dirty="0">
                          <a:effectLst/>
                        </a:rPr>
                        <a:t> / </a:t>
                      </a:r>
                      <a:r>
                        <a:rPr lang="fr-FR" sz="1400" u="none" strike="noStrike" dirty="0" err="1">
                          <a:effectLst/>
                        </a:rPr>
                        <a:t>project</a:t>
                      </a:r>
                      <a:endParaRPr lang="fr-FR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440" marR="7440" marT="74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Total EU contribution</a:t>
                      </a:r>
                      <a:endParaRPr lang="fr-FR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440" marR="7440" marT="74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 smtClean="0">
                          <a:effectLst/>
                        </a:rPr>
                        <a:t>CNRS </a:t>
                      </a:r>
                      <a:r>
                        <a:rPr lang="fr-FR" sz="1400" u="none" strike="noStrike" dirty="0" err="1">
                          <a:effectLst/>
                        </a:rPr>
                        <a:t>elligible</a:t>
                      </a:r>
                      <a:r>
                        <a:rPr lang="fr-FR" sz="1400" u="none" strike="noStrike" dirty="0">
                          <a:effectLst/>
                        </a:rPr>
                        <a:t> </a:t>
                      </a:r>
                      <a:r>
                        <a:rPr lang="fr-FR" sz="1400" u="none" strike="noStrike" dirty="0" err="1">
                          <a:effectLst/>
                        </a:rPr>
                        <a:t>costs</a:t>
                      </a:r>
                      <a:endParaRPr lang="fr-FR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440" marR="7440" marT="74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 smtClean="0">
                          <a:effectLst/>
                        </a:rPr>
                        <a:t>CNRS </a:t>
                      </a:r>
                      <a:r>
                        <a:rPr lang="fr-FR" sz="1400" u="none" strike="noStrike" dirty="0">
                          <a:effectLst/>
                        </a:rPr>
                        <a:t>EU contribution</a:t>
                      </a:r>
                      <a:endParaRPr lang="fr-FR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440" marR="7440" marT="7440" marB="0" anchor="ctr"/>
                </a:tc>
              </a:tr>
              <a:tr h="43989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effectLst/>
                        </a:rPr>
                        <a:t>EPIKH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0" marR="7440" marT="74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 dirty="0">
                          <a:effectLst/>
                        </a:rPr>
                        <a:t>exchange </a:t>
                      </a:r>
                      <a:r>
                        <a:rPr lang="fr-FR" sz="1400" u="none" strike="noStrike" dirty="0" smtClean="0">
                          <a:effectLst/>
                        </a:rPr>
                        <a:t>program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0" marR="7440" marT="74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23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0" marR="7440" marT="74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48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0" marR="7440" marT="74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 smtClean="0">
                          <a:effectLst/>
                        </a:rPr>
                        <a:t>CNRS (</a:t>
                      </a:r>
                      <a:r>
                        <a:rPr lang="fr-FR" sz="1200" u="none" strike="noStrike" dirty="0" err="1" smtClean="0">
                          <a:effectLst/>
                        </a:rPr>
                        <a:t>IdGC</a:t>
                      </a:r>
                      <a:r>
                        <a:rPr lang="fr-FR" sz="1200" u="none" strike="noStrike" dirty="0" smtClean="0">
                          <a:effectLst/>
                        </a:rPr>
                        <a:t>)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0" marR="7440" marT="7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u="none" strike="noStrike" dirty="0" smtClean="0">
                          <a:effectLst/>
                        </a:rPr>
                        <a:t>1 </a:t>
                      </a:r>
                      <a:r>
                        <a:rPr lang="fr-FR" sz="1400" b="1" u="none" strike="noStrike" dirty="0">
                          <a:effectLst/>
                        </a:rPr>
                        <a:t>188 000,00 €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0" marR="7440" marT="7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u="none" strike="noStrike" dirty="0" smtClean="0">
                          <a:effectLst/>
                        </a:rPr>
                        <a:t>1 </a:t>
                      </a:r>
                      <a:r>
                        <a:rPr lang="fr-FR" sz="1400" u="none" strike="noStrike" dirty="0">
                          <a:effectLst/>
                        </a:rPr>
                        <a:t>188 000,00 €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0" marR="7440" marT="7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u="none" strike="noStrike" dirty="0" smtClean="0">
                          <a:effectLst/>
                        </a:rPr>
                        <a:t>43 </a:t>
                      </a:r>
                      <a:r>
                        <a:rPr lang="fr-FR" sz="1400" u="none" strike="noStrike" dirty="0">
                          <a:effectLst/>
                        </a:rPr>
                        <a:t>200,00 €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0" marR="7440" marT="7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u="none" strike="noStrike" dirty="0" smtClean="0">
                          <a:effectLst/>
                        </a:rPr>
                        <a:t>43 </a:t>
                      </a:r>
                      <a:r>
                        <a:rPr lang="fr-FR" sz="1400" b="1" u="none" strike="noStrike" dirty="0">
                          <a:effectLst/>
                        </a:rPr>
                        <a:t>200,00 €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0" marR="7440" marT="7440" marB="0" anchor="ctr"/>
                </a:tc>
              </a:tr>
              <a:tr h="43989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effectLst/>
                        </a:rPr>
                        <a:t>EUMEDGRID-Support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0" marR="7440" marT="74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>
                          <a:effectLst/>
                        </a:rPr>
                        <a:t>infrastructure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0" marR="7440" marT="74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14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0" marR="7440" marT="74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24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0" marR="7440" marT="74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 smtClean="0">
                          <a:effectLst/>
                        </a:rPr>
                        <a:t>CNRS (</a:t>
                      </a:r>
                      <a:r>
                        <a:rPr lang="fr-FR" sz="1200" u="none" strike="noStrike" dirty="0" err="1" smtClean="0">
                          <a:effectLst/>
                        </a:rPr>
                        <a:t>IdGC</a:t>
                      </a:r>
                      <a:r>
                        <a:rPr lang="fr-FR" sz="1200" u="none" strike="noStrike" dirty="0" smtClean="0">
                          <a:effectLst/>
                        </a:rPr>
                        <a:t>, </a:t>
                      </a:r>
                      <a:r>
                        <a:rPr lang="fr-FR" sz="1200" u="none" strike="noStrike" dirty="0">
                          <a:effectLst/>
                        </a:rPr>
                        <a:t>IPHC, </a:t>
                      </a:r>
                      <a:r>
                        <a:rPr lang="fr-FR" sz="1200" u="none" strike="noStrike" dirty="0" smtClean="0">
                          <a:effectLst/>
                        </a:rPr>
                        <a:t>LPSC)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0" marR="7440" marT="7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u="none" strike="noStrike" dirty="0" smtClean="0">
                          <a:effectLst/>
                        </a:rPr>
                        <a:t>867 </a:t>
                      </a:r>
                      <a:r>
                        <a:rPr lang="fr-FR" sz="1400" b="1" u="none" strike="noStrike" dirty="0">
                          <a:effectLst/>
                        </a:rPr>
                        <a:t>495,00 €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0" marR="7440" marT="7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u="none" strike="noStrike" dirty="0" smtClean="0">
                          <a:effectLst/>
                        </a:rPr>
                        <a:t>740 </a:t>
                      </a:r>
                      <a:r>
                        <a:rPr lang="fr-FR" sz="1400" u="none" strike="noStrike" dirty="0">
                          <a:effectLst/>
                        </a:rPr>
                        <a:t>000,00 €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0" marR="7440" marT="7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u="none" strike="noStrike" dirty="0" smtClean="0">
                          <a:effectLst/>
                        </a:rPr>
                        <a:t>56 </a:t>
                      </a:r>
                      <a:r>
                        <a:rPr lang="fr-FR" sz="1400" u="none" strike="noStrike" dirty="0">
                          <a:effectLst/>
                        </a:rPr>
                        <a:t>160,00 €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0" marR="7440" marT="7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u="none" strike="noStrike" dirty="0" smtClean="0">
                          <a:effectLst/>
                        </a:rPr>
                        <a:t>50 </a:t>
                      </a:r>
                      <a:r>
                        <a:rPr lang="fr-FR" sz="1400" b="1" u="none" strike="noStrike" dirty="0">
                          <a:effectLst/>
                        </a:rPr>
                        <a:t>076,00 €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0" marR="7440" marT="7440" marB="0" anchor="ctr"/>
                </a:tc>
              </a:tr>
              <a:tr h="130460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effectLst/>
                        </a:rPr>
                        <a:t>EGI-</a:t>
                      </a:r>
                      <a:r>
                        <a:rPr lang="fr-FR" sz="1400" b="1" u="none" strike="noStrike" dirty="0" err="1">
                          <a:effectLst/>
                        </a:rPr>
                        <a:t>InSPIRE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0" marR="7440" marT="74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 dirty="0">
                          <a:effectLst/>
                        </a:rPr>
                        <a:t>infrastructure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0" marR="7440" marT="74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53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0" marR="7440" marT="74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48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0" marR="7440" marT="74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 smtClean="0">
                          <a:effectLst/>
                        </a:rPr>
                        <a:t>CEA, CNRS (</a:t>
                      </a:r>
                      <a:r>
                        <a:rPr lang="fr-FR" sz="1200" u="none" strike="noStrike" dirty="0" err="1" smtClean="0">
                          <a:effectLst/>
                        </a:rPr>
                        <a:t>IdGC</a:t>
                      </a:r>
                      <a:r>
                        <a:rPr lang="fr-FR" sz="1200" u="none" strike="noStrike" dirty="0" smtClean="0">
                          <a:effectLst/>
                        </a:rPr>
                        <a:t>, </a:t>
                      </a:r>
                      <a:r>
                        <a:rPr lang="fr-FR" sz="1200" u="none" strike="noStrike" dirty="0">
                          <a:effectLst/>
                        </a:rPr>
                        <a:t>LAL, LPC, LPNHE, I3S, CPPM, LAPP, DSI, CC-IN2P3, IPSL, </a:t>
                      </a:r>
                      <a:r>
                        <a:rPr lang="fr-FR" sz="1200" u="none" strike="noStrike" dirty="0" smtClean="0">
                          <a:effectLst/>
                        </a:rPr>
                        <a:t>IPGP)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0" marR="7440" marT="7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u="none" strike="noStrike" dirty="0" smtClean="0">
                          <a:effectLst/>
                        </a:rPr>
                        <a:t>71 </a:t>
                      </a:r>
                      <a:r>
                        <a:rPr lang="fr-FR" sz="1400" b="1" u="none" strike="noStrike" dirty="0">
                          <a:effectLst/>
                        </a:rPr>
                        <a:t>916 867,00 €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0" marR="7440" marT="7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u="none" strike="noStrike" dirty="0" smtClean="0">
                          <a:effectLst/>
                        </a:rPr>
                        <a:t>25 </a:t>
                      </a:r>
                      <a:r>
                        <a:rPr lang="fr-FR" sz="1400" u="none" strike="noStrike" dirty="0">
                          <a:effectLst/>
                        </a:rPr>
                        <a:t>000 000,00 €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0" marR="7440" marT="7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u="none" strike="noStrike" dirty="0" smtClean="0">
                          <a:effectLst/>
                        </a:rPr>
                        <a:t>4 </a:t>
                      </a:r>
                      <a:r>
                        <a:rPr lang="fr-FR" sz="1400" u="none" strike="noStrike" dirty="0">
                          <a:effectLst/>
                        </a:rPr>
                        <a:t>752 000,00 €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0" marR="7440" marT="7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u="none" strike="noStrike" dirty="0" smtClean="0">
                          <a:effectLst/>
                        </a:rPr>
                        <a:t>1 </a:t>
                      </a:r>
                      <a:r>
                        <a:rPr lang="fr-FR" sz="1400" b="1" u="none" strike="noStrike" dirty="0">
                          <a:effectLst/>
                        </a:rPr>
                        <a:t>635 638,00 €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0" marR="7440" marT="7440" marB="0" anchor="ctr"/>
                </a:tc>
              </a:tr>
              <a:tr h="43989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 err="1">
                          <a:effectLst/>
                        </a:rPr>
                        <a:t>StratusLab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0" marR="7440" marT="74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>
                          <a:effectLst/>
                        </a:rPr>
                        <a:t>infrastructure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0" marR="7440" marT="74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0" marR="7440" marT="74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24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0" marR="7440" marT="74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 smtClean="0">
                          <a:effectLst/>
                        </a:rPr>
                        <a:t>CNRS (LAL</a:t>
                      </a:r>
                      <a:r>
                        <a:rPr lang="fr-FR" sz="1200" u="none" strike="noStrike" dirty="0">
                          <a:effectLst/>
                        </a:rPr>
                        <a:t>, </a:t>
                      </a:r>
                      <a:r>
                        <a:rPr lang="fr-FR" sz="1200" u="none" strike="noStrike" dirty="0" smtClean="0">
                          <a:effectLst/>
                        </a:rPr>
                        <a:t>IBCP)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0" marR="7440" marT="7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3 137 221,00 €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0" marR="7440" marT="7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2 300 000,00 €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0" marR="7440" marT="7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623 463,00</a:t>
                      </a:r>
                      <a:r>
                        <a:rPr lang="fr-F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0" marR="7440" marT="7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470 043,00 €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0" marR="7440" marT="7440" marB="0" anchor="ctr"/>
                </a:tc>
              </a:tr>
              <a:tr h="43989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effectLst/>
                        </a:rPr>
                        <a:t>EDGI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0" marR="7440" marT="74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>
                          <a:effectLst/>
                        </a:rPr>
                        <a:t>infrastructure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0" marR="7440" marT="74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10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0" marR="7440" marT="74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24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0" marR="7440" marT="74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 smtClean="0">
                          <a:effectLst/>
                        </a:rPr>
                        <a:t>CNRS (LAL)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0" marR="7440" marT="7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u="none" strike="noStrike" dirty="0" smtClean="0">
                          <a:effectLst/>
                        </a:rPr>
                        <a:t>2 </a:t>
                      </a:r>
                      <a:r>
                        <a:rPr lang="fr-FR" sz="1400" b="1" u="none" strike="noStrike" dirty="0">
                          <a:effectLst/>
                        </a:rPr>
                        <a:t>436 371,00 €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0" marR="7440" marT="7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u="none" strike="noStrike" dirty="0" smtClean="0">
                          <a:effectLst/>
                        </a:rPr>
                        <a:t>2 </a:t>
                      </a:r>
                      <a:r>
                        <a:rPr lang="fr-FR" sz="1400" u="none" strike="noStrike" dirty="0">
                          <a:effectLst/>
                        </a:rPr>
                        <a:t>150 000,00 €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0" marR="7440" marT="7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u="none" strike="noStrike" dirty="0" smtClean="0">
                          <a:effectLst/>
                        </a:rPr>
                        <a:t>234 </a:t>
                      </a:r>
                      <a:r>
                        <a:rPr lang="fr-FR" sz="1400" u="none" strike="noStrike" dirty="0">
                          <a:effectLst/>
                        </a:rPr>
                        <a:t>000,00 €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0" marR="7440" marT="7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u="none" strike="noStrike" dirty="0" smtClean="0">
                          <a:effectLst/>
                        </a:rPr>
                        <a:t>205 </a:t>
                      </a:r>
                      <a:r>
                        <a:rPr lang="fr-FR" sz="1400" b="1" u="none" strike="noStrike" dirty="0">
                          <a:effectLst/>
                        </a:rPr>
                        <a:t>300,00 €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0" marR="7440" marT="7440" marB="0" anchor="ctr"/>
                </a:tc>
              </a:tr>
              <a:tr h="35939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effectLst/>
                        </a:rPr>
                        <a:t>DEGISCO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0" marR="7440" marT="74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>
                          <a:effectLst/>
                        </a:rPr>
                        <a:t>infrastructure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0" marR="7440" marT="74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12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0" marR="7440" marT="74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24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0" marR="7440" marT="74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 smtClean="0">
                          <a:effectLst/>
                        </a:rPr>
                        <a:t>CNRS (LAL)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0" marR="7440" marT="7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u="none" strike="noStrike" dirty="0" smtClean="0">
                          <a:effectLst/>
                        </a:rPr>
                        <a:t>871 </a:t>
                      </a:r>
                      <a:r>
                        <a:rPr lang="fr-FR" sz="1400" b="1" u="none" strike="noStrike" dirty="0">
                          <a:effectLst/>
                        </a:rPr>
                        <a:t>702,00 €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0" marR="7440" marT="7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u="none" strike="noStrike" dirty="0" smtClean="0">
                          <a:effectLst/>
                        </a:rPr>
                        <a:t>799 </a:t>
                      </a:r>
                      <a:r>
                        <a:rPr lang="fr-FR" sz="1400" u="none" strike="noStrike" dirty="0">
                          <a:effectLst/>
                        </a:rPr>
                        <a:t>925,00 €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0" marR="7440" marT="7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u="none" strike="noStrike" dirty="0" smtClean="0">
                          <a:effectLst/>
                        </a:rPr>
                        <a:t>101 </a:t>
                      </a:r>
                      <a:r>
                        <a:rPr lang="fr-FR" sz="1400" u="none" strike="noStrike" dirty="0">
                          <a:effectLst/>
                        </a:rPr>
                        <a:t>400,00 €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0" marR="7440" marT="7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u="none" strike="noStrike" dirty="0" smtClean="0">
                          <a:effectLst/>
                        </a:rPr>
                        <a:t>90 </a:t>
                      </a:r>
                      <a:r>
                        <a:rPr lang="fr-FR" sz="1400" b="1" u="none" strike="noStrike" dirty="0">
                          <a:effectLst/>
                        </a:rPr>
                        <a:t>415,00 €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0" marR="7440" marT="7440" marB="0" anchor="ctr"/>
                </a:tc>
              </a:tr>
              <a:tr h="37812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effectLst/>
                        </a:rPr>
                        <a:t>GISELA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0" marR="7440" marT="74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>
                          <a:effectLst/>
                        </a:rPr>
                        <a:t>infrastructure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0" marR="7440" marT="74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19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0" marR="7440" marT="74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24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0" marR="7440" marT="74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 smtClean="0">
                          <a:effectLst/>
                        </a:rPr>
                        <a:t>CNRS (CPPM</a:t>
                      </a:r>
                      <a:r>
                        <a:rPr lang="fr-FR" sz="1200" u="none" strike="noStrike" dirty="0">
                          <a:effectLst/>
                        </a:rPr>
                        <a:t>, </a:t>
                      </a:r>
                      <a:r>
                        <a:rPr lang="fr-FR" sz="1200" u="none" strike="noStrike" dirty="0" smtClean="0">
                          <a:effectLst/>
                        </a:rPr>
                        <a:t>IPGP)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0" marR="7440" marT="7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u="none" strike="noStrike" dirty="0" smtClean="0">
                          <a:effectLst/>
                        </a:rPr>
                        <a:t>2 </a:t>
                      </a:r>
                      <a:r>
                        <a:rPr lang="fr-FR" sz="1400" b="1" u="none" strike="noStrike" dirty="0">
                          <a:effectLst/>
                        </a:rPr>
                        <a:t>820 043,00 €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0" marR="7440" marT="7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u="none" strike="noStrike" dirty="0" smtClean="0">
                          <a:effectLst/>
                        </a:rPr>
                        <a:t>850 </a:t>
                      </a:r>
                      <a:r>
                        <a:rPr lang="fr-FR" sz="1400" u="none" strike="noStrike" dirty="0">
                          <a:effectLst/>
                        </a:rPr>
                        <a:t>000,00 €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0" marR="7440" marT="7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u="none" strike="noStrike" dirty="0" smtClean="0">
                          <a:effectLst/>
                        </a:rPr>
                        <a:t>381 </a:t>
                      </a:r>
                      <a:r>
                        <a:rPr lang="fr-FR" sz="1400" u="none" strike="noStrike" dirty="0">
                          <a:effectLst/>
                        </a:rPr>
                        <a:t>930,00 €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0" marR="7440" marT="7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u="none" strike="noStrike" dirty="0" smtClean="0">
                          <a:effectLst/>
                        </a:rPr>
                        <a:t>47 </a:t>
                      </a:r>
                      <a:r>
                        <a:rPr lang="fr-FR" sz="1400" b="1" u="none" strike="noStrike" dirty="0">
                          <a:effectLst/>
                        </a:rPr>
                        <a:t>810,00 €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0" marR="7440" marT="7440" marB="0" anchor="ctr"/>
                </a:tc>
              </a:tr>
              <a:tr h="43989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effectLst/>
                        </a:rPr>
                        <a:t>N4U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0" marR="7440" marT="74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>
                          <a:effectLst/>
                        </a:rPr>
                        <a:t>users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0" marR="7440" marT="74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11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0" marR="7440" marT="74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42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0" marR="7440" marT="74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 smtClean="0">
                          <a:effectLst/>
                        </a:rPr>
                        <a:t>CNRS (</a:t>
                      </a:r>
                      <a:r>
                        <a:rPr lang="fr-FR" sz="1200" u="none" strike="noStrike" dirty="0" err="1" smtClean="0">
                          <a:effectLst/>
                        </a:rPr>
                        <a:t>IdGC</a:t>
                      </a:r>
                      <a:r>
                        <a:rPr lang="fr-FR" sz="1200" u="none" strike="noStrike" dirty="0" smtClean="0">
                          <a:effectLst/>
                        </a:rPr>
                        <a:t>, </a:t>
                      </a:r>
                      <a:r>
                        <a:rPr lang="fr-FR" sz="1200" u="none" strike="noStrike" dirty="0">
                          <a:effectLst/>
                        </a:rPr>
                        <a:t>CREATIS, </a:t>
                      </a:r>
                      <a:r>
                        <a:rPr lang="fr-FR" sz="1200" u="none" strike="noStrike" dirty="0" smtClean="0">
                          <a:effectLst/>
                        </a:rPr>
                        <a:t>I3S)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0" marR="7440" marT="7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u="none" strike="noStrike" dirty="0" smtClean="0">
                          <a:effectLst/>
                        </a:rPr>
                        <a:t>4 </a:t>
                      </a:r>
                      <a:r>
                        <a:rPr lang="fr-FR" sz="1400" b="1" u="none" strike="noStrike" dirty="0">
                          <a:effectLst/>
                        </a:rPr>
                        <a:t>438 912,00 €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0" marR="7440" marT="7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u="none" strike="noStrike" dirty="0" smtClean="0">
                          <a:effectLst/>
                        </a:rPr>
                        <a:t>3 </a:t>
                      </a:r>
                      <a:r>
                        <a:rPr lang="fr-FR" sz="1400" u="none" strike="noStrike" dirty="0">
                          <a:effectLst/>
                        </a:rPr>
                        <a:t>600 000,00 €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0" marR="7440" marT="7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u="none" strike="noStrike" dirty="0" smtClean="0">
                          <a:effectLst/>
                        </a:rPr>
                        <a:t>515 </a:t>
                      </a:r>
                      <a:r>
                        <a:rPr lang="fr-FR" sz="1400" u="none" strike="noStrike" dirty="0">
                          <a:effectLst/>
                        </a:rPr>
                        <a:t>297,00 €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0" marR="7440" marT="7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u="none" strike="noStrike" dirty="0" smtClean="0">
                          <a:effectLst/>
                        </a:rPr>
                        <a:t>337 </a:t>
                      </a:r>
                      <a:r>
                        <a:rPr lang="fr-FR" sz="1400" b="1" u="none" strike="noStrike" dirty="0">
                          <a:effectLst/>
                        </a:rPr>
                        <a:t>404,00 €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0" marR="7440" marT="7440" marB="0" anchor="ctr"/>
                </a:tc>
              </a:tr>
              <a:tr h="35939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 err="1">
                          <a:effectLst/>
                        </a:rPr>
                        <a:t>CReATIVE</a:t>
                      </a:r>
                      <a:r>
                        <a:rPr lang="fr-FR" sz="1400" b="1" u="none" strike="noStrike" dirty="0">
                          <a:effectLst/>
                        </a:rPr>
                        <a:t>-B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0" marR="7440" marT="74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>
                          <a:effectLst/>
                        </a:rPr>
                        <a:t>users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0" marR="7440" marT="74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7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0" marR="7440" marT="74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36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0" marR="7440" marT="74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 smtClean="0">
                          <a:effectLst/>
                        </a:rPr>
                        <a:t>CNRS (</a:t>
                      </a:r>
                      <a:r>
                        <a:rPr lang="fr-FR" sz="1200" u="none" strike="noStrike" dirty="0" err="1" smtClean="0">
                          <a:effectLst/>
                        </a:rPr>
                        <a:t>IdGC</a:t>
                      </a:r>
                      <a:r>
                        <a:rPr lang="fr-FR" sz="1200" u="none" strike="noStrike" dirty="0" smtClean="0">
                          <a:effectLst/>
                        </a:rPr>
                        <a:t>)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0" marR="7440" marT="7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u="none" strike="noStrike" dirty="0" smtClean="0">
                          <a:effectLst/>
                        </a:rPr>
                        <a:t>761 </a:t>
                      </a:r>
                      <a:r>
                        <a:rPr lang="fr-FR" sz="1400" b="1" u="none" strike="noStrike" dirty="0">
                          <a:effectLst/>
                        </a:rPr>
                        <a:t>938,00 €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0" marR="7440" marT="7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u="none" strike="noStrike" dirty="0" smtClean="0">
                          <a:effectLst/>
                        </a:rPr>
                        <a:t>700 </a:t>
                      </a:r>
                      <a:r>
                        <a:rPr lang="fr-FR" sz="1400" u="none" strike="noStrike" dirty="0">
                          <a:effectLst/>
                        </a:rPr>
                        <a:t>000,00 €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0" marR="7440" marT="7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u="none" strike="noStrike" dirty="0" smtClean="0">
                          <a:effectLst/>
                        </a:rPr>
                        <a:t>92 </a:t>
                      </a:r>
                      <a:r>
                        <a:rPr lang="fr-FR" sz="1400" u="none" strike="noStrike" dirty="0">
                          <a:effectLst/>
                        </a:rPr>
                        <a:t>400,00 €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0" marR="7440" marT="7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u="none" strike="noStrike" dirty="0" smtClean="0">
                          <a:effectLst/>
                        </a:rPr>
                        <a:t>82 </a:t>
                      </a:r>
                      <a:r>
                        <a:rPr lang="fr-FR" sz="1400" b="1" u="none" strike="noStrike" dirty="0">
                          <a:effectLst/>
                        </a:rPr>
                        <a:t>390,00 €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0" marR="7440" marT="7440" marB="0" anchor="ctr"/>
                </a:tc>
              </a:tr>
              <a:tr h="43989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effectLst/>
                        </a:rPr>
                        <a:t>ENVRI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0" marR="7440" marT="74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>
                          <a:effectLst/>
                        </a:rPr>
                        <a:t>users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0" marR="7440" marT="74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16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0" marR="7440" marT="74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36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0" marR="7440" marT="74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 smtClean="0">
                          <a:effectLst/>
                        </a:rPr>
                        <a:t>CNRS (</a:t>
                      </a:r>
                      <a:r>
                        <a:rPr lang="fr-FR" sz="1200" u="none" strike="noStrike" dirty="0" err="1" smtClean="0">
                          <a:effectLst/>
                        </a:rPr>
                        <a:t>IdGC</a:t>
                      </a:r>
                      <a:r>
                        <a:rPr lang="fr-FR" sz="1200" u="none" strike="noStrike" dirty="0" smtClean="0">
                          <a:effectLst/>
                        </a:rPr>
                        <a:t>)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0" marR="7440" marT="7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u="none" strike="noStrike" dirty="0" smtClean="0">
                          <a:effectLst/>
                        </a:rPr>
                        <a:t>5 </a:t>
                      </a:r>
                      <a:r>
                        <a:rPr lang="fr-FR" sz="1400" b="1" u="none" strike="noStrike" dirty="0">
                          <a:effectLst/>
                        </a:rPr>
                        <a:t>081 514,00 €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0" marR="7440" marT="7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u="none" strike="noStrike" dirty="0" smtClean="0">
                          <a:effectLst/>
                        </a:rPr>
                        <a:t>3 </a:t>
                      </a:r>
                      <a:r>
                        <a:rPr lang="fr-FR" sz="1400" u="none" strike="noStrike" dirty="0">
                          <a:effectLst/>
                        </a:rPr>
                        <a:t>700 000,00 €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0" marR="7440" marT="7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u="none" strike="noStrike" dirty="0" smtClean="0">
                          <a:effectLst/>
                        </a:rPr>
                        <a:t>243 </a:t>
                      </a:r>
                      <a:r>
                        <a:rPr lang="fr-FR" sz="1400" u="none" strike="noStrike" dirty="0">
                          <a:effectLst/>
                        </a:rPr>
                        <a:t>320,00 €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0" marR="7440" marT="74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u="none" strike="noStrike" dirty="0" smtClean="0">
                          <a:effectLst/>
                        </a:rPr>
                        <a:t>167 </a:t>
                      </a:r>
                      <a:r>
                        <a:rPr lang="fr-FR" sz="1400" b="1" u="none" strike="noStrike" dirty="0">
                          <a:effectLst/>
                        </a:rPr>
                        <a:t>689,00 €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0" marR="7440" marT="7440" marB="0" anchor="ctr"/>
                </a:tc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2633473" y="0"/>
            <a:ext cx="6510527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Grid/cloud EC-funded projects involving France Grilles partners in 2011</a:t>
            </a:r>
            <a:endParaRPr lang="en-US" sz="2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204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International Collaborations: highlights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Bilateral collaboration on cloud computing with Spain</a:t>
            </a:r>
          </a:p>
          <a:p>
            <a:r>
              <a:rPr lang="en-US" dirty="0" smtClean="0"/>
              <a:t>France-Asia Virtual Organization</a:t>
            </a:r>
          </a:p>
          <a:p>
            <a:pPr lvl="1"/>
            <a:r>
              <a:rPr lang="en-US" dirty="0" smtClean="0"/>
              <a:t>Goal: strengthen scientific collaboration with Asia</a:t>
            </a:r>
          </a:p>
          <a:p>
            <a:pPr lvl="1"/>
            <a:r>
              <a:rPr lang="en-US" dirty="0" smtClean="0"/>
              <a:t>Significant resources committed by China, Japan, Korea and Vietnam</a:t>
            </a:r>
          </a:p>
          <a:p>
            <a:r>
              <a:rPr lang="en-US" dirty="0" smtClean="0"/>
              <a:t>Contribution to training schools </a:t>
            </a:r>
          </a:p>
          <a:p>
            <a:pPr lvl="1"/>
            <a:r>
              <a:rPr lang="en-US" dirty="0" smtClean="0"/>
              <a:t>Algeria, </a:t>
            </a:r>
            <a:r>
              <a:rPr lang="en-US" dirty="0" err="1" smtClean="0"/>
              <a:t>Marocco</a:t>
            </a:r>
            <a:r>
              <a:rPr lang="en-US" dirty="0" smtClean="0"/>
              <a:t>, Korea and Vietnam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Budget: who pays for the production infrastructure? </a:t>
            </a:r>
            <a:endParaRPr lang="en-US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0" y="1905000"/>
          <a:ext cx="9144000" cy="4217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3733800"/>
                <a:gridCol w="2590800"/>
              </a:tblGrid>
              <a:tr h="796131">
                <a:tc>
                  <a:txBody>
                    <a:bodyPr/>
                    <a:lstStyle/>
                    <a:p>
                      <a:r>
                        <a:rPr lang="en-US" dirty="0" smtClean="0"/>
                        <a:t>Origin</a:t>
                      </a:r>
                      <a:r>
                        <a:rPr lang="en-US" baseline="0" dirty="0" smtClean="0"/>
                        <a:t> of funding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 of funding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Organization responsible</a:t>
                      </a:r>
                      <a:r>
                        <a:rPr lang="en-US" baseline="0" dirty="0" smtClean="0"/>
                        <a:t> for using the funds </a:t>
                      </a:r>
                      <a:endParaRPr lang="en-US" dirty="0"/>
                    </a:p>
                  </a:txBody>
                  <a:tcPr/>
                </a:tc>
              </a:tr>
              <a:tr h="796131">
                <a:tc>
                  <a:txBody>
                    <a:bodyPr/>
                    <a:lstStyle/>
                    <a:p>
                      <a:r>
                        <a:rPr lang="en-US" dirty="0" smtClean="0"/>
                        <a:t>French Ministry</a:t>
                      </a:r>
                      <a:r>
                        <a:rPr lang="en-US" baseline="0" dirty="0" smtClean="0"/>
                        <a:t> of Research grant to France-Grilles (TGIR): 615 </a:t>
                      </a:r>
                      <a:r>
                        <a:rPr lang="en-US" baseline="0" dirty="0" err="1" smtClean="0"/>
                        <a:t>Keuros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Running costs for operation of central services – networking activities – new equipment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France Grilles</a:t>
                      </a:r>
                      <a:endParaRPr lang="en-US" dirty="0"/>
                    </a:p>
                  </a:txBody>
                  <a:tcPr/>
                </a:tc>
              </a:tr>
              <a:tr h="796131">
                <a:tc>
                  <a:txBody>
                    <a:bodyPr/>
                    <a:lstStyle/>
                    <a:p>
                      <a:r>
                        <a:rPr lang="en-US" dirty="0" smtClean="0"/>
                        <a:t>EC-funding : about 1MEuros </a:t>
                      </a:r>
                      <a:r>
                        <a:rPr lang="en-US" baseline="0" dirty="0" smtClean="0"/>
                        <a:t> for 10 projects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Salaries of engineers hired on short-mid term contracts </a:t>
                      </a:r>
                      <a:r>
                        <a:rPr lang="en-US" baseline="0" dirty="0" smtClean="0"/>
                        <a:t> - travel money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CEA and other CNRS units receiving EC funds through CNRS </a:t>
                      </a:r>
                      <a:r>
                        <a:rPr lang="en-US" baseline="0" dirty="0" err="1" smtClean="0"/>
                        <a:t>IdGC</a:t>
                      </a:r>
                      <a:endParaRPr lang="en-US" dirty="0"/>
                    </a:p>
                  </a:txBody>
                  <a:tcPr/>
                </a:tc>
              </a:tr>
              <a:tr h="796131">
                <a:tc>
                  <a:txBody>
                    <a:bodyPr/>
                    <a:lstStyle/>
                    <a:p>
                      <a:r>
                        <a:rPr lang="en-US" dirty="0" smtClean="0"/>
                        <a:t>CEA - CNRS - Universities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Running infrastructure </a:t>
                      </a:r>
                      <a:r>
                        <a:rPr lang="en-US" dirty="0" err="1" smtClean="0"/>
                        <a:t>costs</a:t>
                      </a:r>
                      <a:r>
                        <a:rPr lang="en-US" baseline="0" dirty="0" err="1" smtClean="0"/>
                        <a:t>(electricity</a:t>
                      </a:r>
                      <a:r>
                        <a:rPr lang="en-US" baseline="0" dirty="0" smtClean="0"/>
                        <a:t>, air </a:t>
                      </a:r>
                      <a:r>
                        <a:rPr lang="en-US" baseline="0" dirty="0" err="1" smtClean="0"/>
                        <a:t>conditionning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CNRS</a:t>
                      </a:r>
                      <a:r>
                        <a:rPr lang="en-US" baseline="0" dirty="0" smtClean="0"/>
                        <a:t> and University laboratories </a:t>
                      </a:r>
                      <a:endParaRPr lang="en-US" dirty="0"/>
                    </a:p>
                  </a:txBody>
                  <a:tcPr/>
                </a:tc>
              </a:tr>
              <a:tr h="796131">
                <a:tc>
                  <a:txBody>
                    <a:bodyPr/>
                    <a:lstStyle/>
                    <a:p>
                      <a:r>
                        <a:rPr lang="en-US" dirty="0" smtClean="0"/>
                        <a:t>Regional authorities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</a:t>
                      </a:r>
                      <a:r>
                        <a:rPr lang="en-US" baseline="0" dirty="0" smtClean="0"/>
                        <a:t> e</a:t>
                      </a:r>
                      <a:r>
                        <a:rPr lang="en-US" dirty="0" smtClean="0"/>
                        <a:t>quipment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CNRS and university laboratories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 on expenditures on TGIR grant</a:t>
            </a:r>
            <a:endParaRPr lang="en-US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76200" y="1765966"/>
          <a:ext cx="8907138" cy="50920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0"/>
                <a:gridCol w="914400"/>
                <a:gridCol w="1143000"/>
                <a:gridCol w="753738"/>
              </a:tblGrid>
              <a:tr h="206111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fr-FR" sz="1800" u="none" strike="noStrike"/>
                        <a:t>Spending</a:t>
                      </a:r>
                      <a:endParaRPr lang="fr-FR" sz="1800" b="0" i="0" u="none" strike="noStrike">
                        <a:latin typeface="Times New Roman"/>
                      </a:endParaRPr>
                    </a:p>
                  </a:txBody>
                  <a:tcPr marL="10216" marR="10216" marT="1021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fr-FR" sz="1800" u="none" strike="noStrike"/>
                        <a:t>Income</a:t>
                      </a:r>
                      <a:endParaRPr lang="fr-FR" sz="1800" b="0" i="0" u="none" strike="noStrike">
                        <a:latin typeface="Times New Roman"/>
                      </a:endParaRPr>
                    </a:p>
                  </a:txBody>
                  <a:tcPr marL="10216" marR="10216" marT="1021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2803">
                <a:tc>
                  <a:txBody>
                    <a:bodyPr/>
                    <a:lstStyle/>
                    <a:p>
                      <a:pPr algn="just" fontAlgn="t"/>
                      <a:r>
                        <a:rPr lang="fr-FR" sz="1800" u="none" strike="noStrike"/>
                        <a:t> </a:t>
                      </a:r>
                      <a:endParaRPr lang="fr-FR" sz="1800" b="0" i="0" u="none" strike="noStrike">
                        <a:latin typeface="Times New Roman"/>
                      </a:endParaRPr>
                    </a:p>
                  </a:txBody>
                  <a:tcPr marL="10216" marR="10216" marT="10216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fr-FR" sz="1800" u="none" strike="noStrike"/>
                        <a:t> </a:t>
                      </a:r>
                      <a:endParaRPr lang="fr-FR" sz="1800" b="0" i="0" u="none" strike="noStrike">
                        <a:latin typeface="Times New Roman"/>
                      </a:endParaRPr>
                    </a:p>
                  </a:txBody>
                  <a:tcPr marL="10216" marR="10216" marT="10216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fr-FR" sz="1800" u="none" strike="noStrike"/>
                        <a:t>TGIR grant</a:t>
                      </a:r>
                      <a:endParaRPr lang="fr-FR" sz="1800" b="0" i="0" u="none" strike="noStrike">
                        <a:latin typeface="Times New Roman"/>
                      </a:endParaRPr>
                    </a:p>
                  </a:txBody>
                  <a:tcPr marL="10216" marR="10216" marT="10216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fr-FR" sz="1800" u="none" strike="noStrike"/>
                        <a:t>617000</a:t>
                      </a:r>
                      <a:endParaRPr lang="fr-FR" sz="1800" b="0" i="0" u="none" strike="noStrike">
                        <a:latin typeface="Times New Roman"/>
                      </a:endParaRPr>
                    </a:p>
                  </a:txBody>
                  <a:tcPr marL="10216" marR="10216" marT="10216" marB="0"/>
                </a:tc>
              </a:tr>
              <a:tr h="211821">
                <a:tc>
                  <a:txBody>
                    <a:bodyPr/>
                    <a:lstStyle/>
                    <a:p>
                      <a:pPr algn="just" fontAlgn="t"/>
                      <a:r>
                        <a:rPr lang="fr-FR" sz="1800" u="none" strike="noStrike"/>
                        <a:t>Communication (booths, web site, documents)</a:t>
                      </a:r>
                      <a:endParaRPr lang="fr-FR" sz="1800" b="0" i="0" u="none" strike="noStrike">
                        <a:latin typeface="Times New Roman"/>
                      </a:endParaRPr>
                    </a:p>
                  </a:txBody>
                  <a:tcPr marL="10216" marR="10216" marT="10216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fr-FR" sz="1800" u="none" strike="noStrike"/>
                        <a:t>22154,69</a:t>
                      </a:r>
                      <a:endParaRPr lang="fr-FR" sz="1800" b="0" i="0" u="none" strike="noStrike">
                        <a:latin typeface="Times New Roman"/>
                      </a:endParaRPr>
                    </a:p>
                  </a:txBody>
                  <a:tcPr marL="10216" marR="10216" marT="10216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fr-FR" sz="1800" u="none" strike="noStrike"/>
                        <a:t> </a:t>
                      </a:r>
                      <a:endParaRPr lang="fr-FR" sz="1800" b="0" i="0" u="none" strike="noStrike">
                        <a:latin typeface="Times New Roman"/>
                      </a:endParaRPr>
                    </a:p>
                  </a:txBody>
                  <a:tcPr marL="10216" marR="10216" marT="10216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fr-FR" sz="1800" u="none" strike="noStrike"/>
                        <a:t> </a:t>
                      </a:r>
                      <a:endParaRPr lang="fr-FR" sz="1800" b="0" i="0" u="none" strike="noStrike">
                        <a:latin typeface="Times New Roman"/>
                      </a:endParaRPr>
                    </a:p>
                  </a:txBody>
                  <a:tcPr marL="10216" marR="10216" marT="10216" marB="0"/>
                </a:tc>
              </a:tr>
              <a:tr h="206111">
                <a:tc>
                  <a:txBody>
                    <a:bodyPr/>
                    <a:lstStyle/>
                    <a:p>
                      <a:pPr algn="just" fontAlgn="t"/>
                      <a:r>
                        <a:rPr lang="fr-FR" sz="1800" u="none" strike="noStrike"/>
                        <a:t>EGI.eu 2011 fee</a:t>
                      </a:r>
                      <a:endParaRPr lang="fr-FR" sz="1800" b="0" i="0" u="none" strike="noStrike">
                        <a:latin typeface="Times New Roman"/>
                      </a:endParaRPr>
                    </a:p>
                  </a:txBody>
                  <a:tcPr marL="10216" marR="10216" marT="10216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fr-FR" sz="1800" u="none" strike="noStrike"/>
                        <a:t>79880</a:t>
                      </a:r>
                      <a:endParaRPr lang="fr-FR" sz="1800" b="0" i="0" u="none" strike="noStrike">
                        <a:latin typeface="Times New Roman"/>
                      </a:endParaRPr>
                    </a:p>
                  </a:txBody>
                  <a:tcPr marL="10216" marR="10216" marT="10216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fr-FR" sz="1800" u="none" strike="noStrike"/>
                        <a:t> </a:t>
                      </a:r>
                      <a:endParaRPr lang="fr-FR" sz="1800" b="0" i="0" u="none" strike="noStrike">
                        <a:latin typeface="Times New Roman"/>
                      </a:endParaRPr>
                    </a:p>
                  </a:txBody>
                  <a:tcPr marL="10216" marR="10216" marT="10216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fr-FR" sz="1800" u="none" strike="noStrike"/>
                        <a:t> </a:t>
                      </a:r>
                      <a:endParaRPr lang="fr-FR" sz="1800" b="0" i="0" u="none" strike="noStrike">
                        <a:latin typeface="Times New Roman"/>
                      </a:endParaRPr>
                    </a:p>
                  </a:txBody>
                  <a:tcPr marL="10216" marR="10216" marT="10216" marB="0"/>
                </a:tc>
              </a:tr>
              <a:tr h="298069">
                <a:tc>
                  <a:txBody>
                    <a:bodyPr/>
                    <a:lstStyle/>
                    <a:p>
                      <a:pPr algn="just" fontAlgn="t"/>
                      <a:r>
                        <a:rPr lang="fr-FR" sz="1800" u="none" strike="noStrike"/>
                        <a:t>EGI.eu 2012 fee (Advanced payment)</a:t>
                      </a:r>
                      <a:endParaRPr lang="fr-FR" sz="1800" b="0" i="0" u="none" strike="noStrike">
                        <a:latin typeface="Times New Roman"/>
                      </a:endParaRPr>
                    </a:p>
                  </a:txBody>
                  <a:tcPr marL="10216" marR="10216" marT="10216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fr-FR" sz="1800" u="none" strike="noStrike"/>
                        <a:t>56332</a:t>
                      </a:r>
                      <a:endParaRPr lang="fr-FR" sz="1800" b="0" i="0" u="none" strike="noStrike">
                        <a:latin typeface="Times New Roman"/>
                      </a:endParaRPr>
                    </a:p>
                  </a:txBody>
                  <a:tcPr marL="10216" marR="10216" marT="10216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fr-FR" sz="1800" u="none" strike="noStrike"/>
                        <a:t> </a:t>
                      </a:r>
                      <a:endParaRPr lang="fr-FR" sz="1800" b="0" i="0" u="none" strike="noStrike">
                        <a:latin typeface="Times New Roman"/>
                      </a:endParaRPr>
                    </a:p>
                  </a:txBody>
                  <a:tcPr marL="10216" marR="10216" marT="10216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fr-FR" sz="1800" u="none" strike="noStrike"/>
                        <a:t> </a:t>
                      </a:r>
                      <a:endParaRPr lang="fr-FR" sz="1800" b="0" i="0" u="none" strike="noStrike">
                        <a:latin typeface="Times New Roman"/>
                      </a:endParaRPr>
                    </a:p>
                  </a:txBody>
                  <a:tcPr marL="10216" marR="10216" marT="10216" marB="0"/>
                </a:tc>
              </a:tr>
              <a:tr h="206111">
                <a:tc>
                  <a:txBody>
                    <a:bodyPr/>
                    <a:lstStyle/>
                    <a:p>
                      <a:pPr algn="just" fontAlgn="t"/>
                      <a:r>
                        <a:rPr lang="fr-FR" sz="1800" u="none" strike="noStrike"/>
                        <a:t>Small equipment</a:t>
                      </a:r>
                      <a:endParaRPr lang="fr-FR" sz="1800" b="0" i="0" u="none" strike="noStrike">
                        <a:latin typeface="Times New Roman"/>
                      </a:endParaRPr>
                    </a:p>
                  </a:txBody>
                  <a:tcPr marL="10216" marR="10216" marT="10216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fr-FR" sz="1800" u="none" strike="noStrike"/>
                        <a:t>1130</a:t>
                      </a:r>
                      <a:endParaRPr lang="fr-FR" sz="1800" b="0" i="0" u="none" strike="noStrike">
                        <a:latin typeface="Times New Roman"/>
                      </a:endParaRPr>
                    </a:p>
                  </a:txBody>
                  <a:tcPr marL="10216" marR="10216" marT="10216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fr-FR" sz="1800" u="none" strike="noStrike"/>
                        <a:t> </a:t>
                      </a:r>
                      <a:endParaRPr lang="fr-FR" sz="1800" b="0" i="0" u="none" strike="noStrike">
                        <a:latin typeface="Times New Roman"/>
                      </a:endParaRPr>
                    </a:p>
                  </a:txBody>
                  <a:tcPr marL="10216" marR="10216" marT="10216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fr-FR" sz="1800" u="none" strike="noStrike"/>
                        <a:t> </a:t>
                      </a:r>
                      <a:endParaRPr lang="fr-FR" sz="1800" b="0" i="0" u="none" strike="noStrike">
                        <a:latin typeface="Times New Roman"/>
                      </a:endParaRPr>
                    </a:p>
                  </a:txBody>
                  <a:tcPr marL="10216" marR="10216" marT="10216" marB="0"/>
                </a:tc>
              </a:tr>
              <a:tr h="309824">
                <a:tc>
                  <a:txBody>
                    <a:bodyPr/>
                    <a:lstStyle/>
                    <a:p>
                      <a:pPr algn="just" fontAlgn="t"/>
                      <a:r>
                        <a:rPr lang="fr-FR" sz="1800" u="none" strike="noStrike" dirty="0" err="1"/>
                        <a:t>Reimbursement</a:t>
                      </a:r>
                      <a:r>
                        <a:rPr lang="fr-FR" sz="1800" u="none" strike="noStrike" dirty="0"/>
                        <a:t> of 2010 </a:t>
                      </a:r>
                      <a:r>
                        <a:rPr lang="fr-FR" sz="1800" u="none" strike="noStrike" dirty="0" err="1"/>
                        <a:t>operation</a:t>
                      </a:r>
                      <a:r>
                        <a:rPr lang="fr-FR" sz="1800" u="none" strike="noStrike" dirty="0"/>
                        <a:t> </a:t>
                      </a:r>
                      <a:r>
                        <a:rPr lang="fr-FR" sz="1800" u="none" strike="noStrike" dirty="0" err="1"/>
                        <a:t>costs</a:t>
                      </a:r>
                      <a:r>
                        <a:rPr lang="fr-FR" sz="1800" u="none" strike="noStrike" dirty="0"/>
                        <a:t> (LPC)</a:t>
                      </a:r>
                      <a:endParaRPr lang="fr-FR" sz="1800" b="0" i="0" u="none" strike="noStrike" dirty="0">
                        <a:latin typeface="Times New Roman"/>
                      </a:endParaRPr>
                    </a:p>
                  </a:txBody>
                  <a:tcPr marL="10216" marR="10216" marT="10216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fr-FR" sz="1800" u="none" strike="noStrike"/>
                        <a:t>10000</a:t>
                      </a:r>
                      <a:endParaRPr lang="fr-FR" sz="1800" b="0" i="0" u="none" strike="noStrike">
                        <a:latin typeface="Times New Roman"/>
                      </a:endParaRPr>
                    </a:p>
                  </a:txBody>
                  <a:tcPr marL="10216" marR="10216" marT="10216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fr-FR" sz="1800" u="none" strike="noStrike"/>
                        <a:t> </a:t>
                      </a:r>
                      <a:endParaRPr lang="fr-FR" sz="1800" b="0" i="0" u="none" strike="noStrike">
                        <a:latin typeface="Times New Roman"/>
                      </a:endParaRPr>
                    </a:p>
                  </a:txBody>
                  <a:tcPr marL="10216" marR="10216" marT="10216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fr-FR" sz="1800" u="none" strike="noStrike"/>
                        <a:t> </a:t>
                      </a:r>
                      <a:endParaRPr lang="fr-FR" sz="1800" b="0" i="0" u="none" strike="noStrike">
                        <a:latin typeface="Times New Roman"/>
                      </a:endParaRPr>
                    </a:p>
                  </a:txBody>
                  <a:tcPr marL="10216" marR="10216" marT="10216" marB="0"/>
                </a:tc>
              </a:tr>
              <a:tr h="228600">
                <a:tc>
                  <a:txBody>
                    <a:bodyPr/>
                    <a:lstStyle/>
                    <a:p>
                      <a:pPr algn="just" fontAlgn="t"/>
                      <a:r>
                        <a:rPr lang="fr-FR" sz="1800" u="none" strike="noStrike"/>
                        <a:t>IT equipment for 2 academic clouds</a:t>
                      </a:r>
                      <a:endParaRPr lang="fr-FR" sz="1800" b="0" i="0" u="none" strike="noStrike">
                        <a:latin typeface="Times New Roman"/>
                      </a:endParaRPr>
                    </a:p>
                  </a:txBody>
                  <a:tcPr marL="10216" marR="10216" marT="10216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fr-FR" sz="1800" u="none" strike="noStrike"/>
                        <a:t>154000</a:t>
                      </a:r>
                      <a:endParaRPr lang="fr-FR" sz="1800" b="0" i="0" u="none" strike="noStrike">
                        <a:latin typeface="Times New Roman"/>
                      </a:endParaRPr>
                    </a:p>
                  </a:txBody>
                  <a:tcPr marL="10216" marR="10216" marT="10216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fr-FR" sz="1800" u="none" strike="noStrike"/>
                        <a:t> </a:t>
                      </a:r>
                      <a:endParaRPr lang="fr-FR" sz="1800" b="0" i="0" u="none" strike="noStrike">
                        <a:latin typeface="Times New Roman"/>
                      </a:endParaRPr>
                    </a:p>
                  </a:txBody>
                  <a:tcPr marL="10216" marR="10216" marT="10216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fr-FR" sz="1800" u="none" strike="noStrike"/>
                        <a:t> </a:t>
                      </a:r>
                      <a:endParaRPr lang="fr-FR" sz="1800" b="0" i="0" u="none" strike="noStrike">
                        <a:latin typeface="Times New Roman"/>
                      </a:endParaRPr>
                    </a:p>
                  </a:txBody>
                  <a:tcPr marL="10216" marR="10216" marT="10216" marB="0"/>
                </a:tc>
              </a:tr>
              <a:tr h="206111">
                <a:tc>
                  <a:txBody>
                    <a:bodyPr/>
                    <a:lstStyle/>
                    <a:p>
                      <a:pPr algn="just" fontAlgn="t"/>
                      <a:r>
                        <a:rPr lang="fr-FR" sz="1800" u="none" strike="noStrike" dirty="0" smtClean="0"/>
                        <a:t>Training</a:t>
                      </a:r>
                      <a:endParaRPr lang="fr-FR" sz="1800" b="0" i="0" u="none" strike="noStrike" dirty="0">
                        <a:latin typeface="Times New Roman"/>
                      </a:endParaRPr>
                    </a:p>
                  </a:txBody>
                  <a:tcPr marL="10216" marR="10216" marT="10216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fr-FR" sz="1800" u="none" strike="noStrike"/>
                        <a:t>40000</a:t>
                      </a:r>
                      <a:endParaRPr lang="fr-FR" sz="1800" b="0" i="0" u="none" strike="noStrike">
                        <a:latin typeface="Times New Roman"/>
                      </a:endParaRPr>
                    </a:p>
                  </a:txBody>
                  <a:tcPr marL="10216" marR="10216" marT="10216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fr-FR" sz="1800" u="none" strike="noStrike"/>
                        <a:t> </a:t>
                      </a:r>
                      <a:endParaRPr lang="fr-FR" sz="1800" b="0" i="0" u="none" strike="noStrike">
                        <a:latin typeface="Times New Roman"/>
                      </a:endParaRPr>
                    </a:p>
                  </a:txBody>
                  <a:tcPr marL="10216" marR="10216" marT="10216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fr-FR" sz="1800" u="none" strike="noStrike"/>
                        <a:t> </a:t>
                      </a:r>
                      <a:endParaRPr lang="fr-FR" sz="1800" b="0" i="0" u="none" strike="noStrike">
                        <a:latin typeface="Times New Roman"/>
                      </a:endParaRPr>
                    </a:p>
                  </a:txBody>
                  <a:tcPr marL="10216" marR="10216" marT="10216" marB="0"/>
                </a:tc>
              </a:tr>
              <a:tr h="233624">
                <a:tc>
                  <a:txBody>
                    <a:bodyPr/>
                    <a:lstStyle/>
                    <a:p>
                      <a:pPr algn="just" fontAlgn="t"/>
                      <a:r>
                        <a:rPr lang="fr-FR" sz="1800" u="none" strike="noStrike"/>
                        <a:t>Organization of events (IAC, French Grid Day)</a:t>
                      </a:r>
                      <a:endParaRPr lang="fr-FR" sz="1800" b="0" i="0" u="none" strike="noStrike">
                        <a:latin typeface="Times New Roman"/>
                      </a:endParaRPr>
                    </a:p>
                  </a:txBody>
                  <a:tcPr marL="10216" marR="10216" marT="10216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fr-FR" sz="1800" u="none" strike="noStrike"/>
                        <a:t>16733,35</a:t>
                      </a:r>
                      <a:endParaRPr lang="fr-FR" sz="1800" b="0" i="0" u="none" strike="noStrike">
                        <a:latin typeface="Times New Roman"/>
                      </a:endParaRPr>
                    </a:p>
                  </a:txBody>
                  <a:tcPr marL="10216" marR="10216" marT="10216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fr-FR" sz="1800" u="none" strike="noStrike"/>
                        <a:t> </a:t>
                      </a:r>
                      <a:endParaRPr lang="fr-FR" sz="1800" b="0" i="0" u="none" strike="noStrike">
                        <a:latin typeface="Times New Roman"/>
                      </a:endParaRPr>
                    </a:p>
                  </a:txBody>
                  <a:tcPr marL="10216" marR="10216" marT="10216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fr-FR" sz="1800" u="none" strike="noStrike"/>
                        <a:t> </a:t>
                      </a:r>
                      <a:endParaRPr lang="fr-FR" sz="1800" b="0" i="0" u="none" strike="noStrike">
                        <a:latin typeface="Times New Roman"/>
                      </a:endParaRPr>
                    </a:p>
                  </a:txBody>
                  <a:tcPr marL="10216" marR="10216" marT="10216" marB="0"/>
                </a:tc>
              </a:tr>
              <a:tr h="228600">
                <a:tc>
                  <a:txBody>
                    <a:bodyPr/>
                    <a:lstStyle/>
                    <a:p>
                      <a:pPr algn="just" fontAlgn="t"/>
                      <a:r>
                        <a:rPr lang="fr-FR" sz="1800" u="none" strike="noStrike"/>
                        <a:t>FG management travel costs  (EGI council, EGI and FG meetings)</a:t>
                      </a:r>
                      <a:endParaRPr lang="fr-FR" sz="1800" b="0" i="0" u="none" strike="noStrike">
                        <a:latin typeface="Times New Roman"/>
                      </a:endParaRPr>
                    </a:p>
                  </a:txBody>
                  <a:tcPr marL="10216" marR="10216" marT="10216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fr-FR" sz="1800" u="none" strike="noStrike"/>
                        <a:t>11980,67</a:t>
                      </a:r>
                      <a:endParaRPr lang="fr-FR" sz="1800" b="0" i="0" u="none" strike="noStrike">
                        <a:latin typeface="Times New Roman"/>
                      </a:endParaRPr>
                    </a:p>
                  </a:txBody>
                  <a:tcPr marL="10216" marR="10216" marT="10216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fr-FR" sz="1800" u="none" strike="noStrike"/>
                        <a:t> </a:t>
                      </a:r>
                      <a:endParaRPr lang="fr-FR" sz="1800" b="0" i="0" u="none" strike="noStrike">
                        <a:latin typeface="Times New Roman"/>
                      </a:endParaRPr>
                    </a:p>
                  </a:txBody>
                  <a:tcPr marL="10216" marR="10216" marT="10216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fr-FR" sz="1800" u="none" strike="noStrike"/>
                        <a:t> </a:t>
                      </a:r>
                      <a:endParaRPr lang="fr-FR" sz="1800" b="0" i="0" u="none" strike="noStrike">
                        <a:latin typeface="Times New Roman"/>
                      </a:endParaRPr>
                    </a:p>
                  </a:txBody>
                  <a:tcPr marL="10216" marR="10216" marT="10216" marB="0"/>
                </a:tc>
              </a:tr>
              <a:tr h="304800">
                <a:tc>
                  <a:txBody>
                    <a:bodyPr/>
                    <a:lstStyle/>
                    <a:p>
                      <a:pPr algn="just" fontAlgn="t"/>
                      <a:r>
                        <a:rPr lang="fr-FR" sz="1800" u="none" strike="noStrike"/>
                        <a:t>Operation related costs (participation to EGI Inspire and small equipment for sites)</a:t>
                      </a:r>
                      <a:endParaRPr lang="fr-FR" sz="1800" b="0" i="0" u="none" strike="noStrike">
                        <a:latin typeface="Times New Roman"/>
                      </a:endParaRPr>
                    </a:p>
                  </a:txBody>
                  <a:tcPr marL="10216" marR="10216" marT="10216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fr-FR" sz="1800" u="none" strike="noStrike"/>
                        <a:t>97850,35</a:t>
                      </a:r>
                      <a:endParaRPr lang="fr-FR" sz="1800" b="0" i="0" u="none" strike="noStrike">
                        <a:latin typeface="Times New Roman"/>
                      </a:endParaRPr>
                    </a:p>
                  </a:txBody>
                  <a:tcPr marL="10216" marR="10216" marT="10216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fr-FR" sz="1800" u="none" strike="noStrike"/>
                        <a:t> </a:t>
                      </a:r>
                      <a:endParaRPr lang="fr-FR" sz="1800" b="0" i="0" u="none" strike="noStrike">
                        <a:latin typeface="Times New Roman"/>
                      </a:endParaRPr>
                    </a:p>
                  </a:txBody>
                  <a:tcPr marL="10216" marR="10216" marT="10216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fr-FR" sz="1800" u="none" strike="noStrike"/>
                        <a:t> </a:t>
                      </a:r>
                      <a:endParaRPr lang="fr-FR" sz="1800" b="0" i="0" u="none" strike="noStrike">
                        <a:latin typeface="Times New Roman"/>
                      </a:endParaRPr>
                    </a:p>
                  </a:txBody>
                  <a:tcPr marL="10216" marR="10216" marT="10216" marB="0"/>
                </a:tc>
              </a:tr>
              <a:tr h="152400">
                <a:tc>
                  <a:txBody>
                    <a:bodyPr/>
                    <a:lstStyle/>
                    <a:p>
                      <a:pPr algn="just" fontAlgn="t"/>
                      <a:r>
                        <a:rPr lang="fr-FR" sz="1800" u="none" strike="noStrike"/>
                        <a:t>Support to European Projects (StratusLab)</a:t>
                      </a:r>
                      <a:endParaRPr lang="fr-FR" sz="1800" b="0" i="0" u="none" strike="noStrike">
                        <a:latin typeface="Times New Roman"/>
                      </a:endParaRPr>
                    </a:p>
                  </a:txBody>
                  <a:tcPr marL="10216" marR="10216" marT="10216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fr-FR" sz="1800" u="none" strike="noStrike"/>
                        <a:t>12000</a:t>
                      </a:r>
                      <a:endParaRPr lang="fr-FR" sz="1800" b="0" i="0" u="none" strike="noStrike">
                        <a:latin typeface="Times New Roman"/>
                      </a:endParaRPr>
                    </a:p>
                  </a:txBody>
                  <a:tcPr marL="10216" marR="10216" marT="10216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fr-FR" sz="1800" u="none" strike="noStrike"/>
                        <a:t> </a:t>
                      </a:r>
                      <a:endParaRPr lang="fr-FR" sz="1800" b="0" i="0" u="none" strike="noStrike">
                        <a:latin typeface="Times New Roman"/>
                      </a:endParaRPr>
                    </a:p>
                  </a:txBody>
                  <a:tcPr marL="10216" marR="10216" marT="10216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fr-FR" sz="1800" u="none" strike="noStrike"/>
                        <a:t> </a:t>
                      </a:r>
                      <a:endParaRPr lang="fr-FR" sz="1800" b="0" i="0" u="none" strike="noStrike">
                        <a:latin typeface="Times New Roman"/>
                      </a:endParaRPr>
                    </a:p>
                  </a:txBody>
                  <a:tcPr marL="10216" marR="10216" marT="10216" marB="0"/>
                </a:tc>
              </a:tr>
              <a:tr h="386024">
                <a:tc>
                  <a:txBody>
                    <a:bodyPr/>
                    <a:lstStyle/>
                    <a:p>
                      <a:pPr algn="just" fontAlgn="t"/>
                      <a:r>
                        <a:rPr lang="fr-FR" sz="1800" u="none" strike="noStrike" dirty="0"/>
                        <a:t>Support to </a:t>
                      </a:r>
                      <a:r>
                        <a:rPr lang="fr-FR" sz="1800" u="none" strike="noStrike" dirty="0" err="1"/>
                        <a:t>Regional</a:t>
                      </a:r>
                      <a:r>
                        <a:rPr lang="fr-FR" sz="1800" u="none" strike="noStrike" dirty="0"/>
                        <a:t> </a:t>
                      </a:r>
                      <a:r>
                        <a:rPr lang="fr-FR" sz="1800" u="none" strike="noStrike" dirty="0" err="1"/>
                        <a:t>Grids</a:t>
                      </a:r>
                      <a:r>
                        <a:rPr lang="fr-FR" sz="1800" u="none" strike="noStrike" dirty="0"/>
                        <a:t> and User </a:t>
                      </a:r>
                      <a:r>
                        <a:rPr lang="fr-FR" sz="1800" u="none" strike="noStrike" dirty="0" err="1"/>
                        <a:t>Communities</a:t>
                      </a:r>
                      <a:r>
                        <a:rPr lang="fr-FR" sz="1800" u="none" strike="noStrike" dirty="0"/>
                        <a:t> (local </a:t>
                      </a:r>
                      <a:r>
                        <a:rPr lang="fr-FR" sz="1800" u="none" strike="noStrike" dirty="0" err="1"/>
                        <a:t>events</a:t>
                      </a:r>
                      <a:r>
                        <a:rPr lang="fr-FR" sz="1800" u="none" strike="noStrike" dirty="0"/>
                        <a:t>, international </a:t>
                      </a:r>
                      <a:r>
                        <a:rPr lang="fr-FR" sz="1800" u="none" strike="noStrike" dirty="0" err="1"/>
                        <a:t>VOs</a:t>
                      </a:r>
                      <a:r>
                        <a:rPr lang="fr-FR" sz="1800" u="none" strike="noStrike" dirty="0"/>
                        <a:t>)</a:t>
                      </a:r>
                      <a:endParaRPr lang="fr-FR" sz="1800" b="0" i="0" u="none" strike="noStrike" dirty="0">
                        <a:latin typeface="Times New Roman"/>
                      </a:endParaRPr>
                    </a:p>
                  </a:txBody>
                  <a:tcPr marL="10216" marR="10216" marT="10216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fr-FR" sz="1800" u="none" strike="noStrike"/>
                        <a:t>114938,25</a:t>
                      </a:r>
                      <a:endParaRPr lang="fr-FR" sz="1800" b="0" i="0" u="none" strike="noStrike">
                        <a:latin typeface="Times New Roman"/>
                      </a:endParaRPr>
                    </a:p>
                  </a:txBody>
                  <a:tcPr marL="10216" marR="10216" marT="10216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fr-FR" sz="1800" u="none" strike="noStrike"/>
                        <a:t> </a:t>
                      </a:r>
                      <a:endParaRPr lang="fr-FR" sz="1800" b="0" i="0" u="none" strike="noStrike">
                        <a:latin typeface="Times New Roman"/>
                      </a:endParaRPr>
                    </a:p>
                  </a:txBody>
                  <a:tcPr marL="10216" marR="10216" marT="10216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fr-FR" sz="1800" u="none" strike="noStrike"/>
                        <a:t> </a:t>
                      </a:r>
                      <a:endParaRPr lang="fr-FR" sz="1800" b="0" i="0" u="none" strike="noStrike">
                        <a:latin typeface="Times New Roman"/>
                      </a:endParaRPr>
                    </a:p>
                  </a:txBody>
                  <a:tcPr marL="10216" marR="10216" marT="10216" marB="0"/>
                </a:tc>
              </a:tr>
              <a:tr h="402803">
                <a:tc>
                  <a:txBody>
                    <a:bodyPr/>
                    <a:lstStyle/>
                    <a:p>
                      <a:pPr algn="just" fontAlgn="t"/>
                      <a:r>
                        <a:rPr lang="fr-FR" sz="1800" u="none" strike="noStrike" dirty="0"/>
                        <a:t>TOTAL</a:t>
                      </a:r>
                      <a:endParaRPr lang="fr-FR" sz="1800" b="1" i="0" u="none" strike="noStrike" dirty="0">
                        <a:latin typeface="Times New Roman"/>
                      </a:endParaRPr>
                    </a:p>
                  </a:txBody>
                  <a:tcPr marL="10216" marR="10216" marT="10216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fr-FR" sz="1800" u="none" strike="noStrike"/>
                        <a:t>617000</a:t>
                      </a:r>
                      <a:endParaRPr lang="fr-FR" sz="1800" b="1" i="0" u="none" strike="noStrike">
                        <a:latin typeface="Times New Roman"/>
                      </a:endParaRPr>
                    </a:p>
                  </a:txBody>
                  <a:tcPr marL="10216" marR="10216" marT="10216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fr-FR" sz="1800" u="none" strike="noStrike"/>
                        <a:t>TOTAL</a:t>
                      </a:r>
                      <a:endParaRPr lang="fr-FR" sz="1800" b="1" i="0" u="none" strike="noStrike">
                        <a:latin typeface="Times New Roman"/>
                      </a:endParaRPr>
                    </a:p>
                  </a:txBody>
                  <a:tcPr marL="10216" marR="10216" marT="10216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fr-FR" sz="1800" u="none" strike="noStrike" dirty="0"/>
                        <a:t>617000</a:t>
                      </a:r>
                      <a:endParaRPr lang="fr-FR" sz="1800" b="1" i="0" u="none" strike="noStrike" dirty="0">
                        <a:latin typeface="Times New Roman"/>
                      </a:endParaRPr>
                    </a:p>
                  </a:txBody>
                  <a:tcPr marL="10216" marR="10216" marT="10216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costs for operating the infrastructure</a:t>
            </a:r>
            <a:endParaRPr lang="en-US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685800" y="2286000"/>
          <a:ext cx="7620000" cy="2554447"/>
        </p:xfrm>
        <a:graphic>
          <a:graphicData uri="http://schemas.openxmlformats.org/drawingml/2006/table">
            <a:tbl>
              <a:tblPr/>
              <a:tblGrid>
                <a:gridCol w="317011"/>
                <a:gridCol w="3851093"/>
                <a:gridCol w="575316"/>
                <a:gridCol w="575316"/>
                <a:gridCol w="575316"/>
                <a:gridCol w="575316"/>
                <a:gridCol w="575316"/>
                <a:gridCol w="575316"/>
              </a:tblGrid>
              <a:tr h="30559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8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393" marR="9393" marT="9393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latin typeface="Arial"/>
                        </a:rPr>
                        <a:t>Exécuté</a:t>
                      </a:r>
                    </a:p>
                  </a:txBody>
                  <a:tcPr marL="9393" marR="9393" marT="939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latin typeface="Arial"/>
                        </a:rPr>
                        <a:t>BP</a:t>
                      </a:r>
                    </a:p>
                  </a:txBody>
                  <a:tcPr marL="9393" marR="9393" marT="939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latin typeface="Arial"/>
                        </a:rPr>
                        <a:t>Demande</a:t>
                      </a:r>
                    </a:p>
                  </a:txBody>
                  <a:tcPr marL="9393" marR="9393" marT="939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868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>
                          <a:solidFill>
                            <a:srgbClr val="000080"/>
                          </a:solidFill>
                          <a:latin typeface="Arial"/>
                        </a:rPr>
                        <a:t>DEPENSES liées à la TGIR </a:t>
                      </a:r>
                      <a:br>
                        <a:rPr lang="fr-FR" sz="1400" b="1" i="0" u="none" strike="noStrike">
                          <a:solidFill>
                            <a:srgbClr val="000080"/>
                          </a:solidFill>
                          <a:latin typeface="Arial"/>
                        </a:rPr>
                      </a:br>
                      <a:endParaRPr lang="fr-FR" sz="1400" b="1" i="0" u="none" strike="noStrike">
                        <a:solidFill>
                          <a:srgbClr val="000080"/>
                        </a:solidFill>
                        <a:latin typeface="Arial"/>
                      </a:endParaRPr>
                    </a:p>
                  </a:txBody>
                  <a:tcPr marL="9393" marR="9393" marT="9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80"/>
                          </a:solidFill>
                          <a:latin typeface="Arial"/>
                        </a:rPr>
                        <a:t>2010</a:t>
                      </a:r>
                    </a:p>
                  </a:txBody>
                  <a:tcPr marL="9393" marR="9393" marT="9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80"/>
                          </a:solidFill>
                          <a:latin typeface="Arial"/>
                        </a:rPr>
                        <a:t>2011</a:t>
                      </a:r>
                    </a:p>
                  </a:txBody>
                  <a:tcPr marL="9393" marR="9393" marT="9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80"/>
                          </a:solidFill>
                          <a:latin typeface="Arial"/>
                        </a:rPr>
                        <a:t>2012</a:t>
                      </a:r>
                    </a:p>
                  </a:txBody>
                  <a:tcPr marL="9393" marR="9393" marT="9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80"/>
                          </a:solidFill>
                          <a:latin typeface="Arial"/>
                        </a:rPr>
                        <a:t>2013</a:t>
                      </a:r>
                    </a:p>
                  </a:txBody>
                  <a:tcPr marL="9393" marR="9393" marT="9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80"/>
                          </a:solidFill>
                          <a:latin typeface="Arial"/>
                        </a:rPr>
                        <a:t>2014</a:t>
                      </a:r>
                    </a:p>
                  </a:txBody>
                  <a:tcPr marL="9393" marR="9393" marT="9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80"/>
                          </a:solidFill>
                          <a:latin typeface="Arial"/>
                        </a:rPr>
                        <a:t>2015</a:t>
                      </a:r>
                    </a:p>
                  </a:txBody>
                  <a:tcPr marL="9393" marR="9393" marT="9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19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1400" b="0" i="1" u="none" strike="noStrike">
                          <a:latin typeface="Arial"/>
                        </a:rPr>
                        <a:t>Fonctionnement </a:t>
                      </a:r>
                    </a:p>
                  </a:txBody>
                  <a:tcPr marL="9393" marR="9393" marT="9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latin typeface="Arial"/>
                        </a:rPr>
                        <a:t>2,600</a:t>
                      </a:r>
                    </a:p>
                  </a:txBody>
                  <a:tcPr marL="9393" marR="9393" marT="9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latin typeface="Arial"/>
                        </a:rPr>
                        <a:t>2,600</a:t>
                      </a:r>
                    </a:p>
                  </a:txBody>
                  <a:tcPr marL="9393" marR="9393" marT="9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latin typeface="Arial"/>
                        </a:rPr>
                        <a:t>2,600</a:t>
                      </a:r>
                    </a:p>
                  </a:txBody>
                  <a:tcPr marL="9393" marR="9393" marT="9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latin typeface="Arial"/>
                        </a:rPr>
                        <a:t>2,600</a:t>
                      </a:r>
                    </a:p>
                  </a:txBody>
                  <a:tcPr marL="9393" marR="9393" marT="9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latin typeface="Arial"/>
                        </a:rPr>
                        <a:t>2,600</a:t>
                      </a:r>
                    </a:p>
                  </a:txBody>
                  <a:tcPr marL="9393" marR="9393" marT="9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latin typeface="Arial"/>
                        </a:rPr>
                        <a:t>2,600</a:t>
                      </a:r>
                    </a:p>
                  </a:txBody>
                  <a:tcPr marL="9393" marR="9393" marT="9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5143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1400" b="0" i="1" u="none" strike="noStrike">
                          <a:latin typeface="Arial"/>
                        </a:rPr>
                        <a:t>Investissement</a:t>
                      </a:r>
                    </a:p>
                  </a:txBody>
                  <a:tcPr marL="9393" marR="9393" marT="9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latin typeface="Arial"/>
                        </a:rPr>
                        <a:t>0,712</a:t>
                      </a:r>
                    </a:p>
                  </a:txBody>
                  <a:tcPr marL="9393" marR="9393" marT="9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latin typeface="Arial"/>
                        </a:rPr>
                        <a:t>0,154</a:t>
                      </a:r>
                    </a:p>
                  </a:txBody>
                  <a:tcPr marL="9393" marR="9393" marT="9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latin typeface="Arial"/>
                        </a:rPr>
                        <a:t>0,300</a:t>
                      </a:r>
                    </a:p>
                  </a:txBody>
                  <a:tcPr marL="9393" marR="9393" marT="9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latin typeface="Arial"/>
                        </a:rPr>
                        <a:t>1,000</a:t>
                      </a:r>
                    </a:p>
                  </a:txBody>
                  <a:tcPr marL="9393" marR="9393" marT="9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latin typeface="Arial"/>
                        </a:rPr>
                        <a:t>1,000</a:t>
                      </a:r>
                    </a:p>
                  </a:txBody>
                  <a:tcPr marL="9393" marR="9393" marT="9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latin typeface="Arial"/>
                        </a:rPr>
                        <a:t>1,000</a:t>
                      </a:r>
                    </a:p>
                  </a:txBody>
                  <a:tcPr marL="9393" marR="9393" marT="9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637">
                <a:tc rowSpan="3">
                  <a:txBody>
                    <a:bodyPr/>
                    <a:lstStyle/>
                    <a:p>
                      <a:pPr algn="l" fontAlgn="ctr"/>
                      <a:r>
                        <a:rPr lang="fr-FR" sz="1400" b="0" i="1" u="none" strike="noStrike">
                          <a:latin typeface="Arial"/>
                        </a:rPr>
                        <a:t>Personnel</a:t>
                      </a:r>
                    </a:p>
                  </a:txBody>
                  <a:tcPr marL="9393" marR="9393" marT="9393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1" u="none" strike="noStrike">
                          <a:solidFill>
                            <a:srgbClr val="000080"/>
                          </a:solidFill>
                          <a:latin typeface="Arial"/>
                        </a:rPr>
                        <a:t>TGIR Agrégat 1 : Personnel non permanent  </a:t>
                      </a:r>
                    </a:p>
                  </a:txBody>
                  <a:tcPr marL="9393" marR="9393" marT="9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latin typeface="Arial"/>
                        </a:rPr>
                        <a:t>0,265</a:t>
                      </a:r>
                    </a:p>
                  </a:txBody>
                  <a:tcPr marL="9393" marR="9393" marT="9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latin typeface="Arial"/>
                        </a:rPr>
                        <a:t>0,050</a:t>
                      </a:r>
                    </a:p>
                  </a:txBody>
                  <a:tcPr marL="9393" marR="9393" marT="9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latin typeface="Arial"/>
                        </a:rPr>
                        <a:t>0,050</a:t>
                      </a:r>
                    </a:p>
                  </a:txBody>
                  <a:tcPr marL="9393" marR="9393" marT="9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latin typeface="Arial"/>
                        </a:rPr>
                        <a:t>0,050</a:t>
                      </a:r>
                    </a:p>
                  </a:txBody>
                  <a:tcPr marL="9393" marR="9393" marT="9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latin typeface="Arial"/>
                        </a:rPr>
                        <a:t>0,050</a:t>
                      </a:r>
                    </a:p>
                  </a:txBody>
                  <a:tcPr marL="9393" marR="9393" marT="9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latin typeface="Arial"/>
                        </a:rPr>
                        <a:t>0,050</a:t>
                      </a:r>
                    </a:p>
                  </a:txBody>
                  <a:tcPr marL="9393" marR="9393" marT="9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91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1" u="none" strike="noStrike">
                          <a:solidFill>
                            <a:srgbClr val="000080"/>
                          </a:solidFill>
                          <a:latin typeface="Arial"/>
                        </a:rPr>
                        <a:t>TGIR Agrégat 1 : Personnel permanent </a:t>
                      </a:r>
                    </a:p>
                  </a:txBody>
                  <a:tcPr marL="9393" marR="9393" marT="9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latin typeface="Arial"/>
                        </a:rPr>
                        <a:t>0,575</a:t>
                      </a:r>
                    </a:p>
                  </a:txBody>
                  <a:tcPr marL="9393" marR="9393" marT="9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latin typeface="Arial"/>
                        </a:rPr>
                        <a:t>0,762</a:t>
                      </a:r>
                    </a:p>
                  </a:txBody>
                  <a:tcPr marL="9393" marR="9393" marT="9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latin typeface="Arial"/>
                        </a:rPr>
                        <a:t>0,780</a:t>
                      </a:r>
                    </a:p>
                  </a:txBody>
                  <a:tcPr marL="9393" marR="9393" marT="9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latin typeface="Arial"/>
                        </a:rPr>
                        <a:t>0,860</a:t>
                      </a:r>
                    </a:p>
                  </a:txBody>
                  <a:tcPr marL="9393" marR="9393" marT="9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latin typeface="Arial"/>
                        </a:rPr>
                        <a:t>0,940</a:t>
                      </a:r>
                    </a:p>
                  </a:txBody>
                  <a:tcPr marL="9393" marR="9393" marT="9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latin typeface="Arial"/>
                        </a:rPr>
                        <a:t>0,940</a:t>
                      </a:r>
                    </a:p>
                  </a:txBody>
                  <a:tcPr marL="9393" marR="9393" marT="9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1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1" u="none" strike="noStrike">
                          <a:solidFill>
                            <a:srgbClr val="000080"/>
                          </a:solidFill>
                          <a:latin typeface="Arial"/>
                        </a:rPr>
                        <a:t>TGIR Agrégat 2 : Personnel </a:t>
                      </a:r>
                    </a:p>
                  </a:txBody>
                  <a:tcPr marL="9393" marR="9393" marT="9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393" marR="9393" marT="9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393" marR="9393" marT="9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393" marR="9393" marT="9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393" marR="9393" marT="9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393" marR="9393" marT="9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393" marR="9393" marT="9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39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>
                          <a:solidFill>
                            <a:srgbClr val="000080"/>
                          </a:solidFill>
                          <a:latin typeface="Arial"/>
                        </a:rPr>
                        <a:t>TOTAL DEPENSES </a:t>
                      </a:r>
                    </a:p>
                  </a:txBody>
                  <a:tcPr marL="9393" marR="9393" marT="9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80"/>
                          </a:solidFill>
                          <a:latin typeface="Arial"/>
                        </a:rPr>
                        <a:t>4,152</a:t>
                      </a:r>
                    </a:p>
                  </a:txBody>
                  <a:tcPr marL="9393" marR="9393" marT="9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80"/>
                          </a:solidFill>
                          <a:latin typeface="Arial"/>
                        </a:rPr>
                        <a:t>3,566</a:t>
                      </a:r>
                    </a:p>
                  </a:txBody>
                  <a:tcPr marL="9393" marR="9393" marT="9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80"/>
                          </a:solidFill>
                          <a:latin typeface="Arial"/>
                        </a:rPr>
                        <a:t>3,730</a:t>
                      </a:r>
                    </a:p>
                  </a:txBody>
                  <a:tcPr marL="9393" marR="9393" marT="9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80"/>
                          </a:solidFill>
                          <a:latin typeface="Arial"/>
                        </a:rPr>
                        <a:t>4,510</a:t>
                      </a:r>
                    </a:p>
                  </a:txBody>
                  <a:tcPr marL="9393" marR="9393" marT="9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80"/>
                          </a:solidFill>
                          <a:latin typeface="Arial"/>
                        </a:rPr>
                        <a:t>4,590</a:t>
                      </a:r>
                    </a:p>
                  </a:txBody>
                  <a:tcPr marL="9393" marR="9393" marT="9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80"/>
                          </a:solidFill>
                          <a:latin typeface="Arial"/>
                        </a:rPr>
                        <a:t>4,590</a:t>
                      </a:r>
                    </a:p>
                  </a:txBody>
                  <a:tcPr marL="9393" marR="9393" marT="9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685800" y="5029200"/>
            <a:ext cx="78334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used for 2011: </a:t>
            </a:r>
          </a:p>
          <a:p>
            <a:r>
              <a:rPr lang="en-US" dirty="0" smtClean="0"/>
              <a:t>0.01 € per normalized CPU hour (KSI2K) for electricity, fluids and cluster operation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90600" y="1803140"/>
            <a:ext cx="7391400" cy="4673860"/>
          </a:xfrm>
        </p:spPr>
        <p:txBody>
          <a:bodyPr/>
          <a:lstStyle/>
          <a:p>
            <a:r>
              <a:rPr lang="en-US" dirty="0" smtClean="0"/>
              <a:t>Build and operate a Distributed Computing Infrastructure</a:t>
            </a:r>
          </a:p>
          <a:p>
            <a:pPr lvl="1"/>
            <a:r>
              <a:rPr lang="en-US" dirty="0" smtClean="0"/>
              <a:t>Open to all disciplines</a:t>
            </a:r>
          </a:p>
          <a:p>
            <a:pPr lvl="1"/>
            <a:r>
              <a:rPr lang="en-US" dirty="0" smtClean="0"/>
              <a:t>Open to developing countries</a:t>
            </a:r>
          </a:p>
          <a:p>
            <a:r>
              <a:rPr lang="en-US" dirty="0" smtClean="0"/>
              <a:t>Make it a place of exchange and collaboration</a:t>
            </a:r>
          </a:p>
          <a:p>
            <a:pPr lvl="1"/>
            <a:r>
              <a:rPr lang="en-US" dirty="0" smtClean="0"/>
              <a:t>Within disciplines and organizations</a:t>
            </a:r>
          </a:p>
          <a:p>
            <a:pPr lvl="1"/>
            <a:r>
              <a:rPr lang="en-US" dirty="0" smtClean="0"/>
              <a:t>Across disciplines and organizations</a:t>
            </a:r>
          </a:p>
          <a:p>
            <a:endParaRPr lang="en-US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3770" y="-762"/>
            <a:ext cx="2180230" cy="14607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25"/>
          <p:cNvGrpSpPr/>
          <p:nvPr/>
        </p:nvGrpSpPr>
        <p:grpSpPr>
          <a:xfrm>
            <a:off x="76200" y="1752600"/>
            <a:ext cx="8632581" cy="5029200"/>
            <a:chOff x="483509" y="1471633"/>
            <a:chExt cx="8632581" cy="5029200"/>
          </a:xfrm>
        </p:grpSpPr>
        <p:grpSp>
          <p:nvGrpSpPr>
            <p:cNvPr id="3" name="Grouper 75"/>
            <p:cNvGrpSpPr/>
            <p:nvPr/>
          </p:nvGrpSpPr>
          <p:grpSpPr>
            <a:xfrm>
              <a:off x="483509" y="1471633"/>
              <a:ext cx="6858000" cy="5029200"/>
              <a:chOff x="274637" y="1189038"/>
              <a:chExt cx="6858000" cy="50292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4999037" y="1189038"/>
                <a:ext cx="1501775" cy="80725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600" dirty="0" smtClean="0"/>
                  <a:t>International </a:t>
                </a:r>
                <a:r>
                  <a:rPr lang="fr-FR" sz="1600" dirty="0" err="1" smtClean="0"/>
                  <a:t>Advisory</a:t>
                </a:r>
                <a:r>
                  <a:rPr lang="fr-FR" sz="1600" dirty="0" smtClean="0"/>
                  <a:t> </a:t>
                </a:r>
                <a:r>
                  <a:rPr lang="fr-FR" sz="1600" dirty="0" err="1" smtClean="0"/>
                  <a:t>Committee</a:t>
                </a:r>
                <a:endParaRPr lang="fr-FR" sz="1600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200817" y="2493955"/>
                <a:ext cx="1568450" cy="5619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600" dirty="0" err="1" smtClean="0"/>
                  <a:t>Director</a:t>
                </a:r>
                <a:endParaRPr lang="fr-FR" sz="1600" dirty="0" smtClean="0"/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600" dirty="0" smtClean="0"/>
                  <a:t>V. Breton</a:t>
                </a:r>
                <a:endParaRPr lang="fr-FR" sz="1600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863292" y="4146552"/>
                <a:ext cx="1365250" cy="1066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600" dirty="0" err="1" smtClean="0"/>
                  <a:t>Technical</a:t>
                </a:r>
                <a:r>
                  <a:rPr lang="fr-FR" sz="1600" dirty="0" smtClean="0"/>
                  <a:t> coordination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600" dirty="0" smtClean="0"/>
                  <a:t>H. Cordier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600" dirty="0" smtClean="0"/>
                  <a:t>G. Mathieu</a:t>
                </a:r>
                <a:endParaRPr lang="fr-FR" sz="1600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170237" y="1189038"/>
                <a:ext cx="1514475" cy="8072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600" dirty="0" err="1" smtClean="0"/>
                  <a:t>Scientific</a:t>
                </a:r>
                <a:r>
                  <a:rPr lang="fr-FR" sz="1600" dirty="0" smtClean="0"/>
                  <a:t> </a:t>
                </a:r>
                <a:r>
                  <a:rPr lang="fr-FR" sz="1600" dirty="0" err="1" smtClean="0"/>
                  <a:t>advisory</a:t>
                </a:r>
                <a:r>
                  <a:rPr lang="fr-FR" sz="1600" dirty="0" smtClean="0"/>
                  <a:t> </a:t>
                </a:r>
                <a:r>
                  <a:rPr lang="fr-FR" sz="1600" dirty="0" err="1" smtClean="0"/>
                  <a:t>committee</a:t>
                </a:r>
                <a:endParaRPr lang="fr-FR" sz="1600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863291" y="5646738"/>
                <a:ext cx="1365250" cy="5715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600" dirty="0" err="1" smtClean="0"/>
                  <a:t>Technical</a:t>
                </a:r>
                <a:r>
                  <a:rPr lang="fr-FR" sz="1600" dirty="0" smtClean="0"/>
                  <a:t> </a:t>
                </a:r>
                <a:r>
                  <a:rPr lang="fr-FR" sz="1600" dirty="0" err="1" smtClean="0"/>
                  <a:t>committee</a:t>
                </a:r>
                <a:endParaRPr lang="fr-FR" sz="1600" dirty="0"/>
              </a:p>
            </p:txBody>
          </p:sp>
          <p:cxnSp>
            <p:nvCxnSpPr>
              <p:cNvPr id="13" name="Connecteur droit 12"/>
              <p:cNvCxnSpPr>
                <a:stCxn id="5" idx="2"/>
                <a:endCxn id="7" idx="0"/>
              </p:cNvCxnSpPr>
              <p:nvPr/>
            </p:nvCxnSpPr>
            <p:spPr>
              <a:xfrm rot="5400000">
                <a:off x="3618651" y="362680"/>
                <a:ext cx="497667" cy="376488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cteur droit 13"/>
              <p:cNvCxnSpPr>
                <a:stCxn id="41" idx="2"/>
                <a:endCxn id="7" idx="0"/>
              </p:cNvCxnSpPr>
              <p:nvPr/>
            </p:nvCxnSpPr>
            <p:spPr>
              <a:xfrm rot="5400000">
                <a:off x="1751751" y="2229580"/>
                <a:ext cx="497667" cy="3108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15"/>
              <p:cNvCxnSpPr>
                <a:stCxn id="7" idx="2"/>
                <a:endCxn id="8" idx="0"/>
              </p:cNvCxnSpPr>
              <p:nvPr/>
            </p:nvCxnSpPr>
            <p:spPr>
              <a:xfrm rot="16200000" flipH="1">
                <a:off x="1720171" y="3320805"/>
                <a:ext cx="1090617" cy="56087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cteur droit 17"/>
              <p:cNvCxnSpPr>
                <a:stCxn id="8" idx="2"/>
                <a:endCxn id="12" idx="0"/>
              </p:cNvCxnSpPr>
              <p:nvPr/>
            </p:nvCxnSpPr>
            <p:spPr>
              <a:xfrm rot="5400000">
                <a:off x="2329229" y="5430050"/>
                <a:ext cx="433376" cy="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ctangle 19"/>
              <p:cNvSpPr/>
              <p:nvPr/>
            </p:nvSpPr>
            <p:spPr>
              <a:xfrm>
                <a:off x="4770437" y="2203449"/>
                <a:ext cx="2362200" cy="1143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600" dirty="0" err="1" smtClean="0"/>
                  <a:t>Executive</a:t>
                </a:r>
                <a:r>
                  <a:rPr lang="fr-FR" sz="1600" dirty="0" smtClean="0"/>
                  <a:t> </a:t>
                </a:r>
                <a:r>
                  <a:rPr lang="fr-FR" sz="1600" dirty="0" err="1" smtClean="0"/>
                  <a:t>board</a:t>
                </a:r>
                <a:r>
                  <a:rPr lang="fr-FR" sz="1600" dirty="0" smtClean="0"/>
                  <a:t>: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600" dirty="0" smtClean="0"/>
                  <a:t>F. </a:t>
                </a:r>
                <a:r>
                  <a:rPr lang="fr-FR" sz="1600" dirty="0" err="1" smtClean="0"/>
                  <a:t>Desprez</a:t>
                </a:r>
                <a:r>
                  <a:rPr lang="fr-FR" sz="1600" dirty="0" smtClean="0"/>
                  <a:t> (INRIA)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600" dirty="0" smtClean="0"/>
                  <a:t> JP Meyer (CEA)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600" dirty="0" smtClean="0"/>
                  <a:t> J. </a:t>
                </a:r>
                <a:r>
                  <a:rPr lang="fr-FR" sz="1600" dirty="0" err="1" smtClean="0"/>
                  <a:t>Montagnat</a:t>
                </a:r>
                <a:r>
                  <a:rPr lang="fr-FR" sz="1600" dirty="0" smtClean="0"/>
                  <a:t> (CNRS)</a:t>
                </a:r>
              </a:p>
            </p:txBody>
          </p:sp>
          <p:cxnSp>
            <p:nvCxnSpPr>
              <p:cNvPr id="21" name="Connecteur droit 20"/>
              <p:cNvCxnSpPr>
                <a:stCxn id="7" idx="3"/>
                <a:endCxn id="20" idx="1"/>
              </p:cNvCxnSpPr>
              <p:nvPr/>
            </p:nvCxnSpPr>
            <p:spPr>
              <a:xfrm>
                <a:off x="2769267" y="2774945"/>
                <a:ext cx="2001170" cy="4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cteur droit 21"/>
              <p:cNvCxnSpPr>
                <a:stCxn id="7" idx="2"/>
                <a:endCxn id="23" idx="0"/>
              </p:cNvCxnSpPr>
              <p:nvPr/>
            </p:nvCxnSpPr>
            <p:spPr>
              <a:xfrm rot="16200000" flipH="1">
                <a:off x="2605812" y="2435165"/>
                <a:ext cx="1091421" cy="233296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ctangle 22"/>
              <p:cNvSpPr/>
              <p:nvPr/>
            </p:nvSpPr>
            <p:spPr>
              <a:xfrm>
                <a:off x="3536392" y="4147356"/>
                <a:ext cx="1563219" cy="1066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600" dirty="0" smtClean="0"/>
                  <a:t>Communication - training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600" dirty="0" smtClean="0"/>
                  <a:t>V. </a:t>
                </a:r>
                <a:r>
                  <a:rPr lang="fr-FR" sz="1600" dirty="0" err="1" smtClean="0"/>
                  <a:t>Dutruel</a:t>
                </a:r>
                <a:r>
                  <a:rPr lang="fr-FR" sz="1600" dirty="0" smtClean="0"/>
                  <a:t> </a:t>
                </a:r>
                <a:endParaRPr lang="fr-FR" sz="1600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74637" y="4146552"/>
                <a:ext cx="1228727" cy="150018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600" dirty="0" err="1" smtClean="0"/>
                  <a:t>Users</a:t>
                </a:r>
                <a:r>
                  <a:rPr lang="fr-FR" sz="1600" dirty="0" smtClean="0"/>
                  <a:t>’ </a:t>
                </a:r>
                <a:r>
                  <a:rPr lang="fr-FR" sz="1600" dirty="0" err="1" smtClean="0"/>
                  <a:t>liaiason</a:t>
                </a:r>
                <a:endParaRPr lang="fr-FR" sz="1600" dirty="0" smtClean="0"/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600" dirty="0" smtClean="0"/>
                  <a:t>G. </a:t>
                </a:r>
                <a:r>
                  <a:rPr lang="fr-FR" sz="1600" dirty="0" err="1" smtClean="0"/>
                  <a:t>Romier</a:t>
                </a:r>
                <a:endParaRPr lang="fr-FR" sz="1600" dirty="0" smtClean="0"/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600" dirty="0" smtClean="0">
                    <a:solidFill>
                      <a:srgbClr val="FF0000"/>
                    </a:solidFill>
                  </a:rPr>
                  <a:t>N. </a:t>
                </a:r>
                <a:r>
                  <a:rPr lang="fr-FR" sz="1600" dirty="0" err="1" smtClean="0">
                    <a:solidFill>
                      <a:srgbClr val="FF0000"/>
                    </a:solidFill>
                  </a:rPr>
                  <a:t>Haitas</a:t>
                </a:r>
                <a:endParaRPr lang="fr-FR" sz="1600" dirty="0" smtClean="0">
                  <a:solidFill>
                    <a:srgbClr val="FF0000"/>
                  </a:solidFill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600" dirty="0" smtClean="0">
                    <a:solidFill>
                      <a:srgbClr val="FF0000"/>
                    </a:solidFill>
                  </a:rPr>
                  <a:t>Y. </a:t>
                </a:r>
                <a:r>
                  <a:rPr lang="fr-FR" sz="1600" dirty="0" err="1" smtClean="0">
                    <a:solidFill>
                      <a:srgbClr val="FF0000"/>
                    </a:solidFill>
                  </a:rPr>
                  <a:t>Legré</a:t>
                </a:r>
                <a:endParaRPr lang="fr-FR" sz="16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7" name="Connecteur droit 26"/>
              <p:cNvCxnSpPr>
                <a:stCxn id="7" idx="2"/>
                <a:endCxn id="25" idx="0"/>
              </p:cNvCxnSpPr>
              <p:nvPr/>
            </p:nvCxnSpPr>
            <p:spPr>
              <a:xfrm rot="5400000">
                <a:off x="891714" y="3053223"/>
                <a:ext cx="1090617" cy="109604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Rectangle 40"/>
              <p:cNvSpPr/>
              <p:nvPr/>
            </p:nvSpPr>
            <p:spPr>
              <a:xfrm>
                <a:off x="1265237" y="1189038"/>
                <a:ext cx="1501775" cy="80725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600" dirty="0" smtClean="0"/>
                  <a:t>France Grilles </a:t>
                </a:r>
                <a:r>
                  <a:rPr lang="fr-FR" sz="1600" dirty="0" err="1" smtClean="0"/>
                  <a:t>council</a:t>
                </a:r>
                <a:endParaRPr lang="fr-FR" sz="1600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5334660" y="4147356"/>
                <a:ext cx="1495890" cy="81917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600" dirty="0" err="1" smtClean="0"/>
                  <a:t>Administrator</a:t>
                </a:r>
                <a:endParaRPr lang="fr-FR" sz="1600" dirty="0" smtClean="0"/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600" dirty="0" smtClean="0"/>
                  <a:t>G. </a:t>
                </a:r>
                <a:r>
                  <a:rPr lang="fr-FR" sz="1600" dirty="0" err="1" smtClean="0"/>
                  <a:t>Fettahi</a:t>
                </a:r>
                <a:endParaRPr lang="fr-FR" sz="1600" dirty="0" smtClean="0"/>
              </a:p>
            </p:txBody>
          </p:sp>
          <p:cxnSp>
            <p:nvCxnSpPr>
              <p:cNvPr id="38" name="Connecteur droit 37"/>
              <p:cNvCxnSpPr>
                <a:stCxn id="10" idx="2"/>
                <a:endCxn id="7" idx="0"/>
              </p:cNvCxnSpPr>
              <p:nvPr/>
            </p:nvCxnSpPr>
            <p:spPr>
              <a:xfrm rot="5400000">
                <a:off x="2707425" y="1273904"/>
                <a:ext cx="497669" cy="194243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Connecteur droit 67"/>
              <p:cNvCxnSpPr>
                <a:stCxn id="7" idx="2"/>
                <a:endCxn id="28" idx="0"/>
              </p:cNvCxnSpPr>
              <p:nvPr/>
            </p:nvCxnSpPr>
            <p:spPr>
              <a:xfrm rot="16200000" flipH="1">
                <a:off x="3488113" y="1552863"/>
                <a:ext cx="1091421" cy="409756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Rectangle 23"/>
            <p:cNvSpPr/>
            <p:nvPr/>
          </p:nvSpPr>
          <p:spPr>
            <a:xfrm>
              <a:off x="7139436" y="3812587"/>
              <a:ext cx="1976654" cy="117889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600" dirty="0" smtClean="0"/>
                <a:t>Expert on </a:t>
              </a:r>
              <a:r>
                <a:rPr lang="fr-FR" sz="1600" dirty="0" err="1" smtClean="0"/>
                <a:t>cloud</a:t>
              </a:r>
              <a:r>
                <a:rPr lang="fr-FR" sz="1600" dirty="0" smtClean="0"/>
                <a:t> </a:t>
              </a:r>
              <a:r>
                <a:rPr lang="fr-FR" sz="1600" dirty="0" err="1" smtClean="0"/>
                <a:t>computing</a:t>
              </a:r>
              <a:r>
                <a:rPr lang="fr-FR" sz="1600" dirty="0" smtClean="0"/>
                <a:t>: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600" dirty="0" smtClean="0">
                  <a:solidFill>
                    <a:srgbClr val="FF0000"/>
                  </a:solidFill>
                </a:rPr>
                <a:t>F. Suter</a:t>
              </a:r>
              <a:endParaRPr lang="fr-FR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44" name="Connecteur droit 43"/>
            <p:cNvCxnSpPr>
              <a:stCxn id="20" idx="3"/>
              <a:endCxn id="24" idx="0"/>
            </p:cNvCxnSpPr>
            <p:nvPr/>
          </p:nvCxnSpPr>
          <p:spPr>
            <a:xfrm>
              <a:off x="7341509" y="3057544"/>
              <a:ext cx="786254" cy="75504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itre 1"/>
          <p:cNvSpPr>
            <a:spLocks noGrp="1"/>
          </p:cNvSpPr>
          <p:nvPr>
            <p:ph type="title"/>
          </p:nvPr>
        </p:nvSpPr>
        <p:spPr>
          <a:xfrm>
            <a:off x="107504" y="1268760"/>
            <a:ext cx="8928992" cy="432048"/>
          </a:xfrm>
        </p:spPr>
        <p:txBody>
          <a:bodyPr/>
          <a:lstStyle/>
          <a:p>
            <a:r>
              <a:rPr lang="en-US" dirty="0" smtClean="0"/>
              <a:t>France Grilles organization </a:t>
            </a:r>
            <a:endParaRPr lang="en-US" dirty="0"/>
          </a:p>
        </p:txBody>
      </p:sp>
      <p:sp>
        <p:nvSpPr>
          <p:cNvPr id="26" name="ZoneTexte 25"/>
          <p:cNvSpPr txBox="1"/>
          <p:nvPr/>
        </p:nvSpPr>
        <p:spPr>
          <a:xfrm>
            <a:off x="4267200" y="5867400"/>
            <a:ext cx="4959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Departures: M. </a:t>
            </a:r>
            <a:r>
              <a:rPr lang="en-US" dirty="0" err="1" smtClean="0"/>
              <a:t>Pellen</a:t>
            </a:r>
            <a:r>
              <a:rPr lang="en-US" dirty="0" smtClean="0"/>
              <a:t> (replaced by G. </a:t>
            </a:r>
            <a:r>
              <a:rPr lang="en-US" dirty="0" err="1" smtClean="0"/>
              <a:t>Fettahi</a:t>
            </a:r>
            <a:r>
              <a:rPr lang="en-US" dirty="0" smtClean="0"/>
              <a:t>),</a:t>
            </a:r>
          </a:p>
          <a:p>
            <a:r>
              <a:rPr lang="en-US" dirty="0" smtClean="0"/>
              <a:t>D. </a:t>
            </a:r>
            <a:r>
              <a:rPr lang="en-US" dirty="0" err="1" smtClean="0"/>
              <a:t>Fouossong</a:t>
            </a:r>
            <a:r>
              <a:rPr lang="en-US" dirty="0" smtClean="0"/>
              <a:t> (temporarily replaced by G. Mathieu)</a:t>
            </a:r>
            <a:endParaRPr lang="en-US" dirty="0"/>
          </a:p>
        </p:txBody>
      </p:sp>
      <p:sp>
        <p:nvSpPr>
          <p:cNvPr id="29" name="Éclair 28"/>
          <p:cNvSpPr/>
          <p:nvPr/>
        </p:nvSpPr>
        <p:spPr>
          <a:xfrm rot="6969941">
            <a:off x="6102620" y="850192"/>
            <a:ext cx="3240864" cy="2161531"/>
          </a:xfrm>
          <a:prstGeom prst="lightningBol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France Grilles production related key figures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844824"/>
            <a:ext cx="8807896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11-12% of EGI capacity</a:t>
            </a:r>
          </a:p>
          <a:p>
            <a:pPr lvl="1"/>
            <a:r>
              <a:rPr lang="fr-FR" b="1" dirty="0" smtClean="0">
                <a:solidFill>
                  <a:srgbClr val="00B0F0"/>
                </a:solidFill>
              </a:rPr>
              <a:t>18</a:t>
            </a:r>
            <a:r>
              <a:rPr lang="fr-FR" dirty="0" smtClean="0"/>
              <a:t> production sites</a:t>
            </a:r>
          </a:p>
          <a:p>
            <a:pPr lvl="1"/>
            <a:r>
              <a:rPr lang="fr-FR" b="1" dirty="0" smtClean="0">
                <a:solidFill>
                  <a:srgbClr val="00B0F0"/>
                </a:solidFill>
              </a:rPr>
              <a:t>31,860</a:t>
            </a:r>
            <a:r>
              <a:rPr lang="fr-FR" dirty="0" smtClean="0"/>
              <a:t> </a:t>
            </a:r>
            <a:r>
              <a:rPr lang="fr-FR" dirty="0" err="1" smtClean="0"/>
              <a:t>logical</a:t>
            </a:r>
            <a:r>
              <a:rPr lang="fr-FR" dirty="0" smtClean="0"/>
              <a:t> </a:t>
            </a:r>
            <a:r>
              <a:rPr lang="fr-FR" dirty="0" err="1" smtClean="0"/>
              <a:t>CPUs</a:t>
            </a:r>
            <a:endParaRPr lang="fr-FR" dirty="0" smtClean="0"/>
          </a:p>
          <a:p>
            <a:pPr lvl="1"/>
            <a:r>
              <a:rPr lang="fr-FR" b="1" dirty="0" smtClean="0">
                <a:solidFill>
                  <a:srgbClr val="00B0F0"/>
                </a:solidFill>
              </a:rPr>
              <a:t>15.7 PB </a:t>
            </a:r>
            <a:r>
              <a:rPr lang="fr-FR" dirty="0" err="1" smtClean="0"/>
              <a:t>disk</a:t>
            </a:r>
            <a:r>
              <a:rPr lang="fr-FR" dirty="0" smtClean="0"/>
              <a:t> and </a:t>
            </a:r>
            <a:r>
              <a:rPr lang="fr-FR" b="1" dirty="0" smtClean="0">
                <a:solidFill>
                  <a:srgbClr val="00B0F0"/>
                </a:solidFill>
              </a:rPr>
              <a:t>22.5 PB</a:t>
            </a:r>
            <a:r>
              <a:rPr lang="fr-FR" dirty="0" smtClean="0"/>
              <a:t> tape </a:t>
            </a:r>
            <a:r>
              <a:rPr lang="fr-FR" dirty="0" err="1" smtClean="0"/>
              <a:t>storage</a:t>
            </a:r>
            <a:r>
              <a:rPr lang="fr-FR" dirty="0" smtClean="0"/>
              <a:t> </a:t>
            </a:r>
          </a:p>
          <a:p>
            <a:r>
              <a:rPr lang="fr-FR" dirty="0" smtClean="0"/>
              <a:t>A focus on excellence</a:t>
            </a:r>
          </a:p>
          <a:p>
            <a:pPr lvl="1"/>
            <a:r>
              <a:rPr lang="fr-FR" b="1" dirty="0" smtClean="0">
                <a:solidFill>
                  <a:srgbClr val="00B0F0"/>
                </a:solidFill>
              </a:rPr>
              <a:t>98.4%</a:t>
            </a:r>
            <a:r>
              <a:rPr lang="fr-FR" dirty="0" smtClean="0"/>
              <a:t> </a:t>
            </a:r>
            <a:r>
              <a:rPr lang="fr-FR" dirty="0" err="1" smtClean="0"/>
              <a:t>availability</a:t>
            </a:r>
            <a:endParaRPr lang="fr-FR" dirty="0" smtClean="0"/>
          </a:p>
          <a:p>
            <a:pPr lvl="1"/>
            <a:r>
              <a:rPr lang="fr-FR" b="1" dirty="0" smtClean="0">
                <a:solidFill>
                  <a:srgbClr val="00B0F0"/>
                </a:solidFill>
              </a:rPr>
              <a:t>99.0%</a:t>
            </a:r>
            <a:r>
              <a:rPr lang="fr-FR" dirty="0" smtClean="0"/>
              <a:t> </a:t>
            </a:r>
            <a:r>
              <a:rPr lang="fr-FR" dirty="0" err="1" smtClean="0"/>
              <a:t>reliability</a:t>
            </a:r>
            <a:endParaRPr lang="fr-FR" dirty="0" smtClean="0"/>
          </a:p>
          <a:p>
            <a:pPr lvl="1"/>
            <a:r>
              <a:rPr lang="fr-FR" b="1" dirty="0" smtClean="0">
                <a:solidFill>
                  <a:srgbClr val="00B0F0"/>
                </a:solidFill>
              </a:rPr>
              <a:t>100.0%</a:t>
            </a:r>
            <a:r>
              <a:rPr lang="fr-FR" dirty="0" smtClean="0"/>
              <a:t> </a:t>
            </a:r>
            <a:r>
              <a:rPr lang="fr-FR" dirty="0" err="1" smtClean="0"/>
              <a:t>availability/reliability</a:t>
            </a:r>
            <a:r>
              <a:rPr lang="fr-FR" dirty="0" smtClean="0"/>
              <a:t> of </a:t>
            </a:r>
            <a:r>
              <a:rPr lang="fr-FR" dirty="0" err="1" smtClean="0"/>
              <a:t>our</a:t>
            </a:r>
            <a:r>
              <a:rPr lang="fr-FR" dirty="0" smtClean="0"/>
              <a:t> central </a:t>
            </a:r>
            <a:r>
              <a:rPr lang="fr-FR" dirty="0" err="1" smtClean="0"/>
              <a:t>core</a:t>
            </a:r>
            <a:r>
              <a:rPr lang="fr-FR" dirty="0" smtClean="0"/>
              <a:t> services (</a:t>
            </a:r>
            <a:r>
              <a:rPr lang="fr-FR" dirty="0" err="1" smtClean="0"/>
              <a:t>Top-BDII</a:t>
            </a:r>
            <a:r>
              <a:rPr lang="fr-FR" dirty="0" smtClean="0"/>
              <a:t>) </a:t>
            </a:r>
            <a:r>
              <a:rPr lang="fr-FR" dirty="0" err="1" smtClean="0"/>
              <a:t>since</a:t>
            </a:r>
            <a:r>
              <a:rPr lang="fr-FR" dirty="0" smtClean="0"/>
              <a:t> </a:t>
            </a:r>
            <a:r>
              <a:rPr lang="fr-FR" dirty="0" err="1" smtClean="0"/>
              <a:t>September</a:t>
            </a:r>
            <a:r>
              <a:rPr lang="fr-FR" dirty="0" smtClean="0"/>
              <a:t> 2011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 on operations since last IAC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National Virtual Organization</a:t>
            </a:r>
          </a:p>
          <a:p>
            <a:pPr lvl="1"/>
            <a:r>
              <a:rPr lang="en-US" dirty="0" smtClean="0"/>
              <a:t>Second step for new user communities </a:t>
            </a:r>
          </a:p>
          <a:p>
            <a:pPr lvl="1"/>
            <a:r>
              <a:rPr lang="en-US" dirty="0" smtClean="0"/>
              <a:t>Candidate for an international pool of resources</a:t>
            </a:r>
          </a:p>
          <a:p>
            <a:r>
              <a:rPr lang="en-US" dirty="0" smtClean="0"/>
              <a:t>Boost on cloud activities</a:t>
            </a:r>
          </a:p>
          <a:p>
            <a:pPr lvl="1"/>
            <a:r>
              <a:rPr lang="en-US" dirty="0" smtClean="0"/>
              <a:t>Dedicated workshops</a:t>
            </a:r>
          </a:p>
          <a:p>
            <a:pPr lvl="1"/>
            <a:r>
              <a:rPr lang="en-US" dirty="0" smtClean="0"/>
              <a:t>First investments in CC-IN2P3 and Toulouse</a:t>
            </a:r>
          </a:p>
          <a:p>
            <a:r>
              <a:rPr lang="en-US" dirty="0" smtClean="0"/>
              <a:t>New services (DIRAC)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Cloud initiatives (1) – </a:t>
            </a:r>
            <a:r>
              <a:rPr lang="fr-FR" dirty="0" err="1"/>
              <a:t>Academic</a:t>
            </a:r>
            <a:r>
              <a:rPr lang="fr-FR" dirty="0"/>
              <a:t> </a:t>
            </a:r>
            <a:r>
              <a:rPr lang="fr-FR" dirty="0" smtClean="0"/>
              <a:t>Cloud </a:t>
            </a:r>
            <a:r>
              <a:rPr lang="fr-FR" dirty="0" err="1" smtClean="0"/>
              <a:t>at</a:t>
            </a:r>
            <a:r>
              <a:rPr lang="fr-FR" dirty="0" smtClean="0"/>
              <a:t> CC-IN2P3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Who/what</a:t>
            </a:r>
          </a:p>
          <a:p>
            <a:pPr lvl="1"/>
            <a:r>
              <a:rPr lang="en-US" dirty="0" smtClean="0"/>
              <a:t>Initiated  in Nov. 2011 by M. </a:t>
            </a:r>
            <a:r>
              <a:rPr lang="en-US" dirty="0" err="1" smtClean="0"/>
              <a:t>Puel</a:t>
            </a:r>
            <a:endParaRPr lang="en-US" dirty="0" smtClean="0"/>
          </a:p>
          <a:p>
            <a:pPr lvl="1"/>
            <a:r>
              <a:rPr lang="en-US" dirty="0" smtClean="0"/>
              <a:t>France-Grilles directly sponsored : 384 cores (16*24  cores)+ 1,5 TB (16*96 GB) +32 TB</a:t>
            </a:r>
          </a:p>
          <a:p>
            <a:r>
              <a:rPr lang="en-US" dirty="0" smtClean="0"/>
              <a:t>State of the art</a:t>
            </a:r>
          </a:p>
          <a:p>
            <a:pPr lvl="1"/>
            <a:r>
              <a:rPr lang="en-US" dirty="0" smtClean="0"/>
              <a:t>Currently evaluating </a:t>
            </a:r>
            <a:r>
              <a:rPr lang="en-US" dirty="0" err="1" smtClean="0"/>
              <a:t>Openstack</a:t>
            </a:r>
            <a:r>
              <a:rPr lang="en-US" dirty="0" smtClean="0"/>
              <a:t>/Open Nebula/VM-Ware</a:t>
            </a:r>
          </a:p>
          <a:p>
            <a:pPr lvl="1"/>
            <a:r>
              <a:rPr lang="en-US" dirty="0" smtClean="0"/>
              <a:t>Evaluation criteria:</a:t>
            </a:r>
          </a:p>
          <a:p>
            <a:pPr lvl="2"/>
            <a:r>
              <a:rPr lang="en-US" dirty="0"/>
              <a:t>General considerations (wide adoption, compliance with standards, scalability, </a:t>
            </a:r>
            <a:r>
              <a:rPr lang="en-US" dirty="0" smtClean="0"/>
              <a:t>overall cost) </a:t>
            </a:r>
          </a:p>
          <a:p>
            <a:pPr lvl="2"/>
            <a:r>
              <a:rPr lang="en-US" dirty="0" smtClean="0"/>
              <a:t>functionalities (cloud management, monitoring, accounting, local storage)</a:t>
            </a:r>
          </a:p>
          <a:p>
            <a:pPr lvl="2"/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26/04/2012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IAC 2012</a:t>
            </a:r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7086600" y="1905000"/>
            <a:ext cx="1915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Credit: G. Mathieu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8870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Cloud initiatives </a:t>
            </a:r>
            <a:r>
              <a:rPr lang="fr-FR" dirty="0" smtClean="0"/>
              <a:t>(2) </a:t>
            </a:r>
            <a:r>
              <a:rPr lang="fr-FR" dirty="0"/>
              <a:t>– </a:t>
            </a:r>
            <a:r>
              <a:rPr lang="fr-FR" dirty="0" err="1"/>
              <a:t>Academic</a:t>
            </a:r>
            <a:r>
              <a:rPr lang="fr-FR" dirty="0"/>
              <a:t> </a:t>
            </a:r>
            <a:r>
              <a:rPr lang="fr-FR" dirty="0" smtClean="0"/>
              <a:t>Cloud </a:t>
            </a:r>
            <a:r>
              <a:rPr lang="fr-FR" dirty="0" err="1" smtClean="0"/>
              <a:t>at</a:t>
            </a:r>
            <a:r>
              <a:rPr lang="fr-FR" dirty="0" smtClean="0"/>
              <a:t> CC-IN2P3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Steps</a:t>
            </a:r>
          </a:p>
          <a:p>
            <a:pPr lvl="1"/>
            <a:r>
              <a:rPr lang="en-US" dirty="0"/>
              <a:t>Offer IAAS resources through generic interfaces (EC2/OCCI)</a:t>
            </a:r>
          </a:p>
          <a:p>
            <a:pPr lvl="1"/>
            <a:r>
              <a:rPr lang="en-US" dirty="0"/>
              <a:t>Integrate national/international academic federations </a:t>
            </a:r>
            <a:endParaRPr lang="en-US" dirty="0" smtClean="0"/>
          </a:p>
          <a:p>
            <a:r>
              <a:rPr lang="en-US" dirty="0" smtClean="0"/>
              <a:t>Use-case to be opened to :</a:t>
            </a:r>
          </a:p>
          <a:p>
            <a:pPr lvl="1"/>
            <a:r>
              <a:rPr lang="en-US" dirty="0" smtClean="0"/>
              <a:t>EGI Cloud Federation Task Force </a:t>
            </a:r>
            <a:r>
              <a:rPr lang="en-US" dirty="0" err="1" smtClean="0"/>
              <a:t>testbed</a:t>
            </a:r>
            <a:endParaRPr lang="en-US" dirty="0" smtClean="0"/>
          </a:p>
          <a:p>
            <a:pPr lvl="1"/>
            <a:r>
              <a:rPr lang="en-US" dirty="0" smtClean="0"/>
              <a:t>DIRAC usage of cloud resources</a:t>
            </a:r>
          </a:p>
          <a:p>
            <a:pPr lvl="1"/>
            <a:r>
              <a:rPr lang="en-US" dirty="0" smtClean="0"/>
              <a:t>Individual early users (biomed)</a:t>
            </a:r>
          </a:p>
          <a:p>
            <a:pPr lvl="1"/>
            <a:r>
              <a:rPr lang="en-US" dirty="0" err="1"/>
              <a:t>Webimatics</a:t>
            </a:r>
            <a:r>
              <a:rPr lang="en-US" dirty="0"/>
              <a:t> (neurobiology)</a:t>
            </a:r>
          </a:p>
          <a:p>
            <a:pPr lvl="1"/>
            <a:r>
              <a:rPr lang="en-US" dirty="0" smtClean="0"/>
              <a:t>Later: </a:t>
            </a:r>
            <a:r>
              <a:rPr lang="en-US" dirty="0" err="1" smtClean="0"/>
              <a:t>eTRIKS</a:t>
            </a:r>
            <a:r>
              <a:rPr lang="en-US" dirty="0" smtClean="0"/>
              <a:t> project (drug discovery)</a:t>
            </a:r>
          </a:p>
          <a:p>
            <a:r>
              <a:rPr lang="en-US" dirty="0" smtClean="0"/>
              <a:t>Participation to EGI Cloud Federation TF </a:t>
            </a:r>
          </a:p>
          <a:p>
            <a:pPr lvl="1"/>
            <a:r>
              <a:rPr lang="en-US" dirty="0" smtClean="0"/>
              <a:t>WP4  (development of the </a:t>
            </a:r>
            <a:r>
              <a:rPr lang="en-US" dirty="0" err="1" smtClean="0"/>
              <a:t>Openstack</a:t>
            </a:r>
            <a:r>
              <a:rPr lang="en-US" dirty="0" smtClean="0"/>
              <a:t> driver for federated accounting)</a:t>
            </a:r>
          </a:p>
          <a:p>
            <a:pPr lvl="1"/>
            <a:r>
              <a:rPr lang="en-US" dirty="0" smtClean="0"/>
              <a:t>WP5 (VM monitoring)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26/04/2012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IAC 2012</a:t>
            </a:r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7086600" y="1905000"/>
            <a:ext cx="1915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Credit: G. Mathieu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3199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Cloud initiatives </a:t>
            </a:r>
            <a:r>
              <a:rPr lang="fr-FR" dirty="0" smtClean="0"/>
              <a:t>(3) </a:t>
            </a:r>
            <a:r>
              <a:rPr lang="fr-FR" dirty="0"/>
              <a:t>– </a:t>
            </a:r>
            <a:r>
              <a:rPr lang="fr-FR" dirty="0" err="1"/>
              <a:t>Hybrid</a:t>
            </a:r>
            <a:r>
              <a:rPr lang="fr-FR" dirty="0"/>
              <a:t> </a:t>
            </a:r>
            <a:r>
              <a:rPr lang="fr-FR" dirty="0" smtClean="0"/>
              <a:t>Cloud </a:t>
            </a:r>
            <a:r>
              <a:rPr lang="fr-FR" dirty="0" err="1" smtClean="0"/>
              <a:t>at</a:t>
            </a:r>
            <a:r>
              <a:rPr lang="fr-FR" dirty="0" smtClean="0"/>
              <a:t> cloudmip.univ-tlse3.fr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Who/what</a:t>
            </a:r>
          </a:p>
          <a:p>
            <a:pPr lvl="1"/>
            <a:r>
              <a:rPr lang="en-US" dirty="0" smtClean="0"/>
              <a:t>Managed by F. </a:t>
            </a:r>
            <a:r>
              <a:rPr lang="en-US" dirty="0" err="1" smtClean="0"/>
              <a:t>Thiebolt</a:t>
            </a:r>
            <a:r>
              <a:rPr lang="en-US" dirty="0" smtClean="0"/>
              <a:t>  &amp; J.M. Pierson</a:t>
            </a:r>
          </a:p>
          <a:p>
            <a:pPr lvl="1"/>
            <a:r>
              <a:rPr lang="en-US" dirty="0" smtClean="0"/>
              <a:t>France-Grilles directly sponsored : 32 blades (8 cores,  32Go RAM, 2 x SAS 15ktpm) – March 2012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State of the art :</a:t>
            </a:r>
          </a:p>
          <a:p>
            <a:pPr lvl="1"/>
            <a:r>
              <a:rPr lang="en-US" dirty="0" err="1" smtClean="0"/>
              <a:t>Openstack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Interests /issues</a:t>
            </a:r>
          </a:p>
          <a:p>
            <a:pPr lvl="1"/>
            <a:r>
              <a:rPr lang="en-US" dirty="0" smtClean="0"/>
              <a:t>Green IT in datacenter</a:t>
            </a:r>
          </a:p>
          <a:p>
            <a:pPr lvl="1"/>
            <a:r>
              <a:rPr lang="en-US" dirty="0" smtClean="0"/>
              <a:t>Distributed storage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Use-case to be opened to :</a:t>
            </a:r>
          </a:p>
          <a:p>
            <a:pPr lvl="1"/>
            <a:r>
              <a:rPr lang="en-US" dirty="0" smtClean="0"/>
              <a:t>Local academics</a:t>
            </a:r>
          </a:p>
          <a:p>
            <a:pPr lvl="1"/>
            <a:r>
              <a:rPr lang="en-US" dirty="0" smtClean="0"/>
              <a:t>Users of grid5K</a:t>
            </a:r>
          </a:p>
          <a:p>
            <a:pPr lvl="1"/>
            <a:r>
              <a:rPr lang="en-US" dirty="0" smtClean="0"/>
              <a:t>Some private companies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26/04/2012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IAC 2012</a:t>
            </a:r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7086600" y="1905000"/>
            <a:ext cx="1915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Credit: G. Mathieu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France Grilles key facts on user communities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844824"/>
            <a:ext cx="8731696" cy="50131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About 750 users from many disciplines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&gt; 100 scientific papers in 2011!</a:t>
            </a:r>
          </a:p>
          <a:p>
            <a:pPr lvl="1"/>
            <a:r>
              <a:rPr lang="en-US" dirty="0" smtClean="0"/>
              <a:t>LHC papers not included</a:t>
            </a:r>
          </a:p>
          <a:p>
            <a:pPr lvl="1"/>
            <a:endParaRPr lang="en-US" dirty="0"/>
          </a:p>
        </p:txBody>
      </p:sp>
      <p:graphicFrame>
        <p:nvGraphicFramePr>
          <p:cNvPr id="229379" name="Object 3"/>
          <p:cNvGraphicFramePr>
            <a:graphicFrameLocks noChangeAspect="1"/>
          </p:cNvGraphicFramePr>
          <p:nvPr/>
        </p:nvGraphicFramePr>
        <p:xfrm>
          <a:off x="762000" y="2438400"/>
          <a:ext cx="7832725" cy="3222607"/>
        </p:xfrm>
        <a:graphic>
          <a:graphicData uri="http://schemas.openxmlformats.org/presentationml/2006/ole">
            <p:oleObj spid="_x0000_s229379" name="Document" r:id="rId4" imgW="3454400" imgH="1676400" progId="Word.Documen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francegrilles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atellite">
  <a:themeElements>
    <a:clrScheme name="Satellit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Satellit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atellit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1457</TotalTime>
  <Words>1526</Words>
  <Application>Microsoft Macintosh PowerPoint</Application>
  <PresentationFormat>Présentation à l'écran (4:3)</PresentationFormat>
  <Paragraphs>402</Paragraphs>
  <Slides>18</Slides>
  <Notes>9</Notes>
  <HiddenSlides>0</HiddenSlides>
  <MMClips>0</MMClips>
  <ScaleCrop>false</ScaleCrop>
  <HeadingPairs>
    <vt:vector size="6" baseType="variant">
      <vt:variant>
        <vt:lpstr>Modèle de conception</vt:lpstr>
      </vt:variant>
      <vt:variant>
        <vt:i4>2</vt:i4>
      </vt:variant>
      <vt:variant>
        <vt:lpstr>Liaisons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1" baseType="lpstr">
      <vt:lpstr>francegrilles</vt:lpstr>
      <vt:lpstr>Satellite</vt:lpstr>
      <vt:lpstr>???</vt:lpstr>
      <vt:lpstr>France Grilles</vt:lpstr>
      <vt:lpstr>Vision</vt:lpstr>
      <vt:lpstr>France Grilles organization </vt:lpstr>
      <vt:lpstr>France Grilles production related key figures</vt:lpstr>
      <vt:lpstr>Highlights on operations since last IAC</vt:lpstr>
      <vt:lpstr>Cloud initiatives (1) – Academic Cloud at CC-IN2P3</vt:lpstr>
      <vt:lpstr>Cloud initiatives (2) – Academic Cloud at CC-IN2P3</vt:lpstr>
      <vt:lpstr>Cloud initiatives (3) – Hybrid Cloud at cloudmip.univ-tlse3.fr</vt:lpstr>
      <vt:lpstr>France Grilles key facts on user communities</vt:lpstr>
      <vt:lpstr>Highlights on user related activities</vt:lpstr>
      <vt:lpstr>Highlights: EGI Technical Forum in Lyon</vt:lpstr>
      <vt:lpstr>France Grilles International activities</vt:lpstr>
      <vt:lpstr>France Grilles within EGI</vt:lpstr>
      <vt:lpstr>Projects – EC – FP7</vt:lpstr>
      <vt:lpstr>Other International Collaborations: highlights</vt:lpstr>
      <vt:lpstr>Budget: who pays for the production infrastructure? </vt:lpstr>
      <vt:lpstr>Details on expenditures on TGIR grant</vt:lpstr>
      <vt:lpstr>Evaluation of costs for operating the infrastructure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Philippe Correia</dc:creator>
  <cp:lastModifiedBy>Vincent Breton</cp:lastModifiedBy>
  <cp:revision>92</cp:revision>
  <dcterms:created xsi:type="dcterms:W3CDTF">2012-06-13T05:48:46Z</dcterms:created>
  <dcterms:modified xsi:type="dcterms:W3CDTF">2012-06-13T05:58:33Z</dcterms:modified>
</cp:coreProperties>
</file>