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61" r:id="rId2"/>
  </p:sldMasterIdLst>
  <p:notesMasterIdLst>
    <p:notesMasterId r:id="rId21"/>
  </p:notesMasterIdLst>
  <p:sldIdLst>
    <p:sldId id="433" r:id="rId3"/>
    <p:sldId id="434" r:id="rId4"/>
    <p:sldId id="435" r:id="rId5"/>
    <p:sldId id="436" r:id="rId6"/>
    <p:sldId id="437" r:id="rId7"/>
    <p:sldId id="438" r:id="rId8"/>
    <p:sldId id="439" r:id="rId9"/>
    <p:sldId id="440" r:id="rId10"/>
    <p:sldId id="441" r:id="rId11"/>
    <p:sldId id="442" r:id="rId12"/>
    <p:sldId id="443" r:id="rId13"/>
    <p:sldId id="444" r:id="rId14"/>
    <p:sldId id="445" r:id="rId15"/>
    <p:sldId id="446" r:id="rId16"/>
    <p:sldId id="447" r:id="rId17"/>
    <p:sldId id="448" r:id="rId18"/>
    <p:sldId id="449" r:id="rId19"/>
    <p:sldId id="450"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1ADF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1388" autoAdjust="0"/>
  </p:normalViewPr>
  <p:slideViewPr>
    <p:cSldViewPr>
      <p:cViewPr varScale="1">
        <p:scale>
          <a:sx n="102" d="100"/>
          <a:sy n="102" d="100"/>
        </p:scale>
        <p:origin x="-528"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1EDDF-814C-F346-BB20-D1E8A3531564}" type="datetimeFigureOut">
              <a:rPr lang="fr-FR" smtClean="0"/>
              <a:pPr/>
              <a:t>12/06/12</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0379A7-9280-D74C-BA08-2AFBFF07B4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A50379A7-9280-D74C-BA08-2AFBFF07B48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r>
              <a:rPr lang="en-US" dirty="0" smtClean="0"/>
              <a:t>First “</a:t>
            </a:r>
            <a:r>
              <a:rPr lang="en-US" dirty="0" err="1" smtClean="0"/>
              <a:t>Rencontres</a:t>
            </a:r>
            <a:r>
              <a:rPr lang="en-US" dirty="0" smtClean="0"/>
              <a:t> </a:t>
            </a:r>
            <a:r>
              <a:rPr lang="en-US" dirty="0" err="1" smtClean="0"/>
              <a:t>Scientifiques</a:t>
            </a:r>
            <a:r>
              <a:rPr lang="en-US" dirty="0" smtClean="0"/>
              <a:t>” on Sept. 19</a:t>
            </a:r>
            <a:r>
              <a:rPr lang="en-US" baseline="30000" dirty="0" smtClean="0"/>
              <a:t>th</a:t>
            </a:r>
            <a:r>
              <a:rPr lang="en-US" dirty="0" smtClean="0"/>
              <a:t> 2011</a:t>
            </a:r>
          </a:p>
          <a:p>
            <a:pPr lvl="1"/>
            <a:r>
              <a:rPr lang="en-US" dirty="0" smtClean="0"/>
              <a:t>New services</a:t>
            </a:r>
          </a:p>
          <a:p>
            <a:endParaRPr lang="en-US" dirty="0"/>
          </a:p>
        </p:txBody>
      </p:sp>
      <p:sp>
        <p:nvSpPr>
          <p:cNvPr id="4" name="Espace réservé du numéro de diapositive 3"/>
          <p:cNvSpPr>
            <a:spLocks noGrp="1"/>
          </p:cNvSpPr>
          <p:nvPr>
            <p:ph type="sldNum" sz="quarter" idx="10"/>
          </p:nvPr>
        </p:nvSpPr>
        <p:spPr/>
        <p:txBody>
          <a:bodyPr/>
          <a:lstStyle/>
          <a:p>
            <a:fld id="{A50379A7-9280-D74C-BA08-2AFBFF07B48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A50379A7-9280-D74C-BA08-2AFBFF07B48E}"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51520" y="3717032"/>
            <a:ext cx="8640960" cy="2836168"/>
          </a:xfrm>
        </p:spPr>
        <p:txBody>
          <a:bodyPr/>
          <a:lstStyle>
            <a:lvl1pPr algn="ctr">
              <a:defRPr sz="320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251520" y="6604992"/>
            <a:ext cx="8640960" cy="253008"/>
          </a:xfrm>
        </p:spPr>
        <p:txBody>
          <a:bodyPr>
            <a:noAutofit/>
          </a:bodyPr>
          <a:lstStyle>
            <a:lvl1pPr marL="0" indent="0" algn="ctr">
              <a:buNone/>
              <a:defRPr sz="1200">
                <a:solidFill>
                  <a:schemeClr val="bg1">
                    <a:lumMod val="85000"/>
                  </a:schemeClr>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982078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lvl1pPr>
              <a:defRPr>
                <a:solidFill>
                  <a:srgbClr val="01ADF0"/>
                </a:solidFill>
                <a:latin typeface="Arial" pitchFamily="34" charset="0"/>
                <a:cs typeface="Arial" pitchFamily="34" charset="0"/>
              </a:defRPr>
            </a:lvl1pPr>
            <a:lvl2pPr>
              <a:defRPr>
                <a:solidFill>
                  <a:schemeClr val="tx1">
                    <a:lumMod val="75000"/>
                    <a:lumOff val="25000"/>
                  </a:schemeClr>
                </a:solidFill>
                <a:latin typeface="Arial" pitchFamily="34" charset="0"/>
                <a:cs typeface="Arial" pitchFamily="34" charset="0"/>
              </a:defRPr>
            </a:lvl2pPr>
            <a:lvl3pPr>
              <a:defRPr>
                <a:solidFill>
                  <a:schemeClr val="tx1">
                    <a:lumMod val="75000"/>
                    <a:lumOff val="25000"/>
                  </a:schemeClr>
                </a:solidFill>
                <a:latin typeface="Arial" pitchFamily="34" charset="0"/>
                <a:cs typeface="Arial" pitchFamily="34" charset="0"/>
              </a:defRPr>
            </a:lvl3pPr>
            <a:lvl4pPr>
              <a:defRPr>
                <a:solidFill>
                  <a:schemeClr val="tx1">
                    <a:lumMod val="75000"/>
                    <a:lumOff val="25000"/>
                  </a:schemeClr>
                </a:solidFill>
                <a:latin typeface="Arial" pitchFamily="34" charset="0"/>
                <a:cs typeface="Arial" pitchFamily="34" charset="0"/>
              </a:defRPr>
            </a:lvl4pPr>
            <a:lvl5pPr>
              <a:defRPr>
                <a:solidFill>
                  <a:schemeClr val="tx1">
                    <a:lumMod val="75000"/>
                    <a:lumOff val="25000"/>
                  </a:schemeClr>
                </a:solidFill>
                <a:latin typeface="Arial" pitchFamily="34" charset="0"/>
                <a:cs typeface="Arial"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F11C56AD-6549-40F9-9C9E-49F341426CD6}" type="datetimeFigureOut">
              <a:rPr lang="fr-FR" smtClean="0"/>
              <a:pPr/>
              <a:t>12/06/12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19230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844824"/>
            <a:ext cx="2407096" cy="4608512"/>
          </a:xfrm>
        </p:spPr>
        <p:txBody>
          <a:bodyPr vert="eaVert"/>
          <a:lstStyle>
            <a:lvl1pPr>
              <a:defRPr>
                <a:solidFill>
                  <a:schemeClr val="tx1">
                    <a:lumMod val="75000"/>
                    <a:lumOff val="25000"/>
                  </a:schemeClr>
                </a:solidFill>
                <a:latin typeface="Arial" pitchFamily="34" charset="0"/>
                <a:cs typeface="Arial" pitchFamily="34" charset="0"/>
              </a:defRPr>
            </a:lvl1pPr>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457200" y="1844824"/>
            <a:ext cx="6019800" cy="4608512"/>
          </a:xfrm>
        </p:spPr>
        <p:txBody>
          <a:bodyPr vert="eaVert"/>
          <a:lstStyle>
            <a:lvl1pPr>
              <a:defRPr>
                <a:solidFill>
                  <a:srgbClr val="01ADF0"/>
                </a:solidFill>
                <a:latin typeface="Arial" pitchFamily="34" charset="0"/>
                <a:cs typeface="Arial" pitchFamily="34" charset="0"/>
              </a:defRPr>
            </a:lvl1pPr>
            <a:lvl2pPr>
              <a:defRPr>
                <a:solidFill>
                  <a:schemeClr val="tx1">
                    <a:lumMod val="75000"/>
                    <a:lumOff val="25000"/>
                  </a:schemeClr>
                </a:solidFill>
                <a:latin typeface="Arial" pitchFamily="34" charset="0"/>
                <a:cs typeface="Arial" pitchFamily="34" charset="0"/>
              </a:defRPr>
            </a:lvl2pPr>
            <a:lvl3pPr>
              <a:defRPr>
                <a:solidFill>
                  <a:schemeClr val="tx1">
                    <a:lumMod val="75000"/>
                    <a:lumOff val="25000"/>
                  </a:schemeClr>
                </a:solidFill>
                <a:latin typeface="Arial" pitchFamily="34" charset="0"/>
                <a:cs typeface="Arial" pitchFamily="34" charset="0"/>
              </a:defRPr>
            </a:lvl3pPr>
            <a:lvl4pPr>
              <a:defRPr>
                <a:solidFill>
                  <a:schemeClr val="tx1">
                    <a:lumMod val="75000"/>
                    <a:lumOff val="25000"/>
                  </a:schemeClr>
                </a:solidFill>
                <a:latin typeface="Arial" pitchFamily="34" charset="0"/>
                <a:cs typeface="Arial" pitchFamily="34" charset="0"/>
              </a:defRPr>
            </a:lvl4pPr>
            <a:lvl5pPr>
              <a:defRPr>
                <a:solidFill>
                  <a:schemeClr val="tx1">
                    <a:lumMod val="75000"/>
                    <a:lumOff val="25000"/>
                  </a:schemeClr>
                </a:solidFill>
                <a:latin typeface="Arial" pitchFamily="34" charset="0"/>
                <a:cs typeface="Arial"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F11C56AD-6549-40F9-9C9E-49F341426CD6}" type="datetimeFigureOut">
              <a:rPr lang="fr-FR" smtClean="0"/>
              <a:pPr/>
              <a:t>12/06/12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628536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1219200" y="3382144"/>
            <a:ext cx="6858000" cy="990600"/>
          </a:xfrm>
        </p:spPr>
        <p:txBody>
          <a:bodyPr anchor="t" anchorCtr="0"/>
          <a:lstStyle>
            <a:lvl1pPr algn="r">
              <a:defRPr sz="3200">
                <a:solidFill>
                  <a:schemeClr val="tx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1219200" y="4620394"/>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1" name="Rettangolo 20"/>
          <p:cNvSpPr/>
          <p:nvPr/>
        </p:nvSpPr>
        <p:spPr>
          <a:xfrm>
            <a:off x="904875" y="3144019"/>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ttangolo 32"/>
          <p:cNvSpPr/>
          <p:nvPr/>
        </p:nvSpPr>
        <p:spPr>
          <a:xfrm>
            <a:off x="914400" y="4544194"/>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899592" y="3140968"/>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a:off x="914400" y="4544194"/>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Immagine 10" descr="chain_logo_color.png"/>
          <p:cNvPicPr>
            <a:picLocks noChangeAspect="1"/>
          </p:cNvPicPr>
          <p:nvPr userDrawn="1"/>
        </p:nvPicPr>
        <p:blipFill>
          <a:blip r:embed="rId2" cstate="screen"/>
          <a:stretch>
            <a:fillRect/>
          </a:stretch>
        </p:blipFill>
        <p:spPr>
          <a:xfrm>
            <a:off x="2699792" y="404664"/>
            <a:ext cx="3131840" cy="1772077"/>
          </a:xfrm>
          <a:prstGeom prst="rect">
            <a:avLst/>
          </a:prstGeom>
        </p:spPr>
      </p:pic>
      <p:sp>
        <p:nvSpPr>
          <p:cNvPr id="12" name="CasellaDiTesto 11"/>
          <p:cNvSpPr txBox="1"/>
          <p:nvPr userDrawn="1"/>
        </p:nvSpPr>
        <p:spPr>
          <a:xfrm>
            <a:off x="1115616" y="2276872"/>
            <a:ext cx="6868483" cy="369332"/>
          </a:xfrm>
          <a:prstGeom prst="rect">
            <a:avLst/>
          </a:prstGeom>
          <a:noFill/>
        </p:spPr>
        <p:txBody>
          <a:bodyPr wrap="none" rtlCol="0">
            <a:spAutoFit/>
          </a:bodyPr>
          <a:lstStyle/>
          <a:p>
            <a:r>
              <a:rPr lang="it-IT" b="1" dirty="0" err="1" smtClean="0">
                <a:solidFill>
                  <a:schemeClr val="accent5">
                    <a:lumMod val="75000"/>
                  </a:schemeClr>
                </a:solidFill>
              </a:rPr>
              <a:t>Co-ordination</a:t>
            </a:r>
            <a:r>
              <a:rPr lang="it-IT" b="1" dirty="0" smtClean="0">
                <a:solidFill>
                  <a:schemeClr val="accent5">
                    <a:lumMod val="75000"/>
                  </a:schemeClr>
                </a:solidFill>
              </a:rPr>
              <a:t> &amp; </a:t>
            </a:r>
            <a:r>
              <a:rPr lang="it-IT" b="1" dirty="0" err="1" smtClean="0">
                <a:solidFill>
                  <a:schemeClr val="accent5">
                    <a:lumMod val="75000"/>
                  </a:schemeClr>
                </a:solidFill>
              </a:rPr>
              <a:t>Harmonisation</a:t>
            </a:r>
            <a:r>
              <a:rPr lang="it-IT" b="1" dirty="0" smtClean="0">
                <a:solidFill>
                  <a:schemeClr val="accent5">
                    <a:lumMod val="75000"/>
                  </a:schemeClr>
                </a:solidFill>
              </a:rPr>
              <a:t> </a:t>
            </a:r>
            <a:r>
              <a:rPr lang="it-IT" b="1" dirty="0" err="1" smtClean="0">
                <a:solidFill>
                  <a:schemeClr val="accent5">
                    <a:lumMod val="75000"/>
                  </a:schemeClr>
                </a:solidFill>
              </a:rPr>
              <a:t>of</a:t>
            </a:r>
            <a:r>
              <a:rPr lang="it-IT" b="1" dirty="0" smtClean="0">
                <a:solidFill>
                  <a:schemeClr val="accent5">
                    <a:lumMod val="75000"/>
                  </a:schemeClr>
                </a:solidFill>
              </a:rPr>
              <a:t> </a:t>
            </a:r>
            <a:r>
              <a:rPr lang="it-IT" b="1" dirty="0" err="1" smtClean="0">
                <a:solidFill>
                  <a:schemeClr val="accent5">
                    <a:lumMod val="75000"/>
                  </a:schemeClr>
                </a:solidFill>
              </a:rPr>
              <a:t>Advanced</a:t>
            </a:r>
            <a:r>
              <a:rPr lang="it-IT" b="1" dirty="0" smtClean="0">
                <a:solidFill>
                  <a:schemeClr val="accent5">
                    <a:lumMod val="75000"/>
                  </a:schemeClr>
                </a:solidFill>
              </a:rPr>
              <a:t> </a:t>
            </a:r>
            <a:r>
              <a:rPr lang="it-IT" b="1" dirty="0" err="1" smtClean="0">
                <a:solidFill>
                  <a:schemeClr val="accent5">
                    <a:lumMod val="75000"/>
                  </a:schemeClr>
                </a:solidFill>
              </a:rPr>
              <a:t>e-Infrastructures</a:t>
            </a:r>
            <a:endParaRPr lang="it-IT" b="1" dirty="0" smtClean="0">
              <a:solidFill>
                <a:schemeClr val="accent5">
                  <a:lumMod val="75000"/>
                </a:schemeClr>
              </a:solidFill>
            </a:endParaRPr>
          </a:p>
        </p:txBody>
      </p:sp>
      <p:pic>
        <p:nvPicPr>
          <p:cNvPr id="13" name="Immagine 12" descr="e-infrastructure-logo.png"/>
          <p:cNvPicPr>
            <a:picLocks noChangeAspect="1"/>
          </p:cNvPicPr>
          <p:nvPr userDrawn="1"/>
        </p:nvPicPr>
        <p:blipFill>
          <a:blip r:embed="rId3" cstate="screen"/>
          <a:stretch>
            <a:fillRect/>
          </a:stretch>
        </p:blipFill>
        <p:spPr>
          <a:xfrm>
            <a:off x="6732239" y="5805264"/>
            <a:ext cx="2304258" cy="936105"/>
          </a:xfrm>
          <a:prstGeom prst="rect">
            <a:avLst/>
          </a:prstGeom>
        </p:spPr>
      </p:pic>
      <p:pic>
        <p:nvPicPr>
          <p:cNvPr id="14" name="Immagine 13" descr="eulogo.jpg"/>
          <p:cNvPicPr>
            <a:picLocks noChangeAspect="1"/>
          </p:cNvPicPr>
          <p:nvPr userDrawn="1"/>
        </p:nvPicPr>
        <p:blipFill>
          <a:blip r:embed="rId4" cstate="screen"/>
          <a:stretch>
            <a:fillRect/>
          </a:stretch>
        </p:blipFill>
        <p:spPr>
          <a:xfrm>
            <a:off x="107504" y="5733256"/>
            <a:ext cx="1502128" cy="980728"/>
          </a:xfrm>
          <a:prstGeom prst="rect">
            <a:avLst/>
          </a:prstGeom>
        </p:spPr>
      </p:pic>
      <p:pic>
        <p:nvPicPr>
          <p:cNvPr id="15" name="Immagine 14" descr="era-logo.jpg"/>
          <p:cNvPicPr>
            <a:picLocks noChangeAspect="1"/>
          </p:cNvPicPr>
          <p:nvPr userDrawn="1"/>
        </p:nvPicPr>
        <p:blipFill>
          <a:blip r:embed="rId5" cstate="screen"/>
          <a:stretch>
            <a:fillRect/>
          </a:stretch>
        </p:blipFill>
        <p:spPr>
          <a:xfrm>
            <a:off x="1831180" y="5733256"/>
            <a:ext cx="1300660" cy="1007758"/>
          </a:xfrm>
          <a:prstGeom prst="rect">
            <a:avLst/>
          </a:prstGeom>
        </p:spPr>
      </p:pic>
      <p:pic>
        <p:nvPicPr>
          <p:cNvPr id="16" name="Immagine 15" descr="FP7-cap-RGB.jpg"/>
          <p:cNvPicPr>
            <a:picLocks noChangeAspect="1"/>
          </p:cNvPicPr>
          <p:nvPr userDrawn="1"/>
        </p:nvPicPr>
        <p:blipFill>
          <a:blip r:embed="rId6" cstate="screen"/>
          <a:stretch>
            <a:fillRect/>
          </a:stretch>
        </p:blipFill>
        <p:spPr>
          <a:xfrm>
            <a:off x="5211638" y="5733256"/>
            <a:ext cx="1304578" cy="1061212"/>
          </a:xfrm>
          <a:prstGeom prst="rect">
            <a:avLst/>
          </a:prstGeom>
        </p:spPr>
      </p:pic>
      <p:pic>
        <p:nvPicPr>
          <p:cNvPr id="18" name="Immagine 17" descr="FP7-gen-RGB.jpg"/>
          <p:cNvPicPr>
            <a:picLocks noChangeAspect="1"/>
          </p:cNvPicPr>
          <p:nvPr userDrawn="1"/>
        </p:nvPicPr>
        <p:blipFill>
          <a:blip r:embed="rId7" cstate="screen"/>
          <a:stretch>
            <a:fillRect/>
          </a:stretch>
        </p:blipFill>
        <p:spPr>
          <a:xfrm>
            <a:off x="3707904" y="5733256"/>
            <a:ext cx="1294159" cy="1052736"/>
          </a:xfrm>
          <a:prstGeom prst="rect">
            <a:avLst/>
          </a:prstGeom>
        </p:spPr>
      </p:pic>
      <p:sp>
        <p:nvSpPr>
          <p:cNvPr id="17" name="CasellaDiTesto 16"/>
          <p:cNvSpPr txBox="1"/>
          <p:nvPr userDrawn="1"/>
        </p:nvSpPr>
        <p:spPr>
          <a:xfrm>
            <a:off x="1546538" y="5373216"/>
            <a:ext cx="6049798" cy="369332"/>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b="1" dirty="0" err="1" smtClean="0">
                <a:solidFill>
                  <a:schemeClr val="accent5">
                    <a:lumMod val="75000"/>
                  </a:schemeClr>
                </a:solidFill>
              </a:rPr>
              <a:t>Research</a:t>
            </a:r>
            <a:r>
              <a:rPr lang="it-IT" b="1" dirty="0" smtClean="0">
                <a:solidFill>
                  <a:schemeClr val="accent5">
                    <a:lumMod val="75000"/>
                  </a:schemeClr>
                </a:solidFill>
              </a:rPr>
              <a:t> </a:t>
            </a:r>
            <a:r>
              <a:rPr lang="it-IT" b="1" dirty="0" err="1" smtClean="0">
                <a:solidFill>
                  <a:schemeClr val="accent5">
                    <a:lumMod val="75000"/>
                  </a:schemeClr>
                </a:solidFill>
              </a:rPr>
              <a:t>Infrastructures</a:t>
            </a:r>
            <a:r>
              <a:rPr lang="it-IT" b="1" dirty="0" smtClean="0">
                <a:solidFill>
                  <a:schemeClr val="accent5">
                    <a:lumMod val="75000"/>
                  </a:schemeClr>
                </a:solidFill>
              </a:rPr>
              <a:t> – Grant Agreement n. 260011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123728" y="152400"/>
            <a:ext cx="6563072" cy="990600"/>
          </a:xfrm>
        </p:spPr>
        <p:txBody>
          <a:bodyPr/>
          <a:lstStyle/>
          <a:p>
            <a:r>
              <a:rPr kumimoji="0" lang="it-IT" dirty="0" smtClean="0"/>
              <a:t>Fare clic per modificare lo stile del titolo</a:t>
            </a:r>
            <a:endParaRPr kumimoji="0" lang="en-US" dirty="0"/>
          </a:p>
        </p:txBody>
      </p:sp>
      <p:sp>
        <p:nvSpPr>
          <p:cNvPr id="4" name="Segnaposto data 3"/>
          <p:cNvSpPr>
            <a:spLocks noGrp="1"/>
          </p:cNvSpPr>
          <p:nvPr>
            <p:ph type="dt" sz="half" idx="10"/>
          </p:nvPr>
        </p:nvSpPr>
        <p:spPr/>
        <p:txBody>
          <a:bodyPr/>
          <a:lstStyle/>
          <a:p>
            <a:fld id="{67A6074C-C4B8-44C7-8652-11A0C840BF63}" type="datetimeFigureOut">
              <a:rPr lang="it-IT" smtClean="0"/>
              <a:pPr/>
              <a:t>12/06/12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7A774B-4C56-4194-A4C0-AC5BE6BD7911}" type="slidenum">
              <a:rPr lang="it-IT" smtClean="0"/>
              <a:pPr/>
              <a:t>‹#›</a:t>
            </a:fld>
            <a:endParaRPr lang="it-IT"/>
          </a:p>
        </p:txBody>
      </p:sp>
      <p:sp>
        <p:nvSpPr>
          <p:cNvPr id="8" name="Segnaposto contenuto 7"/>
          <p:cNvSpPr>
            <a:spLocks noGrp="1"/>
          </p:cNvSpPr>
          <p:nvPr>
            <p:ph sz="quarter" idx="1"/>
          </p:nvPr>
        </p:nvSpPr>
        <p:spPr>
          <a:xfrm>
            <a:off x="457200" y="1299552"/>
            <a:ext cx="8229600" cy="4937760"/>
          </a:xfrm>
        </p:spPr>
        <p:txBody>
          <a:body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pic>
        <p:nvPicPr>
          <p:cNvPr id="7" name="Immagine 6" descr="chain_logo_color.png"/>
          <p:cNvPicPr>
            <a:picLocks noChangeAspect="1"/>
          </p:cNvPicPr>
          <p:nvPr userDrawn="1"/>
        </p:nvPicPr>
        <p:blipFill>
          <a:blip r:embed="rId2" cstate="screen"/>
          <a:stretch>
            <a:fillRect/>
          </a:stretch>
        </p:blipFill>
        <p:spPr>
          <a:xfrm>
            <a:off x="0" y="0"/>
            <a:ext cx="2051720" cy="116091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67A6074C-C4B8-44C7-8652-11A0C840BF63}" type="datetimeFigureOut">
              <a:rPr lang="it-IT" smtClean="0"/>
              <a:pPr/>
              <a:t>12/06/12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07A774B-4C56-4194-A4C0-AC5BE6BD7911}" type="slidenum">
              <a:rPr lang="it-IT" smtClean="0"/>
              <a:pPr/>
              <a:t>‹#›</a:t>
            </a:fld>
            <a:endParaRPr lang="it-IT"/>
          </a:p>
        </p:txBody>
      </p:sp>
      <p:sp>
        <p:nvSpPr>
          <p:cNvPr id="9" name="Segnaposto contenuto 8"/>
          <p:cNvSpPr>
            <a:spLocks noGrp="1"/>
          </p:cNvSpPr>
          <p:nvPr>
            <p:ph sz="quarter" idx="1"/>
          </p:nvPr>
        </p:nvSpPr>
        <p:spPr>
          <a:xfrm>
            <a:off x="457200" y="1219200"/>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632198" y="1216152"/>
            <a:ext cx="4041648" cy="493776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67A6074C-C4B8-44C7-8652-11A0C840BF63}" type="datetimeFigureOut">
              <a:rPr lang="it-IT" smtClean="0"/>
              <a:pPr/>
              <a:t>12/06/12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07A774B-4C56-4194-A4C0-AC5BE6BD7911}" type="slidenum">
              <a:rPr lang="it-IT" smtClean="0"/>
              <a:pPr/>
              <a:t>‹#›</a:t>
            </a:fld>
            <a:endParaRPr lang="it-IT"/>
          </a:p>
        </p:txBody>
      </p:sp>
      <p:sp>
        <p:nvSpPr>
          <p:cNvPr id="11" name="Segnaposto contenuto 10"/>
          <p:cNvSpPr>
            <a:spLocks noGrp="1"/>
          </p:cNvSpPr>
          <p:nvPr>
            <p:ph sz="quarter" idx="2"/>
          </p:nvPr>
        </p:nvSpPr>
        <p:spPr>
          <a:xfrm>
            <a:off x="457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648200" y="2133600"/>
            <a:ext cx="4038600" cy="4038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28600"/>
            <a:ext cx="8229600" cy="9144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67A6074C-C4B8-44C7-8652-11A0C840BF63}" type="datetimeFigureOut">
              <a:rPr lang="it-IT" smtClean="0"/>
              <a:pPr/>
              <a:t>12/06/12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07A774B-4C56-4194-A4C0-AC5BE6BD7911}" type="slidenum">
              <a:rPr lang="it-IT" smtClean="0"/>
              <a:pPr/>
              <a:t>‹#›</a:t>
            </a:fld>
            <a:endParaRPr lang="it-IT"/>
          </a:p>
        </p:txBody>
      </p:sp>
      <p:sp>
        <p:nvSpPr>
          <p:cNvPr id="6" name="Triangolo isosce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67A6074C-C4B8-44C7-8652-11A0C840BF63}" type="datetimeFigureOut">
              <a:rPr lang="it-IT" smtClean="0"/>
              <a:pPr/>
              <a:t>12/06/12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07A774B-4C56-4194-A4C0-AC5BE6BD7911}" type="slidenum">
              <a:rPr lang="it-IT" smtClean="0"/>
              <a:pPr/>
              <a:t>‹#›</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1C56AD-6549-40F9-9C9E-49F341426CD6}" type="datetimeFigureOut">
              <a:rPr lang="fr-FR" smtClean="0"/>
              <a:pPr/>
              <a:t>12/06/12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0016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005064"/>
            <a:ext cx="7772400" cy="1763911"/>
          </a:xfrm>
        </p:spPr>
        <p:txBody>
          <a:bodyPr anchor="t"/>
          <a:lstStyle>
            <a:lvl1pPr algn="l">
              <a:defRPr sz="4000" b="1" cap="all">
                <a:solidFill>
                  <a:schemeClr val="tx1">
                    <a:lumMod val="75000"/>
                    <a:lumOff val="25000"/>
                  </a:schemeClr>
                </a:solidFill>
                <a:effectLst>
                  <a:outerShdw blurRad="38100" dist="38100" dir="2700000" algn="tl">
                    <a:srgbClr val="000000">
                      <a:alpha val="43137"/>
                    </a:srgbClr>
                  </a:outerShdw>
                </a:effectLst>
                <a:latin typeface="Arial" pitchFamily="34" charset="0"/>
                <a:cs typeface="Arial" pitchFamily="34" charset="0"/>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2348881"/>
            <a:ext cx="7772400" cy="1656183"/>
          </a:xfrm>
        </p:spPr>
        <p:txBody>
          <a:bodyPr anchor="b"/>
          <a:lstStyle>
            <a:lvl1pPr marL="0" indent="0">
              <a:buNone/>
              <a:defRPr sz="2000">
                <a:solidFill>
                  <a:schemeClr val="tx1">
                    <a:lumMod val="75000"/>
                    <a:lumOff val="25000"/>
                  </a:schemeClr>
                </a:solidFill>
                <a:effectLst/>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11C56AD-6549-40F9-9C9E-49F341426CD6}" type="datetimeFigureOut">
              <a:rPr lang="fr-FR" smtClean="0"/>
              <a:pPr/>
              <a:t>12/06/12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321443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07504" y="1916832"/>
            <a:ext cx="4248472" cy="4525963"/>
          </a:xfrm>
        </p:spPr>
        <p:txBody>
          <a:bodyPr/>
          <a:lstStyle>
            <a:lvl1pPr>
              <a:defRPr sz="2800">
                <a:solidFill>
                  <a:srgbClr val="01ADF0"/>
                </a:solidFill>
                <a:latin typeface="Arial" pitchFamily="34" charset="0"/>
                <a:cs typeface="Arial" pitchFamily="34" charset="0"/>
              </a:defRPr>
            </a:lvl1pPr>
            <a:lvl2pPr>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572000" y="1916832"/>
            <a:ext cx="4464496" cy="4525963"/>
          </a:xfrm>
        </p:spPr>
        <p:txBody>
          <a:bodyPr/>
          <a:lstStyle>
            <a:lvl1pPr>
              <a:defRPr sz="2800">
                <a:solidFill>
                  <a:srgbClr val="01ADF0"/>
                </a:solidFill>
                <a:latin typeface="Arial" pitchFamily="34" charset="0"/>
                <a:cs typeface="Arial" pitchFamily="34" charset="0"/>
              </a:defRPr>
            </a:lvl1pPr>
            <a:lvl2pPr>
              <a:defRPr sz="2400">
                <a:solidFill>
                  <a:schemeClr val="tx1">
                    <a:lumMod val="75000"/>
                    <a:lumOff val="25000"/>
                  </a:schemeClr>
                </a:solidFill>
                <a:latin typeface="Arial" pitchFamily="34" charset="0"/>
                <a:cs typeface="Arial" pitchFamily="34" charset="0"/>
              </a:defRPr>
            </a:lvl2pPr>
            <a:lvl3pPr>
              <a:defRPr sz="2000">
                <a:solidFill>
                  <a:schemeClr val="tx1">
                    <a:lumMod val="75000"/>
                    <a:lumOff val="25000"/>
                  </a:schemeClr>
                </a:solidFill>
                <a:latin typeface="Arial" pitchFamily="34" charset="0"/>
                <a:cs typeface="Arial" pitchFamily="34" charset="0"/>
              </a:defRPr>
            </a:lvl3pPr>
            <a:lvl4pPr>
              <a:defRPr sz="1800">
                <a:solidFill>
                  <a:schemeClr val="tx1">
                    <a:lumMod val="75000"/>
                    <a:lumOff val="25000"/>
                  </a:schemeClr>
                </a:solidFill>
                <a:latin typeface="Arial" pitchFamily="34" charset="0"/>
                <a:cs typeface="Arial" pitchFamily="34" charset="0"/>
              </a:defRPr>
            </a:lvl4pPr>
            <a:lvl5pPr>
              <a:defRPr sz="1800">
                <a:solidFill>
                  <a:schemeClr val="tx1">
                    <a:lumMod val="75000"/>
                    <a:lumOff val="25000"/>
                  </a:schemeClr>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p>
            <a:fld id="{F11C56AD-6549-40F9-9C9E-49F341426CD6}" type="datetimeFigureOut">
              <a:rPr lang="fr-FR" smtClean="0"/>
              <a:pPr/>
              <a:t>12/06/12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6328173"/>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107504" y="1844824"/>
            <a:ext cx="4176464" cy="639762"/>
          </a:xfrm>
        </p:spPr>
        <p:txBody>
          <a:bodyPr anchor="b">
            <a:noAutofit/>
          </a:bodyPr>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107504" y="2484586"/>
            <a:ext cx="4176464"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427984" y="1844824"/>
            <a:ext cx="4589969" cy="639762"/>
          </a:xfrm>
        </p:spPr>
        <p:txBody>
          <a:bodyPr anchor="b">
            <a:noAutofit/>
          </a:bodyPr>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427984" y="2484586"/>
            <a:ext cx="4589969"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6"/>
          <p:cNvSpPr>
            <a:spLocks noGrp="1"/>
          </p:cNvSpPr>
          <p:nvPr>
            <p:ph type="dt" sz="half" idx="10"/>
          </p:nvPr>
        </p:nvSpPr>
        <p:spPr/>
        <p:txBody>
          <a:bodyPr/>
          <a:lstStyle/>
          <a:p>
            <a:fld id="{F11C56AD-6549-40F9-9C9E-49F341426CD6}" type="datetimeFigureOut">
              <a:rPr lang="fr-FR" smtClean="0"/>
              <a:pPr/>
              <a:t>12/06/12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547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11C56AD-6549-40F9-9C9E-49F341426CD6}" type="datetimeFigureOut">
              <a:rPr lang="fr-FR" smtClean="0"/>
              <a:pPr/>
              <a:t>12/06/12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070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1C56AD-6549-40F9-9C9E-49F341426CD6}" type="datetimeFigureOut">
              <a:rPr lang="fr-FR" smtClean="0"/>
              <a:pPr/>
              <a:t>12/06/12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9018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512" y="1844824"/>
            <a:ext cx="3286001" cy="1162050"/>
          </a:xfrm>
        </p:spPr>
        <p:txBody>
          <a:bodyPr anchor="b"/>
          <a:lstStyle>
            <a:lvl1pPr algn="l">
              <a:defRPr sz="2000" b="1">
                <a:solidFill>
                  <a:schemeClr val="tx1">
                    <a:lumMod val="75000"/>
                    <a:lumOff val="25000"/>
                  </a:schemeClr>
                </a:solidFill>
              </a:defRPr>
            </a:lvl1pPr>
          </a:lstStyle>
          <a:p>
            <a:r>
              <a:rPr lang="fr-FR" smtClean="0"/>
              <a:t>Modifiez le style du titre</a:t>
            </a:r>
            <a:endParaRPr lang="fr-FR" dirty="0"/>
          </a:p>
        </p:txBody>
      </p:sp>
      <p:sp>
        <p:nvSpPr>
          <p:cNvPr id="3" name="Espace réservé du contenu 2"/>
          <p:cNvSpPr>
            <a:spLocks noGrp="1"/>
          </p:cNvSpPr>
          <p:nvPr>
            <p:ph idx="1"/>
          </p:nvPr>
        </p:nvSpPr>
        <p:spPr>
          <a:xfrm>
            <a:off x="3575050" y="1844825"/>
            <a:ext cx="5389438" cy="4608512"/>
          </a:xfrm>
        </p:spPr>
        <p:txBody>
          <a:bodyPr/>
          <a:lstStyle>
            <a:lvl1pPr>
              <a:defRPr sz="3200">
                <a:solidFill>
                  <a:srgbClr val="01ADF0"/>
                </a:solidFill>
              </a:defRPr>
            </a:lvl1pPr>
            <a:lvl2pPr>
              <a:defRPr sz="2800">
                <a:solidFill>
                  <a:schemeClr val="tx1">
                    <a:lumMod val="75000"/>
                    <a:lumOff val="25000"/>
                  </a:schemeClr>
                </a:solidFill>
              </a:defRPr>
            </a:lvl2pPr>
            <a:lvl3pPr>
              <a:defRPr sz="24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2000"/>
            </a:lvl6pPr>
            <a:lvl7pPr>
              <a:defRPr sz="2000"/>
            </a:lvl7pPr>
            <a:lvl8pPr>
              <a:defRPr sz="2000"/>
            </a:lvl8pPr>
            <a:lvl9pPr>
              <a:defRPr sz="20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179512" y="3006875"/>
            <a:ext cx="3286001" cy="34464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11C56AD-6549-40F9-9C9E-49F341426CD6}" type="datetimeFigureOut">
              <a:rPr lang="fr-FR" smtClean="0"/>
              <a:pPr/>
              <a:t>12/06/12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95050853"/>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512" y="4800600"/>
            <a:ext cx="8784976" cy="566738"/>
          </a:xfrm>
        </p:spPr>
        <p:txBody>
          <a:bodyPr anchor="b"/>
          <a:lstStyle>
            <a:lvl1pPr algn="l">
              <a:defRPr sz="2000" b="1">
                <a:solidFill>
                  <a:schemeClr val="tx1">
                    <a:lumMod val="75000"/>
                    <a:lumOff val="25000"/>
                  </a:schemeClr>
                </a:solidFill>
              </a:defRPr>
            </a:lvl1pPr>
          </a:lstStyle>
          <a:p>
            <a:r>
              <a:rPr lang="fr-FR" smtClean="0"/>
              <a:t>Modifiez le style du titre</a:t>
            </a:r>
            <a:endParaRPr lang="fr-FR" dirty="0"/>
          </a:p>
        </p:txBody>
      </p:sp>
      <p:sp>
        <p:nvSpPr>
          <p:cNvPr id="3" name="Espace réservé pour une image  2"/>
          <p:cNvSpPr>
            <a:spLocks noGrp="1"/>
          </p:cNvSpPr>
          <p:nvPr>
            <p:ph type="pic" idx="1"/>
          </p:nvPr>
        </p:nvSpPr>
        <p:spPr>
          <a:xfrm>
            <a:off x="179512" y="1916831"/>
            <a:ext cx="8784976" cy="2810743"/>
          </a:xfrm>
        </p:spPr>
        <p:txBody>
          <a:bodyPr/>
          <a:lstStyle>
            <a:lvl1pPr marL="0" indent="0">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512" y="5367338"/>
            <a:ext cx="8784976" cy="804862"/>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11C56AD-6549-40F9-9C9E-49F341426CD6}" type="datetimeFigureOut">
              <a:rPr lang="fr-FR" smtClean="0"/>
              <a:pPr/>
              <a:t>12/06/12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69928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theme" Target="../theme/theme2.xml"/><Relationship Id="rId9"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7504" y="1268760"/>
            <a:ext cx="8928992" cy="432048"/>
          </a:xfrm>
          <a:prstGeom prst="rect">
            <a:avLst/>
          </a:prstGeom>
        </p:spPr>
        <p:txBody>
          <a:bodyPr vert="horz" lIns="91440" tIns="45720" rIns="91440" bIns="4572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107504" y="1844824"/>
            <a:ext cx="8928992"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107504" y="6592267"/>
            <a:ext cx="2133600" cy="265733"/>
          </a:xfrm>
          <a:prstGeom prst="rect">
            <a:avLst/>
          </a:prstGeom>
        </p:spPr>
        <p:txBody>
          <a:bodyPr vert="horz" lIns="91440" tIns="45720" rIns="91440" bIns="45720" rtlCol="0" anchor="ctr"/>
          <a:lstStyle>
            <a:lvl1pPr algn="l">
              <a:defRPr sz="100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fld id="{F11C56AD-6549-40F9-9C9E-49F341426CD6}" type="datetimeFigureOut">
              <a:rPr lang="fr-FR" smtClean="0"/>
              <a:pPr/>
              <a:t>12/06/12</a:t>
            </a:fld>
            <a:endParaRPr lang="fr-FR" dirty="0"/>
          </a:p>
        </p:txBody>
      </p:sp>
      <p:sp>
        <p:nvSpPr>
          <p:cNvPr id="5" name="Espace réservé du pied de page 4"/>
          <p:cNvSpPr>
            <a:spLocks noGrp="1"/>
          </p:cNvSpPr>
          <p:nvPr>
            <p:ph type="ftr" sz="quarter" idx="3"/>
          </p:nvPr>
        </p:nvSpPr>
        <p:spPr>
          <a:xfrm>
            <a:off x="2339752" y="6597352"/>
            <a:ext cx="2808312" cy="260648"/>
          </a:xfrm>
          <a:prstGeom prst="rect">
            <a:avLst/>
          </a:prstGeom>
        </p:spPr>
        <p:txBody>
          <a:bodyPr vert="horz" lIns="91440" tIns="45720" rIns="91440" bIns="45720" rtlCol="0" anchor="ctr"/>
          <a:lstStyle>
            <a:lvl1pPr algn="ctr">
              <a:defRPr sz="100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endParaRPr lang="fr-FR" dirty="0"/>
          </a:p>
        </p:txBody>
      </p:sp>
      <p:sp>
        <p:nvSpPr>
          <p:cNvPr id="6" name="Espace réservé du numéro de diapositive 5"/>
          <p:cNvSpPr>
            <a:spLocks noGrp="1"/>
          </p:cNvSpPr>
          <p:nvPr>
            <p:ph type="sldNum" sz="quarter" idx="4"/>
          </p:nvPr>
        </p:nvSpPr>
        <p:spPr>
          <a:xfrm>
            <a:off x="5220072" y="6597352"/>
            <a:ext cx="1296144" cy="260648"/>
          </a:xfrm>
          <a:prstGeom prst="rect">
            <a:avLst/>
          </a:prstGeom>
        </p:spPr>
        <p:txBody>
          <a:bodyPr vert="horz" lIns="91440" tIns="45720" rIns="91440" bIns="45720" rtlCol="0" anchor="ctr"/>
          <a:lstStyle>
            <a:lvl1pPr algn="l">
              <a:defRPr sz="1000">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fld id="{4865741E-E063-4B0C-A72D-52DD0E0AF52C}" type="slidenum">
              <a:rPr lang="fr-FR" smtClean="0"/>
              <a:pPr/>
              <a:t>‹#›</a:t>
            </a:fld>
            <a:endParaRPr lang="fr-F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970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2400" b="1" i="0" kern="1200">
          <a:solidFill>
            <a:schemeClr val="bg1"/>
          </a:solidFill>
          <a:effectLst>
            <a:outerShdw blurRad="38100" dist="38100" dir="2700000" algn="tl">
              <a:srgbClr val="000000">
                <a:alpha val="43137"/>
              </a:srgbClr>
            </a:outerShdw>
          </a:effectLst>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rgbClr val="01ADF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2123728" y="152400"/>
            <a:ext cx="6563072" cy="990600"/>
          </a:xfrm>
          <a:prstGeom prst="rect">
            <a:avLst/>
          </a:prstGeom>
        </p:spPr>
        <p:txBody>
          <a:bodyPr vert="horz" anchor="b" anchorCtr="0">
            <a:normAutofit/>
          </a:bodyPr>
          <a:lstStyle/>
          <a:p>
            <a:r>
              <a:rPr kumimoji="0" lang="it-IT" dirty="0" smtClean="0"/>
              <a:t>Fare clic per modificare lo stile del titolo</a:t>
            </a:r>
            <a:endParaRPr kumimoji="0" lang="en-US" dirty="0"/>
          </a:p>
        </p:txBody>
      </p:sp>
      <p:sp>
        <p:nvSpPr>
          <p:cNvPr id="13" name="Segnaposto testo 12"/>
          <p:cNvSpPr>
            <a:spLocks noGrp="1"/>
          </p:cNvSpPr>
          <p:nvPr>
            <p:ph type="body" idx="1"/>
          </p:nvPr>
        </p:nvSpPr>
        <p:spPr>
          <a:xfrm>
            <a:off x="457200" y="1340768"/>
            <a:ext cx="8229600" cy="4910328"/>
          </a:xfrm>
          <a:prstGeom prst="rect">
            <a:avLst/>
          </a:prstGeom>
        </p:spPr>
        <p:txBody>
          <a:bodyPr vert="horz">
            <a:normAutofit/>
          </a:bodyPr>
          <a:lstStyle/>
          <a:p>
            <a:pPr lvl="0" eaLnBrk="1" latinLnBrk="0" hangingPunct="1"/>
            <a:r>
              <a:rPr kumimoji="0" lang="it-IT" dirty="0" smtClean="0"/>
              <a:t>Fare clic per modificare stili del testo dello schema</a:t>
            </a:r>
          </a:p>
          <a:p>
            <a:pPr lvl="1" eaLnBrk="1" latinLnBrk="0" hangingPunct="1"/>
            <a:r>
              <a:rPr kumimoji="0" lang="it-IT" dirty="0" smtClean="0"/>
              <a:t>Secondo livello</a:t>
            </a:r>
          </a:p>
          <a:p>
            <a:pPr lvl="2" eaLnBrk="1" latinLnBrk="0" hangingPunct="1"/>
            <a:r>
              <a:rPr kumimoji="0" lang="it-IT" dirty="0" smtClean="0"/>
              <a:t>Terzo livello</a:t>
            </a:r>
          </a:p>
          <a:p>
            <a:pPr lvl="3" eaLnBrk="1" latinLnBrk="0" hangingPunct="1"/>
            <a:r>
              <a:rPr kumimoji="0" lang="it-IT" dirty="0" smtClean="0"/>
              <a:t>Quarto livello</a:t>
            </a:r>
          </a:p>
          <a:p>
            <a:pPr lvl="4" eaLnBrk="1" latinLnBrk="0" hangingPunct="1"/>
            <a:r>
              <a:rPr kumimoji="0" lang="it-IT" dirty="0" smtClean="0"/>
              <a:t>Quinto livello</a:t>
            </a:r>
            <a:endParaRPr kumimoji="0" lang="en-US" dirty="0"/>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67A6074C-C4B8-44C7-8652-11A0C840BF63}" type="datetimeFigureOut">
              <a:rPr lang="it-IT" smtClean="0"/>
              <a:pPr/>
              <a:t>12/06/12</a:t>
            </a:fld>
            <a:endParaRPr lang="it-IT"/>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07A774B-4C56-4194-A4C0-AC5BE6BD7911}" type="slidenum">
              <a:rPr lang="it-IT" smtClean="0"/>
              <a:pPr/>
              <a:t>‹#›</a:t>
            </a:fld>
            <a:endParaRPr lang="it-IT"/>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olo isosce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Immagine 10" descr="chain_logo_color.png"/>
          <p:cNvPicPr>
            <a:picLocks noChangeAspect="1"/>
          </p:cNvPicPr>
          <p:nvPr userDrawn="1"/>
        </p:nvPicPr>
        <p:blipFill>
          <a:blip r:embed="rId9" cstate="screen"/>
          <a:stretch>
            <a:fillRect/>
          </a:stretch>
        </p:blipFill>
        <p:spPr>
          <a:xfrm>
            <a:off x="0" y="0"/>
            <a:ext cx="2051720" cy="1160917"/>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 TargetMode="External"/><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304799" y="4038600"/>
            <a:ext cx="8381179" cy="1348524"/>
          </a:xfrm>
        </p:spPr>
        <p:txBody>
          <a:bodyPr/>
          <a:lstStyle/>
          <a:p>
            <a:r>
              <a:rPr lang="en-US" dirty="0" smtClean="0"/>
              <a:t>France Grilles: perspectives</a:t>
            </a:r>
            <a:endParaRPr lang="en-US" dirty="0"/>
          </a:p>
        </p:txBody>
      </p:sp>
      <p:sp>
        <p:nvSpPr>
          <p:cNvPr id="3" name="Sous-titre 2"/>
          <p:cNvSpPr>
            <a:spLocks noGrp="1"/>
          </p:cNvSpPr>
          <p:nvPr>
            <p:ph type="subTitle" idx="1"/>
          </p:nvPr>
        </p:nvSpPr>
        <p:spPr>
          <a:xfrm>
            <a:off x="97668" y="5901526"/>
            <a:ext cx="4812996" cy="886469"/>
          </a:xfrm>
        </p:spPr>
        <p:txBody>
          <a:bodyPr/>
          <a:lstStyle/>
          <a:p>
            <a:r>
              <a:rPr lang="en-US" sz="2400" dirty="0" err="1" smtClean="0"/>
              <a:t>Réunion</a:t>
            </a:r>
            <a:r>
              <a:rPr lang="en-US" sz="2400" dirty="0" smtClean="0"/>
              <a:t> F2F du </a:t>
            </a:r>
            <a:r>
              <a:rPr lang="en-US" sz="2400" dirty="0" err="1" smtClean="0"/>
              <a:t>conseil</a:t>
            </a:r>
            <a:r>
              <a:rPr lang="en-US" sz="2400" dirty="0" smtClean="0"/>
              <a:t> de </a:t>
            </a:r>
            <a:r>
              <a:rPr lang="en-US" sz="2400" dirty="0" err="1" smtClean="0"/>
              <a:t>groupement</a:t>
            </a:r>
            <a:r>
              <a:rPr lang="en-US" sz="2400" dirty="0" smtClean="0"/>
              <a:t> – 13 </a:t>
            </a:r>
            <a:r>
              <a:rPr lang="en-US" sz="2400" dirty="0" err="1" smtClean="0"/>
              <a:t>Juin</a:t>
            </a:r>
            <a:r>
              <a:rPr lang="en-US" sz="2400" smtClean="0"/>
              <a:t> 2012</a:t>
            </a:r>
          </a:p>
          <a:p>
            <a:endParaRPr lang="en-US" sz="2400" dirty="0" smtClean="0"/>
          </a:p>
          <a:p>
            <a:endParaRPr lang="en-US" sz="2400" dirty="0"/>
          </a:p>
        </p:txBody>
      </p:sp>
      <p:sp>
        <p:nvSpPr>
          <p:cNvPr id="4" name="ZoneTexte 3"/>
          <p:cNvSpPr txBox="1"/>
          <p:nvPr/>
        </p:nvSpPr>
        <p:spPr>
          <a:xfrm>
            <a:off x="3535145" y="5363047"/>
            <a:ext cx="1037664" cy="369332"/>
          </a:xfrm>
          <a:prstGeom prst="rect">
            <a:avLst/>
          </a:prstGeom>
          <a:noFill/>
        </p:spPr>
        <p:txBody>
          <a:bodyPr wrap="none" rtlCol="0">
            <a:spAutoFit/>
          </a:bodyPr>
          <a:lstStyle/>
          <a:p>
            <a:r>
              <a:rPr lang="en-US" dirty="0" smtClean="0"/>
              <a:t>V. Breton </a:t>
            </a:r>
            <a:endParaRPr lang="en-US" dirty="0"/>
          </a:p>
        </p:txBody>
      </p:sp>
      <p:sp>
        <p:nvSpPr>
          <p:cNvPr id="5" name="ZoneTexte 4"/>
          <p:cNvSpPr txBox="1"/>
          <p:nvPr/>
        </p:nvSpPr>
        <p:spPr>
          <a:xfrm>
            <a:off x="762000" y="0"/>
            <a:ext cx="8382000" cy="646331"/>
          </a:xfrm>
          <a:prstGeom prst="rect">
            <a:avLst/>
          </a:prstGeom>
          <a:noFill/>
        </p:spPr>
        <p:txBody>
          <a:bodyPr wrap="square" rtlCol="0">
            <a:spAutoFit/>
          </a:bodyPr>
          <a:lstStyle/>
          <a:p>
            <a:r>
              <a:rPr lang="en-US" dirty="0" smtClean="0"/>
              <a:t>La grandeur des actions </a:t>
            </a:r>
            <a:r>
              <a:rPr lang="en-US" dirty="0" err="1" smtClean="0"/>
              <a:t>humaines</a:t>
            </a:r>
            <a:r>
              <a:rPr lang="en-US" dirty="0" smtClean="0"/>
              <a:t> se </a:t>
            </a:r>
            <a:r>
              <a:rPr lang="en-US" dirty="0" err="1" smtClean="0"/>
              <a:t>mesure</a:t>
            </a:r>
            <a:r>
              <a:rPr lang="en-US" dirty="0" smtClean="0"/>
              <a:t> </a:t>
            </a:r>
            <a:r>
              <a:rPr lang="en-US" dirty="0" err="1" smtClean="0"/>
              <a:t>à</a:t>
            </a:r>
            <a:r>
              <a:rPr lang="en-US" dirty="0" smtClean="0"/>
              <a:t> </a:t>
            </a:r>
            <a:r>
              <a:rPr lang="en-US" dirty="0" err="1" smtClean="0"/>
              <a:t>l’inspiration</a:t>
            </a:r>
            <a:r>
              <a:rPr lang="en-US" dirty="0" smtClean="0"/>
              <a:t> qui les fait </a:t>
            </a:r>
            <a:r>
              <a:rPr lang="en-US" dirty="0" err="1" smtClean="0"/>
              <a:t>naître</a:t>
            </a:r>
            <a:r>
              <a:rPr lang="en-US" dirty="0" smtClean="0"/>
              <a:t>. 								Louis Pasteur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dirty="0"/>
          </a:p>
        </p:txBody>
      </p:sp>
      <p:sp>
        <p:nvSpPr>
          <p:cNvPr id="3" name="Espace réservé du contenu 2"/>
          <p:cNvSpPr>
            <a:spLocks noGrp="1"/>
          </p:cNvSpPr>
          <p:nvPr>
            <p:ph idx="1"/>
          </p:nvPr>
        </p:nvSpPr>
        <p:spPr>
          <a:xfrm>
            <a:off x="107504" y="1844825"/>
            <a:ext cx="8928992" cy="1050775"/>
          </a:xfrm>
        </p:spPr>
        <p:txBody>
          <a:bodyPr>
            <a:normAutofit lnSpcReduction="10000"/>
          </a:bodyPr>
          <a:lstStyle/>
          <a:p>
            <a:r>
              <a:rPr lang="en-US" dirty="0" smtClean="0"/>
              <a:t>Two models with different strengths and weaknesses</a:t>
            </a:r>
          </a:p>
        </p:txBody>
      </p:sp>
      <p:graphicFrame>
        <p:nvGraphicFramePr>
          <p:cNvPr id="4" name="Tableau 3"/>
          <p:cNvGraphicFramePr>
            <a:graphicFrameLocks noGrp="1"/>
          </p:cNvGraphicFramePr>
          <p:nvPr/>
        </p:nvGraphicFramePr>
        <p:xfrm>
          <a:off x="0" y="2895600"/>
          <a:ext cx="9144000" cy="3045460"/>
        </p:xfrm>
        <a:graphic>
          <a:graphicData uri="http://schemas.openxmlformats.org/drawingml/2006/table">
            <a:tbl>
              <a:tblPr firstRow="1" bandRow="1">
                <a:tableStyleId>{5C22544A-7EE6-4342-B048-85BDC9FD1C3A}</a:tableStyleId>
              </a:tblPr>
              <a:tblGrid>
                <a:gridCol w="4572000"/>
                <a:gridCol w="4572000"/>
              </a:tblGrid>
              <a:tr h="485140">
                <a:tc>
                  <a:txBody>
                    <a:bodyPr/>
                    <a:lstStyle/>
                    <a:p>
                      <a:r>
                        <a:rPr lang="en-US" dirty="0" smtClean="0"/>
                        <a:t>HPC top-down </a:t>
                      </a:r>
                      <a:r>
                        <a:rPr lang="en-US" baseline="0" dirty="0" smtClean="0"/>
                        <a:t> model: resources owned by GENCI</a:t>
                      </a:r>
                      <a:endParaRPr lang="en-US" dirty="0"/>
                    </a:p>
                  </a:txBody>
                  <a:tcPr/>
                </a:tc>
                <a:tc>
                  <a:txBody>
                    <a:bodyPr/>
                    <a:lstStyle/>
                    <a:p>
                      <a:r>
                        <a:rPr lang="en-US" dirty="0" smtClean="0"/>
                        <a:t>Grid bottom-up model: resources owned by research communities</a:t>
                      </a:r>
                      <a:endParaRPr lang="en-US" dirty="0"/>
                    </a:p>
                  </a:txBody>
                  <a:tcPr/>
                </a:tc>
              </a:tr>
              <a:tr h="485140">
                <a:tc>
                  <a:txBody>
                    <a:bodyPr/>
                    <a:lstStyle/>
                    <a:p>
                      <a:r>
                        <a:rPr lang="en-US" dirty="0" smtClean="0"/>
                        <a:t>Resources are easy to optimize at Tier-1</a:t>
                      </a:r>
                      <a:r>
                        <a:rPr lang="en-US" baseline="0" dirty="0" smtClean="0"/>
                        <a:t> and Tier-0 levels</a:t>
                      </a:r>
                      <a:endParaRPr lang="en-US" dirty="0"/>
                    </a:p>
                  </a:txBody>
                  <a:tcPr/>
                </a:tc>
                <a:tc>
                  <a:txBody>
                    <a:bodyPr/>
                    <a:lstStyle/>
                    <a:p>
                      <a:r>
                        <a:rPr lang="en-US" dirty="0" smtClean="0"/>
                        <a:t>Higher risk of duplication of efforts and investments in different user communities</a:t>
                      </a:r>
                      <a:endParaRPr lang="en-US" dirty="0"/>
                    </a:p>
                  </a:txBody>
                  <a:tcPr/>
                </a:tc>
              </a:tr>
              <a:tr h="485140">
                <a:tc>
                  <a:txBody>
                    <a:bodyPr/>
                    <a:lstStyle/>
                    <a:p>
                      <a:r>
                        <a:rPr lang="en-US" dirty="0" smtClean="0"/>
                        <a:t>Focus on excellence</a:t>
                      </a:r>
                      <a:endParaRPr lang="en-US" dirty="0"/>
                    </a:p>
                  </a:txBody>
                  <a:tcPr/>
                </a:tc>
                <a:tc>
                  <a:txBody>
                    <a:bodyPr/>
                    <a:lstStyle/>
                    <a:p>
                      <a:r>
                        <a:rPr lang="en-US" dirty="0" smtClean="0"/>
                        <a:t>Everyone can cook !</a:t>
                      </a:r>
                      <a:endParaRPr lang="en-US" dirty="0"/>
                    </a:p>
                  </a:txBody>
                  <a:tcPr/>
                </a:tc>
              </a:tr>
              <a:tr h="485140">
                <a:tc>
                  <a:txBody>
                    <a:bodyPr/>
                    <a:lstStyle/>
                    <a:p>
                      <a:r>
                        <a:rPr lang="en-US" dirty="0" smtClean="0"/>
                        <a:t>Purchase of equipment is driven by technology providers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Purchase</a:t>
                      </a:r>
                      <a:r>
                        <a:rPr lang="en-US" baseline="0" dirty="0" smtClean="0"/>
                        <a:t> of equipment is driven by scientific needs</a:t>
                      </a:r>
                      <a:endParaRPr lang="en-US" dirty="0" smtClean="0"/>
                    </a:p>
                  </a:txBody>
                  <a:tcPr/>
                </a:tc>
              </a:tr>
              <a:tr h="485140">
                <a:tc>
                  <a:txBody>
                    <a:bodyPr/>
                    <a:lstStyle/>
                    <a:p>
                      <a:r>
                        <a:rPr lang="en-US" dirty="0" smtClean="0"/>
                        <a:t>Tier-2 </a:t>
                      </a:r>
                      <a:r>
                        <a:rPr lang="en-US" dirty="0" err="1" smtClean="0"/>
                        <a:t>centres</a:t>
                      </a:r>
                      <a:r>
                        <a:rPr lang="en-US" dirty="0" smtClean="0"/>
                        <a:t> have to follow the technological evolution</a:t>
                      </a:r>
                      <a:endParaRPr lang="en-US" dirty="0"/>
                    </a:p>
                  </a:txBody>
                  <a:tcPr/>
                </a:tc>
                <a:tc>
                  <a:txBody>
                    <a:bodyPr/>
                    <a:lstStyle/>
                    <a:p>
                      <a:r>
                        <a:rPr lang="en-US" dirty="0" smtClean="0"/>
                        <a:t> Tier-2 centers</a:t>
                      </a:r>
                      <a:r>
                        <a:rPr lang="en-US" baseline="0" dirty="0" smtClean="0"/>
                        <a:t> are in the front line of innovative technologies and approaches</a:t>
                      </a:r>
                      <a:endParaRPr lang="en-US" dirty="0"/>
                    </a:p>
                  </a:txBody>
                  <a:tcPr/>
                </a:tc>
              </a:tr>
            </a:tbl>
          </a:graphicData>
        </a:graphic>
      </p:graphicFrame>
      <p:sp>
        <p:nvSpPr>
          <p:cNvPr id="6" name="Rectangle avec flèche vers le bas 5"/>
          <p:cNvSpPr/>
          <p:nvPr/>
        </p:nvSpPr>
        <p:spPr>
          <a:xfrm>
            <a:off x="5791200" y="609600"/>
            <a:ext cx="2362200" cy="2286000"/>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Model followed to implement France Grilles vision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Strategy to involve communities</a:t>
            </a:r>
            <a:endParaRPr lang="en-US" dirty="0"/>
          </a:p>
        </p:txBody>
      </p:sp>
      <p:sp>
        <p:nvSpPr>
          <p:cNvPr id="3" name="Espace réservé du contenu 2"/>
          <p:cNvSpPr>
            <a:spLocks noGrp="1"/>
          </p:cNvSpPr>
          <p:nvPr>
            <p:ph idx="1"/>
          </p:nvPr>
        </p:nvSpPr>
        <p:spPr/>
        <p:txBody>
          <a:bodyPr>
            <a:normAutofit fontScale="92500" lnSpcReduction="10000"/>
          </a:bodyPr>
          <a:lstStyle/>
          <a:p>
            <a:r>
              <a:rPr lang="en-US" dirty="0" smtClean="0"/>
              <a:t>Collaborative approaches</a:t>
            </a:r>
          </a:p>
          <a:p>
            <a:pPr lvl="1"/>
            <a:r>
              <a:rPr lang="en-US" dirty="0" smtClean="0"/>
              <a:t>International level: collaboration with EGI and other </a:t>
            </a:r>
            <a:r>
              <a:rPr lang="en-US" dirty="0" err="1" smtClean="0"/>
              <a:t>NGIs</a:t>
            </a:r>
            <a:endParaRPr lang="en-US" dirty="0" smtClean="0"/>
          </a:p>
          <a:p>
            <a:pPr lvl="1"/>
            <a:r>
              <a:rPr lang="en-US" dirty="0" smtClean="0"/>
              <a:t>National level</a:t>
            </a:r>
          </a:p>
          <a:p>
            <a:pPr lvl="2"/>
            <a:r>
              <a:rPr lang="en-US" dirty="0" smtClean="0"/>
              <a:t>collaboration with Tier-1/Tier-2 </a:t>
            </a:r>
            <a:r>
              <a:rPr lang="en-US" dirty="0" err="1" smtClean="0"/>
              <a:t>centres</a:t>
            </a:r>
            <a:r>
              <a:rPr lang="en-US" dirty="0" smtClean="0"/>
              <a:t> in their engagement with user communities</a:t>
            </a:r>
          </a:p>
          <a:p>
            <a:pPr lvl="2"/>
            <a:r>
              <a:rPr lang="en-US" dirty="0" smtClean="0"/>
              <a:t>Direct engagement with communities through grid day program committee</a:t>
            </a:r>
          </a:p>
          <a:p>
            <a:pPr lvl="2"/>
            <a:r>
              <a:rPr lang="en-US" dirty="0" smtClean="0"/>
              <a:t>Engagement with all actors: research organizations, lab directors, local administrators, new users, VO managers</a:t>
            </a:r>
          </a:p>
          <a:p>
            <a:r>
              <a:rPr lang="en-US" dirty="0" smtClean="0"/>
              <a:t>Demonstrate the grid/cloud added value through successful use cases</a:t>
            </a:r>
          </a:p>
          <a:p>
            <a:endParaRPr lang="en-US" dirty="0" smtClean="0"/>
          </a:p>
          <a:p>
            <a:endParaRPr lang="en-US" dirty="0" smtClean="0"/>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Strategy to involve mature communities</a:t>
            </a:r>
            <a:endParaRPr lang="en-US" dirty="0"/>
          </a:p>
        </p:txBody>
      </p:sp>
      <p:sp>
        <p:nvSpPr>
          <p:cNvPr id="3" name="Espace réservé du contenu 2"/>
          <p:cNvSpPr>
            <a:spLocks noGrp="1"/>
          </p:cNvSpPr>
          <p:nvPr>
            <p:ph idx="1"/>
          </p:nvPr>
        </p:nvSpPr>
        <p:spPr/>
        <p:txBody>
          <a:bodyPr>
            <a:normAutofit fontScale="70000" lnSpcReduction="20000"/>
          </a:bodyPr>
          <a:lstStyle/>
          <a:p>
            <a:r>
              <a:rPr lang="en-US" dirty="0" smtClean="0"/>
              <a:t>Need for coordinated efforts</a:t>
            </a:r>
          </a:p>
          <a:p>
            <a:pPr lvl="1"/>
            <a:r>
              <a:rPr lang="en-US" dirty="0" smtClean="0"/>
              <a:t>At European level ( -&gt; </a:t>
            </a:r>
            <a:r>
              <a:rPr lang="en-US" dirty="0" err="1" smtClean="0"/>
              <a:t>ESFRIs</a:t>
            </a:r>
            <a:r>
              <a:rPr lang="en-US" dirty="0" smtClean="0"/>
              <a:t>)</a:t>
            </a:r>
          </a:p>
          <a:p>
            <a:pPr lvl="1"/>
            <a:r>
              <a:rPr lang="en-US" dirty="0" smtClean="0"/>
              <a:t>At national level </a:t>
            </a:r>
          </a:p>
          <a:p>
            <a:r>
              <a:rPr lang="en-US" dirty="0" smtClean="0"/>
              <a:t>Some communities are now facing a rapid change in the scale of their computing and storage needs</a:t>
            </a:r>
          </a:p>
          <a:p>
            <a:pPr lvl="1"/>
            <a:r>
              <a:rPr lang="en-US" dirty="0" smtClean="0"/>
              <a:t>Molecular Biology (NGS)</a:t>
            </a:r>
          </a:p>
          <a:p>
            <a:pPr lvl="1"/>
            <a:r>
              <a:rPr lang="en-US" dirty="0" smtClean="0"/>
              <a:t>Astrophysics – </a:t>
            </a:r>
            <a:r>
              <a:rPr lang="en-US" dirty="0" err="1" smtClean="0"/>
              <a:t>Astroparticles</a:t>
            </a:r>
            <a:r>
              <a:rPr lang="en-US" dirty="0" smtClean="0"/>
              <a:t> (New generation of telescopes and satellites)</a:t>
            </a:r>
          </a:p>
          <a:p>
            <a:r>
              <a:rPr lang="en-US" dirty="0" smtClean="0"/>
              <a:t>Dialog established with communities</a:t>
            </a:r>
          </a:p>
          <a:p>
            <a:pPr lvl="1"/>
            <a:r>
              <a:rPr lang="en-US" dirty="0" smtClean="0"/>
              <a:t>Through governing bodies</a:t>
            </a:r>
          </a:p>
          <a:p>
            <a:pPr lvl="1"/>
            <a:r>
              <a:rPr lang="en-US" dirty="0" smtClean="0"/>
              <a:t>Through Tier-1/Tier-2 </a:t>
            </a:r>
            <a:r>
              <a:rPr lang="en-US" dirty="0" err="1" smtClean="0"/>
              <a:t>centres</a:t>
            </a:r>
            <a:r>
              <a:rPr lang="en-US" dirty="0" smtClean="0"/>
              <a:t> (CC-IN2P3, LAPP)</a:t>
            </a:r>
          </a:p>
          <a:p>
            <a:pPr lvl="1"/>
            <a:r>
              <a:rPr lang="en-US" dirty="0" smtClean="0"/>
              <a:t>Through the French Grid Day program committee</a:t>
            </a:r>
          </a:p>
          <a:p>
            <a:pPr lvl="1"/>
            <a:r>
              <a:rPr lang="en-US" dirty="0" smtClean="0"/>
              <a:t>Need for a coherent vision for FG role among partners (Molecular Biology)</a:t>
            </a:r>
          </a:p>
          <a:p>
            <a:r>
              <a:rPr lang="en-US" dirty="0" smtClean="0"/>
              <a:t>Encourage/support French involvement on specific projects (CTA, LSST)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Strategy to involve earth sciences</a:t>
            </a:r>
            <a:endParaRPr lang="en-US" dirty="0"/>
          </a:p>
        </p:txBody>
      </p:sp>
      <p:sp>
        <p:nvSpPr>
          <p:cNvPr id="3" name="Espace réservé du contenu 2"/>
          <p:cNvSpPr>
            <a:spLocks noGrp="1"/>
          </p:cNvSpPr>
          <p:nvPr>
            <p:ph idx="1"/>
          </p:nvPr>
        </p:nvSpPr>
        <p:spPr/>
        <p:txBody>
          <a:bodyPr/>
          <a:lstStyle/>
          <a:p>
            <a:r>
              <a:rPr lang="en-US" dirty="0" smtClean="0"/>
              <a:t>One of the two areas (with drug discovery) where collaboration with supercomputer </a:t>
            </a:r>
            <a:r>
              <a:rPr lang="en-US" dirty="0" err="1" smtClean="0"/>
              <a:t>centres</a:t>
            </a:r>
            <a:r>
              <a:rPr lang="en-US" dirty="0" smtClean="0"/>
              <a:t> is most natural</a:t>
            </a:r>
          </a:p>
          <a:p>
            <a:r>
              <a:rPr lang="en-US" dirty="0" smtClean="0"/>
              <a:t>Pursue efforts for joint deployment of scientific applications on both infrastructures</a:t>
            </a:r>
          </a:p>
          <a:p>
            <a:pPr lvl="1"/>
            <a:r>
              <a:rPr lang="en-US" dirty="0" smtClean="0"/>
              <a:t>1</a:t>
            </a:r>
            <a:r>
              <a:rPr lang="en-US" baseline="30000" dirty="0" smtClean="0"/>
              <a:t>st</a:t>
            </a:r>
            <a:r>
              <a:rPr lang="en-US" dirty="0" smtClean="0"/>
              <a:t> successful migration of a climate application from IDRIS to France Grilles in 2012</a:t>
            </a:r>
          </a:p>
          <a:p>
            <a:pPr lvl="1">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1268760"/>
            <a:ext cx="9144000" cy="432048"/>
          </a:xfrm>
        </p:spPr>
        <p:txBody>
          <a:bodyPr/>
          <a:lstStyle/>
          <a:p>
            <a:r>
              <a:rPr lang="en-US" dirty="0" smtClean="0"/>
              <a:t>Strategy to involve emerging communities  </a:t>
            </a:r>
            <a:endParaRPr lang="en-US" dirty="0"/>
          </a:p>
        </p:txBody>
      </p:sp>
      <p:sp>
        <p:nvSpPr>
          <p:cNvPr id="3" name="Espace réservé du contenu 2"/>
          <p:cNvSpPr>
            <a:spLocks noGrp="1"/>
          </p:cNvSpPr>
          <p:nvPr>
            <p:ph idx="1"/>
          </p:nvPr>
        </p:nvSpPr>
        <p:spPr/>
        <p:txBody>
          <a:bodyPr>
            <a:normAutofit fontScale="92500" lnSpcReduction="20000"/>
          </a:bodyPr>
          <a:lstStyle/>
          <a:p>
            <a:r>
              <a:rPr lang="en-US" dirty="0" smtClean="0"/>
              <a:t>Biodiversity and Neurosciences</a:t>
            </a:r>
          </a:p>
          <a:p>
            <a:pPr lvl="1"/>
            <a:r>
              <a:rPr lang="en-US" dirty="0" smtClean="0"/>
              <a:t>Involvement in key EC projects</a:t>
            </a:r>
          </a:p>
          <a:p>
            <a:pPr lvl="2"/>
            <a:r>
              <a:rPr lang="en-US" dirty="0" err="1" smtClean="0"/>
              <a:t>NeuroSciences</a:t>
            </a:r>
            <a:r>
              <a:rPr lang="en-US" dirty="0" smtClean="0"/>
              <a:t> (N4U)</a:t>
            </a:r>
          </a:p>
          <a:p>
            <a:pPr lvl="2"/>
            <a:r>
              <a:rPr lang="en-US" dirty="0" smtClean="0"/>
              <a:t>Biodiversity (Creative-B, ENVRI)</a:t>
            </a:r>
          </a:p>
          <a:p>
            <a:pPr lvl="1"/>
            <a:r>
              <a:rPr lang="en-US" dirty="0" smtClean="0"/>
              <a:t>Support deployment of use cases at a national level </a:t>
            </a:r>
          </a:p>
          <a:p>
            <a:pPr lvl="1"/>
            <a:r>
              <a:rPr lang="en-US" dirty="0" smtClean="0"/>
              <a:t>Support emergence of Virtual Research Communities at an </a:t>
            </a:r>
            <a:r>
              <a:rPr lang="en-US" dirty="0" err="1" smtClean="0"/>
              <a:t>european</a:t>
            </a:r>
            <a:r>
              <a:rPr lang="en-US" dirty="0" smtClean="0"/>
              <a:t> level</a:t>
            </a:r>
          </a:p>
          <a:p>
            <a:r>
              <a:rPr lang="en-US" dirty="0" smtClean="0"/>
              <a:t>Cultural heritage</a:t>
            </a:r>
          </a:p>
          <a:p>
            <a:pPr lvl="1"/>
            <a:r>
              <a:rPr lang="en-US" dirty="0" smtClean="0"/>
              <a:t>Existing collaboration with CC-IN2P3</a:t>
            </a:r>
          </a:p>
          <a:p>
            <a:pPr lvl="1"/>
            <a:r>
              <a:rPr lang="en-US" dirty="0" smtClean="0"/>
              <a:t>New opportunities (New EC project involving </a:t>
            </a:r>
            <a:r>
              <a:rPr lang="en-US" dirty="0" err="1" smtClean="0"/>
              <a:t>french</a:t>
            </a:r>
            <a:r>
              <a:rPr lang="en-US" dirty="0" smtClean="0"/>
              <a:t> ministry of culture)</a:t>
            </a:r>
          </a:p>
          <a:p>
            <a:pPr lvl="1"/>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Training </a:t>
            </a:r>
            <a:endParaRPr lang="en-US" dirty="0"/>
          </a:p>
        </p:txBody>
      </p:sp>
      <p:sp>
        <p:nvSpPr>
          <p:cNvPr id="3" name="Espace réservé du contenu 2"/>
          <p:cNvSpPr>
            <a:spLocks noGrp="1"/>
          </p:cNvSpPr>
          <p:nvPr>
            <p:ph idx="1"/>
          </p:nvPr>
        </p:nvSpPr>
        <p:spPr/>
        <p:txBody>
          <a:bodyPr/>
          <a:lstStyle/>
          <a:p>
            <a:r>
              <a:rPr lang="en-US" dirty="0" smtClean="0"/>
              <a:t>High importance given to training</a:t>
            </a:r>
          </a:p>
          <a:p>
            <a:pPr lvl="1"/>
            <a:r>
              <a:rPr lang="en-US" dirty="0" smtClean="0"/>
              <a:t>Develop training on cloud (</a:t>
            </a:r>
            <a:r>
              <a:rPr lang="en-US" dirty="0" err="1" smtClean="0"/>
              <a:t>StratusLab</a:t>
            </a:r>
            <a:r>
              <a:rPr lang="en-US" dirty="0" smtClean="0"/>
              <a:t>, </a:t>
            </a:r>
            <a:r>
              <a:rPr lang="en-US" dirty="0" err="1" smtClean="0"/>
              <a:t>OpenNebula/OpenStack</a:t>
            </a:r>
            <a:r>
              <a:rPr lang="en-US" dirty="0" smtClean="0"/>
              <a:t>)</a:t>
            </a:r>
          </a:p>
          <a:p>
            <a:pPr lvl="1"/>
            <a:r>
              <a:rPr lang="en-US" dirty="0" smtClean="0"/>
              <a:t>Pursue training on platforms (DIRAC)</a:t>
            </a:r>
          </a:p>
          <a:p>
            <a:r>
              <a:rPr lang="en-US" dirty="0" smtClean="0"/>
              <a:t>Identify ways to encourage CNRS engineers to act as trainees</a:t>
            </a:r>
          </a:p>
          <a:p>
            <a:pPr lvl="1"/>
            <a:r>
              <a:rPr lang="en-US" dirty="0" smtClean="0"/>
              <a:t>Interest for experience from other countries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Dissemination</a:t>
            </a:r>
            <a:endParaRPr lang="en-US" dirty="0"/>
          </a:p>
        </p:txBody>
      </p:sp>
      <p:sp>
        <p:nvSpPr>
          <p:cNvPr id="3" name="Espace réservé du contenu 2"/>
          <p:cNvSpPr>
            <a:spLocks noGrp="1"/>
          </p:cNvSpPr>
          <p:nvPr>
            <p:ph idx="1"/>
          </p:nvPr>
        </p:nvSpPr>
        <p:spPr/>
        <p:txBody>
          <a:bodyPr>
            <a:normAutofit/>
          </a:bodyPr>
          <a:lstStyle/>
          <a:p>
            <a:r>
              <a:rPr lang="en-US" dirty="0" smtClean="0"/>
              <a:t>All relevant information in one web site: </a:t>
            </a:r>
            <a:r>
              <a:rPr lang="en-US" dirty="0" err="1" smtClean="0"/>
              <a:t>france-grilles.fr</a:t>
            </a:r>
            <a:endParaRPr lang="en-US" dirty="0" smtClean="0"/>
          </a:p>
          <a:p>
            <a:pPr lvl="1"/>
            <a:r>
              <a:rPr lang="en-US" dirty="0" err="1" smtClean="0"/>
              <a:t>IdGC</a:t>
            </a:r>
            <a:r>
              <a:rPr lang="en-US" dirty="0" smtClean="0"/>
              <a:t> web site only used for administrative purposes</a:t>
            </a:r>
          </a:p>
          <a:p>
            <a:pPr lvl="1"/>
            <a:r>
              <a:rPr lang="en-US" dirty="0" smtClean="0"/>
              <a:t>Open an area for a wider audience, using existing resources like Grid Café</a:t>
            </a:r>
          </a:p>
          <a:p>
            <a:pPr lvl="1"/>
            <a:r>
              <a:rPr lang="en-US" dirty="0" smtClean="0"/>
              <a:t>Develop services for users</a:t>
            </a:r>
          </a:p>
          <a:p>
            <a:r>
              <a:rPr lang="en-US" dirty="0" smtClean="0"/>
              <a:t>Continue promoting France-Grilles through booths and EC funded projects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Budget </a:t>
            </a:r>
            <a:r>
              <a:rPr lang="en-US" dirty="0" err="1" smtClean="0"/>
              <a:t>prévisionnel</a:t>
            </a:r>
            <a:r>
              <a:rPr lang="en-US" dirty="0" smtClean="0"/>
              <a:t> 2012</a:t>
            </a:r>
            <a:endParaRPr lang="en-US" dirty="0"/>
          </a:p>
        </p:txBody>
      </p:sp>
      <p:graphicFrame>
        <p:nvGraphicFramePr>
          <p:cNvPr id="173058" name="Object 2"/>
          <p:cNvGraphicFramePr>
            <a:graphicFrameLocks noChangeAspect="1"/>
          </p:cNvGraphicFramePr>
          <p:nvPr/>
        </p:nvGraphicFramePr>
        <p:xfrm>
          <a:off x="0" y="1790700"/>
          <a:ext cx="9144000" cy="5067300"/>
        </p:xfrm>
        <a:graphic>
          <a:graphicData uri="http://schemas.openxmlformats.org/presentationml/2006/ole">
            <p:oleObj spid="_x0000_s386050" name="Document" r:id="rId4" imgW="6172200" imgH="5448300" progId="Word.Document.12">
              <p:link updateAutomatic="1"/>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Keys to France Grilles success</a:t>
            </a:r>
            <a:endParaRPr lang="en-US" dirty="0"/>
          </a:p>
        </p:txBody>
      </p:sp>
      <p:sp>
        <p:nvSpPr>
          <p:cNvPr id="3" name="Espace réservé du contenu 2"/>
          <p:cNvSpPr>
            <a:spLocks noGrp="1"/>
          </p:cNvSpPr>
          <p:nvPr>
            <p:ph idx="1"/>
          </p:nvPr>
        </p:nvSpPr>
        <p:spPr/>
        <p:txBody>
          <a:bodyPr/>
          <a:lstStyle/>
          <a:p>
            <a:r>
              <a:rPr lang="en-US" dirty="0" smtClean="0"/>
              <a:t>Serving</a:t>
            </a:r>
          </a:p>
          <a:p>
            <a:r>
              <a:rPr lang="en-US" dirty="0" smtClean="0"/>
              <a:t>Collaborating</a:t>
            </a:r>
          </a:p>
          <a:p>
            <a:r>
              <a:rPr lang="en-US" dirty="0" smtClean="0"/>
              <a:t>Human networks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France Grilles mandate is to </a:t>
            </a:r>
            <a:endParaRPr lang="en-US" dirty="0"/>
          </a:p>
        </p:txBody>
      </p:sp>
      <p:sp>
        <p:nvSpPr>
          <p:cNvPr id="6" name="Espace réservé du contenu 2"/>
          <p:cNvSpPr txBox="1">
            <a:spLocks/>
          </p:cNvSpPr>
          <p:nvPr/>
        </p:nvSpPr>
        <p:spPr>
          <a:xfrm>
            <a:off x="107504" y="1752600"/>
            <a:ext cx="8928992" cy="5181600"/>
          </a:xfrm>
          <a:prstGeom prst="rect">
            <a:avLst/>
          </a:prstGeom>
        </p:spPr>
        <p:txBody>
          <a:bodyPr vert="horz" lIns="91440" tIns="45720" rIns="91440" bIns="45720" rtlCol="0">
            <a:normAutofit fontScale="55000" lnSpcReduction="20000"/>
          </a:bodyPr>
          <a:lstStyle/>
          <a:p>
            <a:pPr marL="742950" lvl="1" indent="-285750">
              <a:spcBef>
                <a:spcPct val="20000"/>
              </a:spcBef>
              <a:buFont typeface="Arial" pitchFamily="34" charset="0"/>
              <a:buChar cha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Establish a national grid infrastructure for storage and analysis</a:t>
            </a:r>
            <a:r>
              <a:rPr kumimoji="0" lang="en-US" sz="2800" b="0" i="0" u="none" strike="noStrike" kern="1200" cap="none" spc="0" normalizeH="0" noProof="0" dirty="0" smtClean="0">
                <a:ln>
                  <a:noFill/>
                </a:ln>
                <a:solidFill>
                  <a:schemeClr val="tx1"/>
                </a:solidFill>
                <a:effectLst/>
                <a:uLnTx/>
                <a:uFillTx/>
                <a:latin typeface="+mn-lt"/>
                <a:ea typeface="+mn-ea"/>
                <a:cs typeface="+mn-cs"/>
              </a:rPr>
              <a:t> of massive scientific data</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aseline="0" dirty="0" smtClean="0"/>
              <a:t>Contribute</a:t>
            </a:r>
            <a:r>
              <a:rPr lang="en-US" sz="2800" dirty="0" smtClean="0"/>
              <a:t> to the operation and activities of EGI together with the other National Grid Initiatives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Promote the use of grids in all communities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Favor the development at a national level of a user community through the organization of tutorials, seminars and distribution of information about grids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Make sure that operational teams oversee the good operation of French production grids in a context of technical innovation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Identify permanently the needs of users, particularly those coming from new user communities and propose the expected services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Favor cooperation, whether national or international, whether academic or industrial, using grids and through them the advanced usages of computing, data analysis and innovating services allowed by grids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Favor, in the field of grids, cooperation and sharing of resources that contribute to the organization and development of research and higher education in Europe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Favor exchanges and stronger links between teams working on production and research grids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Ease the setting up of strategies and cooperation with organizations in charge of electronic communication networks for research and higher education,  particularly RENATER, GEANT and other research networks in the world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France Grilles role is to</a:t>
            </a:r>
            <a:endParaRPr lang="en-US" dirty="0"/>
          </a:p>
        </p:txBody>
      </p:sp>
      <p:sp>
        <p:nvSpPr>
          <p:cNvPr id="3" name="Espace réservé du contenu 2"/>
          <p:cNvSpPr txBox="1">
            <a:spLocks/>
          </p:cNvSpPr>
          <p:nvPr/>
        </p:nvSpPr>
        <p:spPr>
          <a:xfrm>
            <a:off x="107504" y="1752600"/>
            <a:ext cx="8928992" cy="5181600"/>
          </a:xfrm>
          <a:prstGeom prst="rect">
            <a:avLst/>
          </a:prstGeom>
        </p:spPr>
        <p:txBody>
          <a:bodyPr vert="horz" lIns="91440" tIns="45720" rIns="91440" bIns="45720" rtlCol="0">
            <a:normAutofit/>
          </a:bodyPr>
          <a:lstStyle/>
          <a:p>
            <a:pPr marL="742950" lvl="1" indent="-285750">
              <a:spcBef>
                <a:spcPct val="20000"/>
              </a:spcBef>
              <a:buFont typeface="Arial" pitchFamily="34" charset="0"/>
              <a:buChar char="–"/>
            </a:pPr>
            <a:endParaRPr lang="en-US" sz="2800" dirty="0" smtClean="0"/>
          </a:p>
        </p:txBody>
      </p:sp>
      <p:sp>
        <p:nvSpPr>
          <p:cNvPr id="4" name="Espace réservé du contenu 2"/>
          <p:cNvSpPr txBox="1">
            <a:spLocks/>
          </p:cNvSpPr>
          <p:nvPr/>
        </p:nvSpPr>
        <p:spPr>
          <a:xfrm>
            <a:off x="259904" y="1905000"/>
            <a:ext cx="8928992" cy="3276600"/>
          </a:xfrm>
          <a:prstGeom prst="rect">
            <a:avLst/>
          </a:prstGeom>
        </p:spPr>
        <p:txBody>
          <a:bodyPr vert="horz" lIns="91440" tIns="45720" rIns="91440" bIns="45720" rtlCol="0">
            <a:normAutofit/>
          </a:bodyPr>
          <a:lstStyle/>
          <a:p>
            <a:pPr marL="742950" lvl="1" indent="-285750">
              <a:spcBef>
                <a:spcPct val="20000"/>
              </a:spcBef>
              <a:buFont typeface="Arial" pitchFamily="34" charset="0"/>
              <a:buChar char="–"/>
            </a:pPr>
            <a:r>
              <a:rPr kumimoji="0" lang="en-US" sz="2800" b="0" i="0" u="none" strike="noStrike" kern="1200" cap="none" spc="0" normalizeH="0" noProof="0" dirty="0" smtClean="0">
                <a:ln>
                  <a:noFill/>
                </a:ln>
                <a:solidFill>
                  <a:schemeClr val="tx1"/>
                </a:solidFill>
                <a:effectLst/>
                <a:uLnTx/>
                <a:uFillTx/>
                <a:latin typeface="+mn-lt"/>
                <a:ea typeface="+mn-ea"/>
                <a:cs typeface="+mn-cs"/>
              </a:rPr>
              <a:t>Define the scientific policy for the use of resources </a:t>
            </a:r>
            <a:r>
              <a:rPr lang="en-US" sz="2800" dirty="0" smtClean="0"/>
              <a:t>financed by France Grilles</a:t>
            </a:r>
          </a:p>
          <a:p>
            <a:pPr marL="742950" lvl="1" indent="-285750">
              <a:spcBef>
                <a:spcPct val="20000"/>
              </a:spcBef>
              <a:buFont typeface="Arial" pitchFamily="34" charset="0"/>
              <a:buChar char="–"/>
            </a:pPr>
            <a:r>
              <a:rPr kumimoji="0" lang="en-US" sz="2800" b="0" i="0" u="none" strike="noStrike" kern="1200" cap="none" spc="0" normalizeH="0" noProof="0" dirty="0" smtClean="0">
                <a:ln>
                  <a:noFill/>
                </a:ln>
                <a:solidFill>
                  <a:schemeClr val="tx1"/>
                </a:solidFill>
                <a:effectLst/>
                <a:uLnTx/>
                <a:uFillTx/>
                <a:latin typeface="+mn-lt"/>
                <a:ea typeface="+mn-ea"/>
                <a:cs typeface="+mn-cs"/>
              </a:rPr>
              <a:t>To </a:t>
            </a:r>
            <a:r>
              <a:rPr lang="en-US" sz="2800" dirty="0" smtClean="0"/>
              <a:t>collect information on policy from owners of resources that are accessible on the production grids</a:t>
            </a:r>
          </a:p>
          <a:p>
            <a:pPr marL="742950" lvl="1" indent="-285750">
              <a:spcBef>
                <a:spcPct val="20000"/>
              </a:spcBef>
              <a:buFont typeface="Arial" pitchFamily="34" charset="0"/>
              <a:buChar char="–"/>
            </a:pPr>
            <a:r>
              <a:rPr kumimoji="0" lang="en-US" sz="2800" b="0" i="0" u="none" strike="noStrike" kern="1200" cap="none" spc="0" normalizeH="0" noProof="0" dirty="0" smtClean="0">
                <a:ln>
                  <a:noFill/>
                </a:ln>
                <a:solidFill>
                  <a:schemeClr val="tx1"/>
                </a:solidFill>
                <a:effectLst/>
                <a:uLnTx/>
                <a:uFillTx/>
                <a:latin typeface="+mn-lt"/>
                <a:ea typeface="+mn-ea"/>
                <a:cs typeface="+mn-cs"/>
              </a:rPr>
              <a:t>To follow yearly the use of resources and to give an annual feedback to the council to check its conformity to the allocation policy</a:t>
            </a:r>
          </a:p>
          <a:p>
            <a:pPr marL="742950" lvl="1" indent="-285750">
              <a:spcBef>
                <a:spcPct val="20000"/>
              </a:spcBef>
            </a:pPr>
            <a:endParaRPr lang="en-US" sz="2800" noProof="0" dirty="0" smtClean="0"/>
          </a:p>
          <a:p>
            <a:pPr marL="742950" lvl="1" indent="-285750">
              <a:spcBef>
                <a:spcPct val="20000"/>
              </a:spcBef>
            </a:pPr>
            <a:endParaRPr lang="en-US" sz="2800" dirty="0" smtClean="0"/>
          </a:p>
          <a:p>
            <a:pPr marL="742950" lvl="1" indent="-285750">
              <a:spcBef>
                <a:spcPct val="20000"/>
              </a:spcBef>
            </a:pPr>
            <a:endParaRPr lang="en-US" sz="2800" dirty="0" smtClean="0"/>
          </a:p>
        </p:txBody>
      </p:sp>
      <p:sp>
        <p:nvSpPr>
          <p:cNvPr id="5" name="Rectangle 4"/>
          <p:cNvSpPr/>
          <p:nvPr/>
        </p:nvSpPr>
        <p:spPr>
          <a:xfrm>
            <a:off x="0" y="5181600"/>
            <a:ext cx="9144000" cy="1384995"/>
          </a:xfrm>
          <a:prstGeom prst="rect">
            <a:avLst/>
          </a:prstGeom>
        </p:spPr>
        <p:txBody>
          <a:bodyPr wrap="square">
            <a:spAutoFit/>
          </a:bodyPr>
          <a:lstStyle/>
          <a:p>
            <a:pPr marL="742950" lvl="1" indent="-285750">
              <a:spcBef>
                <a:spcPct val="20000"/>
              </a:spcBef>
            </a:pPr>
            <a:r>
              <a:rPr lang="en-US" sz="2800" dirty="0" smtClean="0"/>
              <a:t> Owner of resources made available on the French production grids remain in charge of their sharing among user communities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Vision</a:t>
            </a:r>
            <a:endParaRPr lang="en-US" dirty="0"/>
          </a:p>
        </p:txBody>
      </p:sp>
      <p:sp>
        <p:nvSpPr>
          <p:cNvPr id="3" name="Espace réservé du contenu 2"/>
          <p:cNvSpPr>
            <a:spLocks noGrp="1"/>
          </p:cNvSpPr>
          <p:nvPr>
            <p:ph idx="1"/>
          </p:nvPr>
        </p:nvSpPr>
        <p:spPr>
          <a:xfrm>
            <a:off x="990600" y="1803140"/>
            <a:ext cx="7391400" cy="4673860"/>
          </a:xfrm>
        </p:spPr>
        <p:txBody>
          <a:bodyPr/>
          <a:lstStyle/>
          <a:p>
            <a:r>
              <a:rPr lang="en-US" dirty="0" smtClean="0"/>
              <a:t>Build and operate a Distributed Computing Infrastructure</a:t>
            </a:r>
          </a:p>
          <a:p>
            <a:pPr lvl="1"/>
            <a:r>
              <a:rPr lang="en-US" dirty="0" smtClean="0"/>
              <a:t>Open to all disciplines</a:t>
            </a:r>
          </a:p>
          <a:p>
            <a:pPr lvl="1"/>
            <a:r>
              <a:rPr lang="en-US" dirty="0" smtClean="0"/>
              <a:t>Open to developing countries</a:t>
            </a:r>
          </a:p>
          <a:p>
            <a:r>
              <a:rPr lang="en-US" dirty="0" smtClean="0"/>
              <a:t>Make it a place of exchange and collaboration</a:t>
            </a:r>
          </a:p>
          <a:p>
            <a:pPr lvl="1"/>
            <a:r>
              <a:rPr lang="en-US" dirty="0" smtClean="0"/>
              <a:t>Within disciplines and organizations</a:t>
            </a:r>
          </a:p>
          <a:p>
            <a:pPr lvl="1"/>
            <a:r>
              <a:rPr lang="en-US" dirty="0" smtClean="0"/>
              <a:t>Across disciplines and organizations</a:t>
            </a:r>
          </a:p>
          <a:p>
            <a:endParaRPr lang="en-US" dirty="0" smtClean="0"/>
          </a:p>
        </p:txBody>
      </p:sp>
      <p:pic>
        <p:nvPicPr>
          <p:cNvPr id="4" name="Image 3"/>
          <p:cNvPicPr>
            <a:picLocks noChangeAspect="1"/>
          </p:cNvPicPr>
          <p:nvPr/>
        </p:nvPicPr>
        <p:blipFill>
          <a:blip r:embed="rId2"/>
          <a:stretch>
            <a:fillRect/>
          </a:stretch>
        </p:blipFill>
        <p:spPr>
          <a:xfrm>
            <a:off x="6963770" y="-762"/>
            <a:ext cx="2180230" cy="146075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France Grilles strategic priorities in 2012</a:t>
            </a:r>
          </a:p>
        </p:txBody>
      </p:sp>
      <p:sp>
        <p:nvSpPr>
          <p:cNvPr id="3" name="Espace réservé du contenu 2"/>
          <p:cNvSpPr>
            <a:spLocks noGrp="1"/>
          </p:cNvSpPr>
          <p:nvPr>
            <p:ph idx="1"/>
          </p:nvPr>
        </p:nvSpPr>
        <p:spPr/>
        <p:txBody>
          <a:bodyPr/>
          <a:lstStyle/>
          <a:p>
            <a:r>
              <a:rPr lang="en-US" dirty="0" smtClean="0"/>
              <a:t>Operate a stable infrastructure</a:t>
            </a:r>
          </a:p>
          <a:p>
            <a:endParaRPr lang="en-US" dirty="0" smtClean="0"/>
          </a:p>
          <a:p>
            <a:r>
              <a:rPr lang="en-US" dirty="0" smtClean="0"/>
              <a:t>Better support users</a:t>
            </a:r>
          </a:p>
          <a:p>
            <a:endParaRPr lang="en-US" dirty="0" smtClean="0"/>
          </a:p>
          <a:p>
            <a:r>
              <a:rPr lang="en-US" dirty="0" smtClean="0"/>
              <a:t>Start a strategic roadmap for cloud computing</a:t>
            </a:r>
          </a:p>
          <a:p>
            <a:pPr lvl="1">
              <a:buNone/>
            </a:pP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Investment strategy (I/II)</a:t>
            </a:r>
            <a:endParaRPr lang="en-US" dirty="0"/>
          </a:p>
        </p:txBody>
      </p:sp>
      <p:sp>
        <p:nvSpPr>
          <p:cNvPr id="3" name="Espace réservé du contenu 2"/>
          <p:cNvSpPr>
            <a:spLocks noGrp="1"/>
          </p:cNvSpPr>
          <p:nvPr>
            <p:ph idx="1"/>
          </p:nvPr>
        </p:nvSpPr>
        <p:spPr/>
        <p:txBody>
          <a:bodyPr/>
          <a:lstStyle/>
          <a:p>
            <a:r>
              <a:rPr lang="en-US" dirty="0" smtClean="0"/>
              <a:t>Support the emergence of academic clouds providing IAAS services</a:t>
            </a:r>
          </a:p>
          <a:p>
            <a:pPr lvl="1"/>
            <a:r>
              <a:rPr lang="en-US" dirty="0" smtClean="0"/>
              <a:t>Cloud stack: </a:t>
            </a:r>
            <a:r>
              <a:rPr lang="en-US" dirty="0" err="1" smtClean="0"/>
              <a:t>OpenNebula/OpenStack</a:t>
            </a:r>
            <a:endParaRPr lang="en-US" dirty="0" smtClean="0"/>
          </a:p>
          <a:p>
            <a:pPr lvl="1"/>
            <a:r>
              <a:rPr lang="en-US" dirty="0" smtClean="0"/>
              <a:t>Interoperable with the grid (</a:t>
            </a:r>
            <a:r>
              <a:rPr lang="en-US" dirty="0" err="1" smtClean="0"/>
              <a:t>StratusLab</a:t>
            </a:r>
            <a:r>
              <a:rPr lang="en-US" dirty="0" smtClean="0"/>
              <a:t>)  </a:t>
            </a:r>
          </a:p>
          <a:p>
            <a:pPr lvl="1"/>
            <a:r>
              <a:rPr lang="en-US" dirty="0" smtClean="0"/>
              <a:t>Integrated in EGI federation of clouds</a:t>
            </a:r>
          </a:p>
          <a:p>
            <a:r>
              <a:rPr lang="en-US" dirty="0" smtClean="0"/>
              <a:t>N°1 priority: start a Tier-1 cloud at CC-IN2P3</a:t>
            </a:r>
          </a:p>
          <a:p>
            <a:r>
              <a:rPr lang="en-US" dirty="0" smtClean="0"/>
              <a:t>Support the renewal of critical equipment for grid operation</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Investment strategy (II/II)</a:t>
            </a:r>
            <a:endParaRPr lang="en-US" dirty="0"/>
          </a:p>
        </p:txBody>
      </p:sp>
      <p:sp>
        <p:nvSpPr>
          <p:cNvPr id="3" name="Espace réservé du contenu 2"/>
          <p:cNvSpPr>
            <a:spLocks noGrp="1"/>
          </p:cNvSpPr>
          <p:nvPr>
            <p:ph idx="1"/>
          </p:nvPr>
        </p:nvSpPr>
        <p:spPr/>
        <p:txBody>
          <a:bodyPr>
            <a:normAutofit fontScale="92500" lnSpcReduction="10000"/>
          </a:bodyPr>
          <a:lstStyle/>
          <a:p>
            <a:r>
              <a:rPr lang="en-US" dirty="0" smtClean="0"/>
              <a:t>Support emergence of Tier-2 academic clouds at regional level</a:t>
            </a:r>
          </a:p>
          <a:p>
            <a:pPr lvl="1"/>
            <a:r>
              <a:rPr lang="en-US" dirty="0" smtClean="0"/>
              <a:t>Very positive experience with previous investments for starting new grid sites (Bordeaux, Grenoble, Lille)</a:t>
            </a:r>
          </a:p>
          <a:p>
            <a:pPr lvl="2"/>
            <a:r>
              <a:rPr lang="en-US" dirty="0" smtClean="0"/>
              <a:t>FG investment leveraged significant local investment</a:t>
            </a:r>
          </a:p>
          <a:p>
            <a:pPr lvl="2"/>
            <a:r>
              <a:rPr lang="en-US" dirty="0" smtClean="0"/>
              <a:t>Local administrators integrated into the network of grid site administrators</a:t>
            </a:r>
          </a:p>
          <a:p>
            <a:pPr lvl="2"/>
            <a:r>
              <a:rPr lang="en-US" dirty="0" smtClean="0"/>
              <a:t>Significant increase of the number of local users</a:t>
            </a:r>
          </a:p>
          <a:p>
            <a:pPr lvl="2"/>
            <a:r>
              <a:rPr lang="en-US" dirty="0" smtClean="0"/>
              <a:t>All centers have found new funding for further growth</a:t>
            </a:r>
          </a:p>
          <a:p>
            <a:r>
              <a:rPr lang="en-US" dirty="0" smtClean="0"/>
              <a:t>Method: call for projects</a:t>
            </a:r>
          </a:p>
          <a:p>
            <a:r>
              <a:rPr lang="en-US" dirty="0" smtClean="0"/>
              <a:t>Problem: insufficient funding in 2012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Investment policy </a:t>
            </a:r>
            <a:endParaRPr lang="en-US" dirty="0"/>
          </a:p>
        </p:txBody>
      </p:sp>
      <p:sp>
        <p:nvSpPr>
          <p:cNvPr id="3" name="Espace réservé du contenu 2"/>
          <p:cNvSpPr>
            <a:spLocks noGrp="1"/>
          </p:cNvSpPr>
          <p:nvPr>
            <p:ph idx="1"/>
          </p:nvPr>
        </p:nvSpPr>
        <p:spPr/>
        <p:txBody>
          <a:bodyPr>
            <a:normAutofit lnSpcReduction="10000"/>
          </a:bodyPr>
          <a:lstStyle/>
          <a:p>
            <a:r>
              <a:rPr lang="en-US" dirty="0" smtClean="0"/>
              <a:t>2011: two academic clouds (154 </a:t>
            </a:r>
            <a:r>
              <a:rPr lang="en-US" dirty="0" err="1" smtClean="0"/>
              <a:t>KEuros</a:t>
            </a:r>
            <a:r>
              <a:rPr lang="en-US" dirty="0" smtClean="0"/>
              <a:t>)</a:t>
            </a:r>
          </a:p>
          <a:p>
            <a:pPr lvl="1"/>
            <a:r>
              <a:rPr lang="en-US" dirty="0" smtClean="0"/>
              <a:t>CC-IN2P3</a:t>
            </a:r>
          </a:p>
          <a:p>
            <a:pPr lvl="1"/>
            <a:r>
              <a:rPr lang="en-US" dirty="0" smtClean="0"/>
              <a:t>Toulouse</a:t>
            </a:r>
          </a:p>
          <a:p>
            <a:r>
              <a:rPr lang="en-US" dirty="0" smtClean="0"/>
              <a:t>2012: one demonstrator of production cloud (275 </a:t>
            </a:r>
            <a:r>
              <a:rPr lang="en-US" dirty="0" err="1" smtClean="0"/>
              <a:t>KEuros</a:t>
            </a:r>
            <a:r>
              <a:rPr lang="en-US" dirty="0" smtClean="0"/>
              <a:t>) at CC-IN2P3</a:t>
            </a:r>
          </a:p>
          <a:p>
            <a:r>
              <a:rPr lang="en-US" dirty="0" smtClean="0"/>
              <a:t>Problem: two years (2011-2012) without funding to upgrade grid equipment</a:t>
            </a:r>
          </a:p>
          <a:p>
            <a:pPr lvl="1"/>
            <a:r>
              <a:rPr lang="en-US" dirty="0" smtClean="0"/>
              <a:t>Decreasing contribution to EGI resources</a:t>
            </a:r>
          </a:p>
          <a:p>
            <a:pPr>
              <a:buNone/>
            </a:pPr>
            <a:r>
              <a:rPr lang="en-US"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Budget request for 2013</a:t>
            </a:r>
            <a:endParaRPr lang="en-US" dirty="0"/>
          </a:p>
        </p:txBody>
      </p:sp>
      <p:sp>
        <p:nvSpPr>
          <p:cNvPr id="3" name="Espace réservé du contenu 2"/>
          <p:cNvSpPr>
            <a:spLocks noGrp="1"/>
          </p:cNvSpPr>
          <p:nvPr>
            <p:ph idx="1"/>
          </p:nvPr>
        </p:nvSpPr>
        <p:spPr/>
        <p:txBody>
          <a:bodyPr>
            <a:normAutofit fontScale="92500"/>
          </a:bodyPr>
          <a:lstStyle/>
          <a:p>
            <a:r>
              <a:rPr lang="en-US" dirty="0" smtClean="0"/>
              <a:t>Total budget requested for 2013 to the Ministry of Research: 1,375 </a:t>
            </a:r>
            <a:r>
              <a:rPr lang="en-US" dirty="0" err="1" smtClean="0"/>
              <a:t>Meuros</a:t>
            </a:r>
            <a:endParaRPr lang="en-US" dirty="0" smtClean="0"/>
          </a:p>
          <a:p>
            <a:pPr lvl="1"/>
            <a:r>
              <a:rPr lang="en-US" dirty="0" smtClean="0"/>
              <a:t>375 </a:t>
            </a:r>
            <a:r>
              <a:rPr lang="en-US" dirty="0" err="1" smtClean="0"/>
              <a:t>KEuros</a:t>
            </a:r>
            <a:r>
              <a:rPr lang="en-US" dirty="0" smtClean="0"/>
              <a:t> for operational costs</a:t>
            </a:r>
          </a:p>
          <a:p>
            <a:pPr lvl="1"/>
            <a:r>
              <a:rPr lang="en-US" dirty="0" smtClean="0"/>
              <a:t>50 </a:t>
            </a:r>
            <a:r>
              <a:rPr lang="en-US" dirty="0" err="1" smtClean="0"/>
              <a:t>KEuros</a:t>
            </a:r>
            <a:r>
              <a:rPr lang="en-US" dirty="0" smtClean="0"/>
              <a:t> for the operation of central services</a:t>
            </a:r>
          </a:p>
          <a:p>
            <a:pPr lvl="1"/>
            <a:r>
              <a:rPr lang="en-US" dirty="0" smtClean="0"/>
              <a:t>250 </a:t>
            </a:r>
            <a:r>
              <a:rPr lang="en-US" dirty="0" err="1" smtClean="0"/>
              <a:t>KEuros</a:t>
            </a:r>
            <a:r>
              <a:rPr lang="en-US" dirty="0" smtClean="0"/>
              <a:t> to renew equipment for the production grid on existing sites </a:t>
            </a:r>
          </a:p>
          <a:p>
            <a:pPr lvl="1"/>
            <a:r>
              <a:rPr lang="en-US" dirty="0" smtClean="0"/>
              <a:t>250 </a:t>
            </a:r>
            <a:r>
              <a:rPr lang="en-US" dirty="0" err="1" smtClean="0"/>
              <a:t>KEuros</a:t>
            </a:r>
            <a:r>
              <a:rPr lang="en-US" dirty="0" smtClean="0"/>
              <a:t> for Tier-1 Academic cloud at CC-IN2P3</a:t>
            </a:r>
          </a:p>
          <a:p>
            <a:pPr lvl="1"/>
            <a:r>
              <a:rPr lang="en-US" dirty="0" smtClean="0"/>
              <a:t>250 </a:t>
            </a:r>
            <a:r>
              <a:rPr lang="en-US" dirty="0" err="1" smtClean="0"/>
              <a:t>KEuros</a:t>
            </a:r>
            <a:r>
              <a:rPr lang="en-US" dirty="0" smtClean="0"/>
              <a:t> for Tier-2 cloud on GRIF (3-year investment)</a:t>
            </a:r>
          </a:p>
          <a:p>
            <a:pPr lvl="1"/>
            <a:r>
              <a:rPr lang="en-US" dirty="0" smtClean="0"/>
              <a:t>200 </a:t>
            </a:r>
            <a:r>
              <a:rPr lang="en-US" dirty="0" err="1" smtClean="0"/>
              <a:t>KEuros</a:t>
            </a:r>
            <a:r>
              <a:rPr lang="en-US" dirty="0" smtClean="0"/>
              <a:t> for a call for projects (support to Tier-2 </a:t>
            </a:r>
            <a:r>
              <a:rPr lang="en-US" dirty="0" err="1" smtClean="0"/>
              <a:t>centres</a:t>
            </a:r>
            <a:r>
              <a:rPr lang="en-US" dirty="0" smtClean="0"/>
              <a:t>)</a:t>
            </a:r>
          </a:p>
          <a:p>
            <a:pPr lvl="1"/>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francegrill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1530</TotalTime>
  <Words>1172</Words>
  <Application>Microsoft Macintosh PowerPoint</Application>
  <PresentationFormat>Présentation à l'écran (4:3)</PresentationFormat>
  <Paragraphs>139</Paragraphs>
  <Slides>18</Slides>
  <Notes>3</Notes>
  <HiddenSlides>0</HiddenSlides>
  <MMClips>0</MMClips>
  <ScaleCrop>false</ScaleCrop>
  <HeadingPairs>
    <vt:vector size="6" baseType="variant">
      <vt:variant>
        <vt:lpstr>Modèle de conception</vt:lpstr>
      </vt:variant>
      <vt:variant>
        <vt:i4>2</vt:i4>
      </vt:variant>
      <vt:variant>
        <vt:lpstr>Liaisons</vt:lpstr>
      </vt:variant>
      <vt:variant>
        <vt:i4>1</vt:i4>
      </vt:variant>
      <vt:variant>
        <vt:lpstr>Titres des diapositives</vt:lpstr>
      </vt:variant>
      <vt:variant>
        <vt:i4>18</vt:i4>
      </vt:variant>
    </vt:vector>
  </HeadingPairs>
  <TitlesOfParts>
    <vt:vector size="21" baseType="lpstr">
      <vt:lpstr>francegrilles</vt:lpstr>
      <vt:lpstr>Satellite</vt:lpstr>
      <vt:lpstr>???</vt:lpstr>
      <vt:lpstr>France Grilles: perspectives</vt:lpstr>
      <vt:lpstr>France Grilles mandate is to </vt:lpstr>
      <vt:lpstr>France Grilles role is to</vt:lpstr>
      <vt:lpstr>Vision</vt:lpstr>
      <vt:lpstr>France Grilles strategic priorities in 2012</vt:lpstr>
      <vt:lpstr>Investment strategy (I/II)</vt:lpstr>
      <vt:lpstr>Investment strategy (II/II)</vt:lpstr>
      <vt:lpstr>Investment policy </vt:lpstr>
      <vt:lpstr>Budget request for 2013</vt:lpstr>
      <vt:lpstr>Diapositive 10</vt:lpstr>
      <vt:lpstr>Strategy to involve communities</vt:lpstr>
      <vt:lpstr>Strategy to involve mature communities</vt:lpstr>
      <vt:lpstr>Strategy to involve earth sciences</vt:lpstr>
      <vt:lpstr>Strategy to involve emerging communities  </vt:lpstr>
      <vt:lpstr>Training </vt:lpstr>
      <vt:lpstr>Dissemination</vt:lpstr>
      <vt:lpstr>Budget prévisionnel 2012</vt:lpstr>
      <vt:lpstr>Keys to France Grilles success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Correia</dc:creator>
  <cp:lastModifiedBy>Vincent Breton</cp:lastModifiedBy>
  <cp:revision>94</cp:revision>
  <dcterms:created xsi:type="dcterms:W3CDTF">2012-06-12T16:18:17Z</dcterms:created>
  <dcterms:modified xsi:type="dcterms:W3CDTF">2012-06-12T16:19:17Z</dcterms:modified>
</cp:coreProperties>
</file>