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1" r:id="rId2"/>
  </p:sldMasterIdLst>
  <p:notesMasterIdLst>
    <p:notesMasterId r:id="rId16"/>
  </p:notesMasterIdLst>
  <p:sldIdLst>
    <p:sldId id="258" r:id="rId3"/>
    <p:sldId id="458" r:id="rId4"/>
    <p:sldId id="453" r:id="rId5"/>
    <p:sldId id="459" r:id="rId6"/>
    <p:sldId id="454" r:id="rId7"/>
    <p:sldId id="460" r:id="rId8"/>
    <p:sldId id="455" r:id="rId9"/>
    <p:sldId id="461" r:id="rId10"/>
    <p:sldId id="456" r:id="rId11"/>
    <p:sldId id="462" r:id="rId12"/>
    <p:sldId id="457" r:id="rId13"/>
    <p:sldId id="450" r:id="rId14"/>
    <p:sldId id="45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1ADF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388" autoAdjust="0"/>
  </p:normalViewPr>
  <p:slideViewPr>
    <p:cSldViewPr>
      <p:cViewPr varScale="1">
        <p:scale>
          <a:sx n="102" d="100"/>
          <a:sy n="102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1EDDF-814C-F346-BB20-D1E8A3531564}" type="datetimeFigureOut">
              <a:rPr lang="fr-FR" smtClean="0"/>
              <a:pPr/>
              <a:t>13/06/12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79A7-9280-D74C-BA08-2AFBFF07B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79A7-9280-D74C-BA08-2AFBFF07B4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820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9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285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38214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4620394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1" name="Rettangolo 20"/>
          <p:cNvSpPr/>
          <p:nvPr/>
        </p:nvSpPr>
        <p:spPr>
          <a:xfrm>
            <a:off x="904875" y="3144019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4544194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899592" y="3140968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4544194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Immagine 10" descr="chain_logo_color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699792" y="404664"/>
            <a:ext cx="3131840" cy="1772077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115616" y="2276872"/>
            <a:ext cx="68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Co-ordination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&amp;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Harmonisation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Advanced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e-Infrastructures</a:t>
            </a:r>
            <a:endParaRPr lang="it-IT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Immagine 12" descr="e-infrastructure-logo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732239" y="5805264"/>
            <a:ext cx="2304258" cy="936105"/>
          </a:xfrm>
          <a:prstGeom prst="rect">
            <a:avLst/>
          </a:prstGeom>
        </p:spPr>
      </p:pic>
      <p:pic>
        <p:nvPicPr>
          <p:cNvPr id="14" name="Immagine 13" descr="eulogo.jp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107504" y="5733256"/>
            <a:ext cx="1502128" cy="980728"/>
          </a:xfrm>
          <a:prstGeom prst="rect">
            <a:avLst/>
          </a:prstGeom>
        </p:spPr>
      </p:pic>
      <p:pic>
        <p:nvPicPr>
          <p:cNvPr id="15" name="Immagine 14" descr="era-logo.jpg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1831180" y="5733256"/>
            <a:ext cx="1300660" cy="1007758"/>
          </a:xfrm>
          <a:prstGeom prst="rect">
            <a:avLst/>
          </a:prstGeom>
        </p:spPr>
      </p:pic>
      <p:pic>
        <p:nvPicPr>
          <p:cNvPr id="16" name="Immagine 15" descr="FP7-cap-RGB.jpg"/>
          <p:cNvPicPr>
            <a:picLocks noChangeAspect="1"/>
          </p:cNvPicPr>
          <p:nvPr userDrawn="1"/>
        </p:nvPicPr>
        <p:blipFill>
          <a:blip r:embed="rId6" cstate="screen"/>
          <a:stretch>
            <a:fillRect/>
          </a:stretch>
        </p:blipFill>
        <p:spPr>
          <a:xfrm>
            <a:off x="5211638" y="5733256"/>
            <a:ext cx="1304578" cy="1061212"/>
          </a:xfrm>
          <a:prstGeom prst="rect">
            <a:avLst/>
          </a:prstGeom>
        </p:spPr>
      </p:pic>
      <p:pic>
        <p:nvPicPr>
          <p:cNvPr id="18" name="Immagine 17" descr="FP7-gen-RGB.jpg"/>
          <p:cNvPicPr>
            <a:picLocks noChangeAspect="1"/>
          </p:cNvPicPr>
          <p:nvPr userDrawn="1"/>
        </p:nvPicPr>
        <p:blipFill>
          <a:blip r:embed="rId7" cstate="screen"/>
          <a:stretch>
            <a:fillRect/>
          </a:stretch>
        </p:blipFill>
        <p:spPr>
          <a:xfrm>
            <a:off x="3707904" y="5733256"/>
            <a:ext cx="1294159" cy="1052736"/>
          </a:xfrm>
          <a:prstGeom prst="rect">
            <a:avLst/>
          </a:prstGeom>
        </p:spPr>
      </p:pic>
      <p:sp>
        <p:nvSpPr>
          <p:cNvPr id="17" name="CasellaDiTesto 16"/>
          <p:cNvSpPr txBox="1"/>
          <p:nvPr userDrawn="1"/>
        </p:nvSpPr>
        <p:spPr>
          <a:xfrm>
            <a:off x="1546538" y="5373216"/>
            <a:ext cx="604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5">
                    <a:lumMod val="75000"/>
                  </a:schemeClr>
                </a:solidFill>
              </a:rPr>
              <a:t>Infrastructures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 – Grant Agreement n. 260011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152400"/>
            <a:ext cx="6563072" cy="99060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pic>
        <p:nvPicPr>
          <p:cNvPr id="7" name="Immagine 6" descr="chain_logo_color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2051720" cy="11609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00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3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63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47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07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0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50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56AD-6549-40F9-9C9E-49F341426CD6}" type="datetimeFigureOut">
              <a:rPr lang="fr-FR" smtClean="0"/>
              <a:pPr/>
              <a:t>13/06/12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69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2.xm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504" y="6592267"/>
            <a:ext cx="2133600" cy="265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F11C56AD-6549-40F9-9C9E-49F341426CD6}" type="datetimeFigureOut">
              <a:rPr lang="fr-FR" smtClean="0"/>
              <a:pPr/>
              <a:t>13/06/12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752" y="6597352"/>
            <a:ext cx="2808312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20072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4865741E-E063-4B0C-A72D-52DD0E0AF52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2123728" y="152400"/>
            <a:ext cx="6563072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A6074C-C4B8-44C7-8652-11A0C840BF63}" type="datetimeFigureOut">
              <a:rPr lang="it-IT" smtClean="0"/>
              <a:pPr/>
              <a:t>13/06/12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7A774B-4C56-4194-A4C0-AC5BE6BD791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Immagine 10" descr="chain_logo_color.png"/>
          <p:cNvPicPr>
            <a:picLocks noChangeAspect="1"/>
          </p:cNvPicPr>
          <p:nvPr userDrawn="1"/>
        </p:nvPicPr>
        <p:blipFill>
          <a:blip r:embed="rId9" cstate="screen"/>
          <a:stretch>
            <a:fillRect/>
          </a:stretch>
        </p:blipFill>
        <p:spPr>
          <a:xfrm>
            <a:off x="0" y="0"/>
            <a:ext cx="2051720" cy="1160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799" y="4038600"/>
            <a:ext cx="8381179" cy="1348524"/>
          </a:xfrm>
        </p:spPr>
        <p:txBody>
          <a:bodyPr/>
          <a:lstStyle/>
          <a:p>
            <a:r>
              <a:rPr lang="en-US" dirty="0" smtClean="0"/>
              <a:t>France Grilles: plan </a:t>
            </a:r>
            <a:r>
              <a:rPr lang="en-US" dirty="0" err="1" smtClean="0"/>
              <a:t>stratégique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668" y="5901526"/>
            <a:ext cx="4812996" cy="886469"/>
          </a:xfrm>
        </p:spPr>
        <p:txBody>
          <a:bodyPr/>
          <a:lstStyle/>
          <a:p>
            <a:r>
              <a:rPr lang="en-US" sz="2400" dirty="0" err="1" smtClean="0"/>
              <a:t>Conseil</a:t>
            </a:r>
            <a:r>
              <a:rPr lang="en-US" sz="2400" dirty="0" smtClean="0"/>
              <a:t> de </a:t>
            </a:r>
            <a:r>
              <a:rPr lang="en-US" sz="2400" dirty="0" err="1" smtClean="0"/>
              <a:t>Groupement</a:t>
            </a:r>
            <a:endParaRPr lang="en-US" sz="2400" dirty="0" smtClean="0"/>
          </a:p>
          <a:p>
            <a:r>
              <a:rPr lang="en-US" sz="2400" dirty="0" smtClean="0"/>
              <a:t>13/6/2012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535145" y="5363047"/>
            <a:ext cx="1037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 Breton 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762000" y="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grandeur des actions </a:t>
            </a:r>
            <a:r>
              <a:rPr lang="en-US" dirty="0" err="1" smtClean="0"/>
              <a:t>humaines</a:t>
            </a:r>
            <a:r>
              <a:rPr lang="en-US" dirty="0" smtClean="0"/>
              <a:t> se </a:t>
            </a:r>
            <a:r>
              <a:rPr lang="en-US" dirty="0" err="1" smtClean="0"/>
              <a:t>mesure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l’inspiration</a:t>
            </a:r>
            <a:r>
              <a:rPr lang="en-US" dirty="0" smtClean="0"/>
              <a:t> qui les fait </a:t>
            </a:r>
            <a:r>
              <a:rPr lang="en-US" dirty="0" err="1" smtClean="0"/>
              <a:t>naître</a:t>
            </a:r>
            <a:r>
              <a:rPr lang="en-US" dirty="0" smtClean="0"/>
              <a:t>. 								Louis Pasteur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n°4: influencer </a:t>
            </a:r>
            <a:r>
              <a:rPr lang="en-US" dirty="0" err="1" smtClean="0"/>
              <a:t>l’Espace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de la </a:t>
            </a:r>
            <a:r>
              <a:rPr lang="en-US" dirty="0" err="1" smtClean="0"/>
              <a:t>Recherche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Contexte</a:t>
            </a:r>
            <a:r>
              <a:rPr lang="en-US" b="1" dirty="0" smtClean="0"/>
              <a:t>: </a:t>
            </a:r>
            <a:r>
              <a:rPr lang="en-US" b="1" dirty="0" err="1" smtClean="0"/>
              <a:t>stratégie</a:t>
            </a:r>
            <a:r>
              <a:rPr lang="en-US" b="1" dirty="0" smtClean="0"/>
              <a:t> </a:t>
            </a:r>
            <a:r>
              <a:rPr lang="en-US" b="1" dirty="0" err="1" smtClean="0"/>
              <a:t>d’EGI</a:t>
            </a:r>
            <a:r>
              <a:rPr lang="en-US" b="1" dirty="0" smtClean="0"/>
              <a:t> - “evolve into a </a:t>
            </a:r>
            <a:r>
              <a:rPr lang="fr-FR" b="1" dirty="0" err="1" smtClean="0"/>
              <a:t>universal</a:t>
            </a:r>
            <a:r>
              <a:rPr lang="fr-FR" b="1" dirty="0" smtClean="0"/>
              <a:t> </a:t>
            </a:r>
            <a:r>
              <a:rPr lang="fr-FR" b="1" dirty="0" err="1" smtClean="0"/>
              <a:t>federated</a:t>
            </a:r>
            <a:r>
              <a:rPr lang="fr-FR" b="1" dirty="0" smtClean="0"/>
              <a:t> </a:t>
            </a:r>
            <a:r>
              <a:rPr lang="fr-FR" b="1" dirty="0" err="1" smtClean="0"/>
              <a:t>platform</a:t>
            </a:r>
            <a:r>
              <a:rPr lang="fr-FR" b="1" dirty="0" smtClean="0"/>
              <a:t> for </a:t>
            </a:r>
            <a:r>
              <a:rPr lang="fr-FR" b="1" dirty="0" err="1" smtClean="0"/>
              <a:t>compute</a:t>
            </a:r>
            <a:r>
              <a:rPr lang="fr-FR" b="1" dirty="0" smtClean="0"/>
              <a:t> and data intensive </a:t>
            </a:r>
            <a:r>
              <a:rPr lang="fr-FR" b="1" dirty="0" err="1" smtClean="0"/>
              <a:t>Research</a:t>
            </a:r>
            <a:r>
              <a:rPr lang="fr-FR" b="1" dirty="0" smtClean="0"/>
              <a:t> and Education »</a:t>
            </a:r>
          </a:p>
          <a:p>
            <a:pPr lvl="1"/>
            <a:r>
              <a:rPr lang="fr-FR" dirty="0" smtClean="0"/>
              <a:t>Coexistence d’approches grille et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Objectif à 24 mois: « 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e-infrastructure</a:t>
            </a:r>
            <a:r>
              <a:rPr lang="fr-FR" dirty="0" smtClean="0"/>
              <a:t> capable of </a:t>
            </a:r>
            <a:r>
              <a:rPr lang="fr-FR" dirty="0" err="1" smtClean="0"/>
              <a:t>hosting</a:t>
            </a:r>
            <a:r>
              <a:rPr lang="fr-FR" dirty="0" smtClean="0"/>
              <a:t> the </a:t>
            </a:r>
            <a:r>
              <a:rPr lang="fr-FR" dirty="0" err="1" smtClean="0"/>
              <a:t>complete</a:t>
            </a:r>
            <a:r>
              <a:rPr lang="fr-FR" dirty="0" smtClean="0"/>
              <a:t> range of </a:t>
            </a:r>
            <a:r>
              <a:rPr lang="fr-FR" dirty="0" err="1" smtClean="0"/>
              <a:t>distributed</a:t>
            </a:r>
            <a:r>
              <a:rPr lang="fr-FR" dirty="0" smtClean="0"/>
              <a:t> </a:t>
            </a:r>
            <a:r>
              <a:rPr lang="fr-FR" dirty="0" err="1" smtClean="0"/>
              <a:t>computing</a:t>
            </a:r>
            <a:r>
              <a:rPr lang="fr-FR" dirty="0" smtClean="0"/>
              <a:t> </a:t>
            </a:r>
            <a:r>
              <a:rPr lang="fr-FR" dirty="0" err="1" smtClean="0"/>
              <a:t>approaches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by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and Education » </a:t>
            </a:r>
          </a:p>
          <a:p>
            <a:r>
              <a:rPr lang="fr-FR" b="1" dirty="0" smtClean="0"/>
              <a:t>Enjeu: clarifier le rôle des </a:t>
            </a:r>
            <a:r>
              <a:rPr lang="fr-FR" b="1" dirty="0" err="1" smtClean="0"/>
              <a:t>NGIs</a:t>
            </a:r>
            <a:r>
              <a:rPr lang="fr-FR" b="1" dirty="0" smtClean="0"/>
              <a:t> autour d’</a:t>
            </a:r>
            <a:r>
              <a:rPr lang="fr-FR" b="1" dirty="0" err="1" smtClean="0"/>
              <a:t>EGI.eu</a:t>
            </a:r>
            <a:endParaRPr lang="fr-FR" b="1" dirty="0" smtClean="0"/>
          </a:p>
          <a:p>
            <a:pPr lvl="1"/>
            <a:r>
              <a:rPr lang="fr-FR" dirty="0" smtClean="0"/>
              <a:t>Equilibre dans la fédération des efforts et des </a:t>
            </a:r>
            <a:r>
              <a:rPr lang="fr-FR" dirty="0" smtClean="0"/>
              <a:t>ressources</a:t>
            </a:r>
          </a:p>
          <a:p>
            <a:pPr lvl="1"/>
            <a:r>
              <a:rPr lang="fr-FR" dirty="0" smtClean="0"/>
              <a:t>Collaboration dans l’interaction avec les « clients »</a:t>
            </a:r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68760"/>
            <a:ext cx="9036496" cy="432048"/>
          </a:xfrm>
        </p:spPr>
        <p:txBody>
          <a:bodyPr/>
          <a:lstStyle/>
          <a:p>
            <a:r>
              <a:rPr lang="en-US" dirty="0" err="1" smtClean="0"/>
              <a:t>Stratégie</a:t>
            </a:r>
            <a:r>
              <a:rPr lang="en-US" dirty="0" smtClean="0"/>
              <a:t> pour influencer </a:t>
            </a:r>
            <a:r>
              <a:rPr lang="en-US" dirty="0" err="1" smtClean="0"/>
              <a:t>l’Espace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de la </a:t>
            </a:r>
            <a:r>
              <a:rPr lang="en-US" dirty="0" err="1" smtClean="0"/>
              <a:t>Recherche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Un engagement fort </a:t>
            </a:r>
            <a:r>
              <a:rPr lang="en-US" b="1" dirty="0" err="1" smtClean="0"/>
              <a:t>dans</a:t>
            </a:r>
            <a:r>
              <a:rPr lang="en-US" b="1" dirty="0" smtClean="0"/>
              <a:t> EGI</a:t>
            </a:r>
          </a:p>
          <a:p>
            <a:pPr lvl="1"/>
            <a:r>
              <a:rPr lang="en-US" b="1" dirty="0" err="1" smtClean="0"/>
              <a:t>Renforcer</a:t>
            </a:r>
            <a:r>
              <a:rPr lang="en-US" b="1" dirty="0" smtClean="0"/>
              <a:t> </a:t>
            </a:r>
            <a:r>
              <a:rPr lang="en-US" b="1" dirty="0" err="1" smtClean="0"/>
              <a:t>l’implication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les initiatives </a:t>
            </a:r>
            <a:r>
              <a:rPr lang="en-US" b="1" dirty="0" err="1" smtClean="0"/>
              <a:t>sur</a:t>
            </a:r>
            <a:r>
              <a:rPr lang="en-US" b="1" dirty="0" smtClean="0"/>
              <a:t> le cloud et </a:t>
            </a:r>
            <a:r>
              <a:rPr lang="en-US" b="1" dirty="0" err="1" smtClean="0"/>
              <a:t>vers</a:t>
            </a:r>
            <a:r>
              <a:rPr lang="en-US" b="1" dirty="0" smtClean="0"/>
              <a:t> les </a:t>
            </a:r>
            <a:r>
              <a:rPr lang="en-US" b="1" dirty="0" err="1" smtClean="0"/>
              <a:t>utilisateurs</a:t>
            </a:r>
            <a:endParaRPr lang="en-US" b="1" dirty="0" smtClean="0"/>
          </a:p>
          <a:p>
            <a:pPr lvl="1"/>
            <a:r>
              <a:rPr lang="en-US" b="1" dirty="0" err="1" smtClean="0"/>
              <a:t>Etre</a:t>
            </a:r>
            <a:r>
              <a:rPr lang="en-US" b="1" dirty="0" smtClean="0"/>
              <a:t> force de proposition </a:t>
            </a:r>
            <a:r>
              <a:rPr lang="en-US" b="1" dirty="0" err="1" smtClean="0"/>
              <a:t>dans</a:t>
            </a:r>
            <a:r>
              <a:rPr lang="en-US" b="1" dirty="0" smtClean="0"/>
              <a:t> le</a:t>
            </a:r>
            <a:r>
              <a:rPr lang="en-US" b="1" dirty="0" smtClean="0"/>
              <a:t> EGI Council</a:t>
            </a:r>
            <a:endParaRPr lang="en-US" b="1" dirty="0" smtClean="0"/>
          </a:p>
          <a:p>
            <a:pPr lvl="1"/>
            <a:r>
              <a:rPr lang="en-US" b="1" dirty="0" err="1" smtClean="0"/>
              <a:t>S’impliquer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EGI.eu</a:t>
            </a:r>
            <a:endParaRPr lang="en-US" b="1" dirty="0" smtClean="0"/>
          </a:p>
          <a:p>
            <a:r>
              <a:rPr lang="en-US" b="1" dirty="0" smtClean="0"/>
              <a:t>Des </a:t>
            </a:r>
            <a:r>
              <a:rPr lang="en-US" b="1" dirty="0" err="1" smtClean="0"/>
              <a:t>partenariats</a:t>
            </a:r>
            <a:r>
              <a:rPr lang="en-US" b="1" dirty="0" smtClean="0"/>
              <a:t> avec les </a:t>
            </a:r>
            <a:r>
              <a:rPr lang="en-US" b="1" dirty="0" err="1" smtClean="0"/>
              <a:t>ESFRIs</a:t>
            </a:r>
            <a:endParaRPr lang="en-US" b="1" dirty="0" smtClean="0"/>
          </a:p>
          <a:p>
            <a:pPr lvl="1"/>
            <a:r>
              <a:rPr lang="en-US" b="1" dirty="0" err="1" smtClean="0"/>
              <a:t>Cibler</a:t>
            </a:r>
            <a:r>
              <a:rPr lang="en-US" b="1" dirty="0" smtClean="0"/>
              <a:t> les </a:t>
            </a:r>
            <a:r>
              <a:rPr lang="en-US" b="1" dirty="0" err="1" smtClean="0"/>
              <a:t>ESFRIs</a:t>
            </a:r>
            <a:r>
              <a:rPr lang="en-US" b="1" dirty="0" smtClean="0"/>
              <a:t> </a:t>
            </a:r>
            <a:r>
              <a:rPr lang="en-US" b="1" dirty="0" err="1" smtClean="0"/>
              <a:t>où</a:t>
            </a:r>
            <a:r>
              <a:rPr lang="en-US" b="1" dirty="0" smtClean="0"/>
              <a:t> la France </a:t>
            </a:r>
            <a:r>
              <a:rPr lang="en-US" b="1" dirty="0" err="1" smtClean="0"/>
              <a:t>est</a:t>
            </a:r>
            <a:r>
              <a:rPr lang="en-US" b="1" dirty="0" smtClean="0"/>
              <a:t> leader</a:t>
            </a:r>
          </a:p>
          <a:p>
            <a:r>
              <a:rPr lang="en-US" b="1" dirty="0" err="1" smtClean="0"/>
              <a:t>Une</a:t>
            </a:r>
            <a:r>
              <a:rPr lang="en-US" b="1" dirty="0" smtClean="0"/>
              <a:t> implication </a:t>
            </a:r>
            <a:r>
              <a:rPr lang="en-US" b="1" dirty="0" err="1" smtClean="0"/>
              <a:t>dans</a:t>
            </a:r>
            <a:r>
              <a:rPr lang="en-US" b="1" dirty="0" smtClean="0"/>
              <a:t> Horizon2020</a:t>
            </a:r>
          </a:p>
          <a:p>
            <a:pPr lvl="1"/>
            <a:r>
              <a:rPr lang="en-US" b="1" dirty="0" smtClean="0"/>
              <a:t>Encourager/aider les </a:t>
            </a:r>
            <a:r>
              <a:rPr lang="en-US" b="1" dirty="0" err="1" smtClean="0"/>
              <a:t>partenaires</a:t>
            </a:r>
            <a:r>
              <a:rPr lang="en-US" b="1" dirty="0" smtClean="0"/>
              <a:t> du GIS </a:t>
            </a:r>
            <a:r>
              <a:rPr lang="en-US" b="1" dirty="0" err="1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participer</a:t>
            </a:r>
            <a:r>
              <a:rPr lang="en-US" b="1" dirty="0" smtClean="0"/>
              <a:t> aux </a:t>
            </a:r>
            <a:r>
              <a:rPr lang="en-US" b="1" dirty="0" err="1" smtClean="0"/>
              <a:t>projets</a:t>
            </a:r>
            <a:r>
              <a:rPr lang="en-US" b="1" dirty="0" smtClean="0"/>
              <a:t> </a:t>
            </a:r>
            <a:r>
              <a:rPr lang="en-US" b="1" dirty="0" err="1" smtClean="0"/>
              <a:t>européens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457200"/>
          </a:xfrm>
        </p:spPr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SWOT de France Grilles</a:t>
            </a:r>
            <a:endParaRPr lang="en-US" dirty="0"/>
          </a:p>
        </p:txBody>
      </p:sp>
      <p:pic>
        <p:nvPicPr>
          <p:cNvPr id="7" name="Image 6" descr="300px-SWOT_grapheF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475" y="1676400"/>
            <a:ext cx="1973525" cy="195379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828800"/>
          <a:ext cx="7010400" cy="467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Négatif</a:t>
                      </a:r>
                      <a:endParaRPr lang="en-US" dirty="0"/>
                    </a:p>
                  </a:txBody>
                  <a:tcPr/>
                </a:tc>
              </a:tr>
              <a:tr h="1890417">
                <a:tc>
                  <a:txBody>
                    <a:bodyPr/>
                    <a:lstStyle/>
                    <a:p>
                      <a:r>
                        <a:rPr lang="en-US" dirty="0" smtClean="0"/>
                        <a:t>Forces: </a:t>
                      </a:r>
                    </a:p>
                    <a:p>
                      <a:r>
                        <a:rPr lang="en-US" dirty="0" err="1" smtClean="0"/>
                        <a:t>Statut</a:t>
                      </a:r>
                      <a:r>
                        <a:rPr lang="en-US" dirty="0" smtClean="0"/>
                        <a:t> de TGIR</a:t>
                      </a:r>
                    </a:p>
                    <a:p>
                      <a:r>
                        <a:rPr lang="en-US" dirty="0" smtClean="0"/>
                        <a:t>Les 8 </a:t>
                      </a:r>
                      <a:r>
                        <a:rPr lang="en-US" dirty="0" err="1" smtClean="0"/>
                        <a:t>partenaires</a:t>
                      </a:r>
                      <a:r>
                        <a:rPr lang="en-US" dirty="0" smtClean="0"/>
                        <a:t> du GIS</a:t>
                      </a:r>
                    </a:p>
                    <a:p>
                      <a:r>
                        <a:rPr lang="en-US" dirty="0" err="1" smtClean="0"/>
                        <a:t>Légitimité</a:t>
                      </a:r>
                      <a:r>
                        <a:rPr lang="en-US" dirty="0" smtClean="0"/>
                        <a:t> 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NGI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Forte relation avec les </a:t>
                      </a:r>
                      <a:r>
                        <a:rPr lang="en-US" dirty="0" err="1" smtClean="0"/>
                        <a:t>utilisateurs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Expertise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Faiblesses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Engagement des </a:t>
                      </a:r>
                      <a:r>
                        <a:rPr lang="en-US" dirty="0" err="1" smtClean="0"/>
                        <a:t>partenaires</a:t>
                      </a:r>
                      <a:r>
                        <a:rPr lang="en-US" dirty="0" smtClean="0"/>
                        <a:t> hors CNRS</a:t>
                      </a:r>
                    </a:p>
                    <a:p>
                      <a:r>
                        <a:rPr lang="en-US" dirty="0" err="1" smtClean="0"/>
                        <a:t>Financement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l’IdGC</a:t>
                      </a:r>
                      <a:r>
                        <a:rPr lang="en-US" baseline="0" dirty="0" smtClean="0"/>
                        <a:t> par le CNRS</a:t>
                      </a:r>
                    </a:p>
                    <a:p>
                      <a:r>
                        <a:rPr lang="en-US" baseline="0" dirty="0" err="1" smtClean="0"/>
                        <a:t>Faible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contrôle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le </a:t>
                      </a:r>
                      <a:r>
                        <a:rPr lang="en-US" baseline="0" dirty="0" err="1" smtClean="0"/>
                        <a:t>financement</a:t>
                      </a:r>
                      <a:r>
                        <a:rPr lang="en-US" baseline="0" dirty="0" smtClean="0"/>
                        <a:t> des infrastructures </a:t>
                      </a:r>
                    </a:p>
                    <a:p>
                      <a:r>
                        <a:rPr lang="en-US" baseline="0" dirty="0" err="1" smtClean="0"/>
                        <a:t>Faible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contrôle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sur</a:t>
                      </a:r>
                      <a:r>
                        <a:rPr lang="en-US" baseline="0" dirty="0" smtClean="0"/>
                        <a:t> les </a:t>
                      </a:r>
                      <a:r>
                        <a:rPr lang="en-US" baseline="0" dirty="0" err="1" smtClean="0"/>
                        <a:t>personnels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impliqués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dans</a:t>
                      </a:r>
                      <a:r>
                        <a:rPr lang="en-US" baseline="0" dirty="0" smtClean="0"/>
                        <a:t> le GIS</a:t>
                      </a:r>
                      <a:endParaRPr lang="en-US" dirty="0"/>
                    </a:p>
                  </a:txBody>
                  <a:tcPr/>
                </a:tc>
              </a:tr>
              <a:tr h="18782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Opportunités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smtClean="0"/>
                        <a:t>Cloud computing (nouvelle </a:t>
                      </a:r>
                      <a:r>
                        <a:rPr lang="en-US" dirty="0" err="1" smtClean="0"/>
                        <a:t>technologie</a:t>
                      </a:r>
                      <a:r>
                        <a:rPr lang="en-US" dirty="0" smtClean="0"/>
                        <a:t>, nouveaux </a:t>
                      </a:r>
                      <a:r>
                        <a:rPr lang="en-US" dirty="0" err="1" smtClean="0"/>
                        <a:t>besoins</a:t>
                      </a:r>
                      <a:r>
                        <a:rPr lang="en-US" dirty="0" smtClean="0"/>
                        <a:t> de formation et de </a:t>
                      </a:r>
                      <a:r>
                        <a:rPr lang="en-US" dirty="0" err="1" smtClean="0"/>
                        <a:t>mutualisation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err="1" smtClean="0"/>
                        <a:t>Intégration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nouvelles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communautés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Risques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Perte</a:t>
                      </a:r>
                      <a:r>
                        <a:rPr lang="en-US" dirty="0" smtClean="0"/>
                        <a:t> du </a:t>
                      </a:r>
                      <a:r>
                        <a:rPr lang="en-US" dirty="0" err="1" smtClean="0"/>
                        <a:t>statut</a:t>
                      </a:r>
                      <a:r>
                        <a:rPr lang="en-US" dirty="0" smtClean="0"/>
                        <a:t> de TGIR</a:t>
                      </a:r>
                    </a:p>
                    <a:p>
                      <a:r>
                        <a:rPr lang="en-US" dirty="0" err="1" smtClean="0"/>
                        <a:t>Désengagement</a:t>
                      </a:r>
                      <a:r>
                        <a:rPr lang="en-US" dirty="0" smtClean="0"/>
                        <a:t> des </a:t>
                      </a:r>
                      <a:r>
                        <a:rPr lang="en-US" dirty="0" err="1" smtClean="0"/>
                        <a:t>partenaires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Echec</a:t>
                      </a:r>
                      <a:r>
                        <a:rPr lang="en-US" dirty="0" smtClean="0"/>
                        <a:t> de EGI au </a:t>
                      </a:r>
                      <a:r>
                        <a:rPr lang="en-US" dirty="0" err="1" smtClean="0"/>
                        <a:t>niveau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européen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Externalisation</a:t>
                      </a:r>
                      <a:r>
                        <a:rPr lang="en-US" dirty="0" smtClean="0"/>
                        <a:t> massive des services </a:t>
                      </a:r>
                      <a:r>
                        <a:rPr lang="en-US" dirty="0" err="1" smtClean="0"/>
                        <a:t>informatiques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fondamentales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Servir (-&gt; </a:t>
            </a:r>
            <a:r>
              <a:rPr lang="fr-FR" dirty="0" err="1" smtClean="0"/>
              <a:t>Serving</a:t>
            </a:r>
            <a:r>
              <a:rPr lang="fr-FR" dirty="0" smtClean="0"/>
              <a:t>)</a:t>
            </a:r>
          </a:p>
          <a:p>
            <a:r>
              <a:rPr lang="fr-FR" dirty="0" smtClean="0"/>
              <a:t>Mettre en commun: cohésion (Networking : Building </a:t>
            </a:r>
            <a:r>
              <a:rPr lang="fr-FR" dirty="0" err="1" smtClean="0"/>
              <a:t>human</a:t>
            </a:r>
            <a:r>
              <a:rPr lang="fr-FR" dirty="0" smtClean="0"/>
              <a:t> networks, </a:t>
            </a:r>
            <a:r>
              <a:rPr lang="fr-FR" dirty="0" err="1" smtClean="0"/>
              <a:t>community</a:t>
            </a:r>
            <a:r>
              <a:rPr lang="fr-FR" dirty="0" smtClean="0"/>
              <a:t> building), mutualisation (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optimization</a:t>
            </a:r>
            <a:r>
              <a:rPr lang="fr-FR" dirty="0" smtClean="0"/>
              <a:t>) et échanges pour créer des synergies </a:t>
            </a:r>
          </a:p>
          <a:p>
            <a:r>
              <a:rPr lang="fr-FR" dirty="0" smtClean="0"/>
              <a:t>S’ouvrir (ouverture vers toutes les communautés scientifiques, vers la recherche en informatique, vers les supercalculateurs, vers les pays en développement)</a:t>
            </a:r>
          </a:p>
          <a:p>
            <a:r>
              <a:rPr lang="fr-FR" dirty="0" smtClean="0"/>
              <a:t>Être excellent : fiabilité, expertise, haute performance (Des grilles au </a:t>
            </a:r>
            <a:r>
              <a:rPr lang="fr-FR" dirty="0" err="1" smtClean="0"/>
              <a:t>cloud</a:t>
            </a:r>
            <a:r>
              <a:rPr lang="fr-FR" dirty="0" smtClean="0"/>
              <a:t>, le changement c’est maintenant)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Missions du GIS France Grilles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501317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fr-FR" dirty="0" smtClean="0"/>
              <a:t>Etablir une infrastructure nationale de Grilles de production, pour le stockage et le traitement de données scientifiques massives en coordonnant les efforts de chaque associé ;</a:t>
            </a:r>
          </a:p>
          <a:p>
            <a:pPr lvl="0"/>
            <a:r>
              <a:rPr lang="fr-FR" dirty="0" smtClean="0"/>
              <a:t>Contribuer, avec les autres  "Infrastructures Nationales de Grille " des Etats membres impliqués, au fonctionnement de l’infrastructure européenne EGI et définir les modalités de la participation du Groupement France Grille à </a:t>
            </a:r>
            <a:r>
              <a:rPr lang="fr-FR" dirty="0" err="1" smtClean="0"/>
              <a:t>EGI.eu</a:t>
            </a:r>
            <a:r>
              <a:rPr lang="fr-FR" dirty="0" smtClean="0"/>
              <a:t> ;</a:t>
            </a:r>
          </a:p>
          <a:p>
            <a:pPr lvl="0"/>
            <a:r>
              <a:rPr lang="fr-FR" dirty="0" smtClean="0"/>
              <a:t>Promouvoir l’usage des Grilles dans toutes les communautés scientifiques ;</a:t>
            </a:r>
          </a:p>
          <a:p>
            <a:pPr lvl="0"/>
            <a:r>
              <a:rPr lang="fr-FR" dirty="0" smtClean="0"/>
              <a:t>Favoriser la structuration au plan national d’une communauté utilisatrice par l’organisation de formations, de séminaires, par la diffusion d’informations sur les grilles ;</a:t>
            </a:r>
          </a:p>
          <a:p>
            <a:pPr lvl="0"/>
            <a:r>
              <a:rPr lang="fr-FR" dirty="0" smtClean="0"/>
              <a:t>Veiller à ce que soit assuré par les équipes opérationnelles des Parties le fonctionnement des Grilles de Production françaises dans un contexte pérenne et d’innovation technique ;</a:t>
            </a:r>
          </a:p>
          <a:p>
            <a:pPr lvl="0"/>
            <a:r>
              <a:rPr lang="fr-FR" dirty="0" smtClean="0"/>
              <a:t>Identifier en permanence les besoins des utilisateurs, en particulier issus de nouvelles communautés utilisatrices, et proposer les services attendus ;</a:t>
            </a:r>
          </a:p>
          <a:p>
            <a:pPr lvl="0"/>
            <a:r>
              <a:rPr lang="fr-FR" dirty="0" smtClean="0"/>
              <a:t>Favoriser les coopérations académiques ou d’intérêt industriel, nationales ou internationales, utilisant les Grilles et à travers elles les usages avancés du calcul, de la gestion de données scientifiques, et les services innovants rendus possibles par les Grilles ;</a:t>
            </a:r>
          </a:p>
          <a:p>
            <a:pPr lvl="0"/>
            <a:r>
              <a:rPr lang="fr-FR" dirty="0" smtClean="0"/>
              <a:t>Favoriser, dans le domaine des grilles, les coopérations et la mutualisation qui concourent à l’organisation et au développement de la recherche et de l’enseignement supérieur au plan national et européen</a:t>
            </a:r>
          </a:p>
          <a:p>
            <a:pPr lvl="0"/>
            <a:r>
              <a:rPr lang="fr-FR" dirty="0" smtClean="0"/>
              <a:t>Favoriser les rapprochements et les échanges entre les équipes des Parties travaillant sur les Grilles de Production et les grilles de recherche ;</a:t>
            </a:r>
          </a:p>
          <a:p>
            <a:pPr lvl="0"/>
            <a:r>
              <a:rPr lang="fr-FR" dirty="0" smtClean="0"/>
              <a:t>Faciliter l’établissement de stratégies concertées et la coopération avec les organisations mises en place concernant les réseaux de communication électroniques destinés à la recherche et l’enseignement supérieur, et notamment le GIP RENATER et l’infrastructure européenne GEANT ainsi que les autres réseaux pour la recherche dans le monde.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Servir les communautés scientifiques sur des infrastructures informatiques distribuées de haute performance</a:t>
            </a:r>
          </a:p>
          <a:p>
            <a:r>
              <a:rPr lang="fr-FR" b="1" dirty="0" smtClean="0"/>
              <a:t>Apporter ces services à ceux qui en ont besoin</a:t>
            </a:r>
          </a:p>
          <a:p>
            <a:r>
              <a:rPr lang="fr-FR" b="1" dirty="0" smtClean="0"/>
              <a:t>Intégrer l’offre grille/</a:t>
            </a:r>
            <a:r>
              <a:rPr lang="fr-FR" b="1" dirty="0" err="1" smtClean="0"/>
              <a:t>cloud</a:t>
            </a:r>
            <a:r>
              <a:rPr lang="fr-FR" b="1" dirty="0" smtClean="0"/>
              <a:t> dans le paysage du calcul intensif</a:t>
            </a:r>
          </a:p>
          <a:p>
            <a:r>
              <a:rPr lang="fr-FR" b="1" dirty="0" smtClean="0"/>
              <a:t>Influencer l’évolution des infrastructures informatiques de l’espace européen de la recherche</a:t>
            </a:r>
          </a:p>
          <a:p>
            <a:endParaRPr lang="fr-FR" b="1" cap="all" dirty="0" smtClean="0"/>
          </a:p>
          <a:p>
            <a:endParaRPr lang="fr-FR" b="1" cap="al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n°1: </a:t>
            </a:r>
            <a:r>
              <a:rPr lang="en-US" dirty="0" err="1" smtClean="0"/>
              <a:t>servir</a:t>
            </a:r>
            <a:r>
              <a:rPr lang="en-US" dirty="0" smtClean="0"/>
              <a:t> les </a:t>
            </a:r>
            <a:r>
              <a:rPr lang="en-US" dirty="0" err="1" smtClean="0"/>
              <a:t>communautés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Servir</a:t>
            </a:r>
            <a:r>
              <a:rPr lang="en-US" b="1" dirty="0" smtClean="0"/>
              <a:t> =</a:t>
            </a:r>
            <a:r>
              <a:rPr lang="en-US" b="1" dirty="0" smtClean="0"/>
              <a:t> </a:t>
            </a:r>
            <a:r>
              <a:rPr lang="en-US" b="1" dirty="0" err="1" smtClean="0"/>
              <a:t>offrir</a:t>
            </a:r>
            <a:r>
              <a:rPr lang="en-US" b="1" dirty="0" smtClean="0"/>
              <a:t> des services </a:t>
            </a:r>
            <a:r>
              <a:rPr lang="en-US" b="1" dirty="0" err="1" smtClean="0"/>
              <a:t>utiles</a:t>
            </a:r>
            <a:endParaRPr lang="en-US" b="1" dirty="0" smtClean="0"/>
          </a:p>
          <a:p>
            <a:r>
              <a:rPr lang="en-US" b="1" dirty="0" smtClean="0"/>
              <a:t>Sans </a:t>
            </a:r>
            <a:r>
              <a:rPr lang="en-US" b="1" dirty="0" err="1" smtClean="0"/>
              <a:t>être</a:t>
            </a:r>
            <a:r>
              <a:rPr lang="en-US" b="1" dirty="0" smtClean="0"/>
              <a:t> </a:t>
            </a:r>
            <a:r>
              <a:rPr lang="en-US" b="1" dirty="0" err="1" smtClean="0"/>
              <a:t>propriétaire</a:t>
            </a:r>
            <a:r>
              <a:rPr lang="en-US" b="1" dirty="0" smtClean="0"/>
              <a:t> des </a:t>
            </a:r>
            <a:r>
              <a:rPr lang="en-US" b="1" dirty="0" err="1" smtClean="0"/>
              <a:t>ressources</a:t>
            </a:r>
            <a:endParaRPr lang="en-US" b="1" dirty="0" smtClean="0"/>
          </a:p>
          <a:p>
            <a:pPr lvl="1"/>
            <a:r>
              <a:rPr lang="en-US" dirty="0" smtClean="0"/>
              <a:t>services </a:t>
            </a:r>
            <a:r>
              <a:rPr lang="en-US" dirty="0" err="1" smtClean="0"/>
              <a:t>déployés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des infrastructures </a:t>
            </a:r>
            <a:r>
              <a:rPr lang="en-US" dirty="0" err="1" smtClean="0"/>
              <a:t>distribuées</a:t>
            </a:r>
            <a:endParaRPr lang="en-US" dirty="0" smtClean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financement</a:t>
            </a:r>
            <a:r>
              <a:rPr lang="en-US" dirty="0" smtClean="0"/>
              <a:t> des </a:t>
            </a:r>
            <a:r>
              <a:rPr lang="en-US" dirty="0" err="1" smtClean="0"/>
              <a:t>ressources</a:t>
            </a:r>
            <a:r>
              <a:rPr lang="en-US" dirty="0" smtClean="0"/>
              <a:t> </a:t>
            </a:r>
            <a:r>
              <a:rPr lang="en-US" dirty="0" err="1" smtClean="0"/>
              <a:t>passe</a:t>
            </a:r>
            <a:r>
              <a:rPr lang="en-US" dirty="0" smtClean="0"/>
              <a:t> </a:t>
            </a:r>
            <a:r>
              <a:rPr lang="en-US" dirty="0" err="1" smtClean="0"/>
              <a:t>principalement</a:t>
            </a:r>
            <a:r>
              <a:rPr lang="en-US" dirty="0" smtClean="0"/>
              <a:t> par les </a:t>
            </a:r>
            <a:r>
              <a:rPr lang="en-US" dirty="0" err="1" smtClean="0"/>
              <a:t>communautés</a:t>
            </a:r>
            <a:r>
              <a:rPr lang="en-US" dirty="0" smtClean="0"/>
              <a:t> </a:t>
            </a:r>
            <a:r>
              <a:rPr lang="en-US" dirty="0" err="1" smtClean="0"/>
              <a:t>scientifiques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Stratégie</a:t>
            </a:r>
            <a:r>
              <a:rPr lang="en-US" dirty="0" smtClean="0"/>
              <a:t> pour </a:t>
            </a:r>
            <a:r>
              <a:rPr lang="en-US" dirty="0" err="1" smtClean="0"/>
              <a:t>servir</a:t>
            </a:r>
            <a:r>
              <a:rPr lang="en-US" dirty="0" smtClean="0"/>
              <a:t> les </a:t>
            </a:r>
            <a:r>
              <a:rPr lang="en-US" dirty="0" err="1" smtClean="0"/>
              <a:t>communautés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Un engagement </a:t>
            </a:r>
            <a:r>
              <a:rPr lang="en-US" b="1" dirty="0" err="1" smtClean="0"/>
              <a:t>sur</a:t>
            </a:r>
            <a:r>
              <a:rPr lang="en-US" b="1" dirty="0" smtClean="0"/>
              <a:t> des services </a:t>
            </a:r>
            <a:r>
              <a:rPr lang="en-US" b="1" dirty="0" err="1" smtClean="0"/>
              <a:t>labellisés</a:t>
            </a:r>
            <a:r>
              <a:rPr lang="en-US" b="1" dirty="0" smtClean="0"/>
              <a:t> FG</a:t>
            </a:r>
          </a:p>
          <a:p>
            <a:pPr lvl="1"/>
            <a:r>
              <a:rPr lang="en-US" b="1" dirty="0" err="1" smtClean="0"/>
              <a:t>Utilisés</a:t>
            </a:r>
            <a:r>
              <a:rPr lang="en-US" b="1" dirty="0" smtClean="0"/>
              <a:t> par au </a:t>
            </a:r>
            <a:r>
              <a:rPr lang="en-US" b="1" dirty="0" err="1" smtClean="0"/>
              <a:t>moins</a:t>
            </a:r>
            <a:r>
              <a:rPr lang="en-US" b="1" dirty="0" smtClean="0"/>
              <a:t> </a:t>
            </a:r>
            <a:r>
              <a:rPr lang="en-US" b="1" dirty="0" err="1" smtClean="0"/>
              <a:t>deux</a:t>
            </a:r>
            <a:r>
              <a:rPr lang="en-US" b="1" dirty="0" smtClean="0"/>
              <a:t> </a:t>
            </a:r>
            <a:r>
              <a:rPr lang="en-US" b="1" dirty="0" err="1" smtClean="0"/>
              <a:t>communautés</a:t>
            </a:r>
            <a:r>
              <a:rPr lang="en-US" b="1" dirty="0" smtClean="0"/>
              <a:t> </a:t>
            </a:r>
            <a:r>
              <a:rPr lang="en-US" b="1" dirty="0" err="1" smtClean="0"/>
              <a:t>scientifiques</a:t>
            </a:r>
            <a:endParaRPr lang="en-US" b="1" dirty="0" smtClean="0"/>
          </a:p>
          <a:p>
            <a:pPr lvl="1"/>
            <a:r>
              <a:rPr lang="en-US" b="1" dirty="0" smtClean="0"/>
              <a:t>Engagements: </a:t>
            </a:r>
            <a:r>
              <a:rPr lang="en-US" b="1" dirty="0" err="1" smtClean="0"/>
              <a:t>soutien</a:t>
            </a:r>
            <a:r>
              <a:rPr lang="en-US" b="1" dirty="0" smtClean="0"/>
              <a:t> aux </a:t>
            </a:r>
            <a:r>
              <a:rPr lang="en-US" b="1" dirty="0" err="1" smtClean="0"/>
              <a:t>utilisateurs</a:t>
            </a:r>
            <a:r>
              <a:rPr lang="en-US" b="1" dirty="0" smtClean="0"/>
              <a:t>, formation, documentation</a:t>
            </a:r>
            <a:endParaRPr lang="en-US" b="1" dirty="0" smtClean="0"/>
          </a:p>
          <a:p>
            <a:r>
              <a:rPr lang="en-US" b="1" dirty="0" err="1" smtClean="0"/>
              <a:t>Animer</a:t>
            </a:r>
            <a:r>
              <a:rPr lang="en-US" b="1" dirty="0" smtClean="0"/>
              <a:t> un </a:t>
            </a:r>
            <a:r>
              <a:rPr lang="en-US" b="1" dirty="0" err="1" smtClean="0"/>
              <a:t>réseau</a:t>
            </a:r>
            <a:r>
              <a:rPr lang="en-US" b="1" dirty="0" smtClean="0"/>
              <a:t> </a:t>
            </a:r>
            <a:r>
              <a:rPr lang="en-US" b="1" dirty="0" err="1" smtClean="0"/>
              <a:t>humain</a:t>
            </a:r>
            <a:r>
              <a:rPr lang="en-US" b="1" dirty="0" smtClean="0"/>
              <a:t> </a:t>
            </a:r>
            <a:r>
              <a:rPr lang="en-US" b="1" dirty="0" err="1" smtClean="0"/>
              <a:t>d’administrateurs</a:t>
            </a:r>
            <a:r>
              <a:rPr lang="en-US" b="1" dirty="0" smtClean="0"/>
              <a:t> </a:t>
            </a:r>
            <a:r>
              <a:rPr lang="en-US" b="1" dirty="0" err="1" smtClean="0"/>
              <a:t>systèmes</a:t>
            </a:r>
            <a:endParaRPr lang="en-US" b="1" dirty="0" smtClean="0"/>
          </a:p>
          <a:p>
            <a:pPr lvl="1"/>
            <a:r>
              <a:rPr lang="en-US" b="1" dirty="0" err="1" smtClean="0"/>
              <a:t>Partage</a:t>
            </a:r>
            <a:r>
              <a:rPr lang="en-US" b="1" dirty="0" smtClean="0"/>
              <a:t> </a:t>
            </a:r>
            <a:r>
              <a:rPr lang="en-US" b="1" dirty="0" err="1" smtClean="0"/>
              <a:t>d’expertise</a:t>
            </a:r>
            <a:r>
              <a:rPr lang="en-US" b="1" dirty="0" smtClean="0"/>
              <a:t> et de </a:t>
            </a:r>
            <a:r>
              <a:rPr lang="en-US" b="1" dirty="0" err="1" smtClean="0"/>
              <a:t>valeurs</a:t>
            </a:r>
            <a:endParaRPr lang="en-US" b="1" dirty="0" smtClean="0"/>
          </a:p>
          <a:p>
            <a:r>
              <a:rPr lang="en-US" b="1" dirty="0" smtClean="0"/>
              <a:t>De </a:t>
            </a:r>
            <a:r>
              <a:rPr lang="en-US" b="1" dirty="0" smtClean="0"/>
              <a:t>la grille au cloud, le </a:t>
            </a:r>
            <a:r>
              <a:rPr lang="en-US" b="1" dirty="0" err="1" smtClean="0"/>
              <a:t>changement</a:t>
            </a:r>
            <a:r>
              <a:rPr lang="en-US" b="1" dirty="0" smtClean="0"/>
              <a:t> </a:t>
            </a:r>
            <a:r>
              <a:rPr lang="en-US" b="1" dirty="0" err="1" smtClean="0"/>
              <a:t>c’est</a:t>
            </a:r>
            <a:r>
              <a:rPr lang="en-US" b="1" dirty="0" smtClean="0"/>
              <a:t> </a:t>
            </a:r>
            <a:r>
              <a:rPr lang="en-US" b="1" dirty="0" err="1" smtClean="0"/>
              <a:t>maintenant</a:t>
            </a:r>
            <a:endParaRPr lang="en-US" b="1" dirty="0" smtClean="0"/>
          </a:p>
          <a:p>
            <a:pPr lvl="1"/>
            <a:r>
              <a:rPr lang="en-US" b="1" dirty="0" err="1" smtClean="0"/>
              <a:t>Accompagner</a:t>
            </a:r>
            <a:r>
              <a:rPr lang="en-US" b="1" dirty="0" smtClean="0"/>
              <a:t> </a:t>
            </a:r>
            <a:r>
              <a:rPr lang="en-US" b="1" dirty="0" err="1" smtClean="0"/>
              <a:t>l’évolution</a:t>
            </a:r>
            <a:r>
              <a:rPr lang="en-US" b="1" dirty="0" smtClean="0"/>
              <a:t> </a:t>
            </a:r>
            <a:r>
              <a:rPr lang="en-US" b="1" dirty="0" err="1" smtClean="0"/>
              <a:t>technologique</a:t>
            </a:r>
            <a:endParaRPr lang="en-US" b="1" dirty="0" smtClean="0"/>
          </a:p>
          <a:p>
            <a:pPr lvl="1"/>
            <a:r>
              <a:rPr lang="en-US" b="1" dirty="0" err="1" smtClean="0"/>
              <a:t>Répondre</a:t>
            </a:r>
            <a:r>
              <a:rPr lang="en-US" b="1" dirty="0" smtClean="0"/>
              <a:t> aux nouveaux </a:t>
            </a:r>
            <a:r>
              <a:rPr lang="en-US" b="1" dirty="0" err="1" smtClean="0"/>
              <a:t>besoins</a:t>
            </a:r>
            <a:r>
              <a:rPr lang="en-US" b="1" dirty="0" smtClean="0"/>
              <a:t> des </a:t>
            </a:r>
            <a:r>
              <a:rPr lang="en-US" b="1" dirty="0" err="1" smtClean="0"/>
              <a:t>utilisateurs</a:t>
            </a:r>
            <a:endParaRPr lang="en-US" b="1" dirty="0" smtClean="0"/>
          </a:p>
          <a:p>
            <a:pPr lvl="1"/>
            <a:r>
              <a:rPr lang="en-US" b="1" dirty="0" err="1" smtClean="0"/>
              <a:t>Elargir</a:t>
            </a:r>
            <a:r>
              <a:rPr lang="en-US" b="1" dirty="0" smtClean="0"/>
              <a:t> </a:t>
            </a:r>
            <a:r>
              <a:rPr lang="en-US" b="1" dirty="0" err="1" smtClean="0"/>
              <a:t>l’offre</a:t>
            </a:r>
            <a:r>
              <a:rPr lang="en-US" b="1" dirty="0" smtClean="0"/>
              <a:t> de </a:t>
            </a:r>
            <a:r>
              <a:rPr lang="en-US" b="1" dirty="0" smtClean="0"/>
              <a:t>services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n°2: </a:t>
            </a:r>
            <a:r>
              <a:rPr lang="en-US" dirty="0" err="1" smtClean="0"/>
              <a:t>apporter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services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ceux</a:t>
            </a:r>
            <a:r>
              <a:rPr lang="en-US" dirty="0" smtClean="0"/>
              <a:t> qui en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académique</a:t>
            </a:r>
            <a:endParaRPr lang="en-US" b="1" dirty="0" smtClean="0"/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communautés</a:t>
            </a:r>
            <a:r>
              <a:rPr lang="en-US" dirty="0" smtClean="0"/>
              <a:t> </a:t>
            </a:r>
            <a:r>
              <a:rPr lang="en-US" dirty="0" err="1" smtClean="0"/>
              <a:t>scientifiques</a:t>
            </a:r>
            <a:endParaRPr lang="en-US" dirty="0" smtClean="0"/>
          </a:p>
          <a:p>
            <a:pPr lvl="2"/>
            <a:r>
              <a:rPr lang="en-US" dirty="0" err="1" smtClean="0"/>
              <a:t>Nationales</a:t>
            </a:r>
            <a:r>
              <a:rPr lang="en-US" dirty="0" smtClean="0"/>
              <a:t> / </a:t>
            </a:r>
            <a:r>
              <a:rPr lang="en-US" dirty="0" err="1" smtClean="0"/>
              <a:t>Internationales</a:t>
            </a:r>
            <a:endParaRPr lang="en-US" dirty="0" smtClean="0"/>
          </a:p>
          <a:p>
            <a:pPr lvl="2"/>
            <a:r>
              <a:rPr lang="en-US" dirty="0" err="1" smtClean="0"/>
              <a:t>Organisées</a:t>
            </a:r>
            <a:r>
              <a:rPr lang="en-US" dirty="0" smtClean="0"/>
              <a:t> </a:t>
            </a:r>
            <a:r>
              <a:rPr lang="en-US" dirty="0" err="1" smtClean="0"/>
              <a:t>autour</a:t>
            </a:r>
            <a:r>
              <a:rPr lang="en-US" dirty="0" smtClean="0"/>
              <a:t> </a:t>
            </a:r>
            <a:r>
              <a:rPr lang="en-US" dirty="0" err="1" smtClean="0"/>
              <a:t>d’infrastructures</a:t>
            </a:r>
            <a:r>
              <a:rPr lang="en-US" dirty="0" smtClean="0"/>
              <a:t> (TGIR, </a:t>
            </a:r>
            <a:r>
              <a:rPr lang="en-US" dirty="0" err="1" smtClean="0"/>
              <a:t>ESFRIs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chercheurs</a:t>
            </a:r>
            <a:r>
              <a:rPr lang="en-US" dirty="0" smtClean="0"/>
              <a:t> / </a:t>
            </a:r>
            <a:r>
              <a:rPr lang="en-US" dirty="0" err="1" smtClean="0"/>
              <a:t>étudiants</a:t>
            </a:r>
            <a:r>
              <a:rPr lang="en-US" dirty="0" smtClean="0"/>
              <a:t> plus </a:t>
            </a:r>
            <a:r>
              <a:rPr lang="en-US" dirty="0" err="1" smtClean="0"/>
              <a:t>isolés</a:t>
            </a:r>
            <a:endParaRPr lang="en-US" dirty="0" smtClean="0"/>
          </a:p>
          <a:p>
            <a:pPr lvl="2"/>
            <a:r>
              <a:rPr lang="en-US" dirty="0" smtClean="0"/>
              <a:t>“Everyone can cook”</a:t>
            </a:r>
          </a:p>
          <a:p>
            <a:pPr lvl="2"/>
            <a:r>
              <a:rPr lang="en-US" dirty="0" smtClean="0"/>
              <a:t>En France /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l’étranger</a:t>
            </a:r>
            <a:endParaRPr lang="en-US" dirty="0" smtClean="0"/>
          </a:p>
          <a:p>
            <a:r>
              <a:rPr lang="en-US" b="1" dirty="0" smtClean="0"/>
              <a:t>Au-</a:t>
            </a:r>
            <a:r>
              <a:rPr lang="en-US" b="1" dirty="0" err="1" smtClean="0"/>
              <a:t>delà</a:t>
            </a:r>
            <a:r>
              <a:rPr lang="en-US" b="1" dirty="0" smtClean="0"/>
              <a:t> de la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académique</a:t>
            </a:r>
            <a:endParaRPr lang="en-US" b="1" dirty="0" smtClean="0"/>
          </a:p>
          <a:p>
            <a:pPr lvl="1"/>
            <a:r>
              <a:rPr lang="en-US" dirty="0" err="1" smtClean="0"/>
              <a:t>Patrimoine</a:t>
            </a:r>
            <a:r>
              <a:rPr lang="en-US" dirty="0" smtClean="0"/>
              <a:t> </a:t>
            </a:r>
            <a:r>
              <a:rPr lang="en-US" dirty="0" err="1" smtClean="0"/>
              <a:t>Culturel</a:t>
            </a:r>
            <a:endParaRPr lang="en-US" dirty="0" smtClean="0"/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industriels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US" dirty="0" err="1" smtClean="0"/>
              <a:t>Stratégie</a:t>
            </a:r>
            <a:r>
              <a:rPr lang="en-US" dirty="0" smtClean="0"/>
              <a:t> pour </a:t>
            </a:r>
            <a:r>
              <a:rPr lang="en-US" dirty="0" err="1" smtClean="0"/>
              <a:t>élargir</a:t>
            </a:r>
            <a:r>
              <a:rPr lang="en-US" dirty="0" smtClean="0"/>
              <a:t> la </a:t>
            </a:r>
            <a:r>
              <a:rPr lang="en-US" dirty="0" err="1" smtClean="0"/>
              <a:t>clientèle</a:t>
            </a:r>
            <a:r>
              <a:rPr lang="en-US" dirty="0" smtClean="0"/>
              <a:t> des </a:t>
            </a:r>
            <a:r>
              <a:rPr lang="en-US" dirty="0" err="1" smtClean="0"/>
              <a:t>utilisateurs</a:t>
            </a:r>
            <a:r>
              <a:rPr lang="en-US" dirty="0" smtClean="0"/>
              <a:t> des services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Promouvoir le dialogue entre communautés</a:t>
            </a:r>
          </a:p>
          <a:p>
            <a:pPr lvl="1"/>
            <a:r>
              <a:rPr lang="fr-FR" b="1" dirty="0" smtClean="0"/>
              <a:t>Animation (rencontres scientifiques et techniques)</a:t>
            </a:r>
          </a:p>
          <a:p>
            <a:pPr lvl="1"/>
            <a:r>
              <a:rPr lang="fr-FR" b="1" dirty="0" smtClean="0"/>
              <a:t>Constitution de réseaux</a:t>
            </a:r>
            <a:r>
              <a:rPr lang="fr-FR" b="1" dirty="0" smtClean="0"/>
              <a:t> pluridisciplinaires de </a:t>
            </a:r>
            <a:r>
              <a:rPr lang="fr-FR" b="1" dirty="0" smtClean="0"/>
              <a:t>compétences</a:t>
            </a:r>
            <a:endParaRPr lang="fr-FR" b="1" dirty="0" smtClean="0"/>
          </a:p>
          <a:p>
            <a:r>
              <a:rPr lang="fr-FR" b="1" dirty="0" smtClean="0"/>
              <a:t>Développer la formation et le support aux utilisateurs</a:t>
            </a:r>
          </a:p>
          <a:p>
            <a:r>
              <a:rPr lang="fr-FR" b="1" dirty="0" smtClean="0"/>
              <a:t>Susciter des « champions » dans les nouvelles communautés</a:t>
            </a:r>
          </a:p>
          <a:p>
            <a:pPr lvl="1"/>
            <a:r>
              <a:rPr lang="fr-FR" b="1" dirty="0" smtClean="0"/>
              <a:t>Recherche et accompagnement d’utilisateurs pionniers</a:t>
            </a:r>
            <a:endParaRPr lang="fr-FR" b="1" dirty="0" smtClean="0"/>
          </a:p>
          <a:p>
            <a:r>
              <a:rPr lang="fr-FR" b="1" dirty="0" smtClean="0"/>
              <a:t>Elargir </a:t>
            </a:r>
            <a:r>
              <a:rPr lang="fr-FR" b="1" dirty="0" smtClean="0"/>
              <a:t>le partenariat du GIS France </a:t>
            </a:r>
            <a:r>
              <a:rPr lang="fr-FR" b="1" dirty="0" smtClean="0"/>
              <a:t>Grilles</a:t>
            </a:r>
          </a:p>
          <a:p>
            <a:r>
              <a:rPr lang="fr-FR" b="1" dirty="0" smtClean="0"/>
              <a:t>Soutenir le maillage du territoire national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n°3: </a:t>
            </a:r>
            <a:r>
              <a:rPr lang="en-US" dirty="0" err="1" smtClean="0"/>
              <a:t>intégrer</a:t>
            </a:r>
            <a:r>
              <a:rPr lang="en-US" dirty="0" smtClean="0"/>
              <a:t> </a:t>
            </a:r>
            <a:r>
              <a:rPr lang="en-US" dirty="0" err="1" smtClean="0"/>
              <a:t>l’offre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paysage</a:t>
            </a:r>
            <a:r>
              <a:rPr lang="en-US" dirty="0" smtClean="0"/>
              <a:t> du </a:t>
            </a:r>
            <a:r>
              <a:rPr lang="en-US" dirty="0" err="1" smtClean="0"/>
              <a:t>calcul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Contexte</a:t>
            </a:r>
            <a:r>
              <a:rPr lang="en-US" b="1" dirty="0" smtClean="0"/>
              <a:t>: les grilles </a:t>
            </a:r>
            <a:r>
              <a:rPr lang="en-US" b="1" dirty="0" err="1" smtClean="0"/>
              <a:t>sont</a:t>
            </a:r>
            <a:r>
              <a:rPr lang="en-US" b="1" dirty="0" smtClean="0"/>
              <a:t> de </a:t>
            </a:r>
            <a:r>
              <a:rPr lang="en-US" b="1" dirty="0" err="1" smtClean="0"/>
              <a:t>très</a:t>
            </a:r>
            <a:r>
              <a:rPr lang="en-US" b="1" dirty="0" smtClean="0"/>
              <a:t> </a:t>
            </a:r>
            <a:r>
              <a:rPr lang="en-US" b="1" dirty="0" err="1" smtClean="0"/>
              <a:t>jeunes</a:t>
            </a:r>
            <a:r>
              <a:rPr lang="en-US" b="1" dirty="0" smtClean="0"/>
              <a:t> infrastructures </a:t>
            </a:r>
            <a:r>
              <a:rPr lang="en-US" b="1" dirty="0" err="1" smtClean="0"/>
              <a:t>distribuées</a:t>
            </a:r>
            <a:r>
              <a:rPr lang="en-US" b="1" dirty="0" smtClean="0"/>
              <a:t> de haute performance</a:t>
            </a:r>
          </a:p>
          <a:p>
            <a:pPr lvl="1"/>
            <a:r>
              <a:rPr lang="en-US" dirty="0" smtClean="0"/>
              <a:t>GIS France Grilles </a:t>
            </a:r>
            <a:r>
              <a:rPr lang="en-US" dirty="0" err="1" smtClean="0"/>
              <a:t>créé</a:t>
            </a:r>
            <a:r>
              <a:rPr lang="en-US" dirty="0" smtClean="0"/>
              <a:t> </a:t>
            </a:r>
            <a:r>
              <a:rPr lang="en-US" dirty="0" err="1" smtClean="0"/>
              <a:t>seulement</a:t>
            </a:r>
            <a:r>
              <a:rPr lang="en-US" dirty="0" smtClean="0"/>
              <a:t> en 2010</a:t>
            </a:r>
          </a:p>
          <a:p>
            <a:pPr lvl="1"/>
            <a:r>
              <a:rPr lang="en-US" dirty="0" err="1" smtClean="0"/>
              <a:t>Complémentarité</a:t>
            </a:r>
            <a:r>
              <a:rPr lang="en-US" dirty="0" smtClean="0"/>
              <a:t> avec les </a:t>
            </a:r>
            <a:r>
              <a:rPr lang="en-US" dirty="0" err="1" smtClean="0"/>
              <a:t>supercalculateurs</a:t>
            </a:r>
            <a:endParaRPr lang="en-US" dirty="0" smtClean="0"/>
          </a:p>
          <a:p>
            <a:r>
              <a:rPr lang="en-US" b="1" dirty="0" err="1" smtClean="0"/>
              <a:t>Enjeu</a:t>
            </a:r>
            <a:r>
              <a:rPr lang="en-US" b="1" dirty="0" smtClean="0"/>
              <a:t>: </a:t>
            </a:r>
            <a:r>
              <a:rPr lang="en-US" b="1" dirty="0" err="1" smtClean="0"/>
              <a:t>quelle</a:t>
            </a:r>
            <a:r>
              <a:rPr lang="en-US" b="1" dirty="0" smtClean="0"/>
              <a:t> place pour les clouds </a:t>
            </a:r>
            <a:r>
              <a:rPr lang="en-US" b="1" dirty="0" err="1" smtClean="0"/>
              <a:t>académiques</a:t>
            </a:r>
            <a:r>
              <a:rPr lang="en-US" b="1" dirty="0" smtClean="0"/>
              <a:t> 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Nécessité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stratégie</a:t>
            </a:r>
            <a:r>
              <a:rPr lang="en-US" dirty="0" smtClean="0"/>
              <a:t> commune face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l’offre</a:t>
            </a:r>
            <a:r>
              <a:rPr lang="en-US" dirty="0" smtClean="0"/>
              <a:t> </a:t>
            </a:r>
            <a:r>
              <a:rPr lang="en-US" dirty="0" err="1" smtClean="0"/>
              <a:t>privée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32048"/>
          </a:xfrm>
        </p:spPr>
        <p:txBody>
          <a:bodyPr/>
          <a:lstStyle/>
          <a:p>
            <a:r>
              <a:rPr lang="en-US" dirty="0" err="1" smtClean="0"/>
              <a:t>Stratégie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intégration</a:t>
            </a:r>
            <a:r>
              <a:rPr lang="en-US" dirty="0" smtClean="0"/>
              <a:t> durable </a:t>
            </a:r>
            <a:r>
              <a:rPr lang="en-US" dirty="0" err="1" smtClean="0"/>
              <a:t>dans</a:t>
            </a:r>
            <a:r>
              <a:rPr lang="en-US" dirty="0" smtClean="0"/>
              <a:t> le monde du HPC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Développer la collaboration avec la recherche en informatique</a:t>
            </a:r>
          </a:p>
          <a:p>
            <a:pPr lvl="1"/>
            <a:r>
              <a:rPr lang="fr-FR" b="1" dirty="0" smtClean="0"/>
              <a:t>Intégrer ses développements sur les infrastructures distribuées de production</a:t>
            </a:r>
          </a:p>
          <a:p>
            <a:r>
              <a:rPr lang="fr-FR" b="1" dirty="0" smtClean="0"/>
              <a:t>Développer la collaboration avec les centres de calcul intensif</a:t>
            </a:r>
          </a:p>
          <a:p>
            <a:pPr lvl="1"/>
            <a:r>
              <a:rPr lang="fr-FR" b="1" dirty="0" smtClean="0"/>
              <a:t>Développer le dialogue entre utilisateurs des grilles et des supercalculateurs</a:t>
            </a:r>
          </a:p>
          <a:p>
            <a:pPr lvl="1"/>
            <a:r>
              <a:rPr lang="fr-FR" b="1" dirty="0" smtClean="0"/>
              <a:t>Identifier des pistes de collaboration avec GENCI, les centres nationaux et les </a:t>
            </a:r>
            <a:r>
              <a:rPr lang="fr-FR" b="1" dirty="0" err="1" smtClean="0"/>
              <a:t>méso-centres</a:t>
            </a:r>
            <a:endParaRPr lang="fr-FR" b="1" dirty="0" smtClean="0"/>
          </a:p>
          <a:p>
            <a:r>
              <a:rPr lang="fr-FR" b="1" dirty="0" smtClean="0"/>
              <a:t>Promouvoir les projets communs</a:t>
            </a:r>
          </a:p>
          <a:p>
            <a:endParaRPr lang="fr-FR" b="1" cap="al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rancegril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</TotalTime>
  <Words>1069</Words>
  <Application>Microsoft Macintosh PowerPoint</Application>
  <PresentationFormat>Présentation à l'écran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francegrilles</vt:lpstr>
      <vt:lpstr>Satellite</vt:lpstr>
      <vt:lpstr>France Grilles: plan stratégique</vt:lpstr>
      <vt:lpstr>Missions du GIS France Grilles</vt:lpstr>
      <vt:lpstr>Objectifs</vt:lpstr>
      <vt:lpstr>Objectif n°1: servir les communautés</vt:lpstr>
      <vt:lpstr>Stratégie pour servir les communautés</vt:lpstr>
      <vt:lpstr>Objectif n°2: apporter ces services à ceux qui en ont besoin </vt:lpstr>
      <vt:lpstr>Stratégie pour élargir la clientèle des utilisateurs des services</vt:lpstr>
      <vt:lpstr>Objectif n°3: intégrer l’offre dans le paysage du calcul intensif </vt:lpstr>
      <vt:lpstr>Stratégie pour une intégration durable dans le monde du HPC</vt:lpstr>
      <vt:lpstr>Objectif n°4: influencer l’Espace Européen de la Recherche </vt:lpstr>
      <vt:lpstr>Stratégie pour influencer l’Espace Européen de la Recherche</vt:lpstr>
      <vt:lpstr>Analyse SWOT de France Grilles</vt:lpstr>
      <vt:lpstr>Valeurs fondamentales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Correia</dc:creator>
  <cp:lastModifiedBy>Vincent Breton</cp:lastModifiedBy>
  <cp:revision>109</cp:revision>
  <dcterms:created xsi:type="dcterms:W3CDTF">2012-06-13T06:02:31Z</dcterms:created>
  <dcterms:modified xsi:type="dcterms:W3CDTF">2012-06-13T06:17:24Z</dcterms:modified>
</cp:coreProperties>
</file>