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0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051547-344E-AF4E-BBA5-DF66491D0E83}" type="datetimeFigureOut">
              <a:rPr lang="fr-FR" smtClean="0"/>
              <a:t>12/06/12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85BA7-B2A9-0744-99E7-7DAAE28218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9394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C85BA7-B2A9-0744-99E7-7DAAE282185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892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8BEC-FA16-4042-89D3-B327759A1506}" type="datetimeFigureOut">
              <a:rPr lang="fr-FR" smtClean="0"/>
              <a:t>12/06/12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72C0-DD73-9B4A-AFF1-21DF1FB1CE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2510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8BEC-FA16-4042-89D3-B327759A1506}" type="datetimeFigureOut">
              <a:rPr lang="fr-FR" smtClean="0"/>
              <a:t>12/06/12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72C0-DD73-9B4A-AFF1-21DF1FB1CE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6697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8BEC-FA16-4042-89D3-B327759A1506}" type="datetimeFigureOut">
              <a:rPr lang="fr-FR" smtClean="0"/>
              <a:t>12/06/12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72C0-DD73-9B4A-AFF1-21DF1FB1CE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775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8BEC-FA16-4042-89D3-B327759A1506}" type="datetimeFigureOut">
              <a:rPr lang="fr-FR" smtClean="0"/>
              <a:t>12/06/12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72C0-DD73-9B4A-AFF1-21DF1FB1CE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2514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8BEC-FA16-4042-89D3-B327759A1506}" type="datetimeFigureOut">
              <a:rPr lang="fr-FR" smtClean="0"/>
              <a:t>12/06/12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72C0-DD73-9B4A-AFF1-21DF1FB1CE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17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8BEC-FA16-4042-89D3-B327759A1506}" type="datetimeFigureOut">
              <a:rPr lang="fr-FR" smtClean="0"/>
              <a:t>12/06/12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72C0-DD73-9B4A-AFF1-21DF1FB1CE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886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8BEC-FA16-4042-89D3-B327759A1506}" type="datetimeFigureOut">
              <a:rPr lang="fr-FR" smtClean="0"/>
              <a:t>12/06/12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72C0-DD73-9B4A-AFF1-21DF1FB1CE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2381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8BEC-FA16-4042-89D3-B327759A1506}" type="datetimeFigureOut">
              <a:rPr lang="fr-FR" smtClean="0"/>
              <a:t>12/06/12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72C0-DD73-9B4A-AFF1-21DF1FB1CE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6499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8BEC-FA16-4042-89D3-B327759A1506}" type="datetimeFigureOut">
              <a:rPr lang="fr-FR" smtClean="0"/>
              <a:t>12/06/12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72C0-DD73-9B4A-AFF1-21DF1FB1CE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5573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8BEC-FA16-4042-89D3-B327759A1506}" type="datetimeFigureOut">
              <a:rPr lang="fr-FR" smtClean="0"/>
              <a:t>12/06/12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72C0-DD73-9B4A-AFF1-21DF1FB1CE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2300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8BEC-FA16-4042-89D3-B327759A1506}" type="datetimeFigureOut">
              <a:rPr lang="fr-FR" smtClean="0"/>
              <a:t>12/06/12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72C0-DD73-9B4A-AFF1-21DF1FB1CE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592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C8BEC-FA16-4042-89D3-B327759A1506}" type="datetimeFigureOut">
              <a:rPr lang="fr-FR" smtClean="0"/>
              <a:t>12/06/12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872C0-DD73-9B4A-AFF1-21DF1FB1CE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4902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270075"/>
            <a:ext cx="7772400" cy="221339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Proposition pour une plate-forme expérimentale pour la valorisation et l’exploitation des données scientifiques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M. Daydé</a:t>
            </a:r>
          </a:p>
          <a:p>
            <a:r>
              <a:rPr lang="fr-FR" dirty="0" smtClean="0"/>
              <a:t>CNRS/INS2I - IDGC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8457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prstGeom prst="ellipse">
            <a:avLst/>
          </a:prstGeom>
        </p:spPr>
        <p:txBody>
          <a:bodyPr/>
          <a:lstStyle/>
          <a:p>
            <a:r>
              <a:rPr lang="fr-FR" dirty="0" smtClean="0"/>
              <a:t>Objectifs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53910"/>
            <a:ext cx="8229600" cy="4856086"/>
          </a:xfrm>
        </p:spPr>
        <p:txBody>
          <a:bodyPr>
            <a:normAutofit fontScale="62500" lnSpcReduction="20000"/>
          </a:bodyPr>
          <a:lstStyle/>
          <a:p>
            <a:r>
              <a:rPr lang="fr-FR" dirty="0" smtClean="0"/>
              <a:t>Plate-forme expérimentale d’audience nationale emportant l’adhésion des acteurs potentiels et répondant aux besoin des communautés scientifiques : </a:t>
            </a:r>
          </a:p>
          <a:p>
            <a:pPr lvl="1"/>
            <a:r>
              <a:rPr lang="fr-FR" dirty="0" smtClean="0"/>
              <a:t>Monde du </a:t>
            </a:r>
            <a:r>
              <a:rPr lang="fr-FR" dirty="0" err="1" smtClean="0"/>
              <a:t>cloud</a:t>
            </a:r>
            <a:r>
              <a:rPr lang="fr-FR" dirty="0" smtClean="0"/>
              <a:t> : IDGC / France GRILLES et recherche </a:t>
            </a:r>
            <a:r>
              <a:rPr lang="fr-FR" dirty="0" smtClean="0"/>
              <a:t>informatique GRID’5000</a:t>
            </a:r>
          </a:p>
          <a:p>
            <a:pPr lvl="1"/>
            <a:r>
              <a:rPr lang="fr-FR" dirty="0" smtClean="0"/>
              <a:t>CC IN2P3</a:t>
            </a:r>
            <a:endParaRPr lang="fr-FR" dirty="0" smtClean="0"/>
          </a:p>
          <a:p>
            <a:pPr lvl="1"/>
            <a:r>
              <a:rPr lang="fr-FR" dirty="0" smtClean="0"/>
              <a:t>Communautés produisant des données à grande échelle au travers des </a:t>
            </a:r>
            <a:r>
              <a:rPr lang="fr-FR" dirty="0" smtClean="0"/>
              <a:t>organismes CNRS, CEA, ….</a:t>
            </a:r>
            <a:endParaRPr lang="fr-FR" dirty="0" smtClean="0"/>
          </a:p>
          <a:p>
            <a:pPr lvl="1"/>
            <a:r>
              <a:rPr lang="fr-FR" dirty="0" smtClean="0"/>
              <a:t>Centres nationaux </a:t>
            </a:r>
            <a:r>
              <a:rPr lang="fr-FR" dirty="0" smtClean="0"/>
              <a:t>(IDRIS, CINES)/ </a:t>
            </a:r>
            <a:r>
              <a:rPr lang="fr-FR" dirty="0" smtClean="0"/>
              <a:t>GENCI</a:t>
            </a:r>
          </a:p>
          <a:p>
            <a:pPr lvl="1"/>
            <a:r>
              <a:rPr lang="fr-FR" dirty="0" err="1" smtClean="0"/>
              <a:t>Renater</a:t>
            </a:r>
            <a:endParaRPr lang="fr-FR" dirty="0" smtClean="0"/>
          </a:p>
          <a:p>
            <a:pPr lvl="1"/>
            <a:r>
              <a:rPr lang="fr-FR" dirty="0"/>
              <a:t>C</a:t>
            </a:r>
            <a:r>
              <a:rPr lang="fr-FR" dirty="0" smtClean="0"/>
              <a:t>EA, CNRS, INRIA, … ?</a:t>
            </a:r>
          </a:p>
          <a:p>
            <a:pPr lvl="1"/>
            <a:r>
              <a:rPr lang="fr-FR" dirty="0" smtClean="0"/>
              <a:t>….</a:t>
            </a:r>
          </a:p>
          <a:p>
            <a:r>
              <a:rPr lang="fr-FR" i="1" dirty="0" smtClean="0"/>
              <a:t>Associant</a:t>
            </a:r>
            <a:r>
              <a:rPr lang="fr-FR" dirty="0" smtClean="0"/>
              <a:t> des industriels avec un </a:t>
            </a:r>
            <a:r>
              <a:rPr lang="fr-FR" dirty="0" err="1" smtClean="0"/>
              <a:t>Eco-système</a:t>
            </a:r>
            <a:r>
              <a:rPr lang="fr-FR" dirty="0" smtClean="0"/>
              <a:t> de projets R&amp;D (axes technologiques, défis applicatifs)</a:t>
            </a:r>
            <a:endParaRPr lang="fr-FR" dirty="0" smtClean="0"/>
          </a:p>
          <a:p>
            <a:r>
              <a:rPr lang="fr-FR" dirty="0" smtClean="0"/>
              <a:t>Rappel : </a:t>
            </a:r>
          </a:p>
          <a:p>
            <a:pPr lvl="1"/>
            <a:r>
              <a:rPr lang="fr-FR" dirty="0" smtClean="0"/>
              <a:t>1-2 </a:t>
            </a:r>
            <a:r>
              <a:rPr lang="fr-FR" dirty="0" err="1" smtClean="0"/>
              <a:t>plate-formes</a:t>
            </a:r>
            <a:r>
              <a:rPr lang="fr-FR" dirty="0" smtClean="0"/>
              <a:t> max</a:t>
            </a:r>
          </a:p>
          <a:p>
            <a:pPr lvl="1"/>
            <a:r>
              <a:rPr lang="fr-FR" dirty="0" smtClean="0"/>
              <a:t>Budget : </a:t>
            </a:r>
            <a:r>
              <a:rPr lang="fr-FR" dirty="0" smtClean="0"/>
              <a:t>5-7 </a:t>
            </a:r>
            <a:r>
              <a:rPr lang="fr-FR" dirty="0" smtClean="0"/>
              <a:t>M€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5622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5100"/>
            <a:ext cx="9144000" cy="6515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165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Montage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AAP </a:t>
            </a:r>
            <a:r>
              <a:rPr lang="fr-FR" sz="4800" i="1" dirty="0" smtClean="0">
                <a:solidFill>
                  <a:srgbClr val="FF0000"/>
                </a:solidFill>
              </a:rPr>
              <a:t>Cloud</a:t>
            </a:r>
            <a:r>
              <a:rPr lang="fr-FR" dirty="0" smtClean="0"/>
              <a:t> et </a:t>
            </a:r>
            <a:r>
              <a:rPr lang="fr-FR" dirty="0" err="1" smtClean="0"/>
              <a:t>Big</a:t>
            </a:r>
            <a:r>
              <a:rPr lang="fr-FR" dirty="0" smtClean="0"/>
              <a:t> Data</a:t>
            </a:r>
          </a:p>
          <a:p>
            <a:r>
              <a:rPr lang="fr-FR" dirty="0" smtClean="0"/>
              <a:t>Pilotage scientifique : FRANCE GRILLES </a:t>
            </a:r>
            <a:r>
              <a:rPr lang="fr-FR" dirty="0" smtClean="0"/>
              <a:t>(qui mandatera IDGC ?)</a:t>
            </a:r>
            <a:endParaRPr lang="fr-FR" dirty="0" smtClean="0"/>
          </a:p>
          <a:p>
            <a:r>
              <a:rPr lang="fr-FR" dirty="0" smtClean="0"/>
              <a:t>Partenaires : organismes (CEA, CNRS, INRIA, ..) / GENCI - centres nationaux </a:t>
            </a:r>
            <a:r>
              <a:rPr lang="fr-FR" dirty="0" smtClean="0"/>
              <a:t>CINES et IDRIS / </a:t>
            </a:r>
            <a:r>
              <a:rPr lang="fr-FR" dirty="0" smtClean="0"/>
              <a:t>CC IN2P32 / G5K / RENATER / </a:t>
            </a:r>
            <a:r>
              <a:rPr lang="fr-FR" dirty="0" smtClean="0"/>
              <a:t>FRANCE TELECOM</a:t>
            </a:r>
            <a:endParaRPr lang="fr-FR" dirty="0" smtClean="0"/>
          </a:p>
          <a:p>
            <a:r>
              <a:rPr lang="fr-FR" dirty="0" err="1" smtClean="0"/>
              <a:t>Eco-système</a:t>
            </a:r>
            <a:r>
              <a:rPr lang="fr-FR" dirty="0" smtClean="0"/>
              <a:t> de projets R&amp;D autour de la plateforme associant </a:t>
            </a:r>
            <a:r>
              <a:rPr lang="fr-FR" dirty="0"/>
              <a:t>i</a:t>
            </a:r>
            <a:r>
              <a:rPr lang="fr-FR" dirty="0" smtClean="0"/>
              <a:t>ndustriels / startups :</a:t>
            </a:r>
            <a:endParaRPr lang="fr-FR" dirty="0" smtClean="0"/>
          </a:p>
          <a:p>
            <a:pPr lvl="1"/>
            <a:r>
              <a:rPr lang="fr-FR" dirty="0" smtClean="0"/>
              <a:t>Startups : </a:t>
            </a:r>
            <a:r>
              <a:rPr lang="fr-FR" dirty="0" smtClean="0"/>
              <a:t>FIZIANS, SIXSQUARE, SYSFERA</a:t>
            </a:r>
            <a:r>
              <a:rPr lang="fr-FR" dirty="0" smtClean="0"/>
              <a:t>, EXABUILDER, SHAZINO, ………..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9184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Objet du financement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Equipement</a:t>
            </a:r>
          </a:p>
          <a:p>
            <a:pPr lvl="1"/>
            <a:r>
              <a:rPr lang="fr-FR" dirty="0" smtClean="0"/>
              <a:t>Stockage et capacité de traitement le cas échéant : centres nationaux, CC IN2P3, G5K ?</a:t>
            </a:r>
          </a:p>
          <a:p>
            <a:r>
              <a:rPr lang="fr-FR" dirty="0" smtClean="0"/>
              <a:t>Tests / développement</a:t>
            </a:r>
          </a:p>
          <a:p>
            <a:pPr lvl="2"/>
            <a:r>
              <a:rPr lang="fr-FR" dirty="0"/>
              <a:t>S</a:t>
            </a:r>
            <a:r>
              <a:rPr lang="fr-FR" dirty="0" smtClean="0"/>
              <a:t>ervices Cloud : gestion /  extraction d’information, solutions archivage,  ….</a:t>
            </a:r>
          </a:p>
          <a:p>
            <a:pPr lvl="2"/>
            <a:r>
              <a:rPr lang="fr-FR" dirty="0" smtClean="0"/>
              <a:t>Tests entrepôts de données, protocoles, …</a:t>
            </a:r>
            <a:endParaRPr lang="fr-FR" dirty="0"/>
          </a:p>
          <a:p>
            <a:pPr lvl="2"/>
            <a:r>
              <a:rPr lang="fr-FR" dirty="0" smtClean="0"/>
              <a:t>Connexion 100 GB entre certains sites pour tests avec volumétrie importante (RENATER)</a:t>
            </a:r>
          </a:p>
          <a:p>
            <a:r>
              <a:rPr lang="fr-FR" dirty="0" smtClean="0"/>
              <a:t>Articuler la plate-forme avec des projets R&amp;D (communauté recherche, startups, …)</a:t>
            </a:r>
          </a:p>
          <a:p>
            <a:r>
              <a:rPr lang="fr-FR" dirty="0" smtClean="0"/>
              <a:t>Introduire quelques grands défis </a:t>
            </a:r>
            <a:r>
              <a:rPr lang="fr-FR" dirty="0" smtClean="0"/>
              <a:t>scientifiques ?</a:t>
            </a:r>
            <a:endParaRPr lang="fr-FR" dirty="0" smtClean="0"/>
          </a:p>
          <a:p>
            <a:endParaRPr lang="fr-FR" dirty="0" smtClean="0"/>
          </a:p>
          <a:p>
            <a:pPr lvl="2"/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9764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Difficultés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Argumentation :</a:t>
            </a:r>
          </a:p>
          <a:p>
            <a:pPr lvl="1"/>
            <a:r>
              <a:rPr lang="fr-FR" dirty="0" smtClean="0"/>
              <a:t>Plateforme autorisant production et expérimentation avec environnement totalement reconfigurable permettant ‘reproductibilité des expériences’</a:t>
            </a:r>
          </a:p>
          <a:p>
            <a:pPr lvl="1"/>
            <a:r>
              <a:rPr lang="fr-FR" dirty="0" smtClean="0"/>
              <a:t>Plusieurs sites et combien ?</a:t>
            </a:r>
          </a:p>
          <a:p>
            <a:r>
              <a:rPr lang="fr-FR" dirty="0" smtClean="0"/>
              <a:t>Modèle de financement :</a:t>
            </a:r>
          </a:p>
          <a:p>
            <a:pPr lvl="1"/>
            <a:r>
              <a:rPr lang="fr-FR" dirty="0" smtClean="0"/>
              <a:t>Accès payant à la plateforme</a:t>
            </a:r>
          </a:p>
          <a:p>
            <a:pPr lvl="1"/>
            <a:r>
              <a:rPr lang="fr-FR" dirty="0" smtClean="0"/>
              <a:t>Vente au bout de 3 ans ou reprise à la valeur résiduelle</a:t>
            </a:r>
          </a:p>
          <a:p>
            <a:pPr lvl="1"/>
            <a:r>
              <a:rPr lang="fr-FR" dirty="0" smtClean="0"/>
              <a:t>Développement plut</a:t>
            </a:r>
            <a:r>
              <a:rPr lang="fr-FR" dirty="0" smtClean="0"/>
              <a:t>ôt financé dans les projets R&amp;D</a:t>
            </a:r>
          </a:p>
          <a:p>
            <a:r>
              <a:rPr lang="fr-FR" dirty="0" err="1" smtClean="0"/>
              <a:t>Eco-système</a:t>
            </a:r>
            <a:r>
              <a:rPr lang="fr-FR" dirty="0" smtClean="0"/>
              <a:t> de projets R&amp;D :</a:t>
            </a:r>
          </a:p>
          <a:p>
            <a:pPr lvl="1"/>
            <a:r>
              <a:rPr lang="fr-FR" dirty="0" smtClean="0"/>
              <a:t>Réflexion axe technologique autour de FT ?</a:t>
            </a:r>
          </a:p>
          <a:p>
            <a:pPr lvl="1"/>
            <a:r>
              <a:rPr lang="fr-FR" dirty="0" smtClean="0"/>
              <a:t>Bio / agro ?</a:t>
            </a:r>
          </a:p>
          <a:p>
            <a:pPr lvl="1"/>
            <a:r>
              <a:rPr lang="fr-FR" dirty="0" smtClean="0"/>
              <a:t>….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3575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Quelques points-clés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Plateforme associant capacités de production et d’expérimentation est incontestablement un plus</a:t>
            </a:r>
          </a:p>
          <a:p>
            <a:r>
              <a:rPr lang="fr-FR" dirty="0" smtClean="0"/>
              <a:t>En quoi l’association de plusieurs sites est un plus ?</a:t>
            </a:r>
          </a:p>
          <a:p>
            <a:r>
              <a:rPr lang="fr-FR" dirty="0" smtClean="0"/>
              <a:t>Comment constituer un </a:t>
            </a:r>
            <a:r>
              <a:rPr lang="fr-FR" dirty="0" err="1" smtClean="0"/>
              <a:t>Eco-système</a:t>
            </a:r>
            <a:r>
              <a:rPr lang="fr-FR" dirty="0" smtClean="0"/>
              <a:t> de projets R&amp;D probant et une dynamique crédible avec les industriels ?</a:t>
            </a:r>
          </a:p>
          <a:p>
            <a:r>
              <a:rPr lang="fr-FR" dirty="0" smtClean="0"/>
              <a:t>Arriverons-nous à nous adapter au cadre spécifique de cet AAP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2907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4077</TotalTime>
  <Words>434</Words>
  <Application>Microsoft Macintosh PowerPoint</Application>
  <PresentationFormat>Présentation à l'écran (4:3)</PresentationFormat>
  <Paragraphs>50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Proposition pour une plate-forme expérimentale pour la valorisation et l’exploitation des données scientifiques</vt:lpstr>
      <vt:lpstr>Objectifs</vt:lpstr>
      <vt:lpstr>Présentation PowerPoint</vt:lpstr>
      <vt:lpstr>Montage</vt:lpstr>
      <vt:lpstr>Objet du financement</vt:lpstr>
      <vt:lpstr>Difficultés</vt:lpstr>
      <vt:lpstr>Quelques points-clés</vt:lpstr>
    </vt:vector>
  </TitlesOfParts>
  <Company>IRIT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pour une plate-forme expérimentale pour la valorisation et l’exploitation des données scientifique</dc:title>
  <dc:creator>Michel Daydé</dc:creator>
  <cp:lastModifiedBy>Michel Daydé</cp:lastModifiedBy>
  <cp:revision>14</cp:revision>
  <dcterms:created xsi:type="dcterms:W3CDTF">2012-05-01T06:55:33Z</dcterms:created>
  <dcterms:modified xsi:type="dcterms:W3CDTF">2012-06-13T07:52:59Z</dcterms:modified>
</cp:coreProperties>
</file>