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9" r:id="rId1"/>
  </p:sldMasterIdLst>
  <p:notesMasterIdLst>
    <p:notesMasterId r:id="rId10"/>
  </p:notesMasterIdLst>
  <p:handoutMasterIdLst>
    <p:handoutMasterId r:id="rId11"/>
  </p:handoutMasterIdLst>
  <p:sldIdLst>
    <p:sldId id="334" r:id="rId2"/>
    <p:sldId id="339" r:id="rId3"/>
    <p:sldId id="340" r:id="rId4"/>
    <p:sldId id="341" r:id="rId5"/>
    <p:sldId id="342" r:id="rId6"/>
    <p:sldId id="337" r:id="rId7"/>
    <p:sldId id="336" r:id="rId8"/>
    <p:sldId id="338" r:id="rId9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455501" indent="1588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2pPr>
    <a:lvl3pPr marL="912588" indent="1588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3pPr>
    <a:lvl4pPr marL="1369675" indent="1588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4pPr>
    <a:lvl5pPr marL="1826762" indent="1588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5pPr>
    <a:lvl6pPr marL="2285436" algn="l" defTabSz="914175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6pPr>
    <a:lvl7pPr marL="2742523" algn="l" defTabSz="914175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7pPr>
    <a:lvl8pPr marL="3199611" algn="l" defTabSz="914175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8pPr>
    <a:lvl9pPr marL="3656697" algn="l" defTabSz="914175" rtl="0" eaLnBrk="1" latinLnBrk="0" hangingPunct="1">
      <a:defRPr sz="12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66FF"/>
    <a:srgbClr val="FF99FF"/>
    <a:srgbClr val="FFFF99"/>
    <a:srgbClr val="00FF00"/>
    <a:srgbClr val="FF0000"/>
    <a:srgbClr val="CAD8FE"/>
    <a:srgbClr val="CCCCFF"/>
    <a:srgbClr val="FFFF66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7" autoAdjust="0"/>
    <p:restoredTop sz="95594" autoAdjust="0"/>
  </p:normalViewPr>
  <p:slideViewPr>
    <p:cSldViewPr snapToGrid="0" snapToObjects="1">
      <p:cViewPr varScale="1">
        <p:scale>
          <a:sx n="118" d="100"/>
          <a:sy n="118" d="100"/>
        </p:scale>
        <p:origin x="-10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2" d="100"/>
          <a:sy n="92" d="100"/>
        </p:scale>
        <p:origin x="-3144" y="-114"/>
      </p:cViewPr>
      <p:guideLst>
        <p:guide orient="horz" pos="3224"/>
        <p:guide pos="2237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98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7" tIns="47734" rIns="95467" bIns="47734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06" y="0"/>
            <a:ext cx="3076697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7" tIns="47734" rIns="95467" bIns="4773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4"/>
            <a:ext cx="3076698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7" tIns="47734" rIns="95467" bIns="47734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06" y="9723544"/>
            <a:ext cx="3076697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7" tIns="47734" rIns="95467" bIns="4773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fld id="{DEDA0E6E-B4F0-427D-AE22-5916818A1807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98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7" tIns="47734" rIns="95467" bIns="47734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06" y="0"/>
            <a:ext cx="3076697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7" tIns="47734" rIns="95467" bIns="4773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07" y="4861775"/>
            <a:ext cx="5207490" cy="4604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7" tIns="47734" rIns="95467" bIns="477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544"/>
            <a:ext cx="3076698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7" tIns="47734" rIns="95467" bIns="47734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06" y="9723544"/>
            <a:ext cx="3076697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67" tIns="47734" rIns="95467" bIns="4773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fld id="{5340358C-DB1E-4EC4-998B-432EBC5F423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501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5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967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676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872" algn="l" defTabSz="9139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846" algn="l" defTabSz="9139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821" algn="l" defTabSz="9139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795" algn="l" defTabSz="91394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054CB-8B0F-47EC-9A42-9445F6C3D17F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1E88B-5105-4603-A8CB-3F1B137211E1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6646" y="361950"/>
            <a:ext cx="1934308" cy="56578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73723" y="361950"/>
            <a:ext cx="5662246" cy="56578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BBA77-F84C-4603-A939-9519FBF6B060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62200" y="361950"/>
            <a:ext cx="5943600" cy="28575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  <a:prstGeom prst="rect">
            <a:avLst/>
          </a:prstGeom>
        </p:spPr>
        <p:txBody>
          <a:bodyPr lIns="91394" tIns="45698" rIns="91394" bIns="45698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48200" y="1600204"/>
            <a:ext cx="4038600" cy="4525963"/>
          </a:xfrm>
          <a:prstGeom prst="rect">
            <a:avLst/>
          </a:prstGeom>
        </p:spPr>
        <p:txBody>
          <a:bodyPr lIns="91394" tIns="45698" rIns="91394" bIns="45698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34BDA-8532-4A7B-BDFA-6B742C658A13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3D5AF-9B17-42AF-AA31-1DBAB26A43F2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FCC3B-E53C-4F6C-B43A-CE633CADCA3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73723" y="1066800"/>
            <a:ext cx="37279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2339" y="1066800"/>
            <a:ext cx="37279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4EFC-28E6-4934-9DA1-61CDEEC3EAA3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5E279-6B55-49D0-A6FC-BEF0579C5822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A33C4-D30D-4407-BDF1-A654F61EE0B8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2EF37-B6DD-48F4-946F-8CA016F359F9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481C0-F05A-4326-8F04-FD4A23CB12AB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2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6" name="Rectangle 2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054DE-D4F9-4B5A-80E6-9AAD72FE166B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2461846" y="361950"/>
            <a:ext cx="604910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3723" y="1066800"/>
            <a:ext cx="7596554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62707" y="6457950"/>
            <a:ext cx="17584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/>
            </a:lvl1pPr>
          </a:lstStyle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67354" y="6467475"/>
            <a:ext cx="3938954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/>
            </a:lvl1pPr>
          </a:lstStyle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82154" y="6477000"/>
            <a:ext cx="17584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4330D30-93C5-4FC9-A9BE-D8FFBE34EC07}" type="slidenum">
              <a:rPr lang="en-US" smtClean="0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562708" y="762000"/>
            <a:ext cx="801858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auto">
          <a:xfrm>
            <a:off x="562708" y="6324600"/>
            <a:ext cx="801858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" name="Picture 2" descr="C:\Users\Public\Documents\3_CTA\CTA_official_LOGO\Cta_logo_white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83224" y="130175"/>
            <a:ext cx="1282212" cy="635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30000"/>
        </a:spcAft>
        <a:buFont typeface="ZapfDingbats" pitchFamily="8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20000"/>
        </a:spcAft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10000"/>
        </a:spcAft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Slow control and Safety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sz="1600" i="1" smtClean="0"/>
              <a:t>N.Fouque,T.Le</a:t>
            </a:r>
            <a:r>
              <a:rPr lang="fr-FR" sz="1600" i="1" dirty="0" smtClean="0"/>
              <a:t> </a:t>
            </a:r>
            <a:r>
              <a:rPr lang="fr-FR" sz="1600" i="1" dirty="0" err="1" smtClean="0"/>
              <a:t>Flour</a:t>
            </a:r>
            <a:r>
              <a:rPr lang="fr-FR" sz="1600" i="1" dirty="0" smtClean="0"/>
              <a:t>, </a:t>
            </a:r>
            <a:r>
              <a:rPr lang="fr-FR" sz="1600" i="1" dirty="0" err="1" smtClean="0"/>
              <a:t>A.Masserot</a:t>
            </a:r>
            <a:r>
              <a:rPr lang="fr-FR" sz="1600" i="1" dirty="0" smtClean="0"/>
              <a:t>, </a:t>
            </a:r>
            <a:r>
              <a:rPr lang="fr-FR" sz="1600" i="1" dirty="0" err="1" smtClean="0"/>
              <a:t>JL.Panazol</a:t>
            </a:r>
            <a:r>
              <a:rPr lang="fr-FR" sz="1600" i="1" dirty="0" smtClean="0"/>
              <a:t>, </a:t>
            </a:r>
            <a:r>
              <a:rPr lang="fr-FR" sz="1600" i="1" dirty="0" err="1" smtClean="0"/>
              <a:t>J.Prast</a:t>
            </a:r>
            <a:endParaRPr lang="fr-FR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Control and safety: Solutions </a:t>
            </a:r>
            <a:r>
              <a:rPr lang="en-US" dirty="0" err="1" smtClean="0"/>
              <a:t>envisagees</a:t>
            </a:r>
            <a:endParaRPr lang="en-US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3D5AF-9B17-42AF-AA31-1DBAB26A4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26" name="Groupe 125"/>
          <p:cNvGrpSpPr/>
          <p:nvPr/>
        </p:nvGrpSpPr>
        <p:grpSpPr>
          <a:xfrm>
            <a:off x="425444" y="1022709"/>
            <a:ext cx="8280920" cy="5021278"/>
            <a:chOff x="179512" y="646728"/>
            <a:chExt cx="8712968" cy="5923240"/>
          </a:xfrm>
        </p:grpSpPr>
        <p:sp>
          <p:nvSpPr>
            <p:cNvPr id="80" name="ZoneTexte 79"/>
            <p:cNvSpPr txBox="1"/>
            <p:nvPr/>
          </p:nvSpPr>
          <p:spPr>
            <a:xfrm>
              <a:off x="179512" y="1606639"/>
              <a:ext cx="29527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/>
                <a:t>c</a:t>
              </a:r>
              <a:endParaRPr lang="fr-FR" sz="1000" b="1" dirty="0" smtClean="0"/>
            </a:p>
            <a:p>
              <a:r>
                <a:rPr lang="fr-FR" sz="1000" b="1" dirty="0" smtClean="0"/>
                <a:t>P</a:t>
              </a:r>
            </a:p>
            <a:p>
              <a:r>
                <a:rPr lang="fr-FR" sz="1000" b="1" dirty="0" smtClean="0"/>
                <a:t>C</a:t>
              </a:r>
            </a:p>
            <a:p>
              <a:r>
                <a:rPr lang="fr-FR" sz="1000" b="1" dirty="0"/>
                <a:t>I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79512" y="4653042"/>
              <a:ext cx="31290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/>
                <a:t>C</a:t>
              </a:r>
            </a:p>
            <a:p>
              <a:r>
                <a:rPr lang="fr-FR" sz="1000" b="1" dirty="0" smtClean="0"/>
                <a:t>U</a:t>
              </a:r>
            </a:p>
            <a:p>
              <a:r>
                <a:rPr lang="fr-FR" sz="1000" b="1" dirty="0" smtClean="0"/>
                <a:t>S</a:t>
              </a:r>
            </a:p>
            <a:p>
              <a:r>
                <a:rPr lang="fr-FR" sz="1000" b="1" dirty="0" smtClean="0"/>
                <a:t>T</a:t>
              </a:r>
            </a:p>
            <a:p>
              <a:r>
                <a:rPr lang="fr-FR" sz="1000" b="1" dirty="0" smtClean="0"/>
                <a:t>O</a:t>
              </a:r>
            </a:p>
            <a:p>
              <a:r>
                <a:rPr lang="fr-FR" sz="1000" b="1" dirty="0" smtClean="0"/>
                <a:t>M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179512" y="3118807"/>
              <a:ext cx="30489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/>
                <a:t>C</a:t>
              </a:r>
            </a:p>
            <a:p>
              <a:r>
                <a:rPr lang="fr-FR" sz="1000" b="1" dirty="0" smtClean="0"/>
                <a:t>O</a:t>
              </a:r>
            </a:p>
            <a:p>
              <a:r>
                <a:rPr lang="fr-FR" sz="1000" b="1" dirty="0" smtClean="0"/>
                <a:t>T</a:t>
              </a:r>
            </a:p>
            <a:p>
              <a:r>
                <a:rPr lang="fr-FR" sz="1000" b="1" dirty="0"/>
                <a:t>S</a:t>
              </a:r>
              <a:endParaRPr lang="fr-FR" sz="1000" b="1" dirty="0" smtClean="0"/>
            </a:p>
          </p:txBody>
        </p:sp>
        <p:pic>
          <p:nvPicPr>
            <p:cNvPr id="8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789564"/>
              <a:ext cx="1167547" cy="9361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3301732"/>
              <a:ext cx="1490593" cy="7200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85" name="Connecteur droit 84"/>
            <p:cNvCxnSpPr/>
            <p:nvPr/>
          </p:nvCxnSpPr>
          <p:spPr>
            <a:xfrm>
              <a:off x="251520" y="1357516"/>
              <a:ext cx="864096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251520" y="3013700"/>
              <a:ext cx="864096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/>
            <p:nvPr/>
          </p:nvCxnSpPr>
          <p:spPr>
            <a:xfrm>
              <a:off x="251520" y="4597876"/>
              <a:ext cx="864096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ZoneTexte 87"/>
            <p:cNvSpPr txBox="1"/>
            <p:nvPr/>
          </p:nvSpPr>
          <p:spPr>
            <a:xfrm>
              <a:off x="2051720" y="1024770"/>
              <a:ext cx="553555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/>
                <a:t>SOFT</a:t>
              </a:r>
              <a:endParaRPr lang="fr-FR" sz="1000" dirty="0"/>
            </a:p>
          </p:txBody>
        </p:sp>
        <p:pic>
          <p:nvPicPr>
            <p:cNvPr id="89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4918628"/>
              <a:ext cx="1280675" cy="9846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0" name="ZoneTexte 89"/>
            <p:cNvSpPr txBox="1"/>
            <p:nvPr/>
          </p:nvSpPr>
          <p:spPr>
            <a:xfrm>
              <a:off x="2699792" y="1025352"/>
              <a:ext cx="585601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dirty="0" smtClean="0"/>
                <a:t>HARD</a:t>
              </a:r>
            </a:p>
          </p:txBody>
        </p:sp>
        <p:cxnSp>
          <p:nvCxnSpPr>
            <p:cNvPr id="91" name="Connecteur droit 90"/>
            <p:cNvCxnSpPr/>
            <p:nvPr/>
          </p:nvCxnSpPr>
          <p:spPr>
            <a:xfrm>
              <a:off x="251520" y="6551384"/>
              <a:ext cx="864096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2627784" y="925468"/>
              <a:ext cx="0" cy="562591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2051720" y="646728"/>
              <a:ext cx="0" cy="59046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ZoneTexte 93"/>
            <p:cNvSpPr txBox="1"/>
            <p:nvPr/>
          </p:nvSpPr>
          <p:spPr>
            <a:xfrm>
              <a:off x="2250625" y="1861573"/>
              <a:ext cx="268513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solidFill>
                    <a:srgbClr val="0070C0"/>
                  </a:solidFill>
                </a:rPr>
                <a:t>√</a:t>
              </a:r>
              <a:endParaRPr lang="fr-FR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2699792" y="1861573"/>
              <a:ext cx="268513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solidFill>
                    <a:srgbClr val="0070C0"/>
                  </a:solidFill>
                </a:rPr>
                <a:t>√</a:t>
              </a:r>
              <a:endParaRPr lang="fr-FR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2195736" y="3436456"/>
              <a:ext cx="268513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solidFill>
                    <a:srgbClr val="0070C0"/>
                  </a:solidFill>
                </a:rPr>
                <a:t>√</a:t>
              </a:r>
              <a:endParaRPr lang="fr-FR" sz="1000" b="1" dirty="0">
                <a:solidFill>
                  <a:srgbClr val="0070C0"/>
                </a:solidFill>
              </a:endParaRPr>
            </a:p>
          </p:txBody>
        </p:sp>
        <p:cxnSp>
          <p:nvCxnSpPr>
            <p:cNvPr id="97" name="Connecteur droit 96"/>
            <p:cNvCxnSpPr/>
            <p:nvPr/>
          </p:nvCxnSpPr>
          <p:spPr>
            <a:xfrm>
              <a:off x="3347864" y="646728"/>
              <a:ext cx="0" cy="590465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 flipV="1">
              <a:off x="2051720" y="925469"/>
              <a:ext cx="1296144" cy="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8892480" y="853460"/>
              <a:ext cx="0" cy="56979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8892480" y="646728"/>
              <a:ext cx="0" cy="59046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ZoneTexte 100"/>
            <p:cNvSpPr txBox="1"/>
            <p:nvPr/>
          </p:nvSpPr>
          <p:spPr>
            <a:xfrm>
              <a:off x="2051720" y="646728"/>
              <a:ext cx="1398560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/>
                <a:t>DEVELOPPEMENT</a:t>
              </a:r>
            </a:p>
          </p:txBody>
        </p:sp>
        <p:cxnSp>
          <p:nvCxnSpPr>
            <p:cNvPr id="102" name="Connecteur droit 101"/>
            <p:cNvCxnSpPr/>
            <p:nvPr/>
          </p:nvCxnSpPr>
          <p:spPr>
            <a:xfrm>
              <a:off x="2051720" y="646728"/>
              <a:ext cx="6840760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ZoneTexte 102"/>
            <p:cNvSpPr txBox="1"/>
            <p:nvPr/>
          </p:nvSpPr>
          <p:spPr>
            <a:xfrm>
              <a:off x="2123728" y="5195495"/>
              <a:ext cx="268513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solidFill>
                    <a:srgbClr val="0070C0"/>
                  </a:solidFill>
                </a:rPr>
                <a:t>√</a:t>
              </a:r>
              <a:endParaRPr lang="fr-FR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104" name="ZoneTexte 103"/>
            <p:cNvSpPr txBox="1"/>
            <p:nvPr/>
          </p:nvSpPr>
          <p:spPr>
            <a:xfrm>
              <a:off x="2759750" y="5192523"/>
              <a:ext cx="268513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>
                  <a:solidFill>
                    <a:srgbClr val="0070C0"/>
                  </a:solidFill>
                </a:rPr>
                <a:t>√</a:t>
              </a:r>
              <a:endParaRPr lang="fr-FR" sz="1000" b="1" dirty="0">
                <a:solidFill>
                  <a:srgbClr val="0070C0"/>
                </a:solidFill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3931775" y="825877"/>
              <a:ext cx="1040992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/>
                <a:t>AVANTAGES</a:t>
              </a:r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6637231" y="809328"/>
              <a:ext cx="1302422" cy="2904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000" b="1" dirty="0" smtClean="0"/>
                <a:t>INCONVENIENTS</a:t>
              </a:r>
            </a:p>
          </p:txBody>
        </p:sp>
        <p:cxnSp>
          <p:nvCxnSpPr>
            <p:cNvPr id="107" name="Connecteur droit 106"/>
            <p:cNvCxnSpPr/>
            <p:nvPr/>
          </p:nvCxnSpPr>
          <p:spPr>
            <a:xfrm>
              <a:off x="6012160" y="665312"/>
              <a:ext cx="0" cy="59046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ZoneTexte 107"/>
            <p:cNvSpPr txBox="1"/>
            <p:nvPr/>
          </p:nvSpPr>
          <p:spPr>
            <a:xfrm>
              <a:off x="3347864" y="1869703"/>
              <a:ext cx="2483068" cy="6535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Solution rodée sur HESS2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Développement « sur mesure »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fr-FR" sz="1000" dirty="0"/>
            </a:p>
          </p:txBody>
        </p:sp>
        <p:sp>
          <p:nvSpPr>
            <p:cNvPr id="109" name="ZoneTexte 108"/>
            <p:cNvSpPr txBox="1"/>
            <p:nvPr/>
          </p:nvSpPr>
          <p:spPr>
            <a:xfrm>
              <a:off x="6047469" y="1892349"/>
              <a:ext cx="2506681" cy="835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Prix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Temps de développement carte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Poids du châssis</a:t>
              </a:r>
            </a:p>
            <a:p>
              <a:pPr marL="285750" indent="-285750">
                <a:buFont typeface="Arial" pitchFamily="34" charset="0"/>
                <a:buChar char="•"/>
              </a:pPr>
              <a:endParaRPr lang="fr-FR" sz="1000" dirty="0"/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5940152" y="5111805"/>
              <a:ext cx="2638240" cy="471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Temps de développement carte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Bien définir le cahier des charges</a:t>
              </a:r>
              <a:endParaRPr lang="fr-FR" sz="1000" dirty="0"/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3275856" y="5373415"/>
              <a:ext cx="2483068" cy="6535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Prix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Poids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Développement « sur mesure »</a:t>
              </a:r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3491880" y="3401616"/>
              <a:ext cx="2246939" cy="8350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Rapidité de développement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Redondance alimentation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Poids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Robustesse</a:t>
              </a:r>
              <a:endParaRPr lang="fr-FR" sz="1000" dirty="0"/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6178464" y="3401616"/>
              <a:ext cx="1916358" cy="4719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Modules limités en I/O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fr-FR" sz="1000" dirty="0" smtClean="0"/>
                <a:t>Prix</a:t>
              </a:r>
              <a:endParaRPr lang="fr-FR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Control and Safety: </a:t>
            </a:r>
            <a:r>
              <a:rPr lang="fr-FR" dirty="0" smtClean="0"/>
              <a:t>Cout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3D5AF-9B17-42AF-AA31-1DBAB26A4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7" name="Espace réservé du contenu 6"/>
          <p:cNvGrpSpPr>
            <a:grpSpLocks noGrp="1"/>
          </p:cNvGrpSpPr>
          <p:nvPr>
            <p:ph idx="1"/>
          </p:nvPr>
        </p:nvGrpSpPr>
        <p:grpSpPr>
          <a:xfrm>
            <a:off x="250853" y="1113458"/>
            <a:ext cx="8682754" cy="4705673"/>
            <a:chOff x="179512" y="476672"/>
            <a:chExt cx="8928992" cy="6360690"/>
          </a:xfrm>
        </p:grpSpPr>
        <p:grpSp>
          <p:nvGrpSpPr>
            <p:cNvPr id="8" name="Groupe 66"/>
            <p:cNvGrpSpPr/>
            <p:nvPr/>
          </p:nvGrpSpPr>
          <p:grpSpPr>
            <a:xfrm>
              <a:off x="179512" y="476672"/>
              <a:ext cx="8928992" cy="6144665"/>
              <a:chOff x="179512" y="188640"/>
              <a:chExt cx="8928992" cy="6144665"/>
            </a:xfrm>
          </p:grpSpPr>
          <p:sp>
            <p:nvSpPr>
              <p:cNvPr id="21" name="ZoneTexte 20"/>
              <p:cNvSpPr txBox="1"/>
              <p:nvPr/>
            </p:nvSpPr>
            <p:spPr>
              <a:xfrm>
                <a:off x="179512" y="1292567"/>
                <a:ext cx="275623" cy="873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/>
                  <a:t>c</a:t>
                </a:r>
                <a:endParaRPr lang="fr-FR" sz="900" b="1" dirty="0" smtClean="0"/>
              </a:p>
              <a:p>
                <a:r>
                  <a:rPr lang="fr-FR" sz="900" b="1" dirty="0" smtClean="0"/>
                  <a:t>P</a:t>
                </a:r>
              </a:p>
              <a:p>
                <a:r>
                  <a:rPr lang="fr-FR" sz="900" b="1" dirty="0" smtClean="0"/>
                  <a:t>C</a:t>
                </a:r>
              </a:p>
              <a:p>
                <a:r>
                  <a:rPr lang="fr-FR" sz="900" b="1" dirty="0"/>
                  <a:t>I</a:t>
                </a:r>
              </a:p>
            </p:txBody>
          </p:sp>
          <p:sp>
            <p:nvSpPr>
              <p:cNvPr id="22" name="ZoneTexte 21"/>
              <p:cNvSpPr txBox="1"/>
              <p:nvPr/>
            </p:nvSpPr>
            <p:spPr>
              <a:xfrm>
                <a:off x="179512" y="4194954"/>
                <a:ext cx="288811" cy="12480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/>
                  <a:t>C</a:t>
                </a:r>
              </a:p>
              <a:p>
                <a:r>
                  <a:rPr lang="fr-FR" sz="900" b="1" dirty="0" smtClean="0"/>
                  <a:t>U</a:t>
                </a:r>
              </a:p>
              <a:p>
                <a:r>
                  <a:rPr lang="fr-FR" sz="900" b="1" dirty="0" smtClean="0"/>
                  <a:t>S</a:t>
                </a:r>
              </a:p>
              <a:p>
                <a:r>
                  <a:rPr lang="fr-FR" sz="900" b="1" dirty="0" smtClean="0"/>
                  <a:t>T</a:t>
                </a:r>
              </a:p>
              <a:p>
                <a:r>
                  <a:rPr lang="fr-FR" sz="900" b="1" dirty="0" smtClean="0"/>
                  <a:t>O</a:t>
                </a:r>
              </a:p>
              <a:p>
                <a:r>
                  <a:rPr lang="fr-FR" sz="900" b="1" dirty="0" smtClean="0"/>
                  <a:t>M</a:t>
                </a:r>
              </a:p>
            </p:txBody>
          </p:sp>
          <p:sp>
            <p:nvSpPr>
              <p:cNvPr id="23" name="ZoneTexte 22"/>
              <p:cNvSpPr txBox="1"/>
              <p:nvPr/>
            </p:nvSpPr>
            <p:spPr>
              <a:xfrm>
                <a:off x="179512" y="2660718"/>
                <a:ext cx="282217" cy="873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/>
                  <a:t>C</a:t>
                </a:r>
              </a:p>
              <a:p>
                <a:r>
                  <a:rPr lang="fr-FR" sz="900" b="1" dirty="0" smtClean="0"/>
                  <a:t>O</a:t>
                </a:r>
              </a:p>
              <a:p>
                <a:r>
                  <a:rPr lang="fr-FR" sz="900" b="1" dirty="0" smtClean="0"/>
                  <a:t>T</a:t>
                </a:r>
              </a:p>
              <a:p>
                <a:r>
                  <a:rPr lang="fr-FR" sz="900" b="1" dirty="0"/>
                  <a:t>S</a:t>
                </a:r>
                <a:endParaRPr lang="fr-FR" sz="900" b="1" dirty="0" smtClean="0"/>
              </a:p>
            </p:txBody>
          </p:sp>
          <p:pic>
            <p:nvPicPr>
              <p:cNvPr id="24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1560" y="1331476"/>
                <a:ext cx="1167547" cy="9361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5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52" y="2843644"/>
                <a:ext cx="1490593" cy="7200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26" name="Connecteur droit 25"/>
              <p:cNvCxnSpPr/>
              <p:nvPr/>
            </p:nvCxnSpPr>
            <p:spPr>
              <a:xfrm>
                <a:off x="251520" y="1359352"/>
                <a:ext cx="864096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/>
              <p:cNvCxnSpPr/>
              <p:nvPr/>
            </p:nvCxnSpPr>
            <p:spPr>
              <a:xfrm>
                <a:off x="251520" y="2555612"/>
                <a:ext cx="864096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/>
              <p:cNvCxnSpPr/>
              <p:nvPr/>
            </p:nvCxnSpPr>
            <p:spPr>
              <a:xfrm>
                <a:off x="251520" y="4139788"/>
                <a:ext cx="864096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ZoneTexte 28"/>
              <p:cNvSpPr txBox="1"/>
              <p:nvPr/>
            </p:nvSpPr>
            <p:spPr>
              <a:xfrm>
                <a:off x="2051720" y="637818"/>
                <a:ext cx="644879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dirty="0" smtClean="0"/>
                  <a:t>Châssis</a:t>
                </a:r>
                <a:endParaRPr lang="fr-FR" sz="900" dirty="0"/>
              </a:p>
            </p:txBody>
          </p:sp>
          <p:sp>
            <p:nvSpPr>
              <p:cNvPr id="30" name="ZoneTexte 29"/>
              <p:cNvSpPr txBox="1"/>
              <p:nvPr/>
            </p:nvSpPr>
            <p:spPr>
              <a:xfrm>
                <a:off x="3851920" y="467380"/>
                <a:ext cx="895445" cy="4992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dirty="0" smtClean="0"/>
                  <a:t>Carte </a:t>
                </a:r>
              </a:p>
              <a:p>
                <a:r>
                  <a:rPr lang="fr-FR" sz="900" dirty="0" smtClean="0"/>
                  <a:t>électronique</a:t>
                </a:r>
                <a:endParaRPr lang="fr-FR" sz="900" dirty="0"/>
              </a:p>
            </p:txBody>
          </p:sp>
          <p:pic>
            <p:nvPicPr>
              <p:cNvPr id="31" name="Picture 6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552" y="4460540"/>
                <a:ext cx="1280675" cy="9846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2" name="ZoneTexte 31"/>
              <p:cNvSpPr txBox="1"/>
              <p:nvPr/>
            </p:nvSpPr>
            <p:spPr>
              <a:xfrm>
                <a:off x="3131841" y="467380"/>
                <a:ext cx="803131" cy="4992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dirty="0" smtClean="0"/>
                  <a:t>Modules</a:t>
                </a:r>
              </a:p>
              <a:p>
                <a:r>
                  <a:rPr lang="fr-FR" sz="900" dirty="0" err="1" smtClean="0"/>
                  <a:t>spéciiques</a:t>
                </a:r>
                <a:endParaRPr lang="fr-FR" sz="900" dirty="0"/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2627784" y="611396"/>
                <a:ext cx="440469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dirty="0" smtClean="0"/>
                  <a:t>CPU</a:t>
                </a:r>
              </a:p>
            </p:txBody>
          </p:sp>
          <p:cxnSp>
            <p:nvCxnSpPr>
              <p:cNvPr id="34" name="Connecteur droit 33"/>
              <p:cNvCxnSpPr/>
              <p:nvPr/>
            </p:nvCxnSpPr>
            <p:spPr>
              <a:xfrm>
                <a:off x="2051720" y="2195572"/>
                <a:ext cx="6849144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/>
              <p:cNvCxnSpPr/>
              <p:nvPr/>
            </p:nvCxnSpPr>
            <p:spPr>
              <a:xfrm>
                <a:off x="2051720" y="3707740"/>
                <a:ext cx="6849144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35"/>
              <p:cNvCxnSpPr/>
              <p:nvPr/>
            </p:nvCxnSpPr>
            <p:spPr>
              <a:xfrm>
                <a:off x="251520" y="6093296"/>
                <a:ext cx="864096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/>
              <p:cNvCxnSpPr/>
              <p:nvPr/>
            </p:nvCxnSpPr>
            <p:spPr>
              <a:xfrm>
                <a:off x="2043336" y="5661248"/>
                <a:ext cx="6849144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Connecteur droit 37"/>
              <p:cNvCxnSpPr/>
              <p:nvPr/>
            </p:nvCxnSpPr>
            <p:spPr>
              <a:xfrm>
                <a:off x="2627784" y="467380"/>
                <a:ext cx="0" cy="56259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Connecteur droit 38"/>
              <p:cNvCxnSpPr/>
              <p:nvPr/>
            </p:nvCxnSpPr>
            <p:spPr>
              <a:xfrm>
                <a:off x="2051720" y="188640"/>
                <a:ext cx="0" cy="59046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necteur droit 39"/>
              <p:cNvCxnSpPr/>
              <p:nvPr/>
            </p:nvCxnSpPr>
            <p:spPr>
              <a:xfrm>
                <a:off x="3272610" y="435101"/>
                <a:ext cx="0" cy="56259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ZoneTexte 40"/>
              <p:cNvSpPr txBox="1"/>
              <p:nvPr/>
            </p:nvSpPr>
            <p:spPr>
              <a:xfrm>
                <a:off x="1979711" y="2223448"/>
                <a:ext cx="720080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dirty="0" smtClean="0"/>
                  <a:t>1200 €</a:t>
                </a:r>
                <a:endParaRPr lang="fr-FR" sz="900" dirty="0"/>
              </a:p>
            </p:txBody>
          </p:sp>
          <p:sp>
            <p:nvSpPr>
              <p:cNvPr id="42" name="ZoneTexte 41"/>
              <p:cNvSpPr txBox="1"/>
              <p:nvPr/>
            </p:nvSpPr>
            <p:spPr>
              <a:xfrm>
                <a:off x="2555777" y="2223448"/>
                <a:ext cx="86409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dirty="0" smtClean="0"/>
                  <a:t>8000 €</a:t>
                </a:r>
                <a:endParaRPr lang="fr-FR" sz="900" dirty="0"/>
              </a:p>
            </p:txBody>
          </p:sp>
          <p:sp>
            <p:nvSpPr>
              <p:cNvPr id="43" name="ZoneTexte 42"/>
              <p:cNvSpPr txBox="1"/>
              <p:nvPr/>
            </p:nvSpPr>
            <p:spPr>
              <a:xfrm>
                <a:off x="2123728" y="1431360"/>
                <a:ext cx="255841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>
                    <a:solidFill>
                      <a:srgbClr val="0070C0"/>
                    </a:solidFill>
                  </a:rPr>
                  <a:t>√</a:t>
                </a:r>
                <a:endParaRPr lang="fr-FR" sz="9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4" name="ZoneTexte 43"/>
              <p:cNvSpPr txBox="1"/>
              <p:nvPr/>
            </p:nvSpPr>
            <p:spPr>
              <a:xfrm>
                <a:off x="2699792" y="1403484"/>
                <a:ext cx="255841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>
                    <a:solidFill>
                      <a:srgbClr val="0070C0"/>
                    </a:solidFill>
                  </a:rPr>
                  <a:t>√</a:t>
                </a:r>
                <a:endParaRPr lang="fr-FR" sz="9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5" name="ZoneTexte 44"/>
              <p:cNvSpPr txBox="1"/>
              <p:nvPr/>
            </p:nvSpPr>
            <p:spPr>
              <a:xfrm>
                <a:off x="1979711" y="3715871"/>
                <a:ext cx="86409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dirty="0" smtClean="0"/>
                  <a:t>2150 €</a:t>
                </a:r>
                <a:endParaRPr lang="fr-FR" sz="900" dirty="0"/>
              </a:p>
            </p:txBody>
          </p:sp>
          <p:sp>
            <p:nvSpPr>
              <p:cNvPr id="46" name="ZoneTexte 45"/>
              <p:cNvSpPr txBox="1"/>
              <p:nvPr/>
            </p:nvSpPr>
            <p:spPr>
              <a:xfrm>
                <a:off x="2555777" y="3707740"/>
                <a:ext cx="86409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dirty="0" smtClean="0"/>
                  <a:t>2950 €</a:t>
                </a:r>
                <a:endParaRPr lang="fr-FR" sz="900" dirty="0"/>
              </a:p>
            </p:txBody>
          </p:sp>
          <p:sp>
            <p:nvSpPr>
              <p:cNvPr id="47" name="ZoneTexte 46"/>
              <p:cNvSpPr txBox="1"/>
              <p:nvPr/>
            </p:nvSpPr>
            <p:spPr>
              <a:xfrm>
                <a:off x="2195736" y="2978368"/>
                <a:ext cx="255841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>
                    <a:solidFill>
                      <a:srgbClr val="0070C0"/>
                    </a:solidFill>
                  </a:rPr>
                  <a:t>√</a:t>
                </a:r>
                <a:endParaRPr lang="fr-FR" sz="9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8" name="ZoneTexte 47"/>
              <p:cNvSpPr txBox="1"/>
              <p:nvPr/>
            </p:nvSpPr>
            <p:spPr>
              <a:xfrm>
                <a:off x="2699792" y="2978368"/>
                <a:ext cx="255841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>
                    <a:solidFill>
                      <a:srgbClr val="0070C0"/>
                    </a:solidFill>
                  </a:rPr>
                  <a:t>√</a:t>
                </a:r>
                <a:endParaRPr lang="fr-FR" sz="9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49" name="ZoneTexte 48"/>
              <p:cNvSpPr txBox="1"/>
              <p:nvPr/>
            </p:nvSpPr>
            <p:spPr>
              <a:xfrm>
                <a:off x="3347864" y="2978368"/>
                <a:ext cx="255841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>
                    <a:solidFill>
                      <a:srgbClr val="0070C0"/>
                    </a:solidFill>
                  </a:rPr>
                  <a:t>√</a:t>
                </a:r>
                <a:endParaRPr lang="fr-FR" sz="9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0" name="ZoneTexte 49"/>
              <p:cNvSpPr txBox="1"/>
              <p:nvPr/>
            </p:nvSpPr>
            <p:spPr>
              <a:xfrm>
                <a:off x="3203848" y="3707740"/>
                <a:ext cx="86409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dirty="0" smtClean="0"/>
                  <a:t>1800 €</a:t>
                </a:r>
                <a:endParaRPr lang="fr-FR" sz="900" dirty="0"/>
              </a:p>
            </p:txBody>
          </p:sp>
          <p:cxnSp>
            <p:nvCxnSpPr>
              <p:cNvPr id="51" name="Connecteur droit 50"/>
              <p:cNvCxnSpPr/>
              <p:nvPr/>
            </p:nvCxnSpPr>
            <p:spPr>
              <a:xfrm>
                <a:off x="3923928" y="450250"/>
                <a:ext cx="0" cy="56430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ZoneTexte 51"/>
              <p:cNvSpPr txBox="1"/>
              <p:nvPr/>
            </p:nvSpPr>
            <p:spPr>
              <a:xfrm>
                <a:off x="3995936" y="1394192"/>
                <a:ext cx="255841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>
                    <a:solidFill>
                      <a:srgbClr val="0070C0"/>
                    </a:solidFill>
                  </a:rPr>
                  <a:t>√</a:t>
                </a:r>
                <a:endParaRPr lang="fr-FR" sz="900" b="1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53" name="ZoneTexte 52"/>
              <p:cNvSpPr txBox="1"/>
              <p:nvPr/>
            </p:nvSpPr>
            <p:spPr>
              <a:xfrm>
                <a:off x="3995936" y="4139788"/>
                <a:ext cx="255841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>
                    <a:solidFill>
                      <a:srgbClr val="0070C0"/>
                    </a:solidFill>
                  </a:rPr>
                  <a:t>√</a:t>
                </a:r>
                <a:endParaRPr lang="fr-FR" sz="900" b="1" dirty="0">
                  <a:solidFill>
                    <a:srgbClr val="0070C0"/>
                  </a:solidFill>
                </a:endParaRPr>
              </a:p>
            </p:txBody>
          </p:sp>
          <p:cxnSp>
            <p:nvCxnSpPr>
              <p:cNvPr id="54" name="Connecteur droit 53"/>
              <p:cNvCxnSpPr/>
              <p:nvPr/>
            </p:nvCxnSpPr>
            <p:spPr>
              <a:xfrm>
                <a:off x="4860032" y="188640"/>
                <a:ext cx="0" cy="5904656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5" name="ZoneTexte 54"/>
              <p:cNvSpPr txBox="1"/>
              <p:nvPr/>
            </p:nvSpPr>
            <p:spPr>
              <a:xfrm>
                <a:off x="3923928" y="2195572"/>
                <a:ext cx="86409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dirty="0"/>
                  <a:t>4</a:t>
                </a:r>
                <a:r>
                  <a:rPr lang="fr-FR" sz="900" dirty="0" smtClean="0"/>
                  <a:t>000 €</a:t>
                </a:r>
                <a:endParaRPr lang="fr-FR" sz="900" dirty="0"/>
              </a:p>
            </p:txBody>
          </p:sp>
          <p:sp>
            <p:nvSpPr>
              <p:cNvPr id="56" name="ZoneTexte 55"/>
              <p:cNvSpPr txBox="1"/>
              <p:nvPr/>
            </p:nvSpPr>
            <p:spPr>
              <a:xfrm>
                <a:off x="3995936" y="5733256"/>
                <a:ext cx="86409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dirty="0"/>
                  <a:t>6</a:t>
                </a:r>
                <a:r>
                  <a:rPr lang="fr-FR" sz="900" dirty="0" smtClean="0"/>
                  <a:t>000 €</a:t>
                </a:r>
                <a:endParaRPr lang="fr-FR" sz="900" dirty="0"/>
              </a:p>
            </p:txBody>
          </p:sp>
          <p:cxnSp>
            <p:nvCxnSpPr>
              <p:cNvPr id="57" name="Connecteur droit 56"/>
              <p:cNvCxnSpPr/>
              <p:nvPr/>
            </p:nvCxnSpPr>
            <p:spPr>
              <a:xfrm flipV="1">
                <a:off x="2051720" y="465639"/>
                <a:ext cx="2808312" cy="174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ZoneTexte 57"/>
              <p:cNvSpPr txBox="1"/>
              <p:nvPr/>
            </p:nvSpPr>
            <p:spPr>
              <a:xfrm>
                <a:off x="5796137" y="647111"/>
                <a:ext cx="1647145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dirty="0" smtClean="0"/>
                  <a:t>Serveur OPCUA (License)</a:t>
                </a:r>
              </a:p>
            </p:txBody>
          </p:sp>
          <p:sp>
            <p:nvSpPr>
              <p:cNvPr id="59" name="ZoneTexte 58"/>
              <p:cNvSpPr txBox="1"/>
              <p:nvPr/>
            </p:nvSpPr>
            <p:spPr>
              <a:xfrm>
                <a:off x="7681433" y="647111"/>
                <a:ext cx="572347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dirty="0" smtClean="0"/>
                  <a:t>TCP/IP</a:t>
                </a:r>
              </a:p>
            </p:txBody>
          </p:sp>
          <p:sp>
            <p:nvSpPr>
              <p:cNvPr id="60" name="ZoneTexte 59"/>
              <p:cNvSpPr txBox="1"/>
              <p:nvPr/>
            </p:nvSpPr>
            <p:spPr>
              <a:xfrm>
                <a:off x="4816761" y="495256"/>
                <a:ext cx="730599" cy="4992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/>
                  <a:t>Coût</a:t>
                </a:r>
              </a:p>
              <a:p>
                <a:r>
                  <a:rPr lang="fr-FR" sz="900" b="1" dirty="0" smtClean="0"/>
                  <a:t>Hardware</a:t>
                </a:r>
              </a:p>
            </p:txBody>
          </p:sp>
          <p:cxnSp>
            <p:nvCxnSpPr>
              <p:cNvPr id="61" name="Connecteur droit 60"/>
              <p:cNvCxnSpPr/>
              <p:nvPr/>
            </p:nvCxnSpPr>
            <p:spPr>
              <a:xfrm>
                <a:off x="5508104" y="188640"/>
                <a:ext cx="0" cy="590465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ZoneTexte 61"/>
              <p:cNvSpPr txBox="1"/>
              <p:nvPr/>
            </p:nvSpPr>
            <p:spPr>
              <a:xfrm>
                <a:off x="4788024" y="2195572"/>
                <a:ext cx="1008112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 smtClean="0"/>
                  <a:t>13200 €</a:t>
                </a:r>
                <a:endParaRPr lang="fr-FR" sz="900" b="1" dirty="0"/>
              </a:p>
            </p:txBody>
          </p:sp>
          <p:sp>
            <p:nvSpPr>
              <p:cNvPr id="63" name="ZoneTexte 62"/>
              <p:cNvSpPr txBox="1"/>
              <p:nvPr/>
            </p:nvSpPr>
            <p:spPr>
              <a:xfrm>
                <a:off x="4788024" y="3770456"/>
                <a:ext cx="1008112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 smtClean="0"/>
                  <a:t>6 900 €</a:t>
                </a:r>
                <a:endParaRPr lang="fr-FR" sz="900" b="1" dirty="0"/>
              </a:p>
            </p:txBody>
          </p:sp>
          <p:sp>
            <p:nvSpPr>
              <p:cNvPr id="64" name="ZoneTexte 63"/>
              <p:cNvSpPr txBox="1"/>
              <p:nvPr/>
            </p:nvSpPr>
            <p:spPr>
              <a:xfrm>
                <a:off x="4788024" y="5742548"/>
                <a:ext cx="1008112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 smtClean="0"/>
                  <a:t>6</a:t>
                </a:r>
                <a:r>
                  <a:rPr lang="fr-FR" sz="900" b="1" smtClean="0"/>
                  <a:t>000 </a:t>
                </a:r>
                <a:r>
                  <a:rPr lang="fr-FR" sz="900" b="1" dirty="0" smtClean="0"/>
                  <a:t>€</a:t>
                </a:r>
                <a:endParaRPr lang="fr-FR" sz="900" b="1" dirty="0"/>
              </a:p>
            </p:txBody>
          </p:sp>
          <p:sp>
            <p:nvSpPr>
              <p:cNvPr id="65" name="ZoneTexte 64"/>
              <p:cNvSpPr txBox="1"/>
              <p:nvPr/>
            </p:nvSpPr>
            <p:spPr>
              <a:xfrm>
                <a:off x="6299443" y="188640"/>
                <a:ext cx="1225138" cy="4992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/>
                  <a:t>COMMUNICATION</a:t>
                </a:r>
              </a:p>
              <a:p>
                <a:pPr algn="ctr"/>
                <a:r>
                  <a:rPr lang="fr-FR" sz="900" b="1" dirty="0" smtClean="0"/>
                  <a:t>(*)</a:t>
                </a:r>
              </a:p>
            </p:txBody>
          </p:sp>
          <p:cxnSp>
            <p:nvCxnSpPr>
              <p:cNvPr id="66" name="Connecteur droit 65"/>
              <p:cNvCxnSpPr/>
              <p:nvPr/>
            </p:nvCxnSpPr>
            <p:spPr>
              <a:xfrm>
                <a:off x="7740352" y="620688"/>
                <a:ext cx="0" cy="54726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Connecteur droit 66"/>
              <p:cNvCxnSpPr/>
              <p:nvPr/>
            </p:nvCxnSpPr>
            <p:spPr>
              <a:xfrm>
                <a:off x="8892480" y="188640"/>
                <a:ext cx="0" cy="590465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ZoneTexte 67"/>
              <p:cNvSpPr txBox="1"/>
              <p:nvPr/>
            </p:nvSpPr>
            <p:spPr>
              <a:xfrm>
                <a:off x="3128969" y="188640"/>
                <a:ext cx="895445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/>
                  <a:t>HARDWARE</a:t>
                </a:r>
              </a:p>
            </p:txBody>
          </p:sp>
          <p:cxnSp>
            <p:nvCxnSpPr>
              <p:cNvPr id="69" name="Connecteur droit 68"/>
              <p:cNvCxnSpPr/>
              <p:nvPr/>
            </p:nvCxnSpPr>
            <p:spPr>
              <a:xfrm>
                <a:off x="2051720" y="188640"/>
                <a:ext cx="6840760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ZoneTexte 69"/>
              <p:cNvSpPr txBox="1"/>
              <p:nvPr/>
            </p:nvSpPr>
            <p:spPr>
              <a:xfrm>
                <a:off x="8388424" y="395371"/>
                <a:ext cx="354749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b="1" dirty="0" smtClean="0"/>
                  <a:t>PC</a:t>
                </a:r>
              </a:p>
            </p:txBody>
          </p:sp>
          <p:cxnSp>
            <p:nvCxnSpPr>
              <p:cNvPr id="71" name="Connecteur droit 70"/>
              <p:cNvCxnSpPr/>
              <p:nvPr/>
            </p:nvCxnSpPr>
            <p:spPr>
              <a:xfrm>
                <a:off x="8244408" y="188640"/>
                <a:ext cx="0" cy="5904656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ZoneTexte 71"/>
              <p:cNvSpPr txBox="1"/>
              <p:nvPr/>
            </p:nvSpPr>
            <p:spPr>
              <a:xfrm>
                <a:off x="5868144" y="881718"/>
                <a:ext cx="592128" cy="3120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900" dirty="0" smtClean="0"/>
                  <a:t>Source</a:t>
                </a:r>
              </a:p>
            </p:txBody>
          </p:sp>
          <p:sp>
            <p:nvSpPr>
              <p:cNvPr id="73" name="ZoneTexte 72"/>
              <p:cNvSpPr txBox="1"/>
              <p:nvPr/>
            </p:nvSpPr>
            <p:spPr>
              <a:xfrm>
                <a:off x="8172400" y="2204863"/>
                <a:ext cx="86409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 smtClean="0"/>
                  <a:t>1000 €</a:t>
                </a:r>
                <a:endParaRPr lang="fr-FR" sz="900" b="1" dirty="0"/>
              </a:p>
            </p:txBody>
          </p:sp>
          <p:sp>
            <p:nvSpPr>
              <p:cNvPr id="74" name="ZoneTexte 73"/>
              <p:cNvSpPr txBox="1"/>
              <p:nvPr/>
            </p:nvSpPr>
            <p:spPr>
              <a:xfrm>
                <a:off x="8244408" y="3779748"/>
                <a:ext cx="86409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 smtClean="0"/>
                  <a:t>1000 €</a:t>
                </a:r>
                <a:endParaRPr lang="fr-FR" sz="900" b="1" dirty="0"/>
              </a:p>
            </p:txBody>
          </p:sp>
          <p:sp>
            <p:nvSpPr>
              <p:cNvPr id="75" name="ZoneTexte 74"/>
              <p:cNvSpPr txBox="1"/>
              <p:nvPr/>
            </p:nvSpPr>
            <p:spPr>
              <a:xfrm>
                <a:off x="8172400" y="5651956"/>
                <a:ext cx="86409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 smtClean="0"/>
                  <a:t>1000 €</a:t>
                </a:r>
                <a:endParaRPr lang="fr-FR" sz="900" b="1" dirty="0"/>
              </a:p>
            </p:txBody>
          </p:sp>
          <p:sp>
            <p:nvSpPr>
              <p:cNvPr id="76" name="ZoneTexte 75"/>
              <p:cNvSpPr txBox="1"/>
              <p:nvPr/>
            </p:nvSpPr>
            <p:spPr>
              <a:xfrm>
                <a:off x="229772" y="6021288"/>
                <a:ext cx="6394456" cy="3120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dirty="0" smtClean="0"/>
                  <a:t>* : Besoin de </a:t>
                </a:r>
                <a:r>
                  <a:rPr lang="fr-FR" sz="900" dirty="0" err="1" smtClean="0"/>
                  <a:t>license</a:t>
                </a:r>
                <a:r>
                  <a:rPr lang="fr-FR" sz="900" dirty="0" smtClean="0"/>
                  <a:t> client OPCUA (1</a:t>
                </a:r>
                <a:r>
                  <a:rPr lang="fr-FR" sz="900" dirty="0"/>
                  <a:t>9</a:t>
                </a:r>
                <a:r>
                  <a:rPr lang="fr-FR" sz="900" dirty="0" smtClean="0"/>
                  <a:t>00 € = </a:t>
                </a:r>
                <a:r>
                  <a:rPr lang="fr-FR" sz="900" dirty="0" err="1" smtClean="0"/>
                  <a:t>license</a:t>
                </a:r>
                <a:r>
                  <a:rPr lang="fr-FR" sz="900" dirty="0" smtClean="0"/>
                  <a:t> binaire, 3800 € = </a:t>
                </a:r>
                <a:r>
                  <a:rPr lang="fr-FR" sz="900" dirty="0" err="1" smtClean="0"/>
                  <a:t>license</a:t>
                </a:r>
                <a:r>
                  <a:rPr lang="fr-FR" sz="900" dirty="0" smtClean="0"/>
                  <a:t> source ) </a:t>
                </a:r>
                <a:endParaRPr lang="fr-FR" sz="900" dirty="0"/>
              </a:p>
            </p:txBody>
          </p:sp>
        </p:grpSp>
        <p:cxnSp>
          <p:nvCxnSpPr>
            <p:cNvPr id="10" name="Connecteur droit 9"/>
            <p:cNvCxnSpPr/>
            <p:nvPr/>
          </p:nvCxnSpPr>
          <p:spPr>
            <a:xfrm>
              <a:off x="5508104" y="908720"/>
              <a:ext cx="2736304" cy="1546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ZoneTexte 10"/>
            <p:cNvSpPr txBox="1"/>
            <p:nvPr/>
          </p:nvSpPr>
          <p:spPr>
            <a:xfrm>
              <a:off x="3892117" y="4739659"/>
              <a:ext cx="967916" cy="1248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itchFamily="34" charset="0"/>
                <a:buChar char="•"/>
              </a:pPr>
              <a:r>
                <a:rPr lang="fr-FR" sz="900" dirty="0" smtClean="0"/>
                <a:t>Avec CPU Arm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900" dirty="0" smtClean="0"/>
                <a:t>Avec CPU  x86</a:t>
              </a:r>
            </a:p>
            <a:p>
              <a:pPr marL="171450" indent="-171450">
                <a:buFont typeface="Arial" pitchFamily="34" charset="0"/>
                <a:buChar char="•"/>
              </a:pPr>
              <a:r>
                <a:rPr lang="fr-FR" sz="900" dirty="0" smtClean="0"/>
                <a:t>Sans CPU</a:t>
              </a:r>
            </a:p>
            <a:p>
              <a:r>
                <a:rPr lang="fr-FR" sz="900" dirty="0" smtClean="0"/>
                <a:t>(**)</a:t>
              </a:r>
              <a:endParaRPr lang="fr-FR" sz="900" dirty="0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6660232" y="1196752"/>
              <a:ext cx="0" cy="51845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ZoneTexte 12"/>
            <p:cNvSpPr txBox="1"/>
            <p:nvPr/>
          </p:nvSpPr>
          <p:spPr>
            <a:xfrm>
              <a:off x="6847668" y="1169750"/>
              <a:ext cx="592128" cy="3120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900" dirty="0" smtClean="0"/>
                <a:t>Binaire</a:t>
              </a:r>
            </a:p>
          </p:txBody>
        </p:sp>
        <p:cxnSp>
          <p:nvCxnSpPr>
            <p:cNvPr id="14" name="Connecteur droit 13"/>
            <p:cNvCxnSpPr/>
            <p:nvPr/>
          </p:nvCxnSpPr>
          <p:spPr>
            <a:xfrm>
              <a:off x="5508104" y="1196752"/>
              <a:ext cx="2232248" cy="0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>
              <a:off x="6948264" y="2492895"/>
              <a:ext cx="720080" cy="312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/>
                <a:t>4</a:t>
              </a:r>
              <a:r>
                <a:rPr lang="fr-FR" sz="900" dirty="0" smtClean="0"/>
                <a:t>000 €</a:t>
              </a:r>
              <a:endParaRPr lang="fr-FR" sz="900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5652120" y="2492895"/>
              <a:ext cx="936104" cy="312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 smtClean="0"/>
                <a:t>13000 €</a:t>
              </a:r>
              <a:endParaRPr lang="fr-FR" sz="900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5605238" y="4067780"/>
              <a:ext cx="1991097" cy="312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 smtClean="0"/>
                <a:t>Intégré dans  </a:t>
              </a:r>
              <a:r>
                <a:rPr lang="fr-FR" sz="900" dirty="0"/>
                <a:t> </a:t>
              </a:r>
              <a:r>
                <a:rPr lang="fr-FR" sz="900" dirty="0" err="1"/>
                <a:t>l</a:t>
              </a:r>
              <a:r>
                <a:rPr lang="fr-FR" sz="900" dirty="0" err="1" smtClean="0"/>
                <a:t>abview</a:t>
              </a:r>
              <a:endParaRPr lang="fr-FR" sz="900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5605238" y="5995340"/>
              <a:ext cx="936104" cy="312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 smtClean="0"/>
                <a:t>13000 €</a:t>
              </a:r>
              <a:endParaRPr lang="fr-FR" sz="90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6847668" y="5994969"/>
              <a:ext cx="720080" cy="312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/>
                <a:t>4</a:t>
              </a:r>
              <a:r>
                <a:rPr lang="fr-FR" sz="900" dirty="0" smtClean="0"/>
                <a:t>000 €</a:t>
              </a:r>
              <a:endParaRPr lang="fr-FR" sz="9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251520" y="6525345"/>
              <a:ext cx="8640959" cy="312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dirty="0" smtClean="0"/>
                <a:t>** : si processeur ARM (</a:t>
              </a:r>
              <a:r>
                <a:rPr lang="fr-FR" sz="900" dirty="0" err="1" smtClean="0"/>
                <a:t>license</a:t>
              </a:r>
              <a:r>
                <a:rPr lang="fr-FR" sz="900" dirty="0" smtClean="0"/>
                <a:t> Serveur OPCUA source nécessaire, si processeur X86 </a:t>
              </a:r>
              <a:r>
                <a:rPr lang="fr-FR" sz="900" dirty="0" err="1" smtClean="0"/>
                <a:t>license</a:t>
              </a:r>
              <a:r>
                <a:rPr lang="fr-FR" sz="900" dirty="0" smtClean="0"/>
                <a:t> OPCUA binaire suffisante ) </a:t>
              </a:r>
              <a:endParaRPr lang="fr-FR" sz="900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Slow Control and Safety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Questions</a:t>
            </a:r>
          </a:p>
          <a:p>
            <a:pPr lvl="1"/>
            <a:r>
              <a:rPr lang="fr-FR" dirty="0" smtClean="0"/>
              <a:t>Châssis partage ou boite indépendante</a:t>
            </a:r>
          </a:p>
          <a:p>
            <a:pPr lvl="1"/>
            <a:r>
              <a:rPr lang="fr-FR" dirty="0" smtClean="0"/>
              <a:t>Estampillage des données de slow control de manière générale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Réunion MST-Cam slow control and </a:t>
            </a:r>
            <a:r>
              <a:rPr lang="fr-FR" dirty="0" err="1" smtClean="0"/>
              <a:t>safety</a:t>
            </a:r>
            <a:r>
              <a:rPr lang="fr-FR" dirty="0" smtClean="0"/>
              <a:t> au LAPP  fin Juin /</a:t>
            </a:r>
            <a:r>
              <a:rPr lang="fr-FR" dirty="0" err="1" smtClean="0"/>
              <a:t>debut</a:t>
            </a:r>
            <a:r>
              <a:rPr lang="fr-FR" smtClean="0"/>
              <a:t> septembre au LAPP</a:t>
            </a:r>
            <a:r>
              <a:rPr lang="fr-FR" dirty="0" smtClean="0"/>
              <a:t>	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3D5AF-9B17-42AF-AA31-1DBAB26A4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Annexes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3D5AF-9B17-42AF-AA31-1DBAB26A4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Virgo Timing Distribution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Base on </a:t>
            </a:r>
          </a:p>
          <a:p>
            <a:pPr lvl="1"/>
            <a:r>
              <a:rPr lang="en-US" sz="1600" dirty="0" smtClean="0"/>
              <a:t>a central Atomic GPS</a:t>
            </a:r>
          </a:p>
          <a:p>
            <a:pPr lvl="1"/>
            <a:r>
              <a:rPr lang="en-US" sz="1600" dirty="0" smtClean="0"/>
              <a:t>And local oscillators locked on the 1PPS signal</a:t>
            </a:r>
          </a:p>
          <a:p>
            <a:r>
              <a:rPr lang="en-US" sz="1600" dirty="0" smtClean="0"/>
              <a:t>Distribute </a:t>
            </a:r>
          </a:p>
          <a:p>
            <a:pPr lvl="1"/>
            <a:r>
              <a:rPr lang="en-US" sz="1600" dirty="0" smtClean="0"/>
              <a:t>the 1PPS and the GPS second timestamp using the IRIGB format</a:t>
            </a:r>
          </a:p>
          <a:p>
            <a:pPr lvl="1"/>
            <a:r>
              <a:rPr lang="en-US" sz="1600" dirty="0" smtClean="0"/>
              <a:t>Over 3 Km using multimode optical fibers </a:t>
            </a:r>
          </a:p>
          <a:p>
            <a:r>
              <a:rPr lang="en-US" sz="1600" dirty="0" smtClean="0"/>
              <a:t>Timing Distribution Box (TDB) to translate from/to copper/optical media</a:t>
            </a:r>
          </a:p>
          <a:p>
            <a:r>
              <a:rPr lang="en-US" sz="1600" dirty="0" smtClean="0"/>
              <a:t>Fine tuning of the delay propagation (~ 1ns) using delay line</a:t>
            </a:r>
          </a:p>
          <a:p>
            <a:r>
              <a:rPr lang="en-US" sz="1600" dirty="0" smtClean="0"/>
              <a:t>At each local oscillator site:</a:t>
            </a:r>
          </a:p>
          <a:p>
            <a:pPr lvl="1"/>
            <a:r>
              <a:rPr lang="en-US" sz="1600" dirty="0" smtClean="0"/>
              <a:t>100MHz oscillator locked on the 1PPS</a:t>
            </a:r>
          </a:p>
          <a:p>
            <a:pPr lvl="1"/>
            <a:r>
              <a:rPr lang="en-US" sz="1600" dirty="0" smtClean="0"/>
              <a:t>GPS Timestamp: Second: 32 bits, </a:t>
            </a:r>
            <a:r>
              <a:rPr lang="en-US" sz="1600" dirty="0" err="1" smtClean="0"/>
              <a:t>NanoSecond</a:t>
            </a:r>
            <a:r>
              <a:rPr lang="en-US" sz="1600" dirty="0" smtClean="0"/>
              <a:t>: 32 bits</a:t>
            </a:r>
          </a:p>
          <a:p>
            <a:pPr lvl="1"/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18/06/2012</a:t>
            </a:r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3D5AF-9B17-42AF-AA31-1DBAB26A4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LAPP/IN2P3/CNRS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Virgo Timing : phase noise</a:t>
            </a:r>
            <a:endParaRPr lang="en-US" dirty="0"/>
          </a:p>
        </p:txBody>
      </p:sp>
      <p:pic>
        <p:nvPicPr>
          <p:cNvPr id="5" name="Espace réservé du contenu 4" descr="PhaseNoise_2TimingDistributions-2ADCClocks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l="567" t="8970" r="9364" b="9785"/>
          <a:stretch>
            <a:fillRect/>
          </a:stretch>
        </p:blipFill>
        <p:spPr>
          <a:xfrm>
            <a:off x="845679" y="1912755"/>
            <a:ext cx="6796070" cy="3270441"/>
          </a:xfrm>
        </p:spPr>
      </p:pic>
      <p:sp>
        <p:nvSpPr>
          <p:cNvPr id="6" name="ZoneTexte 5"/>
          <p:cNvSpPr txBox="1"/>
          <p:nvPr/>
        </p:nvSpPr>
        <p:spPr>
          <a:xfrm>
            <a:off x="994904" y="941038"/>
            <a:ext cx="26361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smtClean="0">
                <a:solidFill>
                  <a:schemeClr val="accent6"/>
                </a:solidFill>
              </a:rPr>
              <a:t>Blue: Timing Distribution box phase noise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962122" y="5209978"/>
            <a:ext cx="24837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smtClean="0">
                <a:solidFill>
                  <a:srgbClr val="9933FF"/>
                </a:solidFill>
              </a:rPr>
              <a:t>Purple: locked TOLMs phase noise</a:t>
            </a:r>
            <a:r>
              <a:rPr lang="en-US" sz="1000" b="0" dirty="0" smtClean="0">
                <a:solidFill>
                  <a:schemeClr val="accent6"/>
                </a:solidFill>
              </a:rPr>
              <a:t>: </a:t>
            </a:r>
          </a:p>
          <a:p>
            <a:r>
              <a:rPr lang="en-US" sz="1000" b="0" dirty="0" smtClean="0"/>
              <a:t>Black: Free TOLMs phase noise </a:t>
            </a:r>
            <a:endParaRPr lang="en-US" sz="1000" b="0" dirty="0"/>
          </a:p>
        </p:txBody>
      </p:sp>
      <p:grpSp>
        <p:nvGrpSpPr>
          <p:cNvPr id="59" name="Groupe 58"/>
          <p:cNvGrpSpPr/>
          <p:nvPr/>
        </p:nvGrpSpPr>
        <p:grpSpPr>
          <a:xfrm>
            <a:off x="993787" y="5355759"/>
            <a:ext cx="7157404" cy="875072"/>
            <a:chOff x="655459" y="4972378"/>
            <a:chExt cx="7157404" cy="1121293"/>
          </a:xfrm>
        </p:grpSpPr>
        <p:sp>
          <p:nvSpPr>
            <p:cNvPr id="8" name="Rectangle à coins arrondis 7"/>
            <p:cNvSpPr/>
            <p:nvPr/>
          </p:nvSpPr>
          <p:spPr bwMode="auto">
            <a:xfrm>
              <a:off x="655459" y="5499513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Atomic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GPS</a:t>
              </a:r>
            </a:p>
          </p:txBody>
        </p:sp>
        <p:sp>
          <p:nvSpPr>
            <p:cNvPr id="9" name="Rectangle à coins arrondis 8"/>
            <p:cNvSpPr/>
            <p:nvPr/>
          </p:nvSpPr>
          <p:spPr bwMode="auto">
            <a:xfrm>
              <a:off x="1924557" y="5494489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TDB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Master</a:t>
              </a:r>
            </a:p>
          </p:txBody>
        </p:sp>
        <p:sp>
          <p:nvSpPr>
            <p:cNvPr id="10" name="Rectangle à coins arrondis 9"/>
            <p:cNvSpPr/>
            <p:nvPr/>
          </p:nvSpPr>
          <p:spPr bwMode="auto">
            <a:xfrm>
              <a:off x="3638720" y="5274655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TDB </a:t>
              </a:r>
            </a:p>
          </p:txBody>
        </p:sp>
        <p:sp>
          <p:nvSpPr>
            <p:cNvPr id="11" name="Rectangle à coins arrondis 10"/>
            <p:cNvSpPr/>
            <p:nvPr/>
          </p:nvSpPr>
          <p:spPr bwMode="auto">
            <a:xfrm>
              <a:off x="3638720" y="5713345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TDB </a:t>
              </a:r>
            </a:p>
          </p:txBody>
        </p:sp>
        <p:sp>
          <p:nvSpPr>
            <p:cNvPr id="12" name="Organigramme : Jonction de sommaire 11"/>
            <p:cNvSpPr/>
            <p:nvPr/>
          </p:nvSpPr>
          <p:spPr bwMode="auto">
            <a:xfrm>
              <a:off x="6538888" y="5264868"/>
              <a:ext cx="394163" cy="399557"/>
            </a:xfrm>
            <a:prstGeom prst="flowChartSummingJunct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3" name="Connecteur en angle 12"/>
            <p:cNvCxnSpPr>
              <a:stCxn id="8" idx="3"/>
              <a:endCxn id="9" idx="1"/>
            </p:cNvCxnSpPr>
            <p:nvPr/>
          </p:nvCxnSpPr>
          <p:spPr bwMode="auto">
            <a:xfrm flipV="1">
              <a:off x="1278545" y="5684652"/>
              <a:ext cx="646012" cy="502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Connecteur en angle 13"/>
            <p:cNvCxnSpPr>
              <a:stCxn id="9" idx="3"/>
              <a:endCxn id="10" idx="1"/>
            </p:cNvCxnSpPr>
            <p:nvPr/>
          </p:nvCxnSpPr>
          <p:spPr bwMode="auto">
            <a:xfrm flipV="1">
              <a:off x="2547643" y="5464818"/>
              <a:ext cx="1091077" cy="21983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Connecteur en angle 14"/>
            <p:cNvCxnSpPr>
              <a:stCxn id="9" idx="3"/>
              <a:endCxn id="11" idx="1"/>
            </p:cNvCxnSpPr>
            <p:nvPr/>
          </p:nvCxnSpPr>
          <p:spPr bwMode="auto">
            <a:xfrm>
              <a:off x="2547643" y="5684652"/>
              <a:ext cx="1091077" cy="21885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Connecteur en angle 15"/>
            <p:cNvCxnSpPr>
              <a:stCxn id="28" idx="3"/>
              <a:endCxn id="12" idx="2"/>
            </p:cNvCxnSpPr>
            <p:nvPr/>
          </p:nvCxnSpPr>
          <p:spPr bwMode="auto">
            <a:xfrm>
              <a:off x="5490445" y="5462121"/>
              <a:ext cx="1048443" cy="252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7" name="Connecteur en angle 39"/>
            <p:cNvCxnSpPr>
              <a:stCxn id="31" idx="3"/>
              <a:endCxn id="12" idx="4"/>
            </p:cNvCxnSpPr>
            <p:nvPr/>
          </p:nvCxnSpPr>
          <p:spPr bwMode="auto">
            <a:xfrm flipV="1">
              <a:off x="5490445" y="5664425"/>
              <a:ext cx="1245525" cy="236017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8" name="ZoneTexte 17"/>
            <p:cNvSpPr txBox="1"/>
            <p:nvPr/>
          </p:nvSpPr>
          <p:spPr>
            <a:xfrm>
              <a:off x="6237114" y="4972378"/>
              <a:ext cx="4988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Mixer</a:t>
              </a:r>
              <a:endParaRPr lang="en-US" sz="1000" b="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1310913" y="5445939"/>
              <a:ext cx="5100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1PPS</a:t>
              </a:r>
              <a:endParaRPr lang="en-US" sz="1000" b="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2547643" y="5478307"/>
              <a:ext cx="7537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Fiber 3km</a:t>
              </a:r>
              <a:endParaRPr lang="en-US" sz="1000" b="0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5474260" y="5270953"/>
              <a:ext cx="4764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0" dirty="0" smtClean="0"/>
                <a:t>LEMO</a:t>
              </a:r>
              <a:endParaRPr lang="en-US" sz="800" b="0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5948661" y="5218599"/>
              <a:ext cx="5902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10MHz</a:t>
              </a:r>
              <a:endParaRPr lang="en-US" sz="1000" b="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5971589" y="5664425"/>
              <a:ext cx="5902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10MHz</a:t>
              </a:r>
              <a:endParaRPr lang="en-US" sz="1000" b="0" dirty="0"/>
            </a:p>
          </p:txBody>
        </p:sp>
        <p:cxnSp>
          <p:nvCxnSpPr>
            <p:cNvPr id="25" name="Connecteur en angle 24"/>
            <p:cNvCxnSpPr>
              <a:stCxn id="12" idx="0"/>
              <a:endCxn id="26" idx="0"/>
            </p:cNvCxnSpPr>
            <p:nvPr/>
          </p:nvCxnSpPr>
          <p:spPr bwMode="auto">
            <a:xfrm rot="16200000" flipH="1">
              <a:off x="7113661" y="4887175"/>
              <a:ext cx="9967" cy="765351"/>
            </a:xfrm>
            <a:prstGeom prst="bentConnector3">
              <a:avLst>
                <a:gd name="adj1" fmla="val -2293569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6" name="Rectangle à coins arrondis 25"/>
            <p:cNvSpPr/>
            <p:nvPr/>
          </p:nvSpPr>
          <p:spPr bwMode="auto">
            <a:xfrm>
              <a:off x="7189777" y="5274833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ADC7674</a:t>
              </a:r>
            </a:p>
          </p:txBody>
        </p:sp>
        <p:cxnSp>
          <p:nvCxnSpPr>
            <p:cNvPr id="27" name="Connecteur en angle 26"/>
            <p:cNvCxnSpPr>
              <a:stCxn id="12" idx="6"/>
              <a:endCxn id="26" idx="1"/>
            </p:cNvCxnSpPr>
            <p:nvPr/>
          </p:nvCxnSpPr>
          <p:spPr bwMode="auto">
            <a:xfrm>
              <a:off x="6933051" y="5464647"/>
              <a:ext cx="256727" cy="35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8" name="Rectangle à coins arrondis 27"/>
            <p:cNvSpPr/>
            <p:nvPr/>
          </p:nvSpPr>
          <p:spPr bwMode="auto">
            <a:xfrm>
              <a:off x="4867358" y="5271958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Locked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Oscillator</a:t>
              </a: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5495177" y="5724526"/>
              <a:ext cx="47641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b="0" dirty="0" smtClean="0"/>
                <a:t>LEMO</a:t>
              </a:r>
              <a:endParaRPr lang="en-US" sz="800" b="0" dirty="0"/>
            </a:p>
          </p:txBody>
        </p:sp>
        <p:sp>
          <p:nvSpPr>
            <p:cNvPr id="31" name="Rectangle à coins arrondis 30"/>
            <p:cNvSpPr/>
            <p:nvPr/>
          </p:nvSpPr>
          <p:spPr bwMode="auto">
            <a:xfrm>
              <a:off x="4867358" y="5710277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Locked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Oscillator</a:t>
              </a:r>
            </a:p>
          </p:txBody>
        </p:sp>
        <p:cxnSp>
          <p:nvCxnSpPr>
            <p:cNvPr id="34" name="Connecteur en angle 33"/>
            <p:cNvCxnSpPr>
              <a:stCxn id="10" idx="3"/>
              <a:endCxn id="28" idx="1"/>
            </p:cNvCxnSpPr>
            <p:nvPr/>
          </p:nvCxnSpPr>
          <p:spPr bwMode="auto">
            <a:xfrm flipV="1">
              <a:off x="4261806" y="5462123"/>
              <a:ext cx="605552" cy="269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Connecteur en angle 36"/>
            <p:cNvCxnSpPr>
              <a:stCxn id="11" idx="3"/>
              <a:endCxn id="31" idx="1"/>
            </p:cNvCxnSpPr>
            <p:nvPr/>
          </p:nvCxnSpPr>
          <p:spPr bwMode="auto">
            <a:xfrm flipV="1">
              <a:off x="4261806" y="5900440"/>
              <a:ext cx="605552" cy="306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0" name="ZoneTexte 39"/>
            <p:cNvSpPr txBox="1"/>
            <p:nvPr/>
          </p:nvSpPr>
          <p:spPr>
            <a:xfrm>
              <a:off x="4271854" y="5248921"/>
              <a:ext cx="5100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1PPS</a:t>
              </a:r>
              <a:endParaRPr lang="en-US" sz="1000" b="0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4271854" y="5704432"/>
              <a:ext cx="5100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1PPS</a:t>
              </a:r>
              <a:endParaRPr lang="en-US" sz="1000" b="0" dirty="0"/>
            </a:p>
          </p:txBody>
        </p:sp>
      </p:grpSp>
      <p:grpSp>
        <p:nvGrpSpPr>
          <p:cNvPr id="60" name="Groupe 59"/>
          <p:cNvGrpSpPr/>
          <p:nvPr/>
        </p:nvGrpSpPr>
        <p:grpSpPr>
          <a:xfrm>
            <a:off x="994904" y="949197"/>
            <a:ext cx="7157404" cy="943886"/>
            <a:chOff x="1003415" y="5069482"/>
            <a:chExt cx="7157404" cy="1118225"/>
          </a:xfrm>
        </p:grpSpPr>
        <p:sp>
          <p:nvSpPr>
            <p:cNvPr id="61" name="Rectangle à coins arrondis 60"/>
            <p:cNvSpPr/>
            <p:nvPr/>
          </p:nvSpPr>
          <p:spPr bwMode="auto">
            <a:xfrm>
              <a:off x="1003415" y="5591593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Atomic 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GPS</a:t>
              </a:r>
            </a:p>
          </p:txBody>
        </p:sp>
        <p:sp>
          <p:nvSpPr>
            <p:cNvPr id="62" name="Rectangle à coins arrondis 61"/>
            <p:cNvSpPr/>
            <p:nvPr/>
          </p:nvSpPr>
          <p:spPr bwMode="auto">
            <a:xfrm>
              <a:off x="2272513" y="5591593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TDB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Master</a:t>
              </a:r>
            </a:p>
          </p:txBody>
        </p:sp>
        <p:sp>
          <p:nvSpPr>
            <p:cNvPr id="63" name="Rectangle à coins arrondis 62"/>
            <p:cNvSpPr/>
            <p:nvPr/>
          </p:nvSpPr>
          <p:spPr bwMode="auto">
            <a:xfrm>
              <a:off x="4585484" y="5371759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TDB </a:t>
              </a:r>
            </a:p>
          </p:txBody>
        </p:sp>
        <p:sp>
          <p:nvSpPr>
            <p:cNvPr id="64" name="Rectangle à coins arrondis 63"/>
            <p:cNvSpPr/>
            <p:nvPr/>
          </p:nvSpPr>
          <p:spPr bwMode="auto">
            <a:xfrm>
              <a:off x="4585484" y="5807381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TDB </a:t>
              </a:r>
            </a:p>
          </p:txBody>
        </p:sp>
        <p:sp>
          <p:nvSpPr>
            <p:cNvPr id="65" name="Organigramme : Jonction de sommaire 64"/>
            <p:cNvSpPr/>
            <p:nvPr/>
          </p:nvSpPr>
          <p:spPr bwMode="auto">
            <a:xfrm>
              <a:off x="6886843" y="5361972"/>
              <a:ext cx="394163" cy="399557"/>
            </a:xfrm>
            <a:prstGeom prst="flowChartSummingJunct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6" name="Connecteur en angle 65"/>
            <p:cNvCxnSpPr>
              <a:stCxn id="61" idx="3"/>
              <a:endCxn id="62" idx="1"/>
            </p:cNvCxnSpPr>
            <p:nvPr/>
          </p:nvCxnSpPr>
          <p:spPr bwMode="auto">
            <a:xfrm>
              <a:off x="1626501" y="5781756"/>
              <a:ext cx="646012" cy="12700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7" name="Connecteur en angle 66"/>
            <p:cNvCxnSpPr>
              <a:stCxn id="62" idx="3"/>
              <a:endCxn id="63" idx="1"/>
            </p:cNvCxnSpPr>
            <p:nvPr/>
          </p:nvCxnSpPr>
          <p:spPr bwMode="auto">
            <a:xfrm flipV="1">
              <a:off x="2895600" y="5561922"/>
              <a:ext cx="1689885" cy="219834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8" name="Connecteur en angle 67"/>
            <p:cNvCxnSpPr>
              <a:stCxn id="62" idx="3"/>
              <a:endCxn id="64" idx="1"/>
            </p:cNvCxnSpPr>
            <p:nvPr/>
          </p:nvCxnSpPr>
          <p:spPr bwMode="auto">
            <a:xfrm>
              <a:off x="2895600" y="5781756"/>
              <a:ext cx="1689885" cy="215788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69" name="Connecteur en angle 68"/>
            <p:cNvCxnSpPr>
              <a:stCxn id="63" idx="3"/>
              <a:endCxn id="65" idx="2"/>
            </p:cNvCxnSpPr>
            <p:nvPr/>
          </p:nvCxnSpPr>
          <p:spPr bwMode="auto">
            <a:xfrm flipV="1">
              <a:off x="5208571" y="5561751"/>
              <a:ext cx="1678273" cy="173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70" name="Connecteur en angle 39"/>
            <p:cNvCxnSpPr>
              <a:stCxn id="64" idx="3"/>
              <a:endCxn id="65" idx="4"/>
            </p:cNvCxnSpPr>
            <p:nvPr/>
          </p:nvCxnSpPr>
          <p:spPr bwMode="auto">
            <a:xfrm flipV="1">
              <a:off x="5208571" y="5761529"/>
              <a:ext cx="1875355" cy="236017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1" name="ZoneTexte 70"/>
            <p:cNvSpPr txBox="1"/>
            <p:nvPr/>
          </p:nvSpPr>
          <p:spPr>
            <a:xfrm>
              <a:off x="6585069" y="5069482"/>
              <a:ext cx="49885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Mixer</a:t>
              </a:r>
              <a:endParaRPr lang="en-US" sz="1000" b="0" dirty="0"/>
            </a:p>
          </p:txBody>
        </p:sp>
        <p:sp>
          <p:nvSpPr>
            <p:cNvPr id="72" name="ZoneTexte 71"/>
            <p:cNvSpPr txBox="1"/>
            <p:nvPr/>
          </p:nvSpPr>
          <p:spPr>
            <a:xfrm>
              <a:off x="1658869" y="5543043"/>
              <a:ext cx="5902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10MHz</a:t>
              </a:r>
              <a:endParaRPr lang="en-US" sz="1000" b="0" dirty="0"/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2895599" y="5575411"/>
              <a:ext cx="753732" cy="291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Fiber 3km</a:t>
              </a:r>
              <a:endParaRPr lang="en-US" sz="1000" b="0" dirty="0"/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5208571" y="5296822"/>
              <a:ext cx="455574" cy="291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BNC</a:t>
              </a:r>
              <a:endParaRPr lang="en-US" sz="1000" b="0" dirty="0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5200479" y="5789264"/>
              <a:ext cx="455574" cy="291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BNC</a:t>
              </a:r>
              <a:endParaRPr lang="en-US" sz="1000" b="0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6296617" y="5315703"/>
              <a:ext cx="5902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10MHz</a:t>
              </a:r>
              <a:endParaRPr lang="en-US" sz="1000" b="0" dirty="0"/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6319545" y="5761529"/>
              <a:ext cx="59022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0" dirty="0" smtClean="0"/>
                <a:t>10MHz</a:t>
              </a:r>
              <a:endParaRPr lang="en-US" sz="1000" b="0" dirty="0"/>
            </a:p>
          </p:txBody>
        </p:sp>
        <p:cxnSp>
          <p:nvCxnSpPr>
            <p:cNvPr id="78" name="Connecteur en angle 77"/>
            <p:cNvCxnSpPr>
              <a:stCxn id="65" idx="0"/>
              <a:endCxn id="79" idx="0"/>
            </p:cNvCxnSpPr>
            <p:nvPr/>
          </p:nvCxnSpPr>
          <p:spPr bwMode="auto">
            <a:xfrm rot="16200000" flipH="1">
              <a:off x="7461617" y="4984279"/>
              <a:ext cx="9967" cy="765351"/>
            </a:xfrm>
            <a:prstGeom prst="bentConnector3">
              <a:avLst>
                <a:gd name="adj1" fmla="val -2293569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9" name="Rectangle à coins arrondis 78"/>
            <p:cNvSpPr/>
            <p:nvPr/>
          </p:nvSpPr>
          <p:spPr bwMode="auto">
            <a:xfrm>
              <a:off x="7537733" y="5371937"/>
              <a:ext cx="623086" cy="380326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b="0" dirty="0" smtClean="0"/>
                <a:t>ADC7674</a:t>
              </a:r>
            </a:p>
          </p:txBody>
        </p:sp>
        <p:cxnSp>
          <p:nvCxnSpPr>
            <p:cNvPr id="80" name="Connecteur en angle 79"/>
            <p:cNvCxnSpPr>
              <a:stCxn id="65" idx="6"/>
              <a:endCxn id="79" idx="1"/>
            </p:cNvCxnSpPr>
            <p:nvPr/>
          </p:nvCxnSpPr>
          <p:spPr bwMode="auto">
            <a:xfrm>
              <a:off x="7281007" y="5561751"/>
              <a:ext cx="256727" cy="351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81" name="Espace réservé de la date 8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82" name="Espace réservé du numéro de diapositive 8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34BDA-8532-4A7B-BDFA-6B742C658A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3" name="Espace réservé du pied de page 8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LAPP/IN2P3/CNRS</a:t>
            </a:r>
            <a:endParaRPr lang="en-US" dirty="0"/>
          </a:p>
        </p:txBody>
      </p:sp>
      <p:sp>
        <p:nvSpPr>
          <p:cNvPr id="57" name="ZoneTexte 56"/>
          <p:cNvSpPr txBox="1"/>
          <p:nvPr/>
        </p:nvSpPr>
        <p:spPr>
          <a:xfrm>
            <a:off x="1983289" y="4270248"/>
            <a:ext cx="26361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smtClean="0">
                <a:solidFill>
                  <a:srgbClr val="00B050"/>
                </a:solidFill>
              </a:rPr>
              <a:t>green: setup noise floor</a:t>
            </a:r>
            <a:endParaRPr lang="en-US" sz="1000" b="0" dirty="0">
              <a:solidFill>
                <a:srgbClr val="00B05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7602296" y="2368296"/>
            <a:ext cx="7665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1ns/</a:t>
            </a:r>
            <a:r>
              <a:rPr lang="en-US" b="0" dirty="0" smtClean="0">
                <a:latin typeface="Times New Roman"/>
                <a:cs typeface="Times New Roman"/>
              </a:rPr>
              <a:t>√Hz</a:t>
            </a:r>
            <a:endParaRPr lang="en-US" b="0" dirty="0"/>
          </a:p>
        </p:txBody>
      </p:sp>
      <p:sp>
        <p:nvSpPr>
          <p:cNvPr id="84" name="ZoneTexte 83"/>
          <p:cNvSpPr txBox="1"/>
          <p:nvPr/>
        </p:nvSpPr>
        <p:spPr>
          <a:xfrm>
            <a:off x="7602296" y="2715399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10</a:t>
            </a:r>
            <a:r>
              <a:rPr lang="en-US" b="0" baseline="30000" dirty="0" smtClean="0"/>
              <a:t>-1</a:t>
            </a:r>
            <a:r>
              <a:rPr lang="en-US" b="0" dirty="0" smtClean="0"/>
              <a:t>ns/</a:t>
            </a:r>
            <a:r>
              <a:rPr lang="en-US" b="0" dirty="0" smtClean="0">
                <a:latin typeface="Times New Roman"/>
                <a:cs typeface="Times New Roman"/>
              </a:rPr>
              <a:t>√Hz</a:t>
            </a:r>
            <a:endParaRPr lang="en-US" b="0" dirty="0"/>
          </a:p>
        </p:txBody>
      </p:sp>
      <p:sp>
        <p:nvSpPr>
          <p:cNvPr id="85" name="ZoneTexte 84"/>
          <p:cNvSpPr txBox="1"/>
          <p:nvPr/>
        </p:nvSpPr>
        <p:spPr>
          <a:xfrm>
            <a:off x="7602296" y="3080790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10</a:t>
            </a:r>
            <a:r>
              <a:rPr lang="en-US" b="0" baseline="30000" dirty="0" smtClean="0"/>
              <a:t>-2</a:t>
            </a:r>
            <a:r>
              <a:rPr lang="en-US" b="0" dirty="0" smtClean="0"/>
              <a:t>ns/</a:t>
            </a:r>
            <a:r>
              <a:rPr lang="en-US" b="0" dirty="0" smtClean="0">
                <a:latin typeface="Times New Roman"/>
                <a:cs typeface="Times New Roman"/>
              </a:rPr>
              <a:t>√Hz</a:t>
            </a:r>
            <a:endParaRPr lang="en-US" b="0" dirty="0"/>
          </a:p>
        </p:txBody>
      </p:sp>
      <p:sp>
        <p:nvSpPr>
          <p:cNvPr id="86" name="ZoneTexte 85"/>
          <p:cNvSpPr txBox="1"/>
          <p:nvPr/>
        </p:nvSpPr>
        <p:spPr>
          <a:xfrm>
            <a:off x="7602296" y="3444841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1ps/</a:t>
            </a:r>
            <a:r>
              <a:rPr lang="en-US" b="0" dirty="0" smtClean="0">
                <a:latin typeface="Times New Roman"/>
                <a:cs typeface="Times New Roman"/>
              </a:rPr>
              <a:t>√Hz</a:t>
            </a:r>
            <a:endParaRPr lang="en-US" b="0" dirty="0"/>
          </a:p>
        </p:txBody>
      </p:sp>
      <p:sp>
        <p:nvSpPr>
          <p:cNvPr id="87" name="ZoneTexte 86"/>
          <p:cNvSpPr txBox="1"/>
          <p:nvPr/>
        </p:nvSpPr>
        <p:spPr>
          <a:xfrm>
            <a:off x="7602296" y="3790604"/>
            <a:ext cx="915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10</a:t>
            </a:r>
            <a:r>
              <a:rPr lang="en-US" b="0" baseline="30000" dirty="0" smtClean="0"/>
              <a:t>-1</a:t>
            </a:r>
            <a:r>
              <a:rPr lang="en-US" b="0" dirty="0" smtClean="0"/>
              <a:t>ps/</a:t>
            </a:r>
            <a:r>
              <a:rPr lang="en-US" b="0" dirty="0" smtClean="0">
                <a:latin typeface="Times New Roman"/>
                <a:cs typeface="Times New Roman"/>
              </a:rPr>
              <a:t>√Hz</a:t>
            </a:r>
            <a:endParaRPr lang="en-US" b="0" dirty="0"/>
          </a:p>
        </p:txBody>
      </p:sp>
      <p:sp>
        <p:nvSpPr>
          <p:cNvPr id="88" name="ZoneTexte 87"/>
          <p:cNvSpPr txBox="1"/>
          <p:nvPr/>
        </p:nvSpPr>
        <p:spPr>
          <a:xfrm>
            <a:off x="7144478" y="4905547"/>
            <a:ext cx="40427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/>
                <a:cs typeface="Times New Roman"/>
              </a:rPr>
              <a:t>Hz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NECTArCam</a:t>
            </a:r>
            <a:r>
              <a:rPr lang="en-US" dirty="0" smtClean="0"/>
              <a:t> properties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err="1" smtClean="0"/>
              <a:t>NECTAr</a:t>
            </a:r>
            <a:r>
              <a:rPr lang="en-US" sz="1400" dirty="0" smtClean="0"/>
              <a:t> chip</a:t>
            </a:r>
          </a:p>
          <a:p>
            <a:pPr lvl="1"/>
            <a:r>
              <a:rPr lang="en-US" sz="1400" dirty="0" smtClean="0"/>
              <a:t>2 DAQ channels (low and high gain)</a:t>
            </a:r>
          </a:p>
          <a:p>
            <a:pPr lvl="1"/>
            <a:r>
              <a:rPr lang="en-US" sz="1400" dirty="0" smtClean="0"/>
              <a:t>1 Trigger channel</a:t>
            </a:r>
          </a:p>
          <a:p>
            <a:pPr lvl="1"/>
            <a:r>
              <a:rPr lang="en-US" sz="1400" dirty="0" smtClean="0"/>
              <a:t>Analog memory 1024 cells @ 0.5-2GHz ( duration ~1us)</a:t>
            </a:r>
          </a:p>
          <a:p>
            <a:pPr lvl="1"/>
            <a:r>
              <a:rPr lang="en-US" sz="1400" dirty="0" smtClean="0"/>
              <a:t>ADC 12bits@20MHz </a:t>
            </a:r>
          </a:p>
          <a:p>
            <a:pPr lvl="1"/>
            <a:r>
              <a:rPr lang="en-US" sz="1400" dirty="0" smtClean="0"/>
              <a:t>16 samples per event </a:t>
            </a:r>
          </a:p>
          <a:p>
            <a:r>
              <a:rPr lang="en-US" sz="1400" dirty="0" err="1" smtClean="0"/>
              <a:t>NECTar</a:t>
            </a:r>
            <a:r>
              <a:rPr lang="en-US" sz="1400" dirty="0" smtClean="0"/>
              <a:t> module</a:t>
            </a:r>
          </a:p>
          <a:p>
            <a:pPr lvl="1"/>
            <a:r>
              <a:rPr lang="en-US" sz="1400" dirty="0" smtClean="0"/>
              <a:t>7 pixels  (7 </a:t>
            </a:r>
            <a:r>
              <a:rPr lang="en-US" sz="1400" dirty="0" err="1" smtClean="0"/>
              <a:t>NECTAr</a:t>
            </a:r>
            <a:r>
              <a:rPr lang="en-US" sz="1400" dirty="0" smtClean="0"/>
              <a:t> chips)</a:t>
            </a:r>
          </a:p>
          <a:p>
            <a:pPr lvl="1"/>
            <a:r>
              <a:rPr lang="en-US" sz="1400" dirty="0" smtClean="0"/>
              <a:t>Readout FPGA with Ethernet </a:t>
            </a:r>
          </a:p>
          <a:p>
            <a:pPr lvl="1"/>
            <a:r>
              <a:rPr lang="en-US" sz="1400" dirty="0" smtClean="0"/>
              <a:t>L0 trigger : based on 7 pixels analog sum &gt; threshold</a:t>
            </a:r>
          </a:p>
          <a:p>
            <a:r>
              <a:rPr lang="en-US" sz="1400" dirty="0" err="1" smtClean="0"/>
              <a:t>NECTar</a:t>
            </a:r>
            <a:r>
              <a:rPr lang="en-US" sz="1400" dirty="0" smtClean="0"/>
              <a:t> Cam</a:t>
            </a:r>
          </a:p>
          <a:p>
            <a:pPr lvl="1"/>
            <a:r>
              <a:rPr lang="en-US" sz="1400" dirty="0" smtClean="0"/>
              <a:t>L1 trigger :</a:t>
            </a:r>
          </a:p>
          <a:p>
            <a:pPr lvl="2"/>
            <a:r>
              <a:rPr lang="en-US" sz="1400" dirty="0" smtClean="0"/>
              <a:t>based on  L0 trigger from predefined trigger region in a camera</a:t>
            </a:r>
          </a:p>
          <a:p>
            <a:pPr lvl="2"/>
            <a:r>
              <a:rPr lang="en-US" sz="1400" smtClean="0"/>
              <a:t>rate  &lt;10KHz</a:t>
            </a:r>
            <a:r>
              <a:rPr lang="en-US" sz="1400" dirty="0" smtClean="0"/>
              <a:t>. It’s the camera trigger</a:t>
            </a:r>
          </a:p>
          <a:p>
            <a:pPr lvl="1"/>
            <a:r>
              <a:rPr lang="en-US" sz="1400" dirty="0" smtClean="0"/>
              <a:t>Ethernet bandwidth: 47*10KHz * 3.584(Kbit/s) </a:t>
            </a:r>
            <a:r>
              <a:rPr lang="en-US" sz="1400" dirty="0" smtClean="0">
                <a:cs typeface="Times New Roman"/>
              </a:rPr>
              <a:t>≈ 47*36Mbits/s ≈ </a:t>
            </a:r>
            <a:r>
              <a:rPr lang="en-US" sz="1400" dirty="0" smtClean="0"/>
              <a:t>1.68Gbits/s</a:t>
            </a:r>
          </a:p>
          <a:p>
            <a:pPr lvl="1"/>
            <a:endParaRPr lang="en-US" sz="1400" dirty="0" smtClean="0"/>
          </a:p>
          <a:p>
            <a:pPr lvl="2"/>
            <a:endParaRPr lang="en-US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18/06/2012</a:t>
            </a:r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LAPP/IN2P3/CNRS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3D5AF-9B17-42AF-AA31-1DBAB26A4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viewTemplat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CTA-ReviewTemplate</Template>
  <TotalTime>28042</TotalTime>
  <Words>535</Words>
  <Application>Microsoft Office PowerPoint</Application>
  <PresentationFormat>Affichage à l'écran (4:3)</PresentationFormat>
  <Paragraphs>207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ReviewTemplate</vt:lpstr>
      <vt:lpstr>Slow control and Safety</vt:lpstr>
      <vt:lpstr>Slow Control and safety: Solutions envisagees</vt:lpstr>
      <vt:lpstr>Slow Control and Safety: Cout</vt:lpstr>
      <vt:lpstr>Slow Control and Safety</vt:lpstr>
      <vt:lpstr>Annexes</vt:lpstr>
      <vt:lpstr>Virgo Timing Distribution</vt:lpstr>
      <vt:lpstr>Virgo Timing : phase noise</vt:lpstr>
      <vt:lpstr>NECTArCam properties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Aucun titre de diapositive</dc:title>
  <dc:creator/>
  <cp:lastModifiedBy>masserot</cp:lastModifiedBy>
  <cp:revision>1645</cp:revision>
  <dcterms:created xsi:type="dcterms:W3CDTF">1601-01-01T00:00:00Z</dcterms:created>
  <dcterms:modified xsi:type="dcterms:W3CDTF">2012-06-18T12:38:07Z</dcterms:modified>
</cp:coreProperties>
</file>