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81" r:id="rId3"/>
    <p:sldId id="319" r:id="rId4"/>
    <p:sldId id="320" r:id="rId5"/>
    <p:sldId id="321" r:id="rId6"/>
    <p:sldId id="322" r:id="rId7"/>
    <p:sldId id="323" r:id="rId8"/>
    <p:sldId id="32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CC"/>
    <a:srgbClr val="008000"/>
    <a:srgbClr val="000000"/>
    <a:srgbClr val="F8F8F8"/>
    <a:srgbClr val="FFFA00"/>
    <a:srgbClr val="CC9900"/>
    <a:srgbClr val="66FF66"/>
    <a:srgbClr val="FF99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774" autoAdjust="0"/>
    <p:restoredTop sz="94660"/>
  </p:normalViewPr>
  <p:slideViewPr>
    <p:cSldViewPr>
      <p:cViewPr varScale="1">
        <p:scale>
          <a:sx n="78" d="100"/>
          <a:sy n="78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3EA9F-16C8-4E26-A9BF-868C8C4F745D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E56B6-57E6-4F9A-A5FC-DF8B6084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84188" y="1065213"/>
            <a:ext cx="8158162" cy="1689100"/>
          </a:xfrm>
          <a:prstGeom prst="rect">
            <a:avLst/>
          </a:prstGeom>
          <a:solidFill>
            <a:srgbClr val="777777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ltGray">
          <a:xfrm>
            <a:off x="228600" y="2722563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ltGray">
          <a:xfrm>
            <a:off x="228600" y="998538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ltGray">
          <a:xfrm>
            <a:off x="8623300" y="76200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ltGray">
          <a:xfrm>
            <a:off x="434975" y="76835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ltGray">
          <a:xfrm>
            <a:off x="2830513" y="553561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4" name="Rectangle 8" descr="Large confetti"/>
          <p:cNvSpPr>
            <a:spLocks noChangeArrowheads="1"/>
          </p:cNvSpPr>
          <p:nvPr/>
        </p:nvSpPr>
        <p:spPr bwMode="ltGray">
          <a:xfrm>
            <a:off x="4095750" y="548640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3716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7-11, 2011</a:t>
            </a:r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September 21-22, 2010 OSG Storage Forum ‹#›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blipFill dpi="0" rotWithShape="1">
          <a:blip r:embed="rId2" cstate="print">
            <a:lum/>
          </a:blip>
          <a:srcRect/>
          <a:tile tx="0" ty="0" sx="32000" sy="2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533400" y="6477000"/>
            <a:ext cx="7391400" cy="246221"/>
            <a:chOff x="533400" y="6477000"/>
            <a:chExt cx="7391400" cy="246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533400" y="6477000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September</a:t>
              </a:r>
              <a:r>
                <a:rPr lang="en-US" sz="1000" baseline="0" dirty="0" smtClean="0"/>
                <a:t> 13, 2012</a:t>
              </a:r>
              <a:endParaRPr lang="en-US" sz="1000" dirty="0"/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7086600" y="6477000"/>
              <a:ext cx="838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73D6675D-022C-4886-AF2E-B21C52138989}" type="slidenum">
                <a:rPr lang="en-US" sz="1000" smtClean="0"/>
                <a:pPr algn="r"/>
                <a:t>‹#›</a:t>
              </a:fld>
              <a:endParaRPr lang="en-US" sz="1000" dirty="0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505200" y="6477000"/>
            <a:ext cx="19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0" dirty="0" smtClean="0"/>
              <a:t>IN2P2 Federated Data Workshop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533400" y="6477000"/>
            <a:ext cx="7391400" cy="246221"/>
            <a:chOff x="533400" y="6477000"/>
            <a:chExt cx="7391400" cy="246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533400" y="6477000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March 7-11, 2011</a:t>
              </a:r>
              <a:endParaRPr lang="en-US" sz="1000" dirty="0"/>
            </a:p>
          </p:txBody>
        </p:sp>
        <p:sp>
          <p:nvSpPr>
            <p:cNvPr id="8" name="TextBox 7"/>
            <p:cNvSpPr txBox="1"/>
            <p:nvPr userDrawn="1"/>
          </p:nvSpPr>
          <p:spPr>
            <a:xfrm>
              <a:off x="3505200" y="6477000"/>
              <a:ext cx="1447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OSG All</a:t>
              </a:r>
              <a:r>
                <a:rPr lang="en-US" sz="1000" baseline="0" dirty="0" smtClean="0"/>
                <a:t> Hands Meeting</a:t>
              </a:r>
              <a:endParaRPr lang="en-US" sz="1000" dirty="0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7086600" y="6477000"/>
              <a:ext cx="838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73D6675D-022C-4886-AF2E-B21C52138989}" type="slidenum">
                <a:rPr lang="en-US" sz="1000" smtClean="0"/>
                <a:pPr algn="r"/>
                <a:t>‹#›</a:t>
              </a:fld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tile tx="0" ty="0" sx="32000" sy="2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84163"/>
            <a:ext cx="7646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IN2P3 Federated Storage Workshop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13-Sep-12 ‹#›</a:t>
            </a:r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924800" y="6324600"/>
            <a:ext cx="1219200" cy="76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10" name="Rectangle 13" descr="Large confetti"/>
          <p:cNvSpPr>
            <a:spLocks noChangeArrowheads="1"/>
          </p:cNvSpPr>
          <p:nvPr/>
        </p:nvSpPr>
        <p:spPr bwMode="ltGray">
          <a:xfrm>
            <a:off x="603504" y="152400"/>
            <a:ext cx="152400" cy="164592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11" name="Picture 11" descr="slac-logo-2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6391275"/>
            <a:ext cx="1219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7162800" y="6477000"/>
            <a:ext cx="838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9C8D-CD85-45F2-9265-67F289693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7"/>
        </a:buBlip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New Xrootd Monitoring Stream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Federated Data Workshop</a:t>
            </a:r>
          </a:p>
          <a:p>
            <a:r>
              <a:rPr lang="en-US" sz="2400" dirty="0" smtClean="0"/>
              <a:t>September 13, 2012</a:t>
            </a:r>
          </a:p>
          <a:p>
            <a:r>
              <a:rPr lang="en-US" sz="1800" dirty="0" smtClean="0"/>
              <a:t>Andrew Hanushevsky, SLAC</a:t>
            </a:r>
          </a:p>
          <a:p>
            <a:endParaRPr lang="en-US" sz="1800" dirty="0" smtClean="0"/>
          </a:p>
          <a:p>
            <a:r>
              <a:rPr lang="en-US" sz="1800" dirty="0" smtClean="0"/>
              <a:t>http://xrootd.org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Monitoring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provides a wide range of data</a:t>
            </a:r>
            <a:endParaRPr lang="en-US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Periodic summary data (xml based)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Real time detail data (binary based)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Login identification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Filename mapping information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File access information</a:t>
            </a:r>
          </a:p>
          <a:p>
            <a:pPr lvl="3">
              <a:spcBef>
                <a:spcPts val="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Seek based I/O</a:t>
            </a:r>
          </a:p>
          <a:p>
            <a:pPr lvl="3">
              <a:spcBef>
                <a:spcPts val="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File close summary (bytes r/w only)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Major efforts ongoing to digest data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Atlas: </a:t>
            </a:r>
            <a:r>
              <a:rPr lang="en-US" sz="2000" dirty="0" smtClean="0">
                <a:solidFill>
                  <a:schemeClr val="accent5">
                    <a:lumMod val="10000"/>
                  </a:schemeClr>
                </a:solidFill>
              </a:rPr>
              <a:t>Julia </a:t>
            </a:r>
            <a:r>
              <a:rPr lang="en-US" sz="2000" dirty="0" err="1" smtClean="0">
                <a:solidFill>
                  <a:schemeClr val="accent5">
                    <a:lumMod val="10000"/>
                  </a:schemeClr>
                </a:solidFill>
              </a:rPr>
              <a:t>Andreeva</a:t>
            </a:r>
            <a:r>
              <a:rPr lang="en-US" sz="2000" dirty="0" smtClean="0">
                <a:solidFill>
                  <a:schemeClr val="accent5">
                    <a:lumMod val="1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5">
                    <a:lumMod val="10000"/>
                  </a:schemeClr>
                </a:solidFill>
              </a:rPr>
              <a:t>Danila</a:t>
            </a:r>
            <a:r>
              <a:rPr lang="en-US" sz="20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10000"/>
                  </a:schemeClr>
                </a:solidFill>
              </a:rPr>
              <a:t>Oleynik</a:t>
            </a:r>
            <a:r>
              <a:rPr lang="en-US" sz="2000" dirty="0" smtClean="0">
                <a:solidFill>
                  <a:schemeClr val="accent5">
                    <a:lumMod val="1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5">
                    <a:lumMod val="10000"/>
                  </a:schemeClr>
                </a:solidFill>
              </a:rPr>
              <a:t>Artem</a:t>
            </a:r>
            <a:r>
              <a:rPr lang="en-US" sz="20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10000"/>
                  </a:schemeClr>
                </a:solidFill>
              </a:rPr>
              <a:t>Petrosyan</a:t>
            </a:r>
            <a:r>
              <a:rPr lang="en-US" sz="2000" dirty="0" smtClean="0">
                <a:solidFill>
                  <a:schemeClr val="accent5">
                    <a:lumMod val="10000"/>
                  </a:schemeClr>
                </a:solidFill>
              </a:rPr>
              <a:t>, and </a:t>
            </a:r>
            <a:r>
              <a:rPr lang="en-US" sz="2000" dirty="0" err="1" smtClean="0">
                <a:solidFill>
                  <a:schemeClr val="accent5">
                    <a:lumMod val="10000"/>
                  </a:schemeClr>
                </a:solidFill>
              </a:rPr>
              <a:t>Ilija</a:t>
            </a:r>
            <a:r>
              <a:rPr lang="en-US" sz="20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10000"/>
                  </a:schemeClr>
                </a:solidFill>
              </a:rPr>
              <a:t>Vukotic</a:t>
            </a:r>
            <a:endParaRPr lang="en-US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CMS: </a:t>
            </a:r>
            <a:r>
              <a:rPr lang="en-US" sz="2000" dirty="0" err="1" smtClean="0">
                <a:solidFill>
                  <a:schemeClr val="accent5">
                    <a:lumMod val="10000"/>
                  </a:schemeClr>
                </a:solidFill>
              </a:rPr>
              <a:t>Matevz</a:t>
            </a:r>
            <a:r>
              <a:rPr lang="en-US" sz="20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10000"/>
                  </a:schemeClr>
                </a:solidFill>
              </a:rPr>
              <a:t>Tadel</a:t>
            </a:r>
            <a:endParaRPr lang="en-US" sz="2000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Monitoring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dirty="0" smtClean="0"/>
              <a:t>Only detail stream provides sufficient data</a:t>
            </a:r>
            <a:endParaRPr lang="en-US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lvl="1">
              <a:spcBef>
                <a:spcPts val="70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Used to derive intermediate information</a:t>
            </a:r>
          </a:p>
          <a:p>
            <a:pPr lvl="2">
              <a:spcBef>
                <a:spcPts val="70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Real-Time per-file transfers</a:t>
            </a:r>
          </a:p>
          <a:p>
            <a:pPr lvl="3">
              <a:spcBef>
                <a:spcPts val="70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Though difficult to get it reasonably correct</a:t>
            </a:r>
          </a:p>
          <a:p>
            <a:pPr lvl="2">
              <a:spcBef>
                <a:spcPts val="70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Sigma’s for I/O block size</a:t>
            </a:r>
          </a:p>
          <a:p>
            <a:pPr lvl="1">
              <a:spcBef>
                <a:spcPts val="70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Raw data far exceeds derived data size</a:t>
            </a:r>
          </a:p>
          <a:p>
            <a:pPr lvl="2">
              <a:spcBef>
                <a:spcPts val="70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Desire to send just enough data</a:t>
            </a:r>
          </a:p>
          <a:p>
            <a:pPr lvl="3">
              <a:spcBef>
                <a:spcPts val="70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Less likely to overwhelm collector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Solution is to create a new “f” stream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Real-Time “f” 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dirty="0" smtClean="0"/>
              <a:t>Binary stream for only file-based information</a:t>
            </a:r>
            <a:endParaRPr lang="en-US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lvl="1">
              <a:spcBef>
                <a:spcPts val="70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Intermediate detail between summary and detail</a:t>
            </a:r>
          </a:p>
          <a:p>
            <a:pPr lvl="2">
              <a:spcBef>
                <a:spcPts val="70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Provides accurate Real-Time per-file transfers</a:t>
            </a:r>
          </a:p>
          <a:p>
            <a:pPr lvl="2">
              <a:spcBef>
                <a:spcPts val="70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Computed Sigma’s for I/O block size</a:t>
            </a:r>
          </a:p>
          <a:p>
            <a:pPr lvl="1">
              <a:spcBef>
                <a:spcPts val="70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Configured via the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xrootd.monitor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directive</a:t>
            </a:r>
          </a:p>
          <a:p>
            <a:pPr lvl="2">
              <a:spcBef>
                <a:spcPts val="70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Option: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fstats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5">
                    <a:lumMod val="10000"/>
                  </a:schemeClr>
                </a:solidFill>
              </a:rPr>
              <a:t>interval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[fn] [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io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] [ops] [sigma]</a:t>
            </a:r>
          </a:p>
          <a:p>
            <a:pPr lvl="3">
              <a:spcBef>
                <a:spcPts val="70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fn		include filename in open record</a:t>
            </a:r>
          </a:p>
          <a:p>
            <a:pPr lvl="3">
              <a:spcBef>
                <a:spcPts val="700"/>
              </a:spcBef>
            </a:pP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io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	provide per-file I/O statistics each </a:t>
            </a:r>
            <a:r>
              <a:rPr lang="en-US" i="1" dirty="0" smtClean="0">
                <a:solidFill>
                  <a:schemeClr val="accent5">
                    <a:lumMod val="10000"/>
                  </a:schemeClr>
                </a:solidFill>
              </a:rPr>
              <a:t>interval</a:t>
            </a:r>
          </a:p>
          <a:p>
            <a:pPr lvl="3">
              <a:spcBef>
                <a:spcPts val="70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ops	include operation counts in close record</a:t>
            </a:r>
          </a:p>
          <a:p>
            <a:pPr lvl="3">
              <a:spcBef>
                <a:spcPts val="700"/>
              </a:spcBef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Sigma	calculate sigma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“f” Stream Open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685800"/>
          </a:xfrm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dirty="0" smtClean="0"/>
              <a:t>Inserted into stream when file opened</a:t>
            </a:r>
            <a:endParaRPr lang="en-US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682657"/>
            <a:ext cx="866936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XrdXrootdMonFileHdr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// 8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char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recType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// close |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| open | ops | time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char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recFlag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// Record type-specific flags (e.g. open mode, fn present, etc)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short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recSize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// Size of this record in bytes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fileID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//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dictid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of file for all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rectypes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except "time“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XrdXrootdMonFileOpn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XrdXrootdMonFileHdr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Hdr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   //  8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fsz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   //  8 file size at time of open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    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tfn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[];    //  n "&lt;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&gt;\n&lt;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lfn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&gt;\0" of size(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Hdr.RecSize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- 16)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“f” Stream I/O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685800"/>
          </a:xfrm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dirty="0" smtClean="0"/>
              <a:t>One record per open file (each </a:t>
            </a:r>
            <a:r>
              <a:rPr lang="en-US" i="1" dirty="0" smtClean="0"/>
              <a:t>interval</a:t>
            </a:r>
            <a:r>
              <a:rPr lang="en-US" dirty="0" smtClean="0"/>
              <a:t>) </a:t>
            </a:r>
            <a:endParaRPr lang="en-US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682657"/>
            <a:ext cx="823975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XrdXrootdMonStatIO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read;     // Bytes read  from file so far using read()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 // Bytes read  from file so far using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write;    // Bytes written to file so far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XrdXrootdMonFileIO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XrdXrootdMonFileHdr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Hdr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   //  8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XrdXrootdMonStatIO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Bytes;    // 24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“f” Stream close Record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685800"/>
          </a:xfrm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dirty="0" smtClean="0"/>
              <a:t>One record per open file (each </a:t>
            </a:r>
            <a:r>
              <a:rPr lang="en-US" i="1" dirty="0" smtClean="0"/>
              <a:t>interval</a:t>
            </a:r>
            <a:r>
              <a:rPr lang="en-US" dirty="0" smtClean="0"/>
              <a:t>)</a:t>
            </a:r>
          </a:p>
          <a:p>
            <a:pPr lvl="1">
              <a:spcBef>
                <a:spcPts val="700"/>
              </a:spcBef>
            </a:pPr>
            <a:r>
              <a:rPr lang="en-US" dirty="0" smtClean="0"/>
              <a:t>Operation count information </a:t>
            </a:r>
            <a:r>
              <a:rPr lang="en-US" sz="2000" dirty="0" smtClean="0"/>
              <a:t>(only if ops or sigma selected) </a:t>
            </a:r>
            <a:endParaRPr lang="en-US" sz="2000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924413"/>
            <a:ext cx="7058343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XrdXrootdMonStatOps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read;     // Number of read()  calls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 // Number of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 calls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write;    // Number of write() calls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short  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rsMin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 // Smallest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 segment count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short  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rsMax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 // Largest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 segment count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rsegs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 // Number of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 segments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rdMin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 // Smallest  read()  request size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rdMax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 // Largest   read()  request size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rvMin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 // Smallest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 segment size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rvMax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 // Largest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 segment size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wrMin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 // Smallest  write() request size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wrMax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 // Largest   write() request size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“f” Stream close Record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685800"/>
          </a:xfrm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dirty="0" smtClean="0"/>
              <a:t>One record per closed file</a:t>
            </a:r>
          </a:p>
          <a:p>
            <a:pPr lvl="1">
              <a:spcBef>
                <a:spcPts val="700"/>
              </a:spcBef>
            </a:pPr>
            <a:r>
              <a:rPr lang="en-US" dirty="0" smtClean="0"/>
              <a:t>Operation sigma information </a:t>
            </a:r>
            <a:r>
              <a:rPr lang="en-US" sz="2000" dirty="0" smtClean="0"/>
              <a:t>(only if sigma selected) </a:t>
            </a:r>
            <a:endParaRPr lang="en-US" sz="2000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924413"/>
            <a:ext cx="5876930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XrdXrootdMonStatSD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read;     // Sigma for read  size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 // Sigma for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readv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size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rsegs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 // Sigma for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seg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size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write;    // Sigma for write size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wrMax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 // Largest   write() request size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XrdXrootdMonFileOps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XrdXrootdMonFileHdr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Hdr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   //  8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XrdXrootdMonStatOps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Ops;      // 48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XrdXrootdMonStatSD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Sigma;    // 16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81000" y="4876800"/>
            <a:ext cx="4114800" cy="1371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Scalla2010</Template>
  <TotalTime>10582</TotalTime>
  <Words>606</Words>
  <Application>Microsoft Office PowerPoint</Application>
  <PresentationFormat>On-screen Show (4:3)</PresentationFormat>
  <Paragraphs>105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Ricepaper</vt:lpstr>
      <vt:lpstr>New Xrootd Monitoring Stream</vt:lpstr>
      <vt:lpstr>Current Monitoring State</vt:lpstr>
      <vt:lpstr>The Monitoring Issue</vt:lpstr>
      <vt:lpstr>The New Real-Time “f” Stream</vt:lpstr>
      <vt:lpstr>The “f” Stream Open Record</vt:lpstr>
      <vt:lpstr>The “f” Stream I/O Record</vt:lpstr>
      <vt:lpstr>The “f” Stream close Record I</vt:lpstr>
      <vt:lpstr>The “f” Stream close Record II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Hanushevsky</dc:creator>
  <cp:lastModifiedBy>abh</cp:lastModifiedBy>
  <cp:revision>553</cp:revision>
  <dcterms:created xsi:type="dcterms:W3CDTF">2010-08-24T03:26:13Z</dcterms:created>
  <dcterms:modified xsi:type="dcterms:W3CDTF">2012-09-10T14:09:10Z</dcterms:modified>
</cp:coreProperties>
</file>