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1"/>
  </p:notesMasterIdLst>
  <p:sldIdLst>
    <p:sldId id="309" r:id="rId3"/>
    <p:sldId id="391" r:id="rId4"/>
    <p:sldId id="399" r:id="rId5"/>
    <p:sldId id="412" r:id="rId6"/>
    <p:sldId id="396" r:id="rId7"/>
    <p:sldId id="393" r:id="rId8"/>
    <p:sldId id="408" r:id="rId9"/>
    <p:sldId id="413" r:id="rId10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CC0000"/>
    <a:srgbClr val="FF0066"/>
    <a:srgbClr val="FFFFFF"/>
    <a:srgbClr val="FF0000"/>
    <a:srgbClr val="CC0066"/>
    <a:srgbClr val="FFCF9F"/>
    <a:srgbClr val="FDD6A1"/>
    <a:srgbClr val="FAD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1629" autoAdjust="0"/>
    <p:restoredTop sz="94550" autoAdjust="0"/>
  </p:normalViewPr>
  <p:slideViewPr>
    <p:cSldViewPr>
      <p:cViewPr>
        <p:scale>
          <a:sx n="70" d="100"/>
          <a:sy n="70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defTabSz="911534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r" defTabSz="911534" eaLnBrk="0" hangingPunct="0">
              <a:defRPr sz="1300" smtClean="0"/>
            </a:lvl1pPr>
          </a:lstStyle>
          <a:p>
            <a:pPr>
              <a:defRPr/>
            </a:pPr>
            <a:fld id="{62035B3E-127C-4F25-AC0A-AD3B5AE61ACD}" type="datetimeFigureOut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691303"/>
            <a:ext cx="5438748" cy="444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42"/>
            <a:ext cx="2945862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b" anchorCtr="0" compatLnSpc="1">
            <a:prstTxWarp prst="textNoShape">
              <a:avLst/>
            </a:prstTxWarp>
          </a:bodyPr>
          <a:lstStyle>
            <a:lvl1pPr defTabSz="911534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b" anchorCtr="0" compatLnSpc="1">
            <a:prstTxWarp prst="textNoShape">
              <a:avLst/>
            </a:prstTxWarp>
          </a:bodyPr>
          <a:lstStyle>
            <a:lvl1pPr algn="r" defTabSz="911534" eaLnBrk="0" hangingPunct="0">
              <a:defRPr sz="1300" smtClean="0"/>
            </a:lvl1pPr>
          </a:lstStyle>
          <a:p>
            <a:pPr>
              <a:defRPr/>
            </a:pPr>
            <a:fld id="{CCF51B5C-BE44-492A-BBC0-498ABF3DD27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51B5C-BE44-492A-BBC0-498ABF3DD2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0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F516-B722-46B0-BA13-064469167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6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3AE3-7174-4A20-A1A6-D1CE300353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15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376E-E2D8-455A-91A4-15992EB48F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65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127F-BB4B-4CE9-A519-81C97149AF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54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C69B-9868-4C80-948C-0FCF5E0D5F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6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FF516-B722-46B0-BA13-064469167D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32B9-E320-4C79-A2EA-F5A7941A1E5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2823-FD8B-4B29-95F1-C7DEA802A14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64D16-62FF-4906-814B-35B2C51465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900F0-79B1-4755-BAA7-2FA2426B405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B44CE-329A-45E3-9B6A-D69D389147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04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ED1D-D94E-4901-93A3-C75DD28A68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C33A3-9FDB-4A21-838F-359BA9448D8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B6A1-E30E-459F-9E18-D80384F8A15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F3AE3-7174-4A20-A1A6-D1CE300353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1376E-E2D8-455A-91A4-15992EB48F0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432B9-E320-4C79-A2EA-F5A7941A1E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13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2823-FD8B-4B29-95F1-C7DEA802A1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2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4D16-62FF-4906-814B-35B2C51465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7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900F0-79B1-4755-BAA7-2FA2426B40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48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ED1D-D94E-4901-93A3-C75DD28A68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2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C33A3-9FDB-4A21-838F-359BA9448D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02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B6A1-E30E-459F-9E18-D80384F8A1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02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F16CC1-D0DE-41FC-9A5F-7B5FFB92A1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80F16CC1-D0DE-41FC-9A5F-7B5FFB92A15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eesprospective.in2p3-irfu.fr/" TargetMode="Externa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hyperlink" Target="../Prospective_12_ns/Documents%20GT%20ns/Documents/document_synthes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spective_12_ns\Documents%20GT%20ns\Exposes" TargetMode="Externa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europeanstrategygroup.web.cern.ch/europeanstrategygroup/ESG/welcome.html" TargetMode="External"/><Relationship Id="rId5" Type="http://schemas.openxmlformats.org/officeDocument/2006/relationships/hyperlink" Target="file:///C:\Prospective_12_ns\Documents%20GT%20ns\Documents\document_synthese_02_04_2012.pdf" TargetMode="External"/><Relationship Id="rId4" Type="http://schemas.openxmlformats.org/officeDocument/2006/relationships/hyperlink" Target="http://journeesprospective.in2p3-irfu.fr/ressources/pdf/document_synthese_02_04_2012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eanstrategygroup.web.cern.ch/europeanstrategygroup/ESG/welcome.html" TargetMode="External"/><Relationship Id="rId7" Type="http://schemas.openxmlformats.org/officeDocument/2006/relationships/hyperlink" Target="Programme%20Cracovie.htm" TargetMode="Externa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hyperlink" Target="http://indico.cern.ch/conferenceDisplay.py?confId=182232" TargetMode="External"/><Relationship Id="rId5" Type="http://schemas.openxmlformats.org/officeDocument/2006/relationships/hyperlink" Target="http://espp2012.ifj.edu.pl/" TargetMode="External"/><Relationship Id="rId4" Type="http://schemas.openxmlformats.org/officeDocument/2006/relationships/hyperlink" Target="http://council.web.cern.ch/council/en/EuropeanStrategy/ESParticlePhysic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6" Type="http://schemas.openxmlformats.org/officeDocument/2006/relationships/hyperlink" Target="file:///\\Dapdc5\loucatos\My%20Documents\Prospect%2012\animateurs_gt.docx" TargetMode="External"/><Relationship Id="rId5" Type="http://schemas.openxmlformats.org/officeDocument/2006/relationships/image" Target="../media/image8.emf"/><Relationship Id="rId4" Type="http://schemas.openxmlformats.org/officeDocument/2006/relationships/package" Target="../embeddings/Feuille_de_calcul_Microsoft_Excel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hyperlink" Target="Calendrier%20suite.xlsx" TargetMode="Externa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\\Dapdc5\loucatos\My%20Documents\Prospect%2012\Giens\TR%20Giens_Prospective.pptx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7156977"/>
            <a:ext cx="2745748" cy="596648"/>
          </a:xfrm>
        </p:spPr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382"/>
            <a:ext cx="9144000" cy="288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3792915"/>
            <a:ext cx="4608512" cy="30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22" y="3783244"/>
            <a:ext cx="4544178" cy="30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96231" y="1916832"/>
            <a:ext cx="861460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>Journées</a:t>
            </a:r>
            <a:r>
              <a:rPr lang="en-US" sz="2400" dirty="0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> prospective In2p3 - </a:t>
            </a:r>
            <a:r>
              <a:rPr lang="en-US" sz="2400" dirty="0" err="1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>Irfu</a:t>
            </a:r>
            <a:r>
              <a:rPr lang="en-US" sz="2400" dirty="0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</a:br>
            <a:r>
              <a:rPr lang="en-US" sz="2400" dirty="0" err="1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>Giens</a:t>
            </a:r>
            <a:r>
              <a:rPr lang="en-US" sz="2400" dirty="0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>2-5 </a:t>
            </a:r>
            <a:r>
              <a:rPr lang="en-US" sz="2400" dirty="0" err="1" smtClean="0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>avril</a:t>
            </a:r>
            <a:r>
              <a:rPr lang="en-US" sz="2400" dirty="0" smtClean="0">
                <a:solidFill>
                  <a:schemeClr val="bg1"/>
                </a:solidFill>
                <a:latin typeface="Vineta BT" pitchFamily="82" charset="0"/>
                <a:cs typeface="Aharoni" pitchFamily="2" charset="-79"/>
              </a:rPr>
              <a:t> 2012</a:t>
            </a:r>
            <a:endParaRPr lang="en-US" sz="2400" dirty="0">
              <a:solidFill>
                <a:schemeClr val="bg1"/>
              </a:solidFill>
              <a:latin typeface="Vineta BT" pitchFamily="82" charset="0"/>
              <a:cs typeface="Aharoni" pitchFamily="2" charset="-79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266"/>
            <a:ext cx="1557818" cy="8654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11" y="116632"/>
            <a:ext cx="2299249" cy="7284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" y="908720"/>
            <a:ext cx="9148980" cy="6093373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192" y="5733256"/>
            <a:ext cx="2088232" cy="576064"/>
          </a:xfrm>
          <a:noFill/>
          <a:ln w="38100" cap="flat" algn="ctr">
            <a:noFill/>
            <a:miter lim="800000"/>
            <a:headEnd/>
            <a:tailEnd/>
          </a:ln>
          <a:extLst/>
        </p:spPr>
        <p:txBody>
          <a:bodyPr lIns="97200" tIns="46800" rIns="97200" bIns="46800">
            <a:normAutofit/>
          </a:bodyPr>
          <a:lstStyle/>
          <a:p>
            <a:pPr defTabSz="957263"/>
            <a:r>
              <a:rPr lang="fr-FR" sz="1400" b="1" dirty="0" smtClean="0">
                <a:solidFill>
                  <a:srgbClr val="CC0066"/>
                </a:solidFill>
                <a:latin typeface="Times" pitchFamily="18" charset="0"/>
              </a:rPr>
              <a:t>Crédit CERN</a:t>
            </a:r>
            <a:endParaRPr lang="en-US" sz="1400" b="1" dirty="0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1916832"/>
            <a:ext cx="861460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Prospective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In2p3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– </a:t>
            </a:r>
            <a:r>
              <a:rPr lang="en-US" sz="3200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Irfu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et </a:t>
            </a:r>
            <a:r>
              <a:rPr lang="en-US" sz="32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stratégie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européenne</a:t>
            </a:r>
            <a:endParaRPr lang="en-US" sz="32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95440" y="-27384"/>
            <a:ext cx="5113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i="1" dirty="0" smtClean="0">
                <a:latin typeface="Baskerville Old Face" pitchFamily="18" charset="0"/>
              </a:rPr>
              <a:t>5</a:t>
            </a:r>
            <a:r>
              <a:rPr lang="en-US" sz="2000" i="1" dirty="0" smtClean="0">
                <a:latin typeface="Baskerville Old Face" pitchFamily="18" charset="0"/>
              </a:rPr>
              <a:t>/6/2012</a:t>
            </a:r>
            <a:endParaRPr lang="en-US" sz="2000" i="1" dirty="0">
              <a:latin typeface="Baskerville Old Face" pitchFamily="18" charset="0"/>
            </a:endParaRPr>
          </a:p>
          <a:p>
            <a:pPr algn="r" eaLnBrk="1" hangingPunct="1"/>
            <a:r>
              <a:rPr lang="en-US" sz="2000" i="1" dirty="0" smtClean="0">
                <a:latin typeface="Baskerville Old Face" pitchFamily="18" charset="0"/>
              </a:rPr>
              <a:t>S</a:t>
            </a:r>
            <a:r>
              <a:rPr lang="en-US" sz="2000" i="1" dirty="0">
                <a:latin typeface="Baskerville Old Face" pitchFamily="18" charset="0"/>
              </a:rPr>
              <a:t>. </a:t>
            </a:r>
            <a:r>
              <a:rPr lang="en-US" sz="2000" i="1" dirty="0" err="1">
                <a:latin typeface="Baskerville Old Face" pitchFamily="18" charset="0"/>
              </a:rPr>
              <a:t>Loucatos</a:t>
            </a:r>
            <a:r>
              <a:rPr lang="en-US" sz="2000" i="1" dirty="0">
                <a:latin typeface="Baskerville Old Face" pitchFamily="18" charset="0"/>
              </a:rPr>
              <a:t>, DSM-</a:t>
            </a:r>
            <a:r>
              <a:rPr lang="en-US" sz="2000" i="1" dirty="0" err="1">
                <a:latin typeface="Baskerville Old Face" pitchFamily="18" charset="0"/>
              </a:rPr>
              <a:t>Irfu</a:t>
            </a:r>
            <a:endParaRPr lang="en-US" sz="2000" i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11144" cy="850106"/>
          </a:xfrm>
          <a:solidFill>
            <a:srgbClr val="66FFFF"/>
          </a:solidFill>
          <a:ln w="38100" cap="flat" algn="ctr">
            <a:solidFill>
              <a:srgbClr val="FFFF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7200" tIns="46800" rIns="97200" bIns="46800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defTabSz="957263"/>
            <a:r>
              <a:rPr lang="fr-FR" sz="4000" dirty="0" smtClean="0">
                <a:solidFill>
                  <a:srgbClr val="CC0066"/>
                </a:solidFill>
                <a:latin typeface="Times" pitchFamily="18" charset="0"/>
              </a:rPr>
              <a:t>But et état</a:t>
            </a:r>
            <a:endParaRPr lang="fr-FR" sz="4000" dirty="0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1" y="1628801"/>
            <a:ext cx="8450409" cy="1512167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" charset="0"/>
              </a:rPr>
              <a:t>In2p3-Irfu: </a:t>
            </a:r>
            <a:r>
              <a:rPr lang="fr-FR" sz="2000" dirty="0">
                <a:latin typeface="Arial" charset="0"/>
              </a:rPr>
              <a:t>f</a:t>
            </a:r>
            <a:r>
              <a:rPr lang="fr-FR" sz="2000" dirty="0" smtClean="0">
                <a:latin typeface="Arial" charset="0"/>
              </a:rPr>
              <a:t>euille </a:t>
            </a:r>
            <a:r>
              <a:rPr lang="fr-FR" sz="2000" dirty="0">
                <a:latin typeface="Arial" charset="0"/>
              </a:rPr>
              <a:t>de route pour 2013 – </a:t>
            </a:r>
            <a:r>
              <a:rPr lang="fr-FR" sz="2000" dirty="0" smtClean="0">
                <a:latin typeface="Arial" charset="0"/>
              </a:rPr>
              <a:t>2022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" charset="0"/>
              </a:rPr>
              <a:t>ESG: mise à jour de la </a:t>
            </a:r>
            <a:r>
              <a:rPr lang="fr-FR" sz="2000" dirty="0">
                <a:latin typeface="Arial" charset="0"/>
              </a:rPr>
              <a:t>feuille de </a:t>
            </a:r>
            <a:r>
              <a:rPr lang="fr-FR" sz="2000" dirty="0" smtClean="0">
                <a:latin typeface="Arial" charset="0"/>
              </a:rPr>
              <a:t>route, moyen et long terme, de Lisbonne 2006</a:t>
            </a:r>
            <a:endParaRPr lang="fr-FR" sz="2000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13721" y="3573016"/>
            <a:ext cx="81277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2000" dirty="0" smtClean="0">
                <a:solidFill>
                  <a:srgbClr val="00B050"/>
                </a:solidFill>
              </a:rPr>
              <a:t>Site </a:t>
            </a:r>
            <a:r>
              <a:rPr lang="fr-FR" sz="2000" dirty="0">
                <a:solidFill>
                  <a:srgbClr val="00B050"/>
                </a:solidFill>
              </a:rPr>
              <a:t>web </a:t>
            </a:r>
            <a:r>
              <a:rPr lang="fr-FR" sz="2000" dirty="0" smtClean="0">
                <a:hlinkClick r:id="rId3"/>
              </a:rPr>
              <a:t>http://journeesprospective.in2p3-irfu.fr/</a:t>
            </a:r>
            <a:r>
              <a:rPr lang="fr-FR" sz="2000" dirty="0"/>
              <a:t> 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/>
              <a:t>D</a:t>
            </a:r>
            <a:r>
              <a:rPr lang="fr-FR" sz="2000" dirty="0" smtClean="0"/>
              <a:t>ocument </a:t>
            </a:r>
            <a:r>
              <a:rPr lang="fr-FR" sz="2000" dirty="0"/>
              <a:t>des 19 </a:t>
            </a:r>
            <a:r>
              <a:rPr lang="fr-FR" sz="2000" dirty="0" smtClean="0"/>
              <a:t>synthèses compilées</a:t>
            </a:r>
          </a:p>
          <a:p>
            <a:endParaRPr lang="fr-FR" sz="2000" dirty="0"/>
          </a:p>
          <a:p>
            <a:r>
              <a:rPr lang="fr-FR" sz="2000" dirty="0" smtClean="0">
                <a:hlinkClick r:id="rId4" action="ppaction://hlinkfile"/>
              </a:rPr>
              <a:t>Syntheses.pdf</a:t>
            </a: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/>
              <a:t>	</a:t>
            </a:r>
            <a:endParaRPr lang="fr-FR" sz="2000" dirty="0" smtClean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951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4536504" cy="576064"/>
          </a:xfrm>
          <a:solidFill>
            <a:srgbClr val="66FFFF"/>
          </a:solidFill>
          <a:ln w="38100" cap="flat" algn="ctr">
            <a:solidFill>
              <a:srgbClr val="FFFF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200" tIns="46800" rIns="97200" bIns="46800">
            <a:normAutofit fontScale="90000"/>
          </a:bodyPr>
          <a:lstStyle/>
          <a:p>
            <a:pPr defTabSz="957263"/>
            <a:r>
              <a:rPr lang="fr-FR" sz="4000" dirty="0" smtClean="0">
                <a:solidFill>
                  <a:srgbClr val="CC0066"/>
                </a:solidFill>
                <a:latin typeface="Times" pitchFamily="18" charset="0"/>
              </a:rPr>
              <a:t>La s</a:t>
            </a:r>
            <a:r>
              <a:rPr lang="fr-FR" sz="4000" b="1" dirty="0" smtClean="0">
                <a:solidFill>
                  <a:srgbClr val="CC0066"/>
                </a:solidFill>
                <a:latin typeface="Times" pitchFamily="18" charset="0"/>
              </a:rPr>
              <a:t>uite de Giens</a:t>
            </a:r>
            <a:endParaRPr lang="en-US" sz="4000" b="1" dirty="0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608263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1340768"/>
            <a:ext cx="81369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dirty="0" smtClean="0"/>
          </a:p>
          <a:p>
            <a:r>
              <a:rPr lang="fr-FR" sz="2400" dirty="0" smtClean="0">
                <a:hlinkClick r:id="rId3" action="ppaction://hlinkfile"/>
              </a:rPr>
              <a:t>Exposés</a:t>
            </a:r>
            <a:endParaRPr lang="fr-FR" sz="2400" dirty="0" smtClean="0"/>
          </a:p>
          <a:p>
            <a:r>
              <a:rPr lang="fr-FR" sz="2400" dirty="0" smtClean="0">
                <a:hlinkClick r:id="rId4"/>
              </a:rPr>
              <a:t>document_synthese_02_04_2012.pdf</a:t>
            </a:r>
            <a:r>
              <a:rPr lang="fr-FR" sz="2400" dirty="0" smtClean="0"/>
              <a:t> (</a:t>
            </a:r>
            <a:r>
              <a:rPr lang="fr-FR" sz="2400" dirty="0" smtClean="0">
                <a:hlinkClick r:id="rId5" action="ppaction://hlinkfile"/>
              </a:rPr>
              <a:t>local</a:t>
            </a:r>
            <a:r>
              <a:rPr lang="fr-FR" sz="2400" dirty="0" smtClean="0"/>
              <a:t>)</a:t>
            </a:r>
          </a:p>
          <a:p>
            <a:endParaRPr lang="fr-FR" sz="2400" dirty="0"/>
          </a:p>
          <a:p>
            <a:r>
              <a:rPr lang="fr-FR" sz="2400" dirty="0" smtClean="0"/>
              <a:t>Synthèse après conclusions</a:t>
            </a:r>
          </a:p>
          <a:p>
            <a:endParaRPr lang="fr-FR" sz="2400" dirty="0"/>
          </a:p>
          <a:p>
            <a:r>
              <a:rPr lang="fr-FR" sz="2400" dirty="0" smtClean="0"/>
              <a:t>Conclusions </a:t>
            </a:r>
            <a:r>
              <a:rPr lang="fr-FR" sz="2400" dirty="0"/>
              <a:t>de notre prospective →</a:t>
            </a:r>
          </a:p>
          <a:p>
            <a:r>
              <a:rPr lang="fr-FR" sz="2400" dirty="0"/>
              <a:t>r</a:t>
            </a:r>
            <a:r>
              <a:rPr lang="fr-FR" sz="2400" dirty="0" smtClean="0"/>
              <a:t>éponse à l’appel aux contributions au </a:t>
            </a:r>
            <a:endParaRPr lang="fr-FR" sz="2400" dirty="0"/>
          </a:p>
          <a:p>
            <a:r>
              <a:rPr lang="fr-FR" sz="2400" dirty="0" smtClean="0"/>
              <a:t> </a:t>
            </a:r>
            <a:r>
              <a:rPr lang="fr-FR" sz="2400" dirty="0" err="1"/>
              <a:t>European</a:t>
            </a:r>
            <a:r>
              <a:rPr lang="fr-FR" sz="2400" dirty="0"/>
              <a:t> </a:t>
            </a:r>
            <a:r>
              <a:rPr lang="fr-FR" sz="2400" dirty="0" err="1"/>
              <a:t>Strategy</a:t>
            </a:r>
            <a:r>
              <a:rPr lang="fr-FR" sz="2400" dirty="0"/>
              <a:t> </a:t>
            </a:r>
            <a:r>
              <a:rPr lang="fr-FR" sz="2400" dirty="0" err="1"/>
              <a:t>Preparatory</a:t>
            </a:r>
            <a:r>
              <a:rPr lang="fr-FR" sz="2400" dirty="0"/>
              <a:t> </a:t>
            </a:r>
            <a:r>
              <a:rPr lang="fr-FR" sz="2400" dirty="0" smtClean="0"/>
              <a:t>Group </a:t>
            </a:r>
          </a:p>
          <a:p>
            <a:endParaRPr lang="fr-FR" sz="2400" dirty="0"/>
          </a:p>
          <a:p>
            <a:r>
              <a:rPr lang="fr-FR" sz="2400" dirty="0" smtClean="0"/>
              <a:t>→ </a:t>
            </a:r>
            <a:r>
              <a:rPr lang="fr-FR" sz="2400" dirty="0" err="1" smtClean="0">
                <a:hlinkClick r:id="rId6"/>
              </a:rPr>
              <a:t>European</a:t>
            </a:r>
            <a:r>
              <a:rPr lang="fr-FR" sz="2400" dirty="0" smtClean="0">
                <a:hlinkClick r:id="rId6"/>
              </a:rPr>
              <a:t> </a:t>
            </a:r>
            <a:r>
              <a:rPr lang="fr-FR" sz="2400" dirty="0" err="1" smtClean="0">
                <a:hlinkClick r:id="rId6"/>
              </a:rPr>
              <a:t>strategy</a:t>
            </a:r>
            <a:r>
              <a:rPr lang="fr-FR" sz="2400" dirty="0" smtClean="0">
                <a:hlinkClick r:id="rId6"/>
              </a:rPr>
              <a:t> group</a:t>
            </a:r>
            <a:endParaRPr lang="fr-FR" sz="2400" dirty="0" smtClean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1475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5482952" cy="706090"/>
          </a:xfrm>
          <a:solidFill>
            <a:srgbClr val="66FFFF"/>
          </a:solidFill>
          <a:ln w="38100" cap="flat" algn="ctr">
            <a:solidFill>
              <a:srgbClr val="FFFF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200" tIns="46800" rIns="97200" bIns="46800">
            <a:normAutofit/>
          </a:bodyPr>
          <a:lstStyle/>
          <a:p>
            <a:pPr defTabSz="957263"/>
            <a:r>
              <a:rPr lang="fr-FR" sz="4000" b="1" dirty="0" smtClean="0">
                <a:solidFill>
                  <a:srgbClr val="CC0066"/>
                </a:solidFill>
                <a:latin typeface="Times" pitchFamily="18" charset="0"/>
              </a:rPr>
              <a:t>Mandat du ESG</a:t>
            </a:r>
            <a:endParaRPr lang="en-US" sz="4000" b="1" dirty="0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608263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67544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800" dirty="0"/>
              <a:t> </a:t>
            </a:r>
            <a:endParaRPr lang="fr-FR" sz="800" dirty="0" smtClean="0"/>
          </a:p>
          <a:p>
            <a:pPr lvl="0"/>
            <a:r>
              <a:rPr lang="fr-FR" sz="800" dirty="0"/>
              <a:t> </a:t>
            </a:r>
          </a:p>
          <a:p>
            <a:r>
              <a:rPr lang="fr-FR" sz="800" dirty="0"/>
              <a:t> </a:t>
            </a:r>
          </a:p>
          <a:p>
            <a:r>
              <a:rPr lang="fr-FR" sz="800" b="1" dirty="0"/>
              <a:t> </a:t>
            </a:r>
            <a:r>
              <a:rPr lang="fr-FR" sz="800" dirty="0"/>
              <a:t> </a:t>
            </a:r>
          </a:p>
          <a:p>
            <a:r>
              <a:rPr lang="en-US" sz="800" dirty="0"/>
              <a:t> </a:t>
            </a:r>
            <a:endParaRPr lang="fr-FR" sz="800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sz="800" dirty="0"/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</a:pPr>
            <a:endParaRPr lang="fr-FR" sz="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1124744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endParaRPr lang="fr-FR" sz="2400" dirty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755576" y="1936750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proposal shall outline priorities following a thematic approach, with special emphasis on future large infrastructures/projects, including preparatory steps for a next project at CERN after LHC in a global context, and consider time scales and resources. It shall also consider possible future participation by CERN in experiments outside the Geneva Laboratory as part of the Strategy implementation. </a:t>
            </a:r>
          </a:p>
          <a:p>
            <a:r>
              <a:rPr lang="en-US" dirty="0"/>
              <a:t>The proposal shall comprise a series of ordered and concise statements of 1-2 lines each, or 1-2 pages in total followed by more detailed presentations that shall not exceed 25 pages.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41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681731"/>
            <a:ext cx="3672408" cy="659037"/>
          </a:xfrm>
          <a:solidFill>
            <a:srgbClr val="66FFFF"/>
          </a:solidFill>
          <a:ln w="38100" cap="flat" algn="ctr">
            <a:solidFill>
              <a:srgbClr val="FFFF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200" tIns="46800" rIns="97200" bIns="46800">
            <a:normAutofit fontScale="90000"/>
          </a:bodyPr>
          <a:lstStyle/>
          <a:p>
            <a:pPr defTabSz="957263"/>
            <a:r>
              <a:rPr lang="fr-FR" sz="4000" dirty="0" smtClean="0">
                <a:solidFill>
                  <a:srgbClr val="CC0066"/>
                </a:solidFill>
                <a:latin typeface="Times" pitchFamily="18" charset="0"/>
              </a:rPr>
              <a:t>ESG - Cracovie</a:t>
            </a:r>
            <a:endParaRPr lang="en-US" sz="4000" b="1" dirty="0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608263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67544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800" dirty="0"/>
              <a:t> </a:t>
            </a:r>
            <a:endParaRPr lang="fr-FR" sz="800" dirty="0" smtClean="0"/>
          </a:p>
          <a:p>
            <a:pPr lvl="0"/>
            <a:r>
              <a:rPr lang="fr-FR" sz="800" dirty="0"/>
              <a:t> </a:t>
            </a:r>
          </a:p>
          <a:p>
            <a:r>
              <a:rPr lang="fr-FR" sz="800" dirty="0"/>
              <a:t> </a:t>
            </a:r>
          </a:p>
          <a:p>
            <a:r>
              <a:rPr lang="fr-FR" sz="800" b="1" dirty="0"/>
              <a:t> </a:t>
            </a:r>
            <a:r>
              <a:rPr lang="fr-FR" sz="800" dirty="0"/>
              <a:t> </a:t>
            </a:r>
          </a:p>
          <a:p>
            <a:r>
              <a:rPr lang="en-US" sz="800" dirty="0"/>
              <a:t> </a:t>
            </a:r>
            <a:endParaRPr lang="fr-FR" sz="800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sz="800" dirty="0"/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</a:pPr>
            <a:endParaRPr lang="fr-FR" sz="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1340768"/>
            <a:ext cx="81369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400" dirty="0" smtClean="0"/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1115616" y="1772816"/>
            <a:ext cx="7056784" cy="31683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fr-FR" sz="2000" dirty="0" err="1" smtClean="0">
                <a:hlinkClick r:id="rId3"/>
              </a:rPr>
              <a:t>European</a:t>
            </a:r>
            <a:r>
              <a:rPr lang="fr-FR" sz="2000" dirty="0" smtClean="0">
                <a:hlinkClick r:id="rId3"/>
              </a:rPr>
              <a:t> </a:t>
            </a:r>
            <a:r>
              <a:rPr lang="fr-FR" sz="2000" dirty="0" err="1" smtClean="0">
                <a:hlinkClick r:id="rId3"/>
              </a:rPr>
              <a:t>Strategy</a:t>
            </a:r>
            <a:r>
              <a:rPr lang="fr-FR" sz="2000" dirty="0" smtClean="0">
                <a:hlinkClick r:id="rId3"/>
              </a:rPr>
              <a:t> Update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err="1" smtClean="0">
                <a:hlinkClick r:id="rId4"/>
              </a:rPr>
              <a:t>EuropeanStrategy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>
                <a:hlinkClick r:id="rId5"/>
              </a:rPr>
              <a:t>Symposium de Cracovie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>
                <a:hlinkClick r:id="rId6"/>
              </a:rPr>
              <a:t>Programme Cracovie</a:t>
            </a:r>
            <a:endParaRPr lang="fr-FR" sz="2000" dirty="0"/>
          </a:p>
          <a:p>
            <a:r>
              <a:rPr lang="fr-FR" sz="2000" dirty="0">
                <a:hlinkClick r:id="rId7" action="ppaction://hlinkfile"/>
              </a:rPr>
              <a:t>Programme Cracovie local</a:t>
            </a: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 </a:t>
            </a:r>
          </a:p>
          <a:p>
            <a:endParaRPr lang="fr-FR" sz="2000" dirty="0" smtClean="0">
              <a:solidFill>
                <a:srgbClr val="CC0099"/>
              </a:solidFill>
            </a:endParaRPr>
          </a:p>
          <a:p>
            <a:r>
              <a:rPr lang="fr-FR" sz="2000" dirty="0" smtClean="0"/>
              <a:t>    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0672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5400600" cy="576064"/>
          </a:xfrm>
          <a:solidFill>
            <a:srgbClr val="66FFFF"/>
          </a:solidFill>
          <a:ln w="38100" cap="flat" algn="ctr">
            <a:solidFill>
              <a:srgbClr val="FFFF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200" tIns="46800" rIns="97200" bIns="46800">
            <a:normAutofit fontScale="90000"/>
          </a:bodyPr>
          <a:lstStyle/>
          <a:p>
            <a:pPr defTabSz="957263"/>
            <a:r>
              <a:rPr lang="fr-FR" sz="4000" dirty="0">
                <a:solidFill>
                  <a:srgbClr val="CC0066"/>
                </a:solidFill>
                <a:latin typeface="Times" pitchFamily="18" charset="0"/>
              </a:rPr>
              <a:t>L</a:t>
            </a:r>
            <a:r>
              <a:rPr lang="fr-FR" sz="4000" dirty="0" smtClean="0">
                <a:solidFill>
                  <a:srgbClr val="CC0066"/>
                </a:solidFill>
                <a:latin typeface="Times" pitchFamily="18" charset="0"/>
              </a:rPr>
              <a:t>es groupes</a:t>
            </a:r>
            <a:endParaRPr lang="en-US" sz="4000" b="1" dirty="0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608263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23304"/>
              </p:ext>
            </p:extLst>
          </p:nvPr>
        </p:nvGraphicFramePr>
        <p:xfrm>
          <a:off x="1082675" y="977900"/>
          <a:ext cx="6978650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Feuille de calcul" r:id="rId4" imgW="5448236" imgH="3581529" progId="Excel.Sheet.12">
                  <p:embed/>
                </p:oleObj>
              </mc:Choice>
              <mc:Fallback>
                <p:oleObj name="Feuille de calcul" r:id="rId4" imgW="5448236" imgH="358152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977900"/>
                        <a:ext cx="6978650" cy="442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915816" y="5733256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hlinkClick r:id="rId6" action="ppaction://hlinkfile"/>
              </a:rPr>
              <a:t>Membres des GT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7074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4608512" cy="576064"/>
          </a:xfrm>
          <a:solidFill>
            <a:srgbClr val="66FFFF"/>
          </a:solidFill>
          <a:ln w="38100" cap="flat" algn="ctr">
            <a:solidFill>
              <a:srgbClr val="FFFF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200" tIns="46800" rIns="97200" bIns="46800">
            <a:normAutofit fontScale="90000"/>
          </a:bodyPr>
          <a:lstStyle/>
          <a:p>
            <a:pPr defTabSz="957263"/>
            <a:r>
              <a:rPr lang="fr-FR" sz="4000" b="1" dirty="0" smtClean="0">
                <a:solidFill>
                  <a:srgbClr val="CC0066"/>
                </a:solidFill>
                <a:latin typeface="Times" pitchFamily="18" charset="0"/>
              </a:rPr>
              <a:t>Calendrier parallèle</a:t>
            </a:r>
            <a:endParaRPr lang="en-US" sz="4000" b="1" dirty="0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608263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23553"/>
              </p:ext>
            </p:extLst>
          </p:nvPr>
        </p:nvGraphicFramePr>
        <p:xfrm>
          <a:off x="323850" y="1557338"/>
          <a:ext cx="8626475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Feuille de calcul" r:id="rId3" imgW="8591428" imgH="3067140" progId="Excel.Sheet.12">
                  <p:embed/>
                </p:oleObj>
              </mc:Choice>
              <mc:Fallback>
                <p:oleObj name="Feuille de calcul" r:id="rId3" imgW="8591428" imgH="30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557338"/>
                        <a:ext cx="8626475" cy="307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43608" y="522920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hlinkClick r:id="rId5" action="ppaction://hlinkfile"/>
              </a:rPr>
              <a:t>Calendrier France et Europe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768752" cy="706090"/>
          </a:xfrm>
          <a:solidFill>
            <a:srgbClr val="66FFFF"/>
          </a:solidFill>
          <a:ln w="38100" cap="flat" algn="ctr">
            <a:solidFill>
              <a:srgbClr val="FFFF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200" tIns="46800" rIns="97200" bIns="46800">
            <a:normAutofit fontScale="90000"/>
          </a:bodyPr>
          <a:lstStyle/>
          <a:p>
            <a:pPr defTabSz="957263"/>
            <a:r>
              <a:rPr lang="fr-FR" sz="4000" b="1" dirty="0" smtClean="0">
                <a:solidFill>
                  <a:srgbClr val="CC0066"/>
                </a:solidFill>
                <a:latin typeface="Times" pitchFamily="18" charset="0"/>
              </a:rPr>
              <a:t>Futur de la PP sur collisionneurs </a:t>
            </a:r>
            <a:endParaRPr lang="en-US" sz="4000" b="1" dirty="0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4CE-329A-45E3-9B6A-D69D38914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619672" y="1738513"/>
            <a:ext cx="551202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Discussions </a:t>
            </a:r>
            <a:r>
              <a:rPr lang="en-US" sz="2000" dirty="0" err="1" smtClean="0"/>
              <a:t>engagées</a:t>
            </a:r>
            <a:r>
              <a:rPr lang="en-US" sz="2000" dirty="0" smtClean="0"/>
              <a:t> au </a:t>
            </a:r>
            <a:r>
              <a:rPr lang="en-US" sz="2000" dirty="0" err="1" smtClean="0"/>
              <a:t>sein</a:t>
            </a:r>
            <a:r>
              <a:rPr lang="en-US" sz="2000" dirty="0" smtClean="0"/>
              <a:t> du SPP, SACM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err="1" smtClean="0"/>
              <a:t>Journées</a:t>
            </a:r>
            <a:r>
              <a:rPr lang="en-US" sz="2000" dirty="0" smtClean="0"/>
              <a:t> ILC à </a:t>
            </a:r>
            <a:r>
              <a:rPr lang="en-US" sz="2000" dirty="0" err="1" smtClean="0"/>
              <a:t>Orsay</a:t>
            </a:r>
            <a:r>
              <a:rPr lang="en-US" sz="2000" dirty="0" smtClean="0"/>
              <a:t>, Paris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Suite de la table </a:t>
            </a:r>
            <a:r>
              <a:rPr lang="en-US" sz="2000" dirty="0" err="1" smtClean="0"/>
              <a:t>ronde</a:t>
            </a:r>
            <a:r>
              <a:rPr lang="en-US" sz="2000" dirty="0" smtClean="0"/>
              <a:t> de </a:t>
            </a:r>
            <a:r>
              <a:rPr lang="en-US" sz="2000" dirty="0" err="1" smtClean="0"/>
              <a:t>Giens</a:t>
            </a:r>
            <a:endParaRPr lang="en-US" sz="2000" dirty="0" smtClean="0"/>
          </a:p>
          <a:p>
            <a:pPr eaLnBrk="1" hangingPunct="1"/>
            <a:r>
              <a:rPr lang="en-US" sz="2000" dirty="0" err="1" smtClean="0">
                <a:hlinkClick r:id="rId2" action="ppaction://hlinkpres?slideindex=1&amp;slidetitle="/>
              </a:rPr>
              <a:t>Calendrier</a:t>
            </a:r>
            <a:endParaRPr lang="en-US" sz="2000" dirty="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67544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800" dirty="0"/>
              <a:t> </a:t>
            </a:r>
            <a:endParaRPr lang="fr-FR" sz="800" dirty="0" smtClean="0"/>
          </a:p>
          <a:p>
            <a:pPr lvl="0"/>
            <a:r>
              <a:rPr lang="fr-FR" sz="800" dirty="0"/>
              <a:t> </a:t>
            </a:r>
          </a:p>
          <a:p>
            <a:r>
              <a:rPr lang="fr-FR" sz="800" dirty="0"/>
              <a:t> </a:t>
            </a:r>
          </a:p>
          <a:p>
            <a:r>
              <a:rPr lang="fr-FR" sz="800" b="1" dirty="0"/>
              <a:t> </a:t>
            </a:r>
            <a:r>
              <a:rPr lang="fr-FR" sz="800" dirty="0"/>
              <a:t> </a:t>
            </a:r>
          </a:p>
          <a:p>
            <a:r>
              <a:rPr lang="en-US" sz="800" dirty="0"/>
              <a:t> </a:t>
            </a:r>
            <a:endParaRPr lang="fr-FR" sz="800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sz="800" dirty="0"/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</a:pPr>
            <a:endParaRPr lang="fr-FR" sz="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1124744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endParaRPr lang="fr-FR" sz="2400" dirty="0"/>
          </a:p>
          <a:p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64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elcome">
    <a:dk1>
      <a:sysClr val="windowText" lastClr="000000"/>
    </a:dk1>
    <a:lt1>
      <a:sysClr val="window" lastClr="FFFFFF"/>
    </a:lt1>
    <a:dk2>
      <a:srgbClr val="00272B"/>
    </a:dk2>
    <a:lt2>
      <a:srgbClr val="F7F7FF"/>
    </a:lt2>
    <a:accent1>
      <a:srgbClr val="006AED"/>
    </a:accent1>
    <a:accent2>
      <a:srgbClr val="0087BF"/>
    </a:accent2>
    <a:accent3>
      <a:srgbClr val="5D974B"/>
    </a:accent3>
    <a:accent4>
      <a:srgbClr val="9DBB3F"/>
    </a:accent4>
    <a:accent5>
      <a:srgbClr val="C77CC7"/>
    </a:accent5>
    <a:accent6>
      <a:srgbClr val="996699"/>
    </a:accent6>
    <a:hlink>
      <a:srgbClr val="E78707"/>
    </a:hlink>
    <a:folHlink>
      <a:srgbClr val="C618BA"/>
    </a:folHlink>
  </a:clrScheme>
</a:themeOverride>
</file>

<file path=ppt/theme/themeOverride2.xml><?xml version="1.0" encoding="utf-8"?>
<a:themeOverride xmlns:a="http://schemas.openxmlformats.org/drawingml/2006/main">
  <a:clrScheme name="Welcome">
    <a:dk1>
      <a:sysClr val="windowText" lastClr="000000"/>
    </a:dk1>
    <a:lt1>
      <a:sysClr val="window" lastClr="FFFFFF"/>
    </a:lt1>
    <a:dk2>
      <a:srgbClr val="00272B"/>
    </a:dk2>
    <a:lt2>
      <a:srgbClr val="F7F7FF"/>
    </a:lt2>
    <a:accent1>
      <a:srgbClr val="006AED"/>
    </a:accent1>
    <a:accent2>
      <a:srgbClr val="0087BF"/>
    </a:accent2>
    <a:accent3>
      <a:srgbClr val="5D974B"/>
    </a:accent3>
    <a:accent4>
      <a:srgbClr val="9DBB3F"/>
    </a:accent4>
    <a:accent5>
      <a:srgbClr val="C77CC7"/>
    </a:accent5>
    <a:accent6>
      <a:srgbClr val="996699"/>
    </a:accent6>
    <a:hlink>
      <a:srgbClr val="E78707"/>
    </a:hlink>
    <a:folHlink>
      <a:srgbClr val="C618BA"/>
    </a:folHlink>
  </a:clrScheme>
</a:themeOverride>
</file>

<file path=ppt/theme/themeOverride3.xml><?xml version="1.0" encoding="utf-8"?>
<a:themeOverride xmlns:a="http://schemas.openxmlformats.org/drawingml/2006/main">
  <a:clrScheme name="Welcome">
    <a:dk1>
      <a:sysClr val="windowText" lastClr="000000"/>
    </a:dk1>
    <a:lt1>
      <a:sysClr val="window" lastClr="FFFFFF"/>
    </a:lt1>
    <a:dk2>
      <a:srgbClr val="00272B"/>
    </a:dk2>
    <a:lt2>
      <a:srgbClr val="F7F7FF"/>
    </a:lt2>
    <a:accent1>
      <a:srgbClr val="006AED"/>
    </a:accent1>
    <a:accent2>
      <a:srgbClr val="0087BF"/>
    </a:accent2>
    <a:accent3>
      <a:srgbClr val="5D974B"/>
    </a:accent3>
    <a:accent4>
      <a:srgbClr val="9DBB3F"/>
    </a:accent4>
    <a:accent5>
      <a:srgbClr val="C77CC7"/>
    </a:accent5>
    <a:accent6>
      <a:srgbClr val="996699"/>
    </a:accent6>
    <a:hlink>
      <a:srgbClr val="E78707"/>
    </a:hlink>
    <a:folHlink>
      <a:srgbClr val="C618BA"/>
    </a:folHlink>
  </a:clrScheme>
</a:themeOverride>
</file>

<file path=ppt/theme/themeOverride4.xml><?xml version="1.0" encoding="utf-8"?>
<a:themeOverride xmlns:a="http://schemas.openxmlformats.org/drawingml/2006/main">
  <a:clrScheme name="Welcome">
    <a:dk1>
      <a:sysClr val="windowText" lastClr="000000"/>
    </a:dk1>
    <a:lt1>
      <a:sysClr val="window" lastClr="FFFFFF"/>
    </a:lt1>
    <a:dk2>
      <a:srgbClr val="00272B"/>
    </a:dk2>
    <a:lt2>
      <a:srgbClr val="F7F7FF"/>
    </a:lt2>
    <a:accent1>
      <a:srgbClr val="006AED"/>
    </a:accent1>
    <a:accent2>
      <a:srgbClr val="0087BF"/>
    </a:accent2>
    <a:accent3>
      <a:srgbClr val="5D974B"/>
    </a:accent3>
    <a:accent4>
      <a:srgbClr val="9DBB3F"/>
    </a:accent4>
    <a:accent5>
      <a:srgbClr val="C77CC7"/>
    </a:accent5>
    <a:accent6>
      <a:srgbClr val="996699"/>
    </a:accent6>
    <a:hlink>
      <a:srgbClr val="E78707"/>
    </a:hlink>
    <a:folHlink>
      <a:srgbClr val="C618B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TC010219416[[fn=Thème Bienvenue]]</Template>
  <TotalTime>7565</TotalTime>
  <Words>256</Words>
  <Application>Microsoft Office PowerPoint</Application>
  <PresentationFormat>Affichage à l'écran (4:3)</PresentationFormat>
  <Paragraphs>110</Paragraphs>
  <Slides>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Modèle par défaut</vt:lpstr>
      <vt:lpstr>Welcome</vt:lpstr>
      <vt:lpstr>Feuille de calcul</vt:lpstr>
      <vt:lpstr>Crédit CERN</vt:lpstr>
      <vt:lpstr>But et état</vt:lpstr>
      <vt:lpstr>La suite de Giens</vt:lpstr>
      <vt:lpstr>Mandat du ESG</vt:lpstr>
      <vt:lpstr>ESG - Cracovie</vt:lpstr>
      <vt:lpstr>Les groupes</vt:lpstr>
      <vt:lpstr>Calendrier parallèle</vt:lpstr>
      <vt:lpstr>Futur de la PP sur collisionneurs 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n°1:implication du DAPNIA dans les grands programmes futurs</dc:title>
  <dc:creator>PM107232</dc:creator>
  <cp:lastModifiedBy>LOUCATOS S.</cp:lastModifiedBy>
  <cp:revision>556</cp:revision>
  <cp:lastPrinted>2011-04-04T08:21:53Z</cp:lastPrinted>
  <dcterms:created xsi:type="dcterms:W3CDTF">2007-04-27T09:55:29Z</dcterms:created>
  <dcterms:modified xsi:type="dcterms:W3CDTF">2012-06-04T16:09:47Z</dcterms:modified>
</cp:coreProperties>
</file>