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70" r:id="rId4"/>
    <p:sldId id="260" r:id="rId5"/>
    <p:sldId id="261" r:id="rId6"/>
    <p:sldId id="263" r:id="rId7"/>
    <p:sldId id="257" r:id="rId8"/>
    <p:sldId id="267" r:id="rId9"/>
    <p:sldId id="258" r:id="rId10"/>
    <p:sldId id="264" r:id="rId11"/>
    <p:sldId id="265" r:id="rId12"/>
    <p:sldId id="262" r:id="rId13"/>
    <p:sldId id="268" r:id="rId14"/>
    <p:sldId id="266" r:id="rId15"/>
    <p:sldId id="26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4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93EB4-C22C-4539-A42A-321E5A6C3F68}" type="datetimeFigureOut">
              <a:rPr lang="fr-FR" smtClean="0"/>
              <a:t>05/06/2012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AC46-DA4E-4F33-BCC2-2E2B89347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79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C46-DA4E-4F33-BCC2-2E2B8934720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79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381C-6E74-44F3-A6DF-ADB7BF3AAAC6}" type="datetimeFigureOut">
              <a:rPr lang="fr-FR" smtClean="0"/>
              <a:t>05/06/2012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BBFB-911D-4FD5-894C-14EECA391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95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381C-6E74-44F3-A6DF-ADB7BF3AAAC6}" type="datetimeFigureOut">
              <a:rPr lang="fr-FR" smtClean="0"/>
              <a:t>05/06/2012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BBFB-911D-4FD5-894C-14EECA391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77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381C-6E74-44F3-A6DF-ADB7BF3AAAC6}" type="datetimeFigureOut">
              <a:rPr lang="fr-FR" smtClean="0"/>
              <a:t>05/06/2012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BBFB-911D-4FD5-894C-14EECA391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65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381C-6E74-44F3-A6DF-ADB7BF3AAAC6}" type="datetimeFigureOut">
              <a:rPr lang="fr-FR" smtClean="0"/>
              <a:t>05/06/2012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BBFB-911D-4FD5-894C-14EECA391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70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381C-6E74-44F3-A6DF-ADB7BF3AAAC6}" type="datetimeFigureOut">
              <a:rPr lang="fr-FR" smtClean="0"/>
              <a:t>05/06/2012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BBFB-911D-4FD5-894C-14EECA391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19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381C-6E74-44F3-A6DF-ADB7BF3AAAC6}" type="datetimeFigureOut">
              <a:rPr lang="fr-FR" smtClean="0"/>
              <a:t>05/06/2012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BBFB-911D-4FD5-894C-14EECA391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29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381C-6E74-44F3-A6DF-ADB7BF3AAAC6}" type="datetimeFigureOut">
              <a:rPr lang="fr-FR" smtClean="0"/>
              <a:t>05/06/2012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BBFB-911D-4FD5-894C-14EECA391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96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381C-6E74-44F3-A6DF-ADB7BF3AAAC6}" type="datetimeFigureOut">
              <a:rPr lang="fr-FR" smtClean="0"/>
              <a:t>05/06/2012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BBFB-911D-4FD5-894C-14EECA391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75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381C-6E74-44F3-A6DF-ADB7BF3AAAC6}" type="datetimeFigureOut">
              <a:rPr lang="fr-FR" smtClean="0"/>
              <a:t>05/06/2012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BBFB-911D-4FD5-894C-14EECA391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77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381C-6E74-44F3-A6DF-ADB7BF3AAAC6}" type="datetimeFigureOut">
              <a:rPr lang="fr-FR" smtClean="0"/>
              <a:t>05/06/2012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BBFB-911D-4FD5-894C-14EECA391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68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381C-6E74-44F3-A6DF-ADB7BF3AAAC6}" type="datetimeFigureOut">
              <a:rPr lang="fr-FR" smtClean="0"/>
              <a:t>05/06/2012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BBFB-911D-4FD5-894C-14EECA391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57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381C-6E74-44F3-A6DF-ADB7BF3AAAC6}" type="datetimeFigureOut">
              <a:rPr lang="fr-FR" smtClean="0"/>
              <a:t>05/06/2012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DBBFB-911D-4FD5-894C-14EECA391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94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linearcollider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/LHCPhysics/CrossSection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ILC </a:t>
            </a:r>
            <a:r>
              <a:rPr lang="fr-FR" dirty="0" err="1" smtClean="0"/>
              <a:t>physics</a:t>
            </a:r>
            <a:r>
              <a:rPr lang="fr-FR" dirty="0" smtClean="0"/>
              <a:t> case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LHC </a:t>
            </a:r>
            <a:r>
              <a:rPr lang="fr-FR" dirty="0"/>
              <a:t>8</a:t>
            </a:r>
            <a:r>
              <a:rPr lang="fr-FR" dirty="0" smtClean="0"/>
              <a:t>-&gt;14 </a:t>
            </a:r>
            <a:r>
              <a:rPr lang="fr-FR" dirty="0" err="1" smtClean="0"/>
              <a:t>TeV</a:t>
            </a:r>
            <a:r>
              <a:rPr lang="fr-FR" dirty="0" smtClean="0"/>
              <a:t> 300 </a:t>
            </a:r>
            <a:r>
              <a:rPr lang="fr-FR" dirty="0" smtClean="0"/>
              <a:t>fb-1, 3 ab-1</a:t>
            </a:r>
          </a:p>
          <a:p>
            <a:r>
              <a:rPr lang="fr-FR" dirty="0" smtClean="0"/>
              <a:t>ILC 235 -&gt;500 </a:t>
            </a:r>
            <a:r>
              <a:rPr lang="fr-FR" dirty="0" err="1" smtClean="0"/>
              <a:t>GeV</a:t>
            </a:r>
            <a:r>
              <a:rPr lang="fr-FR" dirty="0" smtClean="0"/>
              <a:t> </a:t>
            </a:r>
            <a:r>
              <a:rPr lang="fr-FR" dirty="0" smtClean="0"/>
              <a:t>1 ab-1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50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 err="1" smtClean="0"/>
              <a:t>Decay</a:t>
            </a:r>
            <a:r>
              <a:rPr lang="fr-FR" dirty="0" smtClean="0"/>
              <a:t> of a 125 </a:t>
            </a:r>
            <a:r>
              <a:rPr lang="fr-FR" dirty="0" err="1" smtClean="0"/>
              <a:t>GeV</a:t>
            </a:r>
            <a:r>
              <a:rPr lang="fr-FR" dirty="0" smtClean="0"/>
              <a:t> </a:t>
            </a:r>
            <a:r>
              <a:rPr lang="fr-FR" dirty="0" err="1" smtClean="0"/>
              <a:t>Higgs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5436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56610"/>
              </p:ext>
            </p:extLst>
          </p:nvPr>
        </p:nvGraphicFramePr>
        <p:xfrm>
          <a:off x="1644352" y="3212976"/>
          <a:ext cx="638403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011"/>
                <a:gridCol w="2128011"/>
                <a:gridCol w="2128011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Mode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LHC ( </a:t>
                      </a:r>
                      <a:r>
                        <a:rPr lang="fr-FR" dirty="0" smtClean="0">
                          <a:latin typeface="Symbol" pitchFamily="18" charset="2"/>
                        </a:rPr>
                        <a:t>s</a:t>
                      </a:r>
                      <a:r>
                        <a:rPr lang="fr-FR" dirty="0" smtClean="0"/>
                        <a:t> x BR 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ILC (300 -500 </a:t>
                      </a:r>
                      <a:r>
                        <a:rPr lang="fr-FR" dirty="0" err="1" smtClean="0"/>
                        <a:t>GeV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ee</a:t>
                      </a:r>
                      <a:r>
                        <a:rPr lang="fr-FR" dirty="0" smtClean="0"/>
                        <a:t>, µµ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Too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small</a:t>
                      </a:r>
                      <a:r>
                        <a:rPr lang="fr-FR" dirty="0" smtClean="0"/>
                        <a:t> (?)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Too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small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Symbol" pitchFamily="18" charset="2"/>
                        </a:rPr>
                        <a:t>tt</a:t>
                      </a:r>
                      <a:endParaRPr lang="fr-FR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Best mode (2%)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5-7%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Very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difficult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8-12%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bb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Difficult</a:t>
                      </a:r>
                      <a:r>
                        <a:rPr lang="fr-FR" baseline="0" dirty="0" smtClean="0"/>
                        <a:t> 10%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1-2.4 %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gg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Impossible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5-10 %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Symbol" pitchFamily="18" charset="2"/>
                        </a:rPr>
                        <a:t>gg</a:t>
                      </a:r>
                      <a:endParaRPr lang="fr-FR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invisible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impossible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Recoil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against</a:t>
                      </a:r>
                      <a:r>
                        <a:rPr lang="fr-FR" baseline="0" dirty="0" smtClean="0"/>
                        <a:t> Z-&gt;µµ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846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At</a:t>
            </a:r>
            <a:r>
              <a:rPr lang="fr-FR" dirty="0" smtClean="0"/>
              <a:t> LHC, production </a:t>
            </a:r>
            <a:r>
              <a:rPr lang="fr-FR" dirty="0" err="1" smtClean="0"/>
              <a:t>involves</a:t>
            </a:r>
            <a:r>
              <a:rPr lang="fr-FR" dirty="0" smtClean="0"/>
              <a:t>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couplings</a:t>
            </a:r>
            <a:r>
              <a:rPr lang="fr-FR" dirty="0"/>
              <a:t> </a:t>
            </a:r>
            <a:r>
              <a:rPr lang="fr-FR" dirty="0" smtClean="0"/>
              <a:t>to fermions and bosons</a:t>
            </a:r>
          </a:p>
          <a:p>
            <a:r>
              <a:rPr lang="fr-FR" dirty="0" err="1" smtClean="0"/>
              <a:t>At</a:t>
            </a:r>
            <a:r>
              <a:rPr lang="fr-FR" dirty="0" smtClean="0"/>
              <a:t> ILC, </a:t>
            </a:r>
            <a:r>
              <a:rPr lang="fr-FR" dirty="0" err="1" smtClean="0"/>
              <a:t>near</a:t>
            </a:r>
            <a:r>
              <a:rPr lang="fr-FR" dirty="0" smtClean="0"/>
              <a:t> </a:t>
            </a:r>
            <a:r>
              <a:rPr lang="fr-FR" dirty="0" err="1" smtClean="0"/>
              <a:t>threshold</a:t>
            </a:r>
            <a:r>
              <a:rPr lang="fr-FR" dirty="0" smtClean="0"/>
              <a:t> for HZ, the cross-section </a:t>
            </a:r>
            <a:r>
              <a:rPr lang="fr-FR" dirty="0" err="1" smtClean="0"/>
              <a:t>is</a:t>
            </a:r>
            <a:r>
              <a:rPr lang="fr-FR" dirty="0" smtClean="0"/>
              <a:t> maximal and the </a:t>
            </a:r>
            <a:r>
              <a:rPr lang="fr-FR" dirty="0" err="1" smtClean="0"/>
              <a:t>kinematics</a:t>
            </a:r>
            <a:r>
              <a:rPr lang="fr-FR" dirty="0" smtClean="0"/>
              <a:t> </a:t>
            </a:r>
            <a:r>
              <a:rPr lang="fr-FR" dirty="0" err="1" smtClean="0"/>
              <a:t>gives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separated</a:t>
            </a:r>
            <a:r>
              <a:rPr lang="fr-FR" dirty="0" smtClean="0"/>
              <a:t> jets, optimal for </a:t>
            </a:r>
            <a:r>
              <a:rPr lang="fr-FR" dirty="0" err="1" smtClean="0"/>
              <a:t>making</a:t>
            </a:r>
            <a:r>
              <a:rPr lang="fr-FR" dirty="0" smtClean="0"/>
              <a:t> full use of the </a:t>
            </a:r>
            <a:r>
              <a:rPr lang="fr-FR" dirty="0" err="1" smtClean="0"/>
              <a:t>statistics</a:t>
            </a:r>
            <a:r>
              <a:rPr lang="fr-FR" dirty="0" smtClean="0"/>
              <a:t>. </a:t>
            </a:r>
            <a:r>
              <a:rPr lang="fr-FR" dirty="0" smtClean="0">
                <a:latin typeface="Symbol" pitchFamily="18" charset="2"/>
              </a:rPr>
              <a:t>s</a:t>
            </a:r>
            <a:r>
              <a:rPr lang="fr-FR" dirty="0" smtClean="0"/>
              <a:t> ~ 0.5 </a:t>
            </a:r>
            <a:r>
              <a:rPr lang="fr-FR" dirty="0" err="1" smtClean="0"/>
              <a:t>pb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8841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0" y="1000294"/>
            <a:ext cx="4094081" cy="43434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380" y="1022666"/>
            <a:ext cx="4877351" cy="440690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00374"/>
            <a:ext cx="9144000" cy="358120"/>
          </a:xfrm>
          <a:prstGeom prst="rect">
            <a:avLst/>
          </a:prstGeom>
        </p:spPr>
      </p:pic>
      <p:sp>
        <p:nvSpPr>
          <p:cNvPr id="13" name="TextBox 5"/>
          <p:cNvSpPr txBox="1"/>
          <p:nvPr/>
        </p:nvSpPr>
        <p:spPr>
          <a:xfrm>
            <a:off x="574583" y="5790278"/>
            <a:ext cx="14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1205.2699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574583" y="302364"/>
            <a:ext cx="6108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UNCERTAINTIES ON THE HIGGS COUPLINGS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18640" y="6053784"/>
            <a:ext cx="8917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Not possible to establish whether the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higgs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is standard  with a high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precison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!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4072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304"/>
            <a:ext cx="8496944" cy="601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50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Historique/Organisation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1991 </a:t>
            </a:r>
            <a:r>
              <a:rPr lang="fr-FR" dirty="0" err="1" smtClean="0"/>
              <a:t>Sariselkä</a:t>
            </a:r>
            <a:r>
              <a:rPr lang="fr-FR" dirty="0" smtClean="0"/>
              <a:t> : premier workshop </a:t>
            </a: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Collider</a:t>
            </a:r>
            <a:r>
              <a:rPr lang="fr-FR" dirty="0" smtClean="0"/>
              <a:t> (Physique et détecteur)</a:t>
            </a:r>
          </a:p>
          <a:p>
            <a:r>
              <a:rPr lang="fr-FR" dirty="0" smtClean="0"/>
              <a:t>1992 </a:t>
            </a:r>
            <a:r>
              <a:rPr lang="fr-FR" dirty="0" err="1" smtClean="0"/>
              <a:t>Garmisch-Partenkirschen</a:t>
            </a:r>
            <a:r>
              <a:rPr lang="fr-FR" dirty="0" smtClean="0"/>
              <a:t>. TPC</a:t>
            </a:r>
          </a:p>
          <a:p>
            <a:r>
              <a:rPr lang="fr-FR" dirty="0" smtClean="0"/>
              <a:t>1996 </a:t>
            </a:r>
            <a:r>
              <a:rPr lang="fr-FR" dirty="0" err="1" smtClean="0"/>
              <a:t>Conceptual</a:t>
            </a:r>
            <a:r>
              <a:rPr lang="fr-FR" dirty="0" smtClean="0"/>
              <a:t> Design Report. MPGD TPC</a:t>
            </a:r>
          </a:p>
          <a:p>
            <a:r>
              <a:rPr lang="fr-FR" dirty="0" smtClean="0"/>
              <a:t>2002 (EPS Budapest) recommandation de l’ECFA</a:t>
            </a:r>
          </a:p>
          <a:p>
            <a:r>
              <a:rPr lang="fr-FR" dirty="0" smtClean="0"/>
              <a:t>Workshops organisés par Saclay et IN2P3: St Malo 2002 et Paris 2004</a:t>
            </a:r>
          </a:p>
          <a:p>
            <a:r>
              <a:rPr lang="fr-FR" dirty="0" smtClean="0"/>
              <a:t>Création du GDE (Global Design Effort) en 2005 (</a:t>
            </a:r>
            <a:r>
              <a:rPr lang="fr-FR" dirty="0" smtClean="0">
                <a:hlinkClick r:id="rId2"/>
              </a:rPr>
              <a:t>http://linearcollider.org</a:t>
            </a:r>
            <a:r>
              <a:rPr lang="fr-FR" dirty="0" smtClean="0"/>
              <a:t>)</a:t>
            </a:r>
          </a:p>
          <a:p>
            <a:r>
              <a:rPr lang="fr-FR" dirty="0" smtClean="0"/>
              <a:t>Reference Design Report (Physics, Machine and Detector) in2007</a:t>
            </a:r>
          </a:p>
          <a:p>
            <a:r>
              <a:rPr lang="fr-FR" dirty="0" err="1" smtClean="0"/>
              <a:t>Technical</a:t>
            </a:r>
            <a:r>
              <a:rPr lang="fr-FR" dirty="0" smtClean="0"/>
              <a:t> Progress Report (Machine) 2011</a:t>
            </a:r>
          </a:p>
          <a:p>
            <a:r>
              <a:rPr lang="fr-FR" dirty="0" smtClean="0"/>
              <a:t>Detector Baseline Documents d’ILD et </a:t>
            </a:r>
            <a:r>
              <a:rPr lang="fr-FR" dirty="0" err="1" smtClean="0"/>
              <a:t>SiD</a:t>
            </a:r>
            <a:r>
              <a:rPr lang="fr-FR" dirty="0" smtClean="0"/>
              <a:t> (pour la fin 2012)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1259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Historique/Organisation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Français (IN2P3 et </a:t>
            </a:r>
            <a:r>
              <a:rPr lang="fr-FR" dirty="0" err="1" smtClean="0"/>
              <a:t>Irfu</a:t>
            </a:r>
            <a:r>
              <a:rPr lang="fr-FR" dirty="0" smtClean="0"/>
              <a:t>) réunis dans SOCLE (séminaire orienté vers un collisionneur à électrons, Physique et détecteurs)</a:t>
            </a:r>
          </a:p>
          <a:p>
            <a:r>
              <a:rPr lang="fr-FR" dirty="0" smtClean="0"/>
              <a:t>R&amp;D à Saclay : TPC et </a:t>
            </a:r>
            <a:r>
              <a:rPr lang="fr-FR" dirty="0" err="1" smtClean="0"/>
              <a:t>MAPs</a:t>
            </a:r>
            <a:endParaRPr lang="fr-FR" dirty="0" smtClean="0"/>
          </a:p>
          <a:p>
            <a:r>
              <a:rPr lang="fr-FR" dirty="0" smtClean="0"/>
              <a:t>R&amp;D à l’IN2P3: Calorimètre EM </a:t>
            </a:r>
            <a:r>
              <a:rPr lang="fr-FR" dirty="0" err="1" smtClean="0"/>
              <a:t>SiW</a:t>
            </a:r>
            <a:r>
              <a:rPr lang="fr-FR" dirty="0" smtClean="0"/>
              <a:t>, Calo hadronique (GRPC à Lyon, </a:t>
            </a:r>
            <a:r>
              <a:rPr lang="fr-FR" dirty="0" err="1" smtClean="0"/>
              <a:t>Micromegas</a:t>
            </a:r>
            <a:r>
              <a:rPr lang="fr-FR" dirty="0" smtClean="0"/>
              <a:t> à Annecy), MAPS à Strasbourg. </a:t>
            </a:r>
          </a:p>
          <a:p>
            <a:pPr lvl="1"/>
            <a:r>
              <a:rPr lang="fr-FR" dirty="0" smtClean="0"/>
              <a:t>Arrêt de la R&amp;D Si </a:t>
            </a:r>
            <a:r>
              <a:rPr lang="fr-FR" dirty="0" err="1" smtClean="0"/>
              <a:t>strips</a:t>
            </a:r>
            <a:r>
              <a:rPr lang="fr-FR" dirty="0" smtClean="0"/>
              <a:t> à Paris</a:t>
            </a:r>
            <a:endParaRPr lang="fr-FR" dirty="0" smtClean="0"/>
          </a:p>
          <a:p>
            <a:r>
              <a:rPr lang="fr-FR" dirty="0" smtClean="0"/>
              <a:t>2 proto-collaborations (‘concepts’): ILD et </a:t>
            </a:r>
            <a:r>
              <a:rPr lang="fr-FR" dirty="0" err="1" smtClean="0"/>
              <a:t>SiD</a:t>
            </a:r>
            <a:endParaRPr lang="fr-FR" dirty="0" smtClean="0"/>
          </a:p>
          <a:p>
            <a:r>
              <a:rPr lang="fr-FR" dirty="0" smtClean="0"/>
              <a:t>Revue des concepts par l’IDAG – Revue des R&amp;D en Europe par un comité ECFA (Y. </a:t>
            </a:r>
            <a:r>
              <a:rPr lang="fr-FR" dirty="0" err="1" smtClean="0"/>
              <a:t>Karyotakis</a:t>
            </a:r>
            <a:r>
              <a:rPr lang="fr-FR" dirty="0" smtClean="0"/>
              <a:t>).</a:t>
            </a:r>
            <a:endParaRPr lang="fr-FR" dirty="0" smtClean="0"/>
          </a:p>
          <a:p>
            <a:r>
              <a:rPr lang="fr-FR" dirty="0" smtClean="0"/>
              <a:t>Detector Baseline Document pour la fin de l’année </a:t>
            </a:r>
            <a:r>
              <a:rPr lang="fr-FR" dirty="0" smtClean="0"/>
              <a:t>2012</a:t>
            </a:r>
          </a:p>
          <a:p>
            <a:r>
              <a:rPr lang="fr-FR" dirty="0" smtClean="0"/>
              <a:t>Input to </a:t>
            </a:r>
            <a:r>
              <a:rPr lang="fr-FR" dirty="0" err="1" smtClean="0"/>
              <a:t>Strategy</a:t>
            </a:r>
            <a:r>
              <a:rPr lang="fr-FR" dirty="0" smtClean="0"/>
              <a:t> Group : Krakow, 10-12 septembre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112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9050"/>
            <a:ext cx="884872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67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355976" y="-62920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Altarelli</a:t>
            </a:r>
            <a:r>
              <a:rPr lang="fr-FR" dirty="0" smtClean="0"/>
              <a:t> 2009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9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316" y="505745"/>
            <a:ext cx="8925026" cy="594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402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3527"/>
            <a:ext cx="7631832" cy="52617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5805264"/>
            <a:ext cx="5975648" cy="71175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1560" y="30303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Vacuum </a:t>
            </a:r>
            <a:r>
              <a:rPr lang="fr-FR" sz="2400" b="1" dirty="0" err="1" smtClean="0"/>
              <a:t>stability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59161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04664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Expected</a:t>
            </a:r>
            <a:r>
              <a:rPr lang="fr-FR" dirty="0" smtClean="0"/>
              <a:t> ILC </a:t>
            </a:r>
            <a:r>
              <a:rPr lang="fr-FR" dirty="0" err="1" smtClean="0"/>
              <a:t>luminosity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500 </a:t>
            </a:r>
            <a:r>
              <a:rPr lang="fr-FR" dirty="0" err="1" smtClean="0"/>
              <a:t>GeV</a:t>
            </a:r>
            <a:r>
              <a:rPr lang="fr-FR" dirty="0" smtClean="0"/>
              <a:t> : 2.10</a:t>
            </a:r>
            <a:r>
              <a:rPr lang="fr-FR" baseline="30000" dirty="0" smtClean="0"/>
              <a:t>34</a:t>
            </a:r>
            <a:r>
              <a:rPr lang="fr-FR" dirty="0" smtClean="0"/>
              <a:t> cm</a:t>
            </a:r>
            <a:r>
              <a:rPr lang="fr-FR" baseline="30000" dirty="0" smtClean="0"/>
              <a:t>-2</a:t>
            </a:r>
            <a:r>
              <a:rPr lang="fr-FR" dirty="0" smtClean="0"/>
              <a:t>s</a:t>
            </a:r>
            <a:r>
              <a:rPr lang="fr-FR" baseline="30000" dirty="0" smtClean="0"/>
              <a:t>-1</a:t>
            </a:r>
            <a:r>
              <a:rPr lang="fr-FR" dirty="0" smtClean="0"/>
              <a:t> (Reference Design Report, 8/2007)</a:t>
            </a:r>
          </a:p>
          <a:p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down for 235 </a:t>
            </a:r>
            <a:r>
              <a:rPr lang="fr-FR" dirty="0" err="1" smtClean="0"/>
              <a:t>GeV</a:t>
            </a:r>
            <a:r>
              <a:rPr lang="fr-FR" dirty="0" smtClean="0"/>
              <a:t> : x(235/500)</a:t>
            </a:r>
            <a:r>
              <a:rPr lang="fr-FR" baseline="30000" dirty="0" smtClean="0"/>
              <a:t>2</a:t>
            </a:r>
            <a:r>
              <a:rPr lang="fr-FR" dirty="0" smtClean="0"/>
              <a:t>    L=0.44 10</a:t>
            </a:r>
            <a:r>
              <a:rPr lang="fr-FR" baseline="30000" dirty="0" smtClean="0"/>
              <a:t>34 </a:t>
            </a:r>
            <a:r>
              <a:rPr lang="fr-FR" dirty="0" smtClean="0"/>
              <a:t>cm</a:t>
            </a:r>
            <a:r>
              <a:rPr lang="fr-FR" baseline="30000" dirty="0" smtClean="0"/>
              <a:t>-2</a:t>
            </a:r>
            <a:r>
              <a:rPr lang="fr-FR" dirty="0" smtClean="0"/>
              <a:t>s</a:t>
            </a:r>
            <a:r>
              <a:rPr lang="fr-FR" baseline="30000" dirty="0" smtClean="0"/>
              <a:t>-1 </a:t>
            </a:r>
          </a:p>
          <a:p>
            <a:r>
              <a:rPr lang="fr-FR" dirty="0" smtClean="0"/>
              <a:t>In 10</a:t>
            </a:r>
            <a:r>
              <a:rPr lang="fr-FR" baseline="30000" dirty="0" smtClean="0"/>
              <a:t>7</a:t>
            </a:r>
            <a:r>
              <a:rPr lang="fr-FR" dirty="0" smtClean="0"/>
              <a:t> s : 44 </a:t>
            </a:r>
            <a:r>
              <a:rPr lang="fr-FR" dirty="0" err="1" smtClean="0"/>
              <a:t>evts</a:t>
            </a:r>
            <a:r>
              <a:rPr lang="fr-FR" dirty="0" smtClean="0"/>
              <a:t>/</a:t>
            </a:r>
            <a:r>
              <a:rPr lang="fr-FR" dirty="0" err="1" smtClean="0"/>
              <a:t>fb</a:t>
            </a:r>
            <a:endParaRPr lang="fr-FR" dirty="0" smtClean="0"/>
          </a:p>
          <a:p>
            <a:r>
              <a:rPr lang="fr-FR" dirty="0"/>
              <a:t>C</a:t>
            </a:r>
            <a:r>
              <a:rPr lang="fr-FR" dirty="0" smtClean="0"/>
              <a:t>ross-section for </a:t>
            </a:r>
            <a:r>
              <a:rPr lang="fr-FR" dirty="0" err="1" smtClean="0"/>
              <a:t>Higgs</a:t>
            </a:r>
            <a:r>
              <a:rPr lang="fr-FR" dirty="0" smtClean="0"/>
              <a:t> production : 0.5 </a:t>
            </a:r>
            <a:r>
              <a:rPr lang="fr-FR" dirty="0" err="1" smtClean="0"/>
              <a:t>pb</a:t>
            </a:r>
            <a:endParaRPr lang="fr-FR" dirty="0" smtClean="0"/>
          </a:p>
          <a:p>
            <a:r>
              <a:rPr lang="fr-FR" dirty="0" smtClean="0"/>
              <a:t>-&gt; production of 22 000 </a:t>
            </a:r>
            <a:r>
              <a:rPr lang="fr-FR" dirty="0" err="1" smtClean="0"/>
              <a:t>Higgs</a:t>
            </a:r>
            <a:r>
              <a:rPr lang="fr-FR" dirty="0" smtClean="0"/>
              <a:t>/</a:t>
            </a:r>
            <a:r>
              <a:rPr lang="fr-FR" dirty="0" err="1" smtClean="0"/>
              <a:t>year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At</a:t>
            </a:r>
            <a:r>
              <a:rPr lang="fr-FR" dirty="0" smtClean="0"/>
              <a:t> LHC 7 </a:t>
            </a:r>
            <a:r>
              <a:rPr lang="fr-FR" dirty="0" err="1" smtClean="0"/>
              <a:t>TeV</a:t>
            </a:r>
            <a:r>
              <a:rPr lang="fr-FR" dirty="0" smtClean="0"/>
              <a:t>: 10pb (3 10</a:t>
            </a:r>
            <a:r>
              <a:rPr lang="fr-FR" baseline="30000" dirty="0" smtClean="0"/>
              <a:t>6</a:t>
            </a:r>
            <a:r>
              <a:rPr lang="fr-FR" dirty="0" smtClean="0"/>
              <a:t> in 300 fb</a:t>
            </a:r>
            <a:r>
              <a:rPr lang="fr-FR" baseline="30000" dirty="0" smtClean="0"/>
              <a:t>-1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At</a:t>
            </a:r>
            <a:r>
              <a:rPr lang="fr-FR" dirty="0" smtClean="0"/>
              <a:t> LHC 14 </a:t>
            </a:r>
            <a:r>
              <a:rPr lang="fr-FR" dirty="0" err="1" smtClean="0"/>
              <a:t>TeV</a:t>
            </a:r>
            <a:r>
              <a:rPr lang="fr-FR" dirty="0" smtClean="0"/>
              <a:t> : 50 </a:t>
            </a:r>
            <a:r>
              <a:rPr lang="fr-FR" dirty="0" err="1" smtClean="0"/>
              <a:t>pb</a:t>
            </a:r>
            <a:endParaRPr lang="fr-FR" dirty="0" smtClean="0"/>
          </a:p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twiki.cern.ch/twiki/bin/view/LHCPhysics/CrossSections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579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Production</a:t>
            </a:r>
            <a:endParaRPr lang="fr-FR" dirty="0"/>
          </a:p>
        </p:txBody>
      </p:sp>
      <p:pic>
        <p:nvPicPr>
          <p:cNvPr id="1026" name="Picture 2" descr="\begin{figure}&#10; \begin{center}&#10; \leavevmode&#10; &#10;\epsfig {file=higgsprod.eps,width=\widefig}&#10; \end{center}\end{figure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672408" cy="277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5097958"/>
            <a:ext cx="33602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50% QCD radiative corrections</a:t>
            </a:r>
          </a:p>
          <a:p>
            <a:r>
              <a:rPr lang="fr-FR" dirty="0" smtClean="0"/>
              <a:t>Structure </a:t>
            </a:r>
            <a:r>
              <a:rPr lang="fr-FR" dirty="0" err="1" smtClean="0"/>
              <a:t>functions</a:t>
            </a:r>
            <a:endParaRPr lang="fr-FR" dirty="0" smtClean="0"/>
          </a:p>
          <a:p>
            <a:r>
              <a:rPr lang="fr-FR" dirty="0" err="1" smtClean="0"/>
              <a:t>Couplings</a:t>
            </a:r>
            <a:r>
              <a:rPr lang="fr-FR" dirty="0" smtClean="0"/>
              <a:t> to bosons and fermions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668653" y="148478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LHC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660232" y="14847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ILC</a:t>
            </a:r>
            <a:endParaRPr lang="fr-FR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2520280" cy="151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38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3466728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Branching</a:t>
            </a:r>
            <a:r>
              <a:rPr lang="fr-FR" dirty="0" smtClean="0"/>
              <a:t> ratios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68" y="188640"/>
            <a:ext cx="6032344" cy="591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4"/>
          <p:cNvCxnSpPr/>
          <p:nvPr/>
        </p:nvCxnSpPr>
        <p:spPr>
          <a:xfrm flipV="1">
            <a:off x="6156176" y="620688"/>
            <a:ext cx="72008" cy="45365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539552" y="227687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Most </a:t>
            </a:r>
            <a:r>
              <a:rPr lang="fr-FR" dirty="0" err="1" smtClean="0"/>
              <a:t>decay</a:t>
            </a:r>
            <a:r>
              <a:rPr lang="fr-FR" dirty="0" smtClean="0"/>
              <a:t> modes are accessible in the case of a 125GeV </a:t>
            </a:r>
            <a:r>
              <a:rPr lang="fr-FR" dirty="0" err="1" smtClean="0"/>
              <a:t>Higgs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888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Production </a:t>
            </a:r>
            <a:r>
              <a:rPr lang="fr-FR" dirty="0" err="1" smtClean="0"/>
              <a:t>at</a:t>
            </a:r>
            <a:r>
              <a:rPr lang="fr-FR" smtClean="0"/>
              <a:t> LHC</a:t>
            </a:r>
            <a:endParaRPr lang="fr-FR"/>
          </a:p>
        </p:txBody>
      </p:sp>
      <p:pic>
        <p:nvPicPr>
          <p:cNvPr id="2049" name="Picture 1" descr="\begin{figure}&#10; \begin{center}&#10; \leavevmode&#10; &#10;\epsfig {file=higgsxsec.eps,width=\widefig}&#10; \end{center}\end{figure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86" y="1268760"/>
            <a:ext cx="6971990" cy="434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835696" y="57349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r>
              <a:rPr lang="fr-FR" dirty="0" smtClean="0"/>
              <a:t>0 </a:t>
            </a:r>
            <a:r>
              <a:rPr lang="fr-FR" dirty="0" err="1" smtClean="0"/>
              <a:t>pb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14 </a:t>
            </a:r>
            <a:r>
              <a:rPr lang="fr-FR" dirty="0" err="1" smtClean="0"/>
              <a:t>TeV</a:t>
            </a:r>
            <a:r>
              <a:rPr lang="fr-FR" dirty="0" smtClean="0"/>
              <a:t> (150 M </a:t>
            </a:r>
            <a:r>
              <a:rPr lang="fr-FR" dirty="0" err="1" smtClean="0"/>
              <a:t>Higgs</a:t>
            </a:r>
            <a:r>
              <a:rPr lang="fr-FR" dirty="0" smtClean="0"/>
              <a:t> dans 3 ab-1, ~1000 en 4µ </a:t>
            </a:r>
            <a:endParaRPr lang="fr-FR" dirty="0" smtClean="0"/>
          </a:p>
          <a:p>
            <a:r>
              <a:rPr lang="fr-FR" dirty="0" smtClean="0"/>
              <a:t>15 </a:t>
            </a:r>
            <a:r>
              <a:rPr lang="fr-FR" dirty="0" err="1" smtClean="0"/>
              <a:t>pb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smtClean="0"/>
              <a:t>8 </a:t>
            </a:r>
            <a:r>
              <a:rPr lang="fr-FR" dirty="0" err="1" smtClean="0"/>
              <a:t>TeV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47037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474</Words>
  <Application>Microsoft Office PowerPoint</Application>
  <PresentationFormat>Affichage à l'écran (4:3)</PresentationFormat>
  <Paragraphs>75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ILC physics case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Production</vt:lpstr>
      <vt:lpstr>Branching ratios</vt:lpstr>
      <vt:lpstr>Production at LHC</vt:lpstr>
      <vt:lpstr>Decay of a 125 GeV Higgs</vt:lpstr>
      <vt:lpstr>Présentation PowerPoint</vt:lpstr>
      <vt:lpstr>Présentation PowerPoint</vt:lpstr>
      <vt:lpstr>Présentation PowerPoint</vt:lpstr>
      <vt:lpstr>Historique/Organisation</vt:lpstr>
      <vt:lpstr>Historique/Organisation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 physics case</dc:title>
  <dc:creator>Colas Paul</dc:creator>
  <cp:lastModifiedBy>Colas Paul</cp:lastModifiedBy>
  <cp:revision>31</cp:revision>
  <dcterms:created xsi:type="dcterms:W3CDTF">2012-05-28T15:45:31Z</dcterms:created>
  <dcterms:modified xsi:type="dcterms:W3CDTF">2012-06-05T10:14:49Z</dcterms:modified>
</cp:coreProperties>
</file>