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8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9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0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1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3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15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50" r:id="rId2"/>
    <p:sldMasterId id="2147483762" r:id="rId3"/>
    <p:sldMasterId id="2147483795" r:id="rId4"/>
    <p:sldMasterId id="2147483801" r:id="rId5"/>
    <p:sldMasterId id="2147483813" r:id="rId6"/>
    <p:sldMasterId id="2147483846" r:id="rId7"/>
    <p:sldMasterId id="2147483879" r:id="rId8"/>
    <p:sldMasterId id="2147483912" r:id="rId9"/>
    <p:sldMasterId id="2147483924" r:id="rId10"/>
    <p:sldMasterId id="2147483936" r:id="rId11"/>
    <p:sldMasterId id="2147483969" r:id="rId12"/>
    <p:sldMasterId id="2147483988" r:id="rId13"/>
    <p:sldMasterId id="2147484000" r:id="rId14"/>
    <p:sldMasterId id="2147484013" r:id="rId15"/>
    <p:sldMasterId id="2147484025" r:id="rId16"/>
  </p:sldMasterIdLst>
  <p:notesMasterIdLst>
    <p:notesMasterId r:id="rId71"/>
  </p:notesMasterIdLst>
  <p:sldIdLst>
    <p:sldId id="257" r:id="rId17"/>
    <p:sldId id="258" r:id="rId18"/>
    <p:sldId id="393" r:id="rId19"/>
    <p:sldId id="347" r:id="rId20"/>
    <p:sldId id="368" r:id="rId21"/>
    <p:sldId id="352" r:id="rId22"/>
    <p:sldId id="369" r:id="rId23"/>
    <p:sldId id="370" r:id="rId24"/>
    <p:sldId id="395" r:id="rId25"/>
    <p:sldId id="394" r:id="rId26"/>
    <p:sldId id="396" r:id="rId27"/>
    <p:sldId id="397" r:id="rId28"/>
    <p:sldId id="398" r:id="rId29"/>
    <p:sldId id="417" r:id="rId30"/>
    <p:sldId id="399" r:id="rId31"/>
    <p:sldId id="400" r:id="rId32"/>
    <p:sldId id="403" r:id="rId33"/>
    <p:sldId id="405" r:id="rId34"/>
    <p:sldId id="401" r:id="rId35"/>
    <p:sldId id="406" r:id="rId36"/>
    <p:sldId id="419" r:id="rId37"/>
    <p:sldId id="420" r:id="rId38"/>
    <p:sldId id="426" r:id="rId39"/>
    <p:sldId id="421" r:id="rId40"/>
    <p:sldId id="353" r:id="rId41"/>
    <p:sldId id="443" r:id="rId42"/>
    <p:sldId id="445" r:id="rId43"/>
    <p:sldId id="446" r:id="rId44"/>
    <p:sldId id="447" r:id="rId45"/>
    <p:sldId id="448" r:id="rId46"/>
    <p:sldId id="424" r:id="rId47"/>
    <p:sldId id="359" r:id="rId48"/>
    <p:sldId id="407" r:id="rId49"/>
    <p:sldId id="408" r:id="rId50"/>
    <p:sldId id="429" r:id="rId51"/>
    <p:sldId id="430" r:id="rId52"/>
    <p:sldId id="432" r:id="rId53"/>
    <p:sldId id="433" r:id="rId54"/>
    <p:sldId id="434" r:id="rId55"/>
    <p:sldId id="435" r:id="rId56"/>
    <p:sldId id="436" r:id="rId57"/>
    <p:sldId id="439" r:id="rId58"/>
    <p:sldId id="440" r:id="rId59"/>
    <p:sldId id="431" r:id="rId60"/>
    <p:sldId id="437" r:id="rId61"/>
    <p:sldId id="438" r:id="rId62"/>
    <p:sldId id="425" r:id="rId63"/>
    <p:sldId id="357" r:id="rId64"/>
    <p:sldId id="358" r:id="rId65"/>
    <p:sldId id="360" r:id="rId66"/>
    <p:sldId id="363" r:id="rId67"/>
    <p:sldId id="366" r:id="rId68"/>
    <p:sldId id="367" r:id="rId69"/>
    <p:sldId id="441" r:id="rId70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my" initials="L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0000"/>
    <a:srgbClr val="9933FF"/>
    <a:srgbClr val="CC0099"/>
    <a:srgbClr val="2B1391"/>
    <a:srgbClr val="9966FF"/>
    <a:srgbClr val="590B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7912" autoAdjust="0"/>
  </p:normalViewPr>
  <p:slideViewPr>
    <p:cSldViewPr>
      <p:cViewPr varScale="1">
        <p:scale>
          <a:sx n="104" d="100"/>
          <a:sy n="104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A27EB-2A3B-B348-B12B-7C486419F0F9}" type="doc">
      <dgm:prSet loTypeId="urn:microsoft.com/office/officeart/2005/8/layout/radial5" loCatId="relationship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A952642-735E-604B-901D-877F22E6DDB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Cost Effective Mass-Production</a:t>
          </a:r>
          <a:endParaRPr lang="en-US" sz="1800" b="1" dirty="0">
            <a:solidFill>
              <a:srgbClr val="FFFF00"/>
            </a:solidFill>
          </a:endParaRPr>
        </a:p>
      </dgm:t>
    </dgm:pt>
    <dgm:pt modelId="{2EBB10BE-B131-FA42-A05B-24F42EF2D6B8}" type="parTrans" cxnId="{B0EB6AA1-6001-1242-9105-42E4A211F934}">
      <dgm:prSet/>
      <dgm:spPr/>
      <dgm:t>
        <a:bodyPr/>
        <a:lstStyle/>
        <a:p>
          <a:endParaRPr lang="en-US"/>
        </a:p>
      </dgm:t>
    </dgm:pt>
    <dgm:pt modelId="{4FCA0786-E3C1-FE43-9BB2-BB441FE0406E}" type="sibTrans" cxnId="{B0EB6AA1-6001-1242-9105-42E4A211F934}">
      <dgm:prSet/>
      <dgm:spPr/>
      <dgm:t>
        <a:bodyPr/>
        <a:lstStyle/>
        <a:p>
          <a:endParaRPr lang="en-US"/>
        </a:p>
      </dgm:t>
    </dgm:pt>
    <dgm:pt modelId="{A179E9A8-7DB3-F14C-BABA-655404D7DB18}">
      <dgm:prSet phldrT="[Text]" custT="1"/>
      <dgm:spPr/>
      <dgm:t>
        <a:bodyPr/>
        <a:lstStyle/>
        <a:p>
          <a:r>
            <a:rPr lang="en-US" sz="1800" dirty="0" smtClean="0"/>
            <a:t>Cavity Specs. / Yield</a:t>
          </a:r>
          <a:endParaRPr lang="en-US" sz="1800" dirty="0"/>
        </a:p>
      </dgm:t>
    </dgm:pt>
    <dgm:pt modelId="{9335DB1F-3F30-A241-987C-91A19D2CC8DA}" type="parTrans" cxnId="{62CE6C7A-F231-E34C-AA43-EEAB6B6CE129}">
      <dgm:prSet/>
      <dgm:spPr/>
      <dgm:t>
        <a:bodyPr/>
        <a:lstStyle/>
        <a:p>
          <a:endParaRPr lang="en-US"/>
        </a:p>
      </dgm:t>
    </dgm:pt>
    <dgm:pt modelId="{C0E1A7B9-8861-D343-A29D-A5B79EF7D18F}" type="sibTrans" cxnId="{62CE6C7A-F231-E34C-AA43-EEAB6B6CE129}">
      <dgm:prSet/>
      <dgm:spPr/>
      <dgm:t>
        <a:bodyPr/>
        <a:lstStyle/>
        <a:p>
          <a:endParaRPr lang="en-US"/>
        </a:p>
      </dgm:t>
    </dgm:pt>
    <dgm:pt modelId="{83469D26-2774-CE47-AB65-01508613DD57}">
      <dgm:prSet phldrT="[Text]" custT="1"/>
      <dgm:spPr/>
      <dgm:t>
        <a:bodyPr/>
        <a:lstStyle/>
        <a:p>
          <a:r>
            <a:rPr lang="en-US" sz="1800" dirty="0" smtClean="0"/>
            <a:t>Plug Compatible Interfaces</a:t>
          </a:r>
          <a:endParaRPr lang="en-US" sz="1800" dirty="0"/>
        </a:p>
      </dgm:t>
    </dgm:pt>
    <dgm:pt modelId="{D75E5289-0151-8744-9AF6-6AA7CCE58131}" type="parTrans" cxnId="{3579AC78-82A0-3E4D-9607-65FB5640D88A}">
      <dgm:prSet/>
      <dgm:spPr/>
      <dgm:t>
        <a:bodyPr/>
        <a:lstStyle/>
        <a:p>
          <a:endParaRPr lang="en-US"/>
        </a:p>
      </dgm:t>
    </dgm:pt>
    <dgm:pt modelId="{49B7D49D-A662-944D-A8E0-EB56A0507F01}" type="sibTrans" cxnId="{3579AC78-82A0-3E4D-9607-65FB5640D88A}">
      <dgm:prSet/>
      <dgm:spPr/>
      <dgm:t>
        <a:bodyPr/>
        <a:lstStyle/>
        <a:p>
          <a:endParaRPr lang="en-US"/>
        </a:p>
      </dgm:t>
    </dgm:pt>
    <dgm:pt modelId="{21FDC003-8F2A-3D4D-9014-FF24370C3345}">
      <dgm:prSet phldrT="[Text]" custT="1"/>
      <dgm:spPr/>
      <dgm:t>
        <a:bodyPr/>
        <a:lstStyle/>
        <a:p>
          <a:r>
            <a:rPr lang="en-US" sz="1800" dirty="0" smtClean="0"/>
            <a:t>Production process models</a:t>
          </a:r>
          <a:endParaRPr lang="en-US" sz="1800" dirty="0"/>
        </a:p>
      </dgm:t>
    </dgm:pt>
    <dgm:pt modelId="{2ACB8E80-9CBA-554F-89B0-DE7B203E22A6}" type="parTrans" cxnId="{CD94FF78-DE6E-0444-B002-9FCCFF52EDD3}">
      <dgm:prSet/>
      <dgm:spPr/>
      <dgm:t>
        <a:bodyPr/>
        <a:lstStyle/>
        <a:p>
          <a:endParaRPr lang="en-US"/>
        </a:p>
      </dgm:t>
    </dgm:pt>
    <dgm:pt modelId="{D17ACEF9-D663-9041-BC17-C5C87CDE776B}" type="sibTrans" cxnId="{CD94FF78-DE6E-0444-B002-9FCCFF52EDD3}">
      <dgm:prSet/>
      <dgm:spPr/>
      <dgm:t>
        <a:bodyPr/>
        <a:lstStyle/>
        <a:p>
          <a:endParaRPr lang="en-US"/>
        </a:p>
      </dgm:t>
    </dgm:pt>
    <dgm:pt modelId="{64E82F09-27EB-A74F-895D-5DC480B0ED26}">
      <dgm:prSet phldrT="[Text]" custT="1"/>
      <dgm:spPr/>
      <dgm:t>
        <a:bodyPr/>
        <a:lstStyle/>
        <a:p>
          <a:r>
            <a:rPr lang="en-US" sz="1800" dirty="0" smtClean="0"/>
            <a:t>Vendor </a:t>
          </a:r>
        </a:p>
        <a:p>
          <a:r>
            <a:rPr lang="en-US" sz="1800" dirty="0" smtClean="0"/>
            <a:t>models</a:t>
          </a:r>
          <a:endParaRPr lang="en-US" sz="1800" dirty="0"/>
        </a:p>
      </dgm:t>
    </dgm:pt>
    <dgm:pt modelId="{D6CCB31F-6961-B84C-891E-9979F79A490A}" type="parTrans" cxnId="{A72AEACD-9AAA-6C4A-9583-0F9CE8F6BB05}">
      <dgm:prSet/>
      <dgm:spPr/>
      <dgm:t>
        <a:bodyPr/>
        <a:lstStyle/>
        <a:p>
          <a:endParaRPr lang="en-US"/>
        </a:p>
      </dgm:t>
    </dgm:pt>
    <dgm:pt modelId="{67C83CBE-22D8-8142-B029-3002173F4258}" type="sibTrans" cxnId="{A72AEACD-9AAA-6C4A-9583-0F9CE8F6BB05}">
      <dgm:prSet/>
      <dgm:spPr/>
      <dgm:t>
        <a:bodyPr/>
        <a:lstStyle/>
        <a:p>
          <a:endParaRPr lang="en-US"/>
        </a:p>
      </dgm:t>
    </dgm:pt>
    <dgm:pt modelId="{0CACD610-F27A-BE41-8994-9AC7943FA22B}">
      <dgm:prSet phldrT="[Text]" custT="1"/>
      <dgm:spPr/>
      <dgm:t>
        <a:bodyPr/>
        <a:lstStyle/>
        <a:p>
          <a:r>
            <a:rPr lang="en-US" sz="1800" dirty="0" smtClean="0"/>
            <a:t>In-kind contribution models</a:t>
          </a:r>
          <a:endParaRPr lang="en-US" sz="1800" dirty="0"/>
        </a:p>
      </dgm:t>
    </dgm:pt>
    <dgm:pt modelId="{3B294156-644A-D246-8BC7-C3F5FFC1C2F7}" type="parTrans" cxnId="{804EE325-3B94-4443-ADFC-A1F68F8C0C23}">
      <dgm:prSet/>
      <dgm:spPr/>
      <dgm:t>
        <a:bodyPr/>
        <a:lstStyle/>
        <a:p>
          <a:endParaRPr lang="en-US"/>
        </a:p>
      </dgm:t>
    </dgm:pt>
    <dgm:pt modelId="{C15F88BD-1287-6345-83FA-7C1484A2ADED}" type="sibTrans" cxnId="{804EE325-3B94-4443-ADFC-A1F68F8C0C23}">
      <dgm:prSet/>
      <dgm:spPr/>
      <dgm:t>
        <a:bodyPr/>
        <a:lstStyle/>
        <a:p>
          <a:endParaRPr lang="en-US"/>
        </a:p>
      </dgm:t>
    </dgm:pt>
    <dgm:pt modelId="{43CB5484-7B1E-6E4B-B06C-5A0EBC871EDF}" type="pres">
      <dgm:prSet presAssocID="{642A27EB-2A3B-B348-B12B-7C486419F0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BEAF0A-4C3B-2F49-85A6-7D15126A75DB}" type="pres">
      <dgm:prSet presAssocID="{7A952642-735E-604B-901D-877F22E6DDB4}" presName="centerShape" presStyleLbl="node0" presStyleIdx="0" presStyleCnt="1" custScaleX="142157" custScaleY="140231"/>
      <dgm:spPr/>
      <dgm:t>
        <a:bodyPr/>
        <a:lstStyle/>
        <a:p>
          <a:endParaRPr lang="en-US"/>
        </a:p>
      </dgm:t>
    </dgm:pt>
    <dgm:pt modelId="{8A48E0BB-C226-F54B-AC0D-E4AD796F4C58}" type="pres">
      <dgm:prSet presAssocID="{9335DB1F-3F30-A241-987C-91A19D2CC8DA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3AF9BD3-32CC-464A-8821-933AC8044D77}" type="pres">
      <dgm:prSet presAssocID="{9335DB1F-3F30-A241-987C-91A19D2CC8D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F889F28-665E-A24A-858E-129DB216E861}" type="pres">
      <dgm:prSet presAssocID="{A179E9A8-7DB3-F14C-BABA-655404D7DB1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67007-4686-DF46-9E04-54F529E94AC6}" type="pres">
      <dgm:prSet presAssocID="{D75E5289-0151-8744-9AF6-6AA7CCE5813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3A02906C-549F-0040-89AA-B0357AA3B88F}" type="pres">
      <dgm:prSet presAssocID="{D75E5289-0151-8744-9AF6-6AA7CCE5813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6C8FE0D-6F7B-434A-8188-35EBCBFFD554}" type="pres">
      <dgm:prSet presAssocID="{83469D26-2774-CE47-AB65-01508613DD57}" presName="node" presStyleLbl="node1" presStyleIdx="1" presStyleCnt="5" custScaleX="139035" custScaleY="115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8E4C2-EB65-DA46-9477-41D0F5D6E2BF}" type="pres">
      <dgm:prSet presAssocID="{2ACB8E80-9CBA-554F-89B0-DE7B203E22A6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016DCCB-3FA8-8D45-8C08-61B880465E36}" type="pres">
      <dgm:prSet presAssocID="{2ACB8E80-9CBA-554F-89B0-DE7B203E22A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9CA8589-2E07-F64E-B211-72EFF0AEE626}" type="pres">
      <dgm:prSet presAssocID="{21FDC003-8F2A-3D4D-9014-FF24370C3345}" presName="node" presStyleLbl="node1" presStyleIdx="2" presStyleCnt="5" custScaleX="119256" custScaleY="113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1EB49-1C6D-134E-9AA0-8D630B30D720}" type="pres">
      <dgm:prSet presAssocID="{D6CCB31F-6961-B84C-891E-9979F79A490A}" presName="parTrans" presStyleLbl="sibTrans2D1" presStyleIdx="3" presStyleCnt="5"/>
      <dgm:spPr/>
      <dgm:t>
        <a:bodyPr/>
        <a:lstStyle/>
        <a:p>
          <a:endParaRPr lang="en-US"/>
        </a:p>
      </dgm:t>
    </dgm:pt>
    <dgm:pt modelId="{C48D4FC9-7B3C-484F-849A-C8E68EE2E087}" type="pres">
      <dgm:prSet presAssocID="{D6CCB31F-6961-B84C-891E-9979F79A490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70BE3FD-C0CA-BA49-9135-21CE1D280C58}" type="pres">
      <dgm:prSet presAssocID="{64E82F09-27EB-A74F-895D-5DC480B0ED26}" presName="node" presStyleLbl="node1" presStyleIdx="3" presStyleCnt="5" custScaleX="114756" custScaleY="114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F2B75-BE69-2144-AFDD-C1905272BAA7}" type="pres">
      <dgm:prSet presAssocID="{3B294156-644A-D246-8BC7-C3F5FFC1C2F7}" presName="parTrans" presStyleLbl="sibTrans2D1" presStyleIdx="4" presStyleCnt="5"/>
      <dgm:spPr/>
      <dgm:t>
        <a:bodyPr/>
        <a:lstStyle/>
        <a:p>
          <a:endParaRPr lang="en-US"/>
        </a:p>
      </dgm:t>
    </dgm:pt>
    <dgm:pt modelId="{4C55779B-CEC3-2E45-87B4-AD8534982963}" type="pres">
      <dgm:prSet presAssocID="{3B294156-644A-D246-8BC7-C3F5FFC1C2F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0CF7E11-4388-AA47-BDA0-C17F42B53EA4}" type="pres">
      <dgm:prSet presAssocID="{0CACD610-F27A-BE41-8994-9AC7943FA22B}" presName="node" presStyleLbl="node1" presStyleIdx="4" presStyleCnt="5" custScaleX="136661" custScaleY="119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F1B41F-6208-475F-A177-40F47BCAA52D}" type="presOf" srcId="{21FDC003-8F2A-3D4D-9014-FF24370C3345}" destId="{F9CA8589-2E07-F64E-B211-72EFF0AEE626}" srcOrd="0" destOrd="0" presId="urn:microsoft.com/office/officeart/2005/8/layout/radial5"/>
    <dgm:cxn modelId="{9F65DF48-6270-4C45-AA56-57E002C2F391}" type="presOf" srcId="{9335DB1F-3F30-A241-987C-91A19D2CC8DA}" destId="{13AF9BD3-32CC-464A-8821-933AC8044D77}" srcOrd="1" destOrd="0" presId="urn:microsoft.com/office/officeart/2005/8/layout/radial5"/>
    <dgm:cxn modelId="{3579AC78-82A0-3E4D-9607-65FB5640D88A}" srcId="{7A952642-735E-604B-901D-877F22E6DDB4}" destId="{83469D26-2774-CE47-AB65-01508613DD57}" srcOrd="1" destOrd="0" parTransId="{D75E5289-0151-8744-9AF6-6AA7CCE58131}" sibTransId="{49B7D49D-A662-944D-A8E0-EB56A0507F01}"/>
    <dgm:cxn modelId="{7CA0B31E-AC51-44A2-AD86-31921A8A29B4}" type="presOf" srcId="{3B294156-644A-D246-8BC7-C3F5FFC1C2F7}" destId="{C8CF2B75-BE69-2144-AFDD-C1905272BAA7}" srcOrd="0" destOrd="0" presId="urn:microsoft.com/office/officeart/2005/8/layout/radial5"/>
    <dgm:cxn modelId="{960A73ED-42B6-4C4D-92DE-E0CCF9066963}" type="presOf" srcId="{9335DB1F-3F30-A241-987C-91A19D2CC8DA}" destId="{8A48E0BB-C226-F54B-AC0D-E4AD796F4C58}" srcOrd="0" destOrd="0" presId="urn:microsoft.com/office/officeart/2005/8/layout/radial5"/>
    <dgm:cxn modelId="{AE8C4349-6C81-43DB-817C-938E445CA2EB}" type="presOf" srcId="{3B294156-644A-D246-8BC7-C3F5FFC1C2F7}" destId="{4C55779B-CEC3-2E45-87B4-AD8534982963}" srcOrd="1" destOrd="0" presId="urn:microsoft.com/office/officeart/2005/8/layout/radial5"/>
    <dgm:cxn modelId="{A5446208-5924-4E9B-8840-EFBB9FA0EB42}" type="presOf" srcId="{2ACB8E80-9CBA-554F-89B0-DE7B203E22A6}" destId="{9016DCCB-3FA8-8D45-8C08-61B880465E36}" srcOrd="1" destOrd="0" presId="urn:microsoft.com/office/officeart/2005/8/layout/radial5"/>
    <dgm:cxn modelId="{6A630F6B-84BE-493E-A7F3-CA4A4B66B85F}" type="presOf" srcId="{83469D26-2774-CE47-AB65-01508613DD57}" destId="{26C8FE0D-6F7B-434A-8188-35EBCBFFD554}" srcOrd="0" destOrd="0" presId="urn:microsoft.com/office/officeart/2005/8/layout/radial5"/>
    <dgm:cxn modelId="{0F7DB5D3-AF51-4389-AADF-FF199F64AE19}" type="presOf" srcId="{642A27EB-2A3B-B348-B12B-7C486419F0F9}" destId="{43CB5484-7B1E-6E4B-B06C-5A0EBC871EDF}" srcOrd="0" destOrd="0" presId="urn:microsoft.com/office/officeart/2005/8/layout/radial5"/>
    <dgm:cxn modelId="{BF7C89CB-C68A-4BF4-906C-BF4880B99307}" type="presOf" srcId="{A179E9A8-7DB3-F14C-BABA-655404D7DB18}" destId="{5F889F28-665E-A24A-858E-129DB216E861}" srcOrd="0" destOrd="0" presId="urn:microsoft.com/office/officeart/2005/8/layout/radial5"/>
    <dgm:cxn modelId="{8C78F673-E84C-44CE-8468-5E113334CF24}" type="presOf" srcId="{D75E5289-0151-8744-9AF6-6AA7CCE58131}" destId="{AA467007-4686-DF46-9E04-54F529E94AC6}" srcOrd="0" destOrd="0" presId="urn:microsoft.com/office/officeart/2005/8/layout/radial5"/>
    <dgm:cxn modelId="{9AB26D97-0329-4441-BE0C-E883EE32DA5C}" type="presOf" srcId="{64E82F09-27EB-A74F-895D-5DC480B0ED26}" destId="{C70BE3FD-C0CA-BA49-9135-21CE1D280C58}" srcOrd="0" destOrd="0" presId="urn:microsoft.com/office/officeart/2005/8/layout/radial5"/>
    <dgm:cxn modelId="{2DB0E1FB-61C3-416E-A6BF-EE80C5824F5B}" type="presOf" srcId="{7A952642-735E-604B-901D-877F22E6DDB4}" destId="{1DBEAF0A-4C3B-2F49-85A6-7D15126A75DB}" srcOrd="0" destOrd="0" presId="urn:microsoft.com/office/officeart/2005/8/layout/radial5"/>
    <dgm:cxn modelId="{35B55FA4-6696-48BA-94FA-FFEE549D5784}" type="presOf" srcId="{D6CCB31F-6961-B84C-891E-9979F79A490A}" destId="{37E1EB49-1C6D-134E-9AA0-8D630B30D720}" srcOrd="0" destOrd="0" presId="urn:microsoft.com/office/officeart/2005/8/layout/radial5"/>
    <dgm:cxn modelId="{62628F5F-9E59-481E-A191-E0AC3A2AE702}" type="presOf" srcId="{D6CCB31F-6961-B84C-891E-9979F79A490A}" destId="{C48D4FC9-7B3C-484F-849A-C8E68EE2E087}" srcOrd="1" destOrd="0" presId="urn:microsoft.com/office/officeart/2005/8/layout/radial5"/>
    <dgm:cxn modelId="{CD94FF78-DE6E-0444-B002-9FCCFF52EDD3}" srcId="{7A952642-735E-604B-901D-877F22E6DDB4}" destId="{21FDC003-8F2A-3D4D-9014-FF24370C3345}" srcOrd="2" destOrd="0" parTransId="{2ACB8E80-9CBA-554F-89B0-DE7B203E22A6}" sibTransId="{D17ACEF9-D663-9041-BC17-C5C87CDE776B}"/>
    <dgm:cxn modelId="{B92970ED-9D52-4D44-9295-28B3D24528EC}" type="presOf" srcId="{D75E5289-0151-8744-9AF6-6AA7CCE58131}" destId="{3A02906C-549F-0040-89AA-B0357AA3B88F}" srcOrd="1" destOrd="0" presId="urn:microsoft.com/office/officeart/2005/8/layout/radial5"/>
    <dgm:cxn modelId="{A72AEACD-9AAA-6C4A-9583-0F9CE8F6BB05}" srcId="{7A952642-735E-604B-901D-877F22E6DDB4}" destId="{64E82F09-27EB-A74F-895D-5DC480B0ED26}" srcOrd="3" destOrd="0" parTransId="{D6CCB31F-6961-B84C-891E-9979F79A490A}" sibTransId="{67C83CBE-22D8-8142-B029-3002173F4258}"/>
    <dgm:cxn modelId="{804EE325-3B94-4443-ADFC-A1F68F8C0C23}" srcId="{7A952642-735E-604B-901D-877F22E6DDB4}" destId="{0CACD610-F27A-BE41-8994-9AC7943FA22B}" srcOrd="4" destOrd="0" parTransId="{3B294156-644A-D246-8BC7-C3F5FFC1C2F7}" sibTransId="{C15F88BD-1287-6345-83FA-7C1484A2ADED}"/>
    <dgm:cxn modelId="{62CE6C7A-F231-E34C-AA43-EEAB6B6CE129}" srcId="{7A952642-735E-604B-901D-877F22E6DDB4}" destId="{A179E9A8-7DB3-F14C-BABA-655404D7DB18}" srcOrd="0" destOrd="0" parTransId="{9335DB1F-3F30-A241-987C-91A19D2CC8DA}" sibTransId="{C0E1A7B9-8861-D343-A29D-A5B79EF7D18F}"/>
    <dgm:cxn modelId="{A798D0EB-6469-4989-A4E6-BF0A63C54ADD}" type="presOf" srcId="{2ACB8E80-9CBA-554F-89B0-DE7B203E22A6}" destId="{3B18E4C2-EB65-DA46-9477-41D0F5D6E2BF}" srcOrd="0" destOrd="0" presId="urn:microsoft.com/office/officeart/2005/8/layout/radial5"/>
    <dgm:cxn modelId="{B0EB6AA1-6001-1242-9105-42E4A211F934}" srcId="{642A27EB-2A3B-B348-B12B-7C486419F0F9}" destId="{7A952642-735E-604B-901D-877F22E6DDB4}" srcOrd="0" destOrd="0" parTransId="{2EBB10BE-B131-FA42-A05B-24F42EF2D6B8}" sibTransId="{4FCA0786-E3C1-FE43-9BB2-BB441FE0406E}"/>
    <dgm:cxn modelId="{8F2118F1-9226-47C6-AA69-B065B08BA1D7}" type="presOf" srcId="{0CACD610-F27A-BE41-8994-9AC7943FA22B}" destId="{C0CF7E11-4388-AA47-BDA0-C17F42B53EA4}" srcOrd="0" destOrd="0" presId="urn:microsoft.com/office/officeart/2005/8/layout/radial5"/>
    <dgm:cxn modelId="{3AFD851B-0CDD-4FB8-85D0-4A896398CD79}" type="presParOf" srcId="{43CB5484-7B1E-6E4B-B06C-5A0EBC871EDF}" destId="{1DBEAF0A-4C3B-2F49-85A6-7D15126A75DB}" srcOrd="0" destOrd="0" presId="urn:microsoft.com/office/officeart/2005/8/layout/radial5"/>
    <dgm:cxn modelId="{130FACEB-C6B0-4DF8-9EF6-E9CF7D11A171}" type="presParOf" srcId="{43CB5484-7B1E-6E4B-B06C-5A0EBC871EDF}" destId="{8A48E0BB-C226-F54B-AC0D-E4AD796F4C58}" srcOrd="1" destOrd="0" presId="urn:microsoft.com/office/officeart/2005/8/layout/radial5"/>
    <dgm:cxn modelId="{B6432A69-C119-4865-AA26-9DD79CAF08BF}" type="presParOf" srcId="{8A48E0BB-C226-F54B-AC0D-E4AD796F4C58}" destId="{13AF9BD3-32CC-464A-8821-933AC8044D77}" srcOrd="0" destOrd="0" presId="urn:microsoft.com/office/officeart/2005/8/layout/radial5"/>
    <dgm:cxn modelId="{6E781E28-4FF5-4BEB-AF2A-939BFBCC229E}" type="presParOf" srcId="{43CB5484-7B1E-6E4B-B06C-5A0EBC871EDF}" destId="{5F889F28-665E-A24A-858E-129DB216E861}" srcOrd="2" destOrd="0" presId="urn:microsoft.com/office/officeart/2005/8/layout/radial5"/>
    <dgm:cxn modelId="{E6767156-C7E2-49D1-BE57-466A487B3E92}" type="presParOf" srcId="{43CB5484-7B1E-6E4B-B06C-5A0EBC871EDF}" destId="{AA467007-4686-DF46-9E04-54F529E94AC6}" srcOrd="3" destOrd="0" presId="urn:microsoft.com/office/officeart/2005/8/layout/radial5"/>
    <dgm:cxn modelId="{BB3EB3A9-6DF9-46DB-A810-C3005E9426BA}" type="presParOf" srcId="{AA467007-4686-DF46-9E04-54F529E94AC6}" destId="{3A02906C-549F-0040-89AA-B0357AA3B88F}" srcOrd="0" destOrd="0" presId="urn:microsoft.com/office/officeart/2005/8/layout/radial5"/>
    <dgm:cxn modelId="{88694D54-A55F-4541-9BE5-5D51975F1F49}" type="presParOf" srcId="{43CB5484-7B1E-6E4B-B06C-5A0EBC871EDF}" destId="{26C8FE0D-6F7B-434A-8188-35EBCBFFD554}" srcOrd="4" destOrd="0" presId="urn:microsoft.com/office/officeart/2005/8/layout/radial5"/>
    <dgm:cxn modelId="{4B4DA668-B1B4-4B96-8C74-A484435EE8E1}" type="presParOf" srcId="{43CB5484-7B1E-6E4B-B06C-5A0EBC871EDF}" destId="{3B18E4C2-EB65-DA46-9477-41D0F5D6E2BF}" srcOrd="5" destOrd="0" presId="urn:microsoft.com/office/officeart/2005/8/layout/radial5"/>
    <dgm:cxn modelId="{C16842B4-39BE-4468-A9D0-AC491EE46CB7}" type="presParOf" srcId="{3B18E4C2-EB65-DA46-9477-41D0F5D6E2BF}" destId="{9016DCCB-3FA8-8D45-8C08-61B880465E36}" srcOrd="0" destOrd="0" presId="urn:microsoft.com/office/officeart/2005/8/layout/radial5"/>
    <dgm:cxn modelId="{D54F1C6A-8BC3-4851-A9E5-89658D171582}" type="presParOf" srcId="{43CB5484-7B1E-6E4B-B06C-5A0EBC871EDF}" destId="{F9CA8589-2E07-F64E-B211-72EFF0AEE626}" srcOrd="6" destOrd="0" presId="urn:microsoft.com/office/officeart/2005/8/layout/radial5"/>
    <dgm:cxn modelId="{937E15E0-016C-4E22-ADD4-4706C2800AFE}" type="presParOf" srcId="{43CB5484-7B1E-6E4B-B06C-5A0EBC871EDF}" destId="{37E1EB49-1C6D-134E-9AA0-8D630B30D720}" srcOrd="7" destOrd="0" presId="urn:microsoft.com/office/officeart/2005/8/layout/radial5"/>
    <dgm:cxn modelId="{E45AD9E0-2FD4-4EEC-A709-5C9BB50199B4}" type="presParOf" srcId="{37E1EB49-1C6D-134E-9AA0-8D630B30D720}" destId="{C48D4FC9-7B3C-484F-849A-C8E68EE2E087}" srcOrd="0" destOrd="0" presId="urn:microsoft.com/office/officeart/2005/8/layout/radial5"/>
    <dgm:cxn modelId="{C4AC073E-9D1A-40A3-8A20-774F77772555}" type="presParOf" srcId="{43CB5484-7B1E-6E4B-B06C-5A0EBC871EDF}" destId="{C70BE3FD-C0CA-BA49-9135-21CE1D280C58}" srcOrd="8" destOrd="0" presId="urn:microsoft.com/office/officeart/2005/8/layout/radial5"/>
    <dgm:cxn modelId="{92FE4E5D-74B3-4AC7-B854-0D13387AB6A9}" type="presParOf" srcId="{43CB5484-7B1E-6E4B-B06C-5A0EBC871EDF}" destId="{C8CF2B75-BE69-2144-AFDD-C1905272BAA7}" srcOrd="9" destOrd="0" presId="urn:microsoft.com/office/officeart/2005/8/layout/radial5"/>
    <dgm:cxn modelId="{5B307EAF-20CB-43DD-B183-50A4025921ED}" type="presParOf" srcId="{C8CF2B75-BE69-2144-AFDD-C1905272BAA7}" destId="{4C55779B-CEC3-2E45-87B4-AD8534982963}" srcOrd="0" destOrd="0" presId="urn:microsoft.com/office/officeart/2005/8/layout/radial5"/>
    <dgm:cxn modelId="{3496DF21-9809-4A3A-8EBB-99B09A3D9FA7}" type="presParOf" srcId="{43CB5484-7B1E-6E4B-B06C-5A0EBC871EDF}" destId="{C0CF7E11-4388-AA47-BDA0-C17F42B53EA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2A27EB-2A3B-B348-B12B-7C486419F0F9}" type="doc">
      <dgm:prSet loTypeId="urn:microsoft.com/office/officeart/2005/8/layout/radial5" loCatId="relationship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A952642-735E-604B-901D-877F22E6DDB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Cost Effective Mass-Production</a:t>
          </a:r>
          <a:endParaRPr lang="en-US" sz="1800" b="1" dirty="0">
            <a:solidFill>
              <a:srgbClr val="FFFF00"/>
            </a:solidFill>
          </a:endParaRPr>
        </a:p>
      </dgm:t>
    </dgm:pt>
    <dgm:pt modelId="{2EBB10BE-B131-FA42-A05B-24F42EF2D6B8}" type="parTrans" cxnId="{B0EB6AA1-6001-1242-9105-42E4A211F934}">
      <dgm:prSet/>
      <dgm:spPr/>
      <dgm:t>
        <a:bodyPr/>
        <a:lstStyle/>
        <a:p>
          <a:endParaRPr lang="en-US"/>
        </a:p>
      </dgm:t>
    </dgm:pt>
    <dgm:pt modelId="{4FCA0786-E3C1-FE43-9BB2-BB441FE0406E}" type="sibTrans" cxnId="{B0EB6AA1-6001-1242-9105-42E4A211F934}">
      <dgm:prSet/>
      <dgm:spPr/>
      <dgm:t>
        <a:bodyPr/>
        <a:lstStyle/>
        <a:p>
          <a:endParaRPr lang="en-US"/>
        </a:p>
      </dgm:t>
    </dgm:pt>
    <dgm:pt modelId="{A179E9A8-7DB3-F14C-BABA-655404D7DB18}">
      <dgm:prSet phldrT="[Text]" custT="1"/>
      <dgm:spPr/>
      <dgm:t>
        <a:bodyPr/>
        <a:lstStyle/>
        <a:p>
          <a:r>
            <a:rPr lang="en-US" sz="1800" dirty="0" smtClean="0"/>
            <a:t>Cavity Specs. / Yield</a:t>
          </a:r>
          <a:endParaRPr lang="en-US" sz="1800" dirty="0"/>
        </a:p>
      </dgm:t>
    </dgm:pt>
    <dgm:pt modelId="{9335DB1F-3F30-A241-987C-91A19D2CC8DA}" type="parTrans" cxnId="{62CE6C7A-F231-E34C-AA43-EEAB6B6CE129}">
      <dgm:prSet/>
      <dgm:spPr/>
      <dgm:t>
        <a:bodyPr/>
        <a:lstStyle/>
        <a:p>
          <a:endParaRPr lang="en-US"/>
        </a:p>
      </dgm:t>
    </dgm:pt>
    <dgm:pt modelId="{C0E1A7B9-8861-D343-A29D-A5B79EF7D18F}" type="sibTrans" cxnId="{62CE6C7A-F231-E34C-AA43-EEAB6B6CE129}">
      <dgm:prSet/>
      <dgm:spPr/>
      <dgm:t>
        <a:bodyPr/>
        <a:lstStyle/>
        <a:p>
          <a:endParaRPr lang="en-US"/>
        </a:p>
      </dgm:t>
    </dgm:pt>
    <dgm:pt modelId="{83469D26-2774-CE47-AB65-01508613DD57}">
      <dgm:prSet phldrT="[Text]" custT="1"/>
      <dgm:spPr/>
      <dgm:t>
        <a:bodyPr/>
        <a:lstStyle/>
        <a:p>
          <a:r>
            <a:rPr lang="en-US" sz="1800" dirty="0" smtClean="0"/>
            <a:t>Plug Compatible Interfaces</a:t>
          </a:r>
          <a:endParaRPr lang="en-US" sz="1800" dirty="0"/>
        </a:p>
      </dgm:t>
    </dgm:pt>
    <dgm:pt modelId="{D75E5289-0151-8744-9AF6-6AA7CCE58131}" type="parTrans" cxnId="{3579AC78-82A0-3E4D-9607-65FB5640D88A}">
      <dgm:prSet/>
      <dgm:spPr/>
      <dgm:t>
        <a:bodyPr/>
        <a:lstStyle/>
        <a:p>
          <a:endParaRPr lang="en-US"/>
        </a:p>
      </dgm:t>
    </dgm:pt>
    <dgm:pt modelId="{49B7D49D-A662-944D-A8E0-EB56A0507F01}" type="sibTrans" cxnId="{3579AC78-82A0-3E4D-9607-65FB5640D88A}">
      <dgm:prSet/>
      <dgm:spPr/>
      <dgm:t>
        <a:bodyPr/>
        <a:lstStyle/>
        <a:p>
          <a:endParaRPr lang="en-US"/>
        </a:p>
      </dgm:t>
    </dgm:pt>
    <dgm:pt modelId="{21FDC003-8F2A-3D4D-9014-FF24370C3345}">
      <dgm:prSet phldrT="[Text]" custT="1"/>
      <dgm:spPr/>
      <dgm:t>
        <a:bodyPr/>
        <a:lstStyle/>
        <a:p>
          <a:r>
            <a:rPr lang="en-US" sz="1800" dirty="0" smtClean="0"/>
            <a:t>Production process models</a:t>
          </a:r>
          <a:endParaRPr lang="en-US" sz="1800" dirty="0"/>
        </a:p>
      </dgm:t>
    </dgm:pt>
    <dgm:pt modelId="{2ACB8E80-9CBA-554F-89B0-DE7B203E22A6}" type="parTrans" cxnId="{CD94FF78-DE6E-0444-B002-9FCCFF52EDD3}">
      <dgm:prSet/>
      <dgm:spPr/>
      <dgm:t>
        <a:bodyPr/>
        <a:lstStyle/>
        <a:p>
          <a:endParaRPr lang="en-US"/>
        </a:p>
      </dgm:t>
    </dgm:pt>
    <dgm:pt modelId="{D17ACEF9-D663-9041-BC17-C5C87CDE776B}" type="sibTrans" cxnId="{CD94FF78-DE6E-0444-B002-9FCCFF52EDD3}">
      <dgm:prSet/>
      <dgm:spPr/>
      <dgm:t>
        <a:bodyPr/>
        <a:lstStyle/>
        <a:p>
          <a:endParaRPr lang="en-US"/>
        </a:p>
      </dgm:t>
    </dgm:pt>
    <dgm:pt modelId="{64E82F09-27EB-A74F-895D-5DC480B0ED26}">
      <dgm:prSet phldrT="[Text]" custT="1"/>
      <dgm:spPr/>
      <dgm:t>
        <a:bodyPr/>
        <a:lstStyle/>
        <a:p>
          <a:r>
            <a:rPr lang="en-US" sz="1800" dirty="0" smtClean="0"/>
            <a:t>Vendor </a:t>
          </a:r>
        </a:p>
        <a:p>
          <a:r>
            <a:rPr lang="en-US" sz="1800" dirty="0" smtClean="0"/>
            <a:t>models</a:t>
          </a:r>
          <a:endParaRPr lang="en-US" sz="1800" dirty="0"/>
        </a:p>
      </dgm:t>
    </dgm:pt>
    <dgm:pt modelId="{D6CCB31F-6961-B84C-891E-9979F79A490A}" type="parTrans" cxnId="{A72AEACD-9AAA-6C4A-9583-0F9CE8F6BB05}">
      <dgm:prSet/>
      <dgm:spPr/>
      <dgm:t>
        <a:bodyPr/>
        <a:lstStyle/>
        <a:p>
          <a:endParaRPr lang="en-US"/>
        </a:p>
      </dgm:t>
    </dgm:pt>
    <dgm:pt modelId="{67C83CBE-22D8-8142-B029-3002173F4258}" type="sibTrans" cxnId="{A72AEACD-9AAA-6C4A-9583-0F9CE8F6BB05}">
      <dgm:prSet/>
      <dgm:spPr/>
      <dgm:t>
        <a:bodyPr/>
        <a:lstStyle/>
        <a:p>
          <a:endParaRPr lang="en-US"/>
        </a:p>
      </dgm:t>
    </dgm:pt>
    <dgm:pt modelId="{0CACD610-F27A-BE41-8994-9AC7943FA22B}">
      <dgm:prSet phldrT="[Text]" custT="1"/>
      <dgm:spPr/>
      <dgm:t>
        <a:bodyPr/>
        <a:lstStyle/>
        <a:p>
          <a:r>
            <a:rPr lang="en-US" sz="1800" dirty="0" smtClean="0"/>
            <a:t>In-kind contribution models</a:t>
          </a:r>
          <a:endParaRPr lang="en-US" sz="1800" dirty="0"/>
        </a:p>
      </dgm:t>
    </dgm:pt>
    <dgm:pt modelId="{3B294156-644A-D246-8BC7-C3F5FFC1C2F7}" type="parTrans" cxnId="{804EE325-3B94-4443-ADFC-A1F68F8C0C23}">
      <dgm:prSet/>
      <dgm:spPr/>
      <dgm:t>
        <a:bodyPr/>
        <a:lstStyle/>
        <a:p>
          <a:endParaRPr lang="en-US"/>
        </a:p>
      </dgm:t>
    </dgm:pt>
    <dgm:pt modelId="{C15F88BD-1287-6345-83FA-7C1484A2ADED}" type="sibTrans" cxnId="{804EE325-3B94-4443-ADFC-A1F68F8C0C23}">
      <dgm:prSet/>
      <dgm:spPr/>
      <dgm:t>
        <a:bodyPr/>
        <a:lstStyle/>
        <a:p>
          <a:endParaRPr lang="en-US"/>
        </a:p>
      </dgm:t>
    </dgm:pt>
    <dgm:pt modelId="{43CB5484-7B1E-6E4B-B06C-5A0EBC871EDF}" type="pres">
      <dgm:prSet presAssocID="{642A27EB-2A3B-B348-B12B-7C486419F0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BEAF0A-4C3B-2F49-85A6-7D15126A75DB}" type="pres">
      <dgm:prSet presAssocID="{7A952642-735E-604B-901D-877F22E6DDB4}" presName="centerShape" presStyleLbl="node0" presStyleIdx="0" presStyleCnt="1" custScaleX="128327" custScaleY="128327"/>
      <dgm:spPr/>
      <dgm:t>
        <a:bodyPr/>
        <a:lstStyle/>
        <a:p>
          <a:endParaRPr lang="en-US"/>
        </a:p>
      </dgm:t>
    </dgm:pt>
    <dgm:pt modelId="{8A48E0BB-C226-F54B-AC0D-E4AD796F4C58}" type="pres">
      <dgm:prSet presAssocID="{9335DB1F-3F30-A241-987C-91A19D2CC8DA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3AF9BD3-32CC-464A-8821-933AC8044D77}" type="pres">
      <dgm:prSet presAssocID="{9335DB1F-3F30-A241-987C-91A19D2CC8D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F889F28-665E-A24A-858E-129DB216E861}" type="pres">
      <dgm:prSet presAssocID="{A179E9A8-7DB3-F14C-BABA-655404D7DB1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67007-4686-DF46-9E04-54F529E94AC6}" type="pres">
      <dgm:prSet presAssocID="{D75E5289-0151-8744-9AF6-6AA7CCE5813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3A02906C-549F-0040-89AA-B0357AA3B88F}" type="pres">
      <dgm:prSet presAssocID="{D75E5289-0151-8744-9AF6-6AA7CCE5813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6C8FE0D-6F7B-434A-8188-35EBCBFFD554}" type="pres">
      <dgm:prSet presAssocID="{83469D26-2774-CE47-AB65-01508613DD57}" presName="node" presStyleLbl="node1" presStyleIdx="1" presStyleCnt="5" custScaleX="115821" custScaleY="115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8E4C2-EB65-DA46-9477-41D0F5D6E2BF}" type="pres">
      <dgm:prSet presAssocID="{2ACB8E80-9CBA-554F-89B0-DE7B203E22A6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016DCCB-3FA8-8D45-8C08-61B880465E36}" type="pres">
      <dgm:prSet presAssocID="{2ACB8E80-9CBA-554F-89B0-DE7B203E22A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9CA8589-2E07-F64E-B211-72EFF0AEE626}" type="pres">
      <dgm:prSet presAssocID="{21FDC003-8F2A-3D4D-9014-FF24370C3345}" presName="node" presStyleLbl="node1" presStyleIdx="2" presStyleCnt="5" custScaleX="119256" custScaleY="113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1EB49-1C6D-134E-9AA0-8D630B30D720}" type="pres">
      <dgm:prSet presAssocID="{D6CCB31F-6961-B84C-891E-9979F79A490A}" presName="parTrans" presStyleLbl="sibTrans2D1" presStyleIdx="3" presStyleCnt="5"/>
      <dgm:spPr/>
      <dgm:t>
        <a:bodyPr/>
        <a:lstStyle/>
        <a:p>
          <a:endParaRPr lang="en-US"/>
        </a:p>
      </dgm:t>
    </dgm:pt>
    <dgm:pt modelId="{C48D4FC9-7B3C-484F-849A-C8E68EE2E087}" type="pres">
      <dgm:prSet presAssocID="{D6CCB31F-6961-B84C-891E-9979F79A490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70BE3FD-C0CA-BA49-9135-21CE1D280C58}" type="pres">
      <dgm:prSet presAssocID="{64E82F09-27EB-A74F-895D-5DC480B0ED26}" presName="node" presStyleLbl="node1" presStyleIdx="3" presStyleCnt="5" custScaleX="114756" custScaleY="114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F2B75-BE69-2144-AFDD-C1905272BAA7}" type="pres">
      <dgm:prSet presAssocID="{3B294156-644A-D246-8BC7-C3F5FFC1C2F7}" presName="parTrans" presStyleLbl="sibTrans2D1" presStyleIdx="4" presStyleCnt="5"/>
      <dgm:spPr/>
      <dgm:t>
        <a:bodyPr/>
        <a:lstStyle/>
        <a:p>
          <a:endParaRPr lang="en-US"/>
        </a:p>
      </dgm:t>
    </dgm:pt>
    <dgm:pt modelId="{4C55779B-CEC3-2E45-87B4-AD8534982963}" type="pres">
      <dgm:prSet presAssocID="{3B294156-644A-D246-8BC7-C3F5FFC1C2F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0CF7E11-4388-AA47-BDA0-C17F42B53EA4}" type="pres">
      <dgm:prSet presAssocID="{0CACD610-F27A-BE41-8994-9AC7943FA22B}" presName="node" presStyleLbl="node1" presStyleIdx="4" presStyleCnt="5" custScaleX="119041" custScaleY="119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1E8DE7-684A-4D25-B17F-B958690695DA}" type="presOf" srcId="{9335DB1F-3F30-A241-987C-91A19D2CC8DA}" destId="{8A48E0BB-C226-F54B-AC0D-E4AD796F4C58}" srcOrd="0" destOrd="0" presId="urn:microsoft.com/office/officeart/2005/8/layout/radial5"/>
    <dgm:cxn modelId="{A6B64710-6665-4F1B-B43B-F6774813FC61}" type="presOf" srcId="{3B294156-644A-D246-8BC7-C3F5FFC1C2F7}" destId="{4C55779B-CEC3-2E45-87B4-AD8534982963}" srcOrd="1" destOrd="0" presId="urn:microsoft.com/office/officeart/2005/8/layout/radial5"/>
    <dgm:cxn modelId="{24AB3970-83FB-44CD-9737-68B6C4A5D155}" type="presOf" srcId="{9335DB1F-3F30-A241-987C-91A19D2CC8DA}" destId="{13AF9BD3-32CC-464A-8821-933AC8044D77}" srcOrd="1" destOrd="0" presId="urn:microsoft.com/office/officeart/2005/8/layout/radial5"/>
    <dgm:cxn modelId="{3579AC78-82A0-3E4D-9607-65FB5640D88A}" srcId="{7A952642-735E-604B-901D-877F22E6DDB4}" destId="{83469D26-2774-CE47-AB65-01508613DD57}" srcOrd="1" destOrd="0" parTransId="{D75E5289-0151-8744-9AF6-6AA7CCE58131}" sibTransId="{49B7D49D-A662-944D-A8E0-EB56A0507F01}"/>
    <dgm:cxn modelId="{B00F9B21-D44D-4DAF-ABA7-EC5521D633A4}" type="presOf" srcId="{A179E9A8-7DB3-F14C-BABA-655404D7DB18}" destId="{5F889F28-665E-A24A-858E-129DB216E861}" srcOrd="0" destOrd="0" presId="urn:microsoft.com/office/officeart/2005/8/layout/radial5"/>
    <dgm:cxn modelId="{F317993F-590D-41D9-96F6-0347D0D435AC}" type="presOf" srcId="{83469D26-2774-CE47-AB65-01508613DD57}" destId="{26C8FE0D-6F7B-434A-8188-35EBCBFFD554}" srcOrd="0" destOrd="0" presId="urn:microsoft.com/office/officeart/2005/8/layout/radial5"/>
    <dgm:cxn modelId="{E043E40F-43C7-45E2-9D3D-0748B997A3AE}" type="presOf" srcId="{D75E5289-0151-8744-9AF6-6AA7CCE58131}" destId="{3A02906C-549F-0040-89AA-B0357AA3B88F}" srcOrd="1" destOrd="0" presId="urn:microsoft.com/office/officeart/2005/8/layout/radial5"/>
    <dgm:cxn modelId="{750ACD73-D3D2-4B6C-B776-518CD9C3B5CC}" type="presOf" srcId="{642A27EB-2A3B-B348-B12B-7C486419F0F9}" destId="{43CB5484-7B1E-6E4B-B06C-5A0EBC871EDF}" srcOrd="0" destOrd="0" presId="urn:microsoft.com/office/officeart/2005/8/layout/radial5"/>
    <dgm:cxn modelId="{43CFBBE4-AEB8-47BF-A0F7-733E02E1F27B}" type="presOf" srcId="{7A952642-735E-604B-901D-877F22E6DDB4}" destId="{1DBEAF0A-4C3B-2F49-85A6-7D15126A75DB}" srcOrd="0" destOrd="0" presId="urn:microsoft.com/office/officeart/2005/8/layout/radial5"/>
    <dgm:cxn modelId="{1DFFBE28-1726-4B25-9EFE-24BC8108A023}" type="presOf" srcId="{D6CCB31F-6961-B84C-891E-9979F79A490A}" destId="{37E1EB49-1C6D-134E-9AA0-8D630B30D720}" srcOrd="0" destOrd="0" presId="urn:microsoft.com/office/officeart/2005/8/layout/radial5"/>
    <dgm:cxn modelId="{DC6260F7-32A8-4BE2-BD7D-C1AED8EAE750}" type="presOf" srcId="{D75E5289-0151-8744-9AF6-6AA7CCE58131}" destId="{AA467007-4686-DF46-9E04-54F529E94AC6}" srcOrd="0" destOrd="0" presId="urn:microsoft.com/office/officeart/2005/8/layout/radial5"/>
    <dgm:cxn modelId="{CD94FF78-DE6E-0444-B002-9FCCFF52EDD3}" srcId="{7A952642-735E-604B-901D-877F22E6DDB4}" destId="{21FDC003-8F2A-3D4D-9014-FF24370C3345}" srcOrd="2" destOrd="0" parTransId="{2ACB8E80-9CBA-554F-89B0-DE7B203E22A6}" sibTransId="{D17ACEF9-D663-9041-BC17-C5C87CDE776B}"/>
    <dgm:cxn modelId="{5B397B29-DC6B-4258-A23E-6FB0DDB17C41}" type="presOf" srcId="{64E82F09-27EB-A74F-895D-5DC480B0ED26}" destId="{C70BE3FD-C0CA-BA49-9135-21CE1D280C58}" srcOrd="0" destOrd="0" presId="urn:microsoft.com/office/officeart/2005/8/layout/radial5"/>
    <dgm:cxn modelId="{128FE3E0-1712-422D-9428-6B6E82AFA62D}" type="presOf" srcId="{0CACD610-F27A-BE41-8994-9AC7943FA22B}" destId="{C0CF7E11-4388-AA47-BDA0-C17F42B53EA4}" srcOrd="0" destOrd="0" presId="urn:microsoft.com/office/officeart/2005/8/layout/radial5"/>
    <dgm:cxn modelId="{618E71F8-ADB2-4BE1-9A73-DF77E4717E2B}" type="presOf" srcId="{2ACB8E80-9CBA-554F-89B0-DE7B203E22A6}" destId="{9016DCCB-3FA8-8D45-8C08-61B880465E36}" srcOrd="1" destOrd="0" presId="urn:microsoft.com/office/officeart/2005/8/layout/radial5"/>
    <dgm:cxn modelId="{A72AEACD-9AAA-6C4A-9583-0F9CE8F6BB05}" srcId="{7A952642-735E-604B-901D-877F22E6DDB4}" destId="{64E82F09-27EB-A74F-895D-5DC480B0ED26}" srcOrd="3" destOrd="0" parTransId="{D6CCB31F-6961-B84C-891E-9979F79A490A}" sibTransId="{67C83CBE-22D8-8142-B029-3002173F4258}"/>
    <dgm:cxn modelId="{804EE325-3B94-4443-ADFC-A1F68F8C0C23}" srcId="{7A952642-735E-604B-901D-877F22E6DDB4}" destId="{0CACD610-F27A-BE41-8994-9AC7943FA22B}" srcOrd="4" destOrd="0" parTransId="{3B294156-644A-D246-8BC7-C3F5FFC1C2F7}" sibTransId="{C15F88BD-1287-6345-83FA-7C1484A2ADED}"/>
    <dgm:cxn modelId="{62CE6C7A-F231-E34C-AA43-EEAB6B6CE129}" srcId="{7A952642-735E-604B-901D-877F22E6DDB4}" destId="{A179E9A8-7DB3-F14C-BABA-655404D7DB18}" srcOrd="0" destOrd="0" parTransId="{9335DB1F-3F30-A241-987C-91A19D2CC8DA}" sibTransId="{C0E1A7B9-8861-D343-A29D-A5B79EF7D18F}"/>
    <dgm:cxn modelId="{68F9D6D3-A2C4-4B13-8903-0947C7A79E2D}" type="presOf" srcId="{2ACB8E80-9CBA-554F-89B0-DE7B203E22A6}" destId="{3B18E4C2-EB65-DA46-9477-41D0F5D6E2BF}" srcOrd="0" destOrd="0" presId="urn:microsoft.com/office/officeart/2005/8/layout/radial5"/>
    <dgm:cxn modelId="{A3A2B76E-0F49-4254-9EAF-8A34CDCAA55E}" type="presOf" srcId="{D6CCB31F-6961-B84C-891E-9979F79A490A}" destId="{C48D4FC9-7B3C-484F-849A-C8E68EE2E087}" srcOrd="1" destOrd="0" presId="urn:microsoft.com/office/officeart/2005/8/layout/radial5"/>
    <dgm:cxn modelId="{51266254-9C92-44C1-B96F-8CDBA61BB89F}" type="presOf" srcId="{3B294156-644A-D246-8BC7-C3F5FFC1C2F7}" destId="{C8CF2B75-BE69-2144-AFDD-C1905272BAA7}" srcOrd="0" destOrd="0" presId="urn:microsoft.com/office/officeart/2005/8/layout/radial5"/>
    <dgm:cxn modelId="{B0EB6AA1-6001-1242-9105-42E4A211F934}" srcId="{642A27EB-2A3B-B348-B12B-7C486419F0F9}" destId="{7A952642-735E-604B-901D-877F22E6DDB4}" srcOrd="0" destOrd="0" parTransId="{2EBB10BE-B131-FA42-A05B-24F42EF2D6B8}" sibTransId="{4FCA0786-E3C1-FE43-9BB2-BB441FE0406E}"/>
    <dgm:cxn modelId="{6A933F28-9572-40A8-A9D9-8E213C0F33F4}" type="presOf" srcId="{21FDC003-8F2A-3D4D-9014-FF24370C3345}" destId="{F9CA8589-2E07-F64E-B211-72EFF0AEE626}" srcOrd="0" destOrd="0" presId="urn:microsoft.com/office/officeart/2005/8/layout/radial5"/>
    <dgm:cxn modelId="{D7134097-9EA5-485B-A34F-9383BD546B95}" type="presParOf" srcId="{43CB5484-7B1E-6E4B-B06C-5A0EBC871EDF}" destId="{1DBEAF0A-4C3B-2F49-85A6-7D15126A75DB}" srcOrd="0" destOrd="0" presId="urn:microsoft.com/office/officeart/2005/8/layout/radial5"/>
    <dgm:cxn modelId="{95AF2193-2260-48B5-85B2-A76FCB613168}" type="presParOf" srcId="{43CB5484-7B1E-6E4B-B06C-5A0EBC871EDF}" destId="{8A48E0BB-C226-F54B-AC0D-E4AD796F4C58}" srcOrd="1" destOrd="0" presId="urn:microsoft.com/office/officeart/2005/8/layout/radial5"/>
    <dgm:cxn modelId="{9567B41A-7900-46B2-8E93-98FE77C0A4AC}" type="presParOf" srcId="{8A48E0BB-C226-F54B-AC0D-E4AD796F4C58}" destId="{13AF9BD3-32CC-464A-8821-933AC8044D77}" srcOrd="0" destOrd="0" presId="urn:microsoft.com/office/officeart/2005/8/layout/radial5"/>
    <dgm:cxn modelId="{2247F74B-981B-48BC-B54C-46406F5C6062}" type="presParOf" srcId="{43CB5484-7B1E-6E4B-B06C-5A0EBC871EDF}" destId="{5F889F28-665E-A24A-858E-129DB216E861}" srcOrd="2" destOrd="0" presId="urn:microsoft.com/office/officeart/2005/8/layout/radial5"/>
    <dgm:cxn modelId="{711F7DF7-7431-4DEE-9234-9AA04AFEE8CF}" type="presParOf" srcId="{43CB5484-7B1E-6E4B-B06C-5A0EBC871EDF}" destId="{AA467007-4686-DF46-9E04-54F529E94AC6}" srcOrd="3" destOrd="0" presId="urn:microsoft.com/office/officeart/2005/8/layout/radial5"/>
    <dgm:cxn modelId="{872F7305-8AA7-498B-A336-6EA911E17D8A}" type="presParOf" srcId="{AA467007-4686-DF46-9E04-54F529E94AC6}" destId="{3A02906C-549F-0040-89AA-B0357AA3B88F}" srcOrd="0" destOrd="0" presId="urn:microsoft.com/office/officeart/2005/8/layout/radial5"/>
    <dgm:cxn modelId="{AAAD3B99-6CE4-4034-A0B0-96EBE287E63D}" type="presParOf" srcId="{43CB5484-7B1E-6E4B-B06C-5A0EBC871EDF}" destId="{26C8FE0D-6F7B-434A-8188-35EBCBFFD554}" srcOrd="4" destOrd="0" presId="urn:microsoft.com/office/officeart/2005/8/layout/radial5"/>
    <dgm:cxn modelId="{E0396FA1-DF3B-4BC1-8F66-44FF183DBFC2}" type="presParOf" srcId="{43CB5484-7B1E-6E4B-B06C-5A0EBC871EDF}" destId="{3B18E4C2-EB65-DA46-9477-41D0F5D6E2BF}" srcOrd="5" destOrd="0" presId="urn:microsoft.com/office/officeart/2005/8/layout/radial5"/>
    <dgm:cxn modelId="{781F358F-44F5-4997-8DEB-618BD956081B}" type="presParOf" srcId="{3B18E4C2-EB65-DA46-9477-41D0F5D6E2BF}" destId="{9016DCCB-3FA8-8D45-8C08-61B880465E36}" srcOrd="0" destOrd="0" presId="urn:microsoft.com/office/officeart/2005/8/layout/radial5"/>
    <dgm:cxn modelId="{9EAB116F-3CD6-4BC6-BBFF-14CFC509B6EA}" type="presParOf" srcId="{43CB5484-7B1E-6E4B-B06C-5A0EBC871EDF}" destId="{F9CA8589-2E07-F64E-B211-72EFF0AEE626}" srcOrd="6" destOrd="0" presId="urn:microsoft.com/office/officeart/2005/8/layout/radial5"/>
    <dgm:cxn modelId="{6A4A4D29-5D38-4A7C-8EE7-BB2D62034C51}" type="presParOf" srcId="{43CB5484-7B1E-6E4B-B06C-5A0EBC871EDF}" destId="{37E1EB49-1C6D-134E-9AA0-8D630B30D720}" srcOrd="7" destOrd="0" presId="urn:microsoft.com/office/officeart/2005/8/layout/radial5"/>
    <dgm:cxn modelId="{CF88D932-C105-4718-AAB4-8EDF3160AFEE}" type="presParOf" srcId="{37E1EB49-1C6D-134E-9AA0-8D630B30D720}" destId="{C48D4FC9-7B3C-484F-849A-C8E68EE2E087}" srcOrd="0" destOrd="0" presId="urn:microsoft.com/office/officeart/2005/8/layout/radial5"/>
    <dgm:cxn modelId="{8DCF2313-40D9-45BD-A542-E7819C954DEA}" type="presParOf" srcId="{43CB5484-7B1E-6E4B-B06C-5A0EBC871EDF}" destId="{C70BE3FD-C0CA-BA49-9135-21CE1D280C58}" srcOrd="8" destOrd="0" presId="urn:microsoft.com/office/officeart/2005/8/layout/radial5"/>
    <dgm:cxn modelId="{06080A72-444C-40EF-B031-B004F1896626}" type="presParOf" srcId="{43CB5484-7B1E-6E4B-B06C-5A0EBC871EDF}" destId="{C8CF2B75-BE69-2144-AFDD-C1905272BAA7}" srcOrd="9" destOrd="0" presId="urn:microsoft.com/office/officeart/2005/8/layout/radial5"/>
    <dgm:cxn modelId="{6CF921AD-7DC7-4AFE-A1BB-039E7274C366}" type="presParOf" srcId="{C8CF2B75-BE69-2144-AFDD-C1905272BAA7}" destId="{4C55779B-CEC3-2E45-87B4-AD8534982963}" srcOrd="0" destOrd="0" presId="urn:microsoft.com/office/officeart/2005/8/layout/radial5"/>
    <dgm:cxn modelId="{ACB48A67-35D1-42E0-A888-4E9D632F374A}" type="presParOf" srcId="{43CB5484-7B1E-6E4B-B06C-5A0EBC871EDF}" destId="{C0CF7E11-4388-AA47-BDA0-C17F42B53EA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EAF0A-4C3B-2F49-85A6-7D15126A75DB}">
      <dsp:nvSpPr>
        <dsp:cNvPr id="0" name=""/>
        <dsp:cNvSpPr/>
      </dsp:nvSpPr>
      <dsp:spPr>
        <a:xfrm>
          <a:off x="2058590" y="1598587"/>
          <a:ext cx="1810572" cy="1786042"/>
        </a:xfrm>
        <a:prstGeom prst="ellipse">
          <a:avLst/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Cost Effective Mass-Production</a:t>
          </a:r>
          <a:endParaRPr lang="en-US" sz="1800" b="1" kern="1200" dirty="0">
            <a:solidFill>
              <a:srgbClr val="FFFF00"/>
            </a:solidFill>
          </a:endParaRPr>
        </a:p>
      </dsp:txBody>
      <dsp:txXfrm>
        <a:off x="2323742" y="1860147"/>
        <a:ext cx="1280268" cy="1262922"/>
      </dsp:txXfrm>
    </dsp:sp>
    <dsp:sp modelId="{8A48E0BB-C226-F54B-AC0D-E4AD796F4C58}">
      <dsp:nvSpPr>
        <dsp:cNvPr id="0" name=""/>
        <dsp:cNvSpPr/>
      </dsp:nvSpPr>
      <dsp:spPr>
        <a:xfrm rot="16200000">
          <a:off x="2881620" y="1221094"/>
          <a:ext cx="164513" cy="453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906297" y="1336550"/>
        <a:ext cx="115159" cy="272338"/>
      </dsp:txXfrm>
    </dsp:sp>
    <dsp:sp modelId="{5F889F28-665E-A24A-858E-129DB216E861}">
      <dsp:nvSpPr>
        <dsp:cNvPr id="0" name=""/>
        <dsp:cNvSpPr/>
      </dsp:nvSpPr>
      <dsp:spPr>
        <a:xfrm>
          <a:off x="2296382" y="-46803"/>
          <a:ext cx="1334988" cy="1334988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Cavity Specs. / Yield</a:t>
          </a:r>
          <a:endParaRPr lang="en-US" sz="1800" kern="1200" dirty="0"/>
        </a:p>
      </dsp:txBody>
      <dsp:txXfrm>
        <a:off x="2491886" y="148701"/>
        <a:ext cx="943980" cy="943980"/>
      </dsp:txXfrm>
    </dsp:sp>
    <dsp:sp modelId="{AA467007-4686-DF46-9E04-54F529E94AC6}">
      <dsp:nvSpPr>
        <dsp:cNvPr id="0" name=""/>
        <dsp:cNvSpPr/>
      </dsp:nvSpPr>
      <dsp:spPr>
        <a:xfrm rot="20520000">
          <a:off x="3835048" y="1976630"/>
          <a:ext cx="30591" cy="453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712"/>
                <a:lumOff val="966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-712"/>
                <a:lumOff val="966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-712"/>
                <a:lumOff val="96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835273" y="2068827"/>
        <a:ext cx="21414" cy="272338"/>
      </dsp:txXfrm>
    </dsp:sp>
    <dsp:sp modelId="{26C8FE0D-6F7B-434A-8188-35EBCBFFD554}">
      <dsp:nvSpPr>
        <dsp:cNvPr id="0" name=""/>
        <dsp:cNvSpPr/>
      </dsp:nvSpPr>
      <dsp:spPr>
        <a:xfrm>
          <a:off x="3815175" y="1140365"/>
          <a:ext cx="1856100" cy="154619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2318"/>
                <a:lumOff val="14673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2318"/>
                <a:lumOff val="14673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2318"/>
                <a:lumOff val="146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Plug Compatible Interfaces</a:t>
          </a:r>
          <a:endParaRPr lang="en-US" sz="1800" kern="1200" dirty="0"/>
        </a:p>
      </dsp:txBody>
      <dsp:txXfrm>
        <a:off x="4086995" y="1366800"/>
        <a:ext cx="1312460" cy="1093326"/>
      </dsp:txXfrm>
    </dsp:sp>
    <dsp:sp modelId="{3B18E4C2-EB65-DA46-9477-41D0F5D6E2BF}">
      <dsp:nvSpPr>
        <dsp:cNvPr id="0" name=""/>
        <dsp:cNvSpPr/>
      </dsp:nvSpPr>
      <dsp:spPr>
        <a:xfrm rot="3240000">
          <a:off x="3495314" y="3070171"/>
          <a:ext cx="107599" cy="453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1424"/>
                <a:lumOff val="1932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-1424"/>
                <a:lumOff val="1932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-1424"/>
                <a:lumOff val="193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501967" y="3147892"/>
        <a:ext cx="75319" cy="272338"/>
      </dsp:txXfrm>
    </dsp:sp>
    <dsp:sp modelId="{F9CA8589-2E07-F64E-B211-72EFF0AEE626}">
      <dsp:nvSpPr>
        <dsp:cNvPr id="0" name=""/>
        <dsp:cNvSpPr/>
      </dsp:nvSpPr>
      <dsp:spPr>
        <a:xfrm>
          <a:off x="3267548" y="3246947"/>
          <a:ext cx="1592053" cy="1516533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4636"/>
                <a:lumOff val="29346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4636"/>
                <a:lumOff val="29346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4636"/>
                <a:lumOff val="293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Production process models</a:t>
          </a:r>
          <a:endParaRPr lang="en-US" sz="1800" kern="1200" dirty="0"/>
        </a:p>
      </dsp:txBody>
      <dsp:txXfrm>
        <a:off x="3500699" y="3469038"/>
        <a:ext cx="1125751" cy="1072351"/>
      </dsp:txXfrm>
    </dsp:sp>
    <dsp:sp modelId="{37E1EB49-1C6D-134E-9AA0-8D630B30D720}">
      <dsp:nvSpPr>
        <dsp:cNvPr id="0" name=""/>
        <dsp:cNvSpPr/>
      </dsp:nvSpPr>
      <dsp:spPr>
        <a:xfrm rot="7560000">
          <a:off x="2322249" y="3072019"/>
          <a:ext cx="110095" cy="453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1424"/>
                <a:lumOff val="1932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-1424"/>
                <a:lumOff val="1932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-1424"/>
                <a:lumOff val="193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348470" y="3149438"/>
        <a:ext cx="77067" cy="272338"/>
      </dsp:txXfrm>
    </dsp:sp>
    <dsp:sp modelId="{C70BE3FD-C0CA-BA49-9135-21CE1D280C58}">
      <dsp:nvSpPr>
        <dsp:cNvPr id="0" name=""/>
        <dsp:cNvSpPr/>
      </dsp:nvSpPr>
      <dsp:spPr>
        <a:xfrm>
          <a:off x="1098189" y="3239224"/>
          <a:ext cx="1531979" cy="153197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4636"/>
                <a:lumOff val="29346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4636"/>
                <a:lumOff val="29346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4636"/>
                <a:lumOff val="293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Vendor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models</a:t>
          </a:r>
          <a:endParaRPr lang="en-US" sz="1800" kern="1200" dirty="0"/>
        </a:p>
      </dsp:txBody>
      <dsp:txXfrm>
        <a:off x="1322542" y="3463577"/>
        <a:ext cx="1083273" cy="1083273"/>
      </dsp:txXfrm>
    </dsp:sp>
    <dsp:sp modelId="{C8CF2B75-BE69-2144-AFDD-C1905272BAA7}">
      <dsp:nvSpPr>
        <dsp:cNvPr id="0" name=""/>
        <dsp:cNvSpPr/>
      </dsp:nvSpPr>
      <dsp:spPr>
        <a:xfrm rot="11880000">
          <a:off x="2054530" y="1975065"/>
          <a:ext cx="36125" cy="453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712"/>
                <a:lumOff val="966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-712"/>
                <a:lumOff val="966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-712"/>
                <a:lumOff val="96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065102" y="2067518"/>
        <a:ext cx="25288" cy="272338"/>
      </dsp:txXfrm>
    </dsp:sp>
    <dsp:sp modelId="{C0CF7E11-4388-AA47-BDA0-C17F42B53EA4}">
      <dsp:nvSpPr>
        <dsp:cNvPr id="0" name=""/>
        <dsp:cNvSpPr/>
      </dsp:nvSpPr>
      <dsp:spPr>
        <a:xfrm>
          <a:off x="272323" y="1118871"/>
          <a:ext cx="1824408" cy="1589183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2318"/>
                <a:lumOff val="14673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2318"/>
                <a:lumOff val="14673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2318"/>
                <a:lumOff val="146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In-kind contribution models</a:t>
          </a:r>
          <a:endParaRPr lang="en-US" sz="1800" kern="1200" dirty="0"/>
        </a:p>
      </dsp:txBody>
      <dsp:txXfrm>
        <a:off x="539501" y="1351601"/>
        <a:ext cx="1290052" cy="1123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EAF0A-4C3B-2F49-85A6-7D15126A75DB}">
      <dsp:nvSpPr>
        <dsp:cNvPr id="0" name=""/>
        <dsp:cNvSpPr/>
      </dsp:nvSpPr>
      <dsp:spPr>
        <a:xfrm>
          <a:off x="2711426" y="2007194"/>
          <a:ext cx="1790372" cy="1790372"/>
        </a:xfrm>
        <a:prstGeom prst="ellipse">
          <a:avLst/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Cost Effective Mass-Production</a:t>
          </a:r>
          <a:endParaRPr lang="en-US" sz="1800" b="1" kern="1200" dirty="0">
            <a:solidFill>
              <a:srgbClr val="FFFF00"/>
            </a:solidFill>
          </a:endParaRPr>
        </a:p>
      </dsp:txBody>
      <dsp:txXfrm>
        <a:off x="2973620" y="2269388"/>
        <a:ext cx="1265984" cy="1265984"/>
      </dsp:txXfrm>
    </dsp:sp>
    <dsp:sp modelId="{8A48E0BB-C226-F54B-AC0D-E4AD796F4C58}">
      <dsp:nvSpPr>
        <dsp:cNvPr id="0" name=""/>
        <dsp:cNvSpPr/>
      </dsp:nvSpPr>
      <dsp:spPr>
        <a:xfrm rot="16200000">
          <a:off x="3473086" y="1498191"/>
          <a:ext cx="267053" cy="5292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513144" y="1644099"/>
        <a:ext cx="186937" cy="317549"/>
      </dsp:txXfrm>
    </dsp:sp>
    <dsp:sp modelId="{5F889F28-665E-A24A-858E-129DB216E861}">
      <dsp:nvSpPr>
        <dsp:cNvPr id="0" name=""/>
        <dsp:cNvSpPr/>
      </dsp:nvSpPr>
      <dsp:spPr>
        <a:xfrm>
          <a:off x="2828304" y="-53295"/>
          <a:ext cx="1556616" cy="155661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Cavity Specs. / Yield</a:t>
          </a:r>
          <a:endParaRPr lang="en-US" sz="1800" kern="1200" dirty="0"/>
        </a:p>
      </dsp:txBody>
      <dsp:txXfrm>
        <a:off x="3056265" y="174666"/>
        <a:ext cx="1100694" cy="1100694"/>
      </dsp:txXfrm>
    </dsp:sp>
    <dsp:sp modelId="{AA467007-4686-DF46-9E04-54F529E94AC6}">
      <dsp:nvSpPr>
        <dsp:cNvPr id="0" name=""/>
        <dsp:cNvSpPr/>
      </dsp:nvSpPr>
      <dsp:spPr>
        <a:xfrm rot="20520000">
          <a:off x="4532710" y="2304066"/>
          <a:ext cx="201791" cy="5292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14173"/>
                <a:lumOff val="1750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90000"/>
                <a:hueOff val="0"/>
                <a:satOff val="-14173"/>
                <a:lumOff val="1750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534191" y="2419269"/>
        <a:ext cx="141254" cy="317549"/>
      </dsp:txXfrm>
    </dsp:sp>
    <dsp:sp modelId="{26C8FE0D-6F7B-434A-8188-35EBCBFFD554}">
      <dsp:nvSpPr>
        <dsp:cNvPr id="0" name=""/>
        <dsp:cNvSpPr/>
      </dsp:nvSpPr>
      <dsp:spPr>
        <a:xfrm>
          <a:off x="4775969" y="1328092"/>
          <a:ext cx="1802888" cy="1802888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14970"/>
                <a:lumOff val="1986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-14970"/>
                <a:lumOff val="198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Plug Compatible Interfaces</a:t>
          </a:r>
          <a:endParaRPr lang="en-US" sz="1800" kern="1200" dirty="0"/>
        </a:p>
      </dsp:txBody>
      <dsp:txXfrm>
        <a:off x="5039996" y="1592119"/>
        <a:ext cx="1274834" cy="1274834"/>
      </dsp:txXfrm>
    </dsp:sp>
    <dsp:sp modelId="{3B18E4C2-EB65-DA46-9477-41D0F5D6E2BF}">
      <dsp:nvSpPr>
        <dsp:cNvPr id="0" name=""/>
        <dsp:cNvSpPr/>
      </dsp:nvSpPr>
      <dsp:spPr>
        <a:xfrm rot="3240000">
          <a:off x="4140489" y="3512466"/>
          <a:ext cx="203274" cy="5292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28346"/>
                <a:lumOff val="350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90000"/>
                <a:hueOff val="0"/>
                <a:satOff val="-28346"/>
                <a:lumOff val="350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153058" y="3593648"/>
        <a:ext cx="142292" cy="317549"/>
      </dsp:txXfrm>
    </dsp:sp>
    <dsp:sp modelId="{F9CA8589-2E07-F64E-B211-72EFF0AEE626}">
      <dsp:nvSpPr>
        <dsp:cNvPr id="0" name=""/>
        <dsp:cNvSpPr/>
      </dsp:nvSpPr>
      <dsp:spPr>
        <a:xfrm>
          <a:off x="3958258" y="3779759"/>
          <a:ext cx="1856358" cy="1768300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29940"/>
                <a:lumOff val="3972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-29940"/>
                <a:lumOff val="397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Production process models</a:t>
          </a:r>
          <a:endParaRPr lang="en-US" sz="1800" kern="1200" dirty="0"/>
        </a:p>
      </dsp:txBody>
      <dsp:txXfrm>
        <a:off x="4230115" y="4038721"/>
        <a:ext cx="1312644" cy="1250376"/>
      </dsp:txXfrm>
    </dsp:sp>
    <dsp:sp modelId="{37E1EB49-1C6D-134E-9AA0-8D630B30D720}">
      <dsp:nvSpPr>
        <dsp:cNvPr id="0" name=""/>
        <dsp:cNvSpPr/>
      </dsp:nvSpPr>
      <dsp:spPr>
        <a:xfrm rot="7560000">
          <a:off x="2866441" y="3514621"/>
          <a:ext cx="206184" cy="5292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28346"/>
                <a:lumOff val="350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90000"/>
                <a:hueOff val="0"/>
                <a:satOff val="-28346"/>
                <a:lumOff val="350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915547" y="3595450"/>
        <a:ext cx="144329" cy="317549"/>
      </dsp:txXfrm>
    </dsp:sp>
    <dsp:sp modelId="{C70BE3FD-C0CA-BA49-9135-21CE1D280C58}">
      <dsp:nvSpPr>
        <dsp:cNvPr id="0" name=""/>
        <dsp:cNvSpPr/>
      </dsp:nvSpPr>
      <dsp:spPr>
        <a:xfrm>
          <a:off x="1433632" y="3770754"/>
          <a:ext cx="1786310" cy="1786310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29940"/>
                <a:lumOff val="3972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-29940"/>
                <a:lumOff val="397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Vendor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models</a:t>
          </a:r>
          <a:endParaRPr lang="en-US" sz="1800" kern="1200" dirty="0"/>
        </a:p>
      </dsp:txBody>
      <dsp:txXfrm>
        <a:off x="1695231" y="4032353"/>
        <a:ext cx="1263112" cy="1263112"/>
      </dsp:txXfrm>
    </dsp:sp>
    <dsp:sp modelId="{C8CF2B75-BE69-2144-AFDD-C1905272BAA7}">
      <dsp:nvSpPr>
        <dsp:cNvPr id="0" name=""/>
        <dsp:cNvSpPr/>
      </dsp:nvSpPr>
      <dsp:spPr>
        <a:xfrm rot="11880000">
          <a:off x="2496925" y="2307822"/>
          <a:ext cx="188508" cy="5292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14173"/>
                <a:lumOff val="1750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90000"/>
                <a:hueOff val="0"/>
                <a:satOff val="-14173"/>
                <a:lumOff val="1750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552093" y="2422410"/>
        <a:ext cx="131956" cy="317549"/>
      </dsp:txXfrm>
    </dsp:sp>
    <dsp:sp modelId="{C0CF7E11-4388-AA47-BDA0-C17F42B53EA4}">
      <dsp:nvSpPr>
        <dsp:cNvPr id="0" name=""/>
        <dsp:cNvSpPr/>
      </dsp:nvSpPr>
      <dsp:spPr>
        <a:xfrm>
          <a:off x="609305" y="1303031"/>
          <a:ext cx="1853011" cy="1853011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14970"/>
                <a:lumOff val="1986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-14970"/>
                <a:lumOff val="198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In-kind contribution models</a:t>
          </a:r>
          <a:endParaRPr lang="en-US" sz="1800" kern="1200" dirty="0"/>
        </a:p>
      </dsp:txBody>
      <dsp:txXfrm>
        <a:off x="880672" y="1574398"/>
        <a:ext cx="1310277" cy="1310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4" tIns="47447" rIns="94894" bIns="4744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4" tIns="47447" rIns="94894" bIns="4744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4" tIns="47447" rIns="94894" bIns="47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4" tIns="47447" rIns="94894" bIns="4744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4" tIns="47447" rIns="94894" bIns="4744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9D6BB52-42E3-4200-8C17-E21CC611BF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6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2ADA0-9038-FF48-ACF9-426B725702C8}" type="slidenum">
              <a:rPr lang="en-US" altLang="ja-JP">
                <a:solidFill>
                  <a:prstClr val="black"/>
                </a:solidFill>
              </a:rPr>
              <a:pPr/>
              <a:t>6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 smtClean="0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FFA93-3CA9-439D-9CA8-DBF50505B100}" type="slidenum">
              <a:rPr lang="fr-FR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59666"/>
            <a:ext cx="5679440" cy="4607352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F9412-74BF-7547-B7FE-78608652E65F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jpe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jpe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9.jpe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9.jpe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2.jpeg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jpe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jpe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E1FA-E2C1-4626-9D02-F748BFDAE3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393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0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218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AF51-8346-4F17-ACAE-7C980F528D1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769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F7AD-F029-434A-88F9-F1DE16E1BD25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751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2240"/>
            <a:ext cx="8569325" cy="525557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0824" y="6359857"/>
            <a:ext cx="6149975" cy="47084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Accelerator Challenges at the European XFEL – Winfried Decking, DESY LBNL, May 5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8913" y="6526213"/>
            <a:ext cx="2645700" cy="33178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898" y="805218"/>
            <a:ext cx="8584441" cy="555463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850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494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344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093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8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462A1-9B12-4E8A-9B05-822D6A34BD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488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3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12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9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4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1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6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8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4014" y="396980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8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6693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42235559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3345" y="386932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5702300" cy="4459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7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44444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6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984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607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778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37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258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129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814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7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7373-7C45-4563-BAB1-D7F59A214E86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960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AF51-8346-4F17-ACAE-7C980F528D1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054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F7AD-F029-434A-88F9-F1DE16E1BD25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99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2240"/>
            <a:ext cx="8569325" cy="525557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0824" y="6359857"/>
            <a:ext cx="6149975" cy="47084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Accelerator Challenges at the European XFEL – Winfried Decking, DESY LBNL, May 5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8913" y="6526213"/>
            <a:ext cx="2645700" cy="33178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898" y="805218"/>
            <a:ext cx="8584441" cy="555463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224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248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555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754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121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233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1140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8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A8CA-A295-4F14-AF18-6D459BD33FD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599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3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6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5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4014" y="396980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8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65524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3345" y="386932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5702300" cy="4459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7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83058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6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42107750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7373-7C45-4563-BAB1-D7F59A214E86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5110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A8CA-A295-4F14-AF18-6D459BD33FD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28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4EE0-54D9-4078-8F7C-37BE9429E55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986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4EE0-54D9-4078-8F7C-37BE9429E55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4720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C327F-B07E-476E-9609-C0054CF6FE3E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89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6AD2-4984-4578-9C9D-9060AB4CC087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371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722D-3E0C-4D84-98FC-0E720C5F1D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50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3CDD-1459-43FF-9B57-F4EC8B13F3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7227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B353-FED9-4C4F-A7F1-BFB7CCE69D42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3444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C1E5-BA91-4E92-AF22-F84A8F985E1A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71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2A2B-0F61-4F71-899B-10071432604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380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5530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281BC-1BA3-4275-9258-D7C0A734C10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89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C327F-B07E-476E-9609-C0054CF6FE3E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92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C7129-D526-4BCF-869A-817BEEBFA31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9882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DE6E1-1704-4B76-AFD5-DD4377CFE54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9677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EFB15-8E98-46EF-9101-8045F83D96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5524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2AE8F-2C0B-4FCC-9AA4-552A945DCCE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56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8845C-A05A-4232-A932-5B9E00C6C36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1331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35F6-8061-43E0-822D-0AA306174F3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949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EAF9-45EB-429D-AA0F-1787BAB6D9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4140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E1FA-E2C1-4626-9D02-F748BFDAE3D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1783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462A1-9B12-4E8A-9B05-822D6A34BDE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6183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66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6AD2-4984-4578-9C9D-9060AB4CC087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6900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1547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1879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393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066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093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1976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871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AF51-8346-4F17-ACAE-7C980F528D1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4014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F7AD-F029-434A-88F9-F1DE16E1BD25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833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2240"/>
            <a:ext cx="8569325" cy="525557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0824" y="6359857"/>
            <a:ext cx="6149975" cy="47084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Accelerator Challenges at the European XFEL – Winfried Decking, DESY LBNL, May 5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8913" y="6526213"/>
            <a:ext cx="2645700" cy="33178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898" y="805218"/>
            <a:ext cx="8584441" cy="555463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02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722D-3E0C-4D84-98FC-0E720C5F1D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405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6260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0582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04650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6697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0392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088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9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7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9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8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3CDD-1459-43FF-9B57-F4EC8B13F3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65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6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9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6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5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4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6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4014" y="396980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8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631611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3345" y="386932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5702300" cy="4459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7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942594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4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281BC-1BA3-4275-9258-D7C0A734C1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B353-FED9-4C4F-A7F1-BFB7CCE69D42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4962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22091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281BC-1BA3-4275-9258-D7C0A734C10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0501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C7129-D526-4BCF-869A-817BEEBFA31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8404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DE6E1-1704-4B76-AFD5-DD4377CFE54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1072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EFB15-8E98-46EF-9101-8045F83D96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3381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2AE8F-2C0B-4FCC-9AA4-552A945DCCE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4780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8845C-A05A-4232-A932-5B9E00C6C36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0205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35F6-8061-43E0-822D-0AA306174F3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3058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EAF9-45EB-429D-AA0F-1787BAB6D9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0125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E1FA-E2C1-4626-9D02-F748BFDAE3D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12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C1E5-BA91-4E92-AF22-F84A8F985E1A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62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462A1-9B12-4E8A-9B05-822D6A34BDE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948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3223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281BC-1BA3-4275-9258-D7C0A734C10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3398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C7129-D526-4BCF-869A-817BEEBFA31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9393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DE6E1-1704-4B76-AFD5-DD4377CFE54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7696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EFB15-8E98-46EF-9101-8045F83D96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4386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2AE8F-2C0B-4FCC-9AA4-552A945DCCE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0705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8845C-A05A-4232-A932-5B9E00C6C36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692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35F6-8061-43E0-822D-0AA306174F3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8760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EAF9-45EB-429D-AA0F-1787BAB6D9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97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2A2B-0F61-4F71-899B-10071432604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527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E1FA-E2C1-4626-9D02-F748BFDAE3D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496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462A1-9B12-4E8A-9B05-822D6A34BDE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6819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16352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281BC-1BA3-4275-9258-D7C0A734C10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6567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C7129-D526-4BCF-869A-817BEEBFA31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9797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DE6E1-1704-4B76-AFD5-DD4377CFE54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1866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EFB15-8E98-46EF-9101-8045F83D96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3009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2AE8F-2C0B-4FCC-9AA4-552A945DCCE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9081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8845C-A05A-4232-A932-5B9E00C6C36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0436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35F6-8061-43E0-822D-0AA306174F3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46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6253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EAF9-45EB-429D-AA0F-1787BAB6D9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7221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E1FA-E2C1-4626-9D02-F748BFDAE3D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2322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462A1-9B12-4E8A-9B05-822D6A34BDE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61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04807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281BC-1BA3-4275-9258-D7C0A734C10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7265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C7129-D526-4BCF-869A-817BEEBFA31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7365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DE6E1-1704-4B76-AFD5-DD4377CFE54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3329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EFB15-8E98-46EF-9101-8045F83D96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2670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2AE8F-2C0B-4FCC-9AA4-552A945DCCE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4631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8845C-A05A-4232-A932-5B9E00C6C36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60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832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35F6-8061-43E0-822D-0AA306174F3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7832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EAF9-45EB-429D-AA0F-1787BAB6D9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6988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E1FA-E2C1-4626-9D02-F748BFDAE3D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388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462A1-9B12-4E8A-9B05-822D6A34BDE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7072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lccol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024_greendot_divid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11" descr="1024_greendot_divid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3124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ILC-GDE PMs, 110912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Cryomodule Assembly &amp; Test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1475"/>
      </p:ext>
    </p:extLst>
  </p:cSld>
  <p:clrMapOvr>
    <a:masterClrMapping/>
  </p:clrMapOvr>
  <p:transition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ILC-GDE PMs, 110912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Cryomodule Assembly &amp; Test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10818"/>
      </p:ext>
    </p:extLst>
  </p:cSld>
  <p:clrMapOvr>
    <a:masterClrMapping/>
  </p:clrMapOvr>
  <p:transition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32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32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25888"/>
            <a:ext cx="4038600" cy="21732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038600" cy="21732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ILC-GDE PMs, 110912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Cryomodule Assembly &amp; Test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9C48C-D733-1745-8254-B98F368A13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6108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ILC-GDE PMs, 110912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Cryomodule Assembly &amp; Test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30828-FE26-3E4D-A039-A91FF753D8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647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ILC-GDE PMs, 110912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Cryomodule Assembly &amp; Test</a:t>
            </a: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1C399-C6F8-F94A-9829-F0EB27731134}" type="slidenum">
              <a:rPr lang="en-US" altLang="ja-JP">
                <a:solidFill>
                  <a:srgbClr val="000000"/>
                </a:solidFill>
              </a:rPr>
              <a:pPr/>
              <a:t>‹N°›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86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86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34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02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3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8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C7129-D526-4BCF-869A-817BEEBFA3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08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AF51-8346-4F17-ACAE-7C980F528D1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92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F7AD-F029-434A-88F9-F1DE16E1BD25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39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2240"/>
            <a:ext cx="8569325" cy="525557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0824" y="6359857"/>
            <a:ext cx="6149975" cy="47084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Accelerator Challenges at the European XFEL – Winfried Decking, DESY LBNL, May 5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8913" y="6526213"/>
            <a:ext cx="2645700" cy="33178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898" y="805218"/>
            <a:ext cx="8584441" cy="555463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47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1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42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13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65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1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DE6E1-1704-4B76-AFD5-DD4377CFE5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5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5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1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7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8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9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7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4014" y="396980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8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58394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3345" y="386932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5702300" cy="4459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7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27042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4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EFB15-8E98-46EF-9101-8045F83D96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A. Yamamoto 11-04-14 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Industrialization in Europe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6359-397B-D146-B043-A13A549AFB6A}" type="slidenum">
              <a:rPr lang="en-US" altLang="ja-JP"/>
              <a:pPr>
                <a:defRPr/>
              </a:pPr>
              <a:t>‹N°›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07413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A. Yamamoto 11-04-14 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Industrialization in Europe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30828-FE26-3E4D-A039-A91FF753D8C0}" type="slidenum">
              <a:rPr lang="en-US" altLang="ja-JP"/>
              <a:pPr>
                <a:defRPr/>
              </a:pPr>
              <a:t>‹N°›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0796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:\Fermi\ILCRedesign\ilccolor.t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ctr" hangingPunct="0">
              <a:spcBef>
                <a:spcPct val="50000"/>
              </a:spcBef>
              <a:defRPr/>
            </a:pPr>
            <a:endParaRPr lang="ja-JP" altLang="en-US" sz="240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ctr" hangingPunct="0">
              <a:spcBef>
                <a:spcPct val="50000"/>
              </a:spcBef>
              <a:defRPr/>
            </a:pPr>
            <a:endParaRPr lang="ja-JP" altLang="en-US" sz="2400">
              <a:solidFill>
                <a:srgbClr val="000000"/>
              </a:solidFill>
              <a:latin typeface="Arial" pitchFamily="-108" charset="0"/>
            </a:endParaRPr>
          </a:p>
        </p:txBody>
      </p:sp>
      <p:pic>
        <p:nvPicPr>
          <p:cNvPr id="8" name="Picture 12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A. Yamamoto 11-04-14 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SCRF Industrialization in Europe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0DB8F-0001-5C46-9B7E-15D6BDE5FA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59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A. Yamamoto 11-04-14 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Industrialization in Europe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6359-397B-D146-B043-A13A549AFB6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58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A. Yamamoto 11-04-14 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Industrialization in Europe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95036-1A1C-4A4A-8673-AB541CE0D3C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01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A. Yamamoto 11-04-14 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Industrialization in Europe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30828-FE26-3E4D-A039-A91FF753D8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126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A. Yamamoto 11-04-14 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Industrialization in Europe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28FC8-884F-DD40-9AF6-6E45D58FE43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27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A. Yamamoto 11-04-14 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Industrialization in Europe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85ABE-900B-5F41-A7E2-B293305521C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14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A. Yamamoto 11-04-14 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Industrialization in Europe</a:t>
            </a: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EA7B2-B0D3-964E-8D12-43DB6521D9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9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2AE8F-2C0B-4FCC-9AA4-552A945DCC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A. Yamamoto 11-04-14 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Industrialization in Europe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198F7-269C-1142-8DD1-48A495307C9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037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A. Yamamoto 11-04-14 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Industrialization in Europe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0458F-FBC9-504F-92D1-2383D34D570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17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A. Yamamoto 11-04-14 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Industrialization in Europe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BA3C-3F3E-EA4A-A6F1-5248A383E79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29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246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24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A. Yamamoto 11-04-14 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SCRF Industrialization in Europe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1CDA4-C9CE-8E44-A687-C18CA580143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788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332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719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770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28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354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6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8845C-A05A-4232-A932-5B9E00C6C3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742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842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AF51-8346-4F17-ACAE-7C980F528D1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43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F7AD-F029-434A-88F9-F1DE16E1BD25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281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2240"/>
            <a:ext cx="8569325" cy="525557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0824" y="6359857"/>
            <a:ext cx="6149975" cy="47084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Accelerator Challenges at the European XFEL – Winfried Decking, DESY LBNL, May 5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8913" y="6526213"/>
            <a:ext cx="2645700" cy="33178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898" y="805218"/>
            <a:ext cx="8584441" cy="555463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04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265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34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692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383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1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35F6-8061-43E0-822D-0AA306174F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766E-1A46-4933-801C-C5ED425632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Hans Weise, DESY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  <a:latin typeface="Arial" charset="0"/>
              </a:rPr>
              <a:t>TTC Meeting Beijing, December 2011</a:t>
            </a:r>
            <a:endParaRPr lang="en-GB" sz="90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838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3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2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0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6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0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19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9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1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5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EAF9-45EB-429D-AA0F-1787BAB6D9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7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4014" y="396980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8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0398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3345" y="386932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5702300" cy="4459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7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42645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1</a:t>
            </a:r>
            <a:r>
              <a:rPr lang="en-US" sz="900" baseline="30000" smtClean="0">
                <a:solidFill>
                  <a:srgbClr val="261748"/>
                </a:solidFill>
                <a:latin typeface="Arial" charset="0"/>
              </a:rPr>
              <a:t>st</a:t>
            </a: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 Meeting European XFEL Accelerator Consortium, April 2012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smtClean="0">
                <a:solidFill>
                  <a:srgbClr val="261748"/>
                </a:solidFill>
                <a:latin typeface="Arial" charset="0"/>
              </a:rPr>
              <a:t>Hans Weise, DESY</a:t>
            </a:r>
            <a:endParaRPr lang="en-GB" sz="900" dirty="0">
              <a:solidFill>
                <a:srgbClr val="26174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7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545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28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977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16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9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slideLayout" Target="../slideLayouts/slideLayout186.xml"/><Relationship Id="rId26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71.xml"/><Relationship Id="rId21" Type="http://schemas.openxmlformats.org/officeDocument/2006/relationships/slideLayout" Target="../slideLayouts/slideLayout189.xml"/><Relationship Id="rId34" Type="http://schemas.openxmlformats.org/officeDocument/2006/relationships/image" Target="../media/image5.png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5" Type="http://schemas.openxmlformats.org/officeDocument/2006/relationships/slideLayout" Target="../slideLayouts/slideLayout193.xml"/><Relationship Id="rId33" Type="http://schemas.openxmlformats.org/officeDocument/2006/relationships/image" Target="../media/image4.jpeg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88.xml"/><Relationship Id="rId29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24" Type="http://schemas.openxmlformats.org/officeDocument/2006/relationships/slideLayout" Target="../slideLayouts/slideLayout192.xml"/><Relationship Id="rId32" Type="http://schemas.openxmlformats.org/officeDocument/2006/relationships/theme" Target="../theme/theme11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23" Type="http://schemas.openxmlformats.org/officeDocument/2006/relationships/slideLayout" Target="../slideLayouts/slideLayout191.xml"/><Relationship Id="rId28" Type="http://schemas.openxmlformats.org/officeDocument/2006/relationships/slideLayout" Target="../slideLayouts/slideLayout196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78.xml"/><Relationship Id="rId19" Type="http://schemas.openxmlformats.org/officeDocument/2006/relationships/slideLayout" Target="../slideLayouts/slideLayout187.xml"/><Relationship Id="rId31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slideLayout" Target="../slideLayouts/slideLayout190.xml"/><Relationship Id="rId27" Type="http://schemas.openxmlformats.org/officeDocument/2006/relationships/slideLayout" Target="../slideLayouts/slideLayout195.xml"/><Relationship Id="rId30" Type="http://schemas.openxmlformats.org/officeDocument/2006/relationships/slideLayout" Target="../slideLayouts/slideLayout198.xml"/><Relationship Id="rId35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46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7.xml"/><Relationship Id="rId9" Type="http://schemas.openxmlformats.org/officeDocument/2006/relationships/image" Target="../media/image1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image" Target="../media/image6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34" Type="http://schemas.openxmlformats.org/officeDocument/2006/relationships/image" Target="../media/image5.png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image" Target="../media/image4.jpeg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2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theme" Target="../theme/theme6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94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35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image" Target="../media/image4.jpeg"/><Relationship Id="rId30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1F23CC23-ECF5-4ED6-B7D5-DE0CFFCD0C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1F23CC23-ECF5-4ED6-B7D5-DE0CFFCD0C8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>
                <a:solidFill>
                  <a:srgbClr val="FFFFFF"/>
                </a:solidFill>
                <a:latin typeface="Arial" charset="0"/>
              </a:rPr>
              <a:pPr/>
              <a:t>‹N°›</a:t>
            </a:fld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000" dirty="0" smtClean="0">
                <a:solidFill>
                  <a:srgbClr val="FFFFFF"/>
                </a:solidFill>
                <a:latin typeface="Arial" charset="0"/>
              </a:rPr>
              <a:t>Electron Accelerator Status</a:t>
            </a:r>
            <a:endParaRPr lang="en-GB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0" name="Text Box 123"/>
          <p:cNvSpPr txBox="1">
            <a:spLocks noChangeArrowheads="1"/>
          </p:cNvSpPr>
          <p:nvPr userDrawn="1"/>
        </p:nvSpPr>
        <p:spPr bwMode="auto">
          <a:xfrm>
            <a:off x="82763" y="6414051"/>
            <a:ext cx="2579157" cy="458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000" dirty="0" err="1" smtClean="0">
                <a:solidFill>
                  <a:srgbClr val="261748"/>
                </a:solidFill>
              </a:rPr>
              <a:t>EuCARD</a:t>
            </a:r>
            <a:r>
              <a:rPr lang="en-GB" sz="1000" dirty="0" smtClean="0">
                <a:solidFill>
                  <a:srgbClr val="261748"/>
                </a:solidFill>
              </a:rPr>
              <a:t> Annual Meeting, 26.04.2012 </a:t>
            </a:r>
            <a:r>
              <a:rPr lang="en-GB" sz="1000" dirty="0" err="1" smtClean="0">
                <a:solidFill>
                  <a:srgbClr val="261748"/>
                </a:solidFill>
              </a:rPr>
              <a:t>Holger</a:t>
            </a:r>
            <a:r>
              <a:rPr lang="en-GB" sz="1000" dirty="0" smtClean="0">
                <a:solidFill>
                  <a:srgbClr val="261748"/>
                </a:solidFill>
              </a:rPr>
              <a:t> </a:t>
            </a:r>
            <a:r>
              <a:rPr lang="en-GB" sz="1000" dirty="0" err="1" smtClean="0">
                <a:solidFill>
                  <a:srgbClr val="261748"/>
                </a:solidFill>
              </a:rPr>
              <a:t>Schlarb</a:t>
            </a:r>
            <a:r>
              <a:rPr lang="en-GB" sz="1000" dirty="0" smtClean="0">
                <a:solidFill>
                  <a:srgbClr val="261748"/>
                </a:solidFill>
              </a:rPr>
              <a:t>, DESY</a:t>
            </a:r>
            <a:endParaRPr lang="en-GB" sz="1000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  <p:sldLayoutId id="2147483955" r:id="rId19"/>
    <p:sldLayoutId id="2147483956" r:id="rId20"/>
    <p:sldLayoutId id="2147483957" r:id="rId21"/>
    <p:sldLayoutId id="2147483958" r:id="rId22"/>
    <p:sldLayoutId id="2147483960" r:id="rId23"/>
    <p:sldLayoutId id="2147483961" r:id="rId24"/>
    <p:sldLayoutId id="2147483962" r:id="rId25"/>
    <p:sldLayoutId id="2147483963" r:id="rId26"/>
    <p:sldLayoutId id="2147483964" r:id="rId27"/>
    <p:sldLayoutId id="2147483965" r:id="rId28"/>
    <p:sldLayoutId id="2147483966" r:id="rId29"/>
    <p:sldLayoutId id="2147483967" r:id="rId30"/>
    <p:sldLayoutId id="2147483968" r:id="rId3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1F23CC23-ECF5-4ED6-B7D5-DE0CFFCD0C8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7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1F23CC23-ECF5-4ED6-B7D5-DE0CFFCD0C8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5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1F23CC23-ECF5-4ED6-B7D5-DE0CFFCD0C8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0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1F23CC23-ECF5-4ED6-B7D5-DE0CFFCD0C8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0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mtClean="0">
                <a:solidFill>
                  <a:srgbClr val="000000"/>
                </a:solidFill>
                <a:latin typeface="Arial"/>
              </a:rPr>
              <a:t>ILC-GDE PMs, 110912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en-US" altLang="ja-JP" smtClean="0"/>
              <a:t>Cryomodule Assembly &amp; Test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057" name="Picture 9" descr="1024_greendot_divide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lccolo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1024_greendot_divider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30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30" r:id="rId4"/>
    <p:sldLayoutId id="2147484031" r:id="rId5"/>
  </p:sldLayoutIdLst>
  <p:transition>
    <p:fad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0">
          <a:solidFill>
            <a:srgbClr val="3366F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F0860D-1C4C-436F-A9DF-8C6E81561F99}" type="slidenum">
              <a:rPr lang="en-GB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" charset="0"/>
              </a:rPr>
              <a:t>Module Integration Schedule</a:t>
            </a:r>
            <a:endParaRPr lang="en-GB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117474" y="6537325"/>
            <a:ext cx="89074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  <a:latin typeface="Helvetica" charset="0"/>
              </a:rPr>
              <a:t>Cold </a:t>
            </a:r>
            <a:r>
              <a:rPr lang="en-US" sz="1000" dirty="0" err="1" smtClean="0">
                <a:solidFill>
                  <a:srgbClr val="000000"/>
                </a:solidFill>
                <a:latin typeface="Helvetica" charset="0"/>
              </a:rPr>
              <a:t>Linac</a:t>
            </a:r>
            <a:r>
              <a:rPr lang="en-US" sz="1000" dirty="0" smtClean="0">
                <a:solidFill>
                  <a:srgbClr val="000000"/>
                </a:solidFill>
                <a:latin typeface="Helvetica" charset="0"/>
              </a:rPr>
              <a:t> WPs and WP10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, Elmar Vogel</a:t>
            </a:r>
            <a:r>
              <a:rPr lang="en-GB" sz="1000" dirty="0">
                <a:solidFill>
                  <a:srgbClr val="000000"/>
                </a:solidFill>
                <a:latin typeface="Helvetica" charset="0"/>
              </a:rPr>
              <a:t>	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 	Meeting of the </a:t>
            </a:r>
            <a:r>
              <a:rPr lang="en-US" sz="1000" dirty="0" smtClean="0">
                <a:solidFill>
                  <a:srgbClr val="000000"/>
                </a:solidFill>
                <a:latin typeface="Helvetica" charset="0"/>
              </a:rPr>
              <a:t>XFEL Machine Advisory Committee at May 9th and 10th 2012 at DESY</a:t>
            </a:r>
          </a:p>
        </p:txBody>
      </p:sp>
    </p:spTree>
    <p:extLst>
      <p:ext uri="{BB962C8B-B14F-4D97-AF65-F5344CB8AC3E}">
        <p14:creationId xmlns:p14="http://schemas.microsoft.com/office/powerpoint/2010/main" val="131482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>
                <a:solidFill>
                  <a:srgbClr val="FFFFFF"/>
                </a:solidFill>
                <a:latin typeface="Arial" charset="0"/>
              </a:rPr>
              <a:pPr/>
              <a:t>‹N°›</a:t>
            </a:fld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000" dirty="0" smtClean="0">
                <a:solidFill>
                  <a:srgbClr val="FFFFFF"/>
                </a:solidFill>
                <a:latin typeface="Arial" charset="0"/>
              </a:rPr>
              <a:t>Electron Accelerator Status</a:t>
            </a:r>
            <a:endParaRPr lang="en-GB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0" name="Text Box 123"/>
          <p:cNvSpPr txBox="1">
            <a:spLocks noChangeArrowheads="1"/>
          </p:cNvSpPr>
          <p:nvPr userDrawn="1"/>
        </p:nvSpPr>
        <p:spPr bwMode="auto">
          <a:xfrm>
            <a:off x="82763" y="6414051"/>
            <a:ext cx="2579157" cy="458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000" dirty="0" err="1" smtClean="0">
                <a:solidFill>
                  <a:srgbClr val="261748"/>
                </a:solidFill>
              </a:rPr>
              <a:t>EuCARD</a:t>
            </a:r>
            <a:r>
              <a:rPr lang="en-GB" sz="1000" dirty="0" smtClean="0">
                <a:solidFill>
                  <a:srgbClr val="261748"/>
                </a:solidFill>
              </a:rPr>
              <a:t> Annual Meeting, 26.04.2012 </a:t>
            </a:r>
            <a:r>
              <a:rPr lang="en-GB" sz="1000" dirty="0" err="1" smtClean="0">
                <a:solidFill>
                  <a:srgbClr val="261748"/>
                </a:solidFill>
              </a:rPr>
              <a:t>Holger</a:t>
            </a:r>
            <a:r>
              <a:rPr lang="en-GB" sz="1000" dirty="0" smtClean="0">
                <a:solidFill>
                  <a:srgbClr val="261748"/>
                </a:solidFill>
              </a:rPr>
              <a:t> </a:t>
            </a:r>
            <a:r>
              <a:rPr lang="en-GB" sz="1000" dirty="0" err="1" smtClean="0">
                <a:solidFill>
                  <a:srgbClr val="261748"/>
                </a:solidFill>
              </a:rPr>
              <a:t>Schlarb</a:t>
            </a:r>
            <a:r>
              <a:rPr lang="en-GB" sz="1000" dirty="0" smtClean="0">
                <a:solidFill>
                  <a:srgbClr val="261748"/>
                </a:solidFill>
              </a:rPr>
              <a:t>, DESY</a:t>
            </a:r>
            <a:endParaRPr lang="en-GB" sz="1000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1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4012" r:id="rId2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</a:lstStyle>
          <a:p>
            <a:pPr defTabSz="457200">
              <a:defRPr/>
            </a:pPr>
            <a:r>
              <a:rPr lang="en-US" altLang="ja-JP" smtClean="0"/>
              <a:t>A. Yamamoto 11-04-14 </a:t>
            </a: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600" b="1">
                <a:solidFill>
                  <a:srgbClr val="23346C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</a:lstStyle>
          <a:p>
            <a:pPr defTabSz="457200">
              <a:defRPr/>
            </a:pPr>
            <a:r>
              <a:rPr lang="en-US" altLang="ja-JP" smtClean="0"/>
              <a:t>SCRF Industrialization in Europe</a:t>
            </a: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</a:lstStyle>
          <a:p>
            <a:pPr defTabSz="457200">
              <a:defRPr/>
            </a:pPr>
            <a:fld id="{F0D84EBB-4EBF-1E49-B658-9E00AD20FE67}" type="slidenum">
              <a:rPr lang="en-US" altLang="ja-JP"/>
              <a:pPr defTabSz="457200">
                <a:defRPr/>
              </a:pPr>
              <a:t>‹N°›</a:t>
            </a:fld>
            <a:endParaRPr lang="en-US" altLang="ja-JP"/>
          </a:p>
        </p:txBody>
      </p:sp>
      <p:pic>
        <p:nvPicPr>
          <p:cNvPr id="7174" name="Picture 15" descr="N:\Fermi\ILCRedesign\ilccolor.tif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6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ctr" hangingPunct="0">
              <a:spcBef>
                <a:spcPct val="50000"/>
              </a:spcBef>
              <a:defRPr/>
            </a:pPr>
            <a:endParaRPr lang="ja-JP" alt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ctr" hangingPunct="0">
              <a:spcBef>
                <a:spcPct val="50000"/>
              </a:spcBef>
              <a:defRPr/>
            </a:pPr>
            <a:endParaRPr lang="ja-JP" alt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7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pic>
        <p:nvPicPr>
          <p:cNvPr id="7179" name="Picture 21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24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00" r:id="rId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A. Yamamoto 11-04-14 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600" b="1" smtClean="0">
                <a:solidFill>
                  <a:srgbClr val="23346C"/>
                </a:solidFill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>
              <a:defRPr/>
            </a:pPr>
            <a:r>
              <a:rPr lang="en-US" altLang="ja-JP"/>
              <a:t>SCRF Industrialization in Europe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Arial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>
              <a:defRPr/>
            </a:pPr>
            <a:fld id="{62730111-C028-914C-BD05-A8B3E5644B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2" name="Picture 15" descr="N:\Fermi\ILCRedesign\ilccolor.ti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6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ctr" hangingPunct="0">
              <a:spcBef>
                <a:spcPct val="50000"/>
              </a:spcBef>
              <a:defRPr/>
            </a:pPr>
            <a:endParaRPr lang="ja-JP" altLang="en-US" sz="240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ctr" hangingPunct="0">
              <a:spcBef>
                <a:spcPct val="50000"/>
              </a:spcBef>
              <a:defRPr/>
            </a:pPr>
            <a:endParaRPr lang="ja-JP" altLang="en-US" sz="240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103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pic>
        <p:nvPicPr>
          <p:cNvPr id="1035" name="Picture 21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30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>
                <a:solidFill>
                  <a:srgbClr val="FFFFFF"/>
                </a:solidFill>
                <a:latin typeface="Arial" charset="0"/>
              </a:rPr>
              <a:pPr/>
              <a:t>‹N°›</a:t>
            </a:fld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000" dirty="0" smtClean="0">
                <a:solidFill>
                  <a:srgbClr val="FFFFFF"/>
                </a:solidFill>
                <a:latin typeface="Arial" charset="0"/>
              </a:rPr>
              <a:t>Electron Accelerator Status</a:t>
            </a:r>
            <a:endParaRPr lang="en-GB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0" name="Text Box 123"/>
          <p:cNvSpPr txBox="1">
            <a:spLocks noChangeArrowheads="1"/>
          </p:cNvSpPr>
          <p:nvPr userDrawn="1"/>
        </p:nvSpPr>
        <p:spPr bwMode="auto">
          <a:xfrm>
            <a:off x="82763" y="6414051"/>
            <a:ext cx="2579157" cy="458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000" dirty="0" err="1" smtClean="0">
                <a:solidFill>
                  <a:srgbClr val="261748"/>
                </a:solidFill>
              </a:rPr>
              <a:t>EuCARD</a:t>
            </a:r>
            <a:r>
              <a:rPr lang="en-GB" sz="1000" dirty="0" smtClean="0">
                <a:solidFill>
                  <a:srgbClr val="261748"/>
                </a:solidFill>
              </a:rPr>
              <a:t> Annual Meeting, 26.04.2012 </a:t>
            </a:r>
            <a:r>
              <a:rPr lang="en-GB" sz="1000" dirty="0" err="1" smtClean="0">
                <a:solidFill>
                  <a:srgbClr val="261748"/>
                </a:solidFill>
              </a:rPr>
              <a:t>Holger</a:t>
            </a:r>
            <a:r>
              <a:rPr lang="en-GB" sz="1000" dirty="0" smtClean="0">
                <a:solidFill>
                  <a:srgbClr val="261748"/>
                </a:solidFill>
              </a:rPr>
              <a:t> </a:t>
            </a:r>
            <a:r>
              <a:rPr lang="en-GB" sz="1000" dirty="0" err="1" smtClean="0">
                <a:solidFill>
                  <a:srgbClr val="261748"/>
                </a:solidFill>
              </a:rPr>
              <a:t>Schlarb</a:t>
            </a:r>
            <a:r>
              <a:rPr lang="en-GB" sz="1000" dirty="0" smtClean="0">
                <a:solidFill>
                  <a:srgbClr val="261748"/>
                </a:solidFill>
              </a:rPr>
              <a:t>, DESY</a:t>
            </a:r>
            <a:endParaRPr lang="en-GB" sz="1000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>
                <a:solidFill>
                  <a:srgbClr val="FFFFFF"/>
                </a:solidFill>
                <a:latin typeface="Arial" charset="0"/>
              </a:rPr>
              <a:pPr/>
              <a:t>‹N°›</a:t>
            </a:fld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000" dirty="0" smtClean="0">
                <a:solidFill>
                  <a:srgbClr val="FFFFFF"/>
                </a:solidFill>
                <a:latin typeface="Arial" charset="0"/>
              </a:rPr>
              <a:t>Electron Accelerator Status</a:t>
            </a:r>
            <a:endParaRPr lang="en-GB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0" name="Text Box 123"/>
          <p:cNvSpPr txBox="1">
            <a:spLocks noChangeArrowheads="1"/>
          </p:cNvSpPr>
          <p:nvPr userDrawn="1"/>
        </p:nvSpPr>
        <p:spPr bwMode="auto">
          <a:xfrm>
            <a:off x="82763" y="6414051"/>
            <a:ext cx="2579157" cy="458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000" dirty="0" err="1" smtClean="0">
                <a:solidFill>
                  <a:srgbClr val="261748"/>
                </a:solidFill>
              </a:rPr>
              <a:t>EuCARD</a:t>
            </a:r>
            <a:r>
              <a:rPr lang="en-GB" sz="1000" dirty="0" smtClean="0">
                <a:solidFill>
                  <a:srgbClr val="261748"/>
                </a:solidFill>
              </a:rPr>
              <a:t> Annual Meeting, 26.04.2012 </a:t>
            </a:r>
            <a:r>
              <a:rPr lang="en-GB" sz="1000" dirty="0" err="1" smtClean="0">
                <a:solidFill>
                  <a:srgbClr val="261748"/>
                </a:solidFill>
              </a:rPr>
              <a:t>Holger</a:t>
            </a:r>
            <a:r>
              <a:rPr lang="en-GB" sz="1000" dirty="0" smtClean="0">
                <a:solidFill>
                  <a:srgbClr val="261748"/>
                </a:solidFill>
              </a:rPr>
              <a:t> </a:t>
            </a:r>
            <a:r>
              <a:rPr lang="en-GB" sz="1000" dirty="0" err="1" smtClean="0">
                <a:solidFill>
                  <a:srgbClr val="261748"/>
                </a:solidFill>
              </a:rPr>
              <a:t>Schlarb</a:t>
            </a:r>
            <a:r>
              <a:rPr lang="en-GB" sz="1000" dirty="0" smtClean="0">
                <a:solidFill>
                  <a:srgbClr val="261748"/>
                </a:solidFill>
              </a:rPr>
              <a:t>, DESY</a:t>
            </a:r>
            <a:endParaRPr lang="en-GB" sz="1000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5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4" r:id="rId17"/>
    <p:sldLayoutId id="2147483867" r:id="rId18"/>
    <p:sldLayoutId id="2147483868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>
                <a:solidFill>
                  <a:srgbClr val="FFFFFF"/>
                </a:solidFill>
                <a:latin typeface="Arial" charset="0"/>
              </a:rPr>
              <a:pPr/>
              <a:t>‹N°›</a:t>
            </a:fld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000" dirty="0" smtClean="0">
                <a:solidFill>
                  <a:srgbClr val="FFFFFF"/>
                </a:solidFill>
                <a:latin typeface="Arial" charset="0"/>
              </a:rPr>
              <a:t>Electron Accelerator Status</a:t>
            </a:r>
            <a:endParaRPr lang="en-GB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0" name="Text Box 123"/>
          <p:cNvSpPr txBox="1">
            <a:spLocks noChangeArrowheads="1"/>
          </p:cNvSpPr>
          <p:nvPr userDrawn="1"/>
        </p:nvSpPr>
        <p:spPr bwMode="auto">
          <a:xfrm>
            <a:off x="82763" y="6414051"/>
            <a:ext cx="2579157" cy="458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000" dirty="0" err="1" smtClean="0">
                <a:solidFill>
                  <a:srgbClr val="261748"/>
                </a:solidFill>
              </a:rPr>
              <a:t>EuCARD</a:t>
            </a:r>
            <a:r>
              <a:rPr lang="en-GB" sz="1000" dirty="0" smtClean="0">
                <a:solidFill>
                  <a:srgbClr val="261748"/>
                </a:solidFill>
              </a:rPr>
              <a:t> Annual Meeting, 26.04.2012 </a:t>
            </a:r>
            <a:r>
              <a:rPr lang="en-GB" sz="1000" dirty="0" err="1" smtClean="0">
                <a:solidFill>
                  <a:srgbClr val="261748"/>
                </a:solidFill>
              </a:rPr>
              <a:t>Holger</a:t>
            </a:r>
            <a:r>
              <a:rPr lang="en-GB" sz="1000" dirty="0" smtClean="0">
                <a:solidFill>
                  <a:srgbClr val="261748"/>
                </a:solidFill>
              </a:rPr>
              <a:t> </a:t>
            </a:r>
            <a:r>
              <a:rPr lang="en-GB" sz="1000" dirty="0" err="1" smtClean="0">
                <a:solidFill>
                  <a:srgbClr val="261748"/>
                </a:solidFill>
              </a:rPr>
              <a:t>Schlarb</a:t>
            </a:r>
            <a:r>
              <a:rPr lang="en-GB" sz="1000" dirty="0" smtClean="0">
                <a:solidFill>
                  <a:srgbClr val="261748"/>
                </a:solidFill>
              </a:rPr>
              <a:t>, DESY</a:t>
            </a:r>
            <a:endParaRPr lang="en-GB" sz="1000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  <p:sldLayoutId id="2147483898" r:id="rId19"/>
    <p:sldLayoutId id="2147483899" r:id="rId20"/>
    <p:sldLayoutId id="2147483900" r:id="rId21"/>
    <p:sldLayoutId id="2147483901" r:id="rId22"/>
    <p:sldLayoutId id="2147483909" r:id="rId23"/>
    <p:sldLayoutId id="2147483910" r:id="rId24"/>
    <p:sldLayoutId id="2147483911" r:id="rId2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F0860D-1C4C-436F-A9DF-8C6E81561F99}" type="slidenum">
              <a:rPr lang="en-GB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" charset="0"/>
              </a:rPr>
              <a:t>Module Integration Schedule</a:t>
            </a:r>
            <a:endParaRPr lang="en-GB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117474" y="6537325"/>
            <a:ext cx="89074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  <a:latin typeface="Helvetica" charset="0"/>
              </a:rPr>
              <a:t>Cold </a:t>
            </a:r>
            <a:r>
              <a:rPr lang="en-US" sz="1000" dirty="0" err="1" smtClean="0">
                <a:solidFill>
                  <a:srgbClr val="000000"/>
                </a:solidFill>
                <a:latin typeface="Helvetica" charset="0"/>
              </a:rPr>
              <a:t>Linac</a:t>
            </a:r>
            <a:r>
              <a:rPr lang="en-US" sz="1000" dirty="0" smtClean="0">
                <a:solidFill>
                  <a:srgbClr val="000000"/>
                </a:solidFill>
                <a:latin typeface="Helvetica" charset="0"/>
              </a:rPr>
              <a:t> WPs and WP10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, Elmar Vogel</a:t>
            </a:r>
            <a:r>
              <a:rPr lang="en-GB" sz="1000" dirty="0">
                <a:solidFill>
                  <a:srgbClr val="000000"/>
                </a:solidFill>
                <a:latin typeface="Helvetica" charset="0"/>
              </a:rPr>
              <a:t>	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 	Meeting of the </a:t>
            </a:r>
            <a:r>
              <a:rPr lang="en-US" sz="1000" dirty="0" smtClean="0">
                <a:solidFill>
                  <a:srgbClr val="000000"/>
                </a:solidFill>
                <a:latin typeface="Helvetica" charset="0"/>
              </a:rPr>
              <a:t>XFEL Machine Advisory Committee at May 9th and 10th 2012 at DESY</a:t>
            </a:r>
          </a:p>
        </p:txBody>
      </p:sp>
    </p:spTree>
    <p:extLst>
      <p:ext uri="{BB962C8B-B14F-4D97-AF65-F5344CB8AC3E}">
        <p14:creationId xmlns:p14="http://schemas.microsoft.com/office/powerpoint/2010/main" val="110686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0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28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38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8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hyperlink" Target="http://ttfinfo.desy.de/HalleIIIelog/data/2009/28/2009-07-07T17:17:10-00.JPG" TargetMode="Externa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6200" y="2103438"/>
            <a:ext cx="89916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srgbClr val="2B139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XFEL – ILC (</a:t>
            </a:r>
            <a:r>
              <a:rPr lang="fr-F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</a:t>
            </a:r>
            <a:r>
              <a:rPr lang="fr-F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s=</a:t>
            </a:r>
            <a:r>
              <a:rPr lang="en-US" sz="4000" dirty="0" smtClean="0">
                <a:solidFill>
                  <a:srgbClr val="2B139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250-500)</a:t>
            </a:r>
            <a:endParaRPr lang="en-US" sz="4000" dirty="0">
              <a:solidFill>
                <a:srgbClr val="2B139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276600" y="5997575"/>
            <a:ext cx="27430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2B1391"/>
                </a:solidFill>
              </a:rPr>
              <a:t>Réunion</a:t>
            </a:r>
            <a:r>
              <a:rPr lang="en-US" sz="2000" dirty="0" smtClean="0">
                <a:solidFill>
                  <a:srgbClr val="2B1391"/>
                </a:solidFill>
              </a:rPr>
              <a:t> IN2P3/IRFU</a:t>
            </a:r>
          </a:p>
          <a:p>
            <a:pPr algn="ctr"/>
            <a:r>
              <a:rPr lang="en-US" sz="2000" dirty="0" err="1" smtClean="0">
                <a:solidFill>
                  <a:srgbClr val="2B1391"/>
                </a:solidFill>
              </a:rPr>
              <a:t>Orsay</a:t>
            </a:r>
            <a:r>
              <a:rPr lang="fr-FR" sz="2000" dirty="0" smtClean="0">
                <a:solidFill>
                  <a:srgbClr val="2B1391"/>
                </a:solidFill>
              </a:rPr>
              <a:t>, 4 mai 2012</a:t>
            </a:r>
            <a:endParaRPr lang="en-US" sz="2000" dirty="0">
              <a:solidFill>
                <a:srgbClr val="2B1391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81000" y="47244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Présenté</a:t>
            </a:r>
            <a:r>
              <a:rPr lang="en-US" sz="2000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 O. </a:t>
            </a:r>
            <a:r>
              <a:rPr lang="en-US" sz="2000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Napoly</a:t>
            </a:r>
            <a:endParaRPr lang="fr-FR" sz="2000" i="1" dirty="0">
              <a:solidFill>
                <a:srgbClr val="99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Image 8" descr="irfulogoversion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838200"/>
            <a:ext cx="1991218" cy="8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228600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Collisionneurs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e+e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: ILC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2400" y="838200"/>
            <a:ext cx="69204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Principaux problèmes: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Taux de réussite à l’acceptation des cavités 35 MV/m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Organisation de la production à grande échelle sur 3 régions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Coûts des cryomodules (~XFEL/2)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Gouvernance mondiale</a:t>
            </a:r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344617"/>
              </p:ext>
            </p:extLst>
          </p:nvPr>
        </p:nvGraphicFramePr>
        <p:xfrm>
          <a:off x="2895600" y="2057400"/>
          <a:ext cx="5943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209800" y="5334000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A. Yamamoto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l’exposé</a:t>
            </a:r>
            <a:endParaRPr lang="en-GB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57200" y="1344706"/>
            <a:ext cx="822960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 L’option Collisionneur Circulaire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 Paramètres ILC250 ‘Light </a:t>
            </a:r>
            <a:r>
              <a:rPr lang="fr-FR" sz="2400" dirty="0" err="1" smtClean="0">
                <a:solidFill>
                  <a:schemeClr val="accent5"/>
                </a:solidFill>
                <a:sym typeface="Wingdings 3" pitchFamily="18" charset="2"/>
              </a:rPr>
              <a:t>Higgs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err="1" smtClean="0">
                <a:solidFill>
                  <a:schemeClr val="accent5"/>
                </a:solidFill>
                <a:sym typeface="Wingdings 3" pitchFamily="18" charset="2"/>
              </a:rPr>
              <a:t>Factory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’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Aspects Accélérateurs Linéaires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Performance accélérateur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Coût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 Calendrier de construction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Industrialisation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 Gouvernance</a:t>
            </a:r>
          </a:p>
          <a:p>
            <a:pPr>
              <a:lnSpc>
                <a:spcPct val="120000"/>
              </a:lnSpc>
            </a:pPr>
            <a:endParaRPr lang="fr-FR" sz="2400" dirty="0">
              <a:solidFill>
                <a:schemeClr val="accent5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endParaRPr lang="fr-FR" sz="2400" dirty="0">
              <a:solidFill>
                <a:srgbClr val="0000FF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261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6664409" cy="4423384"/>
          </a:xfrm>
          <a:prstGeom prst="rect">
            <a:avLst/>
          </a:prstGeom>
        </p:spPr>
      </p:pic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2895600" y="717256"/>
            <a:ext cx="5791200" cy="578144"/>
          </a:xfrm>
        </p:spPr>
        <p:txBody>
          <a:bodyPr/>
          <a:lstStyle/>
          <a:p>
            <a:r>
              <a:rPr kumimoji="0" lang="en-US" altLang="ja-JP" sz="2400" b="1" dirty="0" smtClean="0"/>
              <a:t>Global ILC Cavity Gradient Yield</a:t>
            </a:r>
            <a:endParaRPr kumimoji="0" lang="en-US" altLang="ja-JP" sz="4000" dirty="0" smtClean="0"/>
          </a:p>
        </p:txBody>
      </p:sp>
      <p:sp>
        <p:nvSpPr>
          <p:cNvPr id="30728" name="TextBox 32"/>
          <p:cNvSpPr txBox="1">
            <a:spLocks noChangeArrowheads="1"/>
          </p:cNvSpPr>
          <p:nvPr/>
        </p:nvSpPr>
        <p:spPr bwMode="auto">
          <a:xfrm>
            <a:off x="7340684" y="1555456"/>
            <a:ext cx="168592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000" dirty="0">
                <a:solidFill>
                  <a:srgbClr val="0000FF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Plot  courtesy </a:t>
            </a:r>
          </a:p>
          <a:p>
            <a:pPr algn="ctr"/>
            <a:r>
              <a:rPr lang="en-US" altLang="ja-JP" sz="1000" dirty="0">
                <a:solidFill>
                  <a:srgbClr val="0000FF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Camille Ginsburg of FNAL</a:t>
            </a:r>
          </a:p>
        </p:txBody>
      </p:sp>
      <p:cxnSp>
        <p:nvCxnSpPr>
          <p:cNvPr id="19" name="直線コネクタ 18"/>
          <p:cNvCxnSpPr/>
          <p:nvPr/>
        </p:nvCxnSpPr>
        <p:spPr bwMode="auto">
          <a:xfrm>
            <a:off x="4601343" y="2286000"/>
            <a:ext cx="3457641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7532153" y="2101334"/>
            <a:ext cx="1403299" cy="369332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TDP-2 </a:t>
            </a:r>
            <a:r>
              <a:rPr lang="en-US" altLang="ja-JP" dirty="0">
                <a:solidFill>
                  <a:srgbClr val="000000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Goal </a:t>
            </a:r>
            <a:endParaRPr lang="ja-JP" altLang="en-US" dirty="0">
              <a:solidFill>
                <a:srgbClr val="000000"/>
              </a:solidFill>
              <a:latin typeface="Arial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pic>
        <p:nvPicPr>
          <p:cNvPr id="16" name="図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27" y="685800"/>
            <a:ext cx="240665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7" name="直線コネクタ 16"/>
          <p:cNvCxnSpPr/>
          <p:nvPr/>
        </p:nvCxnSpPr>
        <p:spPr bwMode="auto">
          <a:xfrm>
            <a:off x="6276524" y="3614553"/>
            <a:ext cx="195727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テキスト ボックス 1"/>
          <p:cNvSpPr txBox="1"/>
          <p:nvPr/>
        </p:nvSpPr>
        <p:spPr>
          <a:xfrm>
            <a:off x="7631654" y="3236620"/>
            <a:ext cx="1267895" cy="830997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00"/>
                </a:solidFill>
              </a:rPr>
              <a:t>TDP-1 Goal </a:t>
            </a:r>
          </a:p>
          <a:p>
            <a:r>
              <a:rPr kumimoji="1" lang="en-US" altLang="ja-JP" sz="1600" dirty="0" smtClean="0">
                <a:solidFill>
                  <a:srgbClr val="000000"/>
                </a:solidFill>
              </a:rPr>
              <a:t>Achieved</a:t>
            </a:r>
          </a:p>
          <a:p>
            <a:r>
              <a:rPr kumimoji="1" lang="en-US" altLang="ja-JP" sz="1600" dirty="0" smtClean="0">
                <a:solidFill>
                  <a:srgbClr val="3366FF"/>
                </a:solidFill>
              </a:rPr>
              <a:t>&gt; 50 %</a:t>
            </a:r>
          </a:p>
        </p:txBody>
      </p:sp>
      <p:sp>
        <p:nvSpPr>
          <p:cNvPr id="18" name="ホームベース 17"/>
          <p:cNvSpPr/>
          <p:nvPr/>
        </p:nvSpPr>
        <p:spPr>
          <a:xfrm>
            <a:off x="7197809" y="2743200"/>
            <a:ext cx="1828800" cy="381000"/>
          </a:xfrm>
          <a:prstGeom prst="homePlate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ctr" hangingPunct="0"/>
            <a:r>
              <a:rPr lang="en-US" altLang="ja-JP" sz="16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35 MV/m </a:t>
            </a:r>
            <a:r>
              <a:rPr lang="en-US" altLang="ja-JP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usable</a:t>
            </a:r>
            <a:endParaRPr lang="ja-JP" altLang="en-US" sz="2800" dirty="0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7200" y="76200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Collisionneurs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e+e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: ILC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6199" y="5680799"/>
            <a:ext cx="9067801" cy="11264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 smtClean="0">
                <a:solidFill>
                  <a:srgbClr val="0000FF"/>
                </a:solidFill>
                <a:sym typeface="Wingdings 3" pitchFamily="18" charset="2"/>
              </a:rPr>
              <a:t>Principaux défis de R&amp;D</a:t>
            </a:r>
            <a:r>
              <a:rPr lang="fr-FR" sz="2000" dirty="0" smtClean="0">
                <a:solidFill>
                  <a:srgbClr val="0000FF"/>
                </a:solidFill>
                <a:sym typeface="Wingdings 3" pitchFamily="18" charset="2"/>
              </a:rPr>
              <a:t>, dans le périmètre Irfu-IN2P3: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Electropolissage vertical et tests RF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Cavités hauts gradients: développements multicouches, inspection optique</a:t>
            </a:r>
          </a:p>
        </p:txBody>
      </p:sp>
    </p:spTree>
    <p:extLst>
      <p:ext uri="{BB962C8B-B14F-4D97-AF65-F5344CB8AC3E}">
        <p14:creationId xmlns:p14="http://schemas.microsoft.com/office/powerpoint/2010/main" val="354736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228600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Collisionneurs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e+e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: ILC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60613"/>
            <a:ext cx="7920000" cy="59309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45530" y="6412468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9900"/>
                </a:solidFill>
              </a:rPr>
              <a:t>A</a:t>
            </a:r>
            <a:r>
              <a:rPr lang="fr-FR" dirty="0" smtClean="0">
                <a:solidFill>
                  <a:srgbClr val="009900"/>
                </a:solidFill>
              </a:rPr>
              <a:t>. Yamamoto</a:t>
            </a:r>
            <a:endParaRPr lang="fr-FR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228600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Collisionneurs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e+e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: ILC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074800" cy="59311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91200" y="6412468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9900"/>
                </a:solidFill>
              </a:rPr>
              <a:t>A</a:t>
            </a:r>
            <a:r>
              <a:rPr lang="fr-FR" dirty="0" smtClean="0">
                <a:solidFill>
                  <a:srgbClr val="009900"/>
                </a:solidFill>
              </a:rPr>
              <a:t>. Yamamoto</a:t>
            </a:r>
            <a:endParaRPr lang="fr-FR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228600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Collisionneurs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e+e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: ILC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4" y="838200"/>
            <a:ext cx="8036326" cy="594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91200" y="6412468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9900"/>
                </a:solidFill>
              </a:rPr>
              <a:t>A</a:t>
            </a:r>
            <a:r>
              <a:rPr lang="fr-FR" dirty="0" smtClean="0">
                <a:solidFill>
                  <a:srgbClr val="009900"/>
                </a:solidFill>
              </a:rPr>
              <a:t>. Yamamoto</a:t>
            </a:r>
            <a:endParaRPr lang="fr-FR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 txBox="1">
            <a:spLocks noGrp="1"/>
          </p:cNvSpPr>
          <p:nvPr/>
        </p:nvSpPr>
        <p:spPr bwMode="auto">
          <a:xfrm>
            <a:off x="8712200" y="6619875"/>
            <a:ext cx="4683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EFC9F5-0074-492B-9114-3A10CB3FA668}" type="slidenum">
              <a:rPr lang="en-GB" sz="1100">
                <a:solidFill>
                  <a:srgbClr val="FFFFFF"/>
                </a:solidFill>
              </a:rPr>
              <a:pPr algn="r"/>
              <a:t>16</a:t>
            </a:fld>
            <a:endParaRPr lang="en-GB" sz="110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8000" y="5791200"/>
            <a:ext cx="83851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190500" eaLnBrk="0" hangingPunct="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fr-FR" kern="0" dirty="0" smtClean="0">
                <a:solidFill>
                  <a:srgbClr val="000000"/>
                </a:solidFill>
                <a:latin typeface="Arial"/>
              </a:rPr>
              <a:t> First XFEL prototype module (PXFEL1)  = 10th Module </a:t>
            </a:r>
            <a:r>
              <a:rPr lang="fr-FR" kern="0" dirty="0" err="1" smtClean="0">
                <a:solidFill>
                  <a:srgbClr val="000000"/>
                </a:solidFill>
                <a:latin typeface="Arial"/>
              </a:rPr>
              <a:t>from</a:t>
            </a:r>
            <a:r>
              <a:rPr lang="fr-FR" kern="0" dirty="0" smtClean="0">
                <a:solidFill>
                  <a:srgbClr val="000000"/>
                </a:solidFill>
                <a:latin typeface="Arial"/>
              </a:rPr>
              <a:t> DESY</a:t>
            </a:r>
          </a:p>
          <a:p>
            <a:pPr indent="190500" eaLnBrk="0" hangingPunct="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fr-FR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fr-FR" kern="0" dirty="0" err="1" smtClean="0">
                <a:solidFill>
                  <a:srgbClr val="000000"/>
                </a:solidFill>
                <a:latin typeface="Arial"/>
              </a:rPr>
              <a:t>Based</a:t>
            </a:r>
            <a:r>
              <a:rPr lang="fr-FR" kern="0" dirty="0" smtClean="0">
                <a:solidFill>
                  <a:srgbClr val="000000"/>
                </a:solidFill>
                <a:latin typeface="Arial"/>
              </a:rPr>
              <a:t> on a cryostat </a:t>
            </a:r>
            <a:r>
              <a:rPr lang="fr-FR" kern="0" dirty="0" err="1" smtClean="0">
                <a:solidFill>
                  <a:srgbClr val="000000"/>
                </a:solidFill>
                <a:latin typeface="Arial"/>
              </a:rPr>
              <a:t>fabricated</a:t>
            </a:r>
            <a:r>
              <a:rPr lang="fr-FR" kern="0" dirty="0" smtClean="0">
                <a:solidFill>
                  <a:srgbClr val="000000"/>
                </a:solidFill>
                <a:latin typeface="Arial"/>
              </a:rPr>
              <a:t> in China / IHEP Beijing</a:t>
            </a:r>
          </a:p>
          <a:p>
            <a:pPr indent="190500" eaLnBrk="0" hangingPunct="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fr-FR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fr-FR" kern="0" dirty="0" err="1" smtClean="0">
                <a:solidFill>
                  <a:srgbClr val="000000"/>
                </a:solidFill>
                <a:latin typeface="Arial"/>
              </a:rPr>
              <a:t>Seventh</a:t>
            </a:r>
            <a:r>
              <a:rPr lang="fr-FR" kern="0" dirty="0" smtClean="0">
                <a:solidFill>
                  <a:srgbClr val="000000"/>
                </a:solidFill>
                <a:latin typeface="Arial"/>
              </a:rPr>
              <a:t> module </a:t>
            </a:r>
            <a:r>
              <a:rPr lang="fr-FR" kern="0" dirty="0" err="1" smtClean="0">
                <a:solidFill>
                  <a:srgbClr val="000000"/>
                </a:solidFill>
                <a:latin typeface="Arial"/>
              </a:rPr>
              <a:t>installed</a:t>
            </a:r>
            <a:r>
              <a:rPr lang="fr-FR" kern="0" dirty="0" smtClean="0">
                <a:solidFill>
                  <a:srgbClr val="000000"/>
                </a:solidFill>
                <a:latin typeface="Arial"/>
              </a:rPr>
              <a:t> in FLASH  </a:t>
            </a:r>
            <a:r>
              <a:rPr lang="fr-FR" kern="0" dirty="0" err="1" smtClean="0">
                <a:solidFill>
                  <a:srgbClr val="000000"/>
                </a:solidFill>
                <a:latin typeface="Arial"/>
              </a:rPr>
              <a:t>accelerator</a:t>
            </a:r>
            <a:r>
              <a:rPr lang="fr-FR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fr-FR" kern="0" dirty="0" smtClean="0">
                <a:solidFill>
                  <a:srgbClr val="000000"/>
                </a:solidFill>
                <a:latin typeface="Arial"/>
                <a:sym typeface="Symbol"/>
              </a:rPr>
              <a:t></a:t>
            </a:r>
            <a:r>
              <a:rPr lang="fr-FR" kern="0" dirty="0" smtClean="0">
                <a:solidFill>
                  <a:srgbClr val="000000"/>
                </a:solidFill>
                <a:latin typeface="Arial"/>
              </a:rPr>
              <a:t> 1 </a:t>
            </a:r>
            <a:r>
              <a:rPr lang="fr-FR" kern="0" dirty="0" err="1" smtClean="0">
                <a:solidFill>
                  <a:srgbClr val="000000"/>
                </a:solidFill>
                <a:latin typeface="Arial"/>
              </a:rPr>
              <a:t>GeV</a:t>
            </a:r>
            <a:r>
              <a:rPr lang="fr-FR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fr-FR" kern="0" dirty="0" err="1" smtClean="0">
                <a:solidFill>
                  <a:srgbClr val="000000"/>
                </a:solidFill>
                <a:latin typeface="Arial"/>
              </a:rPr>
              <a:t>energy</a:t>
            </a:r>
            <a:r>
              <a:rPr lang="fr-FR" kern="0" dirty="0" smtClean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34" y="762000"/>
            <a:ext cx="723253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7200" y="76200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du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Linac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FLASH: &lt;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Eacc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= 30 MV/m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528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dirty="0" smtClean="0"/>
              <a:t>Status of Reference Cavities: Research Instr.</a:t>
            </a:r>
          </a:p>
        </p:txBody>
      </p:sp>
      <p:sp>
        <p:nvSpPr>
          <p:cNvPr id="9221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8846DC1B-9B13-41DA-A3C3-DA4E6ED4D97B}" type="slidenum">
              <a:rPr lang="en-GB" sz="1000" smtClean="0">
                <a:solidFill>
                  <a:srgbClr val="FFFFFF"/>
                </a:solidFill>
                <a:ea typeface="Geneva" pitchFamily="1" charset="-128"/>
              </a:rPr>
              <a:pPr/>
              <a:t>17</a:t>
            </a:fld>
            <a:endParaRPr lang="en-GB" sz="1000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9219" name="TextBox 13"/>
          <p:cNvSpPr txBox="1">
            <a:spLocks noChangeArrowheads="1"/>
          </p:cNvSpPr>
          <p:nvPr/>
        </p:nvSpPr>
        <p:spPr bwMode="auto">
          <a:xfrm>
            <a:off x="0" y="1120775"/>
            <a:ext cx="8891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8450" indent="-2984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spcBef>
                <a:spcPts val="475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800" b="1" dirty="0">
                <a:solidFill>
                  <a:srgbClr val="261748"/>
                </a:solidFill>
              </a:rPr>
              <a:t>A</a:t>
            </a:r>
            <a:r>
              <a:rPr lang="en-US" sz="1800" b="1" dirty="0" smtClean="0">
                <a:solidFill>
                  <a:srgbClr val="261748"/>
                </a:solidFill>
              </a:rPr>
              <a:t>cceptance </a:t>
            </a:r>
            <a:r>
              <a:rPr lang="en-US" sz="1800" b="1" dirty="0">
                <a:solidFill>
                  <a:srgbClr val="261748"/>
                </a:solidFill>
              </a:rPr>
              <a:t>test </a:t>
            </a:r>
            <a:r>
              <a:rPr lang="en-US" sz="1800" b="1" dirty="0" smtClean="0">
                <a:solidFill>
                  <a:srgbClr val="261748"/>
                </a:solidFill>
              </a:rPr>
              <a:t>done with all four </a:t>
            </a:r>
            <a:r>
              <a:rPr lang="en-US" sz="1800" b="1" dirty="0">
                <a:solidFill>
                  <a:srgbClr val="261748"/>
                </a:solidFill>
              </a:rPr>
              <a:t>RI reference cavities </a:t>
            </a:r>
            <a:r>
              <a:rPr lang="en-US" sz="1800" b="1" dirty="0" smtClean="0">
                <a:solidFill>
                  <a:srgbClr val="261748"/>
                </a:solidFill>
              </a:rPr>
              <a:t> </a:t>
            </a:r>
            <a:r>
              <a:rPr lang="en-US" sz="1800" b="1" dirty="0" err="1">
                <a:solidFill>
                  <a:srgbClr val="261748"/>
                </a:solidFill>
              </a:rPr>
              <a:t>E</a:t>
            </a:r>
            <a:r>
              <a:rPr lang="en-US" sz="1800" b="1" baseline="-25000" dirty="0" err="1">
                <a:solidFill>
                  <a:srgbClr val="261748"/>
                </a:solidFill>
              </a:rPr>
              <a:t>acc</a:t>
            </a:r>
            <a:r>
              <a:rPr lang="en-US" sz="1800" b="1" dirty="0">
                <a:solidFill>
                  <a:srgbClr val="261748"/>
                </a:solidFill>
              </a:rPr>
              <a:t> &gt; 28 MV/m!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" y="1728788"/>
            <a:ext cx="7702550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5388" y="6510338"/>
            <a:ext cx="3841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Stern mit 5 Zacken 3"/>
          <p:cNvSpPr>
            <a:spLocks noChangeAspect="1"/>
          </p:cNvSpPr>
          <p:nvPr/>
        </p:nvSpPr>
        <p:spPr bwMode="auto">
          <a:xfrm>
            <a:off x="4333875" y="3732213"/>
            <a:ext cx="180975" cy="179387"/>
          </a:xfrm>
          <a:prstGeom prst="star5">
            <a:avLst/>
          </a:prstGeom>
          <a:solidFill>
            <a:schemeClr val="accent2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88" y="6499546"/>
            <a:ext cx="389732" cy="35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8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Status of Reference Cavities: EZ</a:t>
            </a:r>
          </a:p>
        </p:txBody>
      </p:sp>
      <p:sp>
        <p:nvSpPr>
          <p:cNvPr id="10245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DC43C73-CF6D-41E6-B581-271DAA98A44E}" type="slidenum">
              <a:rPr lang="en-GB" sz="1000" smtClean="0">
                <a:solidFill>
                  <a:srgbClr val="FFFFFF"/>
                </a:solidFill>
                <a:ea typeface="Geneva" pitchFamily="1" charset="-128"/>
              </a:rPr>
              <a:pPr/>
              <a:t>18</a:t>
            </a:fld>
            <a:endParaRPr lang="en-GB" sz="1000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10243" name="TextBox 13"/>
          <p:cNvSpPr txBox="1">
            <a:spLocks noChangeArrowheads="1"/>
          </p:cNvSpPr>
          <p:nvPr/>
        </p:nvSpPr>
        <p:spPr bwMode="auto">
          <a:xfrm>
            <a:off x="0" y="1068388"/>
            <a:ext cx="88915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8450" indent="-2984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475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800" b="1" dirty="0">
                <a:solidFill>
                  <a:srgbClr val="261748"/>
                </a:solidFill>
              </a:rPr>
              <a:t>First cavity vertical acceptance test successful</a:t>
            </a:r>
          </a:p>
          <a:p>
            <a:pPr algn="ctr" eaLnBrk="1" hangingPunct="1">
              <a:spcBef>
                <a:spcPts val="475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800" b="1" dirty="0">
                <a:solidFill>
                  <a:srgbClr val="261748"/>
                </a:solidFill>
              </a:rPr>
              <a:t>Three cavities ready for vertical acceptance test</a:t>
            </a:r>
          </a:p>
          <a:p>
            <a:pPr eaLnBrk="1" hangingPunct="1">
              <a:spcBef>
                <a:spcPts val="475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1800" b="1" dirty="0">
              <a:solidFill>
                <a:srgbClr val="261748"/>
              </a:solidFill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5388" y="6510338"/>
            <a:ext cx="3841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28788"/>
            <a:ext cx="770255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Stern mit 5 Zacken 9"/>
          <p:cNvSpPr>
            <a:spLocks noChangeAspect="1"/>
          </p:cNvSpPr>
          <p:nvPr/>
        </p:nvSpPr>
        <p:spPr bwMode="auto">
          <a:xfrm>
            <a:off x="4333875" y="3732213"/>
            <a:ext cx="180975" cy="179387"/>
          </a:xfrm>
          <a:prstGeom prst="star5">
            <a:avLst/>
          </a:prstGeom>
          <a:solidFill>
            <a:schemeClr val="accent2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88" y="6499546"/>
            <a:ext cx="389732" cy="35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0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Conclusions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533400" y="1143000"/>
            <a:ext cx="8229600" cy="54845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Aspects Accélérateurs Linéaires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Performance accélérateur</a:t>
            </a:r>
          </a:p>
          <a:p>
            <a:pPr>
              <a:lnSpc>
                <a:spcPct val="120000"/>
              </a:lnSpc>
            </a:pPr>
            <a:endParaRPr lang="fr-FR" sz="2400" dirty="0" smtClean="0">
              <a:solidFill>
                <a:schemeClr val="accent5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r>
              <a:rPr lang="fr-FR" sz="2000" dirty="0" smtClean="0">
                <a:latin typeface="+mj-lt"/>
                <a:sym typeface="Wingdings 3" pitchFamily="18" charset="2"/>
              </a:rPr>
              <a:t>La production de cavités à 35 MV/m est (en passe d’être) maitrisée au niveau européen (mondial).</a:t>
            </a:r>
          </a:p>
          <a:p>
            <a:pPr>
              <a:lnSpc>
                <a:spcPct val="120000"/>
              </a:lnSpc>
            </a:pPr>
            <a:endParaRPr lang="fr-FR" sz="2000" dirty="0">
              <a:latin typeface="+mj-lt"/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r>
              <a:rPr lang="fr-FR" sz="2000" dirty="0" smtClean="0">
                <a:latin typeface="+mj-lt"/>
                <a:sym typeface="Wingdings 3" pitchFamily="18" charset="2"/>
              </a:rPr>
              <a:t>Il est possible d’assurer le transfert de ces performances sur l’accélérateur, à condition de ne pas faire de compromis sur :</a:t>
            </a:r>
          </a:p>
          <a:p>
            <a:pPr marL="342900" indent="-342900">
              <a:lnSpc>
                <a:spcPct val="120000"/>
              </a:lnSpc>
              <a:buFont typeface="Symbol"/>
              <a:buChar char="Þ"/>
            </a:pPr>
            <a:r>
              <a:rPr lang="fr-FR" sz="2000" dirty="0" smtClean="0">
                <a:latin typeface="+mj-lt"/>
                <a:sym typeface="Symbol"/>
              </a:rPr>
              <a:t> Qualité, propreté, méthodes : </a:t>
            </a:r>
          </a:p>
          <a:p>
            <a:pPr marL="800100" lvl="1" indent="-342900">
              <a:lnSpc>
                <a:spcPct val="120000"/>
              </a:lnSpc>
              <a:buFont typeface="Symbol"/>
              <a:buChar char="Þ"/>
            </a:pPr>
            <a:r>
              <a:rPr lang="fr-FR" sz="2000" dirty="0" smtClean="0">
                <a:latin typeface="+mj-lt"/>
                <a:sym typeface="Symbol"/>
              </a:rPr>
              <a:t>Coupleurs de puissance !!</a:t>
            </a:r>
          </a:p>
          <a:p>
            <a:pPr marL="800100" lvl="1" indent="-342900">
              <a:lnSpc>
                <a:spcPct val="120000"/>
              </a:lnSpc>
              <a:buFont typeface="Symbol"/>
              <a:buChar char="Þ"/>
            </a:pPr>
            <a:r>
              <a:rPr lang="fr-FR" sz="2000" dirty="0" smtClean="0">
                <a:latin typeface="+mj-lt"/>
                <a:sym typeface="Symbol"/>
              </a:rPr>
              <a:t>Intégration en salle blanche !! et hors salle blanche (chocs !) </a:t>
            </a:r>
          </a:p>
          <a:p>
            <a:pPr marL="800100" lvl="1" indent="-342900">
              <a:lnSpc>
                <a:spcPct val="120000"/>
              </a:lnSpc>
              <a:buFont typeface="Symbol"/>
              <a:buChar char="Þ"/>
            </a:pPr>
            <a:endParaRPr lang="fr-FR" sz="2000" dirty="0" smtClean="0">
              <a:latin typeface="+mj-lt"/>
              <a:sym typeface="Symbol"/>
            </a:endParaRPr>
          </a:p>
          <a:p>
            <a:pPr>
              <a:lnSpc>
                <a:spcPct val="120000"/>
              </a:lnSpc>
            </a:pPr>
            <a:r>
              <a:rPr lang="fr-FR" sz="2000" dirty="0" smtClean="0">
                <a:latin typeface="+mj-lt"/>
                <a:sym typeface="Symbol"/>
              </a:rPr>
              <a:t>Deux leviers : </a:t>
            </a:r>
          </a:p>
          <a:p>
            <a:pPr lvl="1">
              <a:lnSpc>
                <a:spcPct val="120000"/>
              </a:lnSpc>
            </a:pPr>
            <a:r>
              <a:rPr lang="fr-FR" sz="2000" dirty="0" smtClean="0">
                <a:latin typeface="+mj-lt"/>
                <a:sym typeface="Symbol"/>
              </a:rPr>
              <a:t>1) XFEL 		2) R&amp;D ciblée sur la contamination</a:t>
            </a:r>
            <a:endParaRPr lang="fr-FR" sz="2400" dirty="0">
              <a:solidFill>
                <a:srgbClr val="0000FF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14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l’exposé</a:t>
            </a:r>
            <a:endParaRPr lang="en-GB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49179" y="1371600"/>
            <a:ext cx="822960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 L’option Collisionneur Circulaire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 Paramètres ILC250 ‘Light </a:t>
            </a:r>
            <a:r>
              <a:rPr lang="fr-FR" sz="2400" dirty="0" err="1" smtClean="0">
                <a:solidFill>
                  <a:srgbClr val="0000FF"/>
                </a:solidFill>
                <a:sym typeface="Wingdings 3" pitchFamily="18" charset="2"/>
              </a:rPr>
              <a:t>Higgs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  <a:sym typeface="Wingdings 3" pitchFamily="18" charset="2"/>
              </a:rPr>
              <a:t>Factory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’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Aspects Accélérateur Linéaire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Performance accélérateur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Coût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Calendrier de construction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Industrialisation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 Gouvernance</a:t>
            </a:r>
          </a:p>
          <a:p>
            <a:pPr>
              <a:lnSpc>
                <a:spcPct val="120000"/>
              </a:lnSpc>
            </a:pPr>
            <a:endParaRPr lang="fr-FR" sz="2400" dirty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endParaRPr lang="fr-FR" sz="2400" dirty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43000" y="5558118"/>
            <a:ext cx="566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Luminosité :  1 nb</a:t>
            </a:r>
            <a:r>
              <a:rPr lang="fr-FR" baseline="30000" dirty="0"/>
              <a:t>-1</a:t>
            </a:r>
            <a:r>
              <a:rPr lang="fr-FR" dirty="0"/>
              <a:t>s</a:t>
            </a:r>
            <a:r>
              <a:rPr lang="fr-FR" baseline="30000" dirty="0"/>
              <a:t>-1</a:t>
            </a:r>
            <a:r>
              <a:rPr lang="fr-FR" dirty="0"/>
              <a:t> = 10</a:t>
            </a:r>
            <a:r>
              <a:rPr lang="fr-FR" baseline="30000" dirty="0"/>
              <a:t>33</a:t>
            </a:r>
            <a:r>
              <a:rPr lang="fr-FR" dirty="0"/>
              <a:t>cm</a:t>
            </a:r>
            <a:r>
              <a:rPr lang="fr-FR" baseline="30000" dirty="0"/>
              <a:t>-2</a:t>
            </a:r>
            <a:r>
              <a:rPr lang="fr-FR" dirty="0"/>
              <a:t>s</a:t>
            </a:r>
            <a:r>
              <a:rPr lang="fr-FR" baseline="30000" dirty="0"/>
              <a:t>-1</a:t>
            </a:r>
            <a:endParaRPr lang="fr-FR" dirty="0"/>
          </a:p>
          <a:p>
            <a:r>
              <a:rPr lang="fr-FR" dirty="0" smtClean="0"/>
              <a:t>Luminosité intégrée : 1 an x 10</a:t>
            </a:r>
            <a:r>
              <a:rPr lang="fr-FR" baseline="30000" dirty="0" smtClean="0"/>
              <a:t>34</a:t>
            </a:r>
            <a:r>
              <a:rPr lang="fr-FR" dirty="0" smtClean="0"/>
              <a:t>cm</a:t>
            </a:r>
            <a:r>
              <a:rPr lang="fr-FR" baseline="30000" dirty="0" smtClean="0"/>
              <a:t>-2</a:t>
            </a:r>
            <a:r>
              <a:rPr lang="fr-FR" dirty="0" smtClean="0"/>
              <a:t>s</a:t>
            </a:r>
            <a:r>
              <a:rPr lang="fr-FR" baseline="30000" dirty="0" smtClean="0"/>
              <a:t>-1 </a:t>
            </a:r>
            <a:r>
              <a:rPr lang="fr-FR" dirty="0" smtClean="0"/>
              <a:t>=  100 </a:t>
            </a:r>
            <a:r>
              <a:rPr lang="el-GR" dirty="0" smtClean="0"/>
              <a:t>π</a:t>
            </a:r>
            <a:r>
              <a:rPr lang="fr-FR" dirty="0" smtClean="0"/>
              <a:t> fb</a:t>
            </a:r>
            <a:r>
              <a:rPr lang="fr-FR" baseline="30000" dirty="0" smtClean="0"/>
              <a:t>-1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l’exposé</a:t>
            </a:r>
            <a:endParaRPr lang="en-GB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57200" y="1344706"/>
            <a:ext cx="822960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 L’option Collisionneur Circulaire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 Paramètres ILC250 ‘Light </a:t>
            </a:r>
            <a:r>
              <a:rPr lang="fr-FR" sz="2400" dirty="0" err="1" smtClean="0">
                <a:solidFill>
                  <a:schemeClr val="accent5"/>
                </a:solidFill>
                <a:sym typeface="Wingdings 3" pitchFamily="18" charset="2"/>
              </a:rPr>
              <a:t>Higgs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err="1" smtClean="0">
                <a:solidFill>
                  <a:schemeClr val="accent5"/>
                </a:solidFill>
                <a:sym typeface="Wingdings 3" pitchFamily="18" charset="2"/>
              </a:rPr>
              <a:t>Factory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’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Aspects Accélérateurs Linéaires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Performance accélérateur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Coût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Calendrier de construction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Industrialisation 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Gouvernance</a:t>
            </a:r>
          </a:p>
          <a:p>
            <a:pPr>
              <a:lnSpc>
                <a:spcPct val="120000"/>
              </a:lnSpc>
            </a:pPr>
            <a:endParaRPr lang="fr-FR" sz="2400" dirty="0">
              <a:solidFill>
                <a:schemeClr val="accent5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endParaRPr lang="fr-FR" sz="2400" dirty="0">
              <a:solidFill>
                <a:srgbClr val="0000FF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96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228600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Industrialisation SCRF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Linac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21139" y="1218171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9900"/>
                </a:solidFill>
              </a:rPr>
              <a:t>Données CEA, DESY</a:t>
            </a:r>
            <a:endParaRPr lang="fr-FR" dirty="0">
              <a:solidFill>
                <a:srgbClr val="0099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41573"/>
              </p:ext>
            </p:extLst>
          </p:nvPr>
        </p:nvGraphicFramePr>
        <p:xfrm>
          <a:off x="114299" y="1587041"/>
          <a:ext cx="8915402" cy="3168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501"/>
                <a:gridCol w="533400"/>
                <a:gridCol w="1219200"/>
                <a:gridCol w="647700"/>
                <a:gridCol w="743635"/>
                <a:gridCol w="785159"/>
                <a:gridCol w="1062006"/>
                <a:gridCol w="3352801"/>
              </a:tblGrid>
              <a:tr h="167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Projet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Matière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Marque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Date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Quantité 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Coût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Coût / kg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Commentaires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</a:tr>
              <a:tr h="3036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SPIRAL2</a:t>
                      </a: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Nb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TOKYO DENKAI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2007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? </a:t>
                      </a:r>
                      <a:r>
                        <a:rPr lang="fr-FR" sz="900" dirty="0">
                          <a:effectLst/>
                        </a:rPr>
                        <a:t>kg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? €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          </a:t>
                      </a:r>
                      <a:r>
                        <a:rPr lang="fr-FR" sz="900" dirty="0" smtClean="0">
                          <a:effectLst/>
                        </a:rPr>
                        <a:t>273,4 </a:t>
                      </a:r>
                      <a:r>
                        <a:rPr lang="fr-FR" sz="900" dirty="0">
                          <a:effectLst/>
                        </a:rPr>
                        <a:t>€ 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effectLst/>
                        </a:rPr>
                        <a:t>Nb pour les 12 cavités </a:t>
                      </a:r>
                      <a:r>
                        <a:rPr lang="fr-FR" sz="900" baseline="0" dirty="0" smtClean="0">
                          <a:effectLst/>
                        </a:rPr>
                        <a:t>SPIRAL2</a:t>
                      </a:r>
                      <a:endParaRPr lang="fr-FR" sz="900" dirty="0" smtClean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</a:tr>
              <a:tr h="30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IFMIF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Nb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TOKYO DENKAI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07/04/2009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220,3 kg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85 349,55 €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          387,42 € 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Nb pour les 2 </a:t>
                      </a:r>
                      <a:r>
                        <a:rPr lang="fr-FR" sz="900" dirty="0" err="1">
                          <a:effectLst/>
                        </a:rPr>
                        <a:t>protos</a:t>
                      </a:r>
                      <a:r>
                        <a:rPr lang="fr-FR" sz="900" dirty="0">
                          <a:effectLst/>
                        </a:rPr>
                        <a:t> IFMIF-EVEDA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</a:tr>
              <a:tr h="30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IFMIF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Nb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Plansee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02/03/2009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267,304 kg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109 864,71 €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          411,01 € 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Nb pour les 2 protos IFMIF-EVEDA (devis non acheté)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</a:tr>
              <a:tr h="30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IFMIF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Nb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TOKYO DENKAI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04/11/2009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6,3 kg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3 029,31 €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          480,84 € 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Nb supplémentaire pour les cavités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</a:tr>
              <a:tr h="30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Spiral 2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Nb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TOKYO DENKAI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12/11/2009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9,3 kg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4 856,17 €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          522,17 € 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Nb supplémentaire pour Spiral2 (acheté en Yen)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</a:tr>
              <a:tr h="30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XFEL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Nb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TOKYO </a:t>
                      </a:r>
                      <a:r>
                        <a:rPr lang="fr-FR" sz="900" smtClean="0">
                          <a:effectLst/>
                        </a:rPr>
                        <a:t>DENKAI, …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~2010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~24 000 </a:t>
                      </a:r>
                      <a:r>
                        <a:rPr lang="fr-FR" sz="900" dirty="0">
                          <a:effectLst/>
                        </a:rPr>
                        <a:t>kg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 ? €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         </a:t>
                      </a:r>
                      <a:r>
                        <a:rPr lang="fr-FR" sz="900" dirty="0" smtClean="0">
                          <a:effectLst/>
                        </a:rPr>
                        <a:t>      475 </a:t>
                      </a:r>
                      <a:r>
                        <a:rPr lang="fr-FR" sz="900" dirty="0">
                          <a:effectLst/>
                        </a:rPr>
                        <a:t>€ 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Trois fournisseurs:</a:t>
                      </a:r>
                      <a:r>
                        <a:rPr lang="fr-FR" sz="900" baseline="0" dirty="0" smtClean="0">
                          <a:effectLst/>
                        </a:rPr>
                        <a:t> Tokyo-</a:t>
                      </a:r>
                      <a:r>
                        <a:rPr lang="fr-FR" sz="900" baseline="0" dirty="0" err="1" smtClean="0">
                          <a:effectLst/>
                        </a:rPr>
                        <a:t>Denkai</a:t>
                      </a:r>
                      <a:r>
                        <a:rPr lang="fr-FR" sz="900" baseline="0" dirty="0" smtClean="0">
                          <a:effectLst/>
                        </a:rPr>
                        <a:t>, </a:t>
                      </a:r>
                      <a:r>
                        <a:rPr lang="fr-FR" sz="900" baseline="0" dirty="0" err="1" smtClean="0">
                          <a:effectLst/>
                        </a:rPr>
                        <a:t>Plannsee</a:t>
                      </a:r>
                      <a:r>
                        <a:rPr lang="fr-FR" sz="900" baseline="0" dirty="0" smtClean="0">
                          <a:effectLst/>
                        </a:rPr>
                        <a:t> and </a:t>
                      </a:r>
                      <a:r>
                        <a:rPr lang="fr-FR" sz="900" baseline="0" dirty="0" err="1" smtClean="0">
                          <a:effectLst/>
                        </a:rPr>
                        <a:t>Ning-Xia</a:t>
                      </a:r>
                      <a:r>
                        <a:rPr lang="fr-FR" sz="900" baseline="0" dirty="0" smtClean="0">
                          <a:effectLst/>
                        </a:rPr>
                        <a:t> pour 800 cavités 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</a:tr>
              <a:tr h="30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err="1" smtClean="0">
                          <a:effectLst/>
                          <a:latin typeface="+mn-lt"/>
                          <a:ea typeface="+mn-ea"/>
                        </a:rPr>
                        <a:t>EuCARD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Nb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?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2011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125 </a:t>
                      </a:r>
                      <a:r>
                        <a:rPr lang="fr-FR" sz="900" dirty="0">
                          <a:effectLst/>
                        </a:rPr>
                        <a:t>kg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72 125,00 </a:t>
                      </a:r>
                      <a:r>
                        <a:rPr lang="fr-FR" sz="900" dirty="0">
                          <a:effectLst/>
                        </a:rPr>
                        <a:t>€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577,00 € </a:t>
                      </a:r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Cavité SPL beta=1, hors taxe d’import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</a:tr>
              <a:tr h="30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IFMIF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Nb-Ti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BFI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17/03/2011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0,53 kg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901,50 €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       1 700,94 € 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Disque pour SAF IFMIF (devis non acheté)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</a:tr>
              <a:tr h="30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IFMIF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Nb-Ti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BFI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23/03/2011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4,7 kg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3 719,00 €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          791,28 € 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Couronne pour SAF IFMIF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</a:tr>
              <a:tr h="268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IFMIF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Nb-Ti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Marphil (Wah Shang)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05/04/2011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4,7 kg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5 170,00 €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       1 100,00 € </a:t>
                      </a:r>
                      <a:endParaRPr lang="fr-FR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Couronne pour SAF IFMIF (devis non acheté)</a:t>
                      </a:r>
                      <a:endParaRPr lang="fr-FR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35305" marR="35305" marT="0" marB="0" anchor="ctr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200400" y="1028700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Coût Matière du Niobium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75601" y="4812268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9900"/>
                </a:solidFill>
              </a:rPr>
              <a:t>Données DESY</a:t>
            </a:r>
            <a:endParaRPr lang="fr-FR" dirty="0">
              <a:solidFill>
                <a:srgbClr val="0099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4559" y="4812268"/>
            <a:ext cx="8412764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1 cavité XFEL :</a:t>
            </a:r>
          </a:p>
          <a:p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18 tôles </a:t>
            </a:r>
            <a:r>
              <a:rPr lang="fr-FR" dirty="0">
                <a:solidFill>
                  <a:srgbClr val="000000"/>
                </a:solidFill>
              </a:rPr>
              <a:t>265*265*2,8 </a:t>
            </a:r>
            <a:r>
              <a:rPr lang="fr-FR" dirty="0" smtClean="0">
                <a:solidFill>
                  <a:srgbClr val="000000"/>
                </a:solidFill>
              </a:rPr>
              <a:t>mm, 	soit 30,33 kg matière brute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	(800 </a:t>
            </a:r>
            <a:r>
              <a:rPr lang="fr-FR" dirty="0">
                <a:solidFill>
                  <a:srgbClr val="000000"/>
                </a:solidFill>
              </a:rPr>
              <a:t>€ par </a:t>
            </a:r>
            <a:r>
              <a:rPr lang="fr-FR" dirty="0" smtClean="0">
                <a:solidFill>
                  <a:srgbClr val="000000"/>
                </a:solidFill>
              </a:rPr>
              <a:t>tôle)			soit ~24 kg sans les chutes</a:t>
            </a:r>
            <a:r>
              <a:rPr lang="fr-FR" dirty="0">
                <a:solidFill>
                  <a:srgbClr val="000000"/>
                </a:solidFill>
              </a:rPr>
              <a:t> </a:t>
            </a:r>
          </a:p>
          <a:p>
            <a:r>
              <a:rPr lang="fr-FR" dirty="0">
                <a:solidFill>
                  <a:srgbClr val="000000"/>
                </a:solidFill>
              </a:rPr>
              <a:t>En ajoutant les extrémités en </a:t>
            </a:r>
            <a:r>
              <a:rPr lang="fr-FR" dirty="0" err="1">
                <a:solidFill>
                  <a:srgbClr val="000000"/>
                </a:solidFill>
              </a:rPr>
              <a:t>NbTi</a:t>
            </a:r>
            <a:r>
              <a:rPr lang="fr-FR" dirty="0">
                <a:solidFill>
                  <a:srgbClr val="000000"/>
                </a:solidFill>
              </a:rPr>
              <a:t>, le coût est de 22 k€ par cavité, pour environ 25 kg de matière</a:t>
            </a:r>
            <a:r>
              <a:rPr lang="fr-FR" dirty="0" smtClean="0">
                <a:solidFill>
                  <a:srgbClr val="000000"/>
                </a:solidFill>
              </a:rPr>
              <a:t>.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43518" y="6400800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Pas d’effet d’</a:t>
            </a:r>
            <a:r>
              <a:rPr lang="fr-FR" b="1" dirty="0">
                <a:solidFill>
                  <a:srgbClr val="FF0000"/>
                </a:solidFill>
              </a:rPr>
              <a:t>é</a:t>
            </a:r>
            <a:r>
              <a:rPr lang="fr-FR" b="1" dirty="0" smtClean="0">
                <a:solidFill>
                  <a:srgbClr val="FF0000"/>
                </a:solidFill>
              </a:rPr>
              <a:t>chelle !?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228600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Industrialisation SCRF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Linac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838200"/>
            <a:ext cx="78486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781800" y="617220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9900"/>
                </a:solidFill>
              </a:rPr>
              <a:t>Nick Walker</a:t>
            </a:r>
            <a:endParaRPr lang="fr-FR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Cavities - Large Series Production</a:t>
            </a:r>
          </a:p>
        </p:txBody>
      </p:sp>
      <p:sp>
        <p:nvSpPr>
          <p:cNvPr id="13315" name="TextBox 13"/>
          <p:cNvSpPr txBox="1">
            <a:spLocks noChangeArrowheads="1"/>
          </p:cNvSpPr>
          <p:nvPr/>
        </p:nvSpPr>
        <p:spPr bwMode="auto">
          <a:xfrm>
            <a:off x="41275" y="5140325"/>
            <a:ext cx="89535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800">
                <a:solidFill>
                  <a:srgbClr val="261748"/>
                </a:solidFill>
              </a:rPr>
              <a:t> Worldwide approx. 300 9-cell cavities were produced over the last 15 years.</a:t>
            </a:r>
          </a:p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800" b="1">
                <a:solidFill>
                  <a:srgbClr val="261748"/>
                </a:solidFill>
              </a:rPr>
              <a:t> The European XFEL requires 800 cavities at a production rate of up to               8 cavities per week and 1 module per week.</a:t>
            </a:r>
            <a:endParaRPr lang="en-US" sz="1800">
              <a:solidFill>
                <a:srgbClr val="261748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800">
                <a:solidFill>
                  <a:srgbClr val="261748"/>
                </a:solidFill>
              </a:rPr>
              <a:t> Acceptance testing is a challenge by itself and requires a large infrastructure.</a:t>
            </a:r>
          </a:p>
        </p:txBody>
      </p:sp>
      <p:grpSp>
        <p:nvGrpSpPr>
          <p:cNvPr id="13316" name="Group 1"/>
          <p:cNvGrpSpPr>
            <a:grpSpLocks noChangeAspect="1"/>
          </p:cNvGrpSpPr>
          <p:nvPr/>
        </p:nvGrpSpPr>
        <p:grpSpPr bwMode="auto">
          <a:xfrm>
            <a:off x="1970088" y="1044575"/>
            <a:ext cx="5254625" cy="3989388"/>
            <a:chOff x="192099" y="1044575"/>
            <a:chExt cx="5725029" cy="4346366"/>
          </a:xfrm>
        </p:grpSpPr>
        <p:grpSp>
          <p:nvGrpSpPr>
            <p:cNvPr id="13318" name="Group 9"/>
            <p:cNvGrpSpPr>
              <a:grpSpLocks/>
            </p:cNvGrpSpPr>
            <p:nvPr/>
          </p:nvGrpSpPr>
          <p:grpSpPr bwMode="auto">
            <a:xfrm>
              <a:off x="311666" y="2001628"/>
              <a:ext cx="5605462" cy="3389313"/>
              <a:chOff x="192210" y="1530900"/>
              <a:chExt cx="5010655" cy="2849742"/>
            </a:xfrm>
          </p:grpSpPr>
          <p:pic>
            <p:nvPicPr>
              <p:cNvPr id="13320" name="Picture 4" descr="D:\DESY Home\My Documents\conferences\Darmstadt 2010\THP015f7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210" y="1530900"/>
                <a:ext cx="4757892" cy="130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1" name="Picture 6" descr="D:\DESY Home\My Documents\conferences\Darmstadt 2010\IMG_100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220" y="2884968"/>
                <a:ext cx="5010645" cy="1495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19" name="Picture 2" descr="A superconducting TESLA cavity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99" y="1044575"/>
              <a:ext cx="57150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6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228600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Industrialisation SCRF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Linac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2000" y="21336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Cavités XFEL : marché 2010 captif !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rgbClr val="000000"/>
                </a:solidFill>
              </a:rPr>
              <a:t>DESY ne connait que 2 fournisseurs qualifiés : RI et EZ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rgbClr val="000000"/>
                </a:solidFill>
              </a:rPr>
              <a:t>DESY annonce vouloir 2 chaînes de production (moins de risque)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2 tranches fermes de 280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1 tranche optionnelle de 80 cavités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p</a:t>
            </a:r>
            <a:r>
              <a:rPr lang="fr-FR" dirty="0" smtClean="0">
                <a:solidFill>
                  <a:srgbClr val="000000"/>
                </a:solidFill>
              </a:rPr>
              <a:t>our un total de 640 cavités (80 </a:t>
            </a:r>
            <a:r>
              <a:rPr lang="fr-FR" dirty="0" err="1" smtClean="0">
                <a:solidFill>
                  <a:srgbClr val="000000"/>
                </a:solidFill>
              </a:rPr>
              <a:t>cryomodules</a:t>
            </a:r>
            <a:r>
              <a:rPr lang="fr-FR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rgbClr val="000000"/>
                </a:solidFill>
              </a:rPr>
              <a:t>Les cavités sont des contributions en nature de l’Allemagne (50%)et de l’Italie (50%).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On doit pouvoir faire mieux pour organiser un marché compétitif.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76200"/>
            <a:ext cx="7848600" cy="685800"/>
          </a:xfrm>
        </p:spPr>
        <p:txBody>
          <a:bodyPr/>
          <a:lstStyle/>
          <a:p>
            <a:r>
              <a:rPr lang="en-US" b="1" dirty="0" smtClean="0"/>
              <a:t>SCRF </a:t>
            </a:r>
            <a:r>
              <a:rPr lang="en-US" sz="3200" b="1" dirty="0" smtClean="0"/>
              <a:t>Cost Effective Production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304800" y="820831"/>
          <a:ext cx="7188164" cy="550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00800" y="3200400"/>
            <a:ext cx="2590800" cy="313932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271463" indent="-271463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Critically important TDP2 activity</a:t>
            </a:r>
          </a:p>
          <a:p>
            <a:pPr marL="271463" indent="-271463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marL="271463" indent="-271463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Learn from XFEL experience</a:t>
            </a:r>
          </a:p>
          <a:p>
            <a:pPr marL="728663" lvl="1" indent="-271463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Arial"/>
              </a:rPr>
              <a:t>5% ILC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marL="271463" indent="-271463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marL="271463" indent="-271463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Develop realistic models on which to base cost estimate</a:t>
            </a:r>
          </a:p>
          <a:p>
            <a:pPr marL="728663" lvl="1" indent="-271463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Arial"/>
              </a:rPr>
              <a:t>With industry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990600"/>
            <a:ext cx="2590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Emphasize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 global approach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(Multiple region mass-production)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1400" b="1" dirty="0">
                <a:solidFill>
                  <a:srgbClr val="00B050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A. </a:t>
            </a:r>
            <a:r>
              <a:rPr lang="en-US" altLang="ja-JP" sz="1400" b="1" dirty="0" smtClean="0">
                <a:solidFill>
                  <a:srgbClr val="00B050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Yamamoto 11-04-14 </a:t>
            </a:r>
            <a:endParaRPr lang="en-US" altLang="ja-JP" sz="1400" b="1" dirty="0">
              <a:solidFill>
                <a:srgbClr val="00B050"/>
              </a:solidFill>
              <a:latin typeface="Arial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6359-397B-D146-B043-A13A549AFB6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1"/>
          </p:nvPr>
        </p:nvSpPr>
        <p:spPr>
          <a:xfrm>
            <a:off x="2819400" y="6400800"/>
            <a:ext cx="35814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SCRF Industrialization in Europe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4735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52400"/>
            <a:ext cx="82296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Collisionneurs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e+e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: </a:t>
            </a:r>
            <a:r>
              <a:rPr lang="fr-F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ILC à </a:t>
            </a:r>
            <a:r>
              <a:rPr lang="fr-F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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s=250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33600" y="990600"/>
            <a:ext cx="5186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Réduction des coûts de fabrication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38099" y="1600200"/>
            <a:ext cx="9067801" cy="34901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 smtClean="0">
                <a:solidFill>
                  <a:srgbClr val="0000FF"/>
                </a:solidFill>
                <a:sym typeface="Wingdings 3" pitchFamily="18" charset="2"/>
              </a:rPr>
              <a:t>Principaux défis de R&amp;D</a:t>
            </a:r>
            <a:r>
              <a:rPr lang="fr-FR" sz="2000" dirty="0" smtClean="0">
                <a:solidFill>
                  <a:srgbClr val="0000FF"/>
                </a:solidFill>
                <a:sym typeface="Wingdings 3" pitchFamily="18" charset="2"/>
              </a:rPr>
              <a:t>, dans le périmètre Irfu-IN2P3:</a:t>
            </a:r>
          </a:p>
          <a:p>
            <a:pPr>
              <a:lnSpc>
                <a:spcPct val="120000"/>
              </a:lnSpc>
            </a:pPr>
            <a:endParaRPr lang="fr-FR" sz="2000" dirty="0" smtClean="0">
              <a:solidFill>
                <a:srgbClr val="0000FF"/>
              </a:solidFill>
              <a:sym typeface="Wingdings 3" pitchFamily="18" charset="2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S’associer aux études </a:t>
            </a:r>
            <a:r>
              <a:rPr lang="fr-FR" dirty="0">
                <a:solidFill>
                  <a:srgbClr val="0000FF"/>
                </a:solidFill>
                <a:sym typeface="Wingdings 3" pitchFamily="18" charset="2"/>
              </a:rPr>
              <a:t>d’industrialisation </a:t>
            </a: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menées </a:t>
            </a:r>
            <a:r>
              <a:rPr lang="fr-FR" dirty="0">
                <a:solidFill>
                  <a:srgbClr val="0000FF"/>
                </a:solidFill>
                <a:sym typeface="Wingdings 3" pitchFamily="18" charset="2"/>
              </a:rPr>
              <a:t>par DESY et le CERN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Ouvrir </a:t>
            </a:r>
            <a:r>
              <a:rPr lang="fr-FR" dirty="0">
                <a:solidFill>
                  <a:srgbClr val="0000FF"/>
                </a:solidFill>
                <a:sym typeface="Wingdings 3" pitchFamily="18" charset="2"/>
              </a:rPr>
              <a:t>la </a:t>
            </a: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compétition </a:t>
            </a:r>
            <a:r>
              <a:rPr lang="fr-FR" dirty="0">
                <a:solidFill>
                  <a:srgbClr val="0000FF"/>
                </a:solidFill>
                <a:sym typeface="Wingdings 3" pitchFamily="18" charset="2"/>
              </a:rPr>
              <a:t>sur la production de cavités </a:t>
            </a: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ILC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Maîtriser/réduire les coûts de production des coupleurs et cryomodules XFEL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Brasage de coupleurs 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Blindages magnétiques 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Manteaux de </a:t>
            </a:r>
            <a:r>
              <a:rPr lang="fr-FR" dirty="0" err="1" smtClean="0">
                <a:solidFill>
                  <a:srgbClr val="0000FF"/>
                </a:solidFill>
                <a:sym typeface="Wingdings 3" pitchFamily="18" charset="2"/>
              </a:rPr>
              <a:t>superisolation</a:t>
            </a: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 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Simplification des procédures (</a:t>
            </a:r>
            <a:r>
              <a:rPr lang="fr-FR" dirty="0" err="1" smtClean="0">
                <a:solidFill>
                  <a:srgbClr val="0000FF"/>
                </a:solidFill>
                <a:sym typeface="Wingdings 3" pitchFamily="18" charset="2"/>
              </a:rPr>
              <a:t>quadrupole</a:t>
            </a: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 froid, visserie propre)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Etc..</a:t>
            </a:r>
          </a:p>
        </p:txBody>
      </p:sp>
    </p:spTree>
    <p:extLst>
      <p:ext uri="{BB962C8B-B14F-4D97-AF65-F5344CB8AC3E}">
        <p14:creationId xmlns:p14="http://schemas.microsoft.com/office/powerpoint/2010/main" val="31527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4CA9-7489-4E33-B381-6A9F8C8ED408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685800"/>
          </a:xfrm>
        </p:spPr>
        <p:txBody>
          <a:bodyPr/>
          <a:lstStyle/>
          <a:p>
            <a:pPr algn="ctr"/>
            <a:r>
              <a:rPr lang="en-US" sz="2800" dirty="0" smtClean="0"/>
              <a:t>Cryomodule Before Quadrupole Installation</a:t>
            </a:r>
            <a:endParaRPr lang="en-US" sz="2800" dirty="0"/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eaLnBrk="0" hangingPunct="0"/>
            <a:r>
              <a:rPr kumimoji="1" lang="en-US" altLang="ko-KR" dirty="0">
                <a:solidFill>
                  <a:srgbClr val="000000"/>
                </a:solidFill>
                <a:latin typeface="Arial"/>
                <a:ea typeface="굴림" charset="-127"/>
              </a:rPr>
              <a:t> </a:t>
            </a:r>
            <a:endParaRPr kumimoji="1"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962" name="Picture 2" descr="M:\Kash\Split_Quad_pic_022410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7315200" cy="561549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71600" y="5638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hangingPunct="0"/>
            <a:r>
              <a:rPr kumimoji="1" lang="en-US" dirty="0" smtClean="0">
                <a:solidFill>
                  <a:srgbClr val="0000FF"/>
                </a:solidFill>
                <a:latin typeface="Arial"/>
              </a:rPr>
              <a:t>All beam pipe connections made inside the clean room </a:t>
            </a:r>
            <a:endParaRPr kumimoji="1" lang="en-US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6200000" flipV="1">
            <a:off x="2743200" y="4495800"/>
            <a:ext cx="14478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3" idx="0"/>
          </p:cNvCxnSpPr>
          <p:nvPr/>
        </p:nvCxnSpPr>
        <p:spPr bwMode="auto">
          <a:xfrm rot="16200000" flipV="1">
            <a:off x="3048000" y="4419600"/>
            <a:ext cx="14478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572000" y="4724400"/>
            <a:ext cx="17526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334000" y="4876800"/>
            <a:ext cx="14478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943600" y="4953000"/>
            <a:ext cx="12192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133600" y="6519446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hangingPunct="0"/>
            <a:r>
              <a:rPr kumimoji="1" lang="en-US" sz="1400" dirty="0" smtClean="0">
                <a:solidFill>
                  <a:srgbClr val="0070C0"/>
                </a:solidFill>
                <a:latin typeface="Arial"/>
              </a:rPr>
              <a:t>V. Kashikhin, FNAL Review, March 2, 2010</a:t>
            </a:r>
            <a:endParaRPr kumimoji="1" lang="en-US" sz="14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A, Yamamoto, 110909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086100" y="6014422"/>
            <a:ext cx="3429000" cy="457200"/>
          </a:xfrm>
        </p:spPr>
        <p:txBody>
          <a:bodyPr/>
          <a:lstStyle/>
          <a:p>
            <a:r>
              <a:rPr lang="en-US" altLang="ja-JP" dirty="0" smtClean="0"/>
              <a:t>SCM Conduction Cooling R&amp;D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741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4CA9-7489-4E33-B381-6A9F8C8ED408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685800"/>
          </a:xfrm>
        </p:spPr>
        <p:txBody>
          <a:bodyPr/>
          <a:lstStyle/>
          <a:p>
            <a:pPr algn="ctr"/>
            <a:r>
              <a:rPr lang="en-US" sz="3600" dirty="0" smtClean="0"/>
              <a:t>Quadrupole Cross-Section</a:t>
            </a:r>
            <a:endParaRPr lang="en-US" sz="3600" dirty="0"/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eaLnBrk="0" hangingPunct="0"/>
            <a:r>
              <a:rPr kumimoji="1" lang="en-US" altLang="ko-KR" dirty="0">
                <a:solidFill>
                  <a:srgbClr val="000000"/>
                </a:solidFill>
                <a:latin typeface="Arial"/>
                <a:ea typeface="굴림" charset="-127"/>
              </a:rPr>
              <a:t> </a:t>
            </a:r>
            <a:endParaRPr kumimoji="1"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938" name="Picture 2" descr="M:\Kash\Split_Quad_pic_022410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543800" cy="548576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5800" y="5181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hangingPunct="0"/>
            <a:r>
              <a:rPr kumimoji="1" lang="en-US" dirty="0" smtClean="0">
                <a:solidFill>
                  <a:srgbClr val="0000FF"/>
                </a:solidFill>
                <a:latin typeface="Arial"/>
              </a:rPr>
              <a:t>LHe tank for current leads connections  </a:t>
            </a:r>
            <a:endParaRPr kumimoji="1" lang="en-US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1752600" y="4114800"/>
            <a:ext cx="13716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657600" y="571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hangingPunct="0"/>
            <a:r>
              <a:rPr kumimoji="1" lang="en-US" dirty="0" smtClean="0">
                <a:solidFill>
                  <a:srgbClr val="0000FF"/>
                </a:solidFill>
                <a:latin typeface="Arial"/>
              </a:rPr>
              <a:t>Beam pipe </a:t>
            </a:r>
            <a:endParaRPr kumimoji="1" lang="en-US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 flipH="1" flipV="1">
            <a:off x="3848100" y="4914900"/>
            <a:ext cx="1219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486400" y="5715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hangingPunct="0"/>
            <a:r>
              <a:rPr kumimoji="1" lang="en-US" dirty="0" smtClean="0">
                <a:solidFill>
                  <a:srgbClr val="0000FF"/>
                </a:solidFill>
                <a:latin typeface="Arial"/>
              </a:rPr>
              <a:t>Iron yoke </a:t>
            </a:r>
            <a:endParaRPr kumimoji="1" lang="en-US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0800000">
            <a:off x="5029200" y="4953000"/>
            <a:ext cx="9144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133600" y="6519446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hangingPunct="0"/>
            <a:r>
              <a:rPr kumimoji="1" lang="en-US" sz="1400" dirty="0" smtClean="0">
                <a:solidFill>
                  <a:srgbClr val="0070C0"/>
                </a:solidFill>
                <a:latin typeface="Arial"/>
              </a:rPr>
              <a:t>V. Kashikhin, FNAL Review, March 2, 2010</a:t>
            </a:r>
            <a:endParaRPr kumimoji="1" lang="en-US" sz="14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A, Yamamoto, 110909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062246"/>
            <a:ext cx="3352800" cy="457200"/>
          </a:xfrm>
        </p:spPr>
        <p:txBody>
          <a:bodyPr/>
          <a:lstStyle/>
          <a:p>
            <a:r>
              <a:rPr lang="en-US" altLang="ja-JP" dirty="0" smtClean="0"/>
              <a:t>SCM Conduction Cooling R&amp;D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63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4CA9-7489-4E33-B381-6A9F8C8ED408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685800"/>
          </a:xfrm>
        </p:spPr>
        <p:txBody>
          <a:bodyPr/>
          <a:lstStyle/>
          <a:p>
            <a:pPr algn="ctr"/>
            <a:r>
              <a:rPr lang="en-US" sz="3600" dirty="0" smtClean="0"/>
              <a:t>Quadrupole Inside Cryomodule</a:t>
            </a:r>
            <a:endParaRPr lang="en-US" sz="3600" dirty="0"/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eaLnBrk="0" hangingPunct="0"/>
            <a:r>
              <a:rPr kumimoji="1" lang="en-US" altLang="ko-KR" dirty="0">
                <a:solidFill>
                  <a:srgbClr val="000000"/>
                </a:solidFill>
                <a:latin typeface="Arial"/>
                <a:ea typeface="굴림" charset="-127"/>
              </a:rPr>
              <a:t> </a:t>
            </a:r>
            <a:endParaRPr kumimoji="1"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914" name="Picture 2" descr="M:\Kash\Split_Quad_pic_022410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8114863" cy="518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5638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hangingPunct="0"/>
            <a:r>
              <a:rPr kumimoji="1" lang="en-US" dirty="0" smtClean="0">
                <a:solidFill>
                  <a:srgbClr val="0000FF"/>
                </a:solidFill>
                <a:latin typeface="Arial"/>
              </a:rPr>
              <a:t>Quadrupole cold mass </a:t>
            </a:r>
            <a:endParaRPr kumimoji="1" lang="en-US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438400" y="4876800"/>
            <a:ext cx="13716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219200" y="1066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hangingPunct="0"/>
            <a:r>
              <a:rPr kumimoji="1" lang="en-US" dirty="0" smtClean="0">
                <a:solidFill>
                  <a:srgbClr val="0000FF"/>
                </a:solidFill>
                <a:latin typeface="Arial"/>
              </a:rPr>
              <a:t>Quadrupole current leads </a:t>
            </a:r>
            <a:endParaRPr kumimoji="1" lang="en-US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6200000" flipH="1">
            <a:off x="2209800" y="1600200"/>
            <a:ext cx="1066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6482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hangingPunct="0"/>
            <a:r>
              <a:rPr kumimoji="1" lang="en-US" dirty="0" smtClean="0">
                <a:solidFill>
                  <a:srgbClr val="0000FF"/>
                </a:solidFill>
                <a:latin typeface="Arial"/>
              </a:rPr>
              <a:t>BPM </a:t>
            </a:r>
            <a:endParaRPr kumimoji="1" lang="en-US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876800" y="4953000"/>
            <a:ext cx="11430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133600" y="6519446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hangingPunct="0"/>
            <a:r>
              <a:rPr kumimoji="1" lang="en-US" sz="1400" dirty="0" smtClean="0">
                <a:solidFill>
                  <a:srgbClr val="0070C0"/>
                </a:solidFill>
                <a:latin typeface="Arial"/>
              </a:rPr>
              <a:t>V. Kashikhin, FNAL Review, March 2, 2010</a:t>
            </a:r>
            <a:endParaRPr kumimoji="1" lang="en-US" sz="14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A, Yamamoto, 110909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971800" y="6062246"/>
            <a:ext cx="3352800" cy="457200"/>
          </a:xfrm>
        </p:spPr>
        <p:txBody>
          <a:bodyPr/>
          <a:lstStyle/>
          <a:p>
            <a:r>
              <a:rPr lang="en-US" altLang="ja-JP" dirty="0" smtClean="0"/>
              <a:t>SCM Conduction Cooling R&amp;D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60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l’exposé</a:t>
            </a:r>
            <a:endParaRPr lang="en-GB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57200" y="1371600"/>
            <a:ext cx="822960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 L’option Collisionneur Circulaire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 Paramètres ILC250 ‘Light </a:t>
            </a:r>
            <a:r>
              <a:rPr lang="fr-FR" sz="2400" dirty="0" err="1" smtClean="0">
                <a:solidFill>
                  <a:srgbClr val="0000FF"/>
                </a:solidFill>
                <a:sym typeface="Wingdings 3" pitchFamily="18" charset="2"/>
              </a:rPr>
              <a:t>Higgs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  <a:sym typeface="Wingdings 3" pitchFamily="18" charset="2"/>
              </a:rPr>
              <a:t>Factory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’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Aspects Accélérateur Linéaire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Performance accélérateur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Coût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Calendrier de construction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Industrialisation</a:t>
            </a:r>
            <a:endParaRPr lang="fr-FR" sz="2400" dirty="0">
              <a:solidFill>
                <a:schemeClr val="accent5"/>
              </a:solidFill>
              <a:sym typeface="Wingdings 3" pitchFamily="18" charset="2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 Gouvernance</a:t>
            </a:r>
          </a:p>
          <a:p>
            <a:pPr>
              <a:lnSpc>
                <a:spcPct val="120000"/>
              </a:lnSpc>
            </a:pPr>
            <a:endParaRPr lang="fr-FR" sz="2400" dirty="0">
              <a:solidFill>
                <a:schemeClr val="accent5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endParaRPr lang="fr-FR" sz="2400" dirty="0">
              <a:solidFill>
                <a:srgbClr val="0000FF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946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Déploiement des accélérateurs RF Supra en Europe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58000" y="990600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Table en cours de consolidation pour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TTC/</a:t>
            </a:r>
            <a:r>
              <a:rPr lang="fr-FR" dirty="0" err="1" smtClean="0">
                <a:solidFill>
                  <a:srgbClr val="000000"/>
                </a:solidFill>
              </a:rPr>
              <a:t>EuCARD</a:t>
            </a:r>
            <a:r>
              <a:rPr lang="fr-FR" dirty="0" smtClean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5 accélérateurs démantelés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11 </a:t>
            </a:r>
            <a:r>
              <a:rPr lang="fr-FR" dirty="0" err="1" smtClean="0">
                <a:solidFill>
                  <a:srgbClr val="000000"/>
                </a:solidFill>
              </a:rPr>
              <a:t>acc</a:t>
            </a:r>
            <a:r>
              <a:rPr lang="fr-FR" dirty="0" smtClean="0">
                <a:solidFill>
                  <a:srgbClr val="000000"/>
                </a:solidFill>
              </a:rPr>
              <a:t>. </a:t>
            </a:r>
            <a:r>
              <a:rPr lang="fr-FR" dirty="0">
                <a:solidFill>
                  <a:srgbClr val="000000"/>
                </a:solidFill>
              </a:rPr>
              <a:t>e</a:t>
            </a:r>
            <a:r>
              <a:rPr lang="fr-FR" dirty="0" smtClean="0">
                <a:solidFill>
                  <a:srgbClr val="000000"/>
                </a:solidFill>
              </a:rPr>
              <a:t>n opération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4 </a:t>
            </a:r>
            <a:r>
              <a:rPr lang="fr-FR" dirty="0" err="1" smtClean="0">
                <a:solidFill>
                  <a:srgbClr val="000000"/>
                </a:solidFill>
              </a:rPr>
              <a:t>acc</a:t>
            </a:r>
            <a:r>
              <a:rPr lang="fr-FR" dirty="0" smtClean="0">
                <a:solidFill>
                  <a:srgbClr val="000000"/>
                </a:solidFill>
              </a:rPr>
              <a:t>. en construction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9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acc</a:t>
            </a:r>
            <a:r>
              <a:rPr lang="fr-FR" dirty="0" smtClean="0">
                <a:solidFill>
                  <a:srgbClr val="000000"/>
                </a:solidFill>
              </a:rPr>
              <a:t>. en projet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2" y="721660"/>
            <a:ext cx="5406018" cy="614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3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l’exposé</a:t>
            </a:r>
            <a:endParaRPr lang="en-GB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57200" y="1344706"/>
            <a:ext cx="822960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 L’option Collisionneur Circulaire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 Paramètres ILC250 ‘Light </a:t>
            </a:r>
            <a:r>
              <a:rPr lang="fr-FR" sz="2400" dirty="0" err="1" smtClean="0">
                <a:solidFill>
                  <a:srgbClr val="CACAFF"/>
                </a:solidFill>
                <a:sym typeface="Wingdings 3" pitchFamily="18" charset="2"/>
              </a:rPr>
              <a:t>Higgs</a:t>
            </a: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err="1" smtClean="0">
                <a:solidFill>
                  <a:srgbClr val="CACAFF"/>
                </a:solidFill>
                <a:sym typeface="Wingdings 3" pitchFamily="18" charset="2"/>
              </a:rPr>
              <a:t>Factory</a:t>
            </a: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’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Aspects Accélérateurs Linéaires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Performance accélérateur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Coût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Calendrier de construction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Industrialisation 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Gouvernance</a:t>
            </a:r>
          </a:p>
          <a:p>
            <a:pPr>
              <a:lnSpc>
                <a:spcPct val="120000"/>
              </a:lnSpc>
            </a:pPr>
            <a:endParaRPr lang="fr-FR" sz="2400" dirty="0">
              <a:solidFill>
                <a:srgbClr val="CACA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endParaRPr lang="fr-FR" sz="2400" dirty="0">
              <a:solidFill>
                <a:srgbClr val="0000FF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583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6400" y="0"/>
            <a:ext cx="7086600" cy="914400"/>
          </a:xfrm>
        </p:spPr>
        <p:txBody>
          <a:bodyPr/>
          <a:lstStyle/>
          <a:p>
            <a:r>
              <a:rPr lang="en-US" altLang="ja-JP" sz="2800" b="1" dirty="0" smtClean="0"/>
              <a:t>How we may learn from E-XFEL Experience</a:t>
            </a:r>
            <a:endParaRPr lang="ja-JP" altLang="en-US" sz="2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562600"/>
          </a:xfrm>
          <a:ln>
            <a:solidFill>
              <a:srgbClr val="3366FF"/>
            </a:solidFill>
          </a:ln>
        </p:spPr>
        <p:txBody>
          <a:bodyPr/>
          <a:lstStyle/>
          <a:p>
            <a:r>
              <a:rPr lang="en-US" altLang="ja-JP" sz="2400" u="sng" dirty="0" smtClean="0"/>
              <a:t>Multiple vendors </a:t>
            </a:r>
            <a:r>
              <a:rPr lang="en-US" altLang="ja-JP" sz="2400" dirty="0" smtClean="0"/>
              <a:t>contribute to the manufacturing </a:t>
            </a:r>
            <a:r>
              <a:rPr lang="en-US" altLang="ja-JP" sz="2400" dirty="0" err="1" smtClean="0"/>
              <a:t>w</a:t>
            </a:r>
            <a:r>
              <a:rPr lang="en-US" altLang="ja-JP" sz="2400" dirty="0" smtClean="0"/>
              <a:t>/ a typical fraction of  one fifth to one half , </a:t>
            </a:r>
          </a:p>
          <a:p>
            <a:pPr lvl="1"/>
            <a:r>
              <a:rPr lang="en-US" altLang="ja-JP" sz="2000" dirty="0" smtClean="0"/>
              <a:t>A model:  </a:t>
            </a:r>
            <a:r>
              <a:rPr lang="en-US" altLang="ja-JP" sz="2000" dirty="0" smtClean="0">
                <a:solidFill>
                  <a:srgbClr val="3366FF"/>
                </a:solidFill>
              </a:rPr>
              <a:t>RI and </a:t>
            </a:r>
            <a:r>
              <a:rPr lang="en-US" altLang="ja-JP" sz="2000" dirty="0" err="1" smtClean="0">
                <a:solidFill>
                  <a:srgbClr val="3366FF"/>
                </a:solidFill>
              </a:rPr>
              <a:t>Zanon</a:t>
            </a:r>
            <a:r>
              <a:rPr lang="en-US" altLang="ja-JP" sz="2000" dirty="0" smtClean="0">
                <a:solidFill>
                  <a:srgbClr val="3366FF"/>
                </a:solidFill>
              </a:rPr>
              <a:t> for E-XFEL </a:t>
            </a:r>
            <a:r>
              <a:rPr lang="en-US" altLang="ja-JP" sz="2000" dirty="0" smtClean="0"/>
              <a:t>manufacturing</a:t>
            </a:r>
          </a:p>
          <a:p>
            <a:r>
              <a:rPr lang="en-US" altLang="ja-JP" sz="2400" u="sng" dirty="0" smtClean="0"/>
              <a:t>Multiple laboratories </a:t>
            </a:r>
            <a:r>
              <a:rPr lang="en-US" altLang="ja-JP" sz="2400" dirty="0" smtClean="0"/>
              <a:t>host the integration and test</a:t>
            </a:r>
          </a:p>
          <a:p>
            <a:pPr lvl="1"/>
            <a:r>
              <a:rPr lang="en-US" altLang="ja-JP" sz="2000" dirty="0" smtClean="0"/>
              <a:t>A model: </a:t>
            </a:r>
            <a:r>
              <a:rPr lang="en-US" altLang="ja-JP" sz="2000" dirty="0" err="1" smtClean="0">
                <a:solidFill>
                  <a:srgbClr val="3366FF"/>
                </a:solidFill>
              </a:rPr>
              <a:t>Saclay</a:t>
            </a:r>
            <a:r>
              <a:rPr lang="en-US" altLang="ja-JP" sz="2000" dirty="0" smtClean="0"/>
              <a:t> for E-XFEL </a:t>
            </a:r>
            <a:r>
              <a:rPr lang="en-US" altLang="ja-JP" sz="2000" dirty="0" err="1" smtClean="0"/>
              <a:t>cryomodule</a:t>
            </a:r>
            <a:r>
              <a:rPr lang="en-US" altLang="ja-JP" sz="2000" dirty="0" smtClean="0"/>
              <a:t> assembly and </a:t>
            </a:r>
            <a:r>
              <a:rPr lang="en-US" altLang="ja-JP" sz="2000" dirty="0" smtClean="0">
                <a:solidFill>
                  <a:srgbClr val="3366FF"/>
                </a:solidFill>
              </a:rPr>
              <a:t>DESY</a:t>
            </a:r>
            <a:r>
              <a:rPr lang="en-US" altLang="ja-JP" sz="2000" dirty="0" smtClean="0"/>
              <a:t> for cavity/</a:t>
            </a:r>
            <a:r>
              <a:rPr lang="en-US" altLang="ja-JP" sz="2000" dirty="0" err="1" smtClean="0"/>
              <a:t>cryomodule</a:t>
            </a:r>
            <a:r>
              <a:rPr lang="en-US" altLang="ja-JP" sz="2000" dirty="0" smtClean="0"/>
              <a:t> tests, </a:t>
            </a:r>
          </a:p>
          <a:p>
            <a:pPr lvl="1"/>
            <a:r>
              <a:rPr lang="en-US" altLang="ja-JP" sz="2000" dirty="0" smtClean="0"/>
              <a:t>Multiple hub-laboratories may be adequate for the ILC     </a:t>
            </a:r>
          </a:p>
          <a:p>
            <a:r>
              <a:rPr lang="en-US" altLang="ja-JP" sz="2400" u="sng" dirty="0" smtClean="0"/>
              <a:t>In case, </a:t>
            </a:r>
            <a:r>
              <a:rPr lang="en-US" altLang="ja-JP" sz="2400" dirty="0" smtClean="0"/>
              <a:t>construction period assumed to be </a:t>
            </a:r>
          </a:p>
          <a:p>
            <a:pPr lvl="1"/>
            <a:r>
              <a:rPr lang="en-US" altLang="ja-JP" sz="2000" dirty="0" smtClean="0">
                <a:solidFill>
                  <a:srgbClr val="3366FF"/>
                </a:solidFill>
              </a:rPr>
              <a:t>twice (or more) of the XFEL </a:t>
            </a:r>
            <a:r>
              <a:rPr lang="en-US" altLang="ja-JP" sz="2000" dirty="0" smtClean="0"/>
              <a:t>construction (5 ~ 6 year for ILC),</a:t>
            </a:r>
          </a:p>
          <a:p>
            <a:pPr lvl="1"/>
            <a:r>
              <a:rPr lang="en-US" altLang="ja-JP" sz="2000" dirty="0" smtClean="0"/>
              <a:t>Production rate can be reduced to be a half</a:t>
            </a:r>
          </a:p>
          <a:p>
            <a:pPr lvl="2"/>
            <a:r>
              <a:rPr lang="en-US" altLang="ja-JP" sz="1600" dirty="0" smtClean="0"/>
              <a:t>Factor:  20 to 10,  </a:t>
            </a:r>
          </a:p>
          <a:p>
            <a:pPr lvl="1"/>
            <a:r>
              <a:rPr lang="en-US" altLang="ja-JP" sz="2000" dirty="0" smtClean="0"/>
              <a:t>If four hub-laboratories host and share the work, production/test rate  becomes  </a:t>
            </a:r>
          </a:p>
          <a:p>
            <a:pPr lvl="2"/>
            <a:r>
              <a:rPr lang="en-US" altLang="ja-JP" sz="1800" dirty="0" smtClean="0"/>
              <a:t>Factor :10 / 4  = 2.5   </a:t>
            </a:r>
          </a:p>
          <a:p>
            <a:pPr lvl="2"/>
            <a:r>
              <a:rPr lang="ja-JP" altLang="en-US" sz="1800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altLang="ja-JP" sz="1800" dirty="0" smtClean="0">
                <a:solidFill>
                  <a:srgbClr val="FF0000"/>
                </a:solidFill>
                <a:sym typeface="Wingdings"/>
              </a:rPr>
              <a:t>   2.5 </a:t>
            </a:r>
            <a:r>
              <a:rPr lang="en-US" altLang="ja-JP" sz="1800" dirty="0" err="1" smtClean="0">
                <a:solidFill>
                  <a:srgbClr val="FF0000"/>
                </a:solidFill>
                <a:sym typeface="Wingdings"/>
              </a:rPr>
              <a:t>x</a:t>
            </a:r>
            <a:r>
              <a:rPr lang="en-US" altLang="ja-JP" sz="1800" dirty="0" smtClean="0">
                <a:solidFill>
                  <a:srgbClr val="FF0000"/>
                </a:solidFill>
                <a:sym typeface="Wingdings"/>
              </a:rPr>
              <a:t> XFEL production rate </a:t>
            </a:r>
            <a:r>
              <a:rPr lang="en-US" altLang="ja-JP" sz="1800" dirty="0" smtClean="0">
                <a:sym typeface="Wingdings"/>
              </a:rPr>
              <a:t>may be considered</a:t>
            </a:r>
            <a:r>
              <a:rPr lang="en-US" altLang="ja-JP" sz="1800" dirty="0" smtClean="0"/>
              <a:t> </a:t>
            </a:r>
          </a:p>
          <a:p>
            <a:pPr lvl="1"/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1400" b="1" dirty="0">
                <a:solidFill>
                  <a:srgbClr val="00B050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A. Yamamoto 11-04-14 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6359-397B-D146-B043-A13A549AFB6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5814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SCRF Industrialization in Europe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932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52400"/>
            <a:ext cx="82296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Collisionneurs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e+e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: ILC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2429" y="683567"/>
            <a:ext cx="8781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Organisation de la production à grande échelle sur 3 régions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508171" y="1268996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A. Yamamoto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68996"/>
            <a:ext cx="5105400" cy="356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6199" y="4953000"/>
            <a:ext cx="9067801" cy="17912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 smtClean="0">
                <a:solidFill>
                  <a:srgbClr val="0000FF"/>
                </a:solidFill>
                <a:sym typeface="Wingdings 3" pitchFamily="18" charset="2"/>
              </a:rPr>
              <a:t>Principaux défis de R&amp;D</a:t>
            </a:r>
            <a:r>
              <a:rPr lang="fr-FR" sz="2000" dirty="0" smtClean="0">
                <a:solidFill>
                  <a:srgbClr val="0000FF"/>
                </a:solidFill>
                <a:sym typeface="Wingdings 3" pitchFamily="18" charset="2"/>
              </a:rPr>
              <a:t>, dans le périmètre Irfu-IN2P3: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Assurer un rôle de ‘Hub’ (ou ‘</a:t>
            </a:r>
            <a:r>
              <a:rPr lang="fr-FR" dirty="0" err="1" smtClean="0">
                <a:solidFill>
                  <a:srgbClr val="0000FF"/>
                </a:solidFill>
                <a:sym typeface="Wingdings 3" pitchFamily="18" charset="2"/>
              </a:rPr>
              <a:t>Tier</a:t>
            </a: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 1’) sur les infrastructures construites pour XFEL au LAL-Orsay et </a:t>
            </a:r>
            <a:r>
              <a:rPr lang="fr-FR" dirty="0" err="1" smtClean="0">
                <a:solidFill>
                  <a:srgbClr val="0000FF"/>
                </a:solidFill>
                <a:sym typeface="Wingdings 3" pitchFamily="18" charset="2"/>
              </a:rPr>
              <a:t>Irfu</a:t>
            </a: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-Saclay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Soutien aux industriels français : Thales, ALSYOM, SDMS, </a:t>
            </a:r>
            <a:r>
              <a:rPr lang="fr-FR" dirty="0" err="1" smtClean="0">
                <a:solidFill>
                  <a:srgbClr val="0000FF"/>
                </a:solidFill>
                <a:sym typeface="Wingdings 3" pitchFamily="18" charset="2"/>
              </a:rPr>
              <a:t>Aperam</a:t>
            </a: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, </a:t>
            </a:r>
            <a:r>
              <a:rPr lang="fr-FR" dirty="0" err="1" smtClean="0">
                <a:solidFill>
                  <a:srgbClr val="0000FF"/>
                </a:solidFill>
                <a:sym typeface="Wingdings 3" pitchFamily="18" charset="2"/>
              </a:rPr>
              <a:t>Jehier</a:t>
            </a: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, etc… et européens, RI, </a:t>
            </a:r>
            <a:r>
              <a:rPr lang="fr-FR" dirty="0" err="1" smtClean="0">
                <a:solidFill>
                  <a:srgbClr val="0000FF"/>
                </a:solidFill>
                <a:sym typeface="Wingdings 3" pitchFamily="18" charset="2"/>
              </a:rPr>
              <a:t>Zanon</a:t>
            </a: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, BNG, </a:t>
            </a:r>
            <a:r>
              <a:rPr lang="fr-FR" dirty="0" err="1" smtClean="0">
                <a:solidFill>
                  <a:srgbClr val="0000FF"/>
                </a:solidFill>
                <a:sym typeface="Wingdings 3" pitchFamily="18" charset="2"/>
              </a:rPr>
              <a:t>Plansee</a:t>
            </a: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, </a:t>
            </a:r>
            <a:r>
              <a:rPr lang="fr-FR" dirty="0" err="1" smtClean="0">
                <a:solidFill>
                  <a:srgbClr val="0000FF"/>
                </a:solidFill>
                <a:sym typeface="Wingdings 3" pitchFamily="18" charset="2"/>
              </a:rPr>
              <a:t>Heraeus</a:t>
            </a:r>
            <a:r>
              <a:rPr lang="fr-FR" dirty="0" smtClean="0">
                <a:solidFill>
                  <a:srgbClr val="0000FF"/>
                </a:solidFill>
                <a:sym typeface="Wingdings 3" pitchFamily="18" charset="2"/>
              </a:rPr>
              <a:t>, VAC.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74368" y="1524000"/>
            <a:ext cx="358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Pour ILC 500 </a:t>
            </a:r>
            <a:r>
              <a:rPr lang="fr-FR" dirty="0" err="1" smtClean="0">
                <a:solidFill>
                  <a:srgbClr val="000000"/>
                </a:solidFill>
              </a:rPr>
              <a:t>GeV</a:t>
            </a:r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avec ~2000 cryomodules: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l</a:t>
            </a:r>
            <a:r>
              <a:rPr lang="fr-FR" dirty="0" smtClean="0">
                <a:solidFill>
                  <a:srgbClr val="000000"/>
                </a:solidFill>
              </a:rPr>
              <a:t>e but est d’atteindre une cadence de production de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2 cryomodules/semaine/5 hubs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→ </a:t>
            </a:r>
            <a:r>
              <a:rPr lang="fr-FR" dirty="0">
                <a:solidFill>
                  <a:srgbClr val="000000"/>
                </a:solidFill>
              </a:rPr>
              <a:t>6 ans de construction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Pour XFEL avec 100 cryomodules : 1 </a:t>
            </a:r>
            <a:r>
              <a:rPr lang="fr-FR" dirty="0" err="1" smtClean="0">
                <a:solidFill>
                  <a:srgbClr val="000000"/>
                </a:solidFill>
              </a:rPr>
              <a:t>cr</a:t>
            </a:r>
            <a:r>
              <a:rPr lang="fr-FR" dirty="0" smtClean="0">
                <a:solidFill>
                  <a:srgbClr val="000000"/>
                </a:solidFill>
              </a:rPr>
              <a:t>. / semaine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Les infrastructures sont compatibles avec une cadence de 2 </a:t>
            </a:r>
            <a:r>
              <a:rPr lang="fr-FR" dirty="0" err="1" smtClean="0">
                <a:solidFill>
                  <a:srgbClr val="000000"/>
                </a:solidFill>
              </a:rPr>
              <a:t>cr</a:t>
            </a:r>
            <a:r>
              <a:rPr lang="fr-FR" dirty="0" smtClean="0">
                <a:solidFill>
                  <a:srgbClr val="000000"/>
                </a:solidFill>
              </a:rPr>
              <a:t>. / semaine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52400"/>
            <a:ext cx="82296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Collisionneurs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e+e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: ILC</a:t>
            </a:r>
            <a:r>
              <a:rPr lang="fr-F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fr-F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</a:t>
            </a:r>
            <a:r>
              <a:rPr lang="fr-F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s=250-1000 </a:t>
            </a:r>
            <a:r>
              <a:rPr lang="fr-FR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2428" y="1664732"/>
            <a:ext cx="862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</a:rPr>
              <a:t>Durée de la production </a:t>
            </a:r>
            <a:r>
              <a:rPr lang="fr-FR" sz="2400" dirty="0">
                <a:solidFill>
                  <a:srgbClr val="000000"/>
                </a:solidFill>
              </a:rPr>
              <a:t>d</a:t>
            </a:r>
            <a:r>
              <a:rPr lang="fr-FR" sz="2400" dirty="0" smtClean="0">
                <a:solidFill>
                  <a:srgbClr val="000000"/>
                </a:solidFill>
              </a:rPr>
              <a:t>es </a:t>
            </a:r>
            <a:r>
              <a:rPr lang="fr-FR" sz="2400" dirty="0" err="1" smtClean="0">
                <a:solidFill>
                  <a:srgbClr val="000000"/>
                </a:solidFill>
              </a:rPr>
              <a:t>cryomodules</a:t>
            </a:r>
            <a:endParaRPr lang="fr-FR" sz="2400" dirty="0">
              <a:solidFill>
                <a:srgbClr val="000000"/>
              </a:solidFill>
            </a:endParaRPr>
          </a:p>
          <a:p>
            <a:pPr algn="ctr"/>
            <a:r>
              <a:rPr lang="fr-FR" sz="2400" dirty="0" smtClean="0">
                <a:solidFill>
                  <a:srgbClr val="000000"/>
                </a:solidFill>
              </a:rPr>
              <a:t>à grande échelle sur 3 régions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7633"/>
              </p:ext>
            </p:extLst>
          </p:nvPr>
        </p:nvGraphicFramePr>
        <p:xfrm>
          <a:off x="152398" y="2590800"/>
          <a:ext cx="8839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126"/>
                <a:gridCol w="1473200"/>
                <a:gridCol w="1473200"/>
                <a:gridCol w="1473200"/>
                <a:gridCol w="1348876"/>
                <a:gridCol w="1752598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Nbre</a:t>
                      </a:r>
                      <a:r>
                        <a:rPr lang="fr-FR" baseline="0" dirty="0" smtClean="0"/>
                        <a:t> de Centres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Cadence / semaine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Nbre</a:t>
                      </a:r>
                      <a:r>
                        <a:rPr lang="fr-FR" dirty="0" smtClean="0"/>
                        <a:t> de semaines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Nbre</a:t>
                      </a:r>
                      <a:r>
                        <a:rPr lang="fr-FR" baseline="0" dirty="0" smtClean="0"/>
                        <a:t> de jours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Durée</a:t>
                      </a:r>
                    </a:p>
                    <a:p>
                      <a:pPr algn="ctr"/>
                      <a:r>
                        <a:rPr lang="fr-FR" baseline="0" dirty="0" smtClean="0">
                          <a:sym typeface="Symbol"/>
                        </a:rPr>
                        <a:t></a:t>
                      </a:r>
                      <a:r>
                        <a:rPr lang="fr-FR" baseline="0" dirty="0" smtClean="0"/>
                        <a:t> tps montée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XFEL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ans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ILC 250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 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1000 </a:t>
                      </a:r>
                      <a:r>
                        <a:rPr lang="fr-FR" dirty="0" smtClean="0">
                          <a:sym typeface="Symbol"/>
                        </a:rPr>
                        <a:t></a:t>
                      </a:r>
                      <a:r>
                        <a:rPr lang="fr-FR" dirty="0" smtClean="0"/>
                        <a:t> 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4-5 ans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ILC 500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2,5 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2000 </a:t>
                      </a:r>
                      <a:r>
                        <a:rPr lang="fr-FR" dirty="0" smtClean="0">
                          <a:sym typeface="Symbol"/>
                        </a:rPr>
                        <a:t></a:t>
                      </a:r>
                      <a:r>
                        <a:rPr lang="fr-FR" dirty="0" smtClean="0"/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 ans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ILC 500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2 </a:t>
                      </a:r>
                      <a:r>
                        <a:rPr lang="fr-FR" dirty="0" smtClean="0"/>
                        <a:t>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2000 </a:t>
                      </a:r>
                      <a:r>
                        <a:rPr lang="fr-FR" dirty="0" smtClean="0">
                          <a:sym typeface="Symbol"/>
                        </a:rPr>
                        <a:t></a:t>
                      </a:r>
                      <a:r>
                        <a:rPr lang="fr-FR" dirty="0" smtClean="0"/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 ans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9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52400"/>
            <a:ext cx="82296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Collisionneurs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e+e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: ILC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29618" y="808346"/>
            <a:ext cx="5997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Outils de Production XFEL @ LAL-Orsay</a:t>
            </a:r>
          </a:p>
        </p:txBody>
      </p:sp>
      <p:pic>
        <p:nvPicPr>
          <p:cNvPr id="12" name="Picture 3" descr="Schéma_d'implantation_L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689086"/>
            <a:ext cx="4330700" cy="473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743200"/>
            <a:ext cx="3965131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563979" y="1515979"/>
            <a:ext cx="45800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800 </a:t>
            </a:r>
            <a:r>
              <a:rPr lang="en-US" sz="1800" dirty="0" err="1" smtClean="0">
                <a:solidFill>
                  <a:srgbClr val="000000"/>
                </a:solidFill>
              </a:rPr>
              <a:t>coupleurs</a:t>
            </a:r>
            <a:r>
              <a:rPr lang="en-US" sz="1800" dirty="0" smtClean="0">
                <a:solidFill>
                  <a:srgbClr val="000000"/>
                </a:solidFill>
              </a:rPr>
              <a:t> de puissance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</a:rPr>
              <a:t>F</a:t>
            </a:r>
            <a:r>
              <a:rPr lang="en-US" sz="1800" dirty="0" err="1" smtClean="0">
                <a:solidFill>
                  <a:srgbClr val="000000"/>
                </a:solidFill>
              </a:rPr>
              <a:t>ourniture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Conditionnement</a:t>
            </a:r>
            <a:r>
              <a:rPr lang="en-US" sz="1800" dirty="0" smtClean="0">
                <a:solidFill>
                  <a:srgbClr val="000000"/>
                </a:solidFill>
              </a:rPr>
              <a:t> RF (</a:t>
            </a:r>
            <a:r>
              <a:rPr lang="en-US" sz="1800" dirty="0">
                <a:solidFill>
                  <a:srgbClr val="000000"/>
                </a:solidFill>
              </a:rPr>
              <a:t>0.5 MW, 500 µs)</a:t>
            </a:r>
          </a:p>
        </p:txBody>
      </p:sp>
    </p:spTree>
    <p:extLst>
      <p:ext uri="{BB962C8B-B14F-4D97-AF65-F5344CB8AC3E}">
        <p14:creationId xmlns:p14="http://schemas.microsoft.com/office/powerpoint/2010/main" val="21838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52400"/>
            <a:ext cx="82296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Collisionneurs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e+e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: ILC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32683" y="838199"/>
            <a:ext cx="507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Outils de Production XFEL @ </a:t>
            </a:r>
            <a:r>
              <a:rPr lang="fr-FR" sz="2400" dirty="0" err="1" smtClean="0">
                <a:solidFill>
                  <a:srgbClr val="000000"/>
                </a:solidFill>
              </a:rPr>
              <a:t>Irfu</a:t>
            </a:r>
            <a:endParaRPr lang="fr-FR" sz="2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7" y="1524000"/>
            <a:ext cx="3408363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01211"/>
            <a:ext cx="5333939" cy="498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3843337" cy="213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1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3084513"/>
            <a:ext cx="5478463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dirty="0" err="1" smtClean="0"/>
              <a:t>Saclay</a:t>
            </a:r>
            <a:r>
              <a:rPr lang="en-US" dirty="0" smtClean="0"/>
              <a:t> Infrastructure for String and Module Assembly</a:t>
            </a:r>
          </a:p>
        </p:txBody>
      </p:sp>
      <p:pic>
        <p:nvPicPr>
          <p:cNvPr id="10245" name="Picture 143" descr="class-fond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514481"/>
            <a:ext cx="2494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33813"/>
            <a:ext cx="3408363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10220" y="1153275"/>
            <a:ext cx="86382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800" dirty="0">
                <a:solidFill>
                  <a:srgbClr val="261748"/>
                </a:solidFill>
              </a:rPr>
              <a:t> Publicity and call for candidatures last summer</a:t>
            </a:r>
          </a:p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261748"/>
                </a:solidFill>
              </a:rPr>
              <a:t> Restricted </a:t>
            </a:r>
            <a:r>
              <a:rPr lang="en-US" sz="1800" dirty="0">
                <a:solidFill>
                  <a:srgbClr val="261748"/>
                </a:solidFill>
              </a:rPr>
              <a:t>CFT based on </a:t>
            </a:r>
            <a:r>
              <a:rPr lang="en-US" sz="1800" dirty="0" err="1">
                <a:solidFill>
                  <a:srgbClr val="261748"/>
                </a:solidFill>
              </a:rPr>
              <a:t>cryomodule</a:t>
            </a:r>
            <a:r>
              <a:rPr lang="en-US" sz="1800" dirty="0">
                <a:solidFill>
                  <a:srgbClr val="261748"/>
                </a:solidFill>
              </a:rPr>
              <a:t> assembly specifications</a:t>
            </a:r>
          </a:p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261748"/>
                </a:solidFill>
              </a:rPr>
              <a:t> Selection </a:t>
            </a:r>
            <a:r>
              <a:rPr lang="en-US" sz="1800" dirty="0">
                <a:solidFill>
                  <a:srgbClr val="261748"/>
                </a:solidFill>
              </a:rPr>
              <a:t>of industrial contractor finished; contracts to be placed now</a:t>
            </a:r>
          </a:p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261748"/>
                </a:solidFill>
              </a:rPr>
              <a:t> Pre-series </a:t>
            </a:r>
            <a:r>
              <a:rPr lang="en-US" sz="1800" dirty="0">
                <a:solidFill>
                  <a:srgbClr val="261748"/>
                </a:solidFill>
              </a:rPr>
              <a:t>assembly of three modules in 2012</a:t>
            </a:r>
          </a:p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261748"/>
                </a:solidFill>
              </a:rPr>
              <a:t> First </a:t>
            </a:r>
            <a:r>
              <a:rPr lang="en-US" sz="1800" dirty="0">
                <a:solidFill>
                  <a:srgbClr val="261748"/>
                </a:solidFill>
              </a:rPr>
              <a:t>series assembly scheduled for end of 2012</a:t>
            </a:r>
          </a:p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261748"/>
                </a:solidFill>
              </a:rPr>
              <a:t> Exact </a:t>
            </a:r>
            <a:r>
              <a:rPr lang="en-US" sz="1800" dirty="0">
                <a:solidFill>
                  <a:srgbClr val="261748"/>
                </a:solidFill>
              </a:rPr>
              <a:t>start date still under discussion but according to global project schedule module #100 expected for spring 2015 </a:t>
            </a:r>
          </a:p>
        </p:txBody>
      </p:sp>
    </p:spTree>
    <p:extLst>
      <p:ext uri="{BB962C8B-B14F-4D97-AF65-F5344CB8AC3E}">
        <p14:creationId xmlns:p14="http://schemas.microsoft.com/office/powerpoint/2010/main" val="21704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C4C6F08-9B1E-41A3-93A4-1C0175097541}" type="slidenum">
              <a:rPr lang="en-GB" sz="1000">
                <a:solidFill>
                  <a:srgbClr val="FFFFFF"/>
                </a:solidFill>
              </a:rPr>
              <a:pPr/>
              <a:t>38</a:t>
            </a:fld>
            <a:endParaRPr lang="en-GB" sz="1000">
              <a:solidFill>
                <a:srgbClr val="FFFFFF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315914"/>
            <a:ext cx="7283450" cy="711842"/>
          </a:xfrm>
        </p:spPr>
        <p:txBody>
          <a:bodyPr anchor="ctr"/>
          <a:lstStyle/>
          <a:p>
            <a:pPr algn="ctr" eaLnBrk="1" hangingPunct="1"/>
            <a:r>
              <a:rPr lang="en-US" dirty="0"/>
              <a:t>WP10: </a:t>
            </a:r>
            <a:r>
              <a:rPr lang="en-US" dirty="0" smtClean="0"/>
              <a:t>Accelerator Module Test Facility (AMTF)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1834"/>
          <a:stretch/>
        </p:blipFill>
        <p:spPr>
          <a:xfrm>
            <a:off x="126000" y="1116000"/>
            <a:ext cx="88812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C4C6F08-9B1E-41A3-93A4-1C0175097541}" type="slidenum">
              <a:rPr lang="en-GB" sz="1000">
                <a:solidFill>
                  <a:srgbClr val="FFFFFF"/>
                </a:solidFill>
              </a:rPr>
              <a:pPr/>
              <a:t>39</a:t>
            </a:fld>
            <a:endParaRPr lang="en-GB" sz="1000">
              <a:solidFill>
                <a:srgbClr val="FFFFFF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315914"/>
            <a:ext cx="7283450" cy="711842"/>
          </a:xfrm>
        </p:spPr>
        <p:txBody>
          <a:bodyPr anchor="ctr"/>
          <a:lstStyle/>
          <a:p>
            <a:pPr algn="ctr" eaLnBrk="1" hangingPunct="1"/>
            <a:r>
              <a:rPr lang="en-US" dirty="0"/>
              <a:t>WP10: </a:t>
            </a:r>
            <a:r>
              <a:rPr lang="en-US" dirty="0" smtClean="0"/>
              <a:t>Accelerator Module Test Facility (AMTF)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1834"/>
          <a:stretch/>
        </p:blipFill>
        <p:spPr>
          <a:xfrm>
            <a:off x="126000" y="1116000"/>
            <a:ext cx="8881200" cy="5220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117475" y="1347788"/>
            <a:ext cx="8821738" cy="501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FD930A"/>
              </a:buClr>
            </a:pPr>
            <a:r>
              <a:rPr lang="en-US" dirty="0" smtClean="0">
                <a:solidFill>
                  <a:srgbClr val="000000"/>
                </a:solidFill>
              </a:rPr>
              <a:t>where the cavities and the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modules will be tested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63" y="1618548"/>
            <a:ext cx="6626737" cy="47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228600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Collisionneurs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e+e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: ILC à </a:t>
            </a:r>
            <a:r>
              <a:rPr lang="fr-F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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s=250-1000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87" y="838200"/>
            <a:ext cx="589531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348756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6577" y="6211669"/>
            <a:ext cx="2699778" cy="646331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Luminosité intégrée</a:t>
            </a:r>
          </a:p>
          <a:p>
            <a:pPr algn="ctr"/>
            <a:r>
              <a:rPr lang="fr-FR" dirty="0" smtClean="0"/>
              <a:t>200 fb</a:t>
            </a:r>
            <a:r>
              <a:rPr lang="fr-FR" baseline="30000" dirty="0" smtClean="0"/>
              <a:t>-1</a:t>
            </a:r>
            <a:r>
              <a:rPr lang="fr-FR" dirty="0" smtClean="0"/>
              <a:t>/an @ 250 </a:t>
            </a:r>
            <a:r>
              <a:rPr lang="fr-FR" dirty="0" err="1" smtClean="0"/>
              <a:t>GeV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00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1834"/>
          <a:stretch/>
        </p:blipFill>
        <p:spPr>
          <a:xfrm>
            <a:off x="126000" y="1116000"/>
            <a:ext cx="8881200" cy="52200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117475" y="1347788"/>
            <a:ext cx="8821738" cy="501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FD930A"/>
              </a:buClr>
            </a:pPr>
            <a:r>
              <a:rPr lang="en-US" dirty="0" smtClean="0">
                <a:solidFill>
                  <a:srgbClr val="000000"/>
                </a:solidFill>
              </a:rPr>
              <a:t>the two cavity test stands in the AMTF hall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C4C6F08-9B1E-41A3-93A4-1C0175097541}" type="slidenum">
              <a:rPr lang="en-GB" sz="1000">
                <a:solidFill>
                  <a:srgbClr val="FFFFFF"/>
                </a:solidFill>
              </a:rPr>
              <a:pPr/>
              <a:t>40</a:t>
            </a:fld>
            <a:endParaRPr lang="en-GB" sz="1000">
              <a:solidFill>
                <a:srgbClr val="FFFFFF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315914"/>
            <a:ext cx="7283450" cy="711842"/>
          </a:xfrm>
        </p:spPr>
        <p:txBody>
          <a:bodyPr anchor="ctr"/>
          <a:lstStyle/>
          <a:p>
            <a:pPr algn="ctr" eaLnBrk="1" hangingPunct="1"/>
            <a:r>
              <a:rPr lang="en-US" dirty="0"/>
              <a:t>WP10: Subtask: Cavity </a:t>
            </a:r>
            <a:r>
              <a:rPr lang="en-US" dirty="0" smtClean="0"/>
              <a:t>Testing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/>
          <a:stretch>
            <a:fillRect/>
          </a:stretch>
        </p:blipFill>
        <p:spPr bwMode="auto">
          <a:xfrm>
            <a:off x="486000" y="1980000"/>
            <a:ext cx="8161200" cy="41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" b="11834"/>
          <a:stretch/>
        </p:blipFill>
        <p:spPr>
          <a:xfrm>
            <a:off x="126000" y="1116000"/>
            <a:ext cx="8881200" cy="5220000"/>
          </a:xfrm>
          <a:prstGeom prst="rect">
            <a:avLst/>
          </a:prstGeom>
        </p:spPr>
      </p:pic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C4C6F08-9B1E-41A3-93A4-1C0175097541}" type="slidenum">
              <a:rPr lang="en-GB" sz="1000">
                <a:solidFill>
                  <a:srgbClr val="FFFFFF"/>
                </a:solidFill>
              </a:rPr>
              <a:pPr/>
              <a:t>41</a:t>
            </a:fld>
            <a:endParaRPr lang="en-GB" sz="1000">
              <a:solidFill>
                <a:srgbClr val="FFFFFF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315914"/>
            <a:ext cx="7283450" cy="711842"/>
          </a:xfrm>
        </p:spPr>
        <p:txBody>
          <a:bodyPr anchor="ctr"/>
          <a:lstStyle/>
          <a:p>
            <a:pPr algn="ctr" eaLnBrk="1" hangingPunct="1"/>
            <a:r>
              <a:rPr lang="en-US" dirty="0"/>
              <a:t>WP10: Subtask: Cavity </a:t>
            </a:r>
            <a:r>
              <a:rPr lang="en-US" dirty="0" smtClean="0"/>
              <a:t>Testing</a:t>
            </a:r>
          </a:p>
        </p:txBody>
      </p:sp>
      <p:sp>
        <p:nvSpPr>
          <p:cNvPr id="5124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7475" y="1337310"/>
            <a:ext cx="8821738" cy="5025705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dirty="0" smtClean="0"/>
              <a:t>first vertical cavity test stand</a:t>
            </a:r>
            <a:endParaRPr lang="en-US" dirty="0"/>
          </a:p>
          <a:p>
            <a:pPr lvl="1" eaLnBrk="1" hangingPunct="1">
              <a:spcAft>
                <a:spcPts val="0"/>
              </a:spcAft>
            </a:pPr>
            <a:r>
              <a:rPr lang="en-US" dirty="0" smtClean="0"/>
              <a:t>fully operational at September 14</a:t>
            </a:r>
            <a:r>
              <a:rPr lang="en-US" baseline="30000" dirty="0" smtClean="0"/>
              <a:t>th</a:t>
            </a:r>
            <a:endParaRPr lang="en-US" b="1" i="1" dirty="0" smtClean="0"/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second vertical cavity test stand</a:t>
            </a:r>
            <a:endParaRPr lang="en-US" dirty="0"/>
          </a:p>
          <a:p>
            <a:pPr lvl="1" eaLnBrk="1" hangingPunct="1">
              <a:spcAft>
                <a:spcPts val="0"/>
              </a:spcAft>
            </a:pPr>
            <a:r>
              <a:rPr lang="en-US" dirty="0" smtClean="0"/>
              <a:t>fully </a:t>
            </a:r>
            <a:r>
              <a:rPr lang="en-US" dirty="0"/>
              <a:t>operational </a:t>
            </a:r>
            <a:r>
              <a:rPr lang="en-US" dirty="0" smtClean="0"/>
              <a:t>at November 9</a:t>
            </a:r>
            <a:r>
              <a:rPr lang="en-US" baseline="30000" dirty="0" smtClean="0"/>
              <a:t>th</a:t>
            </a:r>
            <a:endParaRPr lang="en-US" b="1" i="1" dirty="0"/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implications</a:t>
            </a:r>
            <a:endParaRPr lang="en-US" dirty="0"/>
          </a:p>
          <a:p>
            <a:pPr lvl="1" eaLnBrk="1" hangingPunct="1"/>
            <a:r>
              <a:rPr lang="en-US" dirty="0" smtClean="0"/>
              <a:t>first cavity tests need to be performed</a:t>
            </a:r>
            <a:br>
              <a:rPr lang="en-US" dirty="0" smtClean="0"/>
            </a:br>
            <a:r>
              <a:rPr lang="en-US" dirty="0" smtClean="0"/>
              <a:t>in Hall 3</a:t>
            </a:r>
          </a:p>
          <a:p>
            <a:pPr lvl="1" eaLnBrk="1" hangingPunct="1"/>
            <a:r>
              <a:rPr lang="en-US" dirty="0" smtClean="0"/>
              <a:t>the setup of second test stand parallel</a:t>
            </a:r>
            <a:br>
              <a:rPr lang="en-US" dirty="0" smtClean="0"/>
            </a:br>
            <a:r>
              <a:rPr lang="en-US" dirty="0" smtClean="0"/>
              <a:t>to operation of the first is a technical</a:t>
            </a:r>
            <a:br>
              <a:rPr lang="en-US" dirty="0" smtClean="0"/>
            </a:br>
            <a:r>
              <a:rPr lang="en-US" dirty="0" smtClean="0"/>
              <a:t>and organizational challenge</a:t>
            </a:r>
            <a:endParaRPr lang="en-US" baseline="30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33" y="1262268"/>
            <a:ext cx="1739761" cy="49669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12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dirty="0" smtClean="0"/>
              <a:t>RI Infrastructure</a:t>
            </a:r>
            <a:endParaRPr lang="de-DE" dirty="0"/>
          </a:p>
        </p:txBody>
      </p:sp>
      <p:pic>
        <p:nvPicPr>
          <p:cNvPr id="2050" name="Picture 2" descr="S:\user\groups\mpl\4all\public\XFEL_Project\2011-11-15_Bilder_RI-Infrastruktur\UPW\CIMG5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810928"/>
            <a:ext cx="1927799" cy="25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user\groups\mpl\4all\public\XFEL_Project\2011-11-15_Bilder_RI-Infrastruktur\RR\SDC13368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24744"/>
            <a:ext cx="3859200" cy="25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user\groups\mpl\4all\public\XFEL_Project\2011-11-15_Bilder_RI-Infrastruktur\EB-Anlage\0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5343" y="3810928"/>
            <a:ext cx="3563081" cy="25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user\groups\mpl\4all\public\XFEL_Project\2011-11-15_Bilder_RI-Infrastruktur\EB-Anlage\0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23" y="3810928"/>
            <a:ext cx="1927801" cy="25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3402" y="1118469"/>
            <a:ext cx="2175022" cy="257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5388" y="6510338"/>
            <a:ext cx="3841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1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dirty="0" err="1" smtClean="0"/>
              <a:t>Zanon</a:t>
            </a:r>
            <a:r>
              <a:rPr lang="de-DE" dirty="0" smtClean="0"/>
              <a:t> Infrastructure</a:t>
            </a:r>
            <a:endParaRPr lang="de-DE" dirty="0"/>
          </a:p>
        </p:txBody>
      </p:sp>
      <p:pic>
        <p:nvPicPr>
          <p:cNvPr id="1026" name="Picture 2" descr="D:\My Documents local\admin_XFEL\ACB\ACB 4_2012\IMG_1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24744"/>
            <a:ext cx="3857605" cy="25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y Documents local\admin_XFEL\ACB\ACB 4_2012\IMG_1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21" y="1124744"/>
            <a:ext cx="3857603" cy="25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y Documents local\admin_XFEL\ACB\ACB 4_2012\IMG_1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9593"/>
            <a:ext cx="3857602" cy="25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y Documents local\admin_XFEL\ACB\ACB 4_2012\IMG_13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21" y="3809593"/>
            <a:ext cx="3859200" cy="2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5388" y="6510338"/>
            <a:ext cx="3841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8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Vessel</a:t>
            </a:r>
            <a:endParaRPr lang="de-DE" dirty="0" smtClean="0"/>
          </a:p>
        </p:txBody>
      </p:sp>
      <p:pic>
        <p:nvPicPr>
          <p:cNvPr id="13321" name="Picture 6" descr="http://ttfinfo.desy.de/HalleIIIelog/data/2009/28/2009-07-07T17:17:10-00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5"/>
            <a:ext cx="3816423" cy="1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2764111" cy="5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www.zanon.com/en/graphics/home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24944"/>
            <a:ext cx="1224136" cy="49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4560888" y="1052736"/>
            <a:ext cx="4432870" cy="24191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261748"/>
                </a:solidFill>
              </a:rPr>
              <a:t> 58 </a:t>
            </a:r>
            <a:r>
              <a:rPr lang="en-US" sz="1800" dirty="0">
                <a:solidFill>
                  <a:srgbClr val="261748"/>
                </a:solidFill>
              </a:rPr>
              <a:t>plus 25 cryostats and vacuum vessels ordered; </a:t>
            </a:r>
            <a:r>
              <a:rPr lang="en-US" sz="1800" dirty="0" smtClean="0">
                <a:solidFill>
                  <a:srgbClr val="261748"/>
                </a:solidFill>
              </a:rPr>
              <a:t>fabrication on-going; sub-components ready for assembly.</a:t>
            </a:r>
            <a:endParaRPr lang="en-US" sz="1800" dirty="0">
              <a:solidFill>
                <a:srgbClr val="261748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261748"/>
                </a:solidFill>
              </a:rPr>
              <a:t> Production </a:t>
            </a:r>
            <a:r>
              <a:rPr lang="en-US" sz="1800" dirty="0">
                <a:solidFill>
                  <a:srgbClr val="261748"/>
                </a:solidFill>
              </a:rPr>
              <a:t>schedule uncritical</a:t>
            </a:r>
            <a:r>
              <a:rPr lang="en-US" sz="1800" dirty="0" smtClean="0">
                <a:solidFill>
                  <a:srgbClr val="261748"/>
                </a:solidFill>
              </a:rPr>
              <a:t>. First units will arrive very soon (5/2012); storage </a:t>
            </a:r>
            <a:r>
              <a:rPr lang="en-US" sz="1800" dirty="0">
                <a:solidFill>
                  <a:srgbClr val="261748"/>
                </a:solidFill>
              </a:rPr>
              <a:t>at DESY </a:t>
            </a:r>
            <a:r>
              <a:rPr lang="en-US" sz="1800" dirty="0" smtClean="0">
                <a:solidFill>
                  <a:srgbClr val="261748"/>
                </a:solidFill>
              </a:rPr>
              <a:t>and CEA foreseen.</a:t>
            </a:r>
          </a:p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800" dirty="0">
                <a:solidFill>
                  <a:srgbClr val="261748"/>
                </a:solidFill>
              </a:rPr>
              <a:t> </a:t>
            </a:r>
            <a:r>
              <a:rPr lang="en-US" sz="1800" dirty="0" smtClean="0">
                <a:solidFill>
                  <a:srgbClr val="261748"/>
                </a:solidFill>
              </a:rPr>
              <a:t>Remaining </a:t>
            </a:r>
            <a:r>
              <a:rPr lang="en-US" sz="1800" dirty="0">
                <a:solidFill>
                  <a:srgbClr val="261748"/>
                </a:solidFill>
              </a:rPr>
              <a:t>20 cryostats: Call for tender (by DESY) prepared.</a:t>
            </a:r>
          </a:p>
        </p:txBody>
      </p:sp>
      <p:pic>
        <p:nvPicPr>
          <p:cNvPr id="12" name="Picture 2" descr="U:\Jensch\9610_Cryomodule_XFEL_Series\Cryomodules\Zanon\Visit_2012_03_28-30\Pictures\2012_03_29\CIMG3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1700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U:\Jensch\9610_Cryomodule_XFEL_Series\Cryomodules\Zanon\Visit_2012_03_28-30\Pictures\2012_03_28\IMG_229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3516011"/>
            <a:ext cx="4349750" cy="286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5388" y="6510338"/>
            <a:ext cx="3841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3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52400"/>
            <a:ext cx="82296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Collisionneurs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e+e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: </a:t>
            </a:r>
            <a:r>
              <a:rPr lang="fr-F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ILC à </a:t>
            </a:r>
            <a:r>
              <a:rPr lang="fr-F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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s=250 </a:t>
            </a:r>
            <a:r>
              <a:rPr lang="fr-FR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19223" y="995082"/>
            <a:ext cx="6210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Infrastructure de Production Industrielle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457200" y="1600200"/>
            <a:ext cx="853440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 smtClean="0">
                <a:solidFill>
                  <a:srgbClr val="0000FF"/>
                </a:solidFill>
                <a:sym typeface="Wingdings 3" pitchFamily="18" charset="2"/>
              </a:rPr>
              <a:t>Les infrastructures de production existent en Europe et sont adaptables ou adaptées à un doublement des cadences de production.</a:t>
            </a:r>
          </a:p>
          <a:p>
            <a:pPr>
              <a:lnSpc>
                <a:spcPct val="120000"/>
              </a:lnSpc>
            </a:pPr>
            <a:endParaRPr lang="fr-FR" sz="2000" b="1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endParaRPr lang="fr-FR" sz="2000" b="1" dirty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endParaRPr lang="fr-FR" sz="2000" b="1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endParaRPr lang="fr-FR" sz="2000" b="1" dirty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endParaRPr lang="fr-FR" sz="2000" b="1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endParaRPr lang="fr-FR" sz="2000" b="1" dirty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endParaRPr lang="fr-FR" sz="2000" b="1" dirty="0" smtClean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endParaRPr lang="fr-FR" sz="2000" b="1" dirty="0">
              <a:solidFill>
                <a:srgbClr val="0000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r>
              <a:rPr lang="fr-FR" sz="2000" b="1" dirty="0" smtClean="0">
                <a:solidFill>
                  <a:srgbClr val="0000FF"/>
                </a:solidFill>
                <a:sym typeface="Wingdings 3" pitchFamily="18" charset="2"/>
              </a:rPr>
              <a:t>Problème de capacité industrielle européenne pour un facteur 10.</a:t>
            </a:r>
            <a:endParaRPr lang="fr-FR" sz="2000" b="1" dirty="0">
              <a:solidFill>
                <a:srgbClr val="0000FF"/>
              </a:solidFill>
              <a:sym typeface="Wingdings 3" pitchFamily="18" charset="2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904715"/>
              </p:ext>
            </p:extLst>
          </p:nvPr>
        </p:nvGraphicFramePr>
        <p:xfrm>
          <a:off x="398928" y="2933749"/>
          <a:ext cx="828787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272"/>
                <a:gridCol w="1143000"/>
                <a:gridCol w="1295400"/>
                <a:gridCol w="2057400"/>
                <a:gridCol w="1209488"/>
                <a:gridCol w="138131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XFEL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cavités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coupleurs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1/3 </a:t>
                      </a:r>
                      <a:r>
                        <a:rPr lang="fr-FR" dirty="0" err="1" smtClean="0"/>
                        <a:t>cryomodules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klystrons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intégration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Thales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Zanon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ALSYOM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SDMS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9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</a:t>
            </a: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Conclusions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524434" y="1142999"/>
            <a:ext cx="8390965" cy="54845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Aspects Accélérateurs Linéaires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Calendrier</a:t>
            </a:r>
          </a:p>
          <a:p>
            <a:pPr>
              <a:lnSpc>
                <a:spcPct val="120000"/>
              </a:lnSpc>
            </a:pPr>
            <a:endParaRPr lang="fr-FR" sz="2400" dirty="0" smtClean="0">
              <a:solidFill>
                <a:srgbClr val="CACAFF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r>
              <a:rPr lang="fr-FR" sz="2000" dirty="0">
                <a:solidFill>
                  <a:srgbClr val="000000"/>
                </a:solidFill>
                <a:sym typeface="Wingdings 3" pitchFamily="18" charset="2"/>
              </a:rPr>
              <a:t>Les infrastructures des labos européens sont compatibles avec un doublement des cadences de production.</a:t>
            </a:r>
          </a:p>
          <a:p>
            <a:pPr>
              <a:lnSpc>
                <a:spcPct val="120000"/>
              </a:lnSpc>
            </a:pPr>
            <a:r>
              <a:rPr lang="fr-FR" sz="2000" dirty="0">
                <a:solidFill>
                  <a:srgbClr val="000000"/>
                </a:solidFill>
                <a:sym typeface="Wingdings 3" pitchFamily="18" charset="2"/>
              </a:rPr>
              <a:t>Le renfort </a:t>
            </a:r>
            <a:r>
              <a:rPr lang="fr-FR" sz="2000" dirty="0" smtClean="0">
                <a:solidFill>
                  <a:srgbClr val="000000"/>
                </a:solidFill>
                <a:sym typeface="Wingdings 3" pitchFamily="18" charset="2"/>
              </a:rPr>
              <a:t>technique et intellectuel du </a:t>
            </a:r>
            <a:r>
              <a:rPr lang="fr-FR" sz="2000" dirty="0">
                <a:solidFill>
                  <a:srgbClr val="000000"/>
                </a:solidFill>
                <a:sym typeface="Wingdings 3" pitchFamily="18" charset="2"/>
              </a:rPr>
              <a:t>CERN sera évidemment </a:t>
            </a:r>
            <a:r>
              <a:rPr lang="fr-FR" sz="2000" dirty="0" smtClean="0">
                <a:solidFill>
                  <a:srgbClr val="000000"/>
                </a:solidFill>
                <a:sym typeface="Wingdings 3" pitchFamily="18" charset="2"/>
              </a:rPr>
              <a:t>Bénéfique (avec un grand B).</a:t>
            </a:r>
            <a:endParaRPr lang="fr-FR" sz="2000" dirty="0">
              <a:solidFill>
                <a:srgbClr val="000000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endParaRPr lang="fr-FR" sz="2000" dirty="0">
              <a:solidFill>
                <a:srgbClr val="000000"/>
              </a:solidFill>
              <a:latin typeface="Arial"/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r>
              <a:rPr lang="fr-FR" sz="2000" dirty="0">
                <a:solidFill>
                  <a:srgbClr val="000000"/>
                </a:solidFill>
                <a:sym typeface="Wingdings 3" pitchFamily="18" charset="2"/>
              </a:rPr>
              <a:t>Les infrastructures des </a:t>
            </a:r>
            <a:r>
              <a:rPr lang="fr-FR" sz="2000" dirty="0" smtClean="0">
                <a:solidFill>
                  <a:srgbClr val="000000"/>
                </a:solidFill>
                <a:sym typeface="Wingdings 3" pitchFamily="18" charset="2"/>
              </a:rPr>
              <a:t>industries </a:t>
            </a:r>
            <a:r>
              <a:rPr lang="fr-FR" sz="2000" dirty="0">
                <a:solidFill>
                  <a:srgbClr val="000000"/>
                </a:solidFill>
                <a:sym typeface="Wingdings 3" pitchFamily="18" charset="2"/>
              </a:rPr>
              <a:t>européens sont </a:t>
            </a:r>
            <a:r>
              <a:rPr lang="fr-FR" sz="2000" dirty="0" smtClean="0">
                <a:solidFill>
                  <a:srgbClr val="000000"/>
                </a:solidFill>
                <a:sym typeface="Wingdings 3" pitchFamily="18" charset="2"/>
              </a:rPr>
              <a:t>une assise très forte mais doivent être complétées par d’autres intervenants.</a:t>
            </a:r>
          </a:p>
          <a:p>
            <a:pPr>
              <a:lnSpc>
                <a:spcPct val="120000"/>
              </a:lnSpc>
            </a:pPr>
            <a:endParaRPr lang="fr-FR" sz="2000" dirty="0">
              <a:solidFill>
                <a:srgbClr val="000000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r>
              <a:rPr lang="fr-FR" sz="2000" dirty="0" smtClean="0">
                <a:solidFill>
                  <a:srgbClr val="000000"/>
                </a:solidFill>
                <a:sym typeface="Wingdings 3" pitchFamily="18" charset="2"/>
              </a:rPr>
              <a:t>Ces infrastructures sont inexistantes, au mieux en cours de constitution, en Amérique et en Asie.</a:t>
            </a:r>
            <a:endParaRPr lang="fr-FR" sz="2000" dirty="0">
              <a:solidFill>
                <a:srgbClr val="000000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endParaRPr lang="fr-FR" sz="2000" dirty="0">
              <a:solidFill>
                <a:srgbClr val="000000"/>
              </a:solidFill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82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l’exposé</a:t>
            </a:r>
            <a:endParaRPr lang="en-GB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57200" y="1344706"/>
            <a:ext cx="8229600" cy="36379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 L’option Collisionneur Circulaire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 Paramètres ILC250 ‘Light </a:t>
            </a:r>
            <a:r>
              <a:rPr lang="fr-FR" sz="2400" dirty="0" err="1" smtClean="0">
                <a:solidFill>
                  <a:srgbClr val="CACAFF"/>
                </a:solidFill>
                <a:sym typeface="Wingdings 3" pitchFamily="18" charset="2"/>
              </a:rPr>
              <a:t>Higgs</a:t>
            </a: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err="1" smtClean="0">
                <a:solidFill>
                  <a:srgbClr val="CACAFF"/>
                </a:solidFill>
                <a:sym typeface="Wingdings 3" pitchFamily="18" charset="2"/>
              </a:rPr>
              <a:t>Factory</a:t>
            </a: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’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Aspects Accélérateurs Linéaires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Performance accélérateur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Coût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Calendrier de construction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Industrialisation</a:t>
            </a: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 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Gouvernance</a:t>
            </a:r>
          </a:p>
        </p:txBody>
      </p:sp>
    </p:spTree>
    <p:extLst>
      <p:ext uri="{BB962C8B-B14F-4D97-AF65-F5344CB8AC3E}">
        <p14:creationId xmlns:p14="http://schemas.microsoft.com/office/powerpoint/2010/main" val="26168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タイトル 1"/>
          <p:cNvSpPr>
            <a:spLocks noGrp="1"/>
          </p:cNvSpPr>
          <p:nvPr>
            <p:ph type="title"/>
          </p:nvPr>
        </p:nvSpPr>
        <p:spPr>
          <a:xfrm>
            <a:off x="1130300" y="23813"/>
            <a:ext cx="8013700" cy="950912"/>
          </a:xfrm>
        </p:spPr>
        <p:txBody>
          <a:bodyPr/>
          <a:lstStyle/>
          <a:p>
            <a:r>
              <a:rPr kumimoji="0" lang="en-US" altLang="ja-JP" sz="3200" b="1" dirty="0" smtClean="0"/>
              <a:t>Preparing for ILC SCRF Industrialization </a:t>
            </a:r>
            <a:endParaRPr kumimoji="0" lang="ja-JP" altLang="en-US" sz="3200" b="1" dirty="0" smtClean="0"/>
          </a:p>
        </p:txBody>
      </p:sp>
      <p:sp>
        <p:nvSpPr>
          <p:cNvPr id="81923" name="コンテンツ プレースホルダ 2"/>
          <p:cNvSpPr>
            <a:spLocks noGrp="1"/>
          </p:cNvSpPr>
          <p:nvPr>
            <p:ph idx="1"/>
          </p:nvPr>
        </p:nvSpPr>
        <p:spPr>
          <a:xfrm>
            <a:off x="247650" y="762000"/>
            <a:ext cx="8675688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US" altLang="ja-JP" dirty="0" smtClean="0">
                <a:solidFill>
                  <a:srgbClr val="000090"/>
                </a:solidFill>
              </a:rPr>
              <a:t>Learn from previous efforts </a:t>
            </a:r>
            <a:r>
              <a:rPr kumimoji="0" lang="en-US" altLang="ja-JP" dirty="0" smtClean="0"/>
              <a:t>and on-going programs: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solidFill>
                  <a:srgbClr val="000090"/>
                </a:solidFill>
              </a:rPr>
              <a:t>Study of the </a:t>
            </a:r>
            <a:r>
              <a:rPr lang="en-US" altLang="ja-JP" dirty="0" smtClean="0">
                <a:solidFill>
                  <a:srgbClr val="FF0000"/>
                </a:solidFill>
              </a:rPr>
              <a:t>TESLA </a:t>
            </a:r>
            <a:r>
              <a:rPr lang="en-US" altLang="ja-JP" dirty="0" smtClean="0">
                <a:solidFill>
                  <a:schemeClr val="tx1"/>
                </a:solidFill>
              </a:rPr>
              <a:t>project  </a:t>
            </a:r>
            <a:r>
              <a:rPr lang="en-US" altLang="ja-JP" dirty="0" smtClean="0">
                <a:solidFill>
                  <a:srgbClr val="000090"/>
                </a:solidFill>
              </a:rPr>
              <a:t>(1990’s)</a:t>
            </a:r>
          </a:p>
          <a:p>
            <a:pPr lvl="2">
              <a:lnSpc>
                <a:spcPct val="90000"/>
              </a:lnSpc>
            </a:pPr>
            <a:r>
              <a:rPr lang="en-US" altLang="ja-JP" dirty="0" smtClean="0">
                <a:solidFill>
                  <a:srgbClr val="000090"/>
                </a:solidFill>
              </a:rPr>
              <a:t>Assuming to manage ~ 20,000 cavities </a:t>
            </a:r>
            <a:endParaRPr lang="en-US" altLang="ja-JP" b="0" dirty="0" smtClean="0">
              <a:solidFill>
                <a:srgbClr val="00009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solidFill>
                  <a:srgbClr val="000090"/>
                </a:solidFill>
              </a:rPr>
              <a:t>R&amp;D progress  in past 10 years</a:t>
            </a:r>
          </a:p>
          <a:p>
            <a:pPr lvl="2">
              <a:lnSpc>
                <a:spcPct val="90000"/>
              </a:lnSpc>
            </a:pPr>
            <a:r>
              <a:rPr lang="en-US" altLang="ja-JP" dirty="0" smtClean="0">
                <a:solidFill>
                  <a:srgbClr val="000090"/>
                </a:solidFill>
              </a:rPr>
              <a:t>Varied industrialization efforts </a:t>
            </a:r>
            <a:endParaRPr lang="en-US" altLang="ja-JP" b="0" dirty="0" smtClean="0">
              <a:solidFill>
                <a:srgbClr val="00009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solidFill>
                  <a:srgbClr val="000090"/>
                </a:solidFill>
              </a:rPr>
              <a:t>On-going Industrialization for the </a:t>
            </a:r>
            <a:r>
              <a:rPr kumimoji="0" lang="en-US" altLang="ja-JP" dirty="0" smtClean="0">
                <a:solidFill>
                  <a:srgbClr val="000090"/>
                </a:solidFill>
              </a:rPr>
              <a:t> E-</a:t>
            </a:r>
            <a:r>
              <a:rPr kumimoji="0" lang="en-US" altLang="ja-JP" dirty="0" smtClean="0">
                <a:solidFill>
                  <a:srgbClr val="FF0000"/>
                </a:solidFill>
              </a:rPr>
              <a:t>XFEL</a:t>
            </a:r>
            <a:r>
              <a:rPr kumimoji="0" lang="en-US" altLang="ja-JP" dirty="0" smtClean="0"/>
              <a:t> Project  </a:t>
            </a:r>
            <a:endParaRPr kumimoji="0" lang="en-US" altLang="ja-JP" sz="22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ja-JP" sz="2600" dirty="0" smtClean="0">
                <a:solidFill>
                  <a:srgbClr val="000090"/>
                </a:solidFill>
              </a:rPr>
              <a:t>Develop Industrialization Model</a:t>
            </a:r>
          </a:p>
          <a:p>
            <a:pPr lvl="1">
              <a:lnSpc>
                <a:spcPct val="90000"/>
              </a:lnSpc>
            </a:pPr>
            <a:r>
              <a:rPr lang="en-US" altLang="ja-JP" b="0" dirty="0" smtClean="0">
                <a:solidFill>
                  <a:srgbClr val="3366FF"/>
                </a:solidFill>
              </a:rPr>
              <a:t>Need to adapt </a:t>
            </a:r>
            <a:r>
              <a:rPr lang="en-US" altLang="ja-JP" b="0" dirty="0" smtClean="0">
                <a:solidFill>
                  <a:srgbClr val="000090"/>
                </a:solidFill>
              </a:rPr>
              <a:t>various governance models and in kind contribution models from multiple regions, countries, and laboratories,  </a:t>
            </a:r>
          </a:p>
          <a:p>
            <a:pPr lvl="1">
              <a:lnSpc>
                <a:spcPct val="90000"/>
              </a:lnSpc>
            </a:pPr>
            <a:r>
              <a:rPr lang="en-US" altLang="ja-JP" b="0" dirty="0" smtClean="0">
                <a:solidFill>
                  <a:srgbClr val="3366FF"/>
                </a:solidFill>
              </a:rPr>
              <a:t>Make our own effort </a:t>
            </a:r>
            <a:r>
              <a:rPr lang="en-US" altLang="ja-JP" b="0" dirty="0" smtClean="0">
                <a:solidFill>
                  <a:srgbClr val="000090"/>
                </a:solidFill>
              </a:rPr>
              <a:t>to seek for the best cost-effective production technology and approach</a:t>
            </a:r>
          </a:p>
          <a:p>
            <a:pPr lvl="2">
              <a:lnSpc>
                <a:spcPct val="90000"/>
              </a:lnSpc>
            </a:pPr>
            <a:r>
              <a:rPr lang="en-US" altLang="ja-JP" dirty="0" smtClean="0">
                <a:solidFill>
                  <a:srgbClr val="000090"/>
                </a:solidFill>
              </a:rPr>
              <a:t>An example: A pilot-plant effort at KEK</a:t>
            </a:r>
          </a:p>
          <a:p>
            <a:pPr lvl="1">
              <a:lnSpc>
                <a:spcPct val="90000"/>
              </a:lnSpc>
            </a:pPr>
            <a:r>
              <a:rPr lang="en-US" altLang="ja-JP" b="0" dirty="0" smtClean="0">
                <a:solidFill>
                  <a:srgbClr val="3366FF"/>
                </a:solidFill>
              </a:rPr>
              <a:t>Communicate with industry and laboratories </a:t>
            </a:r>
            <a:r>
              <a:rPr lang="en-US" altLang="ja-JP" b="0" dirty="0" smtClean="0">
                <a:solidFill>
                  <a:srgbClr val="000090"/>
                </a:solidFill>
              </a:rPr>
              <a:t>to seek for cost-effective manufacturing and quality control 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1400" b="1" dirty="0">
                <a:solidFill>
                  <a:srgbClr val="00B050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A. Yamamoto 11-04-14 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6359-397B-D146-B043-A13A549AFB6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SCRF Industrialization in Europe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72303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An Industrialization Model</a:t>
            </a:r>
            <a:endParaRPr lang="ja-JP" altLang="en-US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562600"/>
          </a:xfrm>
          <a:ln>
            <a:solidFill>
              <a:srgbClr val="3366FF"/>
            </a:solidFill>
          </a:ln>
        </p:spPr>
        <p:txBody>
          <a:bodyPr/>
          <a:lstStyle/>
          <a:p>
            <a:r>
              <a:rPr lang="en-US" altLang="ja-JP" sz="2400" b="1" u="sng" dirty="0" smtClean="0">
                <a:solidFill>
                  <a:srgbClr val="3366FF"/>
                </a:solidFill>
              </a:rPr>
              <a:t>Industry</a:t>
            </a:r>
            <a:r>
              <a:rPr lang="en-US" altLang="ja-JP" sz="2400" b="1" dirty="0" smtClean="0">
                <a:solidFill>
                  <a:srgbClr val="3366FF"/>
                </a:solidFill>
              </a:rPr>
              <a:t>-based Cavity Production  </a:t>
            </a:r>
          </a:p>
          <a:p>
            <a:pPr lvl="1"/>
            <a:r>
              <a:rPr lang="en-US" altLang="ja-JP" sz="2000" dirty="0" smtClean="0"/>
              <a:t>Manufactured by companies,</a:t>
            </a:r>
          </a:p>
          <a:p>
            <a:pPr lvl="2"/>
            <a:r>
              <a:rPr lang="en-US" altLang="ja-JP" sz="1600" dirty="0" smtClean="0"/>
              <a:t> shared fraction of  (10%~)  </a:t>
            </a:r>
            <a:r>
              <a:rPr lang="en-US" altLang="ja-JP" sz="1600" dirty="0" smtClean="0">
                <a:solidFill>
                  <a:srgbClr val="3366FF"/>
                </a:solidFill>
              </a:rPr>
              <a:t>20 % ~ 100 %</a:t>
            </a:r>
          </a:p>
          <a:p>
            <a:pPr lvl="1"/>
            <a:r>
              <a:rPr lang="en-US" altLang="ja-JP" sz="2000" dirty="0" smtClean="0"/>
              <a:t>According to </a:t>
            </a:r>
            <a:r>
              <a:rPr lang="en-US" altLang="ja-JP" sz="2000" dirty="0" smtClean="0">
                <a:solidFill>
                  <a:srgbClr val="FF0000"/>
                </a:solidFill>
              </a:rPr>
              <a:t>‘build-to-print specification’ </a:t>
            </a:r>
            <a:r>
              <a:rPr lang="en-US" altLang="ja-JP" sz="2000" dirty="0" smtClean="0"/>
              <a:t>, satisfying</a:t>
            </a:r>
            <a:endParaRPr lang="en-US" altLang="ja-JP" sz="1600" dirty="0" smtClean="0"/>
          </a:p>
          <a:p>
            <a:pPr lvl="2"/>
            <a:r>
              <a:rPr lang="en-US" altLang="ja-JP" sz="1600" u="sng" dirty="0" smtClean="0"/>
              <a:t>Minimum acceptance criteria </a:t>
            </a:r>
            <a:r>
              <a:rPr lang="en-US" altLang="ja-JP" sz="1600" dirty="0" smtClean="0"/>
              <a:t>and inspections,  such as </a:t>
            </a:r>
            <a:r>
              <a:rPr lang="en-US" altLang="ja-JP" sz="1800" dirty="0" smtClean="0"/>
              <a:t>mechanical, surface, pressure, leak-tight, RF characteristics, so on,  </a:t>
            </a:r>
          </a:p>
          <a:p>
            <a:pPr lvl="2"/>
            <a:r>
              <a:rPr lang="en-US" altLang="ja-JP" sz="1800" dirty="0" smtClean="0"/>
              <a:t>Specific process such as EBW, EP, heat-treatment,  </a:t>
            </a:r>
          </a:p>
          <a:p>
            <a:pPr lvl="1"/>
            <a:r>
              <a:rPr lang="en-US" altLang="ja-JP" sz="2200" dirty="0" smtClean="0"/>
              <a:t>Delivery from industry to laboratories with </a:t>
            </a:r>
            <a:r>
              <a:rPr lang="en-US" altLang="ja-JP" sz="2000" dirty="0" smtClean="0">
                <a:solidFill>
                  <a:srgbClr val="000090"/>
                </a:solidFill>
              </a:rPr>
              <a:t>no inspection for the gradient performance </a:t>
            </a:r>
            <a:endParaRPr lang="en-US" altLang="ja-JP" sz="1800" dirty="0" smtClean="0">
              <a:solidFill>
                <a:srgbClr val="000090"/>
              </a:solidFill>
            </a:endParaRPr>
          </a:p>
          <a:p>
            <a:endParaRPr lang="en-US" altLang="ja-JP" sz="2400" b="1" u="sng" dirty="0" smtClean="0">
              <a:solidFill>
                <a:srgbClr val="3366FF"/>
              </a:solidFill>
            </a:endParaRPr>
          </a:p>
          <a:p>
            <a:r>
              <a:rPr lang="en-US" altLang="ja-JP" sz="2400" b="1" u="sng" dirty="0" smtClean="0">
                <a:solidFill>
                  <a:srgbClr val="3366FF"/>
                </a:solidFill>
              </a:rPr>
              <a:t>Laboratory</a:t>
            </a:r>
            <a:r>
              <a:rPr lang="en-US" altLang="ja-JP" sz="2400" b="1" dirty="0" smtClean="0">
                <a:solidFill>
                  <a:srgbClr val="3366FF"/>
                </a:solidFill>
              </a:rPr>
              <a:t>-based Cavity Performance Test </a:t>
            </a:r>
          </a:p>
          <a:p>
            <a:pPr lvl="1"/>
            <a:r>
              <a:rPr lang="en-US" altLang="ja-JP" sz="2000" dirty="0" smtClean="0">
                <a:solidFill>
                  <a:srgbClr val="000090"/>
                </a:solidFill>
              </a:rPr>
              <a:t>Collaborating laboratories</a:t>
            </a:r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responsible for the cavity gradient </a:t>
            </a:r>
            <a:r>
              <a:rPr lang="en-US" altLang="ja-JP" sz="2000" dirty="0" smtClean="0">
                <a:solidFill>
                  <a:srgbClr val="000090"/>
                </a:solidFill>
              </a:rPr>
              <a:t>performance, </a:t>
            </a:r>
          </a:p>
          <a:p>
            <a:pPr lvl="2"/>
            <a:r>
              <a:rPr lang="en-US" altLang="ja-JP" sz="1600" dirty="0" smtClean="0"/>
              <a:t>Multiple laboratories’ collaboration are natural.  </a:t>
            </a:r>
          </a:p>
          <a:p>
            <a:pPr lvl="2"/>
            <a:r>
              <a:rPr lang="en-US" altLang="ja-JP" sz="1600" dirty="0" smtClean="0"/>
              <a:t>Delivery from laboratory to (host) laboratory  with performance tested/guaranteed,   </a:t>
            </a:r>
          </a:p>
          <a:p>
            <a:pPr lvl="2"/>
            <a:endParaRPr lang="en-US" altLang="ja-JP" sz="16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1400" b="1" dirty="0">
                <a:solidFill>
                  <a:srgbClr val="00B050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A. Yamamoto 11-04-14 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6359-397B-D146-B043-A13A549AFB6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3528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SCRF Industrialization in Europe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50558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228600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Collisionneurs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e+e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: ILC à </a:t>
            </a:r>
            <a:r>
              <a:rPr lang="fr-F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</a:t>
            </a:r>
            <a:r>
              <a:rPr lang="fr-F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s=500-1000 </a:t>
            </a:r>
            <a:r>
              <a:rPr lang="fr-FR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endParaRPr lang="fr-F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b="10176"/>
          <a:stretch/>
        </p:blipFill>
        <p:spPr bwMode="auto">
          <a:xfrm>
            <a:off x="838200" y="4253753"/>
            <a:ext cx="7315200" cy="252804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 b="5987"/>
          <a:stretch/>
        </p:blipFill>
        <p:spPr bwMode="auto">
          <a:xfrm>
            <a:off x="914400" y="874059"/>
            <a:ext cx="7162800" cy="33169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7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タイトル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086600" cy="914400"/>
          </a:xfrm>
        </p:spPr>
        <p:txBody>
          <a:bodyPr/>
          <a:lstStyle/>
          <a:p>
            <a:r>
              <a:rPr lang="en-US" altLang="ja-JP" b="1" dirty="0" smtClean="0">
                <a:ea typeface="ＭＳ Ｐゴシック" pitchFamily="-112" charset="-128"/>
                <a:cs typeface="ＭＳ Ｐゴシック" pitchFamily="-112" charset="-128"/>
              </a:rPr>
              <a:t>Industrialization Models</a:t>
            </a:r>
            <a:endParaRPr lang="ja-JP" altLang="en-US" b="1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/>
        </p:nvGraphicFramePr>
        <p:xfrm>
          <a:off x="228600" y="1371600"/>
          <a:ext cx="8305797" cy="393763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14400"/>
                <a:gridCol w="1371600"/>
                <a:gridCol w="1169212"/>
                <a:gridCol w="1063142"/>
                <a:gridCol w="1395374"/>
                <a:gridCol w="2392069"/>
              </a:tblGrid>
              <a:tr h="37147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Production Models and Production Rate of SCRF Cavities </a:t>
                      </a:r>
                      <a:endParaRPr kumimoji="0" lang="en-GB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Project </a:t>
                      </a:r>
                      <a:endParaRPr kumimoji="0" lang="en-GB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numbers of  Cavities 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Fraction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Of Production Sharing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# of Cavity production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Production period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(years) 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Production Rate: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(Cavities/day/vendor)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(at 250  work-days/yr)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SNS</a:t>
                      </a:r>
                      <a:endParaRPr kumimoji="0" lang="en-GB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~ 110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(including +20%)</a:t>
                      </a:r>
                      <a:endParaRPr kumimoji="0" lang="en-GB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100 %</a:t>
                      </a:r>
                      <a:endParaRPr kumimoji="0" lang="en-GB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GB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0.15</a:t>
                      </a:r>
                      <a:endParaRPr kumimoji="0" lang="en-GB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XFEL</a:t>
                      </a:r>
                      <a:endParaRPr kumimoji="0" lang="en-GB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~600</a:t>
                      </a:r>
                      <a:endParaRPr kumimoji="0" lang="en-GB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100 %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50 %</a:t>
                      </a:r>
                      <a:endParaRPr kumimoji="0" lang="en-GB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2.5</a:t>
                      </a: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0.8 ~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0.4 ~0.5</a:t>
                      </a:r>
                      <a:endParaRPr kumimoji="0" lang="en-GB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sym typeface="Symbol" pitchFamily="-112" charset="2"/>
                        </a:rPr>
                        <a:t>ILC</a:t>
                      </a:r>
                      <a:endParaRPr kumimoji="0" lang="en-GB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  <a:sym typeface="Symbol" pitchFamily="-112" charset="2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~ 16,000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(including +10% 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</a:rPr>
                        <a:t>100 %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</a:rPr>
                        <a:t>50 %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</a:rPr>
                        <a:t>20 %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</a:rPr>
                        <a:t>10 %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</a:rPr>
                        <a:t>16,000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</a:rPr>
                        <a:t>8,000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</a:rPr>
                        <a:t>3,200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</a:rPr>
                        <a:t>1,600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</a:rPr>
                        <a:t>6 (= 2 </a:t>
                      </a:r>
                      <a:r>
                        <a:rPr kumimoji="0" lang="en-GB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</a:rPr>
                        <a:t>x</a:t>
                      </a: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</a:rPr>
                        <a:t> 3)*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sym typeface="Wingdings"/>
                        </a:rPr>
                        <a:t>~ 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sym typeface="Wingdings"/>
                        </a:rPr>
                        <a:t>~ 5.5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sym typeface="Wingdings"/>
                        </a:rPr>
                        <a:t>~ 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~ 1</a:t>
                      </a:r>
                      <a:endParaRPr kumimoji="0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itchFamily="-112" charset="0"/>
                        <a:ea typeface="Arial Unicode MS" pitchFamily="-112" charset="0"/>
                        <a:cs typeface="Arial Unicode MS" pitchFamily="-112" charset="0"/>
                        <a:sym typeface="Wingdings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A. Yamamoto 11-04-14 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6359-397B-D146-B043-A13A549AFB6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2400" y="5562600"/>
            <a:ext cx="86784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  <a:latin typeface="Arial" pitchFamily="-112" charset="0"/>
              </a:rPr>
              <a:t>*Assumption : ILC full production-rate period to be twice of production time of XFEL</a:t>
            </a:r>
            <a:endParaRPr kumimoji="1" lang="ja-JP" alt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SCRF Industrialization in Europe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67281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円/楕円 29"/>
          <p:cNvSpPr/>
          <p:nvPr/>
        </p:nvSpPr>
        <p:spPr bwMode="auto">
          <a:xfrm>
            <a:off x="1981200" y="1676400"/>
            <a:ext cx="4495800" cy="2438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ctr" hangingPunct="0"/>
            <a:endParaRPr lang="ja-JP" altLang="en-US" sz="3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086600" cy="914400"/>
          </a:xfrm>
        </p:spPr>
        <p:txBody>
          <a:bodyPr/>
          <a:lstStyle/>
          <a:p>
            <a:r>
              <a:rPr lang="en-US" altLang="ja-JP" b="1" dirty="0" smtClean="0"/>
              <a:t>An Industrialization Model and Responsibility </a:t>
            </a:r>
            <a:endParaRPr lang="ja-JP" altLang="en-US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5181600"/>
            <a:ext cx="4800600" cy="762000"/>
          </a:xfrm>
          <a:solidFill>
            <a:srgbClr val="FFFF00"/>
          </a:solidFill>
          <a:ln>
            <a:solidFill>
              <a:srgbClr val="3366FF"/>
            </a:solidFill>
          </a:ln>
        </p:spPr>
        <p:txBody>
          <a:bodyPr/>
          <a:lstStyle/>
          <a:p>
            <a:r>
              <a:rPr lang="en-US" altLang="ja-JP" sz="2000" dirty="0" smtClean="0"/>
              <a:t>Lab: responsible for gradient</a:t>
            </a:r>
          </a:p>
          <a:p>
            <a:r>
              <a:rPr lang="en-US" altLang="ja-JP" sz="2000" dirty="0" smtClean="0"/>
              <a:t>Industry: responsible manufacturing </a:t>
            </a:r>
            <a:endParaRPr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1400" b="1" dirty="0">
                <a:solidFill>
                  <a:srgbClr val="00B050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A. Yamamoto 11-04-14 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6359-397B-D146-B043-A13A549AFB6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7400" y="5334000"/>
            <a:ext cx="2438400" cy="338554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0000"/>
                </a:solidFill>
                <a:latin typeface="Arial" pitchFamily="-112" charset="0"/>
              </a:rPr>
              <a:t>Manufacturer / industry </a:t>
            </a:r>
            <a:endParaRPr kumimoji="1" lang="ja-JP" altLang="en-US" sz="1600" b="1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48000" y="2472154"/>
            <a:ext cx="2057400" cy="707886"/>
          </a:xfrm>
          <a:prstGeom prst="rect">
            <a:avLst/>
          </a:prstGeom>
          <a:solidFill>
            <a:srgbClr val="CCFF33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0000"/>
                </a:solidFill>
                <a:latin typeface="Arial" pitchFamily="-112" charset="0"/>
              </a:rPr>
              <a:t>ILC </a:t>
            </a:r>
          </a:p>
          <a:p>
            <a:pPr algn="ctr"/>
            <a:r>
              <a:rPr kumimoji="1" lang="en-US" altLang="ja-JP" sz="2000" b="1" dirty="0" smtClean="0">
                <a:solidFill>
                  <a:srgbClr val="000000"/>
                </a:solidFill>
                <a:latin typeface="Arial" pitchFamily="-112" charset="0"/>
              </a:rPr>
              <a:t>host-laboratory </a:t>
            </a:r>
            <a:endParaRPr kumimoji="1" lang="ja-JP" altLang="en-US" sz="2000" b="1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00200" y="1600200"/>
            <a:ext cx="2057400" cy="338554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00"/>
                </a:solidFill>
                <a:latin typeface="Arial" pitchFamily="-112" charset="0"/>
              </a:rPr>
              <a:t>Laboratory: A </a:t>
            </a:r>
            <a:endParaRPr kumimoji="1" lang="ja-JP" altLang="en-US" sz="1600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48200" y="1600200"/>
            <a:ext cx="2133600" cy="338554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>
                <a:solidFill>
                  <a:srgbClr val="000000"/>
                </a:solidFill>
                <a:latin typeface="Arial" pitchFamily="-112" charset="0"/>
              </a:rPr>
              <a:t>aboratory</a:t>
            </a:r>
            <a:r>
              <a:rPr kumimoji="1" lang="en-US" altLang="ja-JP" sz="1600" dirty="0" smtClean="0">
                <a:solidFill>
                  <a:srgbClr val="000000"/>
                </a:solidFill>
                <a:latin typeface="Arial" pitchFamily="-112" charset="0"/>
              </a:rPr>
              <a:t> :  …</a:t>
            </a:r>
            <a:endParaRPr kumimoji="1" lang="ja-JP" altLang="en-US" sz="1600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7200" y="2472154"/>
            <a:ext cx="1905000" cy="338554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00"/>
                </a:solidFill>
                <a:latin typeface="Arial" pitchFamily="-112" charset="0"/>
              </a:rPr>
              <a:t>Laboratory: B </a:t>
            </a:r>
            <a:endParaRPr kumimoji="1" lang="ja-JP" altLang="en-US" sz="1600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91200" y="2472154"/>
            <a:ext cx="1905000" cy="338554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00"/>
                </a:solidFill>
                <a:latin typeface="Arial" pitchFamily="-112" charset="0"/>
              </a:rPr>
              <a:t>Laboratory:  E</a:t>
            </a:r>
            <a:endParaRPr kumimoji="1" lang="ja-JP" altLang="en-US" sz="1600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52600" y="3639978"/>
            <a:ext cx="1905000" cy="338554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00"/>
                </a:solidFill>
                <a:latin typeface="Arial" pitchFamily="-112" charset="0"/>
              </a:rPr>
              <a:t>Laboratory: C</a:t>
            </a:r>
            <a:endParaRPr kumimoji="1" lang="ja-JP" altLang="en-US" sz="1600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48200" y="3834824"/>
            <a:ext cx="3352800" cy="584776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0000"/>
                </a:solidFill>
                <a:latin typeface="Arial" pitchFamily="-112" charset="0"/>
              </a:rPr>
              <a:t>Laboratory : D</a:t>
            </a:r>
          </a:p>
          <a:p>
            <a:r>
              <a:rPr kumimoji="1" lang="en-US" altLang="ja-JP" sz="1600" b="1" dirty="0" smtClean="0">
                <a:solidFill>
                  <a:srgbClr val="000000"/>
                </a:solidFill>
                <a:latin typeface="Arial" pitchFamily="-112" charset="0"/>
              </a:rPr>
              <a:t>Responsible for gradient test </a:t>
            </a:r>
            <a:endParaRPr kumimoji="1" lang="ja-JP" altLang="en-US" sz="1600" b="1" dirty="0">
              <a:solidFill>
                <a:srgbClr val="000000"/>
              </a:solidFill>
              <a:latin typeface="Arial" pitchFamily="-112" charset="0"/>
            </a:endParaRPr>
          </a:p>
        </p:txBody>
      </p:sp>
      <p:cxnSp>
        <p:nvCxnSpPr>
          <p:cNvPr id="18" name="直線コネクタ 17"/>
          <p:cNvCxnSpPr/>
          <p:nvPr/>
        </p:nvCxnSpPr>
        <p:spPr bwMode="auto">
          <a:xfrm rot="10800000" flipV="1">
            <a:off x="3352800" y="3200400"/>
            <a:ext cx="457200" cy="4395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コネクタ 19"/>
          <p:cNvCxnSpPr/>
          <p:nvPr/>
        </p:nvCxnSpPr>
        <p:spPr bwMode="auto">
          <a:xfrm>
            <a:off x="4495800" y="3200400"/>
            <a:ext cx="83820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 bwMode="auto">
          <a:xfrm rot="10800000">
            <a:off x="3276600" y="1938754"/>
            <a:ext cx="6477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>
            <a:endCxn id="11" idx="3"/>
          </p:cNvCxnSpPr>
          <p:nvPr/>
        </p:nvCxnSpPr>
        <p:spPr bwMode="auto">
          <a:xfrm rot="10800000">
            <a:off x="2362200" y="2641432"/>
            <a:ext cx="685800" cy="255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/>
          <p:cNvCxnSpPr>
            <a:stCxn id="12" idx="1"/>
          </p:cNvCxnSpPr>
          <p:nvPr/>
        </p:nvCxnSpPr>
        <p:spPr bwMode="auto">
          <a:xfrm rot="10800000" flipV="1">
            <a:off x="5105400" y="2641430"/>
            <a:ext cx="685800" cy="255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コネクタ 23"/>
          <p:cNvCxnSpPr/>
          <p:nvPr/>
        </p:nvCxnSpPr>
        <p:spPr bwMode="auto">
          <a:xfrm rot="10800000" flipV="1">
            <a:off x="4419600" y="1938754"/>
            <a:ext cx="571500" cy="5582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>
            <a:endCxn id="7" idx="0"/>
          </p:cNvCxnSpPr>
          <p:nvPr/>
        </p:nvCxnSpPr>
        <p:spPr bwMode="auto">
          <a:xfrm>
            <a:off x="5715000" y="4191000"/>
            <a:ext cx="137160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テキスト ボックス 32"/>
          <p:cNvSpPr txBox="1"/>
          <p:nvPr/>
        </p:nvSpPr>
        <p:spPr>
          <a:xfrm>
            <a:off x="4343400" y="3288268"/>
            <a:ext cx="38020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Arial" pitchFamily="-112" charset="0"/>
              </a:rPr>
              <a:t>Performance specification / MOU  </a:t>
            </a:r>
            <a:endParaRPr kumimoji="1" lang="ja-JP" altLang="en-US" b="1" dirty="0">
              <a:solidFill>
                <a:srgbClr val="FF0000"/>
              </a:solidFill>
              <a:latin typeface="Arial" pitchFamily="-112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00600" y="4572000"/>
            <a:ext cx="426270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90"/>
                </a:solidFill>
                <a:latin typeface="Arial" pitchFamily="-112" charset="0"/>
              </a:rPr>
              <a:t>Build-to-print specification/  Contract </a:t>
            </a:r>
            <a:endParaRPr kumimoji="1" lang="ja-JP" altLang="en-US" b="1" dirty="0">
              <a:solidFill>
                <a:srgbClr val="000090"/>
              </a:solidFill>
              <a:latin typeface="Arial" pitchFamily="-112" charset="0"/>
            </a:endParaRPr>
          </a:p>
        </p:txBody>
      </p:sp>
      <p:sp>
        <p:nvSpPr>
          <p:cNvPr id="25" name="フッター プレースホルダ 24"/>
          <p:cNvSpPr>
            <a:spLocks noGrp="1"/>
          </p:cNvSpPr>
          <p:nvPr>
            <p:ph type="ftr" sz="quarter" idx="11"/>
          </p:nvPr>
        </p:nvSpPr>
        <p:spPr>
          <a:xfrm>
            <a:off x="2705099" y="6400800"/>
            <a:ext cx="3771901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SCRF Industrialization in Europe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69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8077200" cy="914400"/>
          </a:xfrm>
        </p:spPr>
        <p:txBody>
          <a:bodyPr/>
          <a:lstStyle/>
          <a:p>
            <a:r>
              <a:rPr lang="en-US" altLang="ja-JP" sz="3200" b="1" dirty="0" smtClean="0"/>
              <a:t>Next Step for Preparing Industrialization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05400"/>
          </a:xfrm>
        </p:spPr>
        <p:txBody>
          <a:bodyPr/>
          <a:lstStyle/>
          <a:p>
            <a:r>
              <a:rPr lang="en-US" altLang="ja-JP" u="sng" dirty="0" smtClean="0"/>
              <a:t>Plan for 2010-2011:</a:t>
            </a:r>
          </a:p>
          <a:p>
            <a:pPr lvl="1"/>
            <a:r>
              <a:rPr lang="en-US" altLang="ja-JP" sz="2000" dirty="0" smtClean="0">
                <a:solidFill>
                  <a:srgbClr val="3366FF"/>
                </a:solidFill>
              </a:rPr>
              <a:t>Extend</a:t>
            </a:r>
            <a:r>
              <a:rPr lang="en-US" altLang="ja-JP" sz="2000" dirty="0" smtClean="0"/>
              <a:t> our own effort for industrialization at laboratories,</a:t>
            </a:r>
          </a:p>
          <a:p>
            <a:pPr lvl="1"/>
            <a:r>
              <a:rPr lang="en-US" altLang="ja-JP" sz="2000" dirty="0" smtClean="0">
                <a:solidFill>
                  <a:srgbClr val="3366FF"/>
                </a:solidFill>
              </a:rPr>
              <a:t>Prepare</a:t>
            </a:r>
            <a:r>
              <a:rPr lang="en-US" altLang="ja-JP" sz="2000" dirty="0" smtClean="0"/>
              <a:t> for “ILC Cavity/</a:t>
            </a:r>
            <a:r>
              <a:rPr lang="en-US" altLang="ja-JP" sz="2000" dirty="0" err="1" smtClean="0"/>
              <a:t>cryomodule</a:t>
            </a:r>
            <a:r>
              <a:rPr lang="en-US" altLang="ja-JP" sz="2000" dirty="0" smtClean="0"/>
              <a:t> Specification” and </a:t>
            </a:r>
          </a:p>
          <a:p>
            <a:pPr lvl="1"/>
            <a:r>
              <a:rPr lang="en-US" altLang="ja-JP" sz="2000" dirty="0" smtClean="0">
                <a:solidFill>
                  <a:srgbClr val="3366FF"/>
                </a:solidFill>
              </a:rPr>
              <a:t>Expect</a:t>
            </a:r>
            <a:r>
              <a:rPr lang="en-US" altLang="ja-JP" sz="2000" dirty="0" smtClean="0"/>
              <a:t> responses/advices from cavity/</a:t>
            </a:r>
            <a:r>
              <a:rPr lang="en-US" altLang="ja-JP" sz="2000" dirty="0" err="1" smtClean="0"/>
              <a:t>cryomodule</a:t>
            </a:r>
            <a:r>
              <a:rPr lang="en-US" altLang="ja-JP" sz="2000" dirty="0" smtClean="0"/>
              <a:t> vendors</a:t>
            </a:r>
          </a:p>
          <a:p>
            <a:endParaRPr lang="en-US" altLang="ja-JP" sz="900" dirty="0" smtClean="0"/>
          </a:p>
          <a:p>
            <a:r>
              <a:rPr lang="en-US" altLang="ja-JP" u="sng" dirty="0" smtClean="0"/>
              <a:t>Boundary conditions: </a:t>
            </a:r>
            <a:endParaRPr lang="en-US" altLang="ja-JP" sz="2800" u="sng" dirty="0" smtClean="0"/>
          </a:p>
          <a:p>
            <a:pPr lvl="1"/>
            <a:r>
              <a:rPr lang="en-US" altLang="ja-JP" sz="2000" dirty="0" smtClean="0">
                <a:solidFill>
                  <a:srgbClr val="3366FF"/>
                </a:solidFill>
              </a:rPr>
              <a:t>Plug-compatible  and build-to-print </a:t>
            </a:r>
            <a:r>
              <a:rPr lang="en-US" altLang="ja-JP" sz="2000" dirty="0" smtClean="0">
                <a:solidFill>
                  <a:srgbClr val="000000"/>
                </a:solidFill>
              </a:rPr>
              <a:t>specification </a:t>
            </a:r>
          </a:p>
          <a:p>
            <a:pPr lvl="2"/>
            <a:r>
              <a:rPr lang="en-US" altLang="ja-JP" sz="1600" dirty="0" smtClean="0"/>
              <a:t>Including design parameter, interfaces, manufacturing process, </a:t>
            </a:r>
          </a:p>
          <a:p>
            <a:pPr lvl="2"/>
            <a:r>
              <a:rPr lang="en-US" altLang="ja-JP" sz="1600" dirty="0" smtClean="0"/>
              <a:t>Requirement on quality control, and minimum acceptance </a:t>
            </a:r>
            <a:r>
              <a:rPr lang="en-US" altLang="ja-JP" sz="1600" dirty="0" err="1" smtClean="0"/>
              <a:t>critera</a:t>
            </a:r>
            <a:endParaRPr lang="en-US" altLang="ja-JP" sz="1600" dirty="0" smtClean="0"/>
          </a:p>
          <a:p>
            <a:pPr lvl="1"/>
            <a:r>
              <a:rPr lang="en-US" altLang="ja-JP" sz="2000" dirty="0" smtClean="0"/>
              <a:t>Possible mass-production model</a:t>
            </a:r>
          </a:p>
          <a:p>
            <a:pPr lvl="2"/>
            <a:r>
              <a:rPr lang="en-US" altLang="ja-JP" sz="1800" dirty="0" smtClean="0"/>
              <a:t>Scale of production: </a:t>
            </a:r>
            <a:r>
              <a:rPr lang="en-US" altLang="ja-JP" sz="1800" dirty="0" smtClean="0">
                <a:solidFill>
                  <a:srgbClr val="3366FF"/>
                </a:solidFill>
              </a:rPr>
              <a:t>4,000 ~ 8,000  </a:t>
            </a:r>
            <a:r>
              <a:rPr lang="en-US" altLang="ja-JP" sz="1800" dirty="0" smtClean="0"/>
              <a:t>(25 ~ 50 %, for example)  </a:t>
            </a:r>
            <a:endParaRPr lang="en-US" altLang="ja-JP" dirty="0" smtClean="0"/>
          </a:p>
          <a:p>
            <a:pPr lvl="3"/>
            <a:r>
              <a:rPr lang="en-US" altLang="ja-JP" sz="1800" dirty="0" smtClean="0"/>
              <a:t>Possible industrial collaboration (grouping etc.. )</a:t>
            </a:r>
          </a:p>
          <a:p>
            <a:pPr lvl="2"/>
            <a:r>
              <a:rPr lang="en-US" altLang="ja-JP" sz="1800" dirty="0" smtClean="0"/>
              <a:t>Scale of production period:  </a:t>
            </a:r>
            <a:r>
              <a:rPr lang="en-US" altLang="ja-JP" sz="1800" dirty="0" smtClean="0">
                <a:solidFill>
                  <a:srgbClr val="3366FF"/>
                </a:solidFill>
              </a:rPr>
              <a:t>2 + 5~6 years </a:t>
            </a:r>
          </a:p>
          <a:p>
            <a:pPr lvl="3"/>
            <a:r>
              <a:rPr lang="en-US" altLang="ja-JP" sz="1800" dirty="0" smtClean="0"/>
              <a:t>Set-up + main production period</a:t>
            </a:r>
            <a:r>
              <a:rPr lang="en-US" altLang="ja-JP" sz="1800" dirty="0" smtClean="0">
                <a:solidFill>
                  <a:srgbClr val="000000"/>
                </a:solidFill>
              </a:rPr>
              <a:t>, assuming ≥ </a:t>
            </a:r>
            <a:r>
              <a:rPr lang="en-US" altLang="ja-JP" sz="1800" dirty="0" smtClean="0">
                <a:solidFill>
                  <a:srgbClr val="3366FF"/>
                </a:solidFill>
              </a:rPr>
              <a:t>2 </a:t>
            </a:r>
            <a:r>
              <a:rPr lang="en-US" altLang="ja-JP" sz="1800" dirty="0" err="1" smtClean="0">
                <a:solidFill>
                  <a:srgbClr val="3366FF"/>
                </a:solidFill>
              </a:rPr>
              <a:t>x</a:t>
            </a:r>
            <a:r>
              <a:rPr lang="en-US" altLang="ja-JP" sz="1800" dirty="0" smtClean="0">
                <a:solidFill>
                  <a:srgbClr val="3366FF"/>
                </a:solidFill>
              </a:rPr>
              <a:t>  EXFEL period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1400" b="1" dirty="0">
                <a:solidFill>
                  <a:srgbClr val="00B050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A. Yamamoto 11-04-14 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6359-397B-D146-B043-A13A549AFB6A}" type="slidenum">
              <a:rPr lang="en-US" altLang="ja-JP" smtClean="0"/>
              <a:pPr>
                <a:defRPr/>
              </a:pPr>
              <a:t>52</a:t>
            </a:fld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SCRF Industrialization in Europe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037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0" y="79405"/>
            <a:ext cx="7086600" cy="533400"/>
          </a:xfrm>
        </p:spPr>
        <p:txBody>
          <a:bodyPr>
            <a:normAutofit fontScale="90000"/>
          </a:bodyPr>
          <a:lstStyle/>
          <a:p>
            <a:r>
              <a:rPr lang="en-US" altLang="ja-JP" sz="3200" b="1" dirty="0" smtClean="0"/>
              <a:t>Updated Plan for Visiting Vendor </a:t>
            </a:r>
            <a:endParaRPr lang="ja-JP" altLang="en-US" sz="3200" b="1" dirty="0"/>
          </a:p>
        </p:txBody>
      </p:sp>
      <p:graphicFrame>
        <p:nvGraphicFramePr>
          <p:cNvPr id="7" name="コンテンツ プレースホルダ 6"/>
          <p:cNvGraphicFramePr>
            <a:graphicFrameLocks noGrp="1"/>
          </p:cNvGraphicFramePr>
          <p:nvPr>
            <p:ph idx="1"/>
          </p:nvPr>
        </p:nvGraphicFramePr>
        <p:xfrm>
          <a:off x="304801" y="685800"/>
          <a:ext cx="853439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837"/>
                <a:gridCol w="1312093"/>
                <a:gridCol w="1680007"/>
                <a:gridCol w="1680008"/>
                <a:gridCol w="2117054"/>
                <a:gridCol w="129539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No.</a:t>
                      </a:r>
                      <a:r>
                        <a:rPr kumimoji="1" lang="en-US" altLang="ja-JP" sz="1400" baseline="0" dirty="0" smtClean="0"/>
                        <a:t> 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Date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Company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Meeting  Place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Technical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baseline="0" dirty="0" err="1" smtClean="0"/>
                        <a:t>sbject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Notes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2/8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Hitachi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Tokyo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Cavity</a:t>
                      </a:r>
                      <a:r>
                        <a:rPr kumimoji="1" lang="en-US" altLang="ja-JP" sz="1400" baseline="0" dirty="0" smtClean="0"/>
                        <a:t> &amp; </a:t>
                      </a:r>
                      <a:r>
                        <a:rPr kumimoji="1" lang="en-US" altLang="ja-JP" sz="1400" baseline="0" dirty="0" err="1" smtClean="0"/>
                        <a:t>Cryomodule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2/8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Toshiba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Yokohana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Cavity &amp;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baseline="0" dirty="0" err="1" smtClean="0"/>
                        <a:t>Cryomodule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2/9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MHI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Kobe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Cavity &amp; </a:t>
                      </a:r>
                      <a:r>
                        <a:rPr kumimoji="1" lang="en-US" altLang="ja-JP" sz="1400" dirty="0" err="1" smtClean="0"/>
                        <a:t>Cryomodule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2/9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Tokyo </a:t>
                      </a:r>
                      <a:r>
                        <a:rPr kumimoji="1" lang="en-US" altLang="ja-JP" sz="1400" dirty="0" err="1" smtClean="0"/>
                        <a:t>Denkai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Tokyo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Nb</a:t>
                      </a:r>
                      <a:r>
                        <a:rPr kumimoji="1" lang="en-US" altLang="ja-JP" sz="1400" dirty="0" smtClean="0"/>
                        <a:t>, </a:t>
                      </a:r>
                      <a:r>
                        <a:rPr kumimoji="1" lang="en-US" altLang="ja-JP" sz="1400" dirty="0" err="1" smtClean="0"/>
                        <a:t>NbTi</a:t>
                      </a:r>
                      <a:r>
                        <a:rPr kumimoji="1" lang="en-US" altLang="ja-JP" sz="1400" dirty="0" smtClean="0"/>
                        <a:t> Material 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2/18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NingXia</a:t>
                      </a:r>
                      <a:r>
                        <a:rPr kumimoji="1" lang="en-US" altLang="ja-JP" sz="1400" dirty="0" smtClean="0"/>
                        <a:t>,</a:t>
                      </a:r>
                      <a:r>
                        <a:rPr kumimoji="1" lang="en-US" altLang="ja-JP" sz="1400" baseline="0" dirty="0" smtClean="0"/>
                        <a:t> OTIC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NingXia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Nb</a:t>
                      </a:r>
                      <a:r>
                        <a:rPr kumimoji="1" lang="en-US" altLang="ja-JP" sz="1400" dirty="0" smtClean="0"/>
                        <a:t>, </a:t>
                      </a:r>
                      <a:r>
                        <a:rPr kumimoji="1" lang="en-US" altLang="ja-JP" sz="1400" dirty="0" err="1" smtClean="0"/>
                        <a:t>NbTi</a:t>
                      </a:r>
                      <a:r>
                        <a:rPr kumimoji="1" lang="en-US" altLang="ja-JP" sz="1400" dirty="0" smtClean="0"/>
                        <a:t>,</a:t>
                      </a:r>
                      <a:r>
                        <a:rPr kumimoji="1" lang="en-US" altLang="ja-JP" sz="1400" baseline="0" dirty="0" smtClean="0"/>
                        <a:t> Ti </a:t>
                      </a:r>
                      <a:r>
                        <a:rPr kumimoji="1" lang="en-US" altLang="ja-JP" sz="1400" dirty="0" smtClean="0"/>
                        <a:t>Material 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3/3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Zanon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INFN,</a:t>
                      </a:r>
                      <a:r>
                        <a:rPr kumimoji="1" lang="en-US" altLang="ja-JP" sz="1400" baseline="0" dirty="0" smtClean="0"/>
                        <a:t> Milano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Cavity &amp; </a:t>
                      </a:r>
                      <a:r>
                        <a:rPr kumimoji="1" lang="en-US" altLang="ja-JP" sz="1400" dirty="0" err="1" smtClean="0"/>
                        <a:t>Cryomodule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3/4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RI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</a:t>
                      </a:r>
                      <a:r>
                        <a:rPr kumimoji="1" lang="en-US" altLang="ja-JP" sz="1400" dirty="0" err="1" smtClean="0"/>
                        <a:t>Koeln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Cavity &amp; </a:t>
                      </a:r>
                      <a:r>
                        <a:rPr kumimoji="1" lang="en-US" altLang="ja-JP" sz="1400" dirty="0" err="1" smtClean="0"/>
                        <a:t>Cryomodule</a:t>
                      </a:r>
                      <a:r>
                        <a:rPr kumimoji="1" lang="en-US" altLang="ja-JP" sz="1400" dirty="0" smtClean="0"/>
                        <a:t> 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3366FF"/>
                          </a:solidFill>
                        </a:rPr>
                        <a:t>4/27</a:t>
                      </a:r>
                      <a:endParaRPr kumimoji="1" lang="ja-JP" altLang="en-US" sz="1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solidFill>
                            <a:srgbClr val="3366FF"/>
                          </a:solidFill>
                        </a:rPr>
                        <a:t>Plansee</a:t>
                      </a:r>
                      <a:endParaRPr kumimoji="1" lang="ja-JP" altLang="en-US" sz="1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3366FF"/>
                          </a:solidFill>
                        </a:rPr>
                        <a:t>via</a:t>
                      </a:r>
                      <a:r>
                        <a:rPr kumimoji="1" lang="en-US" altLang="ja-JP" sz="1400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solidFill>
                            <a:srgbClr val="3366FF"/>
                          </a:solidFill>
                        </a:rPr>
                        <a:t>Munchen</a:t>
                      </a:r>
                      <a:endParaRPr kumimoji="1" lang="ja-JP" altLang="en-US" sz="1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solidFill>
                            <a:srgbClr val="3366FF"/>
                          </a:solidFill>
                        </a:rPr>
                        <a:t>Nb</a:t>
                      </a:r>
                      <a:r>
                        <a:rPr kumimoji="1" lang="en-US" altLang="ja-JP" sz="1400" dirty="0" smtClean="0">
                          <a:solidFill>
                            <a:srgbClr val="3366FF"/>
                          </a:solidFill>
                        </a:rPr>
                        <a:t>, NB-Ti Material</a:t>
                      </a:r>
                      <a:endParaRPr kumimoji="1" lang="ja-JP" altLang="en-US" sz="1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3/14, (4/8) 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AES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NY, Long Island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solidFill>
                            <a:srgbClr val="000000"/>
                          </a:solidFill>
                        </a:rPr>
                        <a:t>Cavitu</a:t>
                      </a:r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 &amp; </a:t>
                      </a:r>
                      <a:r>
                        <a:rPr kumimoji="1" lang="en-US" altLang="ja-JP" sz="1400" dirty="0" err="1" smtClean="0">
                          <a:solidFill>
                            <a:srgbClr val="000000"/>
                          </a:solidFill>
                        </a:rPr>
                        <a:t>Cryomodule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Re-Tele-conf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3/15,</a:t>
                      </a:r>
                      <a:r>
                        <a:rPr kumimoji="1" lang="en-US" altLang="ja-JP" sz="1400" baseline="0" dirty="0" smtClean="0">
                          <a:solidFill>
                            <a:srgbClr val="000000"/>
                          </a:solidFill>
                        </a:rPr>
                        <a:t> (4/7)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solidFill>
                            <a:srgbClr val="000000"/>
                          </a:solidFill>
                        </a:rPr>
                        <a:t>Niowave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Lansing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Cavity &amp; </a:t>
                      </a:r>
                      <a:r>
                        <a:rPr kumimoji="1" lang="en-US" altLang="ja-JP" sz="1400" dirty="0" err="1" smtClean="0">
                          <a:solidFill>
                            <a:srgbClr val="000000"/>
                          </a:solidFill>
                        </a:rPr>
                        <a:t>Cryomodule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Re-visit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4/6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PAVAC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Vancouver 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Cavity &amp; </a:t>
                      </a:r>
                      <a:r>
                        <a:rPr kumimoji="1" lang="en-US" altLang="ja-JP" sz="1400" dirty="0" err="1" smtClean="0"/>
                        <a:t>Cryomodule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3366FF"/>
                          </a:solidFill>
                        </a:rPr>
                        <a:t>4/25</a:t>
                      </a:r>
                      <a:endParaRPr kumimoji="1" lang="ja-JP" altLang="en-US" sz="1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solidFill>
                            <a:srgbClr val="3366FF"/>
                          </a:solidFill>
                        </a:rPr>
                        <a:t>Wah</a:t>
                      </a:r>
                      <a:r>
                        <a:rPr kumimoji="1" lang="en-US" altLang="ja-JP" sz="1400" dirty="0" smtClean="0">
                          <a:solidFill>
                            <a:srgbClr val="3366FF"/>
                          </a:solidFill>
                        </a:rPr>
                        <a:t>-Chang </a:t>
                      </a:r>
                      <a:endParaRPr kumimoji="1" lang="ja-JP" altLang="en-US" sz="1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aseline="0" dirty="0" smtClean="0">
                          <a:solidFill>
                            <a:srgbClr val="3366FF"/>
                          </a:solidFill>
                        </a:rPr>
                        <a:t>Via Portland </a:t>
                      </a:r>
                      <a:endParaRPr kumimoji="1" lang="ja-JP" altLang="en-US" sz="1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solidFill>
                            <a:srgbClr val="3366FF"/>
                          </a:solidFill>
                        </a:rPr>
                        <a:t>Nb</a:t>
                      </a:r>
                      <a:r>
                        <a:rPr kumimoji="1" lang="en-US" altLang="ja-JP" sz="1400" baseline="0" dirty="0" smtClean="0">
                          <a:solidFill>
                            <a:srgbClr val="3366FF"/>
                          </a:solidFill>
                        </a:rPr>
                        <a:t>, </a:t>
                      </a:r>
                      <a:r>
                        <a:rPr kumimoji="1" lang="en-US" altLang="ja-JP" sz="1400" baseline="0" dirty="0" err="1" smtClean="0">
                          <a:solidFill>
                            <a:srgbClr val="3366FF"/>
                          </a:solidFill>
                        </a:rPr>
                        <a:t>Nb</a:t>
                      </a:r>
                      <a:r>
                        <a:rPr kumimoji="1" lang="en-US" altLang="ja-JP" sz="1400" baseline="0" dirty="0" smtClean="0">
                          <a:solidFill>
                            <a:srgbClr val="3366FF"/>
                          </a:solidFill>
                        </a:rPr>
                        <a:t>-Ti material</a:t>
                      </a:r>
                      <a:endParaRPr kumimoji="1" lang="ja-JP" altLang="en-US" sz="1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1400" b="1" dirty="0">
                <a:solidFill>
                  <a:srgbClr val="00B050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A. Yamamoto 11-04-14 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85057" y="6400800"/>
            <a:ext cx="3352800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SCRF Industrialization in Europe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6359-397B-D146-B043-A13A549AFB6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2400" y="5715000"/>
            <a:ext cx="88181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  <a:latin typeface="Arial" pitchFamily="-112" charset="0"/>
              </a:rPr>
              <a:t>GDE members: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Arial" pitchFamily="-112" charset="0"/>
              </a:rPr>
              <a:t>PMs</a:t>
            </a:r>
            <a:r>
              <a:rPr kumimoji="1" lang="en-US" altLang="ja-JP" dirty="0" smtClean="0">
                <a:solidFill>
                  <a:srgbClr val="000000"/>
                </a:solidFill>
                <a:latin typeface="Arial" pitchFamily="-112" charset="0"/>
              </a:rPr>
              <a:t>, and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Arial" pitchFamily="-112" charset="0"/>
              </a:rPr>
              <a:t>RDs</a:t>
            </a:r>
            <a:r>
              <a:rPr kumimoji="1" lang="en-US" altLang="ja-JP" dirty="0" smtClean="0">
                <a:solidFill>
                  <a:srgbClr val="000000"/>
                </a:solidFill>
                <a:latin typeface="Arial" pitchFamily="-112" charset="0"/>
              </a:rPr>
              <a:t> / Cost-experts /  Experts from Lab (shared regionally)</a:t>
            </a:r>
            <a:endParaRPr kumimoji="1" lang="ja-JP" altLang="en-US" dirty="0">
              <a:solidFill>
                <a:srgbClr val="000000"/>
              </a:solidFill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l’exposé</a:t>
            </a:r>
            <a:endParaRPr lang="en-GB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57200" y="1344706"/>
            <a:ext cx="8229600" cy="36379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 L’option Collisionneur Circulaire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 Paramètres ILC250 ‘Light </a:t>
            </a:r>
            <a:r>
              <a:rPr lang="fr-FR" sz="2400" dirty="0" err="1" smtClean="0">
                <a:solidFill>
                  <a:srgbClr val="CACAFF"/>
                </a:solidFill>
                <a:sym typeface="Wingdings 3" pitchFamily="18" charset="2"/>
              </a:rPr>
              <a:t>Higgs</a:t>
            </a: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err="1" smtClean="0">
                <a:solidFill>
                  <a:srgbClr val="CACAFF"/>
                </a:solidFill>
                <a:sym typeface="Wingdings 3" pitchFamily="18" charset="2"/>
              </a:rPr>
              <a:t>Factory</a:t>
            </a: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’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Aspects Accélérateurs Linéaires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Performance accélérateur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CACAFF"/>
                </a:solidFill>
                <a:sym typeface="Wingdings 3" pitchFamily="18" charset="2"/>
              </a:rPr>
              <a:t>Coût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CACA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Calendrier de construction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Industrialisation 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rgbClr val="0000FF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Gouvernance</a:t>
            </a:r>
          </a:p>
        </p:txBody>
      </p:sp>
    </p:spTree>
    <p:extLst>
      <p:ext uri="{BB962C8B-B14F-4D97-AF65-F5344CB8AC3E}">
        <p14:creationId xmlns:p14="http://schemas.microsoft.com/office/powerpoint/2010/main" val="30312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タイトル 7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67600" cy="609600"/>
          </a:xfrm>
        </p:spPr>
        <p:txBody>
          <a:bodyPr/>
          <a:lstStyle/>
          <a:p>
            <a:r>
              <a:rPr kumimoji="0" lang="en-US" altLang="ja-JP" b="1" dirty="0" smtClean="0">
                <a:solidFill>
                  <a:srgbClr val="000090"/>
                </a:solidFill>
              </a:rPr>
              <a:t>SCRF-ML Technology Required</a:t>
            </a:r>
            <a:endParaRPr kumimoji="0" lang="ja-JP" altLang="en-US" b="1" dirty="0" smtClean="0">
              <a:solidFill>
                <a:srgbClr val="000090"/>
              </a:solidFill>
            </a:endParaRPr>
          </a:p>
        </p:txBody>
      </p:sp>
      <p:graphicFrame>
        <p:nvGraphicFramePr>
          <p:cNvPr id="10" name="コンテンツ プレースホルダ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6354436"/>
              </p:ext>
            </p:extLst>
          </p:nvPr>
        </p:nvGraphicFramePr>
        <p:xfrm>
          <a:off x="216068" y="952723"/>
          <a:ext cx="6032332" cy="5067077"/>
        </p:xfrm>
        <a:graphic>
          <a:graphicData uri="http://schemas.openxmlformats.org/drawingml/2006/table">
            <a:tbl>
              <a:tblPr/>
              <a:tblGrid>
                <a:gridCol w="2514600"/>
                <a:gridCol w="2057400"/>
                <a:gridCol w="146033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ILC 500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XFEL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456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RDR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 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Parameters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Value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456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C.M.  Energy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500 GeV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17.5 </a:t>
                      </a:r>
                      <a:r>
                        <a:rPr kumimoji="1" lang="fr-FR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GeV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4456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Peak luminosity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2x10</a:t>
                      </a:r>
                      <a:r>
                        <a:rPr kumimoji="1" lang="en-US" altLang="ja-JP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34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 cm</a:t>
                      </a:r>
                      <a:r>
                        <a:rPr kumimoji="1" lang="en-US" altLang="ja-JP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-2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s</a:t>
                      </a:r>
                      <a:r>
                        <a:rPr kumimoji="1" lang="en-US" altLang="ja-JP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-1</a:t>
                      </a:r>
                      <a:endParaRPr kumimoji="1" lang="ja-JP" altLang="en-US" sz="1800" b="0" i="0" u="none" strike="noStrike" cap="none" normalizeH="0" baseline="3000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-</a:t>
                      </a:r>
                      <a:endParaRPr kumimoji="1" lang="ja-JP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456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Beam Rep. rate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5 Hz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10 Hz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4456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Pulse time duration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1 </a:t>
                      </a:r>
                      <a:r>
                        <a:rPr kumimoji="1" lang="en-US" altLang="ja-JP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ms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1 ms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757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Beam </a:t>
                      </a: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current 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9 mA 　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(in pulse)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1 mA</a:t>
                      </a:r>
                      <a:endParaRPr kumimoji="1" lang="ja-JP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Av. field gradient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31.5 MV/m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23,6 MV/m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633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# 9-cell cavity</a:t>
                      </a:r>
                      <a:endParaRPr kumimoji="1" lang="ja-JP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15,873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808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4633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# cryomodule</a:t>
                      </a:r>
                      <a:endParaRPr kumimoji="1" lang="ja-JP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1,832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101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456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# RF units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560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latino" pitchFamily="-108" charset="0"/>
                          <a:ea typeface="Osaka" pitchFamily="-108" charset="-128"/>
                          <a:cs typeface="Osaka" pitchFamily="-108" charset="-128"/>
                        </a:rPr>
                        <a:t>25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alatino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  <p:sp>
        <p:nvSpPr>
          <p:cNvPr id="25639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2B317A-387A-A64A-8604-D8065BCF9A73}" type="slidenum">
              <a:rPr lang="en-US" altLang="ja-JP" smtClean="0"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pPr/>
              <a:t>6</a:t>
            </a:fld>
            <a:endParaRPr lang="en-US" altLang="ja-JP" smtClean="0">
              <a:latin typeface="Arial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sp>
        <p:nvSpPr>
          <p:cNvPr id="25640" name="日付プレースホルダ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z="1400" b="1" dirty="0" smtClean="0">
                <a:solidFill>
                  <a:srgbClr val="00B050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A. Yamamoto 11-04-14 </a:t>
            </a:r>
            <a:endParaRPr lang="en-US" altLang="ja-JP" sz="1400" b="1" dirty="0">
              <a:solidFill>
                <a:srgbClr val="00B050"/>
              </a:solidFill>
              <a:latin typeface="Arial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pic>
        <p:nvPicPr>
          <p:cNvPr id="25642" name="図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8676" y="2366682"/>
            <a:ext cx="240665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SCRF Industrialization in Europe</a:t>
            </a:r>
            <a:endParaRPr lang="en-US" altLang="ja-JP" dirty="0"/>
          </a:p>
        </p:txBody>
      </p:sp>
      <p:sp>
        <p:nvSpPr>
          <p:cNvPr id="2" name="ZoneTexte 1"/>
          <p:cNvSpPr txBox="1"/>
          <p:nvPr/>
        </p:nvSpPr>
        <p:spPr>
          <a:xfrm>
            <a:off x="6358676" y="4736068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~20 x XFEL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400800" y="518160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~18 x XFEL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598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8" y="4260501"/>
            <a:ext cx="84994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Accelerator Complex:</a:t>
            </a:r>
            <a:br>
              <a:rPr lang="en-US" dirty="0" smtClean="0"/>
            </a:br>
            <a:r>
              <a:rPr lang="en-US" dirty="0" smtClean="0"/>
              <a:t>Back to the17.5 GeV Start -up Version</a:t>
            </a:r>
            <a:endParaRPr lang="en-GB" dirty="0" smtClean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1146314"/>
            <a:ext cx="2981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100</a:t>
            </a:r>
            <a:r>
              <a:rPr lang="en-US" sz="2000" b="1" dirty="0" smtClean="0">
                <a:solidFill>
                  <a:srgbClr val="26004D"/>
                </a:solidFill>
              </a:rPr>
              <a:t> </a:t>
            </a:r>
            <a:r>
              <a:rPr lang="en-US" sz="2000" b="1" dirty="0">
                <a:solidFill>
                  <a:srgbClr val="26004D"/>
                </a:solidFill>
              </a:rPr>
              <a:t>accelerator </a:t>
            </a:r>
            <a:r>
              <a:rPr lang="en-US" sz="2000" b="1" dirty="0" smtClean="0">
                <a:solidFill>
                  <a:srgbClr val="26004D"/>
                </a:solidFill>
              </a:rPr>
              <a:t> modules</a:t>
            </a:r>
            <a:endParaRPr lang="en-GB" sz="2000" b="1" dirty="0">
              <a:solidFill>
                <a:srgbClr val="26004D"/>
              </a:solidFill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847255" y="2390823"/>
            <a:ext cx="32263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800</a:t>
            </a:r>
            <a:r>
              <a:rPr lang="en-US" sz="2000" b="1" dirty="0" smtClean="0">
                <a:solidFill>
                  <a:srgbClr val="26004D"/>
                </a:solidFill>
              </a:rPr>
              <a:t> </a:t>
            </a:r>
            <a:r>
              <a:rPr lang="en-US" sz="2000" b="1" dirty="0">
                <a:solidFill>
                  <a:srgbClr val="26004D"/>
                </a:solidFill>
              </a:rPr>
              <a:t>accelerating cavities</a:t>
            </a:r>
          </a:p>
          <a:p>
            <a:pPr algn="r"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26004D"/>
                </a:solidFill>
              </a:rPr>
              <a:t>1.3 GHz / </a:t>
            </a:r>
            <a:r>
              <a:rPr lang="en-US" sz="2000" b="1" dirty="0" smtClean="0">
                <a:solidFill>
                  <a:srgbClr val="FF0000"/>
                </a:solidFill>
              </a:rPr>
              <a:t>23.6</a:t>
            </a:r>
            <a:r>
              <a:rPr lang="en-US" sz="2000" b="1" dirty="0" smtClean="0">
                <a:solidFill>
                  <a:srgbClr val="26004D"/>
                </a:solidFill>
              </a:rPr>
              <a:t> </a:t>
            </a:r>
            <a:r>
              <a:rPr lang="en-US" sz="2000" b="1" dirty="0">
                <a:solidFill>
                  <a:srgbClr val="26004D"/>
                </a:solidFill>
              </a:rPr>
              <a:t>MV/m</a:t>
            </a:r>
            <a:endParaRPr lang="en-GB" sz="2000" b="1" dirty="0">
              <a:solidFill>
                <a:srgbClr val="26004D"/>
              </a:solidFill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286010" y="4273948"/>
            <a:ext cx="21844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25</a:t>
            </a:r>
            <a:r>
              <a:rPr lang="en-US" sz="2000" b="1" dirty="0" smtClean="0">
                <a:solidFill>
                  <a:srgbClr val="26004D"/>
                </a:solidFill>
              </a:rPr>
              <a:t> RF stations 5.2 MW each</a:t>
            </a:r>
            <a:endParaRPr lang="en-GB" sz="2000" b="1" dirty="0">
              <a:solidFill>
                <a:srgbClr val="26004D"/>
              </a:solidFill>
            </a:endParaRPr>
          </a:p>
        </p:txBody>
      </p:sp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1092200"/>
            <a:ext cx="58689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0248" name="Group 196"/>
          <p:cNvGrpSpPr>
            <a:grpSpLocks/>
          </p:cNvGrpSpPr>
          <p:nvPr/>
        </p:nvGrpSpPr>
        <p:grpSpPr bwMode="auto">
          <a:xfrm>
            <a:off x="3811305" y="3151360"/>
            <a:ext cx="3400425" cy="546100"/>
            <a:chOff x="2837" y="1725"/>
            <a:chExt cx="2555" cy="449"/>
          </a:xfrm>
        </p:grpSpPr>
        <p:grpSp>
          <p:nvGrpSpPr>
            <p:cNvPr id="10254" name="Group 18"/>
            <p:cNvGrpSpPr>
              <a:grpSpLocks/>
            </p:cNvGrpSpPr>
            <p:nvPr/>
          </p:nvGrpSpPr>
          <p:grpSpPr bwMode="auto">
            <a:xfrm>
              <a:off x="2837" y="1725"/>
              <a:ext cx="2555" cy="449"/>
              <a:chOff x="226" y="2470"/>
              <a:chExt cx="5392" cy="878"/>
            </a:xfrm>
          </p:grpSpPr>
          <p:grpSp>
            <p:nvGrpSpPr>
              <p:cNvPr id="10261" name="Group 19"/>
              <p:cNvGrpSpPr>
                <a:grpSpLocks/>
              </p:cNvGrpSpPr>
              <p:nvPr/>
            </p:nvGrpSpPr>
            <p:grpSpPr bwMode="auto">
              <a:xfrm>
                <a:off x="4462" y="2696"/>
                <a:ext cx="69" cy="424"/>
                <a:chOff x="2261" y="2699"/>
                <a:chExt cx="69" cy="424"/>
              </a:xfrm>
            </p:grpSpPr>
            <p:sp>
              <p:nvSpPr>
                <p:cNvPr id="10425" name="Line 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26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27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28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29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30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31" name="Line 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262" name="Group 27"/>
              <p:cNvGrpSpPr>
                <a:grpSpLocks/>
              </p:cNvGrpSpPr>
              <p:nvPr/>
            </p:nvGrpSpPr>
            <p:grpSpPr bwMode="auto">
              <a:xfrm>
                <a:off x="4017" y="2695"/>
                <a:ext cx="69" cy="424"/>
                <a:chOff x="2261" y="2699"/>
                <a:chExt cx="69" cy="424"/>
              </a:xfrm>
            </p:grpSpPr>
            <p:sp>
              <p:nvSpPr>
                <p:cNvPr id="10418" name="Line 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19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20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21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22" name="Line 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23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24" name="Line 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263" name="Group 35"/>
              <p:cNvGrpSpPr>
                <a:grpSpLocks/>
              </p:cNvGrpSpPr>
              <p:nvPr/>
            </p:nvGrpSpPr>
            <p:grpSpPr bwMode="auto">
              <a:xfrm>
                <a:off x="3578" y="2697"/>
                <a:ext cx="69" cy="424"/>
                <a:chOff x="2261" y="2699"/>
                <a:chExt cx="69" cy="424"/>
              </a:xfrm>
            </p:grpSpPr>
            <p:sp>
              <p:nvSpPr>
                <p:cNvPr id="10411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12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13" name="Line 38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14" name="Line 39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15" name="Line 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16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17" name="Line 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264" name="Group 43"/>
              <p:cNvGrpSpPr>
                <a:grpSpLocks/>
              </p:cNvGrpSpPr>
              <p:nvPr/>
            </p:nvGrpSpPr>
            <p:grpSpPr bwMode="auto">
              <a:xfrm>
                <a:off x="3137" y="2696"/>
                <a:ext cx="69" cy="424"/>
                <a:chOff x="2261" y="2699"/>
                <a:chExt cx="69" cy="424"/>
              </a:xfrm>
            </p:grpSpPr>
            <p:sp>
              <p:nvSpPr>
                <p:cNvPr id="10404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05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06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07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08" name="Line 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09" name="Line 4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10" name="Line 5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265" name="Group 51"/>
              <p:cNvGrpSpPr>
                <a:grpSpLocks/>
              </p:cNvGrpSpPr>
              <p:nvPr/>
            </p:nvGrpSpPr>
            <p:grpSpPr bwMode="auto">
              <a:xfrm>
                <a:off x="2697" y="2698"/>
                <a:ext cx="69" cy="424"/>
                <a:chOff x="2261" y="2699"/>
                <a:chExt cx="69" cy="424"/>
              </a:xfrm>
            </p:grpSpPr>
            <p:sp>
              <p:nvSpPr>
                <p:cNvPr id="10397" name="Line 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98" name="Line 53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99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00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01" name="Line 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02" name="Line 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403" name="Line 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266" name="Group 59"/>
              <p:cNvGrpSpPr>
                <a:grpSpLocks/>
              </p:cNvGrpSpPr>
              <p:nvPr/>
            </p:nvGrpSpPr>
            <p:grpSpPr bwMode="auto">
              <a:xfrm flipV="1">
                <a:off x="1379" y="3067"/>
                <a:ext cx="67" cy="56"/>
                <a:chOff x="1379" y="2699"/>
                <a:chExt cx="67" cy="56"/>
              </a:xfrm>
            </p:grpSpPr>
            <p:sp>
              <p:nvSpPr>
                <p:cNvPr id="10394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1391" y="2755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95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1379" y="269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96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1386" y="2713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267" name="Group 63"/>
              <p:cNvGrpSpPr>
                <a:grpSpLocks/>
              </p:cNvGrpSpPr>
              <p:nvPr/>
            </p:nvGrpSpPr>
            <p:grpSpPr bwMode="auto">
              <a:xfrm>
                <a:off x="1379" y="2699"/>
                <a:ext cx="67" cy="56"/>
                <a:chOff x="1379" y="2699"/>
                <a:chExt cx="67" cy="56"/>
              </a:xfrm>
            </p:grpSpPr>
            <p:sp>
              <p:nvSpPr>
                <p:cNvPr id="10391" name="Line 64"/>
                <p:cNvSpPr>
                  <a:spLocks noChangeAspect="1" noChangeShapeType="1"/>
                </p:cNvSpPr>
                <p:nvPr/>
              </p:nvSpPr>
              <p:spPr bwMode="auto">
                <a:xfrm>
                  <a:off x="1391" y="2755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92" name="Line 65"/>
                <p:cNvSpPr>
                  <a:spLocks noChangeAspect="1" noChangeShapeType="1"/>
                </p:cNvSpPr>
                <p:nvPr/>
              </p:nvSpPr>
              <p:spPr bwMode="auto">
                <a:xfrm>
                  <a:off x="1379" y="269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93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386" y="2713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0268" name="Freeform 67"/>
              <p:cNvSpPr>
                <a:spLocks noChangeAspect="1"/>
              </p:cNvSpPr>
              <p:nvPr/>
            </p:nvSpPr>
            <p:spPr bwMode="auto">
              <a:xfrm>
                <a:off x="707" y="2758"/>
                <a:ext cx="187" cy="89"/>
              </a:xfrm>
              <a:custGeom>
                <a:avLst/>
                <a:gdLst>
                  <a:gd name="T0" fmla="*/ 1 w 288"/>
                  <a:gd name="T1" fmla="*/ 0 h 137"/>
                  <a:gd name="T2" fmla="*/ 1 w 288"/>
                  <a:gd name="T3" fmla="*/ 1 h 137"/>
                  <a:gd name="T4" fmla="*/ 1 w 288"/>
                  <a:gd name="T5" fmla="*/ 1 h 137"/>
                  <a:gd name="T6" fmla="*/ 1 w 288"/>
                  <a:gd name="T7" fmla="*/ 1 h 137"/>
                  <a:gd name="T8" fmla="*/ 1 w 288"/>
                  <a:gd name="T9" fmla="*/ 1 h 137"/>
                  <a:gd name="T10" fmla="*/ 1 w 288"/>
                  <a:gd name="T11" fmla="*/ 1 h 137"/>
                  <a:gd name="T12" fmla="*/ 1 w 288"/>
                  <a:gd name="T13" fmla="*/ 1 h 137"/>
                  <a:gd name="T14" fmla="*/ 1 w 288"/>
                  <a:gd name="T15" fmla="*/ 1 h 137"/>
                  <a:gd name="T16" fmla="*/ 1 w 288"/>
                  <a:gd name="T17" fmla="*/ 1 h 137"/>
                  <a:gd name="T18" fmla="*/ 1 w 288"/>
                  <a:gd name="T19" fmla="*/ 1 h 137"/>
                  <a:gd name="T20" fmla="*/ 1 w 288"/>
                  <a:gd name="T21" fmla="*/ 1 h 137"/>
                  <a:gd name="T22" fmla="*/ 1 w 288"/>
                  <a:gd name="T23" fmla="*/ 1 h 137"/>
                  <a:gd name="T24" fmla="*/ 1 w 288"/>
                  <a:gd name="T25" fmla="*/ 1 h 137"/>
                  <a:gd name="T26" fmla="*/ 1 w 288"/>
                  <a:gd name="T27" fmla="*/ 1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"/>
                  <a:gd name="T43" fmla="*/ 0 h 137"/>
                  <a:gd name="T44" fmla="*/ 288 w 288"/>
                  <a:gd name="T45" fmla="*/ 137 h 1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" h="137">
                    <a:moveTo>
                      <a:pt x="56" y="0"/>
                    </a:moveTo>
                    <a:cubicBezTo>
                      <a:pt x="43" y="6"/>
                      <a:pt x="31" y="12"/>
                      <a:pt x="22" y="18"/>
                    </a:cubicBezTo>
                    <a:cubicBezTo>
                      <a:pt x="13" y="24"/>
                      <a:pt x="7" y="30"/>
                      <a:pt x="4" y="36"/>
                    </a:cubicBezTo>
                    <a:cubicBezTo>
                      <a:pt x="1" y="42"/>
                      <a:pt x="0" y="47"/>
                      <a:pt x="2" y="54"/>
                    </a:cubicBezTo>
                    <a:cubicBezTo>
                      <a:pt x="4" y="61"/>
                      <a:pt x="7" y="70"/>
                      <a:pt x="16" y="80"/>
                    </a:cubicBezTo>
                    <a:cubicBezTo>
                      <a:pt x="25" y="90"/>
                      <a:pt x="44" y="107"/>
                      <a:pt x="58" y="116"/>
                    </a:cubicBezTo>
                    <a:cubicBezTo>
                      <a:pt x="72" y="125"/>
                      <a:pt x="87" y="131"/>
                      <a:pt x="101" y="134"/>
                    </a:cubicBezTo>
                    <a:cubicBezTo>
                      <a:pt x="115" y="137"/>
                      <a:pt x="128" y="137"/>
                      <a:pt x="143" y="137"/>
                    </a:cubicBezTo>
                    <a:cubicBezTo>
                      <a:pt x="158" y="137"/>
                      <a:pt x="178" y="136"/>
                      <a:pt x="194" y="132"/>
                    </a:cubicBezTo>
                    <a:cubicBezTo>
                      <a:pt x="210" y="128"/>
                      <a:pt x="230" y="119"/>
                      <a:pt x="242" y="111"/>
                    </a:cubicBezTo>
                    <a:cubicBezTo>
                      <a:pt x="254" y="103"/>
                      <a:pt x="262" y="93"/>
                      <a:pt x="269" y="83"/>
                    </a:cubicBezTo>
                    <a:cubicBezTo>
                      <a:pt x="276" y="73"/>
                      <a:pt x="284" y="60"/>
                      <a:pt x="286" y="51"/>
                    </a:cubicBezTo>
                    <a:cubicBezTo>
                      <a:pt x="288" y="42"/>
                      <a:pt x="288" y="35"/>
                      <a:pt x="281" y="27"/>
                    </a:cubicBezTo>
                    <a:cubicBezTo>
                      <a:pt x="274" y="19"/>
                      <a:pt x="259" y="10"/>
                      <a:pt x="245" y="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69" name="Rectangle 68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545" y="3063"/>
                <a:ext cx="73" cy="116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70" name="Freeform 69" descr="Wide downward diagonal"/>
              <p:cNvSpPr>
                <a:spLocks noChangeAspect="1"/>
              </p:cNvSpPr>
              <p:nvPr/>
            </p:nvSpPr>
            <p:spPr bwMode="auto">
              <a:xfrm flipV="1">
                <a:off x="969" y="3052"/>
                <a:ext cx="224" cy="260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71" name="Rectangle 70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729" y="3081"/>
                <a:ext cx="53" cy="37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72" name="Rectangle 71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819" y="3081"/>
                <a:ext cx="52" cy="37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73" name="AutoShape 72"/>
              <p:cNvSpPr>
                <a:spLocks noChangeAspect="1" noChangeArrowheads="1"/>
              </p:cNvSpPr>
              <p:nvPr/>
            </p:nvSpPr>
            <p:spPr bwMode="auto">
              <a:xfrm flipV="1">
                <a:off x="716" y="2521"/>
                <a:ext cx="173" cy="278"/>
              </a:xfrm>
              <a:prstGeom prst="can">
                <a:avLst>
                  <a:gd name="adj" fmla="val 4017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74" name="Rectangle 73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545" y="2756"/>
                <a:ext cx="427" cy="7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grpSp>
            <p:nvGrpSpPr>
              <p:cNvPr id="10275" name="Group 74"/>
              <p:cNvGrpSpPr>
                <a:grpSpLocks noChangeAspect="1"/>
              </p:cNvGrpSpPr>
              <p:nvPr/>
            </p:nvGrpSpPr>
            <p:grpSpPr bwMode="auto">
              <a:xfrm>
                <a:off x="545" y="2756"/>
                <a:ext cx="428" cy="307"/>
                <a:chOff x="546" y="2763"/>
                <a:chExt cx="656" cy="471"/>
              </a:xfrm>
            </p:grpSpPr>
            <p:sp>
              <p:nvSpPr>
                <p:cNvPr id="10389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546" y="2763"/>
                  <a:ext cx="656" cy="4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90" name="Rectangle 76" descr="Wide upward diagonal"/>
                <p:cNvSpPr>
                  <a:spLocks noChangeAspect="1" noChangeArrowheads="1"/>
                </p:cNvSpPr>
                <p:nvPr/>
              </p:nvSpPr>
              <p:spPr bwMode="auto">
                <a:xfrm>
                  <a:off x="547" y="3223"/>
                  <a:ext cx="655" cy="11"/>
                </a:xfrm>
                <a:prstGeom prst="rect">
                  <a:avLst/>
                </a:prstGeom>
                <a:pattFill prst="wdUpDiag">
                  <a:fgClr>
                    <a:srgbClr val="000000"/>
                  </a:fgClr>
                  <a:bgClr>
                    <a:srgbClr val="F0F0F4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0276" name="Rectangle 77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545" y="2639"/>
                <a:ext cx="73" cy="116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77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782" y="3063"/>
                <a:ext cx="36" cy="5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78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801" y="3027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79" name="Freeform 80" descr="Wide downward diagonal"/>
              <p:cNvSpPr>
                <a:spLocks noChangeAspect="1"/>
              </p:cNvSpPr>
              <p:nvPr/>
            </p:nvSpPr>
            <p:spPr bwMode="auto">
              <a:xfrm>
                <a:off x="969" y="2506"/>
                <a:ext cx="224" cy="260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80" name="Freeform 81" descr="Wide downward diagonal"/>
              <p:cNvSpPr>
                <a:spLocks noChangeAspect="1"/>
              </p:cNvSpPr>
              <p:nvPr/>
            </p:nvSpPr>
            <p:spPr bwMode="auto">
              <a:xfrm>
                <a:off x="917" y="3063"/>
                <a:ext cx="172" cy="285"/>
              </a:xfrm>
              <a:custGeom>
                <a:avLst/>
                <a:gdLst>
                  <a:gd name="T0" fmla="*/ 0 w 264"/>
                  <a:gd name="T1" fmla="*/ 0 h 438"/>
                  <a:gd name="T2" fmla="*/ 1 w 264"/>
                  <a:gd name="T3" fmla="*/ 1 h 438"/>
                  <a:gd name="T4" fmla="*/ 1 w 264"/>
                  <a:gd name="T5" fmla="*/ 1 h 438"/>
                  <a:gd name="T6" fmla="*/ 1 w 264"/>
                  <a:gd name="T7" fmla="*/ 1 h 438"/>
                  <a:gd name="T8" fmla="*/ 1 w 264"/>
                  <a:gd name="T9" fmla="*/ 1 h 438"/>
                  <a:gd name="T10" fmla="*/ 1 w 264"/>
                  <a:gd name="T11" fmla="*/ 1 h 438"/>
                  <a:gd name="T12" fmla="*/ 1 w 264"/>
                  <a:gd name="T13" fmla="*/ 1 h 4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"/>
                  <a:gd name="T22" fmla="*/ 0 h 438"/>
                  <a:gd name="T23" fmla="*/ 264 w 264"/>
                  <a:gd name="T24" fmla="*/ 438 h 4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" h="438">
                    <a:moveTo>
                      <a:pt x="0" y="0"/>
                    </a:moveTo>
                    <a:lnTo>
                      <a:pt x="2" y="56"/>
                    </a:lnTo>
                    <a:lnTo>
                      <a:pt x="219" y="438"/>
                    </a:lnTo>
                    <a:lnTo>
                      <a:pt x="236" y="438"/>
                    </a:lnTo>
                    <a:cubicBezTo>
                      <a:pt x="239" y="434"/>
                      <a:pt x="232" y="420"/>
                      <a:pt x="237" y="416"/>
                    </a:cubicBezTo>
                    <a:lnTo>
                      <a:pt x="264" y="416"/>
                    </a:lnTo>
                    <a:lnTo>
                      <a:pt x="32" y="5"/>
                    </a:ln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81" name="Line 82" descr="Wide downward diagonal"/>
              <p:cNvSpPr>
                <a:spLocks noChangeAspect="1" noChangeShapeType="1"/>
              </p:cNvSpPr>
              <p:nvPr/>
            </p:nvSpPr>
            <p:spPr bwMode="auto">
              <a:xfrm flipV="1">
                <a:off x="1088" y="328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grpSp>
            <p:nvGrpSpPr>
              <p:cNvPr id="10282" name="Group 83"/>
              <p:cNvGrpSpPr>
                <a:grpSpLocks noChangeAspect="1"/>
              </p:cNvGrpSpPr>
              <p:nvPr/>
            </p:nvGrpSpPr>
            <p:grpSpPr bwMode="auto">
              <a:xfrm flipV="1">
                <a:off x="917" y="2471"/>
                <a:ext cx="172" cy="285"/>
                <a:chOff x="1116" y="3234"/>
                <a:chExt cx="264" cy="438"/>
              </a:xfrm>
            </p:grpSpPr>
            <p:sp>
              <p:nvSpPr>
                <p:cNvPr id="10387" name="Freeform 84" descr="Wide downward diagonal"/>
                <p:cNvSpPr>
                  <a:spLocks noChangeAspect="1"/>
                </p:cNvSpPr>
                <p:nvPr/>
              </p:nvSpPr>
              <p:spPr bwMode="auto">
                <a:xfrm>
                  <a:off x="1116" y="3234"/>
                  <a:ext cx="264" cy="438"/>
                </a:xfrm>
                <a:custGeom>
                  <a:avLst/>
                  <a:gdLst>
                    <a:gd name="T0" fmla="*/ 0 w 264"/>
                    <a:gd name="T1" fmla="*/ 0 h 438"/>
                    <a:gd name="T2" fmla="*/ 2 w 264"/>
                    <a:gd name="T3" fmla="*/ 56 h 438"/>
                    <a:gd name="T4" fmla="*/ 219 w 264"/>
                    <a:gd name="T5" fmla="*/ 438 h 438"/>
                    <a:gd name="T6" fmla="*/ 236 w 264"/>
                    <a:gd name="T7" fmla="*/ 438 h 438"/>
                    <a:gd name="T8" fmla="*/ 237 w 264"/>
                    <a:gd name="T9" fmla="*/ 416 h 438"/>
                    <a:gd name="T10" fmla="*/ 264 w 264"/>
                    <a:gd name="T11" fmla="*/ 416 h 438"/>
                    <a:gd name="T12" fmla="*/ 32 w 264"/>
                    <a:gd name="T13" fmla="*/ 5 h 4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4"/>
                    <a:gd name="T22" fmla="*/ 0 h 438"/>
                    <a:gd name="T23" fmla="*/ 264 w 264"/>
                    <a:gd name="T24" fmla="*/ 438 h 4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4" h="438">
                      <a:moveTo>
                        <a:pt x="0" y="0"/>
                      </a:moveTo>
                      <a:lnTo>
                        <a:pt x="2" y="56"/>
                      </a:lnTo>
                      <a:lnTo>
                        <a:pt x="219" y="438"/>
                      </a:lnTo>
                      <a:lnTo>
                        <a:pt x="236" y="438"/>
                      </a:lnTo>
                      <a:cubicBezTo>
                        <a:pt x="239" y="434"/>
                        <a:pt x="232" y="420"/>
                        <a:pt x="237" y="416"/>
                      </a:cubicBezTo>
                      <a:lnTo>
                        <a:pt x="264" y="416"/>
                      </a:lnTo>
                      <a:lnTo>
                        <a:pt x="32" y="5"/>
                      </a:lnTo>
                    </a:path>
                  </a:pathLst>
                </a:custGeom>
                <a:pattFill prst="wdDnDiag">
                  <a:fgClr>
                    <a:srgbClr val="000000"/>
                  </a:fgClr>
                  <a:bgClr>
                    <a:srgbClr val="F0F0F4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88" name="Line 85" descr="Wide downward diagonal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79" y="3575"/>
                  <a:ext cx="0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0283" name="Line 86"/>
              <p:cNvSpPr>
                <a:spLocks noChangeAspect="1" noChangeShapeType="1"/>
              </p:cNvSpPr>
              <p:nvPr/>
            </p:nvSpPr>
            <p:spPr bwMode="auto">
              <a:xfrm>
                <a:off x="800" y="2474"/>
                <a:ext cx="0" cy="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84" name="Oval 87"/>
              <p:cNvSpPr>
                <a:spLocks noChangeAspect="1" noChangeArrowheads="1"/>
              </p:cNvSpPr>
              <p:nvPr/>
            </p:nvSpPr>
            <p:spPr bwMode="auto">
              <a:xfrm rot="-1827933">
                <a:off x="743" y="2657"/>
                <a:ext cx="31" cy="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85" name="Oval 88"/>
              <p:cNvSpPr>
                <a:spLocks noChangeAspect="1" noChangeArrowheads="1"/>
              </p:cNvSpPr>
              <p:nvPr/>
            </p:nvSpPr>
            <p:spPr bwMode="auto">
              <a:xfrm rot="-1827933">
                <a:off x="744" y="2701"/>
                <a:ext cx="32" cy="1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86" name="Freeform 89"/>
              <p:cNvSpPr>
                <a:spLocks noChangeAspect="1"/>
              </p:cNvSpPr>
              <p:nvPr/>
            </p:nvSpPr>
            <p:spPr bwMode="auto">
              <a:xfrm>
                <a:off x="729" y="2760"/>
                <a:ext cx="152" cy="69"/>
              </a:xfrm>
              <a:custGeom>
                <a:avLst/>
                <a:gdLst>
                  <a:gd name="T0" fmla="*/ 1 w 233"/>
                  <a:gd name="T1" fmla="*/ 1 h 107"/>
                  <a:gd name="T2" fmla="*/ 1 w 233"/>
                  <a:gd name="T3" fmla="*/ 1 h 107"/>
                  <a:gd name="T4" fmla="*/ 1 w 233"/>
                  <a:gd name="T5" fmla="*/ 1 h 107"/>
                  <a:gd name="T6" fmla="*/ 1 w 233"/>
                  <a:gd name="T7" fmla="*/ 1 h 107"/>
                  <a:gd name="T8" fmla="*/ 1 w 233"/>
                  <a:gd name="T9" fmla="*/ 1 h 107"/>
                  <a:gd name="T10" fmla="*/ 1 w 233"/>
                  <a:gd name="T11" fmla="*/ 1 h 107"/>
                  <a:gd name="T12" fmla="*/ 1 w 233"/>
                  <a:gd name="T13" fmla="*/ 1 h 107"/>
                  <a:gd name="T14" fmla="*/ 1 w 233"/>
                  <a:gd name="T15" fmla="*/ 1 h 107"/>
                  <a:gd name="T16" fmla="*/ 1 w 233"/>
                  <a:gd name="T17" fmla="*/ 1 h 107"/>
                  <a:gd name="T18" fmla="*/ 1 w 233"/>
                  <a:gd name="T19" fmla="*/ 1 h 107"/>
                  <a:gd name="T20" fmla="*/ 1 w 233"/>
                  <a:gd name="T21" fmla="*/ 0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3"/>
                  <a:gd name="T34" fmla="*/ 0 h 107"/>
                  <a:gd name="T35" fmla="*/ 233 w 233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3" h="107">
                    <a:moveTo>
                      <a:pt x="4" y="8"/>
                    </a:moveTo>
                    <a:cubicBezTo>
                      <a:pt x="2" y="15"/>
                      <a:pt x="0" y="23"/>
                      <a:pt x="1" y="32"/>
                    </a:cubicBezTo>
                    <a:cubicBezTo>
                      <a:pt x="2" y="41"/>
                      <a:pt x="5" y="53"/>
                      <a:pt x="13" y="62"/>
                    </a:cubicBezTo>
                    <a:cubicBezTo>
                      <a:pt x="21" y="71"/>
                      <a:pt x="35" y="80"/>
                      <a:pt x="46" y="87"/>
                    </a:cubicBezTo>
                    <a:cubicBezTo>
                      <a:pt x="57" y="94"/>
                      <a:pt x="71" y="101"/>
                      <a:pt x="81" y="104"/>
                    </a:cubicBezTo>
                    <a:cubicBezTo>
                      <a:pt x="91" y="107"/>
                      <a:pt x="97" y="107"/>
                      <a:pt x="109" y="107"/>
                    </a:cubicBezTo>
                    <a:cubicBezTo>
                      <a:pt x="121" y="107"/>
                      <a:pt x="139" y="106"/>
                      <a:pt x="153" y="101"/>
                    </a:cubicBezTo>
                    <a:cubicBezTo>
                      <a:pt x="167" y="96"/>
                      <a:pt x="182" y="86"/>
                      <a:pt x="193" y="77"/>
                    </a:cubicBezTo>
                    <a:cubicBezTo>
                      <a:pt x="204" y="68"/>
                      <a:pt x="211" y="56"/>
                      <a:pt x="217" y="45"/>
                    </a:cubicBezTo>
                    <a:cubicBezTo>
                      <a:pt x="223" y="34"/>
                      <a:pt x="229" y="18"/>
                      <a:pt x="231" y="11"/>
                    </a:cubicBezTo>
                    <a:cubicBezTo>
                      <a:pt x="233" y="4"/>
                      <a:pt x="231" y="2"/>
                      <a:pt x="22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87" name="Freeform 90"/>
              <p:cNvSpPr>
                <a:spLocks noChangeAspect="1"/>
              </p:cNvSpPr>
              <p:nvPr/>
            </p:nvSpPr>
            <p:spPr bwMode="auto">
              <a:xfrm>
                <a:off x="765" y="2739"/>
                <a:ext cx="69" cy="92"/>
              </a:xfrm>
              <a:custGeom>
                <a:avLst/>
                <a:gdLst>
                  <a:gd name="T0" fmla="*/ 1 w 106"/>
                  <a:gd name="T1" fmla="*/ 1 h 140"/>
                  <a:gd name="T2" fmla="*/ 1 w 106"/>
                  <a:gd name="T3" fmla="*/ 1 h 140"/>
                  <a:gd name="T4" fmla="*/ 1 w 106"/>
                  <a:gd name="T5" fmla="*/ 1 h 140"/>
                  <a:gd name="T6" fmla="*/ 1 w 106"/>
                  <a:gd name="T7" fmla="*/ 1 h 140"/>
                  <a:gd name="T8" fmla="*/ 1 w 106"/>
                  <a:gd name="T9" fmla="*/ 1 h 140"/>
                  <a:gd name="T10" fmla="*/ 1 w 106"/>
                  <a:gd name="T11" fmla="*/ 1 h 140"/>
                  <a:gd name="T12" fmla="*/ 1 w 106"/>
                  <a:gd name="T13" fmla="*/ 1 h 140"/>
                  <a:gd name="T14" fmla="*/ 1 w 106"/>
                  <a:gd name="T15" fmla="*/ 1 h 140"/>
                  <a:gd name="T16" fmla="*/ 1 w 106"/>
                  <a:gd name="T17" fmla="*/ 1 h 140"/>
                  <a:gd name="T18" fmla="*/ 1 w 106"/>
                  <a:gd name="T19" fmla="*/ 1 h 140"/>
                  <a:gd name="T20" fmla="*/ 1 w 106"/>
                  <a:gd name="T21" fmla="*/ 1 h 140"/>
                  <a:gd name="T22" fmla="*/ 1 w 106"/>
                  <a:gd name="T23" fmla="*/ 1 h 140"/>
                  <a:gd name="T24" fmla="*/ 1 w 106"/>
                  <a:gd name="T25" fmla="*/ 1 h 140"/>
                  <a:gd name="T26" fmla="*/ 1 w 106"/>
                  <a:gd name="T27" fmla="*/ 1 h 140"/>
                  <a:gd name="T28" fmla="*/ 1 w 106"/>
                  <a:gd name="T29" fmla="*/ 1 h 1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140"/>
                  <a:gd name="T47" fmla="*/ 106 w 106"/>
                  <a:gd name="T48" fmla="*/ 140 h 1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140">
                    <a:moveTo>
                      <a:pt x="54" y="3"/>
                    </a:moveTo>
                    <a:cubicBezTo>
                      <a:pt x="50" y="1"/>
                      <a:pt x="42" y="0"/>
                      <a:pt x="36" y="1"/>
                    </a:cubicBezTo>
                    <a:cubicBezTo>
                      <a:pt x="30" y="2"/>
                      <a:pt x="24" y="3"/>
                      <a:pt x="18" y="9"/>
                    </a:cubicBezTo>
                    <a:cubicBezTo>
                      <a:pt x="12" y="15"/>
                      <a:pt x="4" y="28"/>
                      <a:pt x="2" y="37"/>
                    </a:cubicBezTo>
                    <a:cubicBezTo>
                      <a:pt x="0" y="46"/>
                      <a:pt x="1" y="53"/>
                      <a:pt x="6" y="63"/>
                    </a:cubicBezTo>
                    <a:cubicBezTo>
                      <a:pt x="11" y="73"/>
                      <a:pt x="23" y="88"/>
                      <a:pt x="32" y="97"/>
                    </a:cubicBezTo>
                    <a:cubicBezTo>
                      <a:pt x="41" y="106"/>
                      <a:pt x="51" y="114"/>
                      <a:pt x="59" y="120"/>
                    </a:cubicBezTo>
                    <a:cubicBezTo>
                      <a:pt x="67" y="126"/>
                      <a:pt x="71" y="132"/>
                      <a:pt x="78" y="135"/>
                    </a:cubicBezTo>
                    <a:cubicBezTo>
                      <a:pt x="85" y="138"/>
                      <a:pt x="97" y="140"/>
                      <a:pt x="101" y="136"/>
                    </a:cubicBezTo>
                    <a:cubicBezTo>
                      <a:pt x="105" y="132"/>
                      <a:pt x="106" y="121"/>
                      <a:pt x="104" y="112"/>
                    </a:cubicBezTo>
                    <a:cubicBezTo>
                      <a:pt x="102" y="103"/>
                      <a:pt x="96" y="92"/>
                      <a:pt x="87" y="81"/>
                    </a:cubicBezTo>
                    <a:cubicBezTo>
                      <a:pt x="78" y="70"/>
                      <a:pt x="57" y="57"/>
                      <a:pt x="51" y="48"/>
                    </a:cubicBezTo>
                    <a:cubicBezTo>
                      <a:pt x="45" y="39"/>
                      <a:pt x="47" y="33"/>
                      <a:pt x="48" y="27"/>
                    </a:cubicBezTo>
                    <a:cubicBezTo>
                      <a:pt x="49" y="21"/>
                      <a:pt x="59" y="17"/>
                      <a:pt x="60" y="12"/>
                    </a:cubicBezTo>
                    <a:cubicBezTo>
                      <a:pt x="61" y="7"/>
                      <a:pt x="58" y="5"/>
                      <a:pt x="54" y="3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88" name="Freeform 91"/>
              <p:cNvSpPr>
                <a:spLocks noChangeAspect="1"/>
              </p:cNvSpPr>
              <p:nvPr/>
            </p:nvSpPr>
            <p:spPr bwMode="auto">
              <a:xfrm>
                <a:off x="803" y="2741"/>
                <a:ext cx="31" cy="81"/>
              </a:xfrm>
              <a:custGeom>
                <a:avLst/>
                <a:gdLst>
                  <a:gd name="T0" fmla="*/ 1 w 48"/>
                  <a:gd name="T1" fmla="*/ 1 h 124"/>
                  <a:gd name="T2" fmla="*/ 1 w 48"/>
                  <a:gd name="T3" fmla="*/ 0 h 124"/>
                  <a:gd name="T4" fmla="*/ 1 w 48"/>
                  <a:gd name="T5" fmla="*/ 1 h 124"/>
                  <a:gd name="T6" fmla="*/ 1 w 48"/>
                  <a:gd name="T7" fmla="*/ 1 h 124"/>
                  <a:gd name="T8" fmla="*/ 1 w 48"/>
                  <a:gd name="T9" fmla="*/ 1 h 124"/>
                  <a:gd name="T10" fmla="*/ 1 w 48"/>
                  <a:gd name="T11" fmla="*/ 1 h 124"/>
                  <a:gd name="T12" fmla="*/ 1 w 48"/>
                  <a:gd name="T13" fmla="*/ 1 h 124"/>
                  <a:gd name="T14" fmla="*/ 1 w 48"/>
                  <a:gd name="T15" fmla="*/ 1 h 124"/>
                  <a:gd name="T16" fmla="*/ 1 w 48"/>
                  <a:gd name="T17" fmla="*/ 1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124"/>
                  <a:gd name="T29" fmla="*/ 48 w 48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124">
                    <a:moveTo>
                      <a:pt x="4" y="7"/>
                    </a:moveTo>
                    <a:cubicBezTo>
                      <a:pt x="10" y="3"/>
                      <a:pt x="16" y="0"/>
                      <a:pt x="21" y="0"/>
                    </a:cubicBezTo>
                    <a:cubicBezTo>
                      <a:pt x="26" y="0"/>
                      <a:pt x="32" y="3"/>
                      <a:pt x="36" y="9"/>
                    </a:cubicBezTo>
                    <a:cubicBezTo>
                      <a:pt x="40" y="15"/>
                      <a:pt x="44" y="25"/>
                      <a:pt x="46" y="36"/>
                    </a:cubicBezTo>
                    <a:cubicBezTo>
                      <a:pt x="48" y="47"/>
                      <a:pt x="47" y="62"/>
                      <a:pt x="46" y="72"/>
                    </a:cubicBezTo>
                    <a:cubicBezTo>
                      <a:pt x="45" y="82"/>
                      <a:pt x="46" y="89"/>
                      <a:pt x="42" y="97"/>
                    </a:cubicBezTo>
                    <a:cubicBezTo>
                      <a:pt x="38" y="105"/>
                      <a:pt x="31" y="122"/>
                      <a:pt x="24" y="123"/>
                    </a:cubicBezTo>
                    <a:cubicBezTo>
                      <a:pt x="17" y="124"/>
                      <a:pt x="2" y="112"/>
                      <a:pt x="1" y="105"/>
                    </a:cubicBezTo>
                    <a:cubicBezTo>
                      <a:pt x="0" y="98"/>
                      <a:pt x="9" y="90"/>
                      <a:pt x="18" y="8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89" name="Freeform 92" descr="Wide downward diagonal"/>
              <p:cNvSpPr>
                <a:spLocks noChangeAspect="1"/>
              </p:cNvSpPr>
              <p:nvPr/>
            </p:nvSpPr>
            <p:spPr bwMode="auto">
              <a:xfrm flipH="1">
                <a:off x="1189" y="2506"/>
                <a:ext cx="224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90" name="Freeform 93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1190" y="3037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91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1189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92" name="Line 95"/>
              <p:cNvSpPr>
                <a:spLocks noChangeAspect="1" noChangeShapeType="1"/>
              </p:cNvSpPr>
              <p:nvPr/>
            </p:nvSpPr>
            <p:spPr bwMode="auto">
              <a:xfrm flipV="1">
                <a:off x="1412" y="2770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93" name="Freeform 96" descr="Wide downward diagonal"/>
              <p:cNvSpPr>
                <a:spLocks noChangeAspect="1"/>
              </p:cNvSpPr>
              <p:nvPr/>
            </p:nvSpPr>
            <p:spPr bwMode="auto">
              <a:xfrm>
                <a:off x="1410" y="2505"/>
                <a:ext cx="224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94" name="Freeform 97" descr="Wide downward diagonal"/>
              <p:cNvSpPr>
                <a:spLocks noChangeAspect="1"/>
              </p:cNvSpPr>
              <p:nvPr/>
            </p:nvSpPr>
            <p:spPr bwMode="auto">
              <a:xfrm flipV="1">
                <a:off x="1410" y="3036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95" name="Line 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411" y="2769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96" name="Freeform 99" descr="Wide downward diagonal"/>
              <p:cNvSpPr>
                <a:spLocks noChangeAspect="1"/>
              </p:cNvSpPr>
              <p:nvPr/>
            </p:nvSpPr>
            <p:spPr bwMode="auto">
              <a:xfrm flipH="1">
                <a:off x="1634" y="2506"/>
                <a:ext cx="222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97" name="Freeform 100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1635" y="3037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98" name="Line 101"/>
              <p:cNvSpPr>
                <a:spLocks noChangeAspect="1" noChangeShapeType="1"/>
              </p:cNvSpPr>
              <p:nvPr/>
            </p:nvSpPr>
            <p:spPr bwMode="auto">
              <a:xfrm flipV="1">
                <a:off x="1634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299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1855" y="2770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grpSp>
            <p:nvGrpSpPr>
              <p:cNvPr id="10300" name="Group 103"/>
              <p:cNvGrpSpPr>
                <a:grpSpLocks noChangeAspect="1"/>
              </p:cNvGrpSpPr>
              <p:nvPr/>
            </p:nvGrpSpPr>
            <p:grpSpPr bwMode="auto">
              <a:xfrm>
                <a:off x="1822" y="2699"/>
                <a:ext cx="66" cy="56"/>
                <a:chOff x="1824" y="2675"/>
                <a:chExt cx="74" cy="87"/>
              </a:xfrm>
            </p:grpSpPr>
            <p:sp>
              <p:nvSpPr>
                <p:cNvPr id="10384" name="Line 104"/>
                <p:cNvSpPr>
                  <a:spLocks noChangeAspect="1" noChangeShapeType="1"/>
                </p:cNvSpPr>
                <p:nvPr/>
              </p:nvSpPr>
              <p:spPr bwMode="auto">
                <a:xfrm>
                  <a:off x="1824" y="2675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85" name="Line 105"/>
                <p:cNvSpPr>
                  <a:spLocks noChangeAspect="1" noChangeShapeType="1"/>
                </p:cNvSpPr>
                <p:nvPr/>
              </p:nvSpPr>
              <p:spPr bwMode="auto">
                <a:xfrm>
                  <a:off x="1832" y="2697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86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1853" y="2762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301" name="Group 107"/>
              <p:cNvGrpSpPr>
                <a:grpSpLocks noChangeAspect="1"/>
              </p:cNvGrpSpPr>
              <p:nvPr/>
            </p:nvGrpSpPr>
            <p:grpSpPr bwMode="auto">
              <a:xfrm flipV="1">
                <a:off x="1820" y="3067"/>
                <a:ext cx="71" cy="56"/>
                <a:chOff x="1824" y="2675"/>
                <a:chExt cx="74" cy="87"/>
              </a:xfrm>
            </p:grpSpPr>
            <p:sp>
              <p:nvSpPr>
                <p:cNvPr id="10381" name="Line 108"/>
                <p:cNvSpPr>
                  <a:spLocks noChangeAspect="1" noChangeShapeType="1"/>
                </p:cNvSpPr>
                <p:nvPr/>
              </p:nvSpPr>
              <p:spPr bwMode="auto">
                <a:xfrm>
                  <a:off x="1824" y="2675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82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1832" y="2697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83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1853" y="2762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0302" name="Freeform 111" descr="Wide downward diagonal"/>
              <p:cNvSpPr>
                <a:spLocks noChangeAspect="1"/>
              </p:cNvSpPr>
              <p:nvPr/>
            </p:nvSpPr>
            <p:spPr bwMode="auto">
              <a:xfrm>
                <a:off x="1853" y="2505"/>
                <a:ext cx="222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03" name="Freeform 112" descr="Wide downward diagonal"/>
              <p:cNvSpPr>
                <a:spLocks noChangeAspect="1"/>
              </p:cNvSpPr>
              <p:nvPr/>
            </p:nvSpPr>
            <p:spPr bwMode="auto">
              <a:xfrm flipV="1">
                <a:off x="1853" y="3036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04" name="Line 1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75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05" name="Line 1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54" y="2769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06" name="Freeform 115" descr="Wide downward diagonal"/>
              <p:cNvSpPr>
                <a:spLocks noChangeAspect="1"/>
              </p:cNvSpPr>
              <p:nvPr/>
            </p:nvSpPr>
            <p:spPr bwMode="auto">
              <a:xfrm flipH="1">
                <a:off x="2076" y="2506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07" name="Freeform 116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2077" y="3037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08" name="Line 117"/>
              <p:cNvSpPr>
                <a:spLocks noChangeAspect="1" noChangeShapeType="1"/>
              </p:cNvSpPr>
              <p:nvPr/>
            </p:nvSpPr>
            <p:spPr bwMode="auto">
              <a:xfrm flipV="1">
                <a:off x="2076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grpSp>
            <p:nvGrpSpPr>
              <p:cNvPr id="10309" name="Group 118"/>
              <p:cNvGrpSpPr>
                <a:grpSpLocks/>
              </p:cNvGrpSpPr>
              <p:nvPr/>
            </p:nvGrpSpPr>
            <p:grpSpPr bwMode="auto">
              <a:xfrm>
                <a:off x="2261" y="2699"/>
                <a:ext cx="69" cy="424"/>
                <a:chOff x="2261" y="2699"/>
                <a:chExt cx="69" cy="424"/>
              </a:xfrm>
            </p:grpSpPr>
            <p:sp>
              <p:nvSpPr>
                <p:cNvPr id="10374" name="Line 1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75" name="Line 120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76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77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78" name="Line 1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79" name="Line 1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80" name="Line 1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0310" name="Freeform 126" descr="Wide downward diagonal"/>
              <p:cNvSpPr>
                <a:spLocks noChangeAspect="1"/>
              </p:cNvSpPr>
              <p:nvPr/>
            </p:nvSpPr>
            <p:spPr bwMode="auto">
              <a:xfrm>
                <a:off x="2294" y="2505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11" name="Freeform 127" descr="Wide downward diagonal"/>
              <p:cNvSpPr>
                <a:spLocks noChangeAspect="1"/>
              </p:cNvSpPr>
              <p:nvPr/>
            </p:nvSpPr>
            <p:spPr bwMode="auto">
              <a:xfrm flipV="1">
                <a:off x="2294" y="3036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12" name="Line 1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515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13" name="Freeform 129" descr="Wide downward diagonal"/>
              <p:cNvSpPr>
                <a:spLocks noChangeAspect="1"/>
              </p:cNvSpPr>
              <p:nvPr/>
            </p:nvSpPr>
            <p:spPr bwMode="auto">
              <a:xfrm flipH="1">
                <a:off x="2514" y="2506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14" name="Freeform 130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2515" y="3037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15" name="Line 131"/>
              <p:cNvSpPr>
                <a:spLocks noChangeAspect="1" noChangeShapeType="1"/>
              </p:cNvSpPr>
              <p:nvPr/>
            </p:nvSpPr>
            <p:spPr bwMode="auto">
              <a:xfrm flipV="1">
                <a:off x="2514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16" name="Freeform 132" descr="Wide downward diagonal"/>
              <p:cNvSpPr>
                <a:spLocks noChangeAspect="1"/>
              </p:cNvSpPr>
              <p:nvPr/>
            </p:nvSpPr>
            <p:spPr bwMode="auto">
              <a:xfrm>
                <a:off x="2732" y="2505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17" name="Freeform 133" descr="Wide downward diagonal"/>
              <p:cNvSpPr>
                <a:spLocks noChangeAspect="1"/>
              </p:cNvSpPr>
              <p:nvPr/>
            </p:nvSpPr>
            <p:spPr bwMode="auto">
              <a:xfrm flipV="1">
                <a:off x="2731" y="3036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18" name="Line 1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52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19" name="Freeform 135" descr="Wide downward diagonal"/>
              <p:cNvSpPr>
                <a:spLocks noChangeAspect="1"/>
              </p:cNvSpPr>
              <p:nvPr/>
            </p:nvSpPr>
            <p:spPr bwMode="auto">
              <a:xfrm flipH="1">
                <a:off x="2952" y="2506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20" name="Freeform 136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2953" y="3037"/>
                <a:ext cx="222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21" name="Line 137"/>
              <p:cNvSpPr>
                <a:spLocks noChangeAspect="1" noChangeShapeType="1"/>
              </p:cNvSpPr>
              <p:nvPr/>
            </p:nvSpPr>
            <p:spPr bwMode="auto">
              <a:xfrm flipV="1">
                <a:off x="2952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22" name="Freeform 138" descr="Wide downward diagonal"/>
              <p:cNvSpPr>
                <a:spLocks noChangeAspect="1"/>
              </p:cNvSpPr>
              <p:nvPr/>
            </p:nvSpPr>
            <p:spPr bwMode="auto">
              <a:xfrm>
                <a:off x="3171" y="2505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23" name="Freeform 139" descr="Wide downward diagonal"/>
              <p:cNvSpPr>
                <a:spLocks noChangeAspect="1"/>
              </p:cNvSpPr>
              <p:nvPr/>
            </p:nvSpPr>
            <p:spPr bwMode="auto">
              <a:xfrm flipV="1">
                <a:off x="3171" y="3036"/>
                <a:ext cx="222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24" name="Line 1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394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25" name="Freeform 141" descr="Wide downward diagonal"/>
              <p:cNvSpPr>
                <a:spLocks noChangeAspect="1"/>
              </p:cNvSpPr>
              <p:nvPr/>
            </p:nvSpPr>
            <p:spPr bwMode="auto">
              <a:xfrm flipH="1">
                <a:off x="3394" y="2506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26" name="Freeform 142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3395" y="3037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27" name="Line 143"/>
              <p:cNvSpPr>
                <a:spLocks noChangeAspect="1" noChangeShapeType="1"/>
              </p:cNvSpPr>
              <p:nvPr/>
            </p:nvSpPr>
            <p:spPr bwMode="auto">
              <a:xfrm flipV="1">
                <a:off x="3394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28" name="Freeform 144" descr="Wide downward diagonal"/>
              <p:cNvSpPr>
                <a:spLocks noChangeAspect="1"/>
              </p:cNvSpPr>
              <p:nvPr/>
            </p:nvSpPr>
            <p:spPr bwMode="auto">
              <a:xfrm>
                <a:off x="3613" y="2505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29" name="Freeform 145" descr="Wide downward diagonal"/>
              <p:cNvSpPr>
                <a:spLocks noChangeAspect="1"/>
              </p:cNvSpPr>
              <p:nvPr/>
            </p:nvSpPr>
            <p:spPr bwMode="auto">
              <a:xfrm flipV="1">
                <a:off x="3613" y="3036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30" name="Line 14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34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31" name="Freeform 147" descr="Wide downward diagonal"/>
              <p:cNvSpPr>
                <a:spLocks noChangeAspect="1"/>
              </p:cNvSpPr>
              <p:nvPr/>
            </p:nvSpPr>
            <p:spPr bwMode="auto">
              <a:xfrm flipH="1">
                <a:off x="3834" y="2506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32" name="Freeform 148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3835" y="3037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33" name="Line 149"/>
              <p:cNvSpPr>
                <a:spLocks noChangeAspect="1" noChangeShapeType="1"/>
              </p:cNvSpPr>
              <p:nvPr/>
            </p:nvSpPr>
            <p:spPr bwMode="auto">
              <a:xfrm flipV="1">
                <a:off x="3834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34" name="Freeform 150" descr="Wide downward diagonal"/>
              <p:cNvSpPr>
                <a:spLocks noChangeAspect="1"/>
              </p:cNvSpPr>
              <p:nvPr/>
            </p:nvSpPr>
            <p:spPr bwMode="auto">
              <a:xfrm>
                <a:off x="4053" y="2505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35" name="Freeform 151" descr="Wide downward diagonal"/>
              <p:cNvSpPr>
                <a:spLocks noChangeAspect="1"/>
              </p:cNvSpPr>
              <p:nvPr/>
            </p:nvSpPr>
            <p:spPr bwMode="auto">
              <a:xfrm flipV="1">
                <a:off x="4053" y="3036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36" name="Line 15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274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37" name="Freeform 153" descr="Wide downward diagonal"/>
              <p:cNvSpPr>
                <a:spLocks noChangeAspect="1"/>
              </p:cNvSpPr>
              <p:nvPr/>
            </p:nvSpPr>
            <p:spPr bwMode="auto">
              <a:xfrm flipH="1">
                <a:off x="4274" y="2506"/>
                <a:ext cx="224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38" name="Freeform 154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4275" y="3037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39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4274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40" name="Freeform 156" descr="Wide downward diagonal"/>
              <p:cNvSpPr>
                <a:spLocks noChangeAspect="1"/>
              </p:cNvSpPr>
              <p:nvPr/>
            </p:nvSpPr>
            <p:spPr bwMode="auto">
              <a:xfrm>
                <a:off x="4495" y="2505"/>
                <a:ext cx="224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41" name="Freeform 157" descr="Wide downward diagonal"/>
              <p:cNvSpPr>
                <a:spLocks noChangeAspect="1"/>
              </p:cNvSpPr>
              <p:nvPr/>
            </p:nvSpPr>
            <p:spPr bwMode="auto">
              <a:xfrm flipV="1">
                <a:off x="4495" y="3036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42" name="Line 1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19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43" name="Freeform 159"/>
              <p:cNvSpPr>
                <a:spLocks noChangeAspect="1"/>
              </p:cNvSpPr>
              <p:nvPr/>
            </p:nvSpPr>
            <p:spPr bwMode="auto">
              <a:xfrm rot="10800000">
                <a:off x="5014" y="2970"/>
                <a:ext cx="187" cy="90"/>
              </a:xfrm>
              <a:custGeom>
                <a:avLst/>
                <a:gdLst>
                  <a:gd name="T0" fmla="*/ 1 w 288"/>
                  <a:gd name="T1" fmla="*/ 0 h 137"/>
                  <a:gd name="T2" fmla="*/ 1 w 288"/>
                  <a:gd name="T3" fmla="*/ 1 h 137"/>
                  <a:gd name="T4" fmla="*/ 1 w 288"/>
                  <a:gd name="T5" fmla="*/ 1 h 137"/>
                  <a:gd name="T6" fmla="*/ 1 w 288"/>
                  <a:gd name="T7" fmla="*/ 1 h 137"/>
                  <a:gd name="T8" fmla="*/ 1 w 288"/>
                  <a:gd name="T9" fmla="*/ 1 h 137"/>
                  <a:gd name="T10" fmla="*/ 1 w 288"/>
                  <a:gd name="T11" fmla="*/ 1 h 137"/>
                  <a:gd name="T12" fmla="*/ 1 w 288"/>
                  <a:gd name="T13" fmla="*/ 1 h 137"/>
                  <a:gd name="T14" fmla="*/ 1 w 288"/>
                  <a:gd name="T15" fmla="*/ 1 h 137"/>
                  <a:gd name="T16" fmla="*/ 1 w 288"/>
                  <a:gd name="T17" fmla="*/ 1 h 137"/>
                  <a:gd name="T18" fmla="*/ 1 w 288"/>
                  <a:gd name="T19" fmla="*/ 1 h 137"/>
                  <a:gd name="T20" fmla="*/ 1 w 288"/>
                  <a:gd name="T21" fmla="*/ 1 h 137"/>
                  <a:gd name="T22" fmla="*/ 1 w 288"/>
                  <a:gd name="T23" fmla="*/ 1 h 137"/>
                  <a:gd name="T24" fmla="*/ 1 w 288"/>
                  <a:gd name="T25" fmla="*/ 1 h 137"/>
                  <a:gd name="T26" fmla="*/ 1 w 288"/>
                  <a:gd name="T27" fmla="*/ 1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"/>
                  <a:gd name="T43" fmla="*/ 0 h 137"/>
                  <a:gd name="T44" fmla="*/ 288 w 288"/>
                  <a:gd name="T45" fmla="*/ 137 h 1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" h="137">
                    <a:moveTo>
                      <a:pt x="56" y="0"/>
                    </a:moveTo>
                    <a:cubicBezTo>
                      <a:pt x="43" y="6"/>
                      <a:pt x="31" y="12"/>
                      <a:pt x="22" y="18"/>
                    </a:cubicBezTo>
                    <a:cubicBezTo>
                      <a:pt x="13" y="24"/>
                      <a:pt x="7" y="30"/>
                      <a:pt x="4" y="36"/>
                    </a:cubicBezTo>
                    <a:cubicBezTo>
                      <a:pt x="1" y="42"/>
                      <a:pt x="0" y="47"/>
                      <a:pt x="2" y="54"/>
                    </a:cubicBezTo>
                    <a:cubicBezTo>
                      <a:pt x="4" y="61"/>
                      <a:pt x="7" y="70"/>
                      <a:pt x="16" y="80"/>
                    </a:cubicBezTo>
                    <a:cubicBezTo>
                      <a:pt x="25" y="90"/>
                      <a:pt x="44" y="107"/>
                      <a:pt x="58" y="116"/>
                    </a:cubicBezTo>
                    <a:cubicBezTo>
                      <a:pt x="72" y="125"/>
                      <a:pt x="87" y="131"/>
                      <a:pt x="101" y="134"/>
                    </a:cubicBezTo>
                    <a:cubicBezTo>
                      <a:pt x="115" y="137"/>
                      <a:pt x="128" y="137"/>
                      <a:pt x="143" y="137"/>
                    </a:cubicBezTo>
                    <a:cubicBezTo>
                      <a:pt x="158" y="137"/>
                      <a:pt x="178" y="136"/>
                      <a:pt x="194" y="132"/>
                    </a:cubicBezTo>
                    <a:cubicBezTo>
                      <a:pt x="210" y="128"/>
                      <a:pt x="230" y="119"/>
                      <a:pt x="242" y="111"/>
                    </a:cubicBezTo>
                    <a:cubicBezTo>
                      <a:pt x="254" y="103"/>
                      <a:pt x="262" y="93"/>
                      <a:pt x="269" y="83"/>
                    </a:cubicBezTo>
                    <a:cubicBezTo>
                      <a:pt x="276" y="73"/>
                      <a:pt x="284" y="60"/>
                      <a:pt x="286" y="51"/>
                    </a:cubicBezTo>
                    <a:cubicBezTo>
                      <a:pt x="288" y="42"/>
                      <a:pt x="288" y="35"/>
                      <a:pt x="281" y="27"/>
                    </a:cubicBezTo>
                    <a:cubicBezTo>
                      <a:pt x="274" y="19"/>
                      <a:pt x="259" y="10"/>
                      <a:pt x="245" y="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44" name="Rectangle 160" descr="Wide downward diagonal"/>
              <p:cNvSpPr>
                <a:spLocks noChangeAspect="1" noChangeArrowheads="1"/>
              </p:cNvSpPr>
              <p:nvPr/>
            </p:nvSpPr>
            <p:spPr bwMode="auto">
              <a:xfrm rot="10800000" flipH="1">
                <a:off x="5290" y="2639"/>
                <a:ext cx="73" cy="116"/>
              </a:xfrm>
              <a:prstGeom prst="rect">
                <a:avLst/>
              </a:pr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45" name="Freeform 161" descr="Wide downward diagonal"/>
              <p:cNvSpPr>
                <a:spLocks noChangeAspect="1"/>
              </p:cNvSpPr>
              <p:nvPr/>
            </p:nvSpPr>
            <p:spPr bwMode="auto">
              <a:xfrm rot="10800000" flipV="1">
                <a:off x="4715" y="2506"/>
                <a:ext cx="223" cy="260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46" name="AutoShape 162"/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5019" y="3018"/>
                <a:ext cx="173" cy="278"/>
              </a:xfrm>
              <a:prstGeom prst="can">
                <a:avLst>
                  <a:gd name="adj" fmla="val 4017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47" name="Rectangle 163" descr="Wide upward diagonal"/>
              <p:cNvSpPr>
                <a:spLocks noChangeAspect="1" noChangeArrowheads="1"/>
              </p:cNvSpPr>
              <p:nvPr/>
            </p:nvSpPr>
            <p:spPr bwMode="auto">
              <a:xfrm rot="10800000">
                <a:off x="4936" y="3054"/>
                <a:ext cx="426" cy="8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48" name="Rectangle 164"/>
              <p:cNvSpPr>
                <a:spLocks noChangeAspect="1" noChangeArrowheads="1"/>
              </p:cNvSpPr>
              <p:nvPr/>
            </p:nvSpPr>
            <p:spPr bwMode="auto">
              <a:xfrm rot="10800000">
                <a:off x="4936" y="2755"/>
                <a:ext cx="427" cy="3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49" name="Rectangle 165" descr="Wide upward diagonal"/>
              <p:cNvSpPr>
                <a:spLocks noChangeAspect="1" noChangeArrowheads="1"/>
              </p:cNvSpPr>
              <p:nvPr/>
            </p:nvSpPr>
            <p:spPr bwMode="auto">
              <a:xfrm rot="10800000">
                <a:off x="4937" y="2755"/>
                <a:ext cx="426" cy="7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50" name="Rectangle 166" descr="Wide downward diagonal"/>
              <p:cNvSpPr>
                <a:spLocks noChangeAspect="1" noChangeArrowheads="1"/>
              </p:cNvSpPr>
              <p:nvPr/>
            </p:nvSpPr>
            <p:spPr bwMode="auto">
              <a:xfrm rot="10800000">
                <a:off x="5290" y="3063"/>
                <a:ext cx="73" cy="116"/>
              </a:xfrm>
              <a:prstGeom prst="rect">
                <a:avLst/>
              </a:pr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51" name="Line 167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5107" y="2529"/>
                <a:ext cx="0" cy="3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52" name="Freeform 168" descr="Wide downward diagonal"/>
              <p:cNvSpPr>
                <a:spLocks noChangeAspect="1"/>
              </p:cNvSpPr>
              <p:nvPr/>
            </p:nvSpPr>
            <p:spPr bwMode="auto">
              <a:xfrm rot="10800000">
                <a:off x="4715" y="3052"/>
                <a:ext cx="223" cy="260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grpSp>
            <p:nvGrpSpPr>
              <p:cNvPr id="10353" name="Group 169"/>
              <p:cNvGrpSpPr>
                <a:grpSpLocks noChangeAspect="1"/>
              </p:cNvGrpSpPr>
              <p:nvPr/>
            </p:nvGrpSpPr>
            <p:grpSpPr bwMode="auto">
              <a:xfrm rot="10800000">
                <a:off x="4819" y="2470"/>
                <a:ext cx="172" cy="285"/>
                <a:chOff x="1116" y="3234"/>
                <a:chExt cx="264" cy="438"/>
              </a:xfrm>
            </p:grpSpPr>
            <p:sp>
              <p:nvSpPr>
                <p:cNvPr id="10372" name="Freeform 170" descr="Wide downward diagonal"/>
                <p:cNvSpPr>
                  <a:spLocks noChangeAspect="1"/>
                </p:cNvSpPr>
                <p:nvPr/>
              </p:nvSpPr>
              <p:spPr bwMode="auto">
                <a:xfrm>
                  <a:off x="1116" y="3234"/>
                  <a:ext cx="264" cy="438"/>
                </a:xfrm>
                <a:custGeom>
                  <a:avLst/>
                  <a:gdLst>
                    <a:gd name="T0" fmla="*/ 0 w 264"/>
                    <a:gd name="T1" fmla="*/ 0 h 438"/>
                    <a:gd name="T2" fmla="*/ 2 w 264"/>
                    <a:gd name="T3" fmla="*/ 56 h 438"/>
                    <a:gd name="T4" fmla="*/ 219 w 264"/>
                    <a:gd name="T5" fmla="*/ 438 h 438"/>
                    <a:gd name="T6" fmla="*/ 236 w 264"/>
                    <a:gd name="T7" fmla="*/ 438 h 438"/>
                    <a:gd name="T8" fmla="*/ 237 w 264"/>
                    <a:gd name="T9" fmla="*/ 416 h 438"/>
                    <a:gd name="T10" fmla="*/ 264 w 264"/>
                    <a:gd name="T11" fmla="*/ 416 h 438"/>
                    <a:gd name="T12" fmla="*/ 32 w 264"/>
                    <a:gd name="T13" fmla="*/ 5 h 4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4"/>
                    <a:gd name="T22" fmla="*/ 0 h 438"/>
                    <a:gd name="T23" fmla="*/ 264 w 264"/>
                    <a:gd name="T24" fmla="*/ 438 h 4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4" h="438">
                      <a:moveTo>
                        <a:pt x="0" y="0"/>
                      </a:moveTo>
                      <a:lnTo>
                        <a:pt x="2" y="56"/>
                      </a:lnTo>
                      <a:lnTo>
                        <a:pt x="219" y="438"/>
                      </a:lnTo>
                      <a:lnTo>
                        <a:pt x="236" y="438"/>
                      </a:lnTo>
                      <a:cubicBezTo>
                        <a:pt x="239" y="434"/>
                        <a:pt x="232" y="420"/>
                        <a:pt x="237" y="416"/>
                      </a:cubicBezTo>
                      <a:lnTo>
                        <a:pt x="264" y="416"/>
                      </a:lnTo>
                      <a:lnTo>
                        <a:pt x="32" y="5"/>
                      </a:lnTo>
                    </a:path>
                  </a:pathLst>
                </a:custGeom>
                <a:pattFill prst="wdDnDiag">
                  <a:fgClr>
                    <a:srgbClr val="000000"/>
                  </a:fgClr>
                  <a:bgClr>
                    <a:srgbClr val="F0F0F4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73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79" y="3575"/>
                  <a:ext cx="0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354" name="Group 172"/>
              <p:cNvGrpSpPr>
                <a:grpSpLocks noChangeAspect="1"/>
              </p:cNvGrpSpPr>
              <p:nvPr/>
            </p:nvGrpSpPr>
            <p:grpSpPr bwMode="auto">
              <a:xfrm rot="10800000" flipV="1">
                <a:off x="4819" y="3062"/>
                <a:ext cx="172" cy="285"/>
                <a:chOff x="1116" y="3234"/>
                <a:chExt cx="264" cy="438"/>
              </a:xfrm>
            </p:grpSpPr>
            <p:sp>
              <p:nvSpPr>
                <p:cNvPr id="10370" name="Freeform 173" descr="Wide downward diagonal"/>
                <p:cNvSpPr>
                  <a:spLocks noChangeAspect="1"/>
                </p:cNvSpPr>
                <p:nvPr/>
              </p:nvSpPr>
              <p:spPr bwMode="auto">
                <a:xfrm>
                  <a:off x="1116" y="3234"/>
                  <a:ext cx="264" cy="438"/>
                </a:xfrm>
                <a:custGeom>
                  <a:avLst/>
                  <a:gdLst>
                    <a:gd name="T0" fmla="*/ 0 w 264"/>
                    <a:gd name="T1" fmla="*/ 0 h 438"/>
                    <a:gd name="T2" fmla="*/ 2 w 264"/>
                    <a:gd name="T3" fmla="*/ 56 h 438"/>
                    <a:gd name="T4" fmla="*/ 219 w 264"/>
                    <a:gd name="T5" fmla="*/ 438 h 438"/>
                    <a:gd name="T6" fmla="*/ 236 w 264"/>
                    <a:gd name="T7" fmla="*/ 438 h 438"/>
                    <a:gd name="T8" fmla="*/ 237 w 264"/>
                    <a:gd name="T9" fmla="*/ 416 h 438"/>
                    <a:gd name="T10" fmla="*/ 264 w 264"/>
                    <a:gd name="T11" fmla="*/ 416 h 438"/>
                    <a:gd name="T12" fmla="*/ 32 w 264"/>
                    <a:gd name="T13" fmla="*/ 5 h 4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4"/>
                    <a:gd name="T22" fmla="*/ 0 h 438"/>
                    <a:gd name="T23" fmla="*/ 264 w 264"/>
                    <a:gd name="T24" fmla="*/ 438 h 4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4" h="438">
                      <a:moveTo>
                        <a:pt x="0" y="0"/>
                      </a:moveTo>
                      <a:lnTo>
                        <a:pt x="2" y="56"/>
                      </a:lnTo>
                      <a:lnTo>
                        <a:pt x="219" y="438"/>
                      </a:lnTo>
                      <a:lnTo>
                        <a:pt x="236" y="438"/>
                      </a:lnTo>
                      <a:cubicBezTo>
                        <a:pt x="239" y="434"/>
                        <a:pt x="232" y="420"/>
                        <a:pt x="237" y="416"/>
                      </a:cubicBezTo>
                      <a:lnTo>
                        <a:pt x="264" y="416"/>
                      </a:lnTo>
                      <a:lnTo>
                        <a:pt x="32" y="5"/>
                      </a:lnTo>
                    </a:path>
                  </a:pathLst>
                </a:custGeom>
                <a:pattFill prst="wdDnDiag">
                  <a:fgClr>
                    <a:srgbClr val="000000"/>
                  </a:fgClr>
                  <a:bgClr>
                    <a:srgbClr val="F0F0F4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  <p:sp>
              <p:nvSpPr>
                <p:cNvPr id="1037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79" y="3575"/>
                  <a:ext cx="0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0355" name="Line 175"/>
              <p:cNvSpPr>
                <a:spLocks noChangeAspect="1" noChangeShapeType="1"/>
              </p:cNvSpPr>
              <p:nvPr/>
            </p:nvSpPr>
            <p:spPr bwMode="auto">
              <a:xfrm rot="10800000">
                <a:off x="5108" y="2944"/>
                <a:ext cx="0" cy="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56" name="Oval 176"/>
              <p:cNvSpPr>
                <a:spLocks noChangeAspect="1" noChangeArrowheads="1"/>
              </p:cNvSpPr>
              <p:nvPr/>
            </p:nvSpPr>
            <p:spPr bwMode="auto">
              <a:xfrm rot="8972067">
                <a:off x="5134" y="3143"/>
                <a:ext cx="31" cy="1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57" name="Oval 177"/>
              <p:cNvSpPr>
                <a:spLocks noChangeAspect="1" noChangeArrowheads="1"/>
              </p:cNvSpPr>
              <p:nvPr/>
            </p:nvSpPr>
            <p:spPr bwMode="auto">
              <a:xfrm rot="8972067">
                <a:off x="5132" y="3099"/>
                <a:ext cx="32" cy="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58" name="Freeform 178"/>
              <p:cNvSpPr>
                <a:spLocks noChangeAspect="1"/>
              </p:cNvSpPr>
              <p:nvPr/>
            </p:nvSpPr>
            <p:spPr bwMode="auto">
              <a:xfrm rot="10800000">
                <a:off x="5027" y="2988"/>
                <a:ext cx="152" cy="70"/>
              </a:xfrm>
              <a:custGeom>
                <a:avLst/>
                <a:gdLst>
                  <a:gd name="T0" fmla="*/ 1 w 233"/>
                  <a:gd name="T1" fmla="*/ 1 h 107"/>
                  <a:gd name="T2" fmla="*/ 1 w 233"/>
                  <a:gd name="T3" fmla="*/ 1 h 107"/>
                  <a:gd name="T4" fmla="*/ 1 w 233"/>
                  <a:gd name="T5" fmla="*/ 1 h 107"/>
                  <a:gd name="T6" fmla="*/ 1 w 233"/>
                  <a:gd name="T7" fmla="*/ 1 h 107"/>
                  <a:gd name="T8" fmla="*/ 1 w 233"/>
                  <a:gd name="T9" fmla="*/ 1 h 107"/>
                  <a:gd name="T10" fmla="*/ 1 w 233"/>
                  <a:gd name="T11" fmla="*/ 1 h 107"/>
                  <a:gd name="T12" fmla="*/ 1 w 233"/>
                  <a:gd name="T13" fmla="*/ 1 h 107"/>
                  <a:gd name="T14" fmla="*/ 1 w 233"/>
                  <a:gd name="T15" fmla="*/ 1 h 107"/>
                  <a:gd name="T16" fmla="*/ 1 w 233"/>
                  <a:gd name="T17" fmla="*/ 1 h 107"/>
                  <a:gd name="T18" fmla="*/ 1 w 233"/>
                  <a:gd name="T19" fmla="*/ 1 h 107"/>
                  <a:gd name="T20" fmla="*/ 1 w 233"/>
                  <a:gd name="T21" fmla="*/ 0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3"/>
                  <a:gd name="T34" fmla="*/ 0 h 107"/>
                  <a:gd name="T35" fmla="*/ 233 w 233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3" h="107">
                    <a:moveTo>
                      <a:pt x="4" y="8"/>
                    </a:moveTo>
                    <a:cubicBezTo>
                      <a:pt x="2" y="15"/>
                      <a:pt x="0" y="23"/>
                      <a:pt x="1" y="32"/>
                    </a:cubicBezTo>
                    <a:cubicBezTo>
                      <a:pt x="2" y="41"/>
                      <a:pt x="5" y="53"/>
                      <a:pt x="13" y="62"/>
                    </a:cubicBezTo>
                    <a:cubicBezTo>
                      <a:pt x="21" y="71"/>
                      <a:pt x="35" y="80"/>
                      <a:pt x="46" y="87"/>
                    </a:cubicBezTo>
                    <a:cubicBezTo>
                      <a:pt x="57" y="94"/>
                      <a:pt x="71" y="101"/>
                      <a:pt x="81" y="104"/>
                    </a:cubicBezTo>
                    <a:cubicBezTo>
                      <a:pt x="91" y="107"/>
                      <a:pt x="97" y="107"/>
                      <a:pt x="109" y="107"/>
                    </a:cubicBezTo>
                    <a:cubicBezTo>
                      <a:pt x="121" y="107"/>
                      <a:pt x="139" y="106"/>
                      <a:pt x="153" y="101"/>
                    </a:cubicBezTo>
                    <a:cubicBezTo>
                      <a:pt x="167" y="96"/>
                      <a:pt x="182" y="86"/>
                      <a:pt x="193" y="77"/>
                    </a:cubicBezTo>
                    <a:cubicBezTo>
                      <a:pt x="204" y="68"/>
                      <a:pt x="211" y="56"/>
                      <a:pt x="217" y="45"/>
                    </a:cubicBezTo>
                    <a:cubicBezTo>
                      <a:pt x="223" y="34"/>
                      <a:pt x="229" y="18"/>
                      <a:pt x="231" y="11"/>
                    </a:cubicBezTo>
                    <a:cubicBezTo>
                      <a:pt x="233" y="4"/>
                      <a:pt x="231" y="2"/>
                      <a:pt x="22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59" name="Freeform 179"/>
              <p:cNvSpPr>
                <a:spLocks noChangeAspect="1"/>
              </p:cNvSpPr>
              <p:nvPr/>
            </p:nvSpPr>
            <p:spPr bwMode="auto">
              <a:xfrm rot="10800000">
                <a:off x="5074" y="2987"/>
                <a:ext cx="70" cy="92"/>
              </a:xfrm>
              <a:custGeom>
                <a:avLst/>
                <a:gdLst>
                  <a:gd name="T0" fmla="*/ 1 w 106"/>
                  <a:gd name="T1" fmla="*/ 1 h 140"/>
                  <a:gd name="T2" fmla="*/ 1 w 106"/>
                  <a:gd name="T3" fmla="*/ 1 h 140"/>
                  <a:gd name="T4" fmla="*/ 1 w 106"/>
                  <a:gd name="T5" fmla="*/ 1 h 140"/>
                  <a:gd name="T6" fmla="*/ 1 w 106"/>
                  <a:gd name="T7" fmla="*/ 1 h 140"/>
                  <a:gd name="T8" fmla="*/ 1 w 106"/>
                  <a:gd name="T9" fmla="*/ 1 h 140"/>
                  <a:gd name="T10" fmla="*/ 1 w 106"/>
                  <a:gd name="T11" fmla="*/ 1 h 140"/>
                  <a:gd name="T12" fmla="*/ 1 w 106"/>
                  <a:gd name="T13" fmla="*/ 1 h 140"/>
                  <a:gd name="T14" fmla="*/ 1 w 106"/>
                  <a:gd name="T15" fmla="*/ 1 h 140"/>
                  <a:gd name="T16" fmla="*/ 1 w 106"/>
                  <a:gd name="T17" fmla="*/ 1 h 140"/>
                  <a:gd name="T18" fmla="*/ 1 w 106"/>
                  <a:gd name="T19" fmla="*/ 1 h 140"/>
                  <a:gd name="T20" fmla="*/ 1 w 106"/>
                  <a:gd name="T21" fmla="*/ 1 h 140"/>
                  <a:gd name="T22" fmla="*/ 1 w 106"/>
                  <a:gd name="T23" fmla="*/ 1 h 140"/>
                  <a:gd name="T24" fmla="*/ 1 w 106"/>
                  <a:gd name="T25" fmla="*/ 1 h 140"/>
                  <a:gd name="T26" fmla="*/ 1 w 106"/>
                  <a:gd name="T27" fmla="*/ 1 h 140"/>
                  <a:gd name="T28" fmla="*/ 1 w 106"/>
                  <a:gd name="T29" fmla="*/ 1 h 1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140"/>
                  <a:gd name="T47" fmla="*/ 106 w 106"/>
                  <a:gd name="T48" fmla="*/ 140 h 1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140">
                    <a:moveTo>
                      <a:pt x="54" y="3"/>
                    </a:moveTo>
                    <a:cubicBezTo>
                      <a:pt x="50" y="1"/>
                      <a:pt x="42" y="0"/>
                      <a:pt x="36" y="1"/>
                    </a:cubicBezTo>
                    <a:cubicBezTo>
                      <a:pt x="30" y="2"/>
                      <a:pt x="24" y="3"/>
                      <a:pt x="18" y="9"/>
                    </a:cubicBezTo>
                    <a:cubicBezTo>
                      <a:pt x="12" y="15"/>
                      <a:pt x="4" y="28"/>
                      <a:pt x="2" y="37"/>
                    </a:cubicBezTo>
                    <a:cubicBezTo>
                      <a:pt x="0" y="46"/>
                      <a:pt x="1" y="53"/>
                      <a:pt x="6" y="63"/>
                    </a:cubicBezTo>
                    <a:cubicBezTo>
                      <a:pt x="11" y="73"/>
                      <a:pt x="23" y="88"/>
                      <a:pt x="32" y="97"/>
                    </a:cubicBezTo>
                    <a:cubicBezTo>
                      <a:pt x="41" y="106"/>
                      <a:pt x="51" y="114"/>
                      <a:pt x="59" y="120"/>
                    </a:cubicBezTo>
                    <a:cubicBezTo>
                      <a:pt x="67" y="126"/>
                      <a:pt x="71" y="132"/>
                      <a:pt x="78" y="135"/>
                    </a:cubicBezTo>
                    <a:cubicBezTo>
                      <a:pt x="85" y="138"/>
                      <a:pt x="97" y="140"/>
                      <a:pt x="101" y="136"/>
                    </a:cubicBezTo>
                    <a:cubicBezTo>
                      <a:pt x="105" y="132"/>
                      <a:pt x="106" y="121"/>
                      <a:pt x="104" y="112"/>
                    </a:cubicBezTo>
                    <a:cubicBezTo>
                      <a:pt x="102" y="103"/>
                      <a:pt x="96" y="92"/>
                      <a:pt x="87" y="81"/>
                    </a:cubicBezTo>
                    <a:cubicBezTo>
                      <a:pt x="78" y="70"/>
                      <a:pt x="57" y="57"/>
                      <a:pt x="51" y="48"/>
                    </a:cubicBezTo>
                    <a:cubicBezTo>
                      <a:pt x="45" y="39"/>
                      <a:pt x="47" y="33"/>
                      <a:pt x="48" y="27"/>
                    </a:cubicBezTo>
                    <a:cubicBezTo>
                      <a:pt x="49" y="21"/>
                      <a:pt x="59" y="17"/>
                      <a:pt x="60" y="12"/>
                    </a:cubicBezTo>
                    <a:cubicBezTo>
                      <a:pt x="61" y="7"/>
                      <a:pt x="58" y="5"/>
                      <a:pt x="54" y="3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60" name="Freeform 180"/>
              <p:cNvSpPr>
                <a:spLocks noChangeAspect="1"/>
              </p:cNvSpPr>
              <p:nvPr/>
            </p:nvSpPr>
            <p:spPr bwMode="auto">
              <a:xfrm rot="10800000">
                <a:off x="5074" y="2996"/>
                <a:ext cx="31" cy="81"/>
              </a:xfrm>
              <a:custGeom>
                <a:avLst/>
                <a:gdLst>
                  <a:gd name="T0" fmla="*/ 1 w 48"/>
                  <a:gd name="T1" fmla="*/ 1 h 124"/>
                  <a:gd name="T2" fmla="*/ 1 w 48"/>
                  <a:gd name="T3" fmla="*/ 0 h 124"/>
                  <a:gd name="T4" fmla="*/ 1 w 48"/>
                  <a:gd name="T5" fmla="*/ 1 h 124"/>
                  <a:gd name="T6" fmla="*/ 1 w 48"/>
                  <a:gd name="T7" fmla="*/ 1 h 124"/>
                  <a:gd name="T8" fmla="*/ 1 w 48"/>
                  <a:gd name="T9" fmla="*/ 1 h 124"/>
                  <a:gd name="T10" fmla="*/ 1 w 48"/>
                  <a:gd name="T11" fmla="*/ 1 h 124"/>
                  <a:gd name="T12" fmla="*/ 1 w 48"/>
                  <a:gd name="T13" fmla="*/ 1 h 124"/>
                  <a:gd name="T14" fmla="*/ 1 w 48"/>
                  <a:gd name="T15" fmla="*/ 1 h 124"/>
                  <a:gd name="T16" fmla="*/ 1 w 48"/>
                  <a:gd name="T17" fmla="*/ 1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124"/>
                  <a:gd name="T29" fmla="*/ 48 w 48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124">
                    <a:moveTo>
                      <a:pt x="4" y="7"/>
                    </a:moveTo>
                    <a:cubicBezTo>
                      <a:pt x="10" y="3"/>
                      <a:pt x="16" y="0"/>
                      <a:pt x="21" y="0"/>
                    </a:cubicBezTo>
                    <a:cubicBezTo>
                      <a:pt x="26" y="0"/>
                      <a:pt x="32" y="3"/>
                      <a:pt x="36" y="9"/>
                    </a:cubicBezTo>
                    <a:cubicBezTo>
                      <a:pt x="40" y="15"/>
                      <a:pt x="44" y="25"/>
                      <a:pt x="46" y="36"/>
                    </a:cubicBezTo>
                    <a:cubicBezTo>
                      <a:pt x="48" y="47"/>
                      <a:pt x="47" y="62"/>
                      <a:pt x="46" y="72"/>
                    </a:cubicBezTo>
                    <a:cubicBezTo>
                      <a:pt x="45" y="82"/>
                      <a:pt x="46" y="89"/>
                      <a:pt x="42" y="97"/>
                    </a:cubicBezTo>
                    <a:cubicBezTo>
                      <a:pt x="38" y="105"/>
                      <a:pt x="31" y="122"/>
                      <a:pt x="24" y="123"/>
                    </a:cubicBezTo>
                    <a:cubicBezTo>
                      <a:pt x="17" y="124"/>
                      <a:pt x="2" y="112"/>
                      <a:pt x="1" y="105"/>
                    </a:cubicBezTo>
                    <a:cubicBezTo>
                      <a:pt x="0" y="98"/>
                      <a:pt x="9" y="90"/>
                      <a:pt x="18" y="8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61" name="Rectangle 181" descr="Wide upward diagonal"/>
              <p:cNvSpPr>
                <a:spLocks noChangeAspect="1" noChangeArrowheads="1"/>
              </p:cNvSpPr>
              <p:nvPr/>
            </p:nvSpPr>
            <p:spPr bwMode="auto">
              <a:xfrm rot="10800000">
                <a:off x="4961" y="2574"/>
                <a:ext cx="59" cy="45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62" name="Rectangle 182"/>
              <p:cNvSpPr>
                <a:spLocks noChangeAspect="1" noChangeArrowheads="1"/>
              </p:cNvSpPr>
              <p:nvPr/>
            </p:nvSpPr>
            <p:spPr bwMode="auto">
              <a:xfrm rot="10800000">
                <a:off x="5035" y="2574"/>
                <a:ext cx="150" cy="1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63" name="Rectangle 183"/>
              <p:cNvSpPr>
                <a:spLocks noChangeAspect="1" noChangeArrowheads="1"/>
              </p:cNvSpPr>
              <p:nvPr/>
            </p:nvSpPr>
            <p:spPr bwMode="auto">
              <a:xfrm>
                <a:off x="5020" y="2574"/>
                <a:ext cx="15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64" name="Rectangle 184" descr="Wide upward diagonal"/>
              <p:cNvSpPr>
                <a:spLocks noChangeAspect="1" noChangeArrowheads="1"/>
              </p:cNvSpPr>
              <p:nvPr/>
            </p:nvSpPr>
            <p:spPr bwMode="auto">
              <a:xfrm rot="10800000" flipH="1">
                <a:off x="5199" y="2574"/>
                <a:ext cx="59" cy="45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65" name="Rectangle 185"/>
              <p:cNvSpPr>
                <a:spLocks noChangeAspect="1" noChangeArrowheads="1"/>
              </p:cNvSpPr>
              <p:nvPr/>
            </p:nvSpPr>
            <p:spPr bwMode="auto">
              <a:xfrm flipH="1">
                <a:off x="5184" y="2574"/>
                <a:ext cx="15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66" name="Line 186"/>
              <p:cNvSpPr>
                <a:spLocks noChangeAspect="1" noChangeShapeType="1"/>
              </p:cNvSpPr>
              <p:nvPr/>
            </p:nvSpPr>
            <p:spPr bwMode="auto">
              <a:xfrm>
                <a:off x="5037" y="2728"/>
                <a:ext cx="1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67" name="Freeform 187"/>
              <p:cNvSpPr>
                <a:spLocks noChangeAspect="1"/>
              </p:cNvSpPr>
              <p:nvPr/>
            </p:nvSpPr>
            <p:spPr bwMode="auto">
              <a:xfrm>
                <a:off x="5037" y="2736"/>
                <a:ext cx="144" cy="37"/>
              </a:xfrm>
              <a:custGeom>
                <a:avLst/>
                <a:gdLst>
                  <a:gd name="T0" fmla="*/ 0 w 222"/>
                  <a:gd name="T1" fmla="*/ 1 h 57"/>
                  <a:gd name="T2" fmla="*/ 1 w 222"/>
                  <a:gd name="T3" fmla="*/ 1 h 57"/>
                  <a:gd name="T4" fmla="*/ 1 w 222"/>
                  <a:gd name="T5" fmla="*/ 1 h 57"/>
                  <a:gd name="T6" fmla="*/ 1 w 222"/>
                  <a:gd name="T7" fmla="*/ 1 h 57"/>
                  <a:gd name="T8" fmla="*/ 1 w 222"/>
                  <a:gd name="T9" fmla="*/ 1 h 57"/>
                  <a:gd name="T10" fmla="*/ 1 w 222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2"/>
                  <a:gd name="T19" fmla="*/ 0 h 57"/>
                  <a:gd name="T20" fmla="*/ 222 w 222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2" h="57">
                    <a:moveTo>
                      <a:pt x="0" y="3"/>
                    </a:moveTo>
                    <a:cubicBezTo>
                      <a:pt x="8" y="9"/>
                      <a:pt x="16" y="16"/>
                      <a:pt x="33" y="24"/>
                    </a:cubicBezTo>
                    <a:cubicBezTo>
                      <a:pt x="50" y="32"/>
                      <a:pt x="81" y="51"/>
                      <a:pt x="102" y="54"/>
                    </a:cubicBezTo>
                    <a:cubicBezTo>
                      <a:pt x="123" y="57"/>
                      <a:pt x="143" y="48"/>
                      <a:pt x="160" y="42"/>
                    </a:cubicBezTo>
                    <a:cubicBezTo>
                      <a:pt x="177" y="36"/>
                      <a:pt x="195" y="24"/>
                      <a:pt x="205" y="17"/>
                    </a:cubicBezTo>
                    <a:cubicBezTo>
                      <a:pt x="215" y="10"/>
                      <a:pt x="218" y="5"/>
                      <a:pt x="22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68" name="Freeform 188"/>
              <p:cNvSpPr>
                <a:spLocks noChangeAspect="1"/>
              </p:cNvSpPr>
              <p:nvPr/>
            </p:nvSpPr>
            <p:spPr bwMode="auto">
              <a:xfrm>
                <a:off x="5006" y="2761"/>
                <a:ext cx="207" cy="30"/>
              </a:xfrm>
              <a:custGeom>
                <a:avLst/>
                <a:gdLst>
                  <a:gd name="T0" fmla="*/ 0 w 318"/>
                  <a:gd name="T1" fmla="*/ 1 h 46"/>
                  <a:gd name="T2" fmla="*/ 1 w 318"/>
                  <a:gd name="T3" fmla="*/ 1 h 46"/>
                  <a:gd name="T4" fmla="*/ 1 w 318"/>
                  <a:gd name="T5" fmla="*/ 1 h 46"/>
                  <a:gd name="T6" fmla="*/ 1 w 318"/>
                  <a:gd name="T7" fmla="*/ 1 h 46"/>
                  <a:gd name="T8" fmla="*/ 1 w 318"/>
                  <a:gd name="T9" fmla="*/ 1 h 46"/>
                  <a:gd name="T10" fmla="*/ 1 w 318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8"/>
                  <a:gd name="T19" fmla="*/ 0 h 46"/>
                  <a:gd name="T20" fmla="*/ 318 w 318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8" h="46">
                    <a:moveTo>
                      <a:pt x="0" y="2"/>
                    </a:moveTo>
                    <a:cubicBezTo>
                      <a:pt x="23" y="12"/>
                      <a:pt x="46" y="23"/>
                      <a:pt x="72" y="30"/>
                    </a:cubicBezTo>
                    <a:cubicBezTo>
                      <a:pt x="98" y="37"/>
                      <a:pt x="130" y="42"/>
                      <a:pt x="153" y="44"/>
                    </a:cubicBezTo>
                    <a:cubicBezTo>
                      <a:pt x="176" y="46"/>
                      <a:pt x="191" y="43"/>
                      <a:pt x="210" y="39"/>
                    </a:cubicBezTo>
                    <a:cubicBezTo>
                      <a:pt x="229" y="35"/>
                      <a:pt x="251" y="29"/>
                      <a:pt x="269" y="23"/>
                    </a:cubicBezTo>
                    <a:cubicBezTo>
                      <a:pt x="287" y="17"/>
                      <a:pt x="304" y="8"/>
                      <a:pt x="31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  <p:sp>
            <p:nvSpPr>
              <p:cNvPr id="10369" name="Line 189"/>
              <p:cNvSpPr>
                <a:spLocks noChangeShapeType="1"/>
              </p:cNvSpPr>
              <p:nvPr/>
            </p:nvSpPr>
            <p:spPr bwMode="auto">
              <a:xfrm>
                <a:off x="226" y="2910"/>
                <a:ext cx="5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  <a:latin typeface="Arial" charset="0"/>
                </a:endParaRPr>
              </a:p>
            </p:txBody>
          </p:sp>
        </p:grpSp>
        <p:grpSp>
          <p:nvGrpSpPr>
            <p:cNvPr id="10255" name="Group 190"/>
            <p:cNvGrpSpPr>
              <a:grpSpLocks/>
            </p:cNvGrpSpPr>
            <p:nvPr/>
          </p:nvGrpSpPr>
          <p:grpSpPr bwMode="auto">
            <a:xfrm>
              <a:off x="3624" y="1734"/>
              <a:ext cx="1012" cy="427"/>
              <a:chOff x="1692" y="2387"/>
              <a:chExt cx="2285" cy="862"/>
            </a:xfrm>
          </p:grpSpPr>
          <p:pic>
            <p:nvPicPr>
              <p:cNvPr id="10256" name="Picture 19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" y="2387"/>
                <a:ext cx="458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7" name="Picture 19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4" y="2387"/>
                <a:ext cx="458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8" name="Picture 19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9" y="2387"/>
                <a:ext cx="458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19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" y="2387"/>
                <a:ext cx="466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0" name="Picture 19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" y="2387"/>
                <a:ext cx="454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49" name="Picture 197"/>
          <p:cNvPicPr>
            <a:picLocks noGrp="1" noChangeAspect="1" noChangeArrowheads="1"/>
          </p:cNvPicPr>
          <p:nvPr>
            <p:ph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6"/>
          <a:stretch>
            <a:fillRect/>
          </a:stretch>
        </p:blipFill>
        <p:spPr>
          <a:xfrm>
            <a:off x="7490159" y="2838450"/>
            <a:ext cx="1501441" cy="2210455"/>
          </a:xfrm>
          <a:noFill/>
        </p:spPr>
      </p:pic>
      <p:pic>
        <p:nvPicPr>
          <p:cNvPr id="10250" name="Picture 6" descr="D:\DESY Home\My Documents\conferences\DESY_MAC_11_2009\stuff to talk about\DSC_016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3" y="2054086"/>
            <a:ext cx="332898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2" t="36240" r="29694" b="42989"/>
          <a:stretch/>
        </p:blipFill>
        <p:spPr bwMode="auto">
          <a:xfrm>
            <a:off x="5341301" y="4935072"/>
            <a:ext cx="537566" cy="43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7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4" y="1183404"/>
            <a:ext cx="8890167" cy="4459287"/>
          </a:xfrm>
        </p:spPr>
        <p:txBody>
          <a:bodyPr/>
          <a:lstStyle/>
          <a:p>
            <a:r>
              <a:rPr lang="en-US" dirty="0" smtClean="0"/>
              <a:t>Tremendous progress of construction, infrastructure planning and ramp up of accelerator component fabrication</a:t>
            </a:r>
          </a:p>
          <a:p>
            <a:r>
              <a:rPr lang="en-US" dirty="0" smtClean="0"/>
              <a:t> Working hard to finish installation in time for</a:t>
            </a:r>
          </a:p>
          <a:p>
            <a:pPr lvl="1"/>
            <a:r>
              <a:rPr lang="en-US" dirty="0" smtClean="0"/>
              <a:t>start of injector commissioning mid 2014</a:t>
            </a:r>
          </a:p>
          <a:p>
            <a:pPr lvl="1"/>
            <a:r>
              <a:rPr lang="en-US" dirty="0" smtClean="0"/>
              <a:t>start of linac commissioning mid 2015</a:t>
            </a:r>
          </a:p>
          <a:p>
            <a:pPr lvl="1"/>
            <a:r>
              <a:rPr lang="en-US" dirty="0" smtClean="0"/>
              <a:t>observe first SASE by end of 2015</a:t>
            </a:r>
          </a:p>
          <a:p>
            <a:pPr marL="300037" lvl="1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3F7AD-F029-434A-88F9-F1DE16E1BD25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9" y="3785937"/>
            <a:ext cx="8556556" cy="25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4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14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</a:t>
            </a:r>
            <a:r>
              <a:rPr lang="en-GB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l’exposé</a:t>
            </a:r>
            <a:endParaRPr lang="en-GB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57200" y="1344706"/>
            <a:ext cx="822960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 L’option Collisionneur Circulaire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 Paramètres ILC250 ‘Light </a:t>
            </a:r>
            <a:r>
              <a:rPr lang="fr-FR" sz="2400" dirty="0" err="1" smtClean="0">
                <a:solidFill>
                  <a:schemeClr val="accent5"/>
                </a:solidFill>
                <a:sym typeface="Wingdings 3" pitchFamily="18" charset="2"/>
              </a:rPr>
              <a:t>Higgs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err="1" smtClean="0">
                <a:solidFill>
                  <a:schemeClr val="accent5"/>
                </a:solidFill>
                <a:sym typeface="Wingdings 3" pitchFamily="18" charset="2"/>
              </a:rPr>
              <a:t>Factory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’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Aspects Accélérateur Linéaire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sym typeface="Wingdings 3" pitchFamily="18" charset="2"/>
              </a:rPr>
              <a:t>Performance accélérateur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Coût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Calendrier de construction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>
                <a:solidFill>
                  <a:schemeClr val="accent5"/>
                </a:solidFill>
                <a:sym typeface="Wingdings 3" pitchFamily="18" charset="2"/>
              </a:rPr>
              <a:t> </a:t>
            </a: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Industrialisation</a:t>
            </a:r>
            <a:endParaRPr lang="fr-FR" sz="2400" dirty="0">
              <a:solidFill>
                <a:schemeClr val="accent5"/>
              </a:solidFill>
              <a:sym typeface="Wingdings 3" pitchFamily="18" charset="2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chemeClr val="accent5"/>
                </a:solidFill>
                <a:sym typeface="Wingdings 3" pitchFamily="18" charset="2"/>
              </a:rPr>
              <a:t> Gouvernance</a:t>
            </a:r>
          </a:p>
          <a:p>
            <a:pPr>
              <a:lnSpc>
                <a:spcPct val="120000"/>
              </a:lnSpc>
            </a:pPr>
            <a:endParaRPr lang="fr-FR" sz="2400" dirty="0">
              <a:solidFill>
                <a:schemeClr val="accent5"/>
              </a:solidFill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endParaRPr lang="fr-FR" sz="2400" dirty="0">
              <a:solidFill>
                <a:srgbClr val="0000FF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45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2000" dirty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Default Them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2000" dirty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2000" dirty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2000" dirty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2000" dirty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7796</TotalTime>
  <Words>2787</Words>
  <Application>Microsoft Office PowerPoint</Application>
  <PresentationFormat>Affichage à l'écran (4:3)</PresentationFormat>
  <Paragraphs>697</Paragraphs>
  <Slides>54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16</vt:i4>
      </vt:variant>
      <vt:variant>
        <vt:lpstr>Titres des diapositives</vt:lpstr>
      </vt:variant>
      <vt:variant>
        <vt:i4>54</vt:i4>
      </vt:variant>
    </vt:vector>
  </HeadingPairs>
  <TitlesOfParts>
    <vt:vector size="70" baseType="lpstr">
      <vt:lpstr>Pixel</vt:lpstr>
      <vt:lpstr>DESY European XFEL</vt:lpstr>
      <vt:lpstr>template-european-xfel-gmbh_presentation-with-partner-logos</vt:lpstr>
      <vt:lpstr>7_Blank Presentation</vt:lpstr>
      <vt:lpstr>Blank Presentation</vt:lpstr>
      <vt:lpstr>1_template-european-xfel-gmbh_presentation-with-partner-logos</vt:lpstr>
      <vt:lpstr>2_template-european-xfel-gmbh_presentation-with-partner-logos</vt:lpstr>
      <vt:lpstr>3_template-european-xfel-gmbh_presentation-with-partner-logos</vt:lpstr>
      <vt:lpstr>1_DESY European XFEL</vt:lpstr>
      <vt:lpstr>1_Pixel</vt:lpstr>
      <vt:lpstr>4_template-european-xfel-gmbh_presentation-with-partner-logos</vt:lpstr>
      <vt:lpstr>2_Pixel</vt:lpstr>
      <vt:lpstr>3_Pixel</vt:lpstr>
      <vt:lpstr>4_Pixel</vt:lpstr>
      <vt:lpstr>5_Pixel</vt:lpstr>
      <vt:lpstr>Default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SCRF-ML Technology Required</vt:lpstr>
      <vt:lpstr>Accelerator Complex: Back to the17.5 GeV Start -up Version</vt:lpstr>
      <vt:lpstr>Scheduling</vt:lpstr>
      <vt:lpstr>Présentation PowerPoint</vt:lpstr>
      <vt:lpstr>Présentation PowerPoint</vt:lpstr>
      <vt:lpstr>Présentation PowerPoint</vt:lpstr>
      <vt:lpstr>Global ILC Cavity Gradient Yield</vt:lpstr>
      <vt:lpstr>Présentation PowerPoint</vt:lpstr>
      <vt:lpstr>Présentation PowerPoint</vt:lpstr>
      <vt:lpstr>Présentation PowerPoint</vt:lpstr>
      <vt:lpstr>Présentation PowerPoint</vt:lpstr>
      <vt:lpstr>Status of Reference Cavities: Research Instr.</vt:lpstr>
      <vt:lpstr>Status of Reference Cavities: EZ</vt:lpstr>
      <vt:lpstr>Présentation PowerPoint</vt:lpstr>
      <vt:lpstr>Présentation PowerPoint</vt:lpstr>
      <vt:lpstr>Présentation PowerPoint</vt:lpstr>
      <vt:lpstr>Présentation PowerPoint</vt:lpstr>
      <vt:lpstr>Cavities - Large Series Production</vt:lpstr>
      <vt:lpstr>Présentation PowerPoint</vt:lpstr>
      <vt:lpstr>SCRF Cost Effective Production</vt:lpstr>
      <vt:lpstr>Présentation PowerPoint</vt:lpstr>
      <vt:lpstr>Cryomodule Before Quadrupole Installation</vt:lpstr>
      <vt:lpstr>Quadrupole Cross-Section</vt:lpstr>
      <vt:lpstr>Quadrupole Inside Cryomodule</vt:lpstr>
      <vt:lpstr>Présentation PowerPoint</vt:lpstr>
      <vt:lpstr>Présentation PowerPoint</vt:lpstr>
      <vt:lpstr>How we may learn from E-XFEL Experience</vt:lpstr>
      <vt:lpstr>Présentation PowerPoint</vt:lpstr>
      <vt:lpstr>Présentation PowerPoint</vt:lpstr>
      <vt:lpstr>Présentation PowerPoint</vt:lpstr>
      <vt:lpstr>Présentation PowerPoint</vt:lpstr>
      <vt:lpstr>Saclay Infrastructure for String and Module Assembly</vt:lpstr>
      <vt:lpstr>WP10: Accelerator Module Test Facility (AMTF)</vt:lpstr>
      <vt:lpstr>WP10: Accelerator Module Test Facility (AMTF)</vt:lpstr>
      <vt:lpstr>WP10: Subtask: Cavity Testing</vt:lpstr>
      <vt:lpstr>WP10: Subtask: Cavity Testing</vt:lpstr>
      <vt:lpstr>RI Infrastructure</vt:lpstr>
      <vt:lpstr>Zanon Infrastructure</vt:lpstr>
      <vt:lpstr>Cold Mass and Vacuum Vessel</vt:lpstr>
      <vt:lpstr>Présentation PowerPoint</vt:lpstr>
      <vt:lpstr>Présentation PowerPoint</vt:lpstr>
      <vt:lpstr>Présentation PowerPoint</vt:lpstr>
      <vt:lpstr>Preparing for ILC SCRF Industrialization </vt:lpstr>
      <vt:lpstr>An Industrialization Model</vt:lpstr>
      <vt:lpstr>Industrialization Models</vt:lpstr>
      <vt:lpstr>An Industrialization Model and Responsibility </vt:lpstr>
      <vt:lpstr>Next Step for Preparing Industrialization</vt:lpstr>
      <vt:lpstr>Updated Plan for Visiting Vendor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NAPOLY Olivier</dc:creator>
  <cp:lastModifiedBy>NAPOLY Olivier</cp:lastModifiedBy>
  <cp:revision>785</cp:revision>
  <cp:lastPrinted>1601-01-01T00:00:00Z</cp:lastPrinted>
  <dcterms:created xsi:type="dcterms:W3CDTF">1601-01-01T00:00:00Z</dcterms:created>
  <dcterms:modified xsi:type="dcterms:W3CDTF">2012-06-05T06:12:43Z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