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66" r:id="rId2"/>
    <p:sldMasterId id="2147483678" r:id="rId3"/>
  </p:sldMasterIdLst>
  <p:notesMasterIdLst>
    <p:notesMasterId r:id="rId69"/>
  </p:notesMasterIdLst>
  <p:handoutMasterIdLst>
    <p:handoutMasterId r:id="rId70"/>
  </p:handoutMasterIdLst>
  <p:sldIdLst>
    <p:sldId id="1255" r:id="rId4"/>
    <p:sldId id="1468" r:id="rId5"/>
    <p:sldId id="1340" r:id="rId6"/>
    <p:sldId id="1306" r:id="rId7"/>
    <p:sldId id="1307" r:id="rId8"/>
    <p:sldId id="1433" r:id="rId9"/>
    <p:sldId id="1434" r:id="rId10"/>
    <p:sldId id="1435" r:id="rId11"/>
    <p:sldId id="1463" r:id="rId12"/>
    <p:sldId id="1454" r:id="rId13"/>
    <p:sldId id="1455" r:id="rId14"/>
    <p:sldId id="1456" r:id="rId15"/>
    <p:sldId id="1458" r:id="rId16"/>
    <p:sldId id="1459" r:id="rId17"/>
    <p:sldId id="1470" r:id="rId18"/>
    <p:sldId id="1471" r:id="rId19"/>
    <p:sldId id="1469" r:id="rId20"/>
    <p:sldId id="1473" r:id="rId21"/>
    <p:sldId id="1472" r:id="rId22"/>
    <p:sldId id="1465" r:id="rId23"/>
    <p:sldId id="1466" r:id="rId24"/>
    <p:sldId id="1467" r:id="rId25"/>
    <p:sldId id="1494" r:id="rId26"/>
    <p:sldId id="1308" r:id="rId27"/>
    <p:sldId id="1309" r:id="rId28"/>
    <p:sldId id="1450" r:id="rId29"/>
    <p:sldId id="1281" r:id="rId30"/>
    <p:sldId id="1311" r:id="rId31"/>
    <p:sldId id="1383" r:id="rId32"/>
    <p:sldId id="1384" r:id="rId33"/>
    <p:sldId id="1385" r:id="rId34"/>
    <p:sldId id="1484" r:id="rId35"/>
    <p:sldId id="1393" r:id="rId36"/>
    <p:sldId id="1387" r:id="rId37"/>
    <p:sldId id="1388" r:id="rId38"/>
    <p:sldId id="1389" r:id="rId39"/>
    <p:sldId id="1391" r:id="rId40"/>
    <p:sldId id="1392" r:id="rId41"/>
    <p:sldId id="1403" r:id="rId42"/>
    <p:sldId id="1366" r:id="rId43"/>
    <p:sldId id="1358" r:id="rId44"/>
    <p:sldId id="1359" r:id="rId45"/>
    <p:sldId id="1360" r:id="rId46"/>
    <p:sldId id="1480" r:id="rId47"/>
    <p:sldId id="1481" r:id="rId48"/>
    <p:sldId id="1482" r:id="rId49"/>
    <p:sldId id="1483" r:id="rId50"/>
    <p:sldId id="1431" r:id="rId51"/>
    <p:sldId id="1405" r:id="rId52"/>
    <p:sldId id="1485" r:id="rId53"/>
    <p:sldId id="1486" r:id="rId54"/>
    <p:sldId id="1487" r:id="rId55"/>
    <p:sldId id="1488" r:id="rId56"/>
    <p:sldId id="1489" r:id="rId57"/>
    <p:sldId id="1490" r:id="rId58"/>
    <p:sldId id="1491" r:id="rId59"/>
    <p:sldId id="1492" r:id="rId60"/>
    <p:sldId id="1493" r:id="rId61"/>
    <p:sldId id="1495" r:id="rId62"/>
    <p:sldId id="1422" r:id="rId63"/>
    <p:sldId id="1267" r:id="rId64"/>
    <p:sldId id="1345" r:id="rId65"/>
    <p:sldId id="1346" r:id="rId66"/>
    <p:sldId id="1418" r:id="rId67"/>
    <p:sldId id="1474" r:id="rId68"/>
  </p:sldIdLst>
  <p:sldSz cx="9144000" cy="6858000" type="screen4x3"/>
  <p:notesSz cx="7099300" cy="102235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3300"/>
    <a:srgbClr val="009900"/>
    <a:srgbClr val="33CC33"/>
    <a:srgbClr val="FFFFFF"/>
    <a:srgbClr val="00602B"/>
    <a:srgbClr val="0033CC"/>
    <a:srgbClr val="996600"/>
    <a:srgbClr val="FF0000"/>
    <a:srgbClr val="FF5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9" autoAdjust="0"/>
    <p:restoredTop sz="97193" autoAdjust="0"/>
  </p:normalViewPr>
  <p:slideViewPr>
    <p:cSldViewPr>
      <p:cViewPr>
        <p:scale>
          <a:sx n="73" d="100"/>
          <a:sy n="73" d="100"/>
        </p:scale>
        <p:origin x="-1284" y="-90"/>
      </p:cViewPr>
      <p:guideLst>
        <p:guide orient="horz" pos="4292"/>
        <p:guide pos="2608"/>
      </p:guideLst>
    </p:cSldViewPr>
  </p:slideViewPr>
  <p:outlineViewPr>
    <p:cViewPr>
      <p:scale>
        <a:sx n="33" d="100"/>
        <a:sy n="33" d="100"/>
      </p:scale>
      <p:origin x="0" y="102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18"/>
    </p:cViewPr>
  </p:sorterViewPr>
  <p:notesViewPr>
    <p:cSldViewPr>
      <p:cViewPr varScale="1">
        <p:scale>
          <a:sx n="47" d="100"/>
          <a:sy n="47" d="100"/>
        </p:scale>
        <p:origin x="-2880" y="-108"/>
      </p:cViewPr>
      <p:guideLst>
        <p:guide orient="horz" pos="3219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" Type="http://schemas.openxmlformats.org/officeDocument/2006/relationships/slide" Target="slides/slide4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image" Target="../media/image138.png"/><Relationship Id="rId4" Type="http://schemas.openxmlformats.org/officeDocument/2006/relationships/image" Target="../media/image14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image" Target="../media/image7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 defTabSz="955675" eaLnBrk="0" hangingPunct="0">
              <a:defRPr sz="1300" i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 i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2325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b" anchorCtr="0" compatLnSpc="1">
            <a:prstTxWarp prst="textNoShape">
              <a:avLst/>
            </a:prstTxWarp>
          </a:bodyPr>
          <a:lstStyle>
            <a:lvl1pPr defTabSz="955675" eaLnBrk="0" hangingPunct="0">
              <a:defRPr sz="1300" i="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12325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 i="0"/>
            </a:lvl1pPr>
          </a:lstStyle>
          <a:p>
            <a:pPr>
              <a:defRPr/>
            </a:pPr>
            <a:fld id="{BF780BF8-A2A2-41B8-B585-6F48A98D899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090582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r_sentation_Microsoft_Office_PowerPoint1.pptx"/><Relationship Id="rId2" Type="http://schemas.openxmlformats.org/officeDocument/2006/relationships/vmlDrawing" Target="../drawings/vmlDrawing1.vml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 defTabSz="955675" eaLnBrk="0" hangingPunct="0">
              <a:defRPr sz="1300" i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 i="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56163"/>
            <a:ext cx="52070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12325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 i="0"/>
            </a:lvl1pPr>
          </a:lstStyle>
          <a:p>
            <a:pPr>
              <a:defRPr/>
            </a:pPr>
            <a:fld id="{FB063147-B733-45CF-AFC5-BED0597E56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4"/>
          </p:nvPr>
        </p:nvSpPr>
        <p:spPr>
          <a:xfrm>
            <a:off x="0" y="9710738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graphicFrame>
        <p:nvGraphicFramePr>
          <p:cNvPr id="108545" name="Object 1"/>
          <p:cNvGraphicFramePr>
            <a:graphicFrameLocks noChangeAspect="1"/>
          </p:cNvGraphicFramePr>
          <p:nvPr/>
        </p:nvGraphicFramePr>
        <p:xfrm>
          <a:off x="1263650" y="3397250"/>
          <a:ext cx="4570413" cy="3427413"/>
        </p:xfrm>
        <a:graphic>
          <a:graphicData uri="http://schemas.openxmlformats.org/presentationml/2006/ole">
            <p:oleObj spid="_x0000_s108743" name="Présentation" r:id="rId3" imgW="4570656" imgH="3427371" progId="PowerPoint.Show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9809286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5863" indent="-298409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93635" indent="-238727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71089" indent="-238727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48543" indent="-238727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07467-3AC5-4402-9F6B-DB3759D07BFA}" type="slidenum">
              <a:rPr lang="fr-FR" sz="1300"/>
              <a:pPr/>
              <a:t>1</a:t>
            </a:fld>
            <a:endParaRPr lang="fr-FR" sz="13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6D2D73-F26F-4250-A61E-99BE3B03220D}" type="slidenum">
              <a:rPr lang="fr-FR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BB902-DF00-43A2-AAF4-60C1B994EC7B}" type="slidenum">
              <a:rPr lang="fr-FR"/>
              <a:pPr/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5863" indent="-298409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93635" indent="-238727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71089" indent="-238727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48543" indent="-238727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2242128-0315-4BC0-A192-05161F36879C}" type="slidenum">
              <a:rPr lang="fr-FR" sz="1300"/>
              <a:pPr/>
              <a:t>35</a:t>
            </a:fld>
            <a:endParaRPr lang="fr-FR" sz="13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5863" indent="-298409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93635" indent="-238727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71089" indent="-238727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48543" indent="-238727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54DF078-091D-4B6F-B609-D58E8C9FCE12}" type="slidenum">
              <a:rPr lang="fr-FR" sz="1300"/>
              <a:pPr/>
              <a:t>36</a:t>
            </a:fld>
            <a:endParaRPr lang="fr-FR" sz="13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5863" indent="-298409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93635" indent="-238727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71089" indent="-238727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48543" indent="-238727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6B9B25F-714B-4054-8BEE-D07B07622A4C}" type="slidenum">
              <a:rPr lang="fr-FR" sz="1300"/>
              <a:pPr/>
              <a:t>37</a:t>
            </a:fld>
            <a:endParaRPr lang="fr-FR" sz="13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5863" indent="-298409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93635" indent="-238727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71089" indent="-238727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48543" indent="-238727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933172F-AD57-4D14-9ACA-870051B8A7D0}" type="slidenum">
              <a:rPr lang="fr-FR" sz="1300"/>
              <a:pPr/>
              <a:t>38</a:t>
            </a:fld>
            <a:endParaRPr lang="fr-FR" sz="13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5863" indent="-298409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93635" indent="-238727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71089" indent="-238727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48543" indent="-238727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728B56C-92ED-4112-A666-47696B36E03A}" type="slidenum">
              <a:rPr lang="fr-FR" sz="1300"/>
              <a:pPr/>
              <a:t>49</a:t>
            </a:fld>
            <a:endParaRPr lang="fr-FR" sz="13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5A28FF-8EEF-4DB2-9B03-588E656E27A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5863" indent="-298409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93635" indent="-238727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71089" indent="-238727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48543" indent="-238727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728B56C-92ED-4112-A666-47696B36E03A}" type="slidenum">
              <a:rPr lang="fr-FR" sz="1300"/>
              <a:pPr/>
              <a:t>56</a:t>
            </a:fld>
            <a:endParaRPr lang="fr-FR" sz="13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8F42C3-8D36-4765-B7DB-68143373CD0A}" type="slidenum">
              <a:rPr lang="fr-FR"/>
              <a:pPr/>
              <a:t>64</a:t>
            </a:fld>
            <a:endParaRPr lang="fr-FR"/>
          </a:p>
        </p:txBody>
      </p:sp>
      <p:sp>
        <p:nvSpPr>
          <p:cNvPr id="544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6016" y="4857356"/>
            <a:ext cx="5207270" cy="4598846"/>
          </a:xfrm>
        </p:spPr>
        <p:txBody>
          <a:bodyPr/>
          <a:lstStyle/>
          <a:p>
            <a:endParaRPr lang="fr-FR"/>
          </a:p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CBF8B6-85EC-4124-A337-07A69F5068E7}" type="slidenum">
              <a:rPr lang="fr-FR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01CC0B-8D93-400A-8EA1-4F3AF4DD6AA3}" type="slidenum">
              <a:rPr lang="fr-FR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63147-B733-45CF-AFC5-BED0597E5652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5863" indent="-298409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93635" indent="-238727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71089" indent="-238727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48543" indent="-238727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728B56C-92ED-4112-A666-47696B36E03A}" type="slidenum">
              <a:rPr lang="fr-FR" sz="1300"/>
              <a:pPr/>
              <a:t>19</a:t>
            </a:fld>
            <a:endParaRPr lang="fr-FR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1591F0-8996-4C55-8C50-D2CEB314360A}" type="slidenum">
              <a:rPr lang="fr-FR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0E1EDC-56C0-43E2-8044-21685D251175}" type="slidenum">
              <a:rPr lang="fr-FR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DC7013-3B3D-4C45-AB4E-651C15F6D125}" type="slidenum">
              <a:rPr lang="fr-FR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5863" indent="-298409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93635" indent="-238727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71089" indent="-238727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48543" indent="-238727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25997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03451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80905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58359" indent="-2387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728B56C-92ED-4112-A666-47696B36E03A}" type="slidenum">
              <a:rPr lang="fr-FR" sz="1300"/>
              <a:pPr/>
              <a:t>27</a:t>
            </a:fld>
            <a:endParaRPr lang="fr-FR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83" descr="cea_dapn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769937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086"/>
          <p:cNvGrpSpPr>
            <a:grpSpLocks/>
          </p:cNvGrpSpPr>
          <p:nvPr/>
        </p:nvGrpSpPr>
        <p:grpSpPr bwMode="auto">
          <a:xfrm>
            <a:off x="684213" y="349250"/>
            <a:ext cx="8351837" cy="6175375"/>
            <a:chOff x="431" y="220"/>
            <a:chExt cx="5261" cy="3890"/>
          </a:xfrm>
        </p:grpSpPr>
        <p:pic>
          <p:nvPicPr>
            <p:cNvPr id="6" name="Picture 1077" descr="barre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1" y="220"/>
              <a:ext cx="5239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78" descr="barre2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1" y="3838"/>
              <a:ext cx="5261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84" name="Rectangle 1088"/>
          <p:cNvSpPr>
            <a:spLocks noGrp="1" noChangeArrowheads="1"/>
          </p:cNvSpPr>
          <p:nvPr>
            <p:ph type="ctrTitle" sz="quarter"/>
          </p:nvPr>
        </p:nvSpPr>
        <p:spPr>
          <a:xfrm>
            <a:off x="1116013" y="1196975"/>
            <a:ext cx="7488237" cy="1470025"/>
          </a:xfrm>
        </p:spPr>
        <p:txBody>
          <a:bodyPr/>
          <a:lstStyle>
            <a:lvl1pPr>
              <a:defRPr sz="4400" b="1">
                <a:solidFill>
                  <a:srgbClr val="8ABBD0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5185" name="Rectangle 108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>
              <a:buFontTx/>
              <a:buNone/>
              <a:defRPr sz="2800" b="1" i="1">
                <a:solidFill>
                  <a:srgbClr val="5F5F5F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8" name="Rectangle 1090"/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494463"/>
            <a:ext cx="6348413" cy="2159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Egle Tomasi-Gustafsson       GDR, IPN Orsay 5-X-2012</a:t>
            </a:r>
            <a:endParaRPr lang="fr-FR"/>
          </a:p>
        </p:txBody>
      </p:sp>
      <p:sp>
        <p:nvSpPr>
          <p:cNvPr id="9" name="Rectangle 1092"/>
          <p:cNvSpPr>
            <a:spLocks noGrp="1" noChangeArrowheads="1"/>
          </p:cNvSpPr>
          <p:nvPr>
            <p:ph type="dt" sz="half" idx="11"/>
          </p:nvPr>
        </p:nvSpPr>
        <p:spPr>
          <a:xfrm>
            <a:off x="406400" y="6494463"/>
            <a:ext cx="987425" cy="2159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 smtClean="0"/>
              <a:t>Cocoyoc, May 15, 2012</a:t>
            </a:r>
            <a:endParaRPr lang="fr-FR"/>
          </a:p>
        </p:txBody>
      </p:sp>
      <p:sp>
        <p:nvSpPr>
          <p:cNvPr id="10" name="Rectangle 109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FC750-3A04-4678-A096-07A4244D09C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05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Egle Tomasi-Gustafsson       GDR, IPN Orsay 5-X-2012</a:t>
            </a:r>
            <a:endParaRPr lang="fr-FR"/>
          </a:p>
        </p:txBody>
      </p:sp>
      <p:sp>
        <p:nvSpPr>
          <p:cNvPr id="6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Cocoyoc, May 15, 2012</a:t>
            </a:r>
            <a:endParaRPr lang="fr-FR"/>
          </a:p>
        </p:txBody>
      </p:sp>
      <p:sp>
        <p:nvSpPr>
          <p:cNvPr id="7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DFEA4-CBE2-4644-8FF4-E89ADFF5CE2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05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Egle Tomasi-Gustafsson       GDR, IPN Orsay 5-X-2012</a:t>
            </a:r>
            <a:endParaRPr lang="fr-FR"/>
          </a:p>
        </p:txBody>
      </p:sp>
      <p:sp>
        <p:nvSpPr>
          <p:cNvPr id="5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Cocoyoc, May 15, 2012</a:t>
            </a:r>
            <a:endParaRPr lang="fr-FR"/>
          </a:p>
        </p:txBody>
      </p:sp>
      <p:sp>
        <p:nvSpPr>
          <p:cNvPr id="6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40DEA-3FB7-40F4-B7E2-228F1424F9D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29425" y="53975"/>
            <a:ext cx="1952625" cy="607218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71550" y="53975"/>
            <a:ext cx="5705475" cy="607218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05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Egle Tomasi-Gustafsson       GDR, IPN Orsay 5-X-2012</a:t>
            </a:r>
            <a:endParaRPr lang="fr-FR"/>
          </a:p>
        </p:txBody>
      </p:sp>
      <p:sp>
        <p:nvSpPr>
          <p:cNvPr id="5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Cocoyoc, May 15, 2012</a:t>
            </a:r>
            <a:endParaRPr lang="fr-FR"/>
          </a:p>
        </p:txBody>
      </p:sp>
      <p:sp>
        <p:nvSpPr>
          <p:cNvPr id="6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E5536-D323-4C06-AFE7-2E7F2D81E19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4888" y="53975"/>
            <a:ext cx="7777162" cy="40481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971550" y="692150"/>
            <a:ext cx="3817938" cy="54340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41888" y="692150"/>
            <a:ext cx="3817937" cy="54340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05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Egle Tomasi-Gustafsson       GDR, IPN Orsay 5-X-2012</a:t>
            </a:r>
            <a:endParaRPr lang="fr-FR"/>
          </a:p>
        </p:txBody>
      </p:sp>
      <p:sp>
        <p:nvSpPr>
          <p:cNvPr id="6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Cocoyoc, May 15, 2012</a:t>
            </a:r>
            <a:endParaRPr lang="fr-FR"/>
          </a:p>
        </p:txBody>
      </p:sp>
      <p:sp>
        <p:nvSpPr>
          <p:cNvPr id="7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5966C-5F7C-4A63-BEC1-7E378B96830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4888" y="53975"/>
            <a:ext cx="7777162" cy="40481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71550" y="692150"/>
            <a:ext cx="3817938" cy="54340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941888" y="692150"/>
            <a:ext cx="3817937" cy="26400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941888" y="3484563"/>
            <a:ext cx="3817937" cy="2641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105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Egle Tomasi-Gustafsson       GDR, IPN Orsay 5-X-2012</a:t>
            </a:r>
            <a:endParaRPr lang="fr-FR"/>
          </a:p>
        </p:txBody>
      </p:sp>
      <p:sp>
        <p:nvSpPr>
          <p:cNvPr id="7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Cocoyoc, May 15, 2012</a:t>
            </a:r>
            <a:endParaRPr lang="fr-FR"/>
          </a:p>
        </p:txBody>
      </p:sp>
      <p:sp>
        <p:nvSpPr>
          <p:cNvPr id="8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97F20-E9DC-4FB6-BE61-D1F955E09BF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1004888" y="53975"/>
            <a:ext cx="7777162" cy="40481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71550" y="692150"/>
            <a:ext cx="3817938" cy="26400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941888" y="692150"/>
            <a:ext cx="3817937" cy="26400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971550" y="3484563"/>
            <a:ext cx="3817938" cy="2641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941888" y="3484563"/>
            <a:ext cx="3817937" cy="2641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05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Egle Tomasi-Gustafsson       GDR, IPN Orsay 5-X-2012</a:t>
            </a:r>
            <a:endParaRPr lang="fr-FR"/>
          </a:p>
        </p:txBody>
      </p:sp>
      <p:sp>
        <p:nvSpPr>
          <p:cNvPr id="8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Cocoyoc, May 15, 2012</a:t>
            </a:r>
            <a:endParaRPr lang="fr-FR"/>
          </a:p>
        </p:txBody>
      </p:sp>
      <p:sp>
        <p:nvSpPr>
          <p:cNvPr id="9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44AB0-B223-4087-A877-4AD363F7FD4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4888" y="53975"/>
            <a:ext cx="7777162" cy="40481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971550" y="692150"/>
            <a:ext cx="3817938" cy="54340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941888" y="692150"/>
            <a:ext cx="3817937" cy="26400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941888" y="3484563"/>
            <a:ext cx="3817937" cy="2641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105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Egle Tomasi-Gustafsson       GDR, IPN Orsay 5-X-2012</a:t>
            </a:r>
            <a:endParaRPr lang="fr-FR"/>
          </a:p>
        </p:txBody>
      </p:sp>
      <p:sp>
        <p:nvSpPr>
          <p:cNvPr id="7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Cocoyoc, May 15, 2012</a:t>
            </a:r>
            <a:endParaRPr lang="fr-FR"/>
          </a:p>
        </p:txBody>
      </p:sp>
      <p:sp>
        <p:nvSpPr>
          <p:cNvPr id="8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96EAD-F860-42A5-9EDC-4BBD6BEBFC8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Cocoyoc, May 15, 2012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     GDR, IPN Orsay 5-X-2012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2C1-256B-46D4-97E4-7767F98B257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990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Cocoyoc, May 15, 2012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     GDR, IPN Orsay 5-X-2012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2C1-256B-46D4-97E4-7767F98B257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2277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Cocoyoc, May 15, 2012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     GDR, IPN Orsay 5-X-2012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2C1-256B-46D4-97E4-7767F98B257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4099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105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Egle Tomasi-Gustafsson       GDR, IPN Orsay 5-X-2012</a:t>
            </a:r>
            <a:endParaRPr lang="fr-FR"/>
          </a:p>
        </p:txBody>
      </p:sp>
      <p:sp>
        <p:nvSpPr>
          <p:cNvPr id="4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Cocoyoc, May 15, 2012</a:t>
            </a:r>
            <a:endParaRPr lang="fr-FR"/>
          </a:p>
        </p:txBody>
      </p:sp>
      <p:sp>
        <p:nvSpPr>
          <p:cNvPr id="5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99225-E1F6-4F55-B764-057EEBDEA21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Cocoyoc, May 15, 2012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     GDR, IPN Orsay 5-X-2012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2C1-256B-46D4-97E4-7767F98B257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3267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Cocoyoc, May 15, 2012</a:t>
            </a:r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     GDR, IPN Orsay 5-X-2012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2C1-256B-46D4-97E4-7767F98B257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14727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Cocoyoc, May 15, 2012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     GDR, IPN Orsay 5-X-2012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2C1-256B-46D4-97E4-7767F98B257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5804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Cocoyoc, May 15, 2012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     GDR, IPN Orsay 5-X-2012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2C1-256B-46D4-97E4-7767F98B257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8547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Cocoyoc, May 15, 2012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     GDR, IPN Orsay 5-X-2012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2C1-256B-46D4-97E4-7767F98B257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1759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Cocoyoc, May 15, 2012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     GDR, IPN Orsay 5-X-2012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2C1-256B-46D4-97E4-7767F98B257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90195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Cocoyoc, May 15, 2012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     GDR, IPN Orsay 5-X-2012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2C1-256B-46D4-97E4-7767F98B257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6327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Cocoyoc, May 15, 2012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     GDR, IPN Orsay 5-X-2012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2C1-256B-46D4-97E4-7767F98B257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18522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Cocoyoc, May 15, 2012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     GDR, IPN Orsay 5-X-2012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C150-F894-4305-B5F2-0AAE5BEF29D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76615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Cocoyoc, May 15, 2012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     GDR, IPN Orsay 5-X-2012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C150-F894-4305-B5F2-0AAE5BEF29D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685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105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Egle Tomasi-Gustafsson       GDR, IPN Orsay 5-X-2012</a:t>
            </a:r>
            <a:endParaRPr lang="fr-FR"/>
          </a:p>
        </p:txBody>
      </p:sp>
      <p:sp>
        <p:nvSpPr>
          <p:cNvPr id="5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Cocoyoc, May 15, 2012</a:t>
            </a:r>
            <a:endParaRPr lang="fr-FR"/>
          </a:p>
        </p:txBody>
      </p:sp>
      <p:sp>
        <p:nvSpPr>
          <p:cNvPr id="6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7A82C-CF80-4CA0-82B2-DAD68A3D560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Cocoyoc, May 15, 2012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     GDR, IPN Orsay 5-X-2012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C150-F894-4305-B5F2-0AAE5BEF29D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71025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Cocoyoc, May 15, 2012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     GDR, IPN Orsay 5-X-2012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C150-F894-4305-B5F2-0AAE5BEF29D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64483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Cocoyoc, May 15, 2012</a:t>
            </a:r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     GDR, IPN Orsay 5-X-2012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C150-F894-4305-B5F2-0AAE5BEF29D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6564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Cocoyoc, May 15, 2012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     GDR, IPN Orsay 5-X-2012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C150-F894-4305-B5F2-0AAE5BEF29D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29191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Cocoyoc, May 15, 2012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     GDR, IPN Orsay 5-X-2012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C150-F894-4305-B5F2-0AAE5BEF29D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49933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Cocoyoc, May 15, 2012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     GDR, IPN Orsay 5-X-2012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C150-F894-4305-B5F2-0AAE5BEF29D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98681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Cocoyoc, May 15, 2012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     GDR, IPN Orsay 5-X-2012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C150-F894-4305-B5F2-0AAE5BEF29D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7864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Cocoyoc, May 15, 2012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     GDR, IPN Orsay 5-X-2012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C150-F894-4305-B5F2-0AAE5BEF29D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21441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Cocoyoc, May 15, 2012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Egle Tomasi-Gustafsson       GDR, IPN Orsay 5-X-2012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C150-F894-4305-B5F2-0AAE5BEF29D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86883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0414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105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Egle Tomasi-Gustafsson       GDR, IPN Orsay 5-X-2012</a:t>
            </a:r>
            <a:endParaRPr lang="fr-FR"/>
          </a:p>
        </p:txBody>
      </p:sp>
      <p:sp>
        <p:nvSpPr>
          <p:cNvPr id="5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Cocoyoc, May 15, 2012</a:t>
            </a:r>
            <a:endParaRPr lang="fr-FR"/>
          </a:p>
        </p:txBody>
      </p:sp>
      <p:sp>
        <p:nvSpPr>
          <p:cNvPr id="6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0DE20-40A5-4052-84C6-353E9586EC8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71550" y="692150"/>
            <a:ext cx="3817938" cy="5434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41888" y="692150"/>
            <a:ext cx="3817937" cy="5434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05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Egle Tomasi-Gustafsson       GDR, IPN Orsay 5-X-2012</a:t>
            </a:r>
            <a:endParaRPr lang="fr-FR"/>
          </a:p>
        </p:txBody>
      </p:sp>
      <p:sp>
        <p:nvSpPr>
          <p:cNvPr id="6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Cocoyoc, May 15, 2012</a:t>
            </a:r>
            <a:endParaRPr lang="fr-FR"/>
          </a:p>
        </p:txBody>
      </p:sp>
      <p:sp>
        <p:nvSpPr>
          <p:cNvPr id="7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ABF46-EC05-44CF-9150-7497587904C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05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Egle Tomasi-Gustafsson       GDR, IPN Orsay 5-X-2012</a:t>
            </a:r>
            <a:endParaRPr lang="fr-FR"/>
          </a:p>
        </p:txBody>
      </p:sp>
      <p:sp>
        <p:nvSpPr>
          <p:cNvPr id="8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Cocoyoc, May 15, 2012</a:t>
            </a:r>
            <a:endParaRPr lang="fr-FR"/>
          </a:p>
        </p:txBody>
      </p:sp>
      <p:sp>
        <p:nvSpPr>
          <p:cNvPr id="9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52990-5C32-4F16-A63B-3710A888EEA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105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Egle Tomasi-Gustafsson       GDR, IPN Orsay 5-X-2012</a:t>
            </a:r>
            <a:endParaRPr lang="fr-FR"/>
          </a:p>
        </p:txBody>
      </p:sp>
      <p:sp>
        <p:nvSpPr>
          <p:cNvPr id="4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Cocoyoc, May 15, 2012</a:t>
            </a:r>
            <a:endParaRPr lang="fr-FR"/>
          </a:p>
        </p:txBody>
      </p:sp>
      <p:sp>
        <p:nvSpPr>
          <p:cNvPr id="5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33276-51C5-4F23-B8ED-1E077693978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Egle Tomasi-Gustafsson       GDR, IPN Orsay 5-X-2012</a:t>
            </a:r>
            <a:endParaRPr lang="fr-FR"/>
          </a:p>
        </p:txBody>
      </p:sp>
      <p:sp>
        <p:nvSpPr>
          <p:cNvPr id="3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Cocoyoc, May 15, 2012</a:t>
            </a:r>
            <a:endParaRPr lang="fr-FR"/>
          </a:p>
        </p:txBody>
      </p:sp>
      <p:sp>
        <p:nvSpPr>
          <p:cNvPr id="4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3D69F-75E7-47D1-942C-7A03D416D2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05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Egle Tomasi-Gustafsson       GDR, IPN Orsay 5-X-2012</a:t>
            </a:r>
            <a:endParaRPr lang="fr-FR"/>
          </a:p>
        </p:txBody>
      </p:sp>
      <p:sp>
        <p:nvSpPr>
          <p:cNvPr id="6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Cocoyoc, May 15, 2012</a:t>
            </a:r>
            <a:endParaRPr lang="fr-FR"/>
          </a:p>
        </p:txBody>
      </p:sp>
      <p:sp>
        <p:nvSpPr>
          <p:cNvPr id="7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97744-BE18-4411-8897-BFE00C3475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0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1720" y="732720"/>
            <a:ext cx="7788275" cy="543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1029" name="Rectangle 1044"/>
          <p:cNvSpPr>
            <a:spLocks noGrp="1" noChangeArrowheads="1"/>
          </p:cNvSpPr>
          <p:nvPr>
            <p:ph type="title"/>
          </p:nvPr>
        </p:nvSpPr>
        <p:spPr bwMode="auto">
          <a:xfrm>
            <a:off x="1004888" y="53975"/>
            <a:ext cx="777716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6170" name="Rectangle 105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40200" y="6381750"/>
            <a:ext cx="44640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800" i="0" smtClean="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Egle Tomasi-Gustafsson       GDR, IPN Orsay 5-X-2012</a:t>
            </a:r>
            <a:endParaRPr lang="fr-FR"/>
          </a:p>
        </p:txBody>
      </p:sp>
      <p:sp>
        <p:nvSpPr>
          <p:cNvPr id="6172" name="Rectangle 105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4149" y="6453336"/>
            <a:ext cx="987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3600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i="0" smtClean="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Cocoyoc, May 15, 2012</a:t>
            </a:r>
            <a:endParaRPr lang="fr-FR"/>
          </a:p>
        </p:txBody>
      </p:sp>
      <p:sp>
        <p:nvSpPr>
          <p:cNvPr id="6173" name="Rectangle 10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3313" y="6494463"/>
            <a:ext cx="3857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i="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fld id="{E1D1A67A-1B79-4026-9DFF-5570299D5FC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033" name="Picture 1054" descr="Sigle-Irfu_v_d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7194" y="1340768"/>
            <a:ext cx="573911" cy="100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" y="2636912"/>
            <a:ext cx="1043609" cy="6765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slow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</a:defRPr>
      </a:lvl9pPr>
    </p:titleStyle>
    <p:bodyStyle>
      <a:lvl1pPr marL="342900" indent="-1524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811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Cocoyoc, May 15, 2012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Egle Tomasi-Gustafsson       GDR, IPN Orsay 5-X-2012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DA2C1-256B-46D4-97E4-7767F98B257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223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Cocoyoc, May 15, 2012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Egle Tomasi-Gustafsson       GDR, IPN Orsay 5-X-2012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9C150-F894-4305-B5F2-0AAE5BEF29D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810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6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openxmlformats.org/officeDocument/2006/relationships/image" Target="../media/image54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58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22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25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84.jpeg"/><Relationship Id="rId4" Type="http://schemas.openxmlformats.org/officeDocument/2006/relationships/oleObject" Target="../embeddings/oleObject26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6.wmf"/><Relationship Id="rId7" Type="http://schemas.openxmlformats.org/officeDocument/2006/relationships/image" Target="../media/image84.jpeg"/><Relationship Id="rId2" Type="http://schemas.openxmlformats.org/officeDocument/2006/relationships/image" Target="../media/image85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Relationship Id="rId9" Type="http://schemas.openxmlformats.org/officeDocument/2006/relationships/image" Target="../media/image91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4.png"/><Relationship Id="rId4" Type="http://schemas.openxmlformats.org/officeDocument/2006/relationships/image" Target="../media/image8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9.wmf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w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1.png"/><Relationship Id="rId4" Type="http://schemas.openxmlformats.org/officeDocument/2006/relationships/image" Target="../media/image11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3.wmf"/><Relationship Id="rId4" Type="http://schemas.openxmlformats.org/officeDocument/2006/relationships/image" Target="../media/image10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7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9.png"/><Relationship Id="rId4" Type="http://schemas.openxmlformats.org/officeDocument/2006/relationships/image" Target="../media/image118.w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wmf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1.wmf"/><Relationship Id="rId4" Type="http://schemas.openxmlformats.org/officeDocument/2006/relationships/image" Target="../media/image13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7" Type="http://schemas.openxmlformats.org/officeDocument/2006/relationships/image" Target="../media/image137.png"/><Relationship Id="rId2" Type="http://schemas.openxmlformats.org/officeDocument/2006/relationships/image" Target="../media/image132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6.png"/><Relationship Id="rId5" Type="http://schemas.openxmlformats.org/officeDocument/2006/relationships/image" Target="../media/image135.wmf"/><Relationship Id="rId4" Type="http://schemas.openxmlformats.org/officeDocument/2006/relationships/image" Target="../media/image134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image" Target="../media/image142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7.png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0"/>
            <a:ext cx="8244408" cy="2348880"/>
          </a:xfrm>
          <a:solidFill>
            <a:schemeClr val="hlink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4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Recent activity on </a:t>
            </a:r>
            <a:br>
              <a:rPr lang="en-US" sz="4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en-US" sz="4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two-photon exchange</a:t>
            </a:r>
            <a:endParaRPr lang="en-GB" sz="3200" dirty="0" smtClean="0"/>
          </a:p>
        </p:txBody>
      </p:sp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2123728" y="2708920"/>
            <a:ext cx="547260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3200" dirty="0" err="1">
                <a:solidFill>
                  <a:srgbClr val="000000"/>
                </a:solidFill>
                <a:latin typeface="Arial" charset="0"/>
              </a:rPr>
              <a:t>Egle</a:t>
            </a:r>
            <a:r>
              <a:rPr lang="en-GB" sz="3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Arial" charset="0"/>
              </a:rPr>
              <a:t>Tomasi-Gustafsson</a:t>
            </a:r>
            <a:endParaRPr lang="en-GB" sz="3200" dirty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en-GB" sz="3200" dirty="0">
                <a:solidFill>
                  <a:srgbClr val="000000"/>
                </a:solidFill>
                <a:latin typeface="Arial" charset="0"/>
              </a:rPr>
              <a:t>IRFU, </a:t>
            </a:r>
            <a:r>
              <a:rPr lang="en-GB" sz="3200" dirty="0" err="1">
                <a:solidFill>
                  <a:srgbClr val="000000"/>
                </a:solidFill>
                <a:latin typeface="Arial" charset="0"/>
              </a:rPr>
              <a:t>SPhN-</a:t>
            </a:r>
            <a:r>
              <a:rPr lang="en-GB" sz="2800" dirty="0" err="1">
                <a:solidFill>
                  <a:srgbClr val="000000"/>
                </a:solidFill>
                <a:latin typeface="Arial" charset="0"/>
              </a:rPr>
              <a:t>Saclay</a:t>
            </a:r>
            <a:r>
              <a:rPr lang="en-GB" sz="2800" dirty="0">
                <a:solidFill>
                  <a:srgbClr val="000000"/>
                </a:solidFill>
                <a:latin typeface="Arial" charset="0"/>
              </a:rPr>
              <a:t>, </a:t>
            </a:r>
          </a:p>
          <a:p>
            <a:pPr algn="ctr"/>
            <a:r>
              <a:rPr lang="en-GB" sz="3200" dirty="0">
                <a:solidFill>
                  <a:srgbClr val="000000"/>
                </a:solidFill>
                <a:latin typeface="Arial" charset="0"/>
              </a:rPr>
              <a:t>and </a:t>
            </a:r>
          </a:p>
          <a:p>
            <a:pPr algn="ctr"/>
            <a:r>
              <a:rPr lang="en-GB" sz="3200" dirty="0">
                <a:solidFill>
                  <a:srgbClr val="000000"/>
                </a:solidFill>
                <a:latin typeface="Arial" charset="0"/>
              </a:rPr>
              <a:t>IN2P3- IPN </a:t>
            </a:r>
            <a:r>
              <a:rPr lang="en-GB" sz="3200" dirty="0" err="1">
                <a:solidFill>
                  <a:srgbClr val="000000"/>
                </a:solidFill>
                <a:latin typeface="Arial" charset="0"/>
              </a:rPr>
              <a:t>Orsay</a:t>
            </a:r>
            <a:r>
              <a:rPr lang="en-GB" sz="3200" dirty="0">
                <a:solidFill>
                  <a:srgbClr val="000000"/>
                </a:solidFill>
                <a:latin typeface="Arial" charset="0"/>
              </a:rPr>
              <a:t> France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4508" y="4795710"/>
            <a:ext cx="4909492" cy="2061987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Egle Tomasi-Gustafsson       GDR, IPN Orsay 5-X-2012</a:t>
            </a:r>
            <a:endParaRPr lang="fr-FR"/>
          </a:p>
        </p:txBody>
      </p:sp>
      <p:pic>
        <p:nvPicPr>
          <p:cNvPr id="7" name="Image 6" descr="logo-GdRNucleon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38584"/>
            <a:ext cx="1333500" cy="8572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571" y="5011095"/>
            <a:ext cx="4227937" cy="1631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Experimental and theoretical aspects of the proton form factors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 err="1"/>
              <a:t>St.Petersburg</a:t>
            </a:r>
            <a:r>
              <a:rPr lang="en-US" sz="2000" b="1" dirty="0"/>
              <a:t>,   </a:t>
            </a:r>
            <a:r>
              <a:rPr lang="en-US" sz="2000" b="1" dirty="0" err="1"/>
              <a:t>Gatchina</a:t>
            </a:r>
            <a:r>
              <a:rPr lang="en-US" sz="2000" b="1" dirty="0"/>
              <a:t>, </a:t>
            </a:r>
            <a:br>
              <a:rPr lang="en-US" sz="2000" b="1" dirty="0"/>
            </a:br>
            <a:r>
              <a:rPr lang="en-US" sz="2000" b="1" dirty="0"/>
              <a:t>Petersburg Nuclear Physics Institute (PNPI),   July 9 - 11, 2012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1291277"/>
      </p:ext>
    </p:extLst>
  </p:cSld>
  <p:clrMapOvr>
    <a:masterClrMapping/>
  </p:clrMapOvr>
  <p:transition advTm="734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Egle Tomasi-Gustafsson       GDR, IPN Orsay 5-X-2012</a:t>
            </a:r>
            <a:endParaRPr lang="fr-FR"/>
          </a:p>
        </p:txBody>
      </p:sp>
      <p:pic>
        <p:nvPicPr>
          <p:cNvPr id="5908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247" y="251642"/>
            <a:ext cx="8704086" cy="6129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6875442" y="6088940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A. </a:t>
            </a:r>
            <a:r>
              <a:rPr lang="en-US" dirty="0" err="1" smtClean="0">
                <a:solidFill>
                  <a:srgbClr val="FF0000"/>
                </a:solidFill>
              </a:rPr>
              <a:t>Gramolin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Egle Tomasi-Gustafsson       GDR, IPN Orsay 5-X-2012</a:t>
            </a:r>
            <a:endParaRPr lang="fr-FR"/>
          </a:p>
        </p:txBody>
      </p:sp>
      <p:pic>
        <p:nvPicPr>
          <p:cNvPr id="5928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913687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187624" y="5589240"/>
            <a:ext cx="5610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Agreement </a:t>
            </a:r>
            <a:r>
              <a:rPr lang="fr-FR" dirty="0" err="1" smtClean="0">
                <a:latin typeface="Comic Sans MS" pitchFamily="66" charset="0"/>
              </a:rPr>
              <a:t>with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 err="1" smtClean="0">
                <a:latin typeface="Comic Sans MS" pitchFamily="66" charset="0"/>
              </a:rPr>
              <a:t>calculation</a:t>
            </a:r>
            <a:r>
              <a:rPr lang="fr-FR" dirty="0" smtClean="0">
                <a:latin typeface="Comic Sans MS" pitchFamily="66" charset="0"/>
              </a:rPr>
              <a:t>?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832695" y="5881627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A. </a:t>
            </a:r>
            <a:r>
              <a:rPr lang="en-US" dirty="0" err="1" smtClean="0">
                <a:solidFill>
                  <a:srgbClr val="FF0000"/>
                </a:solidFill>
              </a:rPr>
              <a:t>Gramolin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Egle Tomasi-Gustafsson       GDR, IPN Orsay 5-X-2012</a:t>
            </a:r>
            <a:endParaRPr lang="fr-FR"/>
          </a:p>
        </p:txBody>
      </p:sp>
      <p:pic>
        <p:nvPicPr>
          <p:cNvPr id="593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330" y="404664"/>
            <a:ext cx="914588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4562953" y="40"/>
            <a:ext cx="1645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Olympus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7483548" y="737215"/>
            <a:ext cx="1529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Kohl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Egle Tomasi-Gustafsson       GDR, IPN Orsay 5-X-2012</a:t>
            </a:r>
            <a:endParaRPr lang="fr-FR"/>
          </a:p>
        </p:txBody>
      </p:sp>
      <p:pic>
        <p:nvPicPr>
          <p:cNvPr id="595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94028"/>
            <a:ext cx="8244408" cy="612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Egle Tomasi-Gustafsson       GDR, IPN Orsay 5-X-2012</a:t>
            </a:r>
            <a:endParaRPr lang="fr-FR"/>
          </a:p>
        </p:txBody>
      </p:sp>
      <p:pic>
        <p:nvPicPr>
          <p:cNvPr id="596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8292"/>
            <a:ext cx="9143999" cy="530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2555776" y="260648"/>
            <a:ext cx="3899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/>
              <a:t>CLAS-Projections</a:t>
            </a:r>
            <a:endParaRPr lang="fr-FR" sz="4000" dirty="0"/>
          </a:p>
        </p:txBody>
      </p:sp>
      <p:sp>
        <p:nvSpPr>
          <p:cNvPr id="5" name="ZoneTexte 4"/>
          <p:cNvSpPr txBox="1"/>
          <p:nvPr/>
        </p:nvSpPr>
        <p:spPr>
          <a:xfrm>
            <a:off x="6804248" y="404664"/>
            <a:ext cx="1893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ennett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Egle Tomasi-Gustafsson       GDR, IPN Orsay 5-X-2012</a:t>
            </a:r>
            <a:endParaRPr lang="fr-FR"/>
          </a:p>
        </p:txBody>
      </p:sp>
      <p:pic>
        <p:nvPicPr>
          <p:cNvPr id="588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373" y="0"/>
            <a:ext cx="9144000" cy="670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6804248" y="404664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A. </a:t>
            </a:r>
            <a:r>
              <a:rPr lang="en-US" dirty="0" err="1" smtClean="0">
                <a:solidFill>
                  <a:srgbClr val="FF0000"/>
                </a:solidFill>
              </a:rPr>
              <a:t>Gramolin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5634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Egle Tomasi-Gustafsson       GDR, IPN Orsay 5-X-2012</a:t>
            </a:r>
            <a:endParaRPr lang="fr-FR"/>
          </a:p>
        </p:txBody>
      </p:sp>
      <p:pic>
        <p:nvPicPr>
          <p:cNvPr id="589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476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6804248" y="404664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A. </a:t>
            </a:r>
            <a:r>
              <a:rPr lang="en-US" dirty="0" err="1" smtClean="0">
                <a:solidFill>
                  <a:srgbClr val="FF0000"/>
                </a:solidFill>
              </a:rPr>
              <a:t>Gramolin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6539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Egle Tomasi-Gustafsson       GDR, IPN Orsay 5-X-2012</a:t>
            </a:r>
            <a:endParaRPr lang="fr-FR"/>
          </a:p>
        </p:txBody>
      </p:sp>
      <p:pic>
        <p:nvPicPr>
          <p:cNvPr id="594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8967962" cy="5698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3923928" y="3573016"/>
            <a:ext cx="136815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rgbClr val="FF0000"/>
                </a:solidFill>
              </a:rPr>
              <a:t>?</a:t>
            </a:r>
            <a:endParaRPr lang="en-US" sz="16600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308304" y="18864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R</a:t>
            </a:r>
            <a:r>
              <a:rPr lang="fr-FR" dirty="0" smtClean="0">
                <a:solidFill>
                  <a:srgbClr val="FF0000"/>
                </a:solidFill>
              </a:rPr>
              <a:t>. </a:t>
            </a:r>
            <a:r>
              <a:rPr lang="fr-FR" dirty="0" smtClean="0">
                <a:solidFill>
                  <a:srgbClr val="FF0000"/>
                </a:solidFill>
              </a:rPr>
              <a:t>Russell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47366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Egle Tomasi-Gustafsson       GDR, IPN Orsay 5-X-2012</a:t>
            </a:r>
            <a:endParaRPr lang="fr-FR"/>
          </a:p>
        </p:txBody>
      </p:sp>
      <p:pic>
        <p:nvPicPr>
          <p:cNvPr id="599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620688"/>
            <a:ext cx="6475413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52292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…</a:t>
            </a:r>
            <a:r>
              <a:rPr lang="fr-FR" sz="2400" dirty="0" err="1" smtClean="0"/>
              <a:t>comparison</a:t>
            </a:r>
            <a:r>
              <a:rPr lang="fr-FR" sz="2400" dirty="0" smtClean="0"/>
              <a:t> </a:t>
            </a:r>
            <a:r>
              <a:rPr lang="fr-FR" sz="2400" dirty="0" err="1" smtClean="0"/>
              <a:t>among</a:t>
            </a:r>
            <a:r>
              <a:rPr lang="fr-FR" sz="2400" dirty="0" smtClean="0"/>
              <a:t> </a:t>
            </a:r>
            <a:r>
              <a:rPr lang="fr-FR" sz="2400" dirty="0" err="1" smtClean="0"/>
              <a:t>different</a:t>
            </a:r>
            <a:r>
              <a:rPr lang="fr-FR" sz="2400" dirty="0" smtClean="0"/>
              <a:t> </a:t>
            </a:r>
            <a:r>
              <a:rPr lang="fr-FR" sz="2400" dirty="0" err="1" smtClean="0"/>
              <a:t>experiments</a:t>
            </a:r>
            <a:r>
              <a:rPr lang="fr-FR" sz="2400" dirty="0" smtClean="0"/>
              <a:t> </a:t>
            </a:r>
            <a:r>
              <a:rPr lang="fr-FR" sz="2400" dirty="0" err="1" smtClean="0"/>
              <a:t>will</a:t>
            </a:r>
            <a:r>
              <a:rPr lang="fr-FR" sz="2400" dirty="0" smtClean="0"/>
              <a:t> </a:t>
            </a:r>
            <a:r>
              <a:rPr lang="fr-FR" sz="2400" dirty="0" err="1" smtClean="0"/>
              <a:t>be</a:t>
            </a:r>
            <a:r>
              <a:rPr lang="fr-FR" sz="2400" dirty="0" smtClean="0"/>
              <a:t> </a:t>
            </a:r>
            <a:r>
              <a:rPr lang="fr-FR" sz="2400" dirty="0" err="1" smtClean="0"/>
              <a:t>very</a:t>
            </a:r>
            <a:r>
              <a:rPr lang="fr-FR" sz="2400" dirty="0" smtClean="0"/>
              <a:t> </a:t>
            </a:r>
            <a:r>
              <a:rPr lang="fr-FR" sz="2400" dirty="0" err="1" smtClean="0"/>
              <a:t>difficult</a:t>
            </a:r>
            <a:r>
              <a:rPr lang="fr-FR" sz="2400" dirty="0" smtClean="0"/>
              <a:t> </a:t>
            </a:r>
            <a:r>
              <a:rPr lang="fr-FR" sz="2400" dirty="0" err="1" smtClean="0"/>
              <a:t>from</a:t>
            </a:r>
            <a:r>
              <a:rPr lang="fr-FR" sz="2400" dirty="0" smtClean="0"/>
              <a:t> </a:t>
            </a:r>
            <a:r>
              <a:rPr lang="fr-FR" sz="2400" dirty="0" err="1" smtClean="0"/>
              <a:t>different</a:t>
            </a:r>
            <a:r>
              <a:rPr lang="fr-FR" sz="2400" dirty="0" smtClean="0"/>
              <a:t> </a:t>
            </a:r>
            <a:r>
              <a:rPr lang="fr-FR" sz="2400" dirty="0" err="1" smtClean="0"/>
              <a:t>calculations</a:t>
            </a:r>
            <a:r>
              <a:rPr lang="fr-FR" sz="2400" dirty="0" smtClean="0"/>
              <a:t> </a:t>
            </a:r>
            <a:r>
              <a:rPr lang="fr-FR" sz="2400" dirty="0" err="1" smtClean="0"/>
              <a:t>inserted</a:t>
            </a:r>
            <a:r>
              <a:rPr lang="fr-FR" sz="2400" dirty="0" smtClean="0"/>
              <a:t> in </a:t>
            </a:r>
            <a:r>
              <a:rPr lang="fr-FR" sz="2400" dirty="0" err="1" smtClean="0"/>
              <a:t>dedicated</a:t>
            </a:r>
            <a:r>
              <a:rPr lang="fr-FR" sz="2400" dirty="0" smtClean="0"/>
              <a:t> </a:t>
            </a:r>
            <a:r>
              <a:rPr lang="fr-FR" sz="2400" dirty="0" err="1" smtClean="0"/>
              <a:t>MonteCarlo</a:t>
            </a:r>
            <a:endParaRPr lang="fr-FR" sz="2400" dirty="0" smtClean="0"/>
          </a:p>
          <a:p>
            <a:r>
              <a:rPr lang="fr-FR" sz="2400" dirty="0" smtClean="0"/>
              <a:t>(</a:t>
            </a:r>
            <a:r>
              <a:rPr lang="fr-FR" sz="2400" dirty="0" err="1" smtClean="0"/>
              <a:t>ansatz</a:t>
            </a:r>
            <a:r>
              <a:rPr lang="fr-FR" sz="2400" dirty="0" smtClean="0"/>
              <a:t> for </a:t>
            </a:r>
            <a:r>
              <a:rPr lang="fr-FR" sz="2400" dirty="0" err="1" smtClean="0"/>
              <a:t>cutting</a:t>
            </a:r>
            <a:r>
              <a:rPr lang="fr-FR" sz="2400" dirty="0" smtClean="0"/>
              <a:t> </a:t>
            </a:r>
            <a:r>
              <a:rPr lang="fr-FR" sz="2400" dirty="0" err="1" smtClean="0"/>
              <a:t>divergencies</a:t>
            </a:r>
            <a:r>
              <a:rPr lang="fr-FR" sz="2400" dirty="0" smtClean="0"/>
              <a:t>, </a:t>
            </a:r>
            <a:r>
              <a:rPr lang="fr-FR" sz="2400" dirty="0" err="1" smtClean="0"/>
              <a:t>numerical</a:t>
            </a:r>
            <a:r>
              <a:rPr lang="fr-FR" sz="2400" dirty="0" smtClean="0"/>
              <a:t> artefacts…)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308304" y="188640"/>
            <a:ext cx="1566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V. </a:t>
            </a:r>
            <a:r>
              <a:rPr lang="fr-FR" dirty="0" err="1" smtClean="0">
                <a:solidFill>
                  <a:srgbClr val="FF0000"/>
                </a:solidFill>
              </a:rPr>
              <a:t>Fadin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90464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Egle Tomasi-Gustafsson       GDR, IPN Orsay 5-X-2012</a:t>
            </a:r>
            <a:endParaRPr lang="fr-FR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457200"/>
            <a:ext cx="8507413" cy="4556125"/>
          </a:xfrm>
        </p:spPr>
        <p:txBody>
          <a:bodyPr/>
          <a:lstStyle/>
          <a:p>
            <a:r>
              <a:rPr lang="en-GB" sz="3600" b="1" i="1" dirty="0" smtClean="0">
                <a:solidFill>
                  <a:srgbClr val="0000FF"/>
                </a:solidFill>
              </a:rPr>
              <a:t>2 </a:t>
            </a:r>
            <a:r>
              <a:rPr lang="en-GB" sz="4000" b="1" i="1" dirty="0" smtClean="0">
                <a:solidFill>
                  <a:srgbClr val="0000FF"/>
                </a:solidFill>
                <a:latin typeface="Symbol" pitchFamily="18" charset="2"/>
                <a:ea typeface="GungsuhChe" pitchFamily="49" charset="-127"/>
              </a:rPr>
              <a:t>g</a:t>
            </a:r>
            <a:r>
              <a:rPr lang="en-GB" sz="3600" b="1" i="1" dirty="0" smtClean="0">
                <a:solidFill>
                  <a:srgbClr val="0000FF"/>
                </a:solidFill>
              </a:rPr>
              <a:t> exchange</a:t>
            </a:r>
            <a:br>
              <a:rPr lang="en-GB" sz="3600" b="1" i="1" dirty="0" smtClean="0">
                <a:solidFill>
                  <a:srgbClr val="0000FF"/>
                </a:solidFill>
              </a:rPr>
            </a:br>
            <a:r>
              <a:rPr lang="en-GB" sz="3600" b="1" i="1" dirty="0" smtClean="0">
                <a:solidFill>
                  <a:srgbClr val="0000FF"/>
                </a:solidFill>
              </a:rPr>
              <a:t/>
            </a:r>
            <a:br>
              <a:rPr lang="en-GB" sz="3600" b="1" i="1" dirty="0" smtClean="0">
                <a:solidFill>
                  <a:srgbClr val="0000FF"/>
                </a:solidFill>
              </a:rPr>
            </a:br>
            <a:r>
              <a:rPr lang="en-GB" sz="3600" b="1" i="1" dirty="0" smtClean="0">
                <a:solidFill>
                  <a:srgbClr val="0000FF"/>
                </a:solidFill>
              </a:rPr>
              <a:t>What do data say?</a:t>
            </a:r>
            <a:br>
              <a:rPr lang="en-GB" sz="3600" b="1" i="1" dirty="0" smtClean="0">
                <a:solidFill>
                  <a:srgbClr val="0000FF"/>
                </a:solidFill>
              </a:rPr>
            </a:br>
            <a:endParaRPr lang="en-GB" sz="3600" b="1" i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0905577"/>
      </p:ext>
    </p:extLst>
  </p:cSld>
  <p:clrMapOvr>
    <a:masterClrMapping/>
  </p:clrMapOvr>
  <p:transition advTm="734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Egle Tomasi-Gustafsson       GDR, IPN Orsay 5-X-2012</a:t>
            </a:r>
            <a:endParaRPr lang="fr-FR"/>
          </a:p>
        </p:txBody>
      </p:sp>
      <p:pic>
        <p:nvPicPr>
          <p:cNvPr id="584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1120"/>
            <a:ext cx="9144001" cy="627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5857554" y="0"/>
            <a:ext cx="3318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Kohl,A</a:t>
            </a:r>
            <a:r>
              <a:rPr lang="en-US" dirty="0" smtClean="0"/>
              <a:t>. Puckett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80181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epem_N"/>
          <p:cNvPicPr>
            <a:picLocks noChangeAspect="1" noChangeArrowheads="1"/>
          </p:cNvPicPr>
          <p:nvPr/>
        </p:nvPicPr>
        <p:blipFill>
          <a:blip r:embed="rId2" cstate="print"/>
          <a:srcRect l="4999" t="6334" r="4999"/>
          <a:stretch>
            <a:fillRect/>
          </a:stretch>
        </p:blipFill>
        <p:spPr bwMode="auto">
          <a:xfrm>
            <a:off x="857250" y="642938"/>
            <a:ext cx="5688013" cy="560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10"/>
          <p:cNvSpPr>
            <a:spLocks noChangeArrowheads="1"/>
          </p:cNvSpPr>
          <p:nvPr/>
        </p:nvSpPr>
        <p:spPr bwMode="auto">
          <a:xfrm>
            <a:off x="6286500" y="1000125"/>
            <a:ext cx="2857500" cy="3714750"/>
          </a:xfrm>
          <a:prstGeom prst="rect">
            <a:avLst/>
          </a:prstGeom>
          <a:solidFill>
            <a:srgbClr val="0000FF"/>
          </a:solidFill>
          <a:ln w="9525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Egle TOMASI-GUSTAFSSON     CEA DSM IRFU SPhN and   CNRS/IN2P3/ IPNO</a:t>
            </a:r>
          </a:p>
          <a:p>
            <a:pPr>
              <a:defRPr/>
            </a:pP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26-III-2010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0B43D2-F4B6-4C1E-83D0-552B0FF3CFD4}" type="slidenum">
              <a:rPr lang="fr-FR"/>
              <a:pPr>
                <a:defRPr/>
              </a:pPr>
              <a:t>20</a:t>
            </a:fld>
            <a:endParaRPr lang="fr-FR"/>
          </a:p>
        </p:txBody>
      </p:sp>
      <p:sp>
        <p:nvSpPr>
          <p:cNvPr id="368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i="1" dirty="0" smtClean="0">
                <a:solidFill>
                  <a:srgbClr val="0000FF"/>
                </a:solidFill>
              </a:rPr>
              <a:t>World data e+e- </a:t>
            </a:r>
            <a:r>
              <a:rPr lang="fr-FR" sz="3600" i="1" dirty="0" err="1" smtClean="0">
                <a:solidFill>
                  <a:srgbClr val="0000FF"/>
                </a:solidFill>
              </a:rPr>
              <a:t>scattering</a:t>
            </a:r>
            <a:endParaRPr lang="fr-FR" sz="3600" i="1" dirty="0" smtClean="0">
              <a:solidFill>
                <a:srgbClr val="0000FF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715140" y="2500306"/>
            <a:ext cx="173797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R=0.997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643702" y="3143248"/>
            <a:ext cx="193193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DR=0.003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858016" y="3714752"/>
            <a:ext cx="164500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mbol" pitchFamily="18" charset="2"/>
              </a:rPr>
              <a:t>c</a:t>
            </a:r>
            <a:r>
              <a:rPr lang="fr-FR" baseline="30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=1.03</a:t>
            </a:r>
            <a:endParaRPr lang="fr-FR" baseline="30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450634" y="1500174"/>
            <a:ext cx="2693366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Fitting</a:t>
            </a: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fr-FR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with</a:t>
            </a: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 constant</a:t>
            </a:r>
          </a:p>
        </p:txBody>
      </p:sp>
    </p:spTree>
    <p:extLst>
      <p:ext uri="{BB962C8B-B14F-4D97-AF65-F5344CB8AC3E}">
        <p14:creationId xmlns:p14="http://schemas.microsoft.com/office/powerpoint/2010/main" xmlns="" val="2915469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Egle TOMASI-GUSTAFSSON     CEA DSM IRFU SPhN and   CNRS/IN2P3/ IPNO</a:t>
            </a:r>
          </a:p>
          <a:p>
            <a:pPr>
              <a:defRPr/>
            </a:pPr>
            <a:endParaRPr lang="fr-FR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25-XI-2009</a:t>
            </a: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31D6B-4341-499A-A5F9-C15AEDEC1A89}" type="slidenum">
              <a:rPr lang="fr-FR"/>
              <a:pPr>
                <a:defRPr/>
              </a:pPr>
              <a:t>21</a:t>
            </a:fld>
            <a:endParaRPr lang="fr-FR"/>
          </a:p>
        </p:txBody>
      </p:sp>
      <p:pic>
        <p:nvPicPr>
          <p:cNvPr id="38917" name="Picture 9" descr="epem_R_eps"/>
          <p:cNvPicPr>
            <a:picLocks noChangeAspect="1" noChangeArrowheads="1"/>
          </p:cNvPicPr>
          <p:nvPr/>
        </p:nvPicPr>
        <p:blipFill>
          <a:blip r:embed="rId2" cstate="print"/>
          <a:srcRect l="3000" r="3999"/>
          <a:stretch>
            <a:fillRect/>
          </a:stretch>
        </p:blipFill>
        <p:spPr bwMode="auto">
          <a:xfrm>
            <a:off x="785786" y="1071546"/>
            <a:ext cx="4352925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i="1" smtClean="0">
                <a:solidFill>
                  <a:srgbClr val="0000FF"/>
                </a:solidFill>
              </a:rPr>
              <a:t>Elastic scattering</a:t>
            </a:r>
          </a:p>
        </p:txBody>
      </p:sp>
      <p:pic>
        <p:nvPicPr>
          <p:cNvPr id="38919" name="Picture 4" descr="epem_R_q2"/>
          <p:cNvPicPr>
            <a:picLocks noChangeAspect="1" noChangeArrowheads="1"/>
          </p:cNvPicPr>
          <p:nvPr/>
        </p:nvPicPr>
        <p:blipFill>
          <a:blip r:embed="rId3" cstate="print"/>
          <a:srcRect l="4500" r="4500"/>
          <a:stretch>
            <a:fillRect/>
          </a:stretch>
        </p:blipFill>
        <p:spPr bwMode="auto">
          <a:xfrm>
            <a:off x="5080000" y="1071546"/>
            <a:ext cx="40640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642918"/>
            <a:ext cx="467995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9"/>
          <p:cNvSpPr txBox="1">
            <a:spLocks noChangeArrowheads="1"/>
          </p:cNvSpPr>
          <p:nvPr/>
        </p:nvSpPr>
        <p:spPr bwMode="auto">
          <a:xfrm>
            <a:off x="428596" y="5500702"/>
            <a:ext cx="66437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dirty="0"/>
              <a:t>R=(-</a:t>
            </a:r>
            <a:r>
              <a:rPr lang="fr-FR" sz="2800" dirty="0" smtClean="0"/>
              <a:t>0.071 </a:t>
            </a:r>
            <a:r>
              <a:rPr lang="fr-FR" sz="2800" dirty="0"/>
              <a:t>± </a:t>
            </a:r>
            <a:r>
              <a:rPr lang="fr-FR" sz="2800" dirty="0" smtClean="0"/>
              <a:t>0.016 )</a:t>
            </a:r>
            <a:r>
              <a:rPr lang="fr-FR" sz="2800" dirty="0" smtClean="0">
                <a:latin typeface="Symbol" pitchFamily="18" charset="2"/>
              </a:rPr>
              <a:t>e </a:t>
            </a:r>
            <a:r>
              <a:rPr lang="fr-FR" sz="2800" dirty="0" smtClean="0"/>
              <a:t>+(1.058</a:t>
            </a:r>
            <a:r>
              <a:rPr lang="fr-FR" sz="2800" baseline="30000" dirty="0" smtClean="0"/>
              <a:t> </a:t>
            </a:r>
            <a:r>
              <a:rPr lang="fr-FR" sz="2800" dirty="0"/>
              <a:t>±</a:t>
            </a:r>
            <a:r>
              <a:rPr lang="fr-FR" sz="2800" dirty="0" smtClean="0"/>
              <a:t>0.014) </a:t>
            </a:r>
            <a:endParaRPr lang="fr-FR" dirty="0"/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2500298" y="1571612"/>
            <a:ext cx="22220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i="0" dirty="0" smtClean="0"/>
              <a:t>q</a:t>
            </a:r>
            <a:r>
              <a:rPr lang="fr-FR" sz="2400" i="0" baseline="30000" dirty="0" smtClean="0"/>
              <a:t>2</a:t>
            </a:r>
            <a:r>
              <a:rPr lang="fr-FR" sz="2400" i="0" dirty="0" smtClean="0"/>
              <a:t> =1, 3, 5 GeV</a:t>
            </a:r>
            <a:r>
              <a:rPr lang="fr-FR" sz="2400" i="0" baseline="30000" dirty="0" smtClean="0"/>
              <a:t>2</a:t>
            </a:r>
            <a:endParaRPr lang="fr-FR" sz="2400" i="0" dirty="0"/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6786578" y="1571612"/>
            <a:ext cx="2031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i="0" dirty="0" smtClean="0">
                <a:latin typeface="Symbol" pitchFamily="18" charset="2"/>
              </a:rPr>
              <a:t>e</a:t>
            </a:r>
            <a:r>
              <a:rPr lang="fr-FR" sz="2400" i="0" dirty="0" smtClean="0"/>
              <a:t>=0.2, 0.5, 0.8 </a:t>
            </a:r>
            <a:endParaRPr lang="fr-FR" sz="2400" i="0" dirty="0"/>
          </a:p>
        </p:txBody>
      </p:sp>
    </p:spTree>
    <p:extLst>
      <p:ext uri="{BB962C8B-B14F-4D97-AF65-F5344CB8AC3E}">
        <p14:creationId xmlns:p14="http://schemas.microsoft.com/office/powerpoint/2010/main" xmlns="" val="24755348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214818"/>
            <a:ext cx="7143800" cy="187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Egle TOMASI-GUSTAFSSON     CEA DSM IRFU SPhN and   CNRS/IN2P3/ IPNO</a:t>
            </a:r>
          </a:p>
          <a:p>
            <a:pPr>
              <a:defRPr/>
            </a:pPr>
            <a:endParaRPr lang="fr-FR"/>
          </a:p>
        </p:txBody>
      </p:sp>
      <p:sp>
        <p:nvSpPr>
          <p:cNvPr id="18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25-XI-2009</a:t>
            </a:r>
            <a:endParaRPr lang="fr-FR"/>
          </a:p>
        </p:txBody>
      </p:sp>
      <p:sp>
        <p:nvSpPr>
          <p:cNvPr id="1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AFD880-B3D6-4EBB-9B9E-C3941157C2BF}" type="slidenum">
              <a:rPr lang="fr-FR"/>
              <a:pPr>
                <a:defRPr/>
              </a:pPr>
              <a:t>22</a:t>
            </a:fld>
            <a:endParaRPr lang="fr-FR"/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i="1" smtClean="0">
                <a:solidFill>
                  <a:srgbClr val="0000FF"/>
                </a:solidFill>
              </a:rPr>
              <a:t>Electron/Positron scattering</a:t>
            </a:r>
            <a:r>
              <a:rPr lang="fr-FR" sz="2400" smtClean="0"/>
              <a:t> </a:t>
            </a:r>
          </a:p>
        </p:txBody>
      </p:sp>
      <p:sp>
        <p:nvSpPr>
          <p:cNvPr id="39943" name="Text Box 9"/>
          <p:cNvSpPr txBox="1">
            <a:spLocks noChangeArrowheads="1"/>
          </p:cNvSpPr>
          <p:nvPr/>
        </p:nvSpPr>
        <p:spPr bwMode="auto">
          <a:xfrm>
            <a:off x="3500430" y="4214818"/>
            <a:ext cx="2732088" cy="466725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Soft photon </a:t>
            </a:r>
            <a:r>
              <a:rPr lang="fr-FR" sz="2400" dirty="0" err="1">
                <a:solidFill>
                  <a:schemeClr val="bg1"/>
                </a:solidFill>
              </a:rPr>
              <a:t>emission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39944" name="Rectangle 10"/>
          <p:cNvSpPr>
            <a:spLocks noChangeArrowheads="1"/>
          </p:cNvSpPr>
          <p:nvPr/>
        </p:nvSpPr>
        <p:spPr bwMode="auto">
          <a:xfrm>
            <a:off x="2214546" y="4786323"/>
            <a:ext cx="1512887" cy="642942"/>
          </a:xfrm>
          <a:prstGeom prst="rect">
            <a:avLst/>
          </a:prstGeom>
          <a:gradFill rotWithShape="1">
            <a:gsLst>
              <a:gs pos="0">
                <a:srgbClr val="008000">
                  <a:alpha val="40999"/>
                </a:srgbClr>
              </a:gs>
              <a:gs pos="100000">
                <a:srgbClr val="003B00">
                  <a:alpha val="53998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9946" name="Text Box 12"/>
          <p:cNvSpPr txBox="1">
            <a:spLocks noChangeArrowheads="1"/>
          </p:cNvSpPr>
          <p:nvPr/>
        </p:nvSpPr>
        <p:spPr bwMode="auto">
          <a:xfrm>
            <a:off x="6286512" y="4214818"/>
            <a:ext cx="1936750" cy="519113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2</a:t>
            </a:r>
            <a:r>
              <a:rPr lang="fr-FR" sz="2800" dirty="0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fr-FR" sz="2800" dirty="0">
                <a:solidFill>
                  <a:schemeClr val="bg1"/>
                </a:solidFill>
              </a:rPr>
              <a:t> exchange</a:t>
            </a:r>
          </a:p>
        </p:txBody>
      </p:sp>
      <p:sp>
        <p:nvSpPr>
          <p:cNvPr id="39947" name="Rectangle 13"/>
          <p:cNvSpPr>
            <a:spLocks noChangeArrowheads="1"/>
          </p:cNvSpPr>
          <p:nvPr/>
        </p:nvSpPr>
        <p:spPr bwMode="auto">
          <a:xfrm>
            <a:off x="3714744" y="4786323"/>
            <a:ext cx="4286280" cy="642942"/>
          </a:xfrm>
          <a:prstGeom prst="rect">
            <a:avLst/>
          </a:prstGeom>
          <a:solidFill>
            <a:srgbClr val="FF3300">
              <a:alpha val="4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39948" name="Picture 15" descr="Cut_3GeV"/>
          <p:cNvPicPr>
            <a:picLocks noChangeAspect="1" noChangeArrowheads="1"/>
          </p:cNvPicPr>
          <p:nvPr/>
        </p:nvPicPr>
        <p:blipFill>
          <a:blip r:embed="rId3" cstate="print"/>
          <a:srcRect t="5182" r="24997" b="31093"/>
          <a:stretch>
            <a:fillRect/>
          </a:stretch>
        </p:blipFill>
        <p:spPr bwMode="auto">
          <a:xfrm>
            <a:off x="900113" y="692150"/>
            <a:ext cx="4051300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9" name="Picture 16" descr="Cut_eps"/>
          <p:cNvPicPr>
            <a:picLocks noChangeAspect="1" noChangeArrowheads="1"/>
          </p:cNvPicPr>
          <p:nvPr/>
        </p:nvPicPr>
        <p:blipFill>
          <a:blip r:embed="rId4" cstate="print"/>
          <a:srcRect t="3110" r="24997" b="31093"/>
          <a:stretch>
            <a:fillRect/>
          </a:stretch>
        </p:blipFill>
        <p:spPr bwMode="auto">
          <a:xfrm>
            <a:off x="4643438" y="620713"/>
            <a:ext cx="40513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0" name="Text Box 17"/>
          <p:cNvSpPr txBox="1">
            <a:spLocks noChangeArrowheads="1"/>
          </p:cNvSpPr>
          <p:nvPr/>
        </p:nvSpPr>
        <p:spPr bwMode="auto">
          <a:xfrm>
            <a:off x="2751138" y="928688"/>
            <a:ext cx="170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i="0"/>
              <a:t>C=0.97,0.99</a:t>
            </a:r>
          </a:p>
        </p:txBody>
      </p:sp>
      <p:sp>
        <p:nvSpPr>
          <p:cNvPr id="39951" name="Text Box 18"/>
          <p:cNvSpPr txBox="1">
            <a:spLocks noChangeArrowheads="1"/>
          </p:cNvSpPr>
          <p:nvPr/>
        </p:nvSpPr>
        <p:spPr bwMode="auto">
          <a:xfrm>
            <a:off x="2771775" y="1389063"/>
            <a:ext cx="17414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/>
              <a:t>q</a:t>
            </a:r>
            <a:r>
              <a:rPr lang="fr-FR" sz="2800" baseline="30000"/>
              <a:t>2</a:t>
            </a:r>
            <a:r>
              <a:rPr lang="fr-FR" sz="2800"/>
              <a:t>=3 GeV</a:t>
            </a:r>
            <a:r>
              <a:rPr lang="fr-FR" sz="2800" baseline="30000"/>
              <a:t>2</a:t>
            </a:r>
          </a:p>
        </p:txBody>
      </p:sp>
      <p:sp>
        <p:nvSpPr>
          <p:cNvPr id="39952" name="Line 19"/>
          <p:cNvSpPr>
            <a:spLocks noChangeShapeType="1"/>
          </p:cNvSpPr>
          <p:nvPr/>
        </p:nvSpPr>
        <p:spPr bwMode="auto">
          <a:xfrm>
            <a:off x="1547813" y="3068638"/>
            <a:ext cx="3024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9953" name="Line 20"/>
          <p:cNvSpPr>
            <a:spLocks noChangeShapeType="1"/>
          </p:cNvSpPr>
          <p:nvPr/>
        </p:nvSpPr>
        <p:spPr bwMode="auto">
          <a:xfrm>
            <a:off x="5292725" y="2997200"/>
            <a:ext cx="309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9954" name="Text Box 21"/>
          <p:cNvSpPr txBox="1">
            <a:spLocks noChangeArrowheads="1"/>
          </p:cNvSpPr>
          <p:nvPr/>
        </p:nvSpPr>
        <p:spPr bwMode="auto">
          <a:xfrm>
            <a:off x="5292725" y="974725"/>
            <a:ext cx="1023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>
                <a:latin typeface="Symbol" pitchFamily="18" charset="2"/>
              </a:rPr>
              <a:t>e</a:t>
            </a:r>
            <a:r>
              <a:rPr lang="fr-FR" sz="2800"/>
              <a:t>=0.4</a:t>
            </a:r>
            <a:endParaRPr lang="fr-FR" sz="2800" baseline="30000"/>
          </a:p>
        </p:txBody>
      </p:sp>
      <p:sp>
        <p:nvSpPr>
          <p:cNvPr id="39955" name="Rectangle 22"/>
          <p:cNvSpPr>
            <a:spLocks noChangeArrowheads="1"/>
          </p:cNvSpPr>
          <p:nvPr/>
        </p:nvSpPr>
        <p:spPr bwMode="auto">
          <a:xfrm>
            <a:off x="1357290" y="428604"/>
            <a:ext cx="7991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2800" dirty="0"/>
              <a:t>  </a:t>
            </a:r>
            <a:r>
              <a:rPr lang="en-GB" sz="1600" dirty="0">
                <a:solidFill>
                  <a:schemeClr val="accent2"/>
                </a:solidFill>
              </a:rPr>
              <a:t>E.A. </a:t>
            </a:r>
            <a:r>
              <a:rPr lang="en-GB" sz="1600" dirty="0" err="1">
                <a:solidFill>
                  <a:schemeClr val="accent2"/>
                </a:solidFill>
              </a:rPr>
              <a:t>Kuraev</a:t>
            </a:r>
            <a:r>
              <a:rPr lang="en-GB" sz="1600" dirty="0">
                <a:solidFill>
                  <a:schemeClr val="accent2"/>
                </a:solidFill>
              </a:rPr>
              <a:t>, </a:t>
            </a:r>
            <a:r>
              <a:rPr lang="en-GB" sz="1600" dirty="0" err="1">
                <a:solidFill>
                  <a:schemeClr val="accent2"/>
                </a:solidFill>
              </a:rPr>
              <a:t>V.V.Bytev</a:t>
            </a:r>
            <a:r>
              <a:rPr lang="en-GB" sz="1600" dirty="0">
                <a:solidFill>
                  <a:schemeClr val="accent2"/>
                </a:solidFill>
              </a:rPr>
              <a:t>, </a:t>
            </a:r>
            <a:r>
              <a:rPr lang="en-GB" sz="1600" dirty="0" err="1">
                <a:solidFill>
                  <a:schemeClr val="accent2"/>
                </a:solidFill>
              </a:rPr>
              <a:t>S.Bakmaev</a:t>
            </a:r>
            <a:r>
              <a:rPr lang="en-GB" sz="1600" dirty="0">
                <a:solidFill>
                  <a:schemeClr val="accent2"/>
                </a:solidFill>
              </a:rPr>
              <a:t> and E.T-G, PRC 78, 015295 (2008).</a:t>
            </a:r>
          </a:p>
        </p:txBody>
      </p:sp>
    </p:spTree>
    <p:extLst>
      <p:ext uri="{BB962C8B-B14F-4D97-AF65-F5344CB8AC3E}">
        <p14:creationId xmlns:p14="http://schemas.microsoft.com/office/powerpoint/2010/main" xmlns="" val="11987449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 smtClean="0">
                <a:solidFill>
                  <a:srgbClr val="FF0000"/>
                </a:solidFill>
              </a:rPr>
              <a:t>Exclusion plot</a:t>
            </a: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Egle Tomasi-Gustafsson       GDR, IPN Orsay 5-X-2012</a:t>
            </a:r>
            <a:endParaRPr lang="fr-FR"/>
          </a:p>
        </p:txBody>
      </p:sp>
      <p:pic>
        <p:nvPicPr>
          <p:cNvPr id="5867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0357" y="890302"/>
            <a:ext cx="446722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477582" y="1060443"/>
            <a:ext cx="3821687" cy="34163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1) Revise RC</a:t>
            </a:r>
          </a:p>
          <a:p>
            <a:r>
              <a:rPr lang="en-US" sz="2400" dirty="0" smtClean="0"/>
              <a:t>2) Odd part from e+/e- data</a:t>
            </a:r>
          </a:p>
          <a:p>
            <a:endParaRPr lang="en-US" sz="2400" dirty="0"/>
          </a:p>
          <a:p>
            <a:r>
              <a:rPr lang="en-US" sz="2400" dirty="0" smtClean="0"/>
              <a:t>3) If all the odd contribution</a:t>
            </a:r>
          </a:p>
          <a:p>
            <a:r>
              <a:rPr lang="en-US" sz="2400" dirty="0" smtClean="0"/>
              <a:t> come from two</a:t>
            </a:r>
          </a:p>
          <a:p>
            <a:r>
              <a:rPr lang="en-US" sz="2400" dirty="0" smtClean="0"/>
              <a:t> photon exchange, would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t be sufficient to bring </a:t>
            </a:r>
          </a:p>
          <a:p>
            <a:r>
              <a:rPr lang="en-US" sz="2400" dirty="0" smtClean="0"/>
              <a:t>consistency between </a:t>
            </a:r>
          </a:p>
          <a:p>
            <a:r>
              <a:rPr lang="en-US" sz="2400" dirty="0" err="1" smtClean="0"/>
              <a:t>Rosenbluth</a:t>
            </a:r>
            <a:r>
              <a:rPr lang="en-US" sz="2400" dirty="0" smtClean="0"/>
              <a:t> and </a:t>
            </a:r>
            <a:r>
              <a:rPr lang="en-US" sz="2400" dirty="0" err="1" smtClean="0"/>
              <a:t>Gep</a:t>
            </a:r>
            <a:r>
              <a:rPr lang="en-US" sz="2400" dirty="0" smtClean="0"/>
              <a:t> data?</a:t>
            </a:r>
            <a:endParaRPr lang="en-US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5076056" y="5289539"/>
            <a:ext cx="3331361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95% exclusion plot</a:t>
            </a:r>
            <a:endParaRPr lang="en-US" dirty="0"/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179512" y="5874314"/>
            <a:ext cx="7991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2800" dirty="0"/>
              <a:t>  </a:t>
            </a:r>
            <a:r>
              <a:rPr lang="en-GB" sz="1600" dirty="0" smtClean="0">
                <a:solidFill>
                  <a:schemeClr val="accent2"/>
                </a:solidFill>
              </a:rPr>
              <a:t>E.T.-</a:t>
            </a:r>
            <a:r>
              <a:rPr lang="en-GB" sz="1600" dirty="0">
                <a:solidFill>
                  <a:schemeClr val="accent2"/>
                </a:solidFill>
              </a:rPr>
              <a:t>G</a:t>
            </a:r>
            <a:r>
              <a:rPr lang="en-GB" sz="1600" dirty="0" smtClean="0">
                <a:solidFill>
                  <a:schemeClr val="accent2"/>
                </a:solidFill>
              </a:rPr>
              <a:t>, </a:t>
            </a:r>
            <a:r>
              <a:rPr lang="en-GB" sz="1600" dirty="0">
                <a:solidFill>
                  <a:schemeClr val="accent2"/>
                </a:solidFill>
              </a:rPr>
              <a:t>M</a:t>
            </a:r>
            <a:r>
              <a:rPr lang="en-GB" sz="1600" dirty="0" smtClean="0">
                <a:solidFill>
                  <a:schemeClr val="accent2"/>
                </a:solidFill>
              </a:rPr>
              <a:t>. </a:t>
            </a:r>
            <a:r>
              <a:rPr lang="en-GB" sz="1600" dirty="0" err="1" smtClean="0">
                <a:solidFill>
                  <a:schemeClr val="accent2"/>
                </a:solidFill>
              </a:rPr>
              <a:t>Osipenko</a:t>
            </a:r>
            <a:r>
              <a:rPr lang="en-GB" sz="1600" dirty="0" smtClean="0">
                <a:solidFill>
                  <a:schemeClr val="accent2"/>
                </a:solidFill>
              </a:rPr>
              <a:t>, E. </a:t>
            </a:r>
            <a:r>
              <a:rPr lang="en-GB" sz="1600" dirty="0" err="1">
                <a:solidFill>
                  <a:schemeClr val="accent2"/>
                </a:solidFill>
              </a:rPr>
              <a:t>Kuraev</a:t>
            </a:r>
            <a:r>
              <a:rPr lang="en-GB" sz="1600" dirty="0">
                <a:solidFill>
                  <a:schemeClr val="accent2"/>
                </a:solidFill>
              </a:rPr>
              <a:t>, </a:t>
            </a:r>
            <a:r>
              <a:rPr lang="en-GB" sz="1600" dirty="0" smtClean="0">
                <a:solidFill>
                  <a:schemeClr val="accent2"/>
                </a:solidFill>
              </a:rPr>
              <a:t>Y. </a:t>
            </a:r>
            <a:r>
              <a:rPr lang="en-GB" sz="1600" dirty="0" err="1" smtClean="0">
                <a:solidFill>
                  <a:schemeClr val="accent2"/>
                </a:solidFill>
              </a:rPr>
              <a:t>Bystrisky</a:t>
            </a:r>
            <a:r>
              <a:rPr lang="en-GB" sz="1600" dirty="0" smtClean="0">
                <a:solidFill>
                  <a:schemeClr val="accent2"/>
                </a:solidFill>
              </a:rPr>
              <a:t>, </a:t>
            </a:r>
            <a:r>
              <a:rPr lang="en-GB" sz="1600" dirty="0" err="1" smtClean="0">
                <a:solidFill>
                  <a:schemeClr val="accent2"/>
                </a:solidFill>
              </a:rPr>
              <a:t>arXiv</a:t>
            </a:r>
            <a:r>
              <a:rPr lang="en-GB" sz="1600" dirty="0" smtClean="0">
                <a:solidFill>
                  <a:schemeClr val="accent2"/>
                </a:solidFill>
              </a:rPr>
              <a:t> 0909.4736, </a:t>
            </a:r>
            <a:endParaRPr lang="en-GB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12102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Egle Tomasi-Gustafsson       GDR, IPN Orsay 5-X-2012</a:t>
            </a:r>
            <a:endParaRPr lang="fr-FR"/>
          </a:p>
        </p:txBody>
      </p:sp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2"/>
            <a:ext cx="7992888" cy="549275"/>
          </a:xfrm>
        </p:spPr>
        <p:txBody>
          <a:bodyPr/>
          <a:lstStyle/>
          <a:p>
            <a:r>
              <a:rPr lang="en-GB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Two-Photon </a:t>
            </a:r>
            <a:r>
              <a:rPr lang="en-GB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exchange in </a:t>
            </a:r>
            <a:r>
              <a:rPr lang="en-GB" sz="32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ed-scatterng</a:t>
            </a:r>
            <a:endParaRPr lang="en-GB" sz="4000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7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9138" y="1484313"/>
            <a:ext cx="8424862" cy="43211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sz="20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sz="2400" dirty="0" smtClean="0">
                <a:solidFill>
                  <a:srgbClr val="0000FF"/>
                </a:solidFill>
                <a:latin typeface="Comic Sans MS" pitchFamily="66" charset="0"/>
              </a:rPr>
              <a:t>Discrepancy between the results from</a:t>
            </a:r>
          </a:p>
          <a:p>
            <a:pPr lvl="1">
              <a:lnSpc>
                <a:spcPct val="120000"/>
              </a:lnSpc>
            </a:pP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 Hall </a:t>
            </a:r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A </a:t>
            </a:r>
            <a:r>
              <a:rPr lang="en-GB" sz="2400" i="1" dirty="0">
                <a:solidFill>
                  <a:srgbClr val="FF0000"/>
                </a:solidFill>
                <a:latin typeface="Comic Sans MS" pitchFamily="66" charset="0"/>
              </a:rPr>
              <a:t>[L.C. </a:t>
            </a:r>
            <a:r>
              <a:rPr lang="en-GB" sz="2400" i="1" dirty="0" err="1">
                <a:solidFill>
                  <a:srgbClr val="FF0000"/>
                </a:solidFill>
                <a:latin typeface="Comic Sans MS" pitchFamily="66" charset="0"/>
              </a:rPr>
              <a:t>Alexa</a:t>
            </a:r>
            <a:r>
              <a:rPr lang="en-GB" sz="2400" i="1" dirty="0">
                <a:solidFill>
                  <a:srgbClr val="FF0000"/>
                </a:solidFill>
                <a:latin typeface="Comic Sans MS" pitchFamily="66" charset="0"/>
              </a:rPr>
              <a:t> et al</a:t>
            </a:r>
            <a:r>
              <a:rPr lang="en-GB" sz="2400" i="1" dirty="0" smtClean="0">
                <a:solidFill>
                  <a:srgbClr val="FF0000"/>
                </a:solidFill>
                <a:latin typeface="Comic Sans MS" pitchFamily="66" charset="0"/>
              </a:rPr>
              <a:t>., P.R.L. </a:t>
            </a:r>
            <a:r>
              <a:rPr lang="en-GB" sz="2400" i="1" dirty="0">
                <a:solidFill>
                  <a:srgbClr val="FF0000"/>
                </a:solidFill>
                <a:latin typeface="Comic Sans MS" pitchFamily="66" charset="0"/>
              </a:rPr>
              <a:t>82, 1374 (1999)]</a:t>
            </a:r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	Hall </a:t>
            </a:r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C </a:t>
            </a:r>
            <a:r>
              <a:rPr lang="en-GB" sz="2400" i="1" dirty="0">
                <a:solidFill>
                  <a:srgbClr val="FF0000"/>
                </a:solidFill>
                <a:latin typeface="Comic Sans MS" pitchFamily="66" charset="0"/>
              </a:rPr>
              <a:t>[D. Abbott et al</a:t>
            </a:r>
            <a:r>
              <a:rPr lang="en-GB" sz="2400" i="1" dirty="0" smtClean="0">
                <a:solidFill>
                  <a:srgbClr val="FF0000"/>
                </a:solidFill>
                <a:latin typeface="Comic Sans MS" pitchFamily="66" charset="0"/>
              </a:rPr>
              <a:t>., P.R.L. . 82, 1379 (1999)]</a:t>
            </a:r>
            <a:r>
              <a:rPr lang="en-GB" sz="2400" dirty="0" smtClean="0">
                <a:latin typeface="Comic Sans MS" pitchFamily="66" charset="0"/>
              </a:rPr>
              <a:t>.</a:t>
            </a:r>
          </a:p>
          <a:p>
            <a:pPr lvl="1">
              <a:lnSpc>
                <a:spcPct val="120000"/>
              </a:lnSpc>
            </a:pPr>
            <a:endParaRPr lang="en-GB" sz="24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en-GB" sz="2400" b="1" i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0000FF"/>
                </a:solidFill>
                <a:latin typeface="Comic Sans MS" pitchFamily="66" charset="0"/>
              </a:rPr>
              <a:t>Model-independent </a:t>
            </a:r>
            <a:r>
              <a:rPr lang="en-GB" sz="2400" dirty="0" err="1" smtClean="0">
                <a:solidFill>
                  <a:srgbClr val="0000FF"/>
                </a:solidFill>
                <a:latin typeface="Comic Sans MS" pitchFamily="66" charset="0"/>
              </a:rPr>
              <a:t>parametrization</a:t>
            </a:r>
            <a:r>
              <a:rPr lang="en-GB" sz="2400" dirty="0" smtClean="0">
                <a:solidFill>
                  <a:schemeClr val="hlink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latin typeface="Comic Sans MS" pitchFamily="66" charset="0"/>
              </a:rPr>
              <a:t>of the</a:t>
            </a:r>
            <a:r>
              <a:rPr lang="en-GB" sz="2400" dirty="0" smtClean="0">
                <a:solidFill>
                  <a:schemeClr val="hlink"/>
                </a:solidFill>
                <a:latin typeface="Comic Sans MS" pitchFamily="66" charset="0"/>
              </a:rPr>
              <a:t>  </a:t>
            </a:r>
          </a:p>
          <a:p>
            <a:pPr>
              <a:lnSpc>
                <a:spcPct val="120000"/>
              </a:lnSpc>
              <a:buNone/>
            </a:pPr>
            <a:r>
              <a:rPr lang="en-GB" sz="2400" dirty="0" smtClean="0">
                <a:solidFill>
                  <a:schemeClr val="hlink"/>
                </a:solidFill>
                <a:latin typeface="Comic Sans MS" pitchFamily="66" charset="0"/>
              </a:rPr>
              <a:t>	  </a:t>
            </a:r>
            <a:r>
              <a:rPr lang="en-GB" sz="2400" dirty="0" smtClean="0">
                <a:solidFill>
                  <a:srgbClr val="FF0000"/>
                </a:solidFill>
              </a:rPr>
              <a:t>2</a:t>
            </a:r>
            <a:r>
              <a:rPr lang="en-GB" sz="2400" dirty="0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GB" sz="2400" dirty="0" smtClean="0">
                <a:latin typeface="Symbol" pitchFamily="18" charset="2"/>
              </a:rPr>
              <a:t>- </a:t>
            </a:r>
            <a:r>
              <a:rPr lang="en-GB" sz="2400" dirty="0" smtClean="0">
                <a:latin typeface="Comic Sans MS" pitchFamily="66" charset="0"/>
              </a:rPr>
              <a:t>contribution. </a:t>
            </a:r>
          </a:p>
          <a:p>
            <a:pPr>
              <a:lnSpc>
                <a:spcPct val="120000"/>
              </a:lnSpc>
            </a:pPr>
            <a:r>
              <a:rPr lang="en-GB" sz="2400" dirty="0" smtClean="0">
                <a:latin typeface="Comic Sans MS" pitchFamily="66" charset="0"/>
              </a:rPr>
              <a:t> Applied to </a:t>
            </a:r>
            <a:r>
              <a:rPr lang="en-GB" sz="2400" b="1" i="1" dirty="0" err="1" smtClean="0">
                <a:solidFill>
                  <a:srgbClr val="FF0000"/>
                </a:solidFill>
                <a:latin typeface="Comic Sans MS" pitchFamily="66" charset="0"/>
              </a:rPr>
              <a:t>ed</a:t>
            </a:r>
            <a:r>
              <a:rPr lang="en-GB" sz="2400" dirty="0" smtClean="0">
                <a:latin typeface="Comic Sans MS" pitchFamily="66" charset="0"/>
              </a:rPr>
              <a:t>-elastic scattering data. </a:t>
            </a:r>
            <a:endParaRPr lang="en-GB" sz="2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FontTx/>
              <a:buNone/>
            </a:pPr>
            <a:endParaRPr lang="en-GB" sz="2400" dirty="0">
              <a:latin typeface="Times New Roman" pitchFamily="18" charset="0"/>
            </a:endParaRPr>
          </a:p>
        </p:txBody>
      </p:sp>
      <p:sp>
        <p:nvSpPr>
          <p:cNvPr id="673796" name="Rectangle 4"/>
          <p:cNvSpPr>
            <a:spLocks noChangeArrowheads="1"/>
          </p:cNvSpPr>
          <p:nvPr/>
        </p:nvSpPr>
        <p:spPr bwMode="auto">
          <a:xfrm>
            <a:off x="1187624" y="6021288"/>
            <a:ext cx="74914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2000" i="1" dirty="0">
                <a:solidFill>
                  <a:srgbClr val="0000FF"/>
                </a:solidFill>
              </a:rPr>
              <a:t>M. P. </a:t>
            </a:r>
            <a:r>
              <a:rPr lang="en-US" sz="2000" i="1" dirty="0" err="1">
                <a:solidFill>
                  <a:srgbClr val="0000FF"/>
                </a:solidFill>
              </a:rPr>
              <a:t>Rekalo</a:t>
            </a:r>
            <a:r>
              <a:rPr lang="en-US" sz="2000" i="1" dirty="0">
                <a:solidFill>
                  <a:srgbClr val="0000FF"/>
                </a:solidFill>
              </a:rPr>
              <a:t>, E. T-G and D. </a:t>
            </a:r>
            <a:r>
              <a:rPr lang="en-US" sz="2000" i="1" dirty="0" err="1">
                <a:solidFill>
                  <a:srgbClr val="0000FF"/>
                </a:solidFill>
              </a:rPr>
              <a:t>Prout</a:t>
            </a:r>
            <a:r>
              <a:rPr lang="en-US" sz="2000" i="1" dirty="0">
                <a:solidFill>
                  <a:srgbClr val="0000FF"/>
                </a:solidFill>
              </a:rPr>
              <a:t>, Phys. Rev. C60, 042202 (1999)</a:t>
            </a:r>
          </a:p>
        </p:txBody>
      </p:sp>
    </p:spTree>
    <p:extLst>
      <p:ext uri="{BB962C8B-B14F-4D97-AF65-F5344CB8AC3E}">
        <p14:creationId xmlns:p14="http://schemas.microsoft.com/office/powerpoint/2010/main" xmlns="" val="4313412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Egle Tomasi-Gustafsson       GDR, IPN Orsay 5-X-2012</a:t>
            </a:r>
            <a:endParaRPr lang="fr-FR"/>
          </a:p>
        </p:txBody>
      </p:sp>
      <p:graphicFrame>
        <p:nvGraphicFramePr>
          <p:cNvPr id="674818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364163" y="788988"/>
          <a:ext cx="3240087" cy="2697162"/>
        </p:xfrm>
        <a:graphic>
          <a:graphicData uri="http://schemas.openxmlformats.org/presentationml/2006/ole">
            <p:oleObj spid="_x0000_s375045" name="Bitmap Image" r:id="rId4" imgW="2104762" imgH="1752381" progId="PBrush">
              <p:embed/>
            </p:oleObj>
          </a:graphicData>
        </a:graphic>
      </p:graphicFrame>
      <p:graphicFrame>
        <p:nvGraphicFramePr>
          <p:cNvPr id="674819" name="Object 3"/>
          <p:cNvGraphicFramePr>
            <a:graphicFrameLocks noChangeAspect="1"/>
          </p:cNvGraphicFramePr>
          <p:nvPr/>
        </p:nvGraphicFramePr>
        <p:xfrm>
          <a:off x="1115616" y="1052736"/>
          <a:ext cx="2735262" cy="2444750"/>
        </p:xfrm>
        <a:graphic>
          <a:graphicData uri="http://schemas.openxmlformats.org/presentationml/2006/ole">
            <p:oleObj spid="_x0000_s375046" name="Bitmap Image" r:id="rId5" imgW="2057143" imgH="1838095" progId="PBrush">
              <p:embed/>
            </p:oleObj>
          </a:graphicData>
        </a:graphic>
      </p:graphicFrame>
      <p:sp>
        <p:nvSpPr>
          <p:cNvPr id="674820" name="Rectangle 4"/>
          <p:cNvSpPr>
            <a:spLocks noChangeArrowheads="1"/>
          </p:cNvSpPr>
          <p:nvPr/>
        </p:nvSpPr>
        <p:spPr bwMode="auto">
          <a:xfrm>
            <a:off x="827088" y="4508500"/>
            <a:ext cx="8172450" cy="172878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GB" sz="2000" b="1" i="1">
                <a:solidFill>
                  <a:srgbClr val="FF0000"/>
                </a:solidFill>
              </a:rPr>
              <a:t>1</a:t>
            </a:r>
            <a:r>
              <a:rPr lang="en-US" sz="2000" b="1" i="1">
                <a:solidFill>
                  <a:srgbClr val="FF0000"/>
                </a:solidFill>
              </a:rPr>
              <a:t>{</a:t>
            </a:r>
            <a:r>
              <a:rPr lang="en-GB" sz="2000" b="1" i="1">
                <a:solidFill>
                  <a:srgbClr val="FF0000"/>
                </a:solidFill>
              </a:rPr>
              <a:t>g</a:t>
            </a:r>
            <a:endParaRPr lang="fr-FR" sz="2000" b="1" i="1">
              <a:solidFill>
                <a:srgbClr val="FF0000"/>
              </a:solidFill>
            </a:endParaRPr>
          </a:p>
        </p:txBody>
      </p:sp>
      <p:graphicFrame>
        <p:nvGraphicFramePr>
          <p:cNvPr id="674821" name="Object 5"/>
          <p:cNvGraphicFramePr>
            <a:graphicFrameLocks noChangeAspect="1"/>
          </p:cNvGraphicFramePr>
          <p:nvPr/>
        </p:nvGraphicFramePr>
        <p:xfrm>
          <a:off x="5724525" y="5084763"/>
          <a:ext cx="3024188" cy="727075"/>
        </p:xfrm>
        <a:graphic>
          <a:graphicData uri="http://schemas.openxmlformats.org/presentationml/2006/ole">
            <p:oleObj spid="_x0000_s375047" name="Bitmap Image" r:id="rId6" imgW="2457143" imgH="590476" progId="PBrush">
              <p:embed/>
            </p:oleObj>
          </a:graphicData>
        </a:graphic>
      </p:graphicFrame>
      <p:sp>
        <p:nvSpPr>
          <p:cNvPr id="674822" name="Rectangle 6"/>
          <p:cNvSpPr>
            <a:spLocks noGrp="1" noChangeArrowheads="1"/>
          </p:cNvSpPr>
          <p:nvPr>
            <p:ph type="title" sz="quarter"/>
          </p:nvPr>
        </p:nvSpPr>
        <p:spPr>
          <a:xfrm>
            <a:off x="971550" y="188913"/>
            <a:ext cx="7777163" cy="239712"/>
          </a:xfrm>
        </p:spPr>
        <p:txBody>
          <a:bodyPr/>
          <a:lstStyle/>
          <a:p>
            <a:r>
              <a:rPr lang="en-GB" sz="4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GB" sz="4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r>
              <a:rPr lang="en-GB" sz="4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-2</a:t>
            </a:r>
            <a:r>
              <a:rPr lang="en-GB" sz="4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r>
              <a:rPr lang="en-GB" sz="4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interference</a:t>
            </a:r>
          </a:p>
        </p:txBody>
      </p:sp>
      <p:graphicFrame>
        <p:nvGraphicFramePr>
          <p:cNvPr id="674823" name="Object 7"/>
          <p:cNvGraphicFramePr>
            <a:graphicFrameLocks noChangeAspect="1"/>
          </p:cNvGraphicFramePr>
          <p:nvPr/>
        </p:nvGraphicFramePr>
        <p:xfrm>
          <a:off x="1116013" y="5084763"/>
          <a:ext cx="4754562" cy="723900"/>
        </p:xfrm>
        <a:graphic>
          <a:graphicData uri="http://schemas.openxmlformats.org/presentationml/2006/ole">
            <p:oleObj spid="_x0000_s375048" name="Bitmap Image" r:id="rId7" imgW="3820058" imgH="581106" progId="PBrush">
              <p:embed/>
            </p:oleObj>
          </a:graphicData>
        </a:graphic>
      </p:graphicFrame>
      <p:graphicFrame>
        <p:nvGraphicFramePr>
          <p:cNvPr id="674824" name="Object 8"/>
          <p:cNvGraphicFramePr>
            <a:graphicFrameLocks noChangeAspect="1"/>
          </p:cNvGraphicFramePr>
          <p:nvPr/>
        </p:nvGraphicFramePr>
        <p:xfrm>
          <a:off x="395288" y="3378200"/>
          <a:ext cx="4681537" cy="520700"/>
        </p:xfrm>
        <a:graphic>
          <a:graphicData uri="http://schemas.openxmlformats.org/presentationml/2006/ole">
            <p:oleObj spid="_x0000_s375049" name="Bitmap Image" r:id="rId8" imgW="3847619" imgH="428798" progId="PBrush">
              <p:embed/>
            </p:oleObj>
          </a:graphicData>
        </a:graphic>
      </p:graphicFrame>
      <p:graphicFrame>
        <p:nvGraphicFramePr>
          <p:cNvPr id="674825" name="Object 9"/>
          <p:cNvGraphicFramePr>
            <a:graphicFrameLocks noChangeAspect="1"/>
          </p:cNvGraphicFramePr>
          <p:nvPr/>
        </p:nvGraphicFramePr>
        <p:xfrm>
          <a:off x="468313" y="3860800"/>
          <a:ext cx="3960812" cy="460375"/>
        </p:xfrm>
        <a:graphic>
          <a:graphicData uri="http://schemas.openxmlformats.org/presentationml/2006/ole">
            <p:oleObj spid="_x0000_s375050" name="Bitmap Image" r:id="rId9" imgW="3600000" imgH="419048" progId="PBrush">
              <p:embed/>
            </p:oleObj>
          </a:graphicData>
        </a:graphic>
      </p:graphicFrame>
      <p:graphicFrame>
        <p:nvGraphicFramePr>
          <p:cNvPr id="674826" name="Object 1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932363" y="3860800"/>
          <a:ext cx="3887787" cy="422275"/>
        </p:xfrm>
        <a:graphic>
          <a:graphicData uri="http://schemas.openxmlformats.org/presentationml/2006/ole">
            <p:oleObj spid="_x0000_s375051" name="Bitmap Image" r:id="rId10" imgW="3333333" imgH="361809" progId="PBrush">
              <p:embed/>
            </p:oleObj>
          </a:graphicData>
        </a:graphic>
      </p:graphicFrame>
      <p:sp>
        <p:nvSpPr>
          <p:cNvPr id="674827" name="Rectangle 11"/>
          <p:cNvSpPr>
            <a:spLocks noChangeArrowheads="1"/>
          </p:cNvSpPr>
          <p:nvPr/>
        </p:nvSpPr>
        <p:spPr bwMode="auto">
          <a:xfrm rot="-16200000">
            <a:off x="4872038" y="4495800"/>
            <a:ext cx="549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6000">
                <a:solidFill>
                  <a:srgbClr val="FF0000"/>
                </a:solidFill>
                <a:cs typeface="Times New Roman" pitchFamily="18" charset="0"/>
              </a:rPr>
              <a:t>{</a:t>
            </a:r>
            <a:endParaRPr lang="fr-FR" sz="6000">
              <a:solidFill>
                <a:srgbClr val="FF0000"/>
              </a:solidFill>
            </a:endParaRPr>
          </a:p>
        </p:txBody>
      </p:sp>
      <p:sp>
        <p:nvSpPr>
          <p:cNvPr id="674828" name="Rectangle 12"/>
          <p:cNvSpPr>
            <a:spLocks noChangeArrowheads="1"/>
          </p:cNvSpPr>
          <p:nvPr/>
        </p:nvSpPr>
        <p:spPr bwMode="auto">
          <a:xfrm>
            <a:off x="6732588" y="4365625"/>
            <a:ext cx="574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sz="2000" b="1" i="1">
                <a:solidFill>
                  <a:srgbClr val="FF0000"/>
                </a:solidFill>
              </a:rPr>
              <a:t>2</a:t>
            </a:r>
            <a:r>
              <a:rPr lang="en-GB" sz="2800" b="1" i="1">
                <a:solidFill>
                  <a:srgbClr val="FF0000"/>
                </a:solidFill>
                <a:latin typeface="Symbol" pitchFamily="18" charset="2"/>
              </a:rPr>
              <a:t>g</a:t>
            </a:r>
            <a:endParaRPr lang="fr-FR" sz="2000" b="1" i="1">
              <a:solidFill>
                <a:srgbClr val="FF0000"/>
              </a:solidFill>
            </a:endParaRPr>
          </a:p>
        </p:txBody>
      </p:sp>
      <p:sp>
        <p:nvSpPr>
          <p:cNvPr id="674829" name="Rectangle 13"/>
          <p:cNvSpPr>
            <a:spLocks noChangeArrowheads="1"/>
          </p:cNvSpPr>
          <p:nvPr/>
        </p:nvSpPr>
        <p:spPr bwMode="auto">
          <a:xfrm>
            <a:off x="4859338" y="4365625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2000" b="1" i="1">
                <a:solidFill>
                  <a:srgbClr val="FF0000"/>
                </a:solidFill>
              </a:rPr>
              <a:t>1</a:t>
            </a:r>
            <a:r>
              <a:rPr lang="en-GB" sz="2800" b="1" i="1">
                <a:solidFill>
                  <a:srgbClr val="FF0000"/>
                </a:solidFill>
                <a:latin typeface="Symbol" pitchFamily="18" charset="2"/>
              </a:rPr>
              <a:t>g</a:t>
            </a:r>
            <a:endParaRPr lang="fr-FR" sz="2000" b="1" i="1">
              <a:solidFill>
                <a:srgbClr val="FF0000"/>
              </a:solidFill>
            </a:endParaRPr>
          </a:p>
        </p:txBody>
      </p:sp>
      <p:sp>
        <p:nvSpPr>
          <p:cNvPr id="674830" name="Rectangle 14"/>
          <p:cNvSpPr>
            <a:spLocks noChangeArrowheads="1"/>
          </p:cNvSpPr>
          <p:nvPr/>
        </p:nvSpPr>
        <p:spPr bwMode="auto">
          <a:xfrm rot="-16200000">
            <a:off x="6816725" y="4495800"/>
            <a:ext cx="549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6000">
                <a:solidFill>
                  <a:srgbClr val="FF0000"/>
                </a:solidFill>
                <a:cs typeface="Times New Roman" pitchFamily="18" charset="0"/>
              </a:rPr>
              <a:t>{</a:t>
            </a:r>
            <a:endParaRPr lang="fr-FR" sz="6000">
              <a:solidFill>
                <a:srgbClr val="FF0000"/>
              </a:solidFill>
            </a:endParaRPr>
          </a:p>
        </p:txBody>
      </p:sp>
      <p:cxnSp>
        <p:nvCxnSpPr>
          <p:cNvPr id="674831" name="AutoShape 15"/>
          <p:cNvCxnSpPr>
            <a:cxnSpLocks noChangeShapeType="1"/>
          </p:cNvCxnSpPr>
          <p:nvPr/>
        </p:nvCxnSpPr>
        <p:spPr bwMode="auto">
          <a:xfrm rot="16200000" flipH="1">
            <a:off x="3632994" y="4080669"/>
            <a:ext cx="763587" cy="1044575"/>
          </a:xfrm>
          <a:prstGeom prst="bentConnector3">
            <a:avLst>
              <a:gd name="adj1" fmla="val 49898"/>
            </a:avLst>
          </a:prstGeom>
          <a:noFill/>
          <a:ln w="12700">
            <a:solidFill>
              <a:schemeClr val="tx1"/>
            </a:solidFill>
            <a:miter lim="800000"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4832" name="Rectangle 16"/>
          <p:cNvSpPr>
            <a:spLocks noChangeArrowheads="1"/>
          </p:cNvSpPr>
          <p:nvPr/>
        </p:nvSpPr>
        <p:spPr bwMode="auto">
          <a:xfrm>
            <a:off x="1259632" y="764704"/>
            <a:ext cx="74826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M. P. </a:t>
            </a:r>
            <a:r>
              <a:rPr lang="en-US" sz="2000" dirty="0" err="1" smtClean="0">
                <a:solidFill>
                  <a:srgbClr val="0000FF"/>
                </a:solidFill>
              </a:rPr>
              <a:t>Rekalo</a:t>
            </a:r>
            <a:r>
              <a:rPr lang="en-US" sz="2000" dirty="0" smtClean="0">
                <a:solidFill>
                  <a:srgbClr val="0000FF"/>
                </a:solidFill>
              </a:rPr>
              <a:t>, E. T-G and D. </a:t>
            </a:r>
            <a:r>
              <a:rPr lang="en-US" sz="2000" dirty="0" err="1" smtClean="0">
                <a:solidFill>
                  <a:srgbClr val="0000FF"/>
                </a:solidFill>
              </a:rPr>
              <a:t>Prout</a:t>
            </a:r>
            <a:r>
              <a:rPr lang="en-US" sz="2000" dirty="0" smtClean="0">
                <a:solidFill>
                  <a:srgbClr val="0000FF"/>
                </a:solidFill>
              </a:rPr>
              <a:t>, Phys. Rev. C60, 042202 (1999)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1187624" y="6021288"/>
            <a:ext cx="74914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2000" i="1" dirty="0">
                <a:solidFill>
                  <a:srgbClr val="0000FF"/>
                </a:solidFill>
              </a:rPr>
              <a:t>M. P. </a:t>
            </a:r>
            <a:r>
              <a:rPr lang="en-US" sz="2000" i="1" dirty="0" err="1">
                <a:solidFill>
                  <a:srgbClr val="0000FF"/>
                </a:solidFill>
              </a:rPr>
              <a:t>Rekalo</a:t>
            </a:r>
            <a:r>
              <a:rPr lang="en-US" sz="2000" i="1" dirty="0">
                <a:solidFill>
                  <a:srgbClr val="0000FF"/>
                </a:solidFill>
              </a:rPr>
              <a:t>, E. T-G and D. </a:t>
            </a:r>
            <a:r>
              <a:rPr lang="en-US" sz="2000" i="1" dirty="0" err="1">
                <a:solidFill>
                  <a:srgbClr val="0000FF"/>
                </a:solidFill>
              </a:rPr>
              <a:t>Prout</a:t>
            </a:r>
            <a:r>
              <a:rPr lang="en-US" sz="2000" i="1" dirty="0">
                <a:solidFill>
                  <a:srgbClr val="0000FF"/>
                </a:solidFill>
              </a:rPr>
              <a:t>, Phys. Rev. C60, 042202 (1999)</a:t>
            </a:r>
          </a:p>
        </p:txBody>
      </p:sp>
    </p:spTree>
    <p:extLst>
      <p:ext uri="{BB962C8B-B14F-4D97-AF65-F5344CB8AC3E}">
        <p14:creationId xmlns:p14="http://schemas.microsoft.com/office/powerpoint/2010/main" xmlns="" val="16269949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Egle Tomasi-Gustafsson       GDR, IPN Orsay 5-X-2012</a:t>
            </a:r>
            <a:endParaRPr lang="fr-FR"/>
          </a:p>
        </p:txBody>
      </p:sp>
      <p:sp>
        <p:nvSpPr>
          <p:cNvPr id="602114" name="Text Box 2"/>
          <p:cNvSpPr txBox="1">
            <a:spLocks noChangeArrowheads="1"/>
          </p:cNvSpPr>
          <p:nvPr/>
        </p:nvSpPr>
        <p:spPr bwMode="auto">
          <a:xfrm>
            <a:off x="1115616" y="3501008"/>
            <a:ext cx="7488832" cy="1384995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66FF33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buFontTx/>
              <a:buChar char="•"/>
            </a:pPr>
            <a:r>
              <a:rPr lang="fr-FR" sz="3600" i="0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fr-FR" i="0" dirty="0">
                <a:solidFill>
                  <a:schemeClr val="accent2"/>
                </a:solidFill>
                <a:latin typeface="Comic Sans MS" pitchFamily="66" charset="0"/>
              </a:rPr>
              <a:t>O</a:t>
            </a:r>
            <a:r>
              <a:rPr lang="fr-FR" i="0" dirty="0" smtClean="0">
                <a:solidFill>
                  <a:schemeClr val="accent2"/>
                </a:solidFill>
                <a:latin typeface="Comic Sans MS" pitchFamily="66" charset="0"/>
              </a:rPr>
              <a:t>ne-photon </a:t>
            </a:r>
            <a:r>
              <a:rPr lang="fr-FR" i="0" dirty="0">
                <a:solidFill>
                  <a:schemeClr val="accent2"/>
                </a:solidFill>
                <a:latin typeface="Comic Sans MS" pitchFamily="66" charset="0"/>
              </a:rPr>
              <a:t>exchange:</a:t>
            </a:r>
            <a:r>
              <a:rPr lang="fr-FR" i="0" dirty="0">
                <a:latin typeface="Comic Sans MS" pitchFamily="66" charset="0"/>
              </a:rPr>
              <a:t> </a:t>
            </a:r>
            <a:endParaRPr lang="fr-FR" i="0" dirty="0" smtClean="0">
              <a:latin typeface="Comic Sans MS" pitchFamily="66" charset="0"/>
            </a:endParaRPr>
          </a:p>
          <a:p>
            <a:pPr eaLnBrk="1" hangingPunct="1"/>
            <a:r>
              <a:rPr lang="fr-FR" sz="2400" i="0" dirty="0" smtClean="0">
                <a:solidFill>
                  <a:schemeClr val="accent2"/>
                </a:solidFill>
                <a:latin typeface="Comic Sans MS" pitchFamily="66" charset="0"/>
              </a:rPr>
              <a:t>      - </a:t>
            </a:r>
            <a:r>
              <a:rPr lang="fr-FR" sz="2400" i="0" dirty="0" err="1" smtClean="0">
                <a:solidFill>
                  <a:schemeClr val="accent2"/>
                </a:solidFill>
                <a:latin typeface="Comic Sans MS" pitchFamily="66" charset="0"/>
              </a:rPr>
              <a:t>Two</a:t>
            </a:r>
            <a:r>
              <a:rPr lang="fr-FR" sz="2400" i="0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fr-FR" sz="2400" i="0" dirty="0" err="1">
                <a:solidFill>
                  <a:schemeClr val="accent2"/>
                </a:solidFill>
                <a:latin typeface="Comic Sans MS" pitchFamily="66" charset="0"/>
              </a:rPr>
              <a:t>form</a:t>
            </a:r>
            <a:r>
              <a:rPr lang="fr-FR" sz="2400" i="0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fr-FR" sz="2400" i="0" dirty="0" err="1" smtClean="0">
                <a:solidFill>
                  <a:schemeClr val="accent2"/>
                </a:solidFill>
                <a:latin typeface="Comic Sans MS" pitchFamily="66" charset="0"/>
              </a:rPr>
              <a:t>factors</a:t>
            </a:r>
            <a:r>
              <a:rPr lang="fr-FR" sz="2400" i="0" dirty="0" smtClean="0">
                <a:solidFill>
                  <a:schemeClr val="accent2"/>
                </a:solidFill>
                <a:latin typeface="Comic Sans MS" pitchFamily="66" charset="0"/>
              </a:rPr>
              <a:t> (real in SL, </a:t>
            </a:r>
            <a:r>
              <a:rPr lang="fr-FR" sz="2400" i="0" dirty="0" err="1" smtClean="0">
                <a:solidFill>
                  <a:schemeClr val="accent2"/>
                </a:solidFill>
                <a:latin typeface="Comic Sans MS" pitchFamily="66" charset="0"/>
              </a:rPr>
              <a:t>complex</a:t>
            </a:r>
            <a:r>
              <a:rPr lang="fr-FR" sz="2400" i="0" dirty="0" smtClean="0">
                <a:solidFill>
                  <a:schemeClr val="accent2"/>
                </a:solidFill>
                <a:latin typeface="Comic Sans MS" pitchFamily="66" charset="0"/>
              </a:rPr>
              <a:t> in TL)</a:t>
            </a:r>
            <a:endParaRPr lang="fr-FR" sz="2400" i="0" dirty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/>
            <a:r>
              <a:rPr lang="fr-FR" sz="2400" i="0" dirty="0" smtClean="0">
                <a:solidFill>
                  <a:schemeClr val="accent2"/>
                </a:solidFill>
                <a:latin typeface="Comic Sans MS" pitchFamily="66" charset="0"/>
              </a:rPr>
              <a:t>      -  </a:t>
            </a:r>
            <a:r>
              <a:rPr lang="fr-FR" sz="2400" i="0" dirty="0" err="1" smtClean="0">
                <a:solidFill>
                  <a:schemeClr val="accent2"/>
                </a:solidFill>
                <a:latin typeface="Comic Sans MS" pitchFamily="66" charset="0"/>
              </a:rPr>
              <a:t>Functions</a:t>
            </a:r>
            <a:r>
              <a:rPr lang="fr-FR" sz="2400" i="0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fr-FR" sz="2400" i="0" dirty="0">
                <a:solidFill>
                  <a:schemeClr val="accent2"/>
                </a:solidFill>
                <a:latin typeface="Comic Sans MS" pitchFamily="66" charset="0"/>
              </a:rPr>
              <a:t>of one variable </a:t>
            </a:r>
            <a:r>
              <a:rPr lang="fr-FR" sz="2400" dirty="0">
                <a:solidFill>
                  <a:schemeClr val="accent2"/>
                </a:solidFill>
                <a:latin typeface="Comic Sans MS" pitchFamily="66" charset="0"/>
              </a:rPr>
              <a:t>(t)</a:t>
            </a:r>
            <a:endParaRPr lang="fr-FR" sz="2800" i="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602115" name="Text Box 3"/>
          <p:cNvSpPr txBox="1">
            <a:spLocks noChangeArrowheads="1"/>
          </p:cNvSpPr>
          <p:nvPr/>
        </p:nvSpPr>
        <p:spPr bwMode="auto">
          <a:xfrm>
            <a:off x="1043608" y="1124744"/>
            <a:ext cx="7345363" cy="2062103"/>
          </a:xfrm>
          <a:prstGeom prst="rect">
            <a:avLst/>
          </a:prstGeom>
          <a:noFill/>
          <a:ln w="12700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16 </a:t>
            </a:r>
            <a:r>
              <a:rPr lang="fr-FR" dirty="0">
                <a:solidFill>
                  <a:srgbClr val="FF0000"/>
                </a:solidFill>
                <a:latin typeface="Comic Sans MS" pitchFamily="66" charset="0"/>
              </a:rPr>
              <a:t>amplitudes</a:t>
            </a:r>
            <a:r>
              <a:rPr lang="fr-FR" dirty="0">
                <a:latin typeface="Comic Sans MS" pitchFamily="66" charset="0"/>
              </a:rPr>
              <a:t> in the </a:t>
            </a:r>
            <a:r>
              <a:rPr lang="fr-FR" dirty="0" err="1">
                <a:latin typeface="Comic Sans MS" pitchFamily="66" charset="0"/>
              </a:rPr>
              <a:t>general</a:t>
            </a:r>
            <a:r>
              <a:rPr lang="fr-FR" dirty="0">
                <a:latin typeface="Comic Sans MS" pitchFamily="66" charset="0"/>
              </a:rPr>
              <a:t> case.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fr-FR" i="0" dirty="0">
                <a:solidFill>
                  <a:srgbClr val="FF0000"/>
                </a:solidFill>
                <a:latin typeface="Comic Sans MS" pitchFamily="66" charset="0"/>
              </a:rPr>
              <a:t>P- and T-invariance of EM interaction,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fr-FR" i="0" dirty="0" err="1">
                <a:solidFill>
                  <a:srgbClr val="FF0000"/>
                </a:solidFill>
                <a:latin typeface="Comic Sans MS" pitchFamily="66" charset="0"/>
              </a:rPr>
              <a:t>helicity</a:t>
            </a:r>
            <a:r>
              <a:rPr lang="fr-FR" i="0" dirty="0">
                <a:solidFill>
                  <a:srgbClr val="FF0000"/>
                </a:solidFill>
                <a:latin typeface="Comic Sans MS" pitchFamily="66" charset="0"/>
              </a:rPr>
              <a:t> conservation,  </a:t>
            </a:r>
          </a:p>
        </p:txBody>
      </p:sp>
      <p:sp>
        <p:nvSpPr>
          <p:cNvPr id="602116" name="Text Box 4"/>
          <p:cNvSpPr txBox="1">
            <a:spLocks noChangeArrowheads="1"/>
          </p:cNvSpPr>
          <p:nvPr/>
        </p:nvSpPr>
        <p:spPr bwMode="auto">
          <a:xfrm>
            <a:off x="3419475" y="587692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602118" name="Rectangle 6"/>
          <p:cNvSpPr>
            <a:spLocks noChangeArrowheads="1"/>
          </p:cNvSpPr>
          <p:nvPr/>
        </p:nvSpPr>
        <p:spPr bwMode="auto">
          <a:xfrm>
            <a:off x="1115616" y="260648"/>
            <a:ext cx="657103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3600" b="1" dirty="0" smtClean="0"/>
              <a:t>Interaction of  4 spin ½ fermions </a:t>
            </a:r>
            <a:endParaRPr lang="fr-FR" sz="3600" b="1" dirty="0"/>
          </a:p>
        </p:txBody>
      </p:sp>
      <p:sp>
        <p:nvSpPr>
          <p:cNvPr id="602119" name="Text Box 7"/>
          <p:cNvSpPr txBox="1">
            <a:spLocks noChangeArrowheads="1"/>
          </p:cNvSpPr>
          <p:nvPr/>
        </p:nvSpPr>
        <p:spPr bwMode="auto">
          <a:xfrm>
            <a:off x="3131840" y="5085184"/>
            <a:ext cx="5436096" cy="1323439"/>
          </a:xfrm>
          <a:prstGeom prst="rect">
            <a:avLst/>
          </a:prstGeom>
          <a:noFill/>
          <a:ln>
            <a:solidFill>
              <a:srgbClr val="0099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66FF33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buFontTx/>
              <a:buChar char="•"/>
            </a:pPr>
            <a:r>
              <a:rPr lang="fr-FR" i="0" dirty="0" err="1" smtClean="0">
                <a:solidFill>
                  <a:srgbClr val="11631B"/>
                </a:solidFill>
                <a:latin typeface="Comic Sans MS" pitchFamily="66" charset="0"/>
              </a:rPr>
              <a:t>Two</a:t>
            </a:r>
            <a:r>
              <a:rPr lang="fr-FR" i="0" dirty="0" smtClean="0">
                <a:solidFill>
                  <a:srgbClr val="11631B"/>
                </a:solidFill>
                <a:latin typeface="Comic Sans MS" pitchFamily="66" charset="0"/>
              </a:rPr>
              <a:t>-photon exchange</a:t>
            </a:r>
            <a:r>
              <a:rPr lang="fr-FR" i="0" dirty="0">
                <a:solidFill>
                  <a:srgbClr val="11631B"/>
                </a:solidFill>
                <a:latin typeface="Comic Sans MS" pitchFamily="66" charset="0"/>
              </a:rPr>
              <a:t>: </a:t>
            </a:r>
            <a:r>
              <a:rPr lang="fr-FR" i="0" dirty="0" smtClean="0">
                <a:solidFill>
                  <a:srgbClr val="11631B"/>
                </a:solidFill>
                <a:latin typeface="Comic Sans MS" pitchFamily="66" charset="0"/>
              </a:rPr>
              <a:t>     </a:t>
            </a:r>
          </a:p>
          <a:p>
            <a:pPr eaLnBrk="1" hangingPunct="1"/>
            <a:r>
              <a:rPr lang="fr-FR" sz="2400" i="0" dirty="0" smtClean="0">
                <a:solidFill>
                  <a:srgbClr val="11631B"/>
                </a:solidFill>
                <a:latin typeface="Comic Sans MS" pitchFamily="66" charset="0"/>
              </a:rPr>
              <a:t>    - </a:t>
            </a:r>
            <a:r>
              <a:rPr lang="fr-FR" sz="2400" i="0" dirty="0" err="1" smtClean="0">
                <a:solidFill>
                  <a:srgbClr val="11631B"/>
                </a:solidFill>
                <a:latin typeface="Comic Sans MS" pitchFamily="66" charset="0"/>
              </a:rPr>
              <a:t>Three</a:t>
            </a:r>
            <a:r>
              <a:rPr lang="fr-FR" sz="2400" i="0" dirty="0" smtClean="0">
                <a:solidFill>
                  <a:srgbClr val="11631B"/>
                </a:solidFill>
                <a:latin typeface="Comic Sans MS" pitchFamily="66" charset="0"/>
              </a:rPr>
              <a:t> </a:t>
            </a:r>
            <a:r>
              <a:rPr lang="fr-FR" sz="2400" i="0" dirty="0">
                <a:solidFill>
                  <a:srgbClr val="11631B"/>
                </a:solidFill>
                <a:latin typeface="Comic Sans MS" pitchFamily="66" charset="0"/>
              </a:rPr>
              <a:t>(</a:t>
            </a:r>
            <a:r>
              <a:rPr lang="fr-FR" sz="2400" i="0" dirty="0" err="1" smtClean="0">
                <a:solidFill>
                  <a:srgbClr val="11631B"/>
                </a:solidFill>
                <a:latin typeface="Comic Sans MS" pitchFamily="66" charset="0"/>
              </a:rPr>
              <a:t>complex</a:t>
            </a:r>
            <a:r>
              <a:rPr lang="fr-FR" sz="2400" i="0" dirty="0" smtClean="0">
                <a:solidFill>
                  <a:srgbClr val="11631B"/>
                </a:solidFill>
                <a:latin typeface="Comic Sans MS" pitchFamily="66" charset="0"/>
              </a:rPr>
              <a:t>) amplitudes</a:t>
            </a:r>
          </a:p>
          <a:p>
            <a:pPr eaLnBrk="1" hangingPunct="1"/>
            <a:r>
              <a:rPr lang="fr-FR" sz="2400" i="0" dirty="0" smtClean="0">
                <a:solidFill>
                  <a:srgbClr val="11631B"/>
                </a:solidFill>
                <a:latin typeface="Comic Sans MS" pitchFamily="66" charset="0"/>
              </a:rPr>
              <a:t>    -  </a:t>
            </a:r>
            <a:r>
              <a:rPr lang="fr-FR" sz="2400" i="0" dirty="0" err="1" smtClean="0">
                <a:solidFill>
                  <a:srgbClr val="11631B"/>
                </a:solidFill>
                <a:latin typeface="Comic Sans MS" pitchFamily="66" charset="0"/>
              </a:rPr>
              <a:t>Functions</a:t>
            </a:r>
            <a:r>
              <a:rPr lang="fr-FR" sz="2400" i="0" dirty="0" smtClean="0">
                <a:solidFill>
                  <a:srgbClr val="11631B"/>
                </a:solidFill>
                <a:latin typeface="Comic Sans MS" pitchFamily="66" charset="0"/>
              </a:rPr>
              <a:t> </a:t>
            </a:r>
            <a:r>
              <a:rPr lang="fr-FR" sz="2400" i="0" dirty="0">
                <a:solidFill>
                  <a:srgbClr val="11631B"/>
                </a:solidFill>
                <a:latin typeface="Comic Sans MS" pitchFamily="66" charset="0"/>
              </a:rPr>
              <a:t>of </a:t>
            </a:r>
            <a:r>
              <a:rPr lang="fr-FR" sz="2400" i="0" dirty="0" err="1">
                <a:solidFill>
                  <a:srgbClr val="11631B"/>
                </a:solidFill>
                <a:latin typeface="Comic Sans MS" pitchFamily="66" charset="0"/>
              </a:rPr>
              <a:t>two</a:t>
            </a:r>
            <a:r>
              <a:rPr lang="fr-FR" sz="2400" i="0" dirty="0">
                <a:solidFill>
                  <a:srgbClr val="11631B"/>
                </a:solidFill>
                <a:latin typeface="Comic Sans MS" pitchFamily="66" charset="0"/>
              </a:rPr>
              <a:t> variables </a:t>
            </a:r>
            <a:r>
              <a:rPr lang="fr-FR" sz="2400" dirty="0">
                <a:solidFill>
                  <a:srgbClr val="11631B"/>
                </a:solidFill>
                <a:latin typeface="Comic Sans MS" pitchFamily="66" charset="0"/>
              </a:rPr>
              <a:t>(</a:t>
            </a:r>
            <a:r>
              <a:rPr lang="fr-FR" sz="2400" dirty="0" err="1">
                <a:solidFill>
                  <a:srgbClr val="11631B"/>
                </a:solidFill>
                <a:latin typeface="Comic Sans MS" pitchFamily="66" charset="0"/>
              </a:rPr>
              <a:t>s,t</a:t>
            </a:r>
            <a:r>
              <a:rPr lang="fr-FR" sz="2400" dirty="0">
                <a:solidFill>
                  <a:srgbClr val="11631B"/>
                </a:solidFill>
                <a:latin typeface="Comic Sans MS" pitchFamily="66" charset="0"/>
              </a:rPr>
              <a:t>)</a:t>
            </a:r>
            <a:endParaRPr lang="fr-FR" sz="2400" i="0" dirty="0">
              <a:solidFill>
                <a:srgbClr val="11631B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6969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3400"/>
    </mc:Choice>
    <mc:Fallback>
      <p:transition spd="slow" advTm="734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Egle Tomasi-Gustafsson       GDR, IPN Orsay 5-X-2012</a:t>
            </a:r>
            <a:endParaRPr lang="fr-FR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1" y="457201"/>
            <a:ext cx="8291264" cy="3547864"/>
          </a:xfrm>
        </p:spPr>
        <p:txBody>
          <a:bodyPr/>
          <a:lstStyle/>
          <a:p>
            <a:r>
              <a:rPr lang="en-GB" sz="3600" b="1" i="1" dirty="0" smtClean="0">
                <a:solidFill>
                  <a:srgbClr val="0000FF"/>
                </a:solidFill>
              </a:rPr>
              <a:t>The 1</a:t>
            </a:r>
            <a:r>
              <a:rPr lang="en-GB" sz="3600" b="1" i="1" dirty="0" smtClean="0">
                <a:solidFill>
                  <a:srgbClr val="0000FF"/>
                </a:solidFill>
                <a:latin typeface="Symbol" pitchFamily="18" charset="2"/>
              </a:rPr>
              <a:t>g</a:t>
            </a:r>
            <a:r>
              <a:rPr lang="en-GB" sz="3600" b="1" i="1" dirty="0" smtClean="0">
                <a:solidFill>
                  <a:srgbClr val="0000FF"/>
                </a:solidFill>
              </a:rPr>
              <a:t>-2</a:t>
            </a:r>
            <a:r>
              <a:rPr lang="en-GB" sz="3600" b="1" i="1" dirty="0" smtClean="0">
                <a:solidFill>
                  <a:srgbClr val="0000FF"/>
                </a:solidFill>
                <a:latin typeface="Symbol" pitchFamily="18" charset="2"/>
              </a:rPr>
              <a:t>g</a:t>
            </a:r>
            <a:r>
              <a:rPr lang="en-GB" sz="3600" b="1" i="1" dirty="0" smtClean="0">
                <a:solidFill>
                  <a:srgbClr val="0000FF"/>
                </a:solidFill>
              </a:rPr>
              <a:t> interference </a:t>
            </a:r>
            <a:br>
              <a:rPr lang="en-GB" sz="3600" b="1" i="1" dirty="0" smtClean="0">
                <a:solidFill>
                  <a:srgbClr val="0000FF"/>
                </a:solidFill>
              </a:rPr>
            </a:br>
            <a:r>
              <a:rPr lang="en-GB" sz="3600" b="1" i="1" dirty="0" smtClean="0">
                <a:solidFill>
                  <a:srgbClr val="0000FF"/>
                </a:solidFill>
              </a:rPr>
              <a:t>destroys the linearity </a:t>
            </a:r>
            <a:br>
              <a:rPr lang="en-GB" sz="3600" b="1" i="1" dirty="0" smtClean="0">
                <a:solidFill>
                  <a:srgbClr val="0000FF"/>
                </a:solidFill>
              </a:rPr>
            </a:br>
            <a:r>
              <a:rPr lang="en-GB" sz="3600" b="1" i="1" dirty="0" smtClean="0">
                <a:solidFill>
                  <a:srgbClr val="0000FF"/>
                </a:solidFill>
              </a:rPr>
              <a:t>of the </a:t>
            </a:r>
            <a:r>
              <a:rPr lang="en-GB" sz="3600" b="1" i="1" dirty="0" err="1" smtClean="0">
                <a:solidFill>
                  <a:srgbClr val="0000FF"/>
                </a:solidFill>
              </a:rPr>
              <a:t>Rosenbluth</a:t>
            </a:r>
            <a:r>
              <a:rPr lang="en-GB" sz="3600" b="1" i="1" dirty="0" smtClean="0">
                <a:solidFill>
                  <a:srgbClr val="0000FF"/>
                </a:solidFill>
              </a:rPr>
              <a:t> plot!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1560" y="2924944"/>
            <a:ext cx="8291264" cy="35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kern="0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What about data?</a:t>
            </a:r>
            <a:endParaRPr kumimoji="0" lang="en-GB" sz="3600" b="1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0668714"/>
      </p:ext>
    </p:extLst>
  </p:cSld>
  <p:clrMapOvr>
    <a:masterClrMapping/>
  </p:clrMapOvr>
  <p:transition advTm="734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Egle Tomasi-Gustafsson       GDR, IPN Orsay 5-X-2012</a:t>
            </a:r>
            <a:endParaRPr lang="fr-FR"/>
          </a:p>
        </p:txBody>
      </p:sp>
      <p:graphicFrame>
        <p:nvGraphicFramePr>
          <p:cNvPr id="675842" name="Object 2"/>
          <p:cNvGraphicFramePr>
            <a:graphicFrameLocks noChangeAspect="1"/>
          </p:cNvGraphicFramePr>
          <p:nvPr/>
        </p:nvGraphicFramePr>
        <p:xfrm>
          <a:off x="755650" y="3295650"/>
          <a:ext cx="3600450" cy="1357313"/>
        </p:xfrm>
        <a:graphic>
          <a:graphicData uri="http://schemas.openxmlformats.org/presentationml/2006/ole">
            <p:oleObj spid="_x0000_s376908" name="Bitmap Image" r:id="rId4" imgW="2505425" imgH="1047619" progId="PBrush">
              <p:embed/>
            </p:oleObj>
          </a:graphicData>
        </a:graphic>
      </p:graphicFrame>
      <p:pic>
        <p:nvPicPr>
          <p:cNvPr id="675843" name="Picture 3" descr="csa_hallc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268760"/>
            <a:ext cx="4932363" cy="49323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584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063" y="765175"/>
            <a:ext cx="245745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7584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150" y="765175"/>
            <a:ext cx="381952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75846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148263" y="3357563"/>
            <a:ext cx="3600450" cy="18018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5847" name="Picture 7" descr="dsa_hallc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246563" y="1268413"/>
            <a:ext cx="4897437" cy="48974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5848" name="Rectangle 8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0"/>
            <a:ext cx="8229600" cy="549275"/>
          </a:xfrm>
        </p:spPr>
        <p:txBody>
          <a:bodyPr/>
          <a:lstStyle/>
          <a:p>
            <a:r>
              <a:rPr lang="en-GB" sz="4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GB" sz="4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r>
              <a:rPr lang="en-GB" sz="4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-2</a:t>
            </a:r>
            <a:r>
              <a:rPr lang="en-GB" sz="4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r>
              <a:rPr lang="en-GB" sz="4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interference</a:t>
            </a:r>
          </a:p>
        </p:txBody>
      </p:sp>
      <p:sp>
        <p:nvSpPr>
          <p:cNvPr id="675849" name="Line 9"/>
          <p:cNvSpPr>
            <a:spLocks noChangeShapeType="1"/>
          </p:cNvSpPr>
          <p:nvPr/>
        </p:nvSpPr>
        <p:spPr bwMode="auto">
          <a:xfrm>
            <a:off x="5003800" y="4724400"/>
            <a:ext cx="3598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850" name="Rectangle 10"/>
          <p:cNvSpPr>
            <a:spLocks noChangeArrowheads="1"/>
          </p:cNvSpPr>
          <p:nvPr/>
        </p:nvSpPr>
        <p:spPr bwMode="auto">
          <a:xfrm>
            <a:off x="1661374" y="6093296"/>
            <a:ext cx="74826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2000" i="1" dirty="0">
                <a:solidFill>
                  <a:srgbClr val="0000FF"/>
                </a:solidFill>
              </a:rPr>
              <a:t>M. P. </a:t>
            </a:r>
            <a:r>
              <a:rPr lang="en-US" sz="2000" i="1" dirty="0" err="1">
                <a:solidFill>
                  <a:srgbClr val="0000FF"/>
                </a:solidFill>
              </a:rPr>
              <a:t>Rekalo</a:t>
            </a:r>
            <a:r>
              <a:rPr lang="en-US" sz="2000" i="1" dirty="0">
                <a:solidFill>
                  <a:srgbClr val="0000FF"/>
                </a:solidFill>
              </a:rPr>
              <a:t>, E. T-G and D. </a:t>
            </a:r>
            <a:r>
              <a:rPr lang="en-US" sz="2000" i="1" dirty="0" err="1">
                <a:solidFill>
                  <a:srgbClr val="0000FF"/>
                </a:solidFill>
              </a:rPr>
              <a:t>Prout</a:t>
            </a:r>
            <a:r>
              <a:rPr lang="en-US" sz="2000" i="1" dirty="0">
                <a:solidFill>
                  <a:srgbClr val="0000FF"/>
                </a:solidFill>
              </a:rPr>
              <a:t>, Phys. Rev. C60, 042202 (1999)</a:t>
            </a:r>
          </a:p>
        </p:txBody>
      </p:sp>
      <p:graphicFrame>
        <p:nvGraphicFramePr>
          <p:cNvPr id="675851" name="Object 11"/>
          <p:cNvGraphicFramePr>
            <a:graphicFrameLocks noChangeAspect="1"/>
          </p:cNvGraphicFramePr>
          <p:nvPr/>
        </p:nvGraphicFramePr>
        <p:xfrm>
          <a:off x="2843213" y="1989138"/>
          <a:ext cx="1079500" cy="327025"/>
        </p:xfrm>
        <a:graphic>
          <a:graphicData uri="http://schemas.openxmlformats.org/presentationml/2006/ole">
            <p:oleObj spid="_x0000_s376909" name="Bitmap Image" r:id="rId10" imgW="847843" imgH="257007" progId="PBrush">
              <p:embed/>
            </p:oleObj>
          </a:graphicData>
        </a:graphic>
      </p:graphicFrame>
      <p:pic>
        <p:nvPicPr>
          <p:cNvPr id="675852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060575"/>
            <a:ext cx="1079500" cy="3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75853" name="Text Box 13"/>
          <p:cNvSpPr txBox="1">
            <a:spLocks noChangeArrowheads="1"/>
          </p:cNvSpPr>
          <p:nvPr/>
        </p:nvSpPr>
        <p:spPr bwMode="auto">
          <a:xfrm>
            <a:off x="950913" y="2009775"/>
            <a:ext cx="704850" cy="4699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fr-FR">
                <a:solidFill>
                  <a:srgbClr val="0000FF"/>
                </a:solidFill>
              </a:rPr>
              <a:t>C/A</a:t>
            </a:r>
          </a:p>
        </p:txBody>
      </p:sp>
      <p:sp>
        <p:nvSpPr>
          <p:cNvPr id="675854" name="Text Box 14"/>
          <p:cNvSpPr txBox="1">
            <a:spLocks noChangeArrowheads="1"/>
          </p:cNvSpPr>
          <p:nvPr/>
        </p:nvSpPr>
        <p:spPr bwMode="auto">
          <a:xfrm>
            <a:off x="5219700" y="1989138"/>
            <a:ext cx="722313" cy="4699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fr-FR">
                <a:solidFill>
                  <a:srgbClr val="FF0000"/>
                </a:solidFill>
              </a:rPr>
              <a:t>D/A</a:t>
            </a:r>
          </a:p>
        </p:txBody>
      </p:sp>
    </p:spTree>
    <p:extLst>
      <p:ext uri="{BB962C8B-B14F-4D97-AF65-F5344CB8AC3E}">
        <p14:creationId xmlns:p14="http://schemas.microsoft.com/office/powerpoint/2010/main" xmlns="" val="9204498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Egle Tomasi-Gustafsson       GDR, IPN Orsay 5-X-2012</a:t>
            </a:r>
            <a:endParaRPr lang="fr-FR"/>
          </a:p>
        </p:txBody>
      </p:sp>
      <p:pic>
        <p:nvPicPr>
          <p:cNvPr id="457732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31913" y="765175"/>
            <a:ext cx="5545137" cy="696913"/>
          </a:xfrm>
          <a:noFill/>
          <a:ln>
            <a:solidFill>
              <a:srgbClr val="FF0000"/>
            </a:solidFill>
          </a:ln>
        </p:spPr>
      </p:pic>
      <p:sp>
        <p:nvSpPr>
          <p:cNvPr id="45773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940425" y="4365625"/>
            <a:ext cx="3530600" cy="1223963"/>
          </a:xfrm>
        </p:spPr>
        <p:txBody>
          <a:bodyPr/>
          <a:lstStyle/>
          <a:p>
            <a:pPr>
              <a:buFontTx/>
              <a:buNone/>
            </a:pPr>
            <a:r>
              <a:rPr lang="en-GB" sz="2000" b="1" i="1">
                <a:solidFill>
                  <a:srgbClr val="FF0000"/>
                </a:solidFill>
              </a:rPr>
              <a:t>From the data: </a:t>
            </a:r>
          </a:p>
          <a:p>
            <a:pPr>
              <a:buFontTx/>
              <a:buNone/>
            </a:pPr>
            <a:r>
              <a:rPr lang="en-GB" sz="2000" b="1" i="1">
                <a:solidFill>
                  <a:srgbClr val="FF0000"/>
                </a:solidFill>
              </a:rPr>
              <a:t>deviation from linearity</a:t>
            </a:r>
          </a:p>
          <a:p>
            <a:pPr>
              <a:buFontTx/>
              <a:buNone/>
            </a:pPr>
            <a:r>
              <a:rPr lang="en-GB" sz="2000" b="1" i="1">
                <a:solidFill>
                  <a:srgbClr val="FF0000"/>
                </a:solidFill>
              </a:rPr>
              <a:t> &lt;&lt; 1%!</a:t>
            </a:r>
            <a:endParaRPr lang="fr-FR" sz="2000" b="1" i="1">
              <a:solidFill>
                <a:srgbClr val="FF0000"/>
              </a:solidFill>
            </a:endParaRPr>
          </a:p>
        </p:txBody>
      </p:sp>
      <p:pic>
        <p:nvPicPr>
          <p:cNvPr id="4577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484313"/>
            <a:ext cx="5184775" cy="4584700"/>
          </a:xfrm>
          <a:prstGeom prst="rect">
            <a:avLst/>
          </a:prstGeom>
          <a:noFill/>
        </p:spPr>
      </p:pic>
      <p:sp>
        <p:nvSpPr>
          <p:cNvPr id="457733" name="Rectangle 5"/>
          <p:cNvSpPr>
            <a:spLocks noChangeArrowheads="1"/>
          </p:cNvSpPr>
          <p:nvPr/>
        </p:nvSpPr>
        <p:spPr bwMode="auto">
          <a:xfrm>
            <a:off x="1115616" y="188640"/>
            <a:ext cx="561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 err="1">
                <a:solidFill>
                  <a:srgbClr val="FF0000"/>
                </a:solidFill>
              </a:rPr>
              <a:t>Parametrization</a:t>
            </a:r>
            <a:r>
              <a:rPr lang="en-GB" b="1" dirty="0">
                <a:solidFill>
                  <a:srgbClr val="FF0000"/>
                </a:solidFill>
              </a:rPr>
              <a:t> of 2</a:t>
            </a:r>
            <a:r>
              <a:rPr lang="en-GB" b="1" dirty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GB" b="1" dirty="0">
                <a:solidFill>
                  <a:srgbClr val="FF0000"/>
                </a:solidFill>
              </a:rPr>
              <a:t>-contribution for  </a:t>
            </a:r>
            <a:r>
              <a:rPr lang="en-GB" b="1" dirty="0" err="1">
                <a:solidFill>
                  <a:srgbClr val="FF0000"/>
                </a:solidFill>
              </a:rPr>
              <a:t>e+p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57734" name="Rectangle 6"/>
          <p:cNvSpPr>
            <a:spLocks noChangeArrowheads="1"/>
          </p:cNvSpPr>
          <p:nvPr/>
        </p:nvSpPr>
        <p:spPr bwMode="auto">
          <a:xfrm>
            <a:off x="3995738" y="5949950"/>
            <a:ext cx="484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accent2"/>
                </a:solidFill>
              </a:rPr>
              <a:t>E. T.-G., G. </a:t>
            </a:r>
            <a:r>
              <a:rPr lang="en-US" sz="1800" dirty="0" err="1">
                <a:solidFill>
                  <a:schemeClr val="accent2"/>
                </a:solidFill>
              </a:rPr>
              <a:t>Gakh</a:t>
            </a:r>
            <a:r>
              <a:rPr lang="en-US" sz="1800" dirty="0">
                <a:solidFill>
                  <a:schemeClr val="accent2"/>
                </a:solidFill>
              </a:rPr>
              <a:t>, Phys. Rev. C 72, 015209 (2005)</a:t>
            </a:r>
            <a:endParaRPr lang="fr-FR" sz="1800" dirty="0">
              <a:solidFill>
                <a:schemeClr val="accent2"/>
              </a:solidFill>
            </a:endParaRPr>
          </a:p>
        </p:txBody>
      </p:sp>
      <p:graphicFrame>
        <p:nvGraphicFramePr>
          <p:cNvPr id="457747" name="Object 1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867400" y="1844675"/>
          <a:ext cx="3276600" cy="842963"/>
        </p:xfrm>
        <a:graphic>
          <a:graphicData uri="http://schemas.openxmlformats.org/presentationml/2006/ole">
            <p:oleObj spid="_x0000_s468026" name="Equation" r:id="rId5" imgW="1726451" imgH="444307" progId="Equation.3">
              <p:embed/>
            </p:oleObj>
          </a:graphicData>
        </a:graphic>
      </p:graphicFrame>
      <p:graphicFrame>
        <p:nvGraphicFramePr>
          <p:cNvPr id="457739" name="Object 1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672138" y="2924175"/>
          <a:ext cx="3249612" cy="774700"/>
        </p:xfrm>
        <a:graphic>
          <a:graphicData uri="http://schemas.openxmlformats.org/presentationml/2006/ole">
            <p:oleObj spid="_x0000_s468027" name="Equation" r:id="rId6" imgW="1917700" imgH="457200" progId="Equation.3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Egle Tomasi-Gustafsson       GDR, IPN Orsay 5-X-2012</a:t>
            </a:r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395536" y="216805"/>
            <a:ext cx="777716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9pPr>
          </a:lstStyle>
          <a:p>
            <a:r>
              <a:rPr lang="en-US" sz="4400" dirty="0" smtClean="0">
                <a:solidFill>
                  <a:srgbClr val="FF0000"/>
                </a:solidFill>
                <a:latin typeface="Comic Sans MS" pitchFamily="66" charset="0"/>
              </a:rPr>
              <a:t>Plan</a:t>
            </a:r>
            <a:endParaRPr lang="en-US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73306" y="836712"/>
            <a:ext cx="366799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i="0" dirty="0" smtClean="0">
              <a:latin typeface="Comic Sans MS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i="0" dirty="0" smtClean="0">
                <a:latin typeface="Comic Sans MS" pitchFamily="66" charset="0"/>
              </a:rPr>
              <a:t>Introduction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i="0" dirty="0" smtClean="0">
                <a:solidFill>
                  <a:srgbClr val="0000FF"/>
                </a:solidFill>
                <a:latin typeface="Comic Sans MS" pitchFamily="66" charset="0"/>
              </a:rPr>
              <a:t>History-basics 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US" sz="2800" i="0" dirty="0" smtClean="0">
              <a:latin typeface="Comic Sans MS" pitchFamily="66" charset="0"/>
            </a:endParaRPr>
          </a:p>
          <a:p>
            <a:pPr marL="914400" lvl="1" indent="-457200">
              <a:buFont typeface="Arial" pitchFamily="34" charset="0"/>
              <a:buChar char="•"/>
            </a:pPr>
            <a:endParaRPr lang="en-US" sz="2800" i="0" dirty="0" smtClean="0">
              <a:latin typeface="Comic Sans MS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800" i="0" dirty="0">
              <a:latin typeface="Comic Sans M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99592" y="5661248"/>
            <a:ext cx="46362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i="0" dirty="0" smtClean="0">
                <a:latin typeface="Comic Sans MS" pitchFamily="66" charset="0"/>
              </a:rPr>
              <a:t>Which future for </a:t>
            </a:r>
            <a:r>
              <a:rPr lang="en-US" sz="2800" i="0" dirty="0" err="1" smtClean="0">
                <a:latin typeface="Comic Sans MS" pitchFamily="66" charset="0"/>
              </a:rPr>
              <a:t>GEp</a:t>
            </a:r>
            <a:r>
              <a:rPr lang="en-US" sz="2800" i="0" dirty="0" smtClean="0">
                <a:latin typeface="Comic Sans MS" pitchFamily="66" charset="0"/>
              </a:rPr>
              <a:t> 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i="0" dirty="0" smtClean="0">
                <a:latin typeface="Comic Sans MS" pitchFamily="66" charset="0"/>
              </a:rPr>
              <a:t>Conclusions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973306" y="2228278"/>
            <a:ext cx="69847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i="0" dirty="0" smtClean="0">
                <a:latin typeface="Comic Sans MS" pitchFamily="66" charset="0"/>
              </a:rPr>
              <a:t>Experimental programs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i="0" dirty="0" smtClean="0">
                <a:solidFill>
                  <a:srgbClr val="0000FF"/>
                </a:solidFill>
                <a:latin typeface="Comic Sans MS" pitchFamily="66" charset="0"/>
              </a:rPr>
              <a:t>Novosibirsk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i="0" dirty="0" smtClean="0">
                <a:solidFill>
                  <a:srgbClr val="0000FF"/>
                </a:solidFill>
                <a:latin typeface="Comic Sans MS" pitchFamily="66" charset="0"/>
              </a:rPr>
              <a:t>Olympus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i="0" dirty="0" err="1" smtClean="0">
                <a:solidFill>
                  <a:srgbClr val="0000FF"/>
                </a:solidFill>
                <a:latin typeface="Comic Sans MS" pitchFamily="66" charset="0"/>
              </a:rPr>
              <a:t>Clas</a:t>
            </a:r>
            <a:endParaRPr lang="en-US" sz="2800" i="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800" i="0" dirty="0" smtClean="0">
              <a:latin typeface="Comic Sans MS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90512" y="4431155"/>
            <a:ext cx="634019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i="0" dirty="0" smtClean="0">
                <a:latin typeface="Comic Sans MS" pitchFamily="66" charset="0"/>
              </a:rPr>
              <a:t>Model </a:t>
            </a:r>
            <a:r>
              <a:rPr lang="en-US" sz="2800" i="0" dirty="0" smtClean="0">
                <a:solidFill>
                  <a:srgbClr val="FF0000"/>
                </a:solidFill>
                <a:latin typeface="Comic Sans MS" pitchFamily="66" charset="0"/>
              </a:rPr>
              <a:t>in</a:t>
            </a:r>
            <a:r>
              <a:rPr lang="en-US" sz="2800" i="0" dirty="0" smtClean="0">
                <a:latin typeface="Comic Sans MS" pitchFamily="66" charset="0"/>
              </a:rPr>
              <a:t>dependent considerations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i="0" dirty="0" smtClean="0">
                <a:solidFill>
                  <a:srgbClr val="0000FF"/>
                </a:solidFill>
                <a:latin typeface="Comic Sans MS" pitchFamily="66" charset="0"/>
              </a:rPr>
              <a:t>Space-like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i="0" dirty="0" smtClean="0">
                <a:solidFill>
                  <a:srgbClr val="0000FF"/>
                </a:solidFill>
                <a:latin typeface="Comic Sans MS" pitchFamily="66" charset="0"/>
              </a:rPr>
              <a:t>Time-like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90512" y="3951827"/>
            <a:ext cx="3788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i="0" dirty="0" smtClean="0">
                <a:latin typeface="Comic Sans MS" pitchFamily="66" charset="0"/>
              </a:rPr>
              <a:t>What do data say?</a:t>
            </a:r>
          </a:p>
        </p:txBody>
      </p:sp>
    </p:spTree>
    <p:extLst>
      <p:ext uri="{BB962C8B-B14F-4D97-AF65-F5344CB8AC3E}">
        <p14:creationId xmlns:p14="http://schemas.microsoft.com/office/powerpoint/2010/main" xmlns="" val="33396520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i="1" dirty="0" smtClean="0">
                <a:solidFill>
                  <a:srgbClr val="FF3300"/>
                </a:solidFill>
              </a:rPr>
              <a:t> </a:t>
            </a:r>
            <a:r>
              <a:rPr lang="fr-FR" sz="3200" i="1" dirty="0">
                <a:solidFill>
                  <a:srgbClr val="FF3300"/>
                </a:solidFill>
              </a:rPr>
              <a:t>e+</a:t>
            </a:r>
            <a:r>
              <a:rPr lang="fr-FR" sz="3200" i="1" baseline="30000" dirty="0">
                <a:solidFill>
                  <a:srgbClr val="FF3300"/>
                </a:solidFill>
              </a:rPr>
              <a:t>4</a:t>
            </a:r>
            <a:r>
              <a:rPr lang="fr-FR" sz="3200" i="1" dirty="0">
                <a:solidFill>
                  <a:srgbClr val="FF3300"/>
                </a:solidFill>
              </a:rPr>
              <a:t>He </a:t>
            </a:r>
            <a:r>
              <a:rPr lang="fr-FR" sz="3200" i="1" dirty="0" err="1">
                <a:solidFill>
                  <a:srgbClr val="FF3300"/>
                </a:solidFill>
              </a:rPr>
              <a:t>scattering</a:t>
            </a:r>
            <a:endParaRPr lang="fr-FR" sz="3200" i="1" dirty="0">
              <a:solidFill>
                <a:srgbClr val="FF3300"/>
              </a:solidFill>
            </a:endParaRPr>
          </a:p>
        </p:txBody>
      </p:sp>
      <p:pic>
        <p:nvPicPr>
          <p:cNvPr id="468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5319973" cy="986209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689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509120"/>
            <a:ext cx="7359058" cy="1483221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971600" y="1052736"/>
            <a:ext cx="7920880" cy="523220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00FF"/>
                </a:solidFill>
                <a:latin typeface="Comic Sans MS" pitchFamily="66" charset="0"/>
              </a:rPr>
              <a:t>Spin 0 </a:t>
            </a:r>
            <a:r>
              <a:rPr lang="fr-FR" sz="2800" dirty="0" err="1" smtClean="0">
                <a:solidFill>
                  <a:srgbClr val="0000FF"/>
                </a:solidFill>
                <a:latin typeface="Comic Sans MS" pitchFamily="66" charset="0"/>
              </a:rPr>
              <a:t>particle</a:t>
            </a:r>
            <a:r>
              <a:rPr lang="fr-FR" sz="2800" dirty="0" smtClean="0">
                <a:solidFill>
                  <a:srgbClr val="0000FF"/>
                </a:solidFill>
                <a:latin typeface="Comic Sans MS" pitchFamily="66" charset="0"/>
              </a:rPr>
              <a:t>: F(q</a:t>
            </a:r>
            <a:r>
              <a:rPr lang="fr-FR" sz="2800" baseline="300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fr-FR" sz="2800" dirty="0" smtClean="0">
                <a:solidFill>
                  <a:srgbClr val="0000FF"/>
                </a:solidFill>
                <a:latin typeface="Comic Sans MS" pitchFamily="66" charset="0"/>
              </a:rPr>
              <a:t>) in Born approximation</a:t>
            </a:r>
            <a:endParaRPr lang="fr-FR" sz="2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043608" y="2924944"/>
            <a:ext cx="7920880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fr-FR" dirty="0" smtClean="0">
                <a:solidFill>
                  <a:srgbClr val="0000FF"/>
                </a:solidFill>
                <a:latin typeface="Symbol" pitchFamily="18" charset="2"/>
              </a:rPr>
              <a:t>g </a:t>
            </a:r>
            <a:r>
              <a:rPr lang="fr-FR" sz="2800" dirty="0" smtClean="0">
                <a:solidFill>
                  <a:srgbClr val="0000FF"/>
                </a:solidFill>
                <a:latin typeface="Comic Sans MS" pitchFamily="66" charset="0"/>
              </a:rPr>
              <a:t>exchange : F</a:t>
            </a:r>
            <a:r>
              <a:rPr lang="fr-FR" sz="2800" baseline="-25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fr-FR" sz="2800" dirty="0" smtClean="0">
                <a:solidFill>
                  <a:srgbClr val="0000FF"/>
                </a:solidFill>
                <a:latin typeface="Comic Sans MS" pitchFamily="66" charset="0"/>
              </a:rPr>
              <a:t>(s,q</a:t>
            </a:r>
            <a:r>
              <a:rPr lang="fr-FR" sz="2800" baseline="300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fr-FR" sz="2800" dirty="0" smtClean="0">
                <a:solidFill>
                  <a:srgbClr val="0000FF"/>
                </a:solidFill>
                <a:latin typeface="Comic Sans MS" pitchFamily="66" charset="0"/>
              </a:rPr>
              <a:t>),F</a:t>
            </a:r>
            <a:r>
              <a:rPr lang="fr-FR" sz="2800" baseline="-250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fr-FR" sz="2800" dirty="0" smtClean="0">
                <a:solidFill>
                  <a:srgbClr val="0000FF"/>
                </a:solidFill>
                <a:latin typeface="Comic Sans MS" pitchFamily="66" charset="0"/>
              </a:rPr>
              <a:t>(s,q</a:t>
            </a:r>
            <a:r>
              <a:rPr lang="fr-FR" sz="2800" baseline="300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fr-FR" sz="2800" dirty="0" smtClean="0">
                <a:solidFill>
                  <a:srgbClr val="0000FF"/>
                </a:solidFill>
                <a:latin typeface="Comic Sans MS" pitchFamily="66" charset="0"/>
              </a:rPr>
              <a:t>)=F(q</a:t>
            </a:r>
            <a:r>
              <a:rPr lang="fr-FR" sz="2800" baseline="300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fr-FR" sz="2800" dirty="0" smtClean="0">
                <a:solidFill>
                  <a:srgbClr val="0000FF"/>
                </a:solidFill>
                <a:latin typeface="Comic Sans MS" pitchFamily="66" charset="0"/>
              </a:rPr>
              <a:t>) +f(s,q</a:t>
            </a:r>
            <a:r>
              <a:rPr lang="fr-FR" sz="2800" baseline="300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fr-FR" sz="2800" dirty="0" smtClean="0">
                <a:solidFill>
                  <a:srgbClr val="0000FF"/>
                </a:solidFill>
                <a:latin typeface="Comic Sans MS" pitchFamily="66" charset="0"/>
              </a:rPr>
              <a:t>) </a:t>
            </a:r>
          </a:p>
        </p:txBody>
      </p:sp>
      <p:pic>
        <p:nvPicPr>
          <p:cNvPr id="4689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645024"/>
            <a:ext cx="463731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95536" y="3789040"/>
            <a:ext cx="40190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  <a:latin typeface="Comic Sans MS" pitchFamily="66" charset="0"/>
              </a:rPr>
              <a:t>F(q</a:t>
            </a:r>
            <a:r>
              <a:rPr lang="fr-FR" baseline="300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fr-FR" dirty="0" smtClean="0">
                <a:solidFill>
                  <a:srgbClr val="0000FF"/>
                </a:solidFill>
                <a:latin typeface="Comic Sans MS" pitchFamily="66" charset="0"/>
              </a:rPr>
              <a:t>)~</a:t>
            </a:r>
            <a:r>
              <a:rPr lang="fr-FR" dirty="0" smtClean="0">
                <a:solidFill>
                  <a:srgbClr val="0000FF"/>
                </a:solidFill>
                <a:latin typeface="Symbol" pitchFamily="18" charset="2"/>
              </a:rPr>
              <a:t>a</a:t>
            </a:r>
            <a:r>
              <a:rPr lang="fr-FR" baseline="30000" dirty="0" smtClean="0">
                <a:solidFill>
                  <a:srgbClr val="0000FF"/>
                </a:solidFill>
                <a:latin typeface="Comic Sans MS" pitchFamily="66" charset="0"/>
              </a:rPr>
              <a:t>0</a:t>
            </a:r>
            <a:r>
              <a:rPr lang="fr-FR" dirty="0" smtClean="0">
                <a:solidFill>
                  <a:srgbClr val="0000FF"/>
                </a:solidFill>
                <a:latin typeface="Comic Sans MS" pitchFamily="66" charset="0"/>
              </a:rPr>
              <a:t>, F</a:t>
            </a:r>
            <a:r>
              <a:rPr lang="fr-FR" baseline="-25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fr-FR" dirty="0" smtClean="0">
                <a:solidFill>
                  <a:srgbClr val="0000FF"/>
                </a:solidFill>
                <a:latin typeface="Comic Sans MS" pitchFamily="66" charset="0"/>
              </a:rPr>
              <a:t>(s,q</a:t>
            </a:r>
            <a:r>
              <a:rPr lang="fr-FR" baseline="300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fr-FR" dirty="0" smtClean="0">
                <a:solidFill>
                  <a:srgbClr val="0000FF"/>
                </a:solidFill>
                <a:latin typeface="Comic Sans MS" pitchFamily="66" charset="0"/>
              </a:rPr>
              <a:t>)~</a:t>
            </a:r>
            <a:r>
              <a:rPr lang="fr-FR" dirty="0" smtClean="0">
                <a:solidFill>
                  <a:srgbClr val="0000FF"/>
                </a:solidFill>
                <a:latin typeface="Symbol" pitchFamily="18" charset="2"/>
              </a:rPr>
              <a:t>a</a:t>
            </a:r>
            <a:r>
              <a:rPr lang="fr-FR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Egle Tomasi-Gustafsson       GDR, IPN Orsay 5-X-2012</a:t>
            </a:r>
            <a:endParaRPr lang="fr-FR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620688"/>
            <a:ext cx="53314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 smtClean="0">
                <a:solidFill>
                  <a:schemeClr val="accent2"/>
                </a:solidFill>
              </a:rPr>
              <a:t>G.I </a:t>
            </a:r>
            <a:r>
              <a:rPr lang="en-US" sz="1800" dirty="0" err="1">
                <a:solidFill>
                  <a:schemeClr val="accent2"/>
                </a:solidFill>
              </a:rPr>
              <a:t>Gakh</a:t>
            </a:r>
            <a:r>
              <a:rPr lang="en-US" sz="1800" dirty="0">
                <a:solidFill>
                  <a:schemeClr val="accent2"/>
                </a:solidFill>
              </a:rPr>
              <a:t>, </a:t>
            </a:r>
            <a:r>
              <a:rPr lang="en-US" sz="1800" dirty="0" smtClean="0">
                <a:solidFill>
                  <a:schemeClr val="accent2"/>
                </a:solidFill>
              </a:rPr>
              <a:t> and E. T.-G., </a:t>
            </a:r>
            <a:r>
              <a:rPr lang="en-US" sz="1800" dirty="0" err="1" smtClean="0">
                <a:solidFill>
                  <a:schemeClr val="accent2"/>
                </a:solidFill>
              </a:rPr>
              <a:t>Nucl.Phys</a:t>
            </a:r>
            <a:r>
              <a:rPr lang="en-US" sz="1800" dirty="0" smtClean="0">
                <a:solidFill>
                  <a:schemeClr val="accent2"/>
                </a:solidFill>
              </a:rPr>
              <a:t>. A838 (2010) 50-60 </a:t>
            </a:r>
            <a:endParaRPr lang="fr-FR" sz="1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i="1" dirty="0" err="1">
                <a:solidFill>
                  <a:srgbClr val="FF3300"/>
                </a:solidFill>
              </a:rPr>
              <a:t>Linear</a:t>
            </a:r>
            <a:r>
              <a:rPr lang="fr-FR" sz="3200" i="1" dirty="0">
                <a:solidFill>
                  <a:srgbClr val="FF3300"/>
                </a:solidFill>
              </a:rPr>
              <a:t> fit to e+</a:t>
            </a:r>
            <a:r>
              <a:rPr lang="fr-FR" sz="3200" i="1" baseline="30000" dirty="0">
                <a:solidFill>
                  <a:srgbClr val="FF3300"/>
                </a:solidFill>
              </a:rPr>
              <a:t>4</a:t>
            </a:r>
            <a:r>
              <a:rPr lang="fr-FR" sz="3200" i="1" dirty="0">
                <a:solidFill>
                  <a:srgbClr val="FF3300"/>
                </a:solidFill>
              </a:rPr>
              <a:t>He </a:t>
            </a:r>
            <a:r>
              <a:rPr lang="fr-FR" sz="3200" i="1" dirty="0" err="1" smtClean="0">
                <a:solidFill>
                  <a:srgbClr val="FF3300"/>
                </a:solidFill>
              </a:rPr>
              <a:t>elastic</a:t>
            </a:r>
            <a:r>
              <a:rPr lang="fr-FR" sz="3200" i="1" dirty="0" smtClean="0">
                <a:solidFill>
                  <a:srgbClr val="FF3300"/>
                </a:solidFill>
              </a:rPr>
              <a:t> </a:t>
            </a:r>
            <a:r>
              <a:rPr lang="fr-FR" sz="3200" i="1" dirty="0" err="1" smtClean="0">
                <a:solidFill>
                  <a:srgbClr val="FF3300"/>
                </a:solidFill>
              </a:rPr>
              <a:t>scattering</a:t>
            </a:r>
            <a:endParaRPr lang="fr-FR" sz="3200" i="1" dirty="0">
              <a:solidFill>
                <a:srgbClr val="FF3300"/>
              </a:solidFill>
            </a:endParaRPr>
          </a:p>
        </p:txBody>
      </p:sp>
      <p:pic>
        <p:nvPicPr>
          <p:cNvPr id="551939" name="Picture 3" descr="r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5346000" cy="5157787"/>
          </a:xfrm>
          <a:prstGeom prst="rect">
            <a:avLst/>
          </a:prstGeom>
          <a:noFill/>
        </p:spPr>
      </p:pic>
      <p:pic>
        <p:nvPicPr>
          <p:cNvPr id="4710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1192" y="1556792"/>
            <a:ext cx="4172808" cy="789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3429000"/>
            <a:ext cx="4932362" cy="2959100"/>
          </a:xfrm>
          <a:prstGeom prst="rect">
            <a:avLst/>
          </a:prstGeom>
          <a:noFill/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Egle Tomasi-Gustafsson       GDR, IPN Orsay 5-X-2012</a:t>
            </a:r>
            <a:endParaRPr lang="fr-FR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836712"/>
            <a:ext cx="53314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 smtClean="0">
                <a:solidFill>
                  <a:schemeClr val="accent2"/>
                </a:solidFill>
              </a:rPr>
              <a:t>G.I </a:t>
            </a:r>
            <a:r>
              <a:rPr lang="en-US" sz="1800" dirty="0" err="1">
                <a:solidFill>
                  <a:schemeClr val="accent2"/>
                </a:solidFill>
              </a:rPr>
              <a:t>Gakh</a:t>
            </a:r>
            <a:r>
              <a:rPr lang="en-US" sz="1800" dirty="0">
                <a:solidFill>
                  <a:schemeClr val="accent2"/>
                </a:solidFill>
              </a:rPr>
              <a:t>, </a:t>
            </a:r>
            <a:r>
              <a:rPr lang="en-US" sz="1800" dirty="0" smtClean="0">
                <a:solidFill>
                  <a:schemeClr val="accent2"/>
                </a:solidFill>
              </a:rPr>
              <a:t> and E. T.-G., </a:t>
            </a:r>
            <a:r>
              <a:rPr lang="en-US" sz="1800" dirty="0" err="1" smtClean="0">
                <a:solidFill>
                  <a:schemeClr val="accent2"/>
                </a:solidFill>
              </a:rPr>
              <a:t>Nucl.Phys</a:t>
            </a:r>
            <a:r>
              <a:rPr lang="en-US" sz="1800" dirty="0" smtClean="0">
                <a:solidFill>
                  <a:schemeClr val="accent2"/>
                </a:solidFill>
              </a:rPr>
              <a:t>. A838 (2010) 50-60 </a:t>
            </a:r>
            <a:endParaRPr lang="fr-FR" sz="1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Polarization ratio (</a:t>
            </a:r>
            <a:r>
              <a:rPr lang="fr-FR" sz="3600" i="1" smtClean="0">
                <a:solidFill>
                  <a:schemeClr val="accent2"/>
                </a:solidFill>
                <a:latin typeface="Symbol" pitchFamily="18" charset="2"/>
                <a:cs typeface="Times New Roman" pitchFamily="18" charset="0"/>
              </a:rPr>
              <a:t>e</a:t>
            </a:r>
            <a:r>
              <a:rPr lang="fr-FR" sz="3600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-dependence)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Egle Tomasi-Gustafsson       GDR, IPN Orsay 5-X-2012</a:t>
            </a:r>
            <a:endParaRPr lang="fr-FR"/>
          </a:p>
        </p:txBody>
      </p:sp>
      <p:pic>
        <p:nvPicPr>
          <p:cNvPr id="19462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84650" y="692696"/>
            <a:ext cx="4959350" cy="3643312"/>
          </a:xfrm>
        </p:spPr>
      </p:pic>
      <p:sp>
        <p:nvSpPr>
          <p:cNvPr id="19463" name="Rectangle 13"/>
          <p:cNvSpPr>
            <a:spLocks noChangeArrowheads="1"/>
          </p:cNvSpPr>
          <p:nvPr/>
        </p:nvSpPr>
        <p:spPr bwMode="auto">
          <a:xfrm>
            <a:off x="1071563" y="928688"/>
            <a:ext cx="3214687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en-US" sz="2400" b="1"/>
              <a:t> DATA: No evidence </a:t>
            </a:r>
          </a:p>
          <a:p>
            <a:pPr eaLnBrk="0" hangingPunct="0"/>
            <a:r>
              <a:rPr lang="en-US" sz="2400" b="1"/>
              <a:t>of  </a:t>
            </a:r>
            <a:r>
              <a:rPr lang="en-US" sz="2400" b="1">
                <a:latin typeface="Symbol" pitchFamily="18" charset="2"/>
              </a:rPr>
              <a:t>e</a:t>
            </a:r>
            <a:r>
              <a:rPr lang="en-US" sz="2400" b="1"/>
              <a:t>-dependence at 1% level</a:t>
            </a:r>
          </a:p>
          <a:p>
            <a:pPr eaLnBrk="0" hangingPunct="0">
              <a:buFont typeface="Arial" charset="0"/>
              <a:buChar char="•"/>
            </a:pPr>
            <a:endParaRPr lang="fr-FR" sz="1800"/>
          </a:p>
          <a:p>
            <a:pPr eaLnBrk="0" hangingPunct="0">
              <a:buFont typeface="Arial" charset="0"/>
              <a:buChar char="•"/>
            </a:pPr>
            <a:r>
              <a:rPr lang="en-US" sz="2400" b="1">
                <a:solidFill>
                  <a:schemeClr val="accent2"/>
                </a:solidFill>
              </a:rPr>
              <a:t>MODELS:  large correction (opposite sign) at small ε </a:t>
            </a:r>
          </a:p>
        </p:txBody>
      </p:sp>
      <p:sp>
        <p:nvSpPr>
          <p:cNvPr id="8" name="Rectangle 7"/>
          <p:cNvSpPr/>
          <p:nvPr/>
        </p:nvSpPr>
        <p:spPr>
          <a:xfrm>
            <a:off x="285750" y="4500563"/>
            <a:ext cx="8858250" cy="19700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/>
              <a:t>•</a:t>
            </a:r>
            <a:r>
              <a:rPr lang="en-US" sz="1800" b="1" dirty="0"/>
              <a:t>Theory: corrections to the Born approximation at </a:t>
            </a:r>
            <a:r>
              <a:rPr lang="fr-FR" sz="1800" b="1" dirty="0"/>
              <a:t>Q2= 2.5 GeV2</a:t>
            </a:r>
          </a:p>
          <a:p>
            <a:pPr eaLnBrk="0" hangingPunct="0">
              <a:defRPr/>
            </a:pPr>
            <a:r>
              <a:rPr lang="fr-FR" sz="1800" b="1" dirty="0"/>
              <a:t>        </a:t>
            </a:r>
            <a:r>
              <a:rPr lang="fr-FR" sz="1800" b="1" dirty="0">
                <a:solidFill>
                  <a:srgbClr val="CC0099"/>
                </a:solidFill>
              </a:rPr>
              <a:t>Y. </a:t>
            </a:r>
            <a:r>
              <a:rPr lang="fr-FR" sz="1800" b="1" dirty="0" err="1">
                <a:solidFill>
                  <a:srgbClr val="CC0099"/>
                </a:solidFill>
              </a:rPr>
              <a:t>Bystritskiy</a:t>
            </a:r>
            <a:r>
              <a:rPr lang="fr-FR" sz="1800" b="1" dirty="0">
                <a:solidFill>
                  <a:srgbClr val="CC0099"/>
                </a:solidFill>
              </a:rPr>
              <a:t>, E.A. </a:t>
            </a:r>
            <a:r>
              <a:rPr lang="fr-FR" sz="1800" b="1" dirty="0" err="1">
                <a:solidFill>
                  <a:srgbClr val="CC0099"/>
                </a:solidFill>
              </a:rPr>
              <a:t>Kuraev</a:t>
            </a:r>
            <a:r>
              <a:rPr lang="fr-FR" sz="1800" b="1" dirty="0">
                <a:solidFill>
                  <a:srgbClr val="CC0099"/>
                </a:solidFill>
              </a:rPr>
              <a:t> and E.T.-G, Phys.Rev.C75: 015207 (2007) </a:t>
            </a:r>
            <a:r>
              <a:rPr lang="fr-FR" sz="1800" b="1" dirty="0"/>
              <a:t> </a:t>
            </a:r>
          </a:p>
          <a:p>
            <a:pPr eaLnBrk="0" hangingPunct="0">
              <a:defRPr/>
            </a:pPr>
            <a:r>
              <a:rPr lang="fr-FR" sz="1800" b="1" dirty="0"/>
              <a:t>        </a:t>
            </a:r>
            <a:r>
              <a:rPr lang="fr-FR" sz="1800" b="1" dirty="0">
                <a:solidFill>
                  <a:schemeClr val="accent6"/>
                </a:solidFill>
              </a:rPr>
              <a:t>P.  </a:t>
            </a:r>
            <a:r>
              <a:rPr lang="fr-FR" sz="1800" b="1" dirty="0" err="1">
                <a:solidFill>
                  <a:schemeClr val="accent6"/>
                </a:solidFill>
              </a:rPr>
              <a:t>Blunden</a:t>
            </a:r>
            <a:r>
              <a:rPr lang="fr-FR" sz="1800" b="1" dirty="0">
                <a:solidFill>
                  <a:schemeClr val="accent6"/>
                </a:solidFill>
              </a:rPr>
              <a:t> et al., Phys. </a:t>
            </a:r>
            <a:r>
              <a:rPr lang="fr-FR" sz="1800" b="1" dirty="0" err="1">
                <a:solidFill>
                  <a:schemeClr val="accent6"/>
                </a:solidFill>
              </a:rPr>
              <a:t>Rev</a:t>
            </a:r>
            <a:r>
              <a:rPr lang="fr-FR" sz="1800" b="1" dirty="0">
                <a:solidFill>
                  <a:schemeClr val="accent6"/>
                </a:solidFill>
              </a:rPr>
              <a:t>. C72:034612  (2005</a:t>
            </a:r>
            <a:r>
              <a:rPr lang="fr-FR" sz="1800" b="1" dirty="0" smtClean="0">
                <a:solidFill>
                  <a:schemeClr val="accent6"/>
                </a:solidFill>
              </a:rPr>
              <a:t>) </a:t>
            </a:r>
            <a:r>
              <a:rPr lang="fr-FR" sz="1800" b="1" dirty="0" smtClean="0"/>
              <a:t>(</a:t>
            </a:r>
            <a:r>
              <a:rPr lang="fr-FR" sz="1800" b="1" dirty="0" err="1" smtClean="0"/>
              <a:t>mainly</a:t>
            </a:r>
            <a:r>
              <a:rPr lang="fr-FR" sz="1800" b="1" dirty="0" smtClean="0"/>
              <a:t> GM)</a:t>
            </a:r>
            <a:endParaRPr lang="fr-FR" sz="1800" b="1" dirty="0"/>
          </a:p>
          <a:p>
            <a:pPr eaLnBrk="0" hangingPunct="0">
              <a:defRPr/>
            </a:pPr>
            <a:r>
              <a:rPr lang="fr-FR" sz="1800" b="1" dirty="0">
                <a:solidFill>
                  <a:srgbClr val="FF0000"/>
                </a:solidFill>
              </a:rPr>
              <a:t>        A. </a:t>
            </a:r>
            <a:r>
              <a:rPr lang="fr-FR" sz="1800" b="1" dirty="0" err="1">
                <a:solidFill>
                  <a:srgbClr val="FF0000"/>
                </a:solidFill>
              </a:rPr>
              <a:t>Afanasev</a:t>
            </a:r>
            <a:r>
              <a:rPr lang="fr-FR" sz="1800" b="1" dirty="0">
                <a:solidFill>
                  <a:srgbClr val="FF0000"/>
                </a:solidFill>
              </a:rPr>
              <a:t> et al., Phys. </a:t>
            </a:r>
            <a:r>
              <a:rPr lang="fr-FR" sz="1800" b="1" dirty="0" err="1">
                <a:solidFill>
                  <a:srgbClr val="FF0000"/>
                </a:solidFill>
              </a:rPr>
              <a:t>Rev</a:t>
            </a:r>
            <a:r>
              <a:rPr lang="fr-FR" sz="1800" b="1" dirty="0">
                <a:solidFill>
                  <a:srgbClr val="FF0000"/>
                </a:solidFill>
              </a:rPr>
              <a:t>. D72:013008 (2005</a:t>
            </a:r>
            <a:r>
              <a:rPr lang="fr-FR" sz="1800" b="1" dirty="0" smtClean="0">
                <a:solidFill>
                  <a:srgbClr val="FF0000"/>
                </a:solidFill>
              </a:rPr>
              <a:t>) </a:t>
            </a:r>
            <a:r>
              <a:rPr lang="fr-FR" sz="1800" b="1" dirty="0" smtClean="0"/>
              <a:t>(</a:t>
            </a:r>
            <a:r>
              <a:rPr lang="fr-FR" sz="1800" b="1" dirty="0" err="1" smtClean="0"/>
              <a:t>mainly</a:t>
            </a:r>
            <a:r>
              <a:rPr lang="fr-FR" sz="1800" b="1" dirty="0" smtClean="0"/>
              <a:t> GE)</a:t>
            </a:r>
            <a:endParaRPr lang="fr-FR" sz="1800" b="1" dirty="0"/>
          </a:p>
          <a:p>
            <a:pPr eaLnBrk="0" hangingPunct="0">
              <a:defRPr/>
            </a:pPr>
            <a:r>
              <a:rPr lang="fr-FR" sz="1800" b="1" dirty="0">
                <a:solidFill>
                  <a:srgbClr val="33CC33"/>
                </a:solidFill>
              </a:rPr>
              <a:t>        </a:t>
            </a:r>
            <a:r>
              <a:rPr lang="fr-FR" sz="1800" b="1" dirty="0" err="1">
                <a:solidFill>
                  <a:srgbClr val="33CC33"/>
                </a:solidFill>
              </a:rPr>
              <a:t>N.Kivel</a:t>
            </a:r>
            <a:r>
              <a:rPr lang="fr-FR" sz="1800" b="1" dirty="0">
                <a:solidFill>
                  <a:srgbClr val="33CC33"/>
                </a:solidFill>
              </a:rPr>
              <a:t> and </a:t>
            </a:r>
            <a:r>
              <a:rPr lang="fr-FR" sz="1800" b="1" dirty="0" err="1">
                <a:solidFill>
                  <a:srgbClr val="33CC33"/>
                </a:solidFill>
              </a:rPr>
              <a:t>M.Vanderhaeghen</a:t>
            </a:r>
            <a:r>
              <a:rPr lang="fr-FR" sz="1800" b="1" dirty="0">
                <a:solidFill>
                  <a:srgbClr val="33CC33"/>
                </a:solidFill>
              </a:rPr>
              <a:t>, Phys. </a:t>
            </a:r>
            <a:r>
              <a:rPr lang="fr-FR" sz="1800" b="1" dirty="0" err="1">
                <a:solidFill>
                  <a:srgbClr val="33CC33"/>
                </a:solidFill>
              </a:rPr>
              <a:t>Rev</a:t>
            </a:r>
            <a:r>
              <a:rPr lang="fr-FR" sz="1800" b="1" dirty="0">
                <a:solidFill>
                  <a:srgbClr val="33CC33"/>
                </a:solidFill>
              </a:rPr>
              <a:t>. </a:t>
            </a:r>
            <a:r>
              <a:rPr lang="fr-FR" sz="1800" b="1" dirty="0" err="1">
                <a:solidFill>
                  <a:srgbClr val="33CC33"/>
                </a:solidFill>
              </a:rPr>
              <a:t>Lett</a:t>
            </a:r>
            <a:r>
              <a:rPr lang="fr-FR" sz="1800" b="1" dirty="0">
                <a:solidFill>
                  <a:srgbClr val="33CC33"/>
                </a:solidFill>
              </a:rPr>
              <a:t>.103:092004 (2009)</a:t>
            </a:r>
            <a:r>
              <a:rPr lang="fr-FR" sz="1800" dirty="0">
                <a:solidFill>
                  <a:srgbClr val="33CC33"/>
                </a:solidFill>
              </a:rPr>
              <a:t>. </a:t>
            </a:r>
            <a:r>
              <a:rPr lang="fr-FR" sz="1800" dirty="0" smtClean="0"/>
              <a:t>(</a:t>
            </a:r>
            <a:r>
              <a:rPr lang="fr-FR" sz="1800" dirty="0" err="1" smtClean="0"/>
              <a:t>high</a:t>
            </a:r>
            <a:r>
              <a:rPr lang="fr-FR" sz="1800" dirty="0" smtClean="0"/>
              <a:t> Q</a:t>
            </a:r>
            <a:r>
              <a:rPr lang="fr-FR" sz="1800" baseline="-25000" dirty="0" smtClean="0"/>
              <a:t>2</a:t>
            </a:r>
            <a:r>
              <a:rPr lang="fr-FR" sz="1800" dirty="0" smtClean="0"/>
              <a:t>)</a:t>
            </a:r>
            <a:r>
              <a:rPr lang="fr-FR" sz="1800" dirty="0"/>
              <a:t/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19465" name="Rectangle 8"/>
          <p:cNvSpPr>
            <a:spLocks noChangeArrowheads="1"/>
          </p:cNvSpPr>
          <p:nvPr/>
        </p:nvSpPr>
        <p:spPr bwMode="auto">
          <a:xfrm>
            <a:off x="1071563" y="4071938"/>
            <a:ext cx="7358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en-US" sz="2400" b="1" i="0" dirty="0">
                <a:solidFill>
                  <a:srgbClr val="CC0099"/>
                </a:solidFill>
              </a:rPr>
              <a:t>SF method: </a:t>
            </a:r>
            <a:r>
              <a:rPr lang="en-US" sz="2400" b="1" i="0" dirty="0" smtClean="0">
                <a:solidFill>
                  <a:srgbClr val="CC0099"/>
                </a:solidFill>
                <a:latin typeface="Symbol" pitchFamily="18" charset="2"/>
              </a:rPr>
              <a:t>e</a:t>
            </a:r>
            <a:r>
              <a:rPr lang="en-US" sz="2400" b="1" i="0" dirty="0" smtClean="0">
                <a:solidFill>
                  <a:srgbClr val="CC0099"/>
                </a:solidFill>
              </a:rPr>
              <a:t>-(almost)independent </a:t>
            </a:r>
            <a:r>
              <a:rPr lang="en-US" sz="2400" b="1" i="0" dirty="0">
                <a:solidFill>
                  <a:srgbClr val="CC0099"/>
                </a:solidFill>
              </a:rPr>
              <a:t>corrections </a:t>
            </a:r>
          </a:p>
          <a:p>
            <a:pPr eaLnBrk="0" hangingPunct="0"/>
            <a:endParaRPr lang="fr-FR" sz="16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7452320" y="908720"/>
            <a:ext cx="1440160" cy="79208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7897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Egle Tomasi-Gustafsson       GDR, IPN Orsay 5-X-2012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419872" y="3573016"/>
            <a:ext cx="4467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err="1" smtClean="0">
                <a:solidFill>
                  <a:srgbClr val="FF0000"/>
                </a:solidFill>
                <a:latin typeface="Comic Sans MS" pitchFamily="66" charset="0"/>
              </a:rPr>
              <a:t>Space</a:t>
            </a:r>
            <a:r>
              <a:rPr lang="fr-FR" sz="4000" dirty="0" smtClean="0">
                <a:solidFill>
                  <a:srgbClr val="FF0000"/>
                </a:solidFill>
                <a:latin typeface="Comic Sans MS" pitchFamily="66" charset="0"/>
              </a:rPr>
              <a:t>-</a:t>
            </a:r>
            <a:r>
              <a:rPr lang="fr-FR" sz="4000" dirty="0" err="1" smtClean="0">
                <a:solidFill>
                  <a:srgbClr val="FF0000"/>
                </a:solidFill>
                <a:latin typeface="Comic Sans MS" pitchFamily="66" charset="0"/>
              </a:rPr>
              <a:t>like</a:t>
            </a:r>
            <a:r>
              <a:rPr lang="fr-FR" sz="4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4000" dirty="0" err="1" smtClean="0">
                <a:solidFill>
                  <a:srgbClr val="FF0000"/>
                </a:solidFill>
                <a:latin typeface="Comic Sans MS" pitchFamily="66" charset="0"/>
              </a:rPr>
              <a:t>region</a:t>
            </a:r>
            <a:r>
              <a:rPr lang="fr-FR" sz="4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fr-FR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619672" y="548680"/>
            <a:ext cx="7209025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0000FF"/>
                </a:solidFill>
                <a:latin typeface="Comic Sans MS" pitchFamily="66" charset="0"/>
              </a:rPr>
              <a:t>Is </a:t>
            </a:r>
            <a:r>
              <a:rPr lang="fr-FR" sz="4000" dirty="0" err="1" smtClean="0">
                <a:solidFill>
                  <a:srgbClr val="0000FF"/>
                </a:solidFill>
                <a:latin typeface="Comic Sans MS" pitchFamily="66" charset="0"/>
              </a:rPr>
              <a:t>it</a:t>
            </a:r>
            <a:r>
              <a:rPr lang="fr-FR" sz="4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fr-FR" sz="4000" dirty="0" err="1" smtClean="0">
                <a:solidFill>
                  <a:srgbClr val="0000FF"/>
                </a:solidFill>
                <a:latin typeface="Comic Sans MS" pitchFamily="66" charset="0"/>
              </a:rPr>
              <a:t>still</a:t>
            </a:r>
            <a:r>
              <a:rPr lang="fr-FR" sz="4000" dirty="0" smtClean="0">
                <a:solidFill>
                  <a:srgbClr val="0000FF"/>
                </a:solidFill>
                <a:latin typeface="Comic Sans MS" pitchFamily="66" charset="0"/>
              </a:rPr>
              <a:t> possible to </a:t>
            </a:r>
            <a:r>
              <a:rPr lang="fr-FR" sz="4000" dirty="0" err="1" smtClean="0">
                <a:solidFill>
                  <a:srgbClr val="0000FF"/>
                </a:solidFill>
                <a:latin typeface="Comic Sans MS" pitchFamily="66" charset="0"/>
              </a:rPr>
              <a:t>extract</a:t>
            </a:r>
            <a:r>
              <a:rPr lang="fr-FR" sz="4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  <a:p>
            <a:r>
              <a:rPr lang="fr-FR" sz="4000" dirty="0" smtClean="0">
                <a:solidFill>
                  <a:srgbClr val="0000FF"/>
                </a:solidFill>
                <a:latin typeface="Comic Sans MS" pitchFamily="66" charset="0"/>
              </a:rPr>
              <a:t>the « real »  </a:t>
            </a:r>
            <a:r>
              <a:rPr lang="fr-FR" sz="4000" dirty="0" err="1" smtClean="0">
                <a:solidFill>
                  <a:srgbClr val="0000FF"/>
                </a:solidFill>
                <a:latin typeface="Comic Sans MS" pitchFamily="66" charset="0"/>
              </a:rPr>
              <a:t>FFs</a:t>
            </a:r>
            <a:r>
              <a:rPr lang="fr-FR" sz="4000" dirty="0" smtClean="0">
                <a:solidFill>
                  <a:srgbClr val="0000FF"/>
                </a:solidFill>
                <a:latin typeface="Comic Sans MS" pitchFamily="66" charset="0"/>
              </a:rPr>
              <a:t> in </a:t>
            </a:r>
            <a:r>
              <a:rPr lang="fr-FR" sz="4000" dirty="0" err="1" smtClean="0">
                <a:solidFill>
                  <a:srgbClr val="0000FF"/>
                </a:solidFill>
                <a:latin typeface="Comic Sans MS" pitchFamily="66" charset="0"/>
              </a:rPr>
              <a:t>presence</a:t>
            </a:r>
            <a:r>
              <a:rPr lang="fr-FR" sz="4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  <a:p>
            <a:r>
              <a:rPr lang="fr-FR" sz="4000" dirty="0" smtClean="0">
                <a:solidFill>
                  <a:srgbClr val="0000FF"/>
                </a:solidFill>
                <a:latin typeface="Comic Sans MS" pitchFamily="66" charset="0"/>
              </a:rPr>
              <a:t>of 2</a:t>
            </a:r>
            <a:r>
              <a:rPr lang="fr-FR" sz="4400" dirty="0" smtClean="0">
                <a:solidFill>
                  <a:srgbClr val="0000FF"/>
                </a:solidFill>
                <a:latin typeface="Symbol" pitchFamily="18" charset="2"/>
              </a:rPr>
              <a:t>g</a:t>
            </a:r>
            <a:r>
              <a:rPr lang="fr-FR" sz="4000" dirty="0" smtClean="0">
                <a:solidFill>
                  <a:srgbClr val="0000FF"/>
                </a:solidFill>
                <a:latin typeface="Comic Sans MS" pitchFamily="66" charset="0"/>
              </a:rPr>
              <a:t> exchange?</a:t>
            </a:r>
            <a:endParaRPr lang="fr-FR" sz="4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75856" y="5301208"/>
            <a:ext cx="53591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i="0" dirty="0" smtClean="0">
                <a:latin typeface="Comic Sans MS" pitchFamily="66" charset="0"/>
              </a:rPr>
              <a:t>Possible but </a:t>
            </a:r>
            <a:r>
              <a:rPr lang="fr-FR" sz="4000" i="0" dirty="0" err="1" smtClean="0">
                <a:latin typeface="Comic Sans MS" pitchFamily="66" charset="0"/>
              </a:rPr>
              <a:t>difficult</a:t>
            </a:r>
            <a:r>
              <a:rPr lang="fr-FR" sz="4000" i="0" dirty="0" smtClean="0">
                <a:latin typeface="Comic Sans MS" pitchFamily="66" charset="0"/>
              </a:rPr>
              <a:t>!</a:t>
            </a:r>
            <a:endParaRPr lang="fr-FR" sz="4000" i="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Egle Tomasi-Gustafsson       GDR, IPN Orsay 5-X-2012</a:t>
            </a:r>
            <a:endParaRPr lang="fr-FR"/>
          </a:p>
        </p:txBody>
      </p:sp>
      <p:sp>
        <p:nvSpPr>
          <p:cNvPr id="541699" name="Text Box 3"/>
          <p:cNvSpPr txBox="1">
            <a:spLocks noChangeArrowheads="1"/>
          </p:cNvSpPr>
          <p:nvPr/>
        </p:nvSpPr>
        <p:spPr bwMode="auto">
          <a:xfrm>
            <a:off x="1187624" y="1556792"/>
            <a:ext cx="7345362" cy="946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fr-FR" sz="2800" b="1" i="0" u="sng" dirty="0" err="1">
                <a:solidFill>
                  <a:srgbClr val="00CC00"/>
                </a:solidFill>
                <a:latin typeface="Comic Sans MS" pitchFamily="66" charset="0"/>
              </a:rPr>
              <a:t>Determination</a:t>
            </a:r>
            <a:r>
              <a:rPr lang="fr-FR" sz="2800" b="1" i="0" u="sng" dirty="0">
                <a:solidFill>
                  <a:srgbClr val="00CC00"/>
                </a:solidFill>
                <a:latin typeface="Comic Sans MS" pitchFamily="66" charset="0"/>
              </a:rPr>
              <a:t> of EM </a:t>
            </a:r>
            <a:r>
              <a:rPr lang="fr-FR" sz="2800" b="1" i="0" u="sng" dirty="0" err="1">
                <a:solidFill>
                  <a:srgbClr val="00CC00"/>
                </a:solidFill>
                <a:latin typeface="Comic Sans MS" pitchFamily="66" charset="0"/>
              </a:rPr>
              <a:t>form</a:t>
            </a:r>
            <a:r>
              <a:rPr lang="fr-FR" sz="2800" b="1" i="0" u="sng" dirty="0">
                <a:solidFill>
                  <a:srgbClr val="00CC00"/>
                </a:solidFill>
                <a:latin typeface="Comic Sans MS" pitchFamily="66" charset="0"/>
              </a:rPr>
              <a:t> </a:t>
            </a:r>
            <a:r>
              <a:rPr lang="fr-FR" sz="2800" b="1" i="0" u="sng" dirty="0" err="1">
                <a:solidFill>
                  <a:srgbClr val="00CC00"/>
                </a:solidFill>
                <a:latin typeface="Comic Sans MS" pitchFamily="66" charset="0"/>
              </a:rPr>
              <a:t>factors</a:t>
            </a:r>
            <a:r>
              <a:rPr lang="fr-FR" sz="2800" b="1" i="0" u="sng" dirty="0">
                <a:solidFill>
                  <a:srgbClr val="00CC00"/>
                </a:solidFill>
                <a:latin typeface="Comic Sans MS" pitchFamily="66" charset="0"/>
              </a:rPr>
              <a:t>, </a:t>
            </a:r>
          </a:p>
          <a:p>
            <a:pPr eaLnBrk="1" hangingPunct="1"/>
            <a:r>
              <a:rPr lang="fr-FR" sz="2800" b="1" i="0" u="sng" dirty="0">
                <a:solidFill>
                  <a:srgbClr val="00CC00"/>
                </a:solidFill>
                <a:latin typeface="Comic Sans MS" pitchFamily="66" charset="0"/>
              </a:rPr>
              <a:t>in </a:t>
            </a:r>
            <a:r>
              <a:rPr lang="fr-FR" sz="2800" b="1" i="0" u="sng" dirty="0" err="1">
                <a:solidFill>
                  <a:srgbClr val="00CC00"/>
                </a:solidFill>
                <a:latin typeface="Comic Sans MS" pitchFamily="66" charset="0"/>
              </a:rPr>
              <a:t>presence</a:t>
            </a:r>
            <a:r>
              <a:rPr lang="fr-FR" sz="2800" b="1" i="0" u="sng" dirty="0">
                <a:solidFill>
                  <a:srgbClr val="00CC00"/>
                </a:solidFill>
                <a:latin typeface="Comic Sans MS" pitchFamily="66" charset="0"/>
              </a:rPr>
              <a:t> of 2</a:t>
            </a:r>
            <a:r>
              <a:rPr lang="fr-FR" sz="2800" b="1" i="0" u="sng" dirty="0">
                <a:solidFill>
                  <a:srgbClr val="00CC00"/>
                </a:solidFill>
                <a:latin typeface="Symbol" pitchFamily="18" charset="2"/>
              </a:rPr>
              <a:t>g</a:t>
            </a:r>
            <a:r>
              <a:rPr lang="fr-FR" sz="2800" b="1" i="0" u="sng" dirty="0">
                <a:solidFill>
                  <a:srgbClr val="00CC00"/>
                </a:solidFill>
                <a:latin typeface="Comic Sans MS" pitchFamily="66" charset="0"/>
              </a:rPr>
              <a:t> exchange:</a:t>
            </a:r>
          </a:p>
        </p:txBody>
      </p:sp>
      <p:sp>
        <p:nvSpPr>
          <p:cNvPr id="541700" name="Text Box 4"/>
          <p:cNvSpPr txBox="1">
            <a:spLocks noChangeArrowheads="1"/>
          </p:cNvSpPr>
          <p:nvPr/>
        </p:nvSpPr>
        <p:spPr bwMode="auto">
          <a:xfrm>
            <a:off x="1187450" y="2924175"/>
            <a:ext cx="7416800" cy="20574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lvl="1" eaLnBrk="1" hangingPunct="1">
              <a:buFontTx/>
              <a:buChar char="-"/>
            </a:pPr>
            <a:r>
              <a:rPr lang="fr-FR" sz="3600" i="0">
                <a:solidFill>
                  <a:srgbClr val="FF0000"/>
                </a:solidFill>
                <a:latin typeface="Comic Sans MS" pitchFamily="66" charset="0"/>
              </a:rPr>
              <a:t>electron and positron beams</a:t>
            </a:r>
          </a:p>
          <a:p>
            <a:pPr lvl="1" eaLnBrk="1" hangingPunct="1"/>
            <a:endParaRPr lang="fr-FR" sz="3600" i="0">
              <a:solidFill>
                <a:srgbClr val="FF0000"/>
              </a:solidFill>
              <a:latin typeface="Comic Sans MS" pitchFamily="66" charset="0"/>
            </a:endParaRPr>
          </a:p>
          <a:p>
            <a:pPr lvl="1" eaLnBrk="1" hangingPunct="1"/>
            <a:r>
              <a:rPr lang="fr-FR" sz="2800" i="0">
                <a:latin typeface="Comic Sans MS" pitchFamily="66" charset="0"/>
              </a:rPr>
              <a:t>	- longitudinally polarized , </a:t>
            </a:r>
          </a:p>
          <a:p>
            <a:pPr lvl="1" eaLnBrk="1" hangingPunct="1"/>
            <a:r>
              <a:rPr lang="fr-FR" sz="2800" i="0">
                <a:latin typeface="Comic Sans MS" pitchFamily="66" charset="0"/>
              </a:rPr>
              <a:t>	- in identical kinematical conditions,</a:t>
            </a:r>
          </a:p>
        </p:txBody>
      </p:sp>
      <p:sp>
        <p:nvSpPr>
          <p:cNvPr id="541705" name="Rectangle 9"/>
          <p:cNvSpPr>
            <a:spLocks noChangeArrowheads="1"/>
          </p:cNvSpPr>
          <p:nvPr/>
        </p:nvSpPr>
        <p:spPr bwMode="auto">
          <a:xfrm>
            <a:off x="2916238" y="5876925"/>
            <a:ext cx="572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rgbClr val="FF3300"/>
                </a:solidFill>
              </a:rPr>
              <a:t>M. P. </a:t>
            </a:r>
            <a:r>
              <a:rPr lang="en-US" sz="1800" dirty="0" err="1">
                <a:solidFill>
                  <a:srgbClr val="FF3300"/>
                </a:solidFill>
              </a:rPr>
              <a:t>Rekalo</a:t>
            </a:r>
            <a:r>
              <a:rPr lang="en-US" sz="1800" dirty="0">
                <a:solidFill>
                  <a:srgbClr val="FF3300"/>
                </a:solidFill>
              </a:rPr>
              <a:t>, E. T.-G. , EPJA (2004), </a:t>
            </a:r>
            <a:r>
              <a:rPr lang="en-US" sz="1800" dirty="0" err="1">
                <a:solidFill>
                  <a:srgbClr val="FF3300"/>
                </a:solidFill>
              </a:rPr>
              <a:t>Nucl</a:t>
            </a:r>
            <a:r>
              <a:rPr lang="en-US" sz="1800" dirty="0">
                <a:solidFill>
                  <a:srgbClr val="FF3300"/>
                </a:solidFill>
              </a:rPr>
              <a:t>.  Phys. A  (</a:t>
            </a:r>
            <a:r>
              <a:rPr lang="en-US" sz="1800" dirty="0" smtClean="0">
                <a:solidFill>
                  <a:srgbClr val="FF3300"/>
                </a:solidFill>
              </a:rPr>
              <a:t>2004)</a:t>
            </a:r>
            <a:endParaRPr lang="fr-FR" sz="1800" dirty="0">
              <a:solidFill>
                <a:srgbClr val="FF3300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51520" y="0"/>
            <a:ext cx="82296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 independent considerations for</a:t>
            </a:r>
            <a:br>
              <a:rPr kumimoji="0" lang="en-GB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</a:t>
            </a:r>
            <a:r>
              <a:rPr kumimoji="0" lang="en-US" sz="2800" b="1" i="1" u="none" strike="noStrike" kern="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±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scattering</a:t>
            </a:r>
            <a:endParaRPr kumimoji="0" lang="en-GB" sz="2800" b="1" i="1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Egle Tomasi-Gustafsson       GDR, IPN Orsay 5-X-2012</a:t>
            </a:r>
            <a:endParaRPr lang="fr-FR"/>
          </a:p>
        </p:txBody>
      </p:sp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50938"/>
          </a:xfrm>
        </p:spPr>
        <p:txBody>
          <a:bodyPr/>
          <a:lstStyle/>
          <a:p>
            <a:pPr>
              <a:defRPr/>
            </a:pPr>
            <a:r>
              <a:rPr lang="en-GB" b="1" i="1" dirty="0" smtClean="0">
                <a:solidFill>
                  <a:srgbClr val="FF0000"/>
                </a:solidFill>
              </a:rPr>
              <a:t>Model independent considerations for</a:t>
            </a:r>
            <a:br>
              <a:rPr lang="en-GB" b="1" i="1" dirty="0" smtClean="0">
                <a:solidFill>
                  <a:srgbClr val="FF0000"/>
                </a:solidFill>
              </a:rPr>
            </a:br>
            <a:r>
              <a:rPr lang="fr-FR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b="1" i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±</a:t>
            </a:r>
            <a:r>
              <a:rPr lang="en-US" b="1" i="1" dirty="0" smtClean="0">
                <a:solidFill>
                  <a:srgbClr val="0000FF"/>
                </a:solidFill>
              </a:rPr>
              <a:t> N </a:t>
            </a:r>
            <a:r>
              <a:rPr lang="en-US" b="1" i="1" dirty="0" smtClean="0">
                <a:solidFill>
                  <a:srgbClr val="FF3300"/>
                </a:solidFill>
              </a:rPr>
              <a:t>scattering</a:t>
            </a:r>
            <a:endParaRPr lang="en-GB" b="1" i="1" dirty="0" smtClean="0">
              <a:solidFill>
                <a:srgbClr val="FF3300"/>
              </a:solidFill>
            </a:endParaRPr>
          </a:p>
        </p:txBody>
      </p:sp>
      <p:graphicFrame>
        <p:nvGraphicFramePr>
          <p:cNvPr id="18438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765175" y="2565400"/>
          <a:ext cx="8378825" cy="2765425"/>
        </p:xfrm>
        <a:graphic>
          <a:graphicData uri="http://schemas.openxmlformats.org/presentationml/2006/ole">
            <p:oleObj spid="_x0000_s522270" name="Bitmap Image" r:id="rId4" imgW="4772691" imgH="1523810" progId="PBrush">
              <p:embed/>
            </p:oleObj>
          </a:graphicData>
        </a:graphic>
      </p:graphicFrame>
      <p:sp>
        <p:nvSpPr>
          <p:cNvPr id="18439" name="Text Box 4"/>
          <p:cNvSpPr txBox="1">
            <a:spLocks noChangeArrowheads="1"/>
          </p:cNvSpPr>
          <p:nvPr/>
        </p:nvSpPr>
        <p:spPr bwMode="auto">
          <a:xfrm>
            <a:off x="1116013" y="981075"/>
            <a:ext cx="77057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b="1" u="sng" dirty="0" err="1">
                <a:solidFill>
                  <a:srgbClr val="00CC00"/>
                </a:solidFill>
                <a:effectLst/>
                <a:latin typeface="Comic Sans MS" pitchFamily="66" charset="0"/>
              </a:rPr>
              <a:t>Determination</a:t>
            </a:r>
            <a:r>
              <a:rPr lang="fr-FR" b="1" u="sng" dirty="0">
                <a:solidFill>
                  <a:srgbClr val="00CC00"/>
                </a:solidFill>
                <a:effectLst/>
                <a:latin typeface="Comic Sans MS" pitchFamily="66" charset="0"/>
              </a:rPr>
              <a:t> of EM </a:t>
            </a:r>
            <a:r>
              <a:rPr lang="fr-FR" b="1" u="sng" dirty="0" err="1">
                <a:solidFill>
                  <a:srgbClr val="00CC00"/>
                </a:solidFill>
                <a:effectLst/>
                <a:latin typeface="Comic Sans MS" pitchFamily="66" charset="0"/>
              </a:rPr>
              <a:t>form</a:t>
            </a:r>
            <a:r>
              <a:rPr lang="fr-FR" b="1" u="sng" dirty="0">
                <a:solidFill>
                  <a:srgbClr val="00CC00"/>
                </a:solidFill>
                <a:effectLst/>
                <a:latin typeface="Comic Sans MS" pitchFamily="66" charset="0"/>
              </a:rPr>
              <a:t> </a:t>
            </a:r>
            <a:r>
              <a:rPr lang="fr-FR" b="1" u="sng" dirty="0" err="1">
                <a:solidFill>
                  <a:srgbClr val="00CC00"/>
                </a:solidFill>
                <a:effectLst/>
                <a:latin typeface="Comic Sans MS" pitchFamily="66" charset="0"/>
              </a:rPr>
              <a:t>factors</a:t>
            </a:r>
            <a:r>
              <a:rPr lang="fr-FR" b="1" u="sng" dirty="0">
                <a:solidFill>
                  <a:srgbClr val="00CC00"/>
                </a:solidFill>
                <a:effectLst/>
                <a:latin typeface="Comic Sans MS" pitchFamily="66" charset="0"/>
              </a:rPr>
              <a:t>, in </a:t>
            </a:r>
            <a:r>
              <a:rPr lang="fr-FR" b="1" u="sng" dirty="0" err="1">
                <a:solidFill>
                  <a:srgbClr val="00CC00"/>
                </a:solidFill>
                <a:effectLst/>
                <a:latin typeface="Comic Sans MS" pitchFamily="66" charset="0"/>
              </a:rPr>
              <a:t>presence</a:t>
            </a:r>
            <a:r>
              <a:rPr lang="fr-FR" b="1" u="sng" dirty="0">
                <a:solidFill>
                  <a:srgbClr val="00CC00"/>
                </a:solidFill>
                <a:effectLst/>
                <a:latin typeface="Comic Sans MS" pitchFamily="66" charset="0"/>
              </a:rPr>
              <a:t> of 2</a:t>
            </a:r>
            <a:r>
              <a:rPr lang="fr-FR" b="1" u="sng" dirty="0">
                <a:solidFill>
                  <a:srgbClr val="00CC00"/>
                </a:solidFill>
                <a:effectLst/>
                <a:latin typeface="Symbol" pitchFamily="18" charset="2"/>
              </a:rPr>
              <a:t>g</a:t>
            </a:r>
            <a:r>
              <a:rPr lang="fr-FR" b="1" u="sng" dirty="0">
                <a:solidFill>
                  <a:srgbClr val="00CC00"/>
                </a:solidFill>
                <a:effectLst/>
                <a:latin typeface="Comic Sans MS" pitchFamily="66" charset="0"/>
              </a:rPr>
              <a:t> exchange</a:t>
            </a:r>
          </a:p>
        </p:txBody>
      </p:sp>
      <p:sp>
        <p:nvSpPr>
          <p:cNvPr id="18440" name="Text Box 5"/>
          <p:cNvSpPr txBox="1">
            <a:spLocks noChangeArrowheads="1"/>
          </p:cNvSpPr>
          <p:nvPr/>
        </p:nvSpPr>
        <p:spPr bwMode="auto">
          <a:xfrm>
            <a:off x="3563938" y="1484313"/>
            <a:ext cx="504051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r>
              <a:rPr lang="fr-FR" sz="2000" dirty="0">
                <a:effectLst/>
                <a:latin typeface="Comic Sans MS" pitchFamily="66" charset="0"/>
              </a:rPr>
              <a:t>- </a:t>
            </a:r>
            <a:r>
              <a:rPr lang="fr-FR" sz="2000" dirty="0" err="1">
                <a:effectLst/>
                <a:latin typeface="Comic Sans MS" pitchFamily="66" charset="0"/>
              </a:rPr>
              <a:t>electron</a:t>
            </a:r>
            <a:r>
              <a:rPr lang="fr-FR" sz="2000" dirty="0">
                <a:effectLst/>
                <a:latin typeface="Comic Sans MS" pitchFamily="66" charset="0"/>
              </a:rPr>
              <a:t> and positron </a:t>
            </a:r>
            <a:r>
              <a:rPr lang="fr-FR" sz="2000" dirty="0" err="1">
                <a:effectLst/>
                <a:latin typeface="Comic Sans MS" pitchFamily="66" charset="0"/>
              </a:rPr>
              <a:t>beams</a:t>
            </a:r>
            <a:r>
              <a:rPr lang="fr-FR" sz="2000" dirty="0">
                <a:effectLst/>
                <a:latin typeface="Comic Sans MS" pitchFamily="66" charset="0"/>
              </a:rPr>
              <a:t>, </a:t>
            </a:r>
          </a:p>
          <a:p>
            <a:pPr lvl="1" eaLnBrk="1" hangingPunct="1"/>
            <a:r>
              <a:rPr lang="fr-FR" sz="2000" dirty="0">
                <a:effectLst/>
                <a:latin typeface="Comic Sans MS" pitchFamily="66" charset="0"/>
              </a:rPr>
              <a:t>- </a:t>
            </a:r>
            <a:r>
              <a:rPr lang="fr-FR" sz="2000" dirty="0" err="1">
                <a:effectLst/>
                <a:latin typeface="Comic Sans MS" pitchFamily="66" charset="0"/>
              </a:rPr>
              <a:t>longitudinally</a:t>
            </a:r>
            <a:r>
              <a:rPr lang="fr-FR" sz="2000" dirty="0">
                <a:effectLst/>
                <a:latin typeface="Comic Sans MS" pitchFamily="66" charset="0"/>
              </a:rPr>
              <a:t> </a:t>
            </a:r>
            <a:r>
              <a:rPr lang="fr-FR" sz="2000" dirty="0" err="1">
                <a:effectLst/>
                <a:latin typeface="Comic Sans MS" pitchFamily="66" charset="0"/>
              </a:rPr>
              <a:t>polarized</a:t>
            </a:r>
            <a:r>
              <a:rPr lang="fr-FR" sz="2000" dirty="0">
                <a:effectLst/>
                <a:latin typeface="Comic Sans MS" pitchFamily="66" charset="0"/>
              </a:rPr>
              <a:t> , </a:t>
            </a:r>
          </a:p>
          <a:p>
            <a:pPr lvl="1" eaLnBrk="1" hangingPunct="1"/>
            <a:r>
              <a:rPr lang="fr-FR" sz="2000" dirty="0">
                <a:effectLst/>
                <a:latin typeface="Comic Sans MS" pitchFamily="66" charset="0"/>
              </a:rPr>
              <a:t>- in </a:t>
            </a:r>
            <a:r>
              <a:rPr lang="fr-FR" sz="2000" dirty="0" err="1">
                <a:effectLst/>
                <a:latin typeface="Comic Sans MS" pitchFamily="66" charset="0"/>
              </a:rPr>
              <a:t>identical</a:t>
            </a:r>
            <a:r>
              <a:rPr lang="fr-FR" sz="2000" dirty="0">
                <a:effectLst/>
                <a:latin typeface="Comic Sans MS" pitchFamily="66" charset="0"/>
              </a:rPr>
              <a:t> </a:t>
            </a:r>
            <a:r>
              <a:rPr lang="fr-FR" sz="2000" dirty="0" err="1">
                <a:effectLst/>
                <a:latin typeface="Comic Sans MS" pitchFamily="66" charset="0"/>
              </a:rPr>
              <a:t>kinematical</a:t>
            </a:r>
            <a:r>
              <a:rPr lang="fr-FR" sz="2000" dirty="0">
                <a:effectLst/>
                <a:latin typeface="Comic Sans MS" pitchFamily="66" charset="0"/>
              </a:rPr>
              <a:t> conditions</a:t>
            </a:r>
            <a:r>
              <a:rPr lang="fr-FR" sz="2000" dirty="0">
                <a:effectLst/>
              </a:rPr>
              <a:t>,</a:t>
            </a:r>
          </a:p>
        </p:txBody>
      </p:sp>
      <p:sp>
        <p:nvSpPr>
          <p:cNvPr id="18442" name="Rectangle 7"/>
          <p:cNvSpPr>
            <a:spLocks noChangeArrowheads="1"/>
          </p:cNvSpPr>
          <p:nvPr/>
        </p:nvSpPr>
        <p:spPr bwMode="auto">
          <a:xfrm>
            <a:off x="0" y="5251450"/>
            <a:ext cx="914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fr-FR" sz="2400" b="1" dirty="0" err="1">
                <a:solidFill>
                  <a:srgbClr val="0000FF"/>
                </a:solidFill>
                <a:effectLst/>
                <a:latin typeface="Comic Sans MS" pitchFamily="66" charset="0"/>
              </a:rPr>
              <a:t>Generalization</a:t>
            </a:r>
            <a:r>
              <a:rPr lang="fr-FR" sz="2400" b="1" dirty="0">
                <a:solidFill>
                  <a:srgbClr val="0000FF"/>
                </a:solidFill>
                <a:effectLst/>
                <a:latin typeface="Comic Sans MS" pitchFamily="66" charset="0"/>
              </a:rPr>
              <a:t> of the </a:t>
            </a:r>
            <a:r>
              <a:rPr lang="fr-FR" sz="2400" b="1" dirty="0" err="1">
                <a:solidFill>
                  <a:srgbClr val="0000FF"/>
                </a:solidFill>
                <a:effectLst/>
                <a:latin typeface="Comic Sans MS" pitchFamily="66" charset="0"/>
              </a:rPr>
              <a:t>polarization</a:t>
            </a:r>
            <a:r>
              <a:rPr lang="fr-FR" sz="2400" b="1" dirty="0">
                <a:solidFill>
                  <a:srgbClr val="0000FF"/>
                </a:solidFill>
                <a:effectLst/>
                <a:latin typeface="Comic Sans MS" pitchFamily="66" charset="0"/>
              </a:rPr>
              <a:t> </a:t>
            </a:r>
            <a:r>
              <a:rPr lang="fr-FR" sz="2400" b="1" dirty="0" err="1">
                <a:solidFill>
                  <a:srgbClr val="0000FF"/>
                </a:solidFill>
                <a:effectLst/>
                <a:latin typeface="Comic Sans MS" pitchFamily="66" charset="0"/>
              </a:rPr>
              <a:t>method</a:t>
            </a:r>
            <a:r>
              <a:rPr lang="fr-FR" sz="2400" b="1" dirty="0">
                <a:solidFill>
                  <a:srgbClr val="0000FF"/>
                </a:solidFill>
                <a:effectLst/>
                <a:latin typeface="Comic Sans MS" pitchFamily="66" charset="0"/>
              </a:rPr>
              <a:t> </a:t>
            </a:r>
            <a:endParaRPr lang="fr-FR" sz="2400" b="1" dirty="0" smtClean="0">
              <a:solidFill>
                <a:srgbClr val="0000FF"/>
              </a:solidFill>
              <a:effectLst/>
              <a:latin typeface="Comic Sans MS" pitchFamily="66" charset="0"/>
            </a:endParaRPr>
          </a:p>
          <a:p>
            <a:pPr eaLnBrk="1" hangingPunct="1"/>
            <a:r>
              <a:rPr lang="fr-FR" sz="2000" b="1" i="1" dirty="0" smtClean="0">
                <a:solidFill>
                  <a:srgbClr val="0000FF"/>
                </a:solidFill>
                <a:effectLst/>
                <a:latin typeface="Comic Sans MS" pitchFamily="66" charset="0"/>
              </a:rPr>
              <a:t>(</a:t>
            </a:r>
            <a:r>
              <a:rPr lang="fr-FR" sz="2000" b="1" i="1" dirty="0">
                <a:solidFill>
                  <a:srgbClr val="0000FF"/>
                </a:solidFill>
                <a:effectLst/>
                <a:latin typeface="Comic Sans MS" pitchFamily="66" charset="0"/>
              </a:rPr>
              <a:t>A. </a:t>
            </a:r>
            <a:r>
              <a:rPr lang="fr-FR" sz="2000" b="1" i="1" dirty="0" err="1">
                <a:solidFill>
                  <a:srgbClr val="0000FF"/>
                </a:solidFill>
                <a:effectLst/>
                <a:latin typeface="Comic Sans MS" pitchFamily="66" charset="0"/>
              </a:rPr>
              <a:t>Akhiezer</a:t>
            </a:r>
            <a:r>
              <a:rPr lang="fr-FR" sz="2000" b="1" i="1" dirty="0">
                <a:solidFill>
                  <a:srgbClr val="0000FF"/>
                </a:solidFill>
                <a:effectLst/>
                <a:latin typeface="Comic Sans MS" pitchFamily="66" charset="0"/>
              </a:rPr>
              <a:t> and M.P. </a:t>
            </a:r>
            <a:r>
              <a:rPr lang="fr-FR" sz="2000" b="1" i="1" dirty="0" err="1">
                <a:solidFill>
                  <a:srgbClr val="0000FF"/>
                </a:solidFill>
                <a:effectLst/>
                <a:latin typeface="Comic Sans MS" pitchFamily="66" charset="0"/>
              </a:rPr>
              <a:t>Rekalo</a:t>
            </a:r>
            <a:r>
              <a:rPr lang="fr-FR" sz="2000" b="1" i="1" dirty="0">
                <a:solidFill>
                  <a:srgbClr val="0000FF"/>
                </a:solidFill>
                <a:effectLst/>
                <a:latin typeface="Comic Sans MS" pitchFamily="66" charset="0"/>
              </a:rPr>
              <a:t>)</a:t>
            </a:r>
            <a:endParaRPr lang="fr-FR" sz="2000" i="1" dirty="0"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774950" y="5911850"/>
            <a:ext cx="63690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2000" i="1" dirty="0">
                <a:solidFill>
                  <a:srgbClr val="FF0000"/>
                </a:solidFill>
                <a:effectLst/>
              </a:rPr>
              <a:t>M. P. </a:t>
            </a:r>
            <a:r>
              <a:rPr lang="en-US" sz="2000" i="1" dirty="0" err="1">
                <a:solidFill>
                  <a:srgbClr val="FF0000"/>
                </a:solidFill>
                <a:effectLst/>
              </a:rPr>
              <a:t>Rekalo</a:t>
            </a:r>
            <a:r>
              <a:rPr lang="en-US" sz="2000" i="1" dirty="0">
                <a:solidFill>
                  <a:srgbClr val="FF0000"/>
                </a:solidFill>
                <a:effectLst/>
              </a:rPr>
              <a:t> and E. T-G  </a:t>
            </a:r>
            <a:r>
              <a:rPr lang="en-US" sz="2000" i="1" dirty="0" err="1">
                <a:solidFill>
                  <a:srgbClr val="FF0000"/>
                </a:solidFill>
                <a:effectLst/>
              </a:rPr>
              <a:t>Nucl</a:t>
            </a:r>
            <a:r>
              <a:rPr lang="en-US" sz="2000" i="1" dirty="0">
                <a:solidFill>
                  <a:srgbClr val="FF0000"/>
                </a:solidFill>
                <a:effectLst/>
              </a:rPr>
              <a:t>. Phys. A740 (2004) 271, 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2000" i="1" dirty="0">
                <a:solidFill>
                  <a:srgbClr val="FF0000"/>
                </a:solidFill>
                <a:effectLst/>
              </a:rPr>
              <a:t>M. P. </a:t>
            </a:r>
            <a:r>
              <a:rPr lang="en-US" sz="2000" i="1" dirty="0" err="1">
                <a:solidFill>
                  <a:srgbClr val="FF0000"/>
                </a:solidFill>
                <a:effectLst/>
              </a:rPr>
              <a:t>Rekalo</a:t>
            </a:r>
            <a:r>
              <a:rPr lang="en-US" sz="2000" i="1" dirty="0">
                <a:solidFill>
                  <a:srgbClr val="FF0000"/>
                </a:solidFill>
                <a:effectLst/>
              </a:rPr>
              <a:t> and E. T-G  </a:t>
            </a:r>
            <a:r>
              <a:rPr lang="en-US" sz="2000" i="1" dirty="0" err="1">
                <a:solidFill>
                  <a:srgbClr val="FF0000"/>
                </a:solidFill>
                <a:effectLst/>
              </a:rPr>
              <a:t>Nucl</a:t>
            </a:r>
            <a:r>
              <a:rPr lang="en-US" sz="2000" i="1" dirty="0">
                <a:solidFill>
                  <a:srgbClr val="FF0000"/>
                </a:solidFill>
                <a:effectLst/>
              </a:rPr>
              <a:t>. Phys.</a:t>
            </a:r>
            <a:r>
              <a:rPr lang="en-US" sz="2000" dirty="0">
                <a:solidFill>
                  <a:srgbClr val="FF0000"/>
                </a:solidFill>
                <a:effectLst/>
              </a:rPr>
              <a:t> </a:t>
            </a:r>
            <a:r>
              <a:rPr lang="en-US" sz="2000" i="1" dirty="0">
                <a:solidFill>
                  <a:srgbClr val="FF0000"/>
                </a:solidFill>
                <a:effectLst/>
              </a:rPr>
              <a:t>A742 (2004) 322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US" sz="2000" i="1" dirty="0">
              <a:solidFill>
                <a:srgbClr val="33CC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2572830"/>
      </p:ext>
    </p:extLst>
  </p:cSld>
  <p:clrMapOvr>
    <a:masterClrMapping/>
  </p:clrMapOvr>
  <p:transition advTm="734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Egle Tomasi-Gustafsson       GDR, IPN Orsay 5-X-2012</a:t>
            </a:r>
            <a:endParaRPr lang="fr-FR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004888" y="53975"/>
            <a:ext cx="7777162" cy="239713"/>
          </a:xfrm>
        </p:spPr>
        <p:txBody>
          <a:bodyPr/>
          <a:lstStyle/>
          <a:p>
            <a:r>
              <a:rPr lang="en-GB" b="1" i="1" dirty="0" smtClean="0">
                <a:solidFill>
                  <a:srgbClr val="FF0000"/>
                </a:solidFill>
              </a:rPr>
              <a:t>If no positron beam…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20376" y="548680"/>
            <a:ext cx="90236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sz="3200" i="1" dirty="0" err="1">
                <a:solidFill>
                  <a:srgbClr val="0000FF"/>
                </a:solidFill>
                <a:effectLst/>
                <a:latin typeface="Comic Sans MS" pitchFamily="66" charset="0"/>
              </a:rPr>
              <a:t>Either</a:t>
            </a:r>
            <a:r>
              <a:rPr lang="fr-FR" sz="3200" i="1" dirty="0">
                <a:solidFill>
                  <a:srgbClr val="0000FF"/>
                </a:solidFill>
                <a:effectLst/>
                <a:latin typeface="Comic Sans MS" pitchFamily="66" charset="0"/>
              </a:rPr>
              <a:t> </a:t>
            </a:r>
            <a:r>
              <a:rPr lang="fr-FR" sz="3200" i="1" dirty="0" err="1">
                <a:solidFill>
                  <a:srgbClr val="0000FF"/>
                </a:solidFill>
                <a:effectLst/>
                <a:latin typeface="Comic Sans MS" pitchFamily="66" charset="0"/>
              </a:rPr>
              <a:t>three</a:t>
            </a:r>
            <a:r>
              <a:rPr lang="fr-FR" sz="3200" i="1" dirty="0">
                <a:solidFill>
                  <a:srgbClr val="0000FF"/>
                </a:solidFill>
                <a:effectLst/>
                <a:latin typeface="Comic Sans MS" pitchFamily="66" charset="0"/>
              </a:rPr>
              <a:t> </a:t>
            </a:r>
            <a:r>
              <a:rPr lang="fr-FR" sz="3200" i="1" dirty="0" err="1">
                <a:solidFill>
                  <a:srgbClr val="0000FF"/>
                </a:solidFill>
                <a:effectLst/>
                <a:latin typeface="Comic Sans MS" pitchFamily="66" charset="0"/>
              </a:rPr>
              <a:t>T-odd</a:t>
            </a:r>
            <a:r>
              <a:rPr lang="fr-FR" sz="3200" i="1" dirty="0">
                <a:solidFill>
                  <a:srgbClr val="0000FF"/>
                </a:solidFill>
                <a:effectLst/>
                <a:latin typeface="Comic Sans MS" pitchFamily="66" charset="0"/>
              </a:rPr>
              <a:t> </a:t>
            </a:r>
            <a:r>
              <a:rPr lang="fr-FR" sz="3200" i="1" dirty="0" err="1">
                <a:solidFill>
                  <a:srgbClr val="0000FF"/>
                </a:solidFill>
                <a:effectLst/>
                <a:latin typeface="Comic Sans MS" pitchFamily="66" charset="0"/>
              </a:rPr>
              <a:t>polarization</a:t>
            </a:r>
            <a:r>
              <a:rPr lang="fr-FR" sz="3200" i="1" dirty="0">
                <a:solidFill>
                  <a:srgbClr val="0000FF"/>
                </a:solidFill>
                <a:effectLst/>
                <a:latin typeface="Comic Sans MS" pitchFamily="66" charset="0"/>
              </a:rPr>
              <a:t> observables….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899592" y="1772816"/>
            <a:ext cx="772391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fr-FR" dirty="0">
                <a:solidFill>
                  <a:srgbClr val="0000FF"/>
                </a:solidFill>
                <a:effectLst/>
                <a:latin typeface="Comic Sans MS" pitchFamily="66" charset="0"/>
              </a:rPr>
              <a:t>Ay:</a:t>
            </a:r>
            <a:r>
              <a:rPr lang="fr-FR" dirty="0">
                <a:effectLst/>
                <a:latin typeface="Comic Sans MS" pitchFamily="66" charset="0"/>
              </a:rPr>
              <a:t> </a:t>
            </a:r>
            <a:r>
              <a:rPr lang="fr-FR" dirty="0" err="1">
                <a:effectLst/>
                <a:latin typeface="Comic Sans MS" pitchFamily="66" charset="0"/>
              </a:rPr>
              <a:t>unpolarized</a:t>
            </a:r>
            <a:r>
              <a:rPr lang="fr-FR" dirty="0">
                <a:effectLst/>
                <a:latin typeface="Comic Sans MS" pitchFamily="66" charset="0"/>
              </a:rPr>
              <a:t> leptons, </a:t>
            </a:r>
            <a:r>
              <a:rPr lang="fr-FR" dirty="0" err="1">
                <a:effectLst/>
                <a:latin typeface="Comic Sans MS" pitchFamily="66" charset="0"/>
              </a:rPr>
              <a:t>transversally</a:t>
            </a:r>
            <a:r>
              <a:rPr lang="fr-FR" dirty="0">
                <a:effectLst/>
                <a:latin typeface="Comic Sans MS" pitchFamily="66" charset="0"/>
              </a:rPr>
              <a:t> </a:t>
            </a:r>
            <a:r>
              <a:rPr lang="fr-FR" dirty="0" err="1" smtClean="0">
                <a:effectLst/>
                <a:latin typeface="Comic Sans MS" pitchFamily="66" charset="0"/>
              </a:rPr>
              <a:t>polarized</a:t>
            </a:r>
            <a:endParaRPr lang="fr-FR" dirty="0" smtClean="0">
              <a:effectLst/>
              <a:latin typeface="Comic Sans MS" pitchFamily="66" charset="0"/>
            </a:endParaRPr>
          </a:p>
          <a:p>
            <a:pPr eaLnBrk="1" hangingPunct="1"/>
            <a:r>
              <a:rPr lang="fr-FR" dirty="0" smtClean="0">
                <a:latin typeface="Comic Sans MS" pitchFamily="66" charset="0"/>
              </a:rPr>
              <a:t>      </a:t>
            </a:r>
            <a:r>
              <a:rPr lang="fr-FR" dirty="0" smtClean="0">
                <a:effectLst/>
                <a:latin typeface="Comic Sans MS" pitchFamily="66" charset="0"/>
              </a:rPr>
              <a:t> </a:t>
            </a:r>
            <a:r>
              <a:rPr lang="fr-FR" dirty="0" err="1" smtClean="0">
                <a:effectLst/>
                <a:latin typeface="Comic Sans MS" pitchFamily="66" charset="0"/>
              </a:rPr>
              <a:t>target</a:t>
            </a:r>
            <a:r>
              <a:rPr lang="fr-FR" dirty="0" smtClean="0">
                <a:effectLst/>
                <a:latin typeface="Comic Sans MS" pitchFamily="66" charset="0"/>
              </a:rPr>
              <a:t>  or </a:t>
            </a:r>
            <a:endParaRPr lang="fr-FR" dirty="0">
              <a:effectLst/>
              <a:latin typeface="Comic Sans MS" pitchFamily="66" charset="0"/>
            </a:endParaRPr>
          </a:p>
          <a:p>
            <a:pPr eaLnBrk="1" hangingPunct="1"/>
            <a:r>
              <a:rPr lang="fr-FR" dirty="0">
                <a:effectLst/>
                <a:latin typeface="Comic Sans MS" pitchFamily="66" charset="0"/>
              </a:rPr>
              <a:t> </a:t>
            </a:r>
            <a:r>
              <a:rPr lang="fr-FR" i="1" dirty="0" err="1" smtClean="0">
                <a:solidFill>
                  <a:srgbClr val="0000FF"/>
                </a:solidFill>
                <a:effectLst/>
                <a:latin typeface="Comic Sans MS" pitchFamily="66" charset="0"/>
              </a:rPr>
              <a:t>Py</a:t>
            </a:r>
            <a:r>
              <a:rPr lang="fr-FR" i="1" dirty="0">
                <a:solidFill>
                  <a:srgbClr val="0000FF"/>
                </a:solidFill>
                <a:effectLst/>
                <a:latin typeface="Comic Sans MS" pitchFamily="66" charset="0"/>
              </a:rPr>
              <a:t>: </a:t>
            </a:r>
            <a:r>
              <a:rPr lang="fr-FR" i="1" dirty="0" err="1">
                <a:effectLst/>
                <a:latin typeface="Comic Sans MS" pitchFamily="66" charset="0"/>
              </a:rPr>
              <a:t>outgoing</a:t>
            </a:r>
            <a:r>
              <a:rPr lang="fr-FR" i="1" dirty="0">
                <a:effectLst/>
                <a:latin typeface="Comic Sans MS" pitchFamily="66" charset="0"/>
              </a:rPr>
              <a:t> </a:t>
            </a:r>
            <a:r>
              <a:rPr lang="fr-FR" i="1" dirty="0" err="1">
                <a:effectLst/>
                <a:latin typeface="Comic Sans MS" pitchFamily="66" charset="0"/>
              </a:rPr>
              <a:t>nucleon</a:t>
            </a:r>
            <a:r>
              <a:rPr lang="fr-FR" i="1" dirty="0">
                <a:effectLst/>
                <a:latin typeface="Comic Sans MS" pitchFamily="66" charset="0"/>
              </a:rPr>
              <a:t>  </a:t>
            </a:r>
            <a:r>
              <a:rPr lang="fr-FR" i="1" dirty="0" err="1">
                <a:effectLst/>
                <a:latin typeface="Comic Sans MS" pitchFamily="66" charset="0"/>
              </a:rPr>
              <a:t>polarization</a:t>
            </a:r>
            <a:r>
              <a:rPr lang="fr-FR" i="1" dirty="0">
                <a:effectLst/>
                <a:latin typeface="Comic Sans MS" pitchFamily="66" charset="0"/>
              </a:rPr>
              <a:t> </a:t>
            </a:r>
            <a:r>
              <a:rPr lang="fr-FR" i="1" dirty="0" err="1">
                <a:effectLst/>
                <a:latin typeface="Comic Sans MS" pitchFamily="66" charset="0"/>
              </a:rPr>
              <a:t>with</a:t>
            </a:r>
            <a:r>
              <a:rPr lang="fr-FR" i="1" dirty="0">
                <a:effectLst/>
                <a:latin typeface="Comic Sans MS" pitchFamily="66" charset="0"/>
              </a:rPr>
              <a:t> </a:t>
            </a:r>
          </a:p>
          <a:p>
            <a:pPr eaLnBrk="1" hangingPunct="1"/>
            <a:r>
              <a:rPr lang="fr-FR" i="1" dirty="0">
                <a:effectLst/>
                <a:latin typeface="Comic Sans MS" pitchFamily="66" charset="0"/>
              </a:rPr>
              <a:t>       </a:t>
            </a:r>
            <a:r>
              <a:rPr lang="fr-FR" i="1" dirty="0" err="1" smtClean="0">
                <a:effectLst/>
                <a:latin typeface="Comic Sans MS" pitchFamily="66" charset="0"/>
              </a:rPr>
              <a:t>unpolarized</a:t>
            </a:r>
            <a:r>
              <a:rPr lang="fr-FR" i="1" dirty="0" smtClean="0">
                <a:effectLst/>
                <a:latin typeface="Comic Sans MS" pitchFamily="66" charset="0"/>
              </a:rPr>
              <a:t> </a:t>
            </a:r>
            <a:r>
              <a:rPr lang="fr-FR" i="1" dirty="0">
                <a:effectLst/>
                <a:latin typeface="Comic Sans MS" pitchFamily="66" charset="0"/>
              </a:rPr>
              <a:t>leptons, </a:t>
            </a:r>
            <a:r>
              <a:rPr lang="fr-FR" i="1" dirty="0" err="1">
                <a:effectLst/>
                <a:latin typeface="Comic Sans MS" pitchFamily="66" charset="0"/>
              </a:rPr>
              <a:t>unpolarized</a:t>
            </a:r>
            <a:r>
              <a:rPr lang="fr-FR" i="1" dirty="0">
                <a:effectLst/>
                <a:latin typeface="Comic Sans MS" pitchFamily="66" charset="0"/>
              </a:rPr>
              <a:t> </a:t>
            </a:r>
            <a:r>
              <a:rPr lang="fr-FR" i="1" dirty="0" err="1">
                <a:effectLst/>
                <a:latin typeface="Comic Sans MS" pitchFamily="66" charset="0"/>
              </a:rPr>
              <a:t>target</a:t>
            </a:r>
            <a:r>
              <a:rPr lang="fr-FR" b="1" dirty="0">
                <a:effectLst/>
                <a:latin typeface="Comic Sans MS" pitchFamily="66" charset="0"/>
              </a:rPr>
              <a:t> </a:t>
            </a:r>
            <a:endParaRPr lang="fr-FR" b="1" dirty="0" smtClean="0">
              <a:latin typeface="Comic Sans MS" pitchFamily="66" charset="0"/>
            </a:endParaRPr>
          </a:p>
          <a:p>
            <a:pPr eaLnBrk="1" hangingPunct="1"/>
            <a:endParaRPr lang="fr-FR" b="1" dirty="0">
              <a:effectLst/>
              <a:latin typeface="Comic Sans MS" pitchFamily="66" charset="0"/>
            </a:endParaRPr>
          </a:p>
          <a:p>
            <a:pPr eaLnBrk="1" hangingPunct="1">
              <a:buFontTx/>
              <a:buChar char="•"/>
            </a:pPr>
            <a:r>
              <a:rPr lang="fr-FR" dirty="0" err="1">
                <a:solidFill>
                  <a:srgbClr val="0000FF"/>
                </a:solidFill>
                <a:effectLst/>
                <a:latin typeface="Comic Sans MS" pitchFamily="66" charset="0"/>
              </a:rPr>
              <a:t>Depolarization</a:t>
            </a:r>
            <a:r>
              <a:rPr lang="fr-FR" dirty="0">
                <a:solidFill>
                  <a:srgbClr val="0000FF"/>
                </a:solidFill>
                <a:effectLst/>
                <a:latin typeface="Comic Sans MS" pitchFamily="66" charset="0"/>
              </a:rPr>
              <a:t> </a:t>
            </a:r>
            <a:r>
              <a:rPr lang="fr-FR" dirty="0" err="1">
                <a:solidFill>
                  <a:srgbClr val="0000FF"/>
                </a:solidFill>
                <a:effectLst/>
                <a:latin typeface="Comic Sans MS" pitchFamily="66" charset="0"/>
              </a:rPr>
              <a:t>tensor</a:t>
            </a:r>
            <a:r>
              <a:rPr lang="fr-FR" dirty="0">
                <a:solidFill>
                  <a:srgbClr val="0000FF"/>
                </a:solidFill>
                <a:effectLst/>
                <a:latin typeface="Comic Sans MS" pitchFamily="66" charset="0"/>
              </a:rPr>
              <a:t> (</a:t>
            </a:r>
            <a:r>
              <a:rPr lang="fr-FR" i="1" dirty="0">
                <a:solidFill>
                  <a:srgbClr val="0000FF"/>
                </a:solidFill>
                <a:effectLst/>
                <a:latin typeface="Comic Sans MS" pitchFamily="66" charset="0"/>
              </a:rPr>
              <a:t>D</a:t>
            </a:r>
            <a:r>
              <a:rPr lang="fr-FR" b="1" i="1" dirty="0">
                <a:solidFill>
                  <a:srgbClr val="00602B"/>
                </a:solidFill>
                <a:effectLst/>
                <a:latin typeface="Comic Sans MS" pitchFamily="66" charset="0"/>
              </a:rPr>
              <a:t>a</a:t>
            </a:r>
            <a:r>
              <a:rPr lang="fr-FR" b="1" i="1" dirty="0">
                <a:solidFill>
                  <a:srgbClr val="FF00FF"/>
                </a:solidFill>
                <a:effectLst/>
                <a:latin typeface="Comic Sans MS" pitchFamily="66" charset="0"/>
              </a:rPr>
              <a:t>b</a:t>
            </a:r>
            <a:r>
              <a:rPr lang="fr-FR" dirty="0">
                <a:solidFill>
                  <a:srgbClr val="0000FF"/>
                </a:solidFill>
                <a:effectLst/>
                <a:latin typeface="Comic Sans MS" pitchFamily="66" charset="0"/>
              </a:rPr>
              <a:t>):</a:t>
            </a:r>
            <a:r>
              <a:rPr lang="fr-FR" dirty="0">
                <a:effectLst/>
                <a:latin typeface="Comic Sans MS" pitchFamily="66" charset="0"/>
              </a:rPr>
              <a:t> </a:t>
            </a:r>
            <a:r>
              <a:rPr lang="fr-FR" dirty="0" err="1">
                <a:effectLst/>
                <a:latin typeface="Comic Sans MS" pitchFamily="66" charset="0"/>
              </a:rPr>
              <a:t>dependence</a:t>
            </a:r>
            <a:r>
              <a:rPr lang="fr-FR" dirty="0">
                <a:effectLst/>
                <a:latin typeface="Comic Sans MS" pitchFamily="66" charset="0"/>
              </a:rPr>
              <a:t> of the </a:t>
            </a:r>
          </a:p>
          <a:p>
            <a:pPr eaLnBrk="1" hangingPunct="1"/>
            <a:r>
              <a:rPr lang="fr-FR" b="1" i="1" dirty="0">
                <a:solidFill>
                  <a:srgbClr val="00602B"/>
                </a:solidFill>
                <a:effectLst/>
                <a:latin typeface="Comic Sans MS" pitchFamily="66" charset="0"/>
              </a:rPr>
              <a:t>     </a:t>
            </a:r>
            <a:r>
              <a:rPr lang="fr-FR" b="1" i="1" dirty="0" smtClean="0">
                <a:solidFill>
                  <a:srgbClr val="00602B"/>
                </a:solidFill>
                <a:effectLst/>
                <a:latin typeface="Comic Sans MS" pitchFamily="66" charset="0"/>
              </a:rPr>
              <a:t>b-component </a:t>
            </a:r>
            <a:r>
              <a:rPr lang="fr-FR" b="1" dirty="0">
                <a:solidFill>
                  <a:srgbClr val="00602B"/>
                </a:solidFill>
                <a:effectLst/>
                <a:latin typeface="Comic Sans MS" pitchFamily="66" charset="0"/>
              </a:rPr>
              <a:t>of the final </a:t>
            </a:r>
            <a:r>
              <a:rPr lang="fr-FR" b="1" dirty="0" err="1">
                <a:solidFill>
                  <a:srgbClr val="00602B"/>
                </a:solidFill>
                <a:effectLst/>
                <a:latin typeface="Comic Sans MS" pitchFamily="66" charset="0"/>
              </a:rPr>
              <a:t>nucleon</a:t>
            </a:r>
            <a:r>
              <a:rPr lang="fr-FR" b="1" dirty="0">
                <a:solidFill>
                  <a:srgbClr val="00602B"/>
                </a:solidFill>
                <a:effectLst/>
                <a:latin typeface="Comic Sans MS" pitchFamily="66" charset="0"/>
              </a:rPr>
              <a:t> </a:t>
            </a:r>
          </a:p>
          <a:p>
            <a:pPr eaLnBrk="1" hangingPunct="1"/>
            <a:r>
              <a:rPr lang="fr-FR" b="1" dirty="0">
                <a:solidFill>
                  <a:srgbClr val="00602B"/>
                </a:solidFill>
                <a:effectLst/>
                <a:latin typeface="Comic Sans MS" pitchFamily="66" charset="0"/>
              </a:rPr>
              <a:t>     </a:t>
            </a:r>
            <a:r>
              <a:rPr lang="fr-FR" b="1" dirty="0" err="1" smtClean="0">
                <a:solidFill>
                  <a:srgbClr val="00602B"/>
                </a:solidFill>
                <a:effectLst/>
                <a:latin typeface="Comic Sans MS" pitchFamily="66" charset="0"/>
              </a:rPr>
              <a:t>polarization</a:t>
            </a:r>
            <a:r>
              <a:rPr lang="fr-FR" b="1" dirty="0" smtClean="0">
                <a:solidFill>
                  <a:srgbClr val="00602B"/>
                </a:solidFill>
                <a:effectLst/>
                <a:latin typeface="Comic Sans MS" pitchFamily="66" charset="0"/>
              </a:rPr>
              <a:t> </a:t>
            </a:r>
            <a:r>
              <a:rPr lang="fr-FR" dirty="0">
                <a:effectLst/>
                <a:latin typeface="Comic Sans MS" pitchFamily="66" charset="0"/>
              </a:rPr>
              <a:t>on the</a:t>
            </a:r>
            <a:r>
              <a:rPr lang="fr-FR" i="1" dirty="0">
                <a:solidFill>
                  <a:srgbClr val="0000FF"/>
                </a:solidFill>
                <a:effectLst/>
                <a:latin typeface="Comic Sans MS" pitchFamily="66" charset="0"/>
              </a:rPr>
              <a:t> </a:t>
            </a:r>
            <a:r>
              <a:rPr lang="fr-FR" b="1" i="1" dirty="0" smtClean="0">
                <a:solidFill>
                  <a:srgbClr val="FF00FF"/>
                </a:solidFill>
                <a:effectLst/>
                <a:latin typeface="Comic Sans MS" pitchFamily="66" charset="0"/>
              </a:rPr>
              <a:t>a-component</a:t>
            </a:r>
            <a:r>
              <a:rPr lang="fr-FR" b="1" dirty="0" smtClean="0">
                <a:solidFill>
                  <a:srgbClr val="FF00FF"/>
                </a:solidFill>
                <a:latin typeface="Comic Sans MS" pitchFamily="66" charset="0"/>
              </a:rPr>
              <a:t> </a:t>
            </a:r>
            <a:r>
              <a:rPr lang="fr-FR" dirty="0" smtClean="0">
                <a:solidFill>
                  <a:srgbClr val="FF00FF"/>
                </a:solidFill>
                <a:effectLst/>
                <a:latin typeface="Comic Sans MS" pitchFamily="66" charset="0"/>
              </a:rPr>
              <a:t>of </a:t>
            </a:r>
            <a:r>
              <a:rPr lang="fr-FR" dirty="0">
                <a:solidFill>
                  <a:srgbClr val="FF00FF"/>
                </a:solidFill>
                <a:effectLst/>
                <a:latin typeface="Comic Sans MS" pitchFamily="66" charset="0"/>
              </a:rPr>
              <a:t>the </a:t>
            </a:r>
            <a:r>
              <a:rPr lang="fr-FR" dirty="0" err="1" smtClean="0">
                <a:solidFill>
                  <a:srgbClr val="FF00FF"/>
                </a:solidFill>
                <a:effectLst/>
                <a:latin typeface="Comic Sans MS" pitchFamily="66" charset="0"/>
              </a:rPr>
              <a:t>nucleon</a:t>
            </a:r>
            <a:endParaRPr lang="fr-FR" dirty="0" smtClean="0">
              <a:solidFill>
                <a:srgbClr val="FF00FF"/>
              </a:solidFill>
              <a:effectLst/>
              <a:latin typeface="Comic Sans MS" pitchFamily="66" charset="0"/>
            </a:endParaRPr>
          </a:p>
          <a:p>
            <a:pPr eaLnBrk="1" hangingPunct="1"/>
            <a:r>
              <a:rPr lang="fr-FR" dirty="0" smtClean="0">
                <a:solidFill>
                  <a:srgbClr val="FF00FF"/>
                </a:solidFill>
                <a:latin typeface="Comic Sans MS" pitchFamily="66" charset="0"/>
              </a:rPr>
              <a:t>      </a:t>
            </a:r>
            <a:r>
              <a:rPr lang="fr-FR" dirty="0" smtClean="0">
                <a:solidFill>
                  <a:srgbClr val="FF00FF"/>
                </a:solidFill>
                <a:effectLst/>
                <a:latin typeface="Comic Sans MS" pitchFamily="66" charset="0"/>
              </a:rPr>
              <a:t> </a:t>
            </a:r>
            <a:r>
              <a:rPr lang="fr-FR" dirty="0" err="1">
                <a:solidFill>
                  <a:srgbClr val="FF00FF"/>
                </a:solidFill>
                <a:effectLst/>
                <a:latin typeface="Comic Sans MS" pitchFamily="66" charset="0"/>
              </a:rPr>
              <a:t>target</a:t>
            </a:r>
            <a:r>
              <a:rPr lang="fr-FR" dirty="0">
                <a:effectLst/>
                <a:latin typeface="Comic Sans MS" pitchFamily="66" charset="0"/>
              </a:rPr>
              <a:t> </a:t>
            </a:r>
            <a:r>
              <a:rPr lang="fr-FR" dirty="0" smtClean="0">
                <a:effectLst/>
                <a:latin typeface="Comic Sans MS" pitchFamily="66" charset="0"/>
              </a:rPr>
              <a:t> </a:t>
            </a:r>
            <a:r>
              <a:rPr lang="fr-FR" dirty="0" err="1" smtClean="0">
                <a:effectLst/>
                <a:latin typeface="Comic Sans MS" pitchFamily="66" charset="0"/>
              </a:rPr>
              <a:t>with</a:t>
            </a:r>
            <a:r>
              <a:rPr lang="fr-FR" dirty="0" smtClean="0">
                <a:effectLst/>
                <a:latin typeface="Comic Sans MS" pitchFamily="66" charset="0"/>
              </a:rPr>
              <a:t> </a:t>
            </a:r>
            <a:r>
              <a:rPr lang="fr-FR" dirty="0" err="1">
                <a:effectLst/>
                <a:latin typeface="Comic Sans MS" pitchFamily="66" charset="0"/>
              </a:rPr>
              <a:t>longitudinally</a:t>
            </a:r>
            <a:r>
              <a:rPr lang="fr-FR" dirty="0">
                <a:effectLst/>
                <a:latin typeface="Comic Sans MS" pitchFamily="66" charset="0"/>
              </a:rPr>
              <a:t>  </a:t>
            </a:r>
            <a:r>
              <a:rPr lang="fr-FR" dirty="0" err="1">
                <a:effectLst/>
                <a:latin typeface="Comic Sans MS" pitchFamily="66" charset="0"/>
              </a:rPr>
              <a:t>polarized</a:t>
            </a:r>
            <a:r>
              <a:rPr lang="fr-FR" dirty="0">
                <a:effectLst/>
                <a:latin typeface="Comic Sans MS" pitchFamily="66" charset="0"/>
              </a:rPr>
              <a:t> leptons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555875" y="5734050"/>
            <a:ext cx="63690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2000" i="1" dirty="0">
                <a:solidFill>
                  <a:srgbClr val="0000FF"/>
                </a:solidFill>
                <a:effectLst/>
              </a:rPr>
              <a:t>M. P. </a:t>
            </a:r>
            <a:r>
              <a:rPr lang="en-US" sz="2000" i="1" dirty="0" err="1">
                <a:solidFill>
                  <a:srgbClr val="0000FF"/>
                </a:solidFill>
                <a:effectLst/>
              </a:rPr>
              <a:t>Rekalo</a:t>
            </a:r>
            <a:r>
              <a:rPr lang="en-US" sz="2000" i="1" dirty="0">
                <a:solidFill>
                  <a:srgbClr val="0000FF"/>
                </a:solidFill>
                <a:effectLst/>
              </a:rPr>
              <a:t> and E. T-G  </a:t>
            </a:r>
            <a:r>
              <a:rPr lang="en-US" sz="2000" i="1" dirty="0" err="1">
                <a:solidFill>
                  <a:srgbClr val="0000FF"/>
                </a:solidFill>
                <a:effectLst/>
              </a:rPr>
              <a:t>Nucl</a:t>
            </a:r>
            <a:r>
              <a:rPr lang="en-US" sz="2000" i="1" dirty="0">
                <a:solidFill>
                  <a:srgbClr val="0000FF"/>
                </a:solidFill>
                <a:effectLst/>
              </a:rPr>
              <a:t>. Phys. A740 (2004) </a:t>
            </a:r>
            <a:r>
              <a:rPr lang="en-US" sz="2000" i="1" dirty="0" smtClean="0">
                <a:solidFill>
                  <a:srgbClr val="0000FF"/>
                </a:solidFill>
                <a:effectLst/>
              </a:rPr>
              <a:t>271 </a:t>
            </a:r>
            <a:endParaRPr lang="en-US" sz="2000" i="1" dirty="0">
              <a:solidFill>
                <a:srgbClr val="0000FF"/>
              </a:solidFill>
              <a:effectLst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2000" i="1" dirty="0">
                <a:solidFill>
                  <a:srgbClr val="0000FF"/>
                </a:solidFill>
                <a:effectLst/>
              </a:rPr>
              <a:t>M. P. </a:t>
            </a:r>
            <a:r>
              <a:rPr lang="en-US" sz="2000" i="1" dirty="0" err="1">
                <a:solidFill>
                  <a:srgbClr val="0000FF"/>
                </a:solidFill>
                <a:effectLst/>
              </a:rPr>
              <a:t>Rekalo</a:t>
            </a:r>
            <a:r>
              <a:rPr lang="en-US" sz="2000" i="1" dirty="0">
                <a:solidFill>
                  <a:srgbClr val="0000FF"/>
                </a:solidFill>
                <a:effectLst/>
              </a:rPr>
              <a:t> and E. T-G  </a:t>
            </a:r>
            <a:r>
              <a:rPr lang="en-US" sz="2000" i="1" dirty="0" err="1">
                <a:solidFill>
                  <a:srgbClr val="0000FF"/>
                </a:solidFill>
                <a:effectLst/>
              </a:rPr>
              <a:t>Nucl</a:t>
            </a:r>
            <a:r>
              <a:rPr lang="en-US" sz="2000" i="1" dirty="0">
                <a:solidFill>
                  <a:srgbClr val="0000FF"/>
                </a:solidFill>
                <a:effectLst/>
              </a:rPr>
              <a:t>. Phys.</a:t>
            </a:r>
            <a:r>
              <a:rPr lang="en-US" sz="2000" dirty="0">
                <a:solidFill>
                  <a:srgbClr val="0000FF"/>
                </a:solidFill>
                <a:effectLst/>
              </a:rPr>
              <a:t> </a:t>
            </a:r>
            <a:r>
              <a:rPr lang="en-US" sz="2000" i="1" dirty="0">
                <a:solidFill>
                  <a:srgbClr val="0000FF"/>
                </a:solidFill>
                <a:effectLst/>
              </a:rPr>
              <a:t>A742 (2004) 322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US" sz="2000" i="1" dirty="0">
              <a:solidFill>
                <a:srgbClr val="33CC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6244589"/>
      </p:ext>
    </p:extLst>
  </p:cSld>
  <p:clrMapOvr>
    <a:masterClrMapping/>
  </p:clrMapOvr>
  <p:transition advTm="734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Egle Tomasi-Gustafsson       GDR, IPN Orsay 5-X-2012</a:t>
            </a:r>
            <a:endParaRPr lang="fr-FR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004888" y="53975"/>
            <a:ext cx="7777162" cy="303213"/>
          </a:xfrm>
        </p:spPr>
        <p:txBody>
          <a:bodyPr/>
          <a:lstStyle/>
          <a:p>
            <a:r>
              <a:rPr lang="en-GB" b="1" i="1" smtClean="0">
                <a:solidFill>
                  <a:srgbClr val="FF0000"/>
                </a:solidFill>
              </a:rPr>
              <a:t>If no positron beam…</a:t>
            </a:r>
          </a:p>
        </p:txBody>
      </p:sp>
      <p:graphicFrame>
        <p:nvGraphicFramePr>
          <p:cNvPr id="21510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268538" y="1773238"/>
          <a:ext cx="4032250" cy="776287"/>
        </p:xfrm>
        <a:graphic>
          <a:graphicData uri="http://schemas.openxmlformats.org/presentationml/2006/ole">
            <p:oleObj spid="_x0000_s524346" name="Bitmap Image" r:id="rId4" imgW="2866667" imgH="552527" progId="PBrush">
              <p:embed/>
            </p:oleObj>
          </a:graphicData>
        </a:graphic>
      </p:graphicFrame>
      <p:sp>
        <p:nvSpPr>
          <p:cNvPr id="454660" name="Text Box 4"/>
          <p:cNvSpPr txBox="1">
            <a:spLocks noChangeArrowheads="1"/>
          </p:cNvSpPr>
          <p:nvPr/>
        </p:nvSpPr>
        <p:spPr bwMode="auto">
          <a:xfrm>
            <a:off x="1259632" y="4221088"/>
            <a:ext cx="712946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28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Very</a:t>
            </a:r>
            <a:r>
              <a:rPr lang="fr-FR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difficult</a:t>
            </a:r>
            <a:r>
              <a:rPr lang="fr-FR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experiments</a:t>
            </a:r>
            <a:endParaRPr lang="fr-FR" sz="28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fr-FR" sz="2800" dirty="0" err="1">
                <a:effectLst/>
                <a:latin typeface="Comic Sans MS" pitchFamily="66" charset="0"/>
              </a:rPr>
              <a:t>Three</a:t>
            </a:r>
            <a:r>
              <a:rPr lang="fr-FR" sz="2800" dirty="0">
                <a:effectLst/>
                <a:latin typeface="Comic Sans MS" pitchFamily="66" charset="0"/>
              </a:rPr>
              <a:t> </a:t>
            </a:r>
            <a:r>
              <a:rPr lang="fr-FR" sz="2800" dirty="0" err="1">
                <a:effectLst/>
                <a:latin typeface="Comic Sans MS" pitchFamily="66" charset="0"/>
              </a:rPr>
              <a:t>T-odd</a:t>
            </a:r>
            <a:r>
              <a:rPr lang="fr-FR" sz="2800" dirty="0">
                <a:effectLst/>
                <a:latin typeface="Comic Sans MS" pitchFamily="66" charset="0"/>
              </a:rPr>
              <a:t> </a:t>
            </a:r>
            <a:r>
              <a:rPr lang="fr-FR" sz="2800" dirty="0" err="1">
                <a:effectLst/>
                <a:latin typeface="Comic Sans MS" pitchFamily="66" charset="0"/>
              </a:rPr>
              <a:t>polarization</a:t>
            </a:r>
            <a:r>
              <a:rPr lang="fr-FR" sz="2800" dirty="0">
                <a:effectLst/>
                <a:latin typeface="Comic Sans MS" pitchFamily="66" charset="0"/>
              </a:rPr>
              <a:t> observables….</a:t>
            </a:r>
          </a:p>
          <a:p>
            <a:pPr eaLnBrk="1" hangingPunct="1">
              <a:defRPr/>
            </a:pPr>
            <a:r>
              <a:rPr lang="fr-FR" sz="2800" dirty="0" err="1">
                <a:effectLst/>
                <a:latin typeface="Comic Sans MS" pitchFamily="66" charset="0"/>
              </a:rPr>
              <a:t>Expected</a:t>
            </a:r>
            <a:r>
              <a:rPr lang="fr-FR" sz="2800" dirty="0">
                <a:effectLst/>
                <a:latin typeface="Comic Sans MS" pitchFamily="66" charset="0"/>
              </a:rPr>
              <a:t> </a:t>
            </a:r>
            <a:r>
              <a:rPr lang="fr-FR" sz="2800" dirty="0" err="1">
                <a:effectLst/>
                <a:latin typeface="Comic Sans MS" pitchFamily="66" charset="0"/>
              </a:rPr>
              <a:t>small</a:t>
            </a:r>
            <a:r>
              <a:rPr lang="fr-FR" sz="2800" dirty="0">
                <a:effectLst/>
                <a:latin typeface="Comic Sans MS" pitchFamily="66" charset="0"/>
              </a:rPr>
              <a:t>, of the </a:t>
            </a:r>
            <a:r>
              <a:rPr lang="fr-FR" sz="2800" dirty="0" err="1">
                <a:effectLst/>
                <a:latin typeface="Comic Sans MS" pitchFamily="66" charset="0"/>
              </a:rPr>
              <a:t>order</a:t>
            </a:r>
            <a:r>
              <a:rPr lang="fr-FR" sz="2800" dirty="0">
                <a:effectLst/>
                <a:latin typeface="Comic Sans MS" pitchFamily="66" charset="0"/>
              </a:rPr>
              <a:t> of </a:t>
            </a:r>
            <a:r>
              <a:rPr lang="fr-FR" dirty="0">
                <a:effectLst/>
                <a:latin typeface="Symbol" pitchFamily="18" charset="2"/>
              </a:rPr>
              <a:t>a</a:t>
            </a:r>
            <a:r>
              <a:rPr lang="fr-FR" sz="2800" dirty="0">
                <a:effectLst/>
                <a:latin typeface="Comic Sans MS" pitchFamily="66" charset="0"/>
              </a:rPr>
              <a:t>, triple spin </a:t>
            </a:r>
            <a:r>
              <a:rPr lang="fr-FR" sz="2800" dirty="0" err="1">
                <a:effectLst/>
                <a:latin typeface="Comic Sans MS" pitchFamily="66" charset="0"/>
              </a:rPr>
              <a:t>correlations</a:t>
            </a:r>
            <a:endParaRPr lang="fr-FR" sz="2800" dirty="0">
              <a:effectLst/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fr-FR" sz="2800" dirty="0">
                <a:solidFill>
                  <a:srgbClr val="FF3300"/>
                </a:solidFill>
                <a:effectLst/>
                <a:latin typeface="Comic Sans MS" pitchFamily="66" charset="0"/>
              </a:rPr>
              <a:t>  	but…	 </a:t>
            </a:r>
            <a:r>
              <a:rPr lang="fr-FR" sz="2800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Model </a:t>
            </a:r>
            <a:r>
              <a:rPr lang="fr-FR" sz="2800" u="sng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independent</a:t>
            </a:r>
            <a:r>
              <a:rPr lang="fr-FR" sz="2800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fr-FR" sz="2800" u="sng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way</a:t>
            </a:r>
            <a:endParaRPr lang="fr-FR" sz="2800" u="sng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21512" name="Object 5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403350" y="2708275"/>
          <a:ext cx="6877050" cy="1112838"/>
        </p:xfrm>
        <a:graphic>
          <a:graphicData uri="http://schemas.openxmlformats.org/presentationml/2006/ole">
            <p:oleObj spid="_x0000_s524347" name="Bitmap Image" r:id="rId5" imgW="4466667" imgH="628571" progId="PBrush">
              <p:embed/>
            </p:oleObj>
          </a:graphicData>
        </a:graphic>
      </p:graphicFrame>
      <p:sp>
        <p:nvSpPr>
          <p:cNvPr id="21513" name="Text Box 6"/>
          <p:cNvSpPr txBox="1">
            <a:spLocks noChangeArrowheads="1"/>
          </p:cNvSpPr>
          <p:nvPr/>
        </p:nvSpPr>
        <p:spPr bwMode="auto">
          <a:xfrm>
            <a:off x="1259632" y="908720"/>
            <a:ext cx="65229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dirty="0">
                <a:solidFill>
                  <a:srgbClr val="0000FF"/>
                </a:solidFill>
                <a:effectLst/>
                <a:latin typeface="Comic Sans MS" pitchFamily="66" charset="0"/>
              </a:rPr>
              <a:t>This ratio </a:t>
            </a:r>
            <a:r>
              <a:rPr lang="fr-FR" dirty="0" err="1">
                <a:solidFill>
                  <a:srgbClr val="0000FF"/>
                </a:solidFill>
                <a:effectLst/>
                <a:latin typeface="Comic Sans MS" pitchFamily="66" charset="0"/>
              </a:rPr>
              <a:t>contains</a:t>
            </a:r>
            <a:r>
              <a:rPr lang="fr-FR" dirty="0">
                <a:solidFill>
                  <a:srgbClr val="0000FF"/>
                </a:solidFill>
                <a:effectLst/>
                <a:latin typeface="Comic Sans MS" pitchFamily="66" charset="0"/>
              </a:rPr>
              <a:t> the </a:t>
            </a:r>
            <a:r>
              <a:rPr lang="fr-FR" dirty="0" smtClean="0">
                <a:solidFill>
                  <a:srgbClr val="0000FF"/>
                </a:solidFill>
                <a:effectLst/>
                <a:latin typeface="Comic Sans MS" pitchFamily="66" charset="0"/>
              </a:rPr>
              <a:t>‘TRUE ‘</a:t>
            </a:r>
            <a:r>
              <a:rPr lang="fr-FR" dirty="0" err="1" smtClean="0">
                <a:solidFill>
                  <a:srgbClr val="0000FF"/>
                </a:solidFill>
                <a:effectLst/>
                <a:latin typeface="Comic Sans MS" pitchFamily="66" charset="0"/>
              </a:rPr>
              <a:t>form</a:t>
            </a:r>
            <a:r>
              <a:rPr lang="fr-FR" dirty="0" smtClean="0">
                <a:solidFill>
                  <a:srgbClr val="0000FF"/>
                </a:solidFill>
                <a:effectLst/>
                <a:latin typeface="Comic Sans MS" pitchFamily="66" charset="0"/>
              </a:rPr>
              <a:t> </a:t>
            </a:r>
            <a:r>
              <a:rPr lang="fr-FR" dirty="0" err="1">
                <a:solidFill>
                  <a:srgbClr val="0000FF"/>
                </a:solidFill>
                <a:effectLst/>
                <a:latin typeface="Comic Sans MS" pitchFamily="66" charset="0"/>
              </a:rPr>
              <a:t>factors</a:t>
            </a:r>
            <a:r>
              <a:rPr lang="fr-FR" dirty="0">
                <a:solidFill>
                  <a:srgbClr val="0000FF"/>
                </a:solidFill>
                <a:effectLst/>
                <a:latin typeface="Comic Sans MS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2109140441"/>
      </p:ext>
    </p:extLst>
  </p:cSld>
  <p:clrMapOvr>
    <a:masterClrMapping/>
  </p:clrMapOvr>
  <p:transition advTm="734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Egle Tomasi-Gustafsson       GDR, IPN Orsay 5-X-2012</a:t>
            </a:r>
            <a:endParaRPr lang="fr-FR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1004888" y="53975"/>
            <a:ext cx="7777162" cy="303213"/>
          </a:xfrm>
        </p:spPr>
        <p:txBody>
          <a:bodyPr/>
          <a:lstStyle/>
          <a:p>
            <a:r>
              <a:rPr lang="en-GB" b="1" i="1" smtClean="0">
                <a:solidFill>
                  <a:srgbClr val="FF0000"/>
                </a:solidFill>
              </a:rPr>
              <a:t>If no positron beam…</a:t>
            </a:r>
          </a:p>
        </p:txBody>
      </p:sp>
      <p:sp>
        <p:nvSpPr>
          <p:cNvPr id="22534" name="Text Box 3"/>
          <p:cNvSpPr txBox="1">
            <a:spLocks noChangeArrowheads="1"/>
          </p:cNvSpPr>
          <p:nvPr/>
        </p:nvSpPr>
        <p:spPr bwMode="auto">
          <a:xfrm>
            <a:off x="1043608" y="404664"/>
            <a:ext cx="7345363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i="1" dirty="0">
              <a:solidFill>
                <a:srgbClr val="0000FF"/>
              </a:solidFill>
              <a:effectLst/>
            </a:endParaRPr>
          </a:p>
          <a:p>
            <a:pPr eaLnBrk="1" hangingPunct="1"/>
            <a:r>
              <a:rPr lang="fr-FR" i="1" dirty="0" err="1">
                <a:solidFill>
                  <a:srgbClr val="0000FF"/>
                </a:solidFill>
                <a:effectLst/>
              </a:rPr>
              <a:t>Either</a:t>
            </a:r>
            <a:r>
              <a:rPr lang="fr-FR" i="1" dirty="0">
                <a:solidFill>
                  <a:srgbClr val="0000FF"/>
                </a:solidFill>
                <a:effectLst/>
              </a:rPr>
              <a:t> </a:t>
            </a:r>
            <a:r>
              <a:rPr lang="fr-FR" i="1" dirty="0" err="1">
                <a:solidFill>
                  <a:srgbClr val="0000FF"/>
                </a:solidFill>
                <a:effectLst/>
              </a:rPr>
              <a:t>three</a:t>
            </a:r>
            <a:r>
              <a:rPr lang="fr-FR" i="1" dirty="0">
                <a:solidFill>
                  <a:srgbClr val="0000FF"/>
                </a:solidFill>
                <a:effectLst/>
              </a:rPr>
              <a:t> </a:t>
            </a:r>
            <a:r>
              <a:rPr lang="fr-FR" i="1" dirty="0" err="1">
                <a:solidFill>
                  <a:srgbClr val="0000FF"/>
                </a:solidFill>
                <a:effectLst/>
              </a:rPr>
              <a:t>T-odd</a:t>
            </a:r>
            <a:r>
              <a:rPr lang="fr-FR" i="1" dirty="0">
                <a:solidFill>
                  <a:srgbClr val="0000FF"/>
                </a:solidFill>
                <a:effectLst/>
              </a:rPr>
              <a:t> </a:t>
            </a:r>
            <a:r>
              <a:rPr lang="fr-FR" i="1" dirty="0" err="1">
                <a:solidFill>
                  <a:srgbClr val="0000FF"/>
                </a:solidFill>
                <a:effectLst/>
              </a:rPr>
              <a:t>polarization</a:t>
            </a:r>
            <a:r>
              <a:rPr lang="fr-FR" i="1" dirty="0">
                <a:solidFill>
                  <a:srgbClr val="0000FF"/>
                </a:solidFill>
                <a:effectLst/>
              </a:rPr>
              <a:t> observables….</a:t>
            </a:r>
            <a:endParaRPr lang="fr-FR" sz="2800" i="1" dirty="0">
              <a:solidFill>
                <a:srgbClr val="0000FF"/>
              </a:solidFill>
              <a:effectLst/>
            </a:endParaRPr>
          </a:p>
          <a:p>
            <a:pPr eaLnBrk="1" hangingPunct="1"/>
            <a:r>
              <a:rPr lang="fr-FR" sz="2800" i="1" dirty="0">
                <a:solidFill>
                  <a:srgbClr val="0000FF"/>
                </a:solidFill>
                <a:effectLst/>
              </a:rPr>
              <a:t>..or five T-</a:t>
            </a:r>
            <a:r>
              <a:rPr lang="fr-FR" sz="2800" i="1" dirty="0" err="1">
                <a:solidFill>
                  <a:srgbClr val="0000FF"/>
                </a:solidFill>
                <a:effectLst/>
              </a:rPr>
              <a:t>even</a:t>
            </a:r>
            <a:r>
              <a:rPr lang="fr-FR" sz="2800" i="1" dirty="0">
                <a:solidFill>
                  <a:srgbClr val="0000FF"/>
                </a:solidFill>
                <a:effectLst/>
              </a:rPr>
              <a:t> </a:t>
            </a:r>
            <a:r>
              <a:rPr lang="fr-FR" sz="2800" i="1" dirty="0" err="1">
                <a:solidFill>
                  <a:srgbClr val="0000FF"/>
                </a:solidFill>
                <a:effectLst/>
              </a:rPr>
              <a:t>polarization</a:t>
            </a:r>
            <a:r>
              <a:rPr lang="fr-FR" sz="2800" i="1" dirty="0">
                <a:solidFill>
                  <a:srgbClr val="0000FF"/>
                </a:solidFill>
                <a:effectLst/>
              </a:rPr>
              <a:t> observables….</a:t>
            </a:r>
          </a:p>
          <a:p>
            <a:pPr eaLnBrk="1" hangingPunct="1"/>
            <a:r>
              <a:rPr lang="fr-FR" sz="2800" i="1" dirty="0">
                <a:solidFill>
                  <a:srgbClr val="0000FF"/>
                </a:solidFill>
                <a:effectLst/>
              </a:rPr>
              <a:t>  </a:t>
            </a:r>
            <a:r>
              <a:rPr lang="fr-FR" sz="2800" i="1" dirty="0" err="1">
                <a:solidFill>
                  <a:srgbClr val="0000FF"/>
                </a:solidFill>
                <a:effectLst/>
              </a:rPr>
              <a:t>among</a:t>
            </a:r>
            <a:r>
              <a:rPr lang="fr-FR" sz="2800" i="1" dirty="0">
                <a:solidFill>
                  <a:srgbClr val="0000FF"/>
                </a:solidFill>
                <a:effectLst/>
              </a:rPr>
              <a:t> </a:t>
            </a:r>
            <a:r>
              <a:rPr lang="fr-FR" sz="2800" i="1" dirty="0" err="1">
                <a:solidFill>
                  <a:srgbClr val="0000FF"/>
                </a:solidFill>
                <a:effectLst/>
              </a:rPr>
              <a:t>d</a:t>
            </a:r>
            <a:r>
              <a:rPr lang="fr-FR" sz="2800" i="1" dirty="0" err="1">
                <a:solidFill>
                  <a:srgbClr val="0000FF"/>
                </a:solidFill>
                <a:effectLst/>
                <a:latin typeface="Symbol" pitchFamily="18" charset="2"/>
              </a:rPr>
              <a:t>s</a:t>
            </a:r>
            <a:r>
              <a:rPr lang="fr-FR" sz="2800" i="1" dirty="0">
                <a:solidFill>
                  <a:srgbClr val="0000FF"/>
                </a:solidFill>
                <a:effectLst/>
              </a:rPr>
              <a:t>/</a:t>
            </a:r>
            <a:r>
              <a:rPr lang="fr-FR" sz="2800" i="1" dirty="0" err="1">
                <a:solidFill>
                  <a:srgbClr val="0000FF"/>
                </a:solidFill>
                <a:effectLst/>
              </a:rPr>
              <a:t>d</a:t>
            </a:r>
            <a:r>
              <a:rPr lang="fr-FR" sz="2800" i="1" dirty="0" err="1">
                <a:solidFill>
                  <a:srgbClr val="0000FF"/>
                </a:solidFill>
                <a:effectLst/>
                <a:latin typeface="Symbol" pitchFamily="18" charset="2"/>
              </a:rPr>
              <a:t>W</a:t>
            </a:r>
            <a:r>
              <a:rPr lang="fr-FR" sz="2800" i="1" dirty="0">
                <a:solidFill>
                  <a:srgbClr val="0000FF"/>
                </a:solidFill>
                <a:effectLst/>
              </a:rPr>
              <a:t>, Px(</a:t>
            </a:r>
            <a:r>
              <a:rPr lang="fr-FR" sz="2800" i="1" dirty="0">
                <a:solidFill>
                  <a:srgbClr val="0000FF"/>
                </a:solidFill>
                <a:effectLst/>
                <a:latin typeface="Symbol" pitchFamily="18" charset="2"/>
              </a:rPr>
              <a:t>l</a:t>
            </a:r>
            <a:r>
              <a:rPr lang="fr-FR" sz="2800" i="1" dirty="0">
                <a:solidFill>
                  <a:srgbClr val="0000FF"/>
                </a:solidFill>
                <a:effectLst/>
              </a:rPr>
              <a:t>e), Pz(</a:t>
            </a:r>
            <a:r>
              <a:rPr lang="fr-FR" sz="2800" i="1" dirty="0">
                <a:solidFill>
                  <a:srgbClr val="0000FF"/>
                </a:solidFill>
                <a:effectLst/>
                <a:latin typeface="Symbol" pitchFamily="18" charset="2"/>
              </a:rPr>
              <a:t>l</a:t>
            </a:r>
            <a:r>
              <a:rPr lang="fr-FR" sz="2800" i="1" dirty="0">
                <a:solidFill>
                  <a:srgbClr val="0000FF"/>
                </a:solidFill>
                <a:effectLst/>
              </a:rPr>
              <a:t>e), </a:t>
            </a:r>
            <a:r>
              <a:rPr lang="fr-FR" sz="2800" i="1" dirty="0" err="1">
                <a:solidFill>
                  <a:srgbClr val="0000FF"/>
                </a:solidFill>
                <a:effectLst/>
              </a:rPr>
              <a:t>Dxx</a:t>
            </a:r>
            <a:r>
              <a:rPr lang="fr-FR" sz="2800" i="1" dirty="0">
                <a:solidFill>
                  <a:srgbClr val="0000FF"/>
                </a:solidFill>
                <a:effectLst/>
              </a:rPr>
              <a:t>, </a:t>
            </a:r>
            <a:r>
              <a:rPr lang="fr-FR" sz="2800" i="1" dirty="0" err="1">
                <a:solidFill>
                  <a:srgbClr val="0000FF"/>
                </a:solidFill>
                <a:effectLst/>
              </a:rPr>
              <a:t>Dyy</a:t>
            </a:r>
            <a:r>
              <a:rPr lang="fr-FR" sz="2800" i="1" dirty="0">
                <a:solidFill>
                  <a:srgbClr val="0000FF"/>
                </a:solidFill>
                <a:effectLst/>
              </a:rPr>
              <a:t>, </a:t>
            </a:r>
            <a:r>
              <a:rPr lang="fr-FR" sz="2800" i="1" dirty="0" err="1">
                <a:solidFill>
                  <a:srgbClr val="0000FF"/>
                </a:solidFill>
                <a:effectLst/>
              </a:rPr>
              <a:t>Dzz</a:t>
            </a:r>
            <a:r>
              <a:rPr lang="fr-FR" sz="2800" i="1" dirty="0">
                <a:solidFill>
                  <a:srgbClr val="0000FF"/>
                </a:solidFill>
                <a:effectLst/>
              </a:rPr>
              <a:t>, </a:t>
            </a:r>
            <a:r>
              <a:rPr lang="fr-FR" sz="2800" i="1" dirty="0" err="1">
                <a:solidFill>
                  <a:srgbClr val="0000FF"/>
                </a:solidFill>
                <a:effectLst/>
              </a:rPr>
              <a:t>Dxz</a:t>
            </a:r>
            <a:endParaRPr lang="fr-FR" sz="2800" i="1" dirty="0">
              <a:solidFill>
                <a:srgbClr val="0000FF"/>
              </a:solidFill>
              <a:effectLst/>
            </a:endParaRPr>
          </a:p>
        </p:txBody>
      </p:sp>
      <p:graphicFrame>
        <p:nvGraphicFramePr>
          <p:cNvPr id="22535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95288" y="2565400"/>
          <a:ext cx="7921625" cy="2062163"/>
        </p:xfrm>
        <a:graphic>
          <a:graphicData uri="http://schemas.openxmlformats.org/presentationml/2006/ole">
            <p:oleObj spid="_x0000_s525342" name="Bitmap Image" r:id="rId4" imgW="4638095" imgH="1114581" progId="PBrush">
              <p:embed/>
            </p:oleObj>
          </a:graphicData>
        </a:graphic>
      </p:graphicFrame>
      <p:sp>
        <p:nvSpPr>
          <p:cNvPr id="455685" name="Text Box 5"/>
          <p:cNvSpPr txBox="1">
            <a:spLocks noChangeArrowheads="1"/>
          </p:cNvSpPr>
          <p:nvPr/>
        </p:nvSpPr>
        <p:spPr bwMode="auto">
          <a:xfrm>
            <a:off x="1115616" y="4365104"/>
            <a:ext cx="71294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24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Again</a:t>
            </a:r>
            <a:r>
              <a:rPr lang="fr-FR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fr-FR" sz="24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very</a:t>
            </a:r>
            <a:r>
              <a:rPr lang="fr-FR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fr-FR" sz="24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difficult</a:t>
            </a:r>
            <a:r>
              <a:rPr lang="fr-FR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fr-FR" sz="24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experiments</a:t>
            </a:r>
            <a:endParaRPr lang="fr-FR" sz="24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endParaRPr lang="fr-FR" sz="24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fr-FR" sz="2400" u="sng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Only</a:t>
            </a:r>
            <a:r>
              <a:rPr lang="fr-FR" sz="2400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Model </a:t>
            </a:r>
            <a:r>
              <a:rPr lang="fr-FR" sz="2400" u="sng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independent</a:t>
            </a:r>
            <a:r>
              <a:rPr lang="fr-FR" sz="2400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fr-FR" sz="2400" u="sng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ways</a:t>
            </a:r>
            <a:r>
              <a:rPr lang="fr-FR" sz="2400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</a:t>
            </a:r>
            <a:r>
              <a:rPr lang="fr-FR" sz="2400" u="sng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without</a:t>
            </a:r>
            <a:r>
              <a:rPr lang="fr-FR" sz="2400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positron </a:t>
            </a:r>
            <a:r>
              <a:rPr lang="fr-FR" sz="2400" u="sng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beams</a:t>
            </a:r>
            <a:r>
              <a:rPr lang="fr-FR" sz="2400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</a:t>
            </a:r>
          </a:p>
        </p:txBody>
      </p:sp>
      <p:sp>
        <p:nvSpPr>
          <p:cNvPr id="22537" name="Rectangle 6"/>
          <p:cNvSpPr>
            <a:spLocks noChangeArrowheads="1"/>
          </p:cNvSpPr>
          <p:nvPr/>
        </p:nvSpPr>
        <p:spPr bwMode="auto">
          <a:xfrm>
            <a:off x="2555875" y="5734050"/>
            <a:ext cx="63690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2000" i="1" dirty="0">
                <a:solidFill>
                  <a:srgbClr val="0000FF"/>
                </a:solidFill>
                <a:effectLst/>
              </a:rPr>
              <a:t>M. P. </a:t>
            </a:r>
            <a:r>
              <a:rPr lang="en-US" sz="2000" i="1" dirty="0" err="1">
                <a:solidFill>
                  <a:srgbClr val="0000FF"/>
                </a:solidFill>
                <a:effectLst/>
              </a:rPr>
              <a:t>Rekalo</a:t>
            </a:r>
            <a:r>
              <a:rPr lang="en-US" sz="2000" i="1" dirty="0">
                <a:solidFill>
                  <a:srgbClr val="0000FF"/>
                </a:solidFill>
                <a:effectLst/>
              </a:rPr>
              <a:t> and E. T-G  </a:t>
            </a:r>
            <a:r>
              <a:rPr lang="en-US" sz="2000" i="1" dirty="0" err="1">
                <a:solidFill>
                  <a:srgbClr val="0000FF"/>
                </a:solidFill>
                <a:effectLst/>
              </a:rPr>
              <a:t>Nucl</a:t>
            </a:r>
            <a:r>
              <a:rPr lang="en-US" sz="2000" i="1" dirty="0">
                <a:solidFill>
                  <a:srgbClr val="0000FF"/>
                </a:solidFill>
                <a:effectLst/>
              </a:rPr>
              <a:t>. Phys. A740 (2004) 271, 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2000" i="1" dirty="0">
                <a:solidFill>
                  <a:srgbClr val="0000FF"/>
                </a:solidFill>
                <a:effectLst/>
              </a:rPr>
              <a:t>M. P. </a:t>
            </a:r>
            <a:r>
              <a:rPr lang="en-US" sz="2000" i="1" dirty="0" err="1">
                <a:solidFill>
                  <a:srgbClr val="0000FF"/>
                </a:solidFill>
                <a:effectLst/>
              </a:rPr>
              <a:t>Rekalo</a:t>
            </a:r>
            <a:r>
              <a:rPr lang="en-US" sz="2000" i="1" dirty="0">
                <a:solidFill>
                  <a:srgbClr val="0000FF"/>
                </a:solidFill>
                <a:effectLst/>
              </a:rPr>
              <a:t> and E. T-G  </a:t>
            </a:r>
            <a:r>
              <a:rPr lang="en-US" sz="2000" i="1" dirty="0" err="1">
                <a:solidFill>
                  <a:srgbClr val="0000FF"/>
                </a:solidFill>
                <a:effectLst/>
              </a:rPr>
              <a:t>Nucl</a:t>
            </a:r>
            <a:r>
              <a:rPr lang="en-US" sz="2000" i="1" dirty="0">
                <a:solidFill>
                  <a:srgbClr val="0000FF"/>
                </a:solidFill>
                <a:effectLst/>
              </a:rPr>
              <a:t>. Phys.</a:t>
            </a:r>
            <a:r>
              <a:rPr lang="en-US" sz="2000" dirty="0">
                <a:solidFill>
                  <a:srgbClr val="0000FF"/>
                </a:solidFill>
                <a:effectLst/>
              </a:rPr>
              <a:t> </a:t>
            </a:r>
            <a:r>
              <a:rPr lang="en-US" sz="2000" i="1" dirty="0">
                <a:solidFill>
                  <a:srgbClr val="0000FF"/>
                </a:solidFill>
                <a:effectLst/>
              </a:rPr>
              <a:t>A742 (2004) 322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US" sz="2000" i="1" dirty="0">
              <a:solidFill>
                <a:srgbClr val="33CC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7374147"/>
      </p:ext>
    </p:extLst>
  </p:cSld>
  <p:clrMapOvr>
    <a:masterClrMapping/>
  </p:clrMapOvr>
  <p:transition advTm="734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Egle Tomasi-Gustafsson       GDR, IPN Orsay 5-X-2012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987824" y="3789040"/>
            <a:ext cx="3543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Time-</a:t>
            </a:r>
            <a:r>
              <a:rPr lang="fr-FR" sz="4000" dirty="0" err="1" smtClean="0">
                <a:solidFill>
                  <a:srgbClr val="FF0000"/>
                </a:solidFill>
              </a:rPr>
              <a:t>like</a:t>
            </a:r>
            <a:r>
              <a:rPr lang="fr-FR" sz="4000" dirty="0" smtClean="0">
                <a:solidFill>
                  <a:srgbClr val="FF0000"/>
                </a:solidFill>
              </a:rPr>
              <a:t> </a:t>
            </a:r>
            <a:r>
              <a:rPr lang="fr-FR" sz="4000" dirty="0" err="1" smtClean="0">
                <a:solidFill>
                  <a:srgbClr val="FF0000"/>
                </a:solidFill>
              </a:rPr>
              <a:t>region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619672" y="548680"/>
            <a:ext cx="61882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0000FF"/>
                </a:solidFill>
              </a:rPr>
              <a:t>Is </a:t>
            </a:r>
            <a:r>
              <a:rPr lang="fr-FR" sz="4000" dirty="0" err="1" smtClean="0">
                <a:solidFill>
                  <a:srgbClr val="0000FF"/>
                </a:solidFill>
              </a:rPr>
              <a:t>it</a:t>
            </a:r>
            <a:r>
              <a:rPr lang="fr-FR" sz="4000" dirty="0" smtClean="0">
                <a:solidFill>
                  <a:srgbClr val="0000FF"/>
                </a:solidFill>
              </a:rPr>
              <a:t> </a:t>
            </a:r>
            <a:r>
              <a:rPr lang="fr-FR" sz="4000" dirty="0" err="1" smtClean="0">
                <a:solidFill>
                  <a:srgbClr val="0000FF"/>
                </a:solidFill>
              </a:rPr>
              <a:t>still</a:t>
            </a:r>
            <a:r>
              <a:rPr lang="fr-FR" sz="4000" dirty="0" smtClean="0">
                <a:solidFill>
                  <a:srgbClr val="0000FF"/>
                </a:solidFill>
              </a:rPr>
              <a:t> possible to </a:t>
            </a:r>
            <a:r>
              <a:rPr lang="fr-FR" sz="4000" dirty="0" err="1" smtClean="0">
                <a:solidFill>
                  <a:srgbClr val="0000FF"/>
                </a:solidFill>
              </a:rPr>
              <a:t>extract</a:t>
            </a:r>
            <a:r>
              <a:rPr lang="fr-FR" sz="40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fr-FR" sz="4000" dirty="0" smtClean="0">
                <a:solidFill>
                  <a:srgbClr val="0000FF"/>
                </a:solidFill>
              </a:rPr>
              <a:t>the « real »  </a:t>
            </a:r>
            <a:r>
              <a:rPr lang="fr-FR" sz="4000" dirty="0" err="1" smtClean="0">
                <a:solidFill>
                  <a:srgbClr val="0000FF"/>
                </a:solidFill>
              </a:rPr>
              <a:t>FFs</a:t>
            </a:r>
            <a:r>
              <a:rPr lang="fr-FR" sz="4000" dirty="0" smtClean="0">
                <a:solidFill>
                  <a:srgbClr val="0000FF"/>
                </a:solidFill>
              </a:rPr>
              <a:t> in </a:t>
            </a:r>
            <a:r>
              <a:rPr lang="fr-FR" sz="4000" dirty="0" err="1" smtClean="0">
                <a:solidFill>
                  <a:srgbClr val="0000FF"/>
                </a:solidFill>
              </a:rPr>
              <a:t>presence</a:t>
            </a:r>
            <a:r>
              <a:rPr lang="fr-FR" sz="40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fr-FR" sz="4000" dirty="0" smtClean="0">
                <a:solidFill>
                  <a:srgbClr val="0000FF"/>
                </a:solidFill>
              </a:rPr>
              <a:t>of 2</a:t>
            </a:r>
            <a:r>
              <a:rPr lang="fr-FR" sz="4000" dirty="0" smtClean="0">
                <a:solidFill>
                  <a:srgbClr val="0000FF"/>
                </a:solidFill>
                <a:latin typeface="Symbol" pitchFamily="18" charset="2"/>
              </a:rPr>
              <a:t>g </a:t>
            </a:r>
            <a:r>
              <a:rPr lang="fr-FR" sz="4000" dirty="0" smtClean="0">
                <a:solidFill>
                  <a:srgbClr val="0000FF"/>
                </a:solidFill>
              </a:rPr>
              <a:t>exchange?</a:t>
            </a:r>
            <a:endParaRPr lang="fr-FR" sz="4000" dirty="0">
              <a:solidFill>
                <a:srgbClr val="0000FF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131840" y="5445224"/>
            <a:ext cx="5686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i="0" dirty="0" err="1" smtClean="0"/>
              <a:t>much</a:t>
            </a:r>
            <a:r>
              <a:rPr lang="fr-FR" sz="4000" i="0" dirty="0" smtClean="0"/>
              <a:t> </a:t>
            </a:r>
            <a:r>
              <a:rPr lang="fr-FR" sz="4000" i="0" dirty="0" err="1" smtClean="0"/>
              <a:t>easier</a:t>
            </a:r>
            <a:r>
              <a:rPr lang="fr-FR" sz="4000" i="0" dirty="0" smtClean="0"/>
              <a:t>…in </a:t>
            </a:r>
            <a:r>
              <a:rPr lang="fr-FR" sz="4000" i="0" dirty="0" err="1" smtClean="0"/>
              <a:t>principle</a:t>
            </a:r>
            <a:r>
              <a:rPr lang="fr-FR" sz="4000" i="0" dirty="0" smtClean="0"/>
              <a:t>!</a:t>
            </a:r>
            <a:endParaRPr lang="fr-FR" sz="4000" i="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Egle Tomasi-Gustafsson       GDR, IPN Orsay 5-X-2012</a:t>
            </a:r>
            <a:endParaRPr lang="fr-FR"/>
          </a:p>
        </p:txBody>
      </p:sp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0"/>
            <a:ext cx="6121400" cy="549275"/>
          </a:xfrm>
        </p:spPr>
        <p:txBody>
          <a:bodyPr/>
          <a:lstStyle/>
          <a:p>
            <a:r>
              <a:rPr lang="en-GB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Two-Photon exchange</a:t>
            </a:r>
            <a:endParaRPr lang="en-GB" sz="40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576" y="836712"/>
            <a:ext cx="7776864" cy="547327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sz="2000" dirty="0" smtClean="0">
                <a:latin typeface="Comic Sans MS" pitchFamily="66" charset="0"/>
              </a:rPr>
              <a:t>1</a:t>
            </a:r>
            <a:r>
              <a:rPr lang="en-GB" sz="2400" dirty="0" smtClean="0">
                <a:latin typeface="Symbol" pitchFamily="18" charset="2"/>
              </a:rPr>
              <a:t>g</a:t>
            </a:r>
            <a:r>
              <a:rPr lang="en-GB" sz="2000" dirty="0" smtClean="0">
                <a:latin typeface="Comic Sans MS" pitchFamily="66" charset="0"/>
              </a:rPr>
              <a:t>-2</a:t>
            </a:r>
            <a:r>
              <a:rPr lang="en-GB" sz="2400" dirty="0" smtClean="0">
                <a:latin typeface="Symbol" pitchFamily="18" charset="2"/>
              </a:rPr>
              <a:t>g</a:t>
            </a:r>
            <a:r>
              <a:rPr lang="en-GB" sz="2000" dirty="0" smtClean="0">
                <a:latin typeface="Comic Sans MS" pitchFamily="66" charset="0"/>
              </a:rPr>
              <a:t> </a:t>
            </a:r>
            <a:r>
              <a:rPr lang="en-GB" sz="2000" dirty="0">
                <a:latin typeface="Comic Sans MS" pitchFamily="66" charset="0"/>
              </a:rPr>
              <a:t>interference is of the order of a=e</a:t>
            </a:r>
            <a:r>
              <a:rPr lang="en-GB" sz="2000" baseline="30000" dirty="0">
                <a:latin typeface="Comic Sans MS" pitchFamily="66" charset="0"/>
              </a:rPr>
              <a:t>2</a:t>
            </a:r>
            <a:r>
              <a:rPr lang="en-GB" sz="2000" dirty="0">
                <a:latin typeface="Comic Sans MS" pitchFamily="66" charset="0"/>
              </a:rPr>
              <a:t>/4p=1/137  (in usual calculations of </a:t>
            </a:r>
            <a:r>
              <a:rPr lang="en-GB" sz="2000" dirty="0" err="1">
                <a:latin typeface="Comic Sans MS" pitchFamily="66" charset="0"/>
              </a:rPr>
              <a:t>radiative</a:t>
            </a:r>
            <a:r>
              <a:rPr lang="en-GB" sz="2000" dirty="0">
                <a:latin typeface="Comic Sans MS" pitchFamily="66" charset="0"/>
              </a:rPr>
              <a:t> corrections, one photon is ‘hard’ and one is ‘soft</a:t>
            </a:r>
            <a:r>
              <a:rPr lang="en-GB" sz="2000" dirty="0" smtClean="0">
                <a:latin typeface="Comic Sans MS" pitchFamily="66" charset="0"/>
              </a:rPr>
              <a:t>’)</a:t>
            </a:r>
          </a:p>
          <a:p>
            <a:pPr>
              <a:lnSpc>
                <a:spcPct val="120000"/>
              </a:lnSpc>
            </a:pPr>
            <a:r>
              <a:rPr lang="en-GB" sz="2000" i="1" dirty="0" smtClean="0">
                <a:solidFill>
                  <a:srgbClr val="0000FF"/>
                </a:solidFill>
                <a:latin typeface="Comic Sans MS" pitchFamily="66" charset="0"/>
              </a:rPr>
              <a:t>“Invent </a:t>
            </a:r>
            <a:r>
              <a:rPr lang="en-GB" sz="2000" i="1" dirty="0">
                <a:solidFill>
                  <a:srgbClr val="0000FF"/>
                </a:solidFill>
                <a:latin typeface="Comic Sans MS" pitchFamily="66" charset="0"/>
              </a:rPr>
              <a:t>a </a:t>
            </a:r>
            <a:r>
              <a:rPr lang="en-GB" sz="2000" i="1" dirty="0" smtClean="0">
                <a:solidFill>
                  <a:srgbClr val="0000FF"/>
                </a:solidFill>
                <a:latin typeface="Comic Sans MS" pitchFamily="66" charset="0"/>
              </a:rPr>
              <a:t>mechanism”  </a:t>
            </a:r>
            <a:r>
              <a:rPr lang="en-GB" sz="2000" dirty="0">
                <a:latin typeface="Comic Sans MS" pitchFamily="66" charset="0"/>
              </a:rPr>
              <a:t>to enhance this </a:t>
            </a:r>
            <a:r>
              <a:rPr lang="en-GB" sz="2000" dirty="0" smtClean="0">
                <a:latin typeface="Comic Sans MS" pitchFamily="66" charset="0"/>
              </a:rPr>
              <a:t>contribution</a:t>
            </a:r>
            <a:endParaRPr lang="en-GB" sz="2000" i="1" dirty="0">
              <a:latin typeface="Comic Sans MS" pitchFamily="66" charset="0"/>
            </a:endParaRPr>
          </a:p>
          <a:p>
            <a:pPr>
              <a:lnSpc>
                <a:spcPct val="125000"/>
              </a:lnSpc>
            </a:pPr>
            <a:r>
              <a:rPr lang="en-GB" sz="2000" dirty="0">
                <a:latin typeface="Comic Sans MS" pitchFamily="66" charset="0"/>
              </a:rPr>
              <a:t>In the 70’s it was shown [</a:t>
            </a:r>
            <a:r>
              <a:rPr lang="en-GB" sz="2000" i="1" dirty="0">
                <a:solidFill>
                  <a:srgbClr val="FF0000"/>
                </a:solidFill>
                <a:latin typeface="Comic Sans MS" pitchFamily="66" charset="0"/>
              </a:rPr>
              <a:t>J. </a:t>
            </a:r>
            <a:r>
              <a:rPr lang="en-GB" sz="2000" i="1" dirty="0" err="1">
                <a:solidFill>
                  <a:srgbClr val="FF0000"/>
                </a:solidFill>
                <a:latin typeface="Comic Sans MS" pitchFamily="66" charset="0"/>
              </a:rPr>
              <a:t>Gunion</a:t>
            </a:r>
            <a:r>
              <a:rPr lang="en-GB" sz="2000" i="1" dirty="0">
                <a:solidFill>
                  <a:srgbClr val="FF0000"/>
                </a:solidFill>
                <a:latin typeface="Comic Sans MS" pitchFamily="66" charset="0"/>
              </a:rPr>
              <a:t> and L. </a:t>
            </a:r>
            <a:r>
              <a:rPr lang="en-GB" sz="2000" i="1" dirty="0" err="1">
                <a:solidFill>
                  <a:srgbClr val="FF0000"/>
                </a:solidFill>
                <a:latin typeface="Comic Sans MS" pitchFamily="66" charset="0"/>
              </a:rPr>
              <a:t>Stodolsky</a:t>
            </a:r>
            <a:r>
              <a:rPr lang="en-GB" sz="2000" i="1" dirty="0">
                <a:solidFill>
                  <a:srgbClr val="FF0000"/>
                </a:solidFill>
                <a:latin typeface="Comic Sans MS" pitchFamily="66" charset="0"/>
              </a:rPr>
              <a:t>, V. Franco, F.M. Lev, V.N. </a:t>
            </a:r>
            <a:r>
              <a:rPr lang="en-GB" sz="2000" i="1" dirty="0" err="1">
                <a:solidFill>
                  <a:srgbClr val="FF0000"/>
                </a:solidFill>
                <a:latin typeface="Comic Sans MS" pitchFamily="66" charset="0"/>
              </a:rPr>
              <a:t>Boitsov</a:t>
            </a:r>
            <a:r>
              <a:rPr lang="en-GB" sz="2000" i="1" dirty="0">
                <a:solidFill>
                  <a:srgbClr val="FF0000"/>
                </a:solidFill>
                <a:latin typeface="Comic Sans MS" pitchFamily="66" charset="0"/>
              </a:rPr>
              <a:t>, L. </a:t>
            </a:r>
            <a:r>
              <a:rPr lang="en-GB" sz="2000" i="1" dirty="0" err="1">
                <a:solidFill>
                  <a:srgbClr val="FF0000"/>
                </a:solidFill>
                <a:latin typeface="Comic Sans MS" pitchFamily="66" charset="0"/>
              </a:rPr>
              <a:t>Kondratyuk</a:t>
            </a:r>
            <a:r>
              <a:rPr lang="en-GB" sz="2000" i="1" dirty="0">
                <a:solidFill>
                  <a:srgbClr val="FF0000"/>
                </a:solidFill>
                <a:latin typeface="Comic Sans MS" pitchFamily="66" charset="0"/>
              </a:rPr>
              <a:t> and V.B. </a:t>
            </a:r>
            <a:r>
              <a:rPr lang="en-GB" sz="2000" i="1" dirty="0" err="1">
                <a:solidFill>
                  <a:srgbClr val="FF0000"/>
                </a:solidFill>
                <a:latin typeface="Comic Sans MS" pitchFamily="66" charset="0"/>
              </a:rPr>
              <a:t>Kopeliovich</a:t>
            </a:r>
            <a:r>
              <a:rPr lang="en-GB" sz="2000" i="1" dirty="0">
                <a:solidFill>
                  <a:srgbClr val="FF0000"/>
                </a:solidFill>
                <a:latin typeface="Comic Sans MS" pitchFamily="66" charset="0"/>
              </a:rPr>
              <a:t>, R. </a:t>
            </a:r>
            <a:r>
              <a:rPr lang="en-GB" sz="2000" i="1" dirty="0" err="1">
                <a:solidFill>
                  <a:srgbClr val="FF0000"/>
                </a:solidFill>
                <a:latin typeface="Comic Sans MS" pitchFamily="66" charset="0"/>
              </a:rPr>
              <a:t>Blankenbecker</a:t>
            </a:r>
            <a:r>
              <a:rPr lang="en-GB" sz="2000" i="1" dirty="0">
                <a:solidFill>
                  <a:srgbClr val="FF0000"/>
                </a:solidFill>
                <a:latin typeface="Comic Sans MS" pitchFamily="66" charset="0"/>
              </a:rPr>
              <a:t> and J. </a:t>
            </a:r>
            <a:r>
              <a:rPr lang="en-GB" sz="2000" i="1" dirty="0" err="1">
                <a:solidFill>
                  <a:srgbClr val="FF0000"/>
                </a:solidFill>
                <a:latin typeface="Comic Sans MS" pitchFamily="66" charset="0"/>
              </a:rPr>
              <a:t>Gunion</a:t>
            </a:r>
            <a:r>
              <a:rPr lang="en-GB" sz="2000" dirty="0">
                <a:latin typeface="Comic Sans MS" pitchFamily="66" charset="0"/>
              </a:rPr>
              <a:t>] that, </a:t>
            </a:r>
            <a:r>
              <a:rPr lang="en-GB" sz="2000" dirty="0">
                <a:solidFill>
                  <a:srgbClr val="0000FF"/>
                </a:solidFill>
                <a:latin typeface="Comic Sans MS" pitchFamily="66" charset="0"/>
              </a:rPr>
              <a:t>at large momentum transfer</a:t>
            </a:r>
            <a:r>
              <a:rPr lang="en-GB" sz="2000" dirty="0">
                <a:latin typeface="Comic Sans MS" pitchFamily="66" charset="0"/>
              </a:rPr>
              <a:t>, due to the sharp decrease of the FFs, if the momentum is shared between the two photons, </a:t>
            </a:r>
            <a:r>
              <a:rPr lang="en-GB" sz="2000" dirty="0">
                <a:solidFill>
                  <a:srgbClr val="0000FF"/>
                </a:solidFill>
                <a:latin typeface="Comic Sans MS" pitchFamily="66" charset="0"/>
              </a:rPr>
              <a:t>the </a:t>
            </a:r>
            <a:r>
              <a:rPr lang="en-GB" sz="20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GB" sz="2400" dirty="0" smtClean="0">
                <a:solidFill>
                  <a:schemeClr val="accent2"/>
                </a:solidFill>
                <a:latin typeface="Symbol" pitchFamily="18" charset="2"/>
              </a:rPr>
              <a:t>g</a:t>
            </a:r>
            <a:r>
              <a:rPr lang="en-GB" sz="2000" dirty="0" smtClean="0">
                <a:solidFill>
                  <a:srgbClr val="0000FF"/>
                </a:solidFill>
                <a:latin typeface="Comic Sans MS" pitchFamily="66" charset="0"/>
              </a:rPr>
              <a:t>- </a:t>
            </a:r>
            <a:r>
              <a:rPr lang="en-GB" sz="2000" dirty="0">
                <a:solidFill>
                  <a:srgbClr val="0000FF"/>
                </a:solidFill>
                <a:latin typeface="Comic Sans MS" pitchFamily="66" charset="0"/>
              </a:rPr>
              <a:t>contribution can become very large.</a:t>
            </a:r>
          </a:p>
          <a:p>
            <a:pPr>
              <a:lnSpc>
                <a:spcPct val="125000"/>
              </a:lnSpc>
            </a:pPr>
            <a:r>
              <a:rPr lang="en-GB" sz="2000" dirty="0">
                <a:latin typeface="Comic Sans MS" pitchFamily="66" charset="0"/>
              </a:rPr>
              <a:t>The </a:t>
            </a:r>
            <a:r>
              <a:rPr lang="en-GB" sz="2000" dirty="0" smtClean="0">
                <a:latin typeface="Comic Sans MS" pitchFamily="66" charset="0"/>
              </a:rPr>
              <a:t>2</a:t>
            </a:r>
            <a:r>
              <a:rPr lang="en-GB" sz="2400" dirty="0" smtClean="0">
                <a:latin typeface="Symbol" pitchFamily="18" charset="2"/>
              </a:rPr>
              <a:t>g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000" dirty="0">
                <a:latin typeface="Comic Sans MS" pitchFamily="66" charset="0"/>
              </a:rPr>
              <a:t>amplitude is expected to be mostly imaginary.</a:t>
            </a:r>
            <a:endParaRPr lang="en-GB" sz="2000" i="1" dirty="0">
              <a:solidFill>
                <a:schemeClr val="accent1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en-GB" sz="2000" dirty="0">
                <a:latin typeface="Comic Sans MS" pitchFamily="66" charset="0"/>
              </a:rPr>
              <a:t>In this case, </a:t>
            </a:r>
            <a:r>
              <a:rPr lang="en-GB" sz="2000" dirty="0">
                <a:solidFill>
                  <a:srgbClr val="FF3300"/>
                </a:solidFill>
                <a:latin typeface="Comic Sans MS" pitchFamily="66" charset="0"/>
              </a:rPr>
              <a:t>the </a:t>
            </a:r>
            <a:r>
              <a:rPr lang="en-GB" sz="2000" dirty="0" smtClean="0">
                <a:solidFill>
                  <a:srgbClr val="FF3300"/>
                </a:solidFill>
                <a:latin typeface="Comic Sans MS" pitchFamily="66" charset="0"/>
              </a:rPr>
              <a:t>1</a:t>
            </a:r>
            <a:r>
              <a:rPr lang="en-GB" sz="2400" dirty="0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GB" sz="2000" dirty="0" smtClean="0">
                <a:solidFill>
                  <a:srgbClr val="FF3300"/>
                </a:solidFill>
                <a:latin typeface="Comic Sans MS" pitchFamily="66" charset="0"/>
              </a:rPr>
              <a:t>-2</a:t>
            </a:r>
            <a:r>
              <a:rPr lang="en-GB" sz="2400" dirty="0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GB" sz="2000" dirty="0" smtClean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n-GB" sz="2000" dirty="0">
                <a:solidFill>
                  <a:srgbClr val="FF3300"/>
                </a:solidFill>
                <a:latin typeface="Comic Sans MS" pitchFamily="66" charset="0"/>
              </a:rPr>
              <a:t>interference is more important in time-like region,</a:t>
            </a:r>
            <a:r>
              <a:rPr lang="en-GB" sz="2000" dirty="0">
                <a:latin typeface="Comic Sans MS" pitchFamily="66" charset="0"/>
              </a:rPr>
              <a:t> as the Born amplitude is complex</a:t>
            </a:r>
            <a:r>
              <a:rPr lang="en-GB" sz="2000" dirty="0" smtClean="0"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6207270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927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Time-like observables:  </a:t>
            </a:r>
            <a:r>
              <a:rPr lang="en-GB" dirty="0"/>
              <a:t>| </a:t>
            </a:r>
            <a:r>
              <a:rPr lang="en-GB" dirty="0">
                <a:solidFill>
                  <a:srgbClr val="FF0000"/>
                </a:solidFill>
              </a:rPr>
              <a:t>G</a:t>
            </a:r>
            <a:r>
              <a:rPr lang="en-GB" baseline="-25000" dirty="0">
                <a:solidFill>
                  <a:srgbClr val="FF0000"/>
                </a:solidFill>
              </a:rPr>
              <a:t>E</a:t>
            </a:r>
            <a:r>
              <a:rPr lang="en-GB" dirty="0"/>
              <a:t>| </a:t>
            </a:r>
            <a:r>
              <a:rPr lang="en-GB" baseline="30000" dirty="0">
                <a:solidFill>
                  <a:srgbClr val="FF0000"/>
                </a:solidFill>
              </a:rPr>
              <a:t>2</a:t>
            </a:r>
            <a:r>
              <a:rPr lang="en-GB" dirty="0"/>
              <a:t> </a:t>
            </a:r>
            <a:r>
              <a:rPr lang="en-GB" dirty="0">
                <a:solidFill>
                  <a:schemeClr val="tx1"/>
                </a:solidFill>
              </a:rPr>
              <a:t>and</a:t>
            </a:r>
            <a:r>
              <a:rPr lang="en-GB" dirty="0"/>
              <a:t> | </a:t>
            </a:r>
            <a:r>
              <a:rPr lang="en-GB" dirty="0">
                <a:solidFill>
                  <a:srgbClr val="FF0000"/>
                </a:solidFill>
              </a:rPr>
              <a:t>G</a:t>
            </a:r>
            <a:r>
              <a:rPr lang="en-GB" baseline="-25000" dirty="0">
                <a:solidFill>
                  <a:srgbClr val="FF0000"/>
                </a:solidFill>
              </a:rPr>
              <a:t>M</a:t>
            </a:r>
            <a:r>
              <a:rPr lang="en-GB" dirty="0"/>
              <a:t>| </a:t>
            </a:r>
            <a:r>
              <a:rPr lang="en-GB" baseline="30000" dirty="0">
                <a:solidFill>
                  <a:srgbClr val="FF0000"/>
                </a:solidFill>
              </a:rPr>
              <a:t>2</a:t>
            </a:r>
            <a:r>
              <a:rPr lang="en-GB" dirty="0"/>
              <a:t> </a:t>
            </a:r>
            <a:endParaRPr lang="fr-FR" dirty="0"/>
          </a:p>
        </p:txBody>
      </p:sp>
      <p:pic>
        <p:nvPicPr>
          <p:cNvPr id="1171459" name="Picture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6163" y="698500"/>
            <a:ext cx="7058025" cy="1943100"/>
          </a:xfrm>
          <a:noFill/>
          <a:ln/>
        </p:spPr>
      </p:pic>
      <p:sp>
        <p:nvSpPr>
          <p:cNvPr id="1171460" name="Text Box 4"/>
          <p:cNvSpPr txBox="1">
            <a:spLocks noChangeArrowheads="1"/>
          </p:cNvSpPr>
          <p:nvPr/>
        </p:nvSpPr>
        <p:spPr bwMode="auto">
          <a:xfrm>
            <a:off x="827088" y="3573463"/>
            <a:ext cx="756126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400" i="0">
                <a:solidFill>
                  <a:schemeClr val="accent2"/>
                </a:solidFill>
                <a:latin typeface="Comic Sans MS" pitchFamily="66" charset="0"/>
              </a:rPr>
              <a:t>As in SL region:</a:t>
            </a:r>
          </a:p>
          <a:p>
            <a:r>
              <a:rPr lang="fr-FR" sz="2400" i="0">
                <a:solidFill>
                  <a:schemeClr val="accent2"/>
                </a:solidFill>
                <a:latin typeface="Comic Sans MS" pitchFamily="66" charset="0"/>
              </a:rPr>
              <a:t>- Dependence on q</a:t>
            </a:r>
            <a:r>
              <a:rPr lang="fr-FR" sz="2400" i="0" baseline="30000">
                <a:solidFill>
                  <a:schemeClr val="accent2"/>
                </a:solidFill>
                <a:latin typeface="Comic Sans MS" pitchFamily="66" charset="0"/>
              </a:rPr>
              <a:t>2</a:t>
            </a:r>
            <a:r>
              <a:rPr lang="fr-FR" sz="2400" i="0">
                <a:solidFill>
                  <a:schemeClr val="accent2"/>
                </a:solidFill>
                <a:latin typeface="Comic Sans MS" pitchFamily="66" charset="0"/>
              </a:rPr>
              <a:t>  contained in FFs</a:t>
            </a:r>
          </a:p>
          <a:p>
            <a:r>
              <a:rPr lang="fr-FR" sz="2400" i="0">
                <a:solidFill>
                  <a:schemeClr val="accent2"/>
                </a:solidFill>
                <a:latin typeface="Comic Sans MS" pitchFamily="66" charset="0"/>
              </a:rPr>
              <a:t>- Even dependence on cos</a:t>
            </a:r>
            <a:r>
              <a:rPr lang="fr-FR" sz="2400" i="0" baseline="30000">
                <a:solidFill>
                  <a:schemeClr val="accent2"/>
                </a:solidFill>
                <a:latin typeface="Comic Sans MS" pitchFamily="66" charset="0"/>
              </a:rPr>
              <a:t>2</a:t>
            </a:r>
            <a:r>
              <a:rPr lang="fr-FR" sz="2400" i="0">
                <a:solidFill>
                  <a:schemeClr val="accent2"/>
                </a:solidFill>
                <a:latin typeface="Symbol" pitchFamily="18" charset="2"/>
              </a:rPr>
              <a:t>q </a:t>
            </a:r>
            <a:r>
              <a:rPr lang="fr-FR" sz="2400" i="0">
                <a:solidFill>
                  <a:schemeClr val="accent2"/>
                </a:solidFill>
                <a:latin typeface="Comic Sans MS" pitchFamily="66" charset="0"/>
              </a:rPr>
              <a:t>(1</a:t>
            </a:r>
            <a:r>
              <a:rPr lang="fr-FR" sz="2400" i="0">
                <a:solidFill>
                  <a:schemeClr val="accent2"/>
                </a:solidFill>
                <a:latin typeface="Symbol" pitchFamily="18" charset="2"/>
              </a:rPr>
              <a:t>g</a:t>
            </a:r>
            <a:r>
              <a:rPr lang="fr-FR" sz="2400" i="0">
                <a:solidFill>
                  <a:schemeClr val="accent2"/>
                </a:solidFill>
                <a:latin typeface="Comic Sans MS" pitchFamily="66" charset="0"/>
              </a:rPr>
              <a:t> exchange)</a:t>
            </a:r>
          </a:p>
          <a:p>
            <a:r>
              <a:rPr lang="fr-FR" sz="2400" i="0">
                <a:solidFill>
                  <a:schemeClr val="accent2"/>
                </a:solidFill>
                <a:latin typeface="Comic Sans MS" pitchFamily="66" charset="0"/>
              </a:rPr>
              <a:t>- No dependence on sign of FFs</a:t>
            </a:r>
          </a:p>
          <a:p>
            <a:r>
              <a:rPr lang="fr-FR" sz="2400" i="0">
                <a:solidFill>
                  <a:schemeClr val="accent2"/>
                </a:solidFill>
                <a:latin typeface="Comic Sans MS" pitchFamily="66" charset="0"/>
              </a:rPr>
              <a:t>- Enhancement of magnetic term</a:t>
            </a:r>
          </a:p>
          <a:p>
            <a:endParaRPr lang="fr-FR" sz="2400" i="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fr-FR" sz="2400" i="0">
                <a:solidFill>
                  <a:schemeClr val="accent2"/>
                </a:solidFill>
                <a:latin typeface="Comic Sans MS" pitchFamily="66" charset="0"/>
              </a:rPr>
              <a:t>      		 </a:t>
            </a:r>
            <a:r>
              <a:rPr lang="fr-FR" sz="2400" i="0">
                <a:solidFill>
                  <a:srgbClr val="FF3300"/>
                </a:solidFill>
                <a:latin typeface="Comic Sans MS" pitchFamily="66" charset="0"/>
              </a:rPr>
              <a:t>but TL form factors are complex!</a:t>
            </a:r>
          </a:p>
        </p:txBody>
      </p:sp>
      <p:sp>
        <p:nvSpPr>
          <p:cNvPr id="1171461" name="Rectangle 5"/>
          <p:cNvSpPr>
            <a:spLocks noChangeArrowheads="1"/>
          </p:cNvSpPr>
          <p:nvPr/>
        </p:nvSpPr>
        <p:spPr bwMode="auto">
          <a:xfrm>
            <a:off x="1547813" y="2708275"/>
            <a:ext cx="7343775" cy="825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GB" sz="1400" dirty="0">
                <a:solidFill>
                  <a:srgbClr val="FF3300"/>
                </a:solidFill>
              </a:rPr>
              <a:t>A</a:t>
            </a:r>
            <a:r>
              <a:rPr lang="en-GB" sz="1600" dirty="0">
                <a:solidFill>
                  <a:srgbClr val="FF3300"/>
                </a:solidFill>
              </a:rPr>
              <a:t>. </a:t>
            </a:r>
            <a:r>
              <a:rPr lang="en-GB" sz="1600" dirty="0" err="1">
                <a:solidFill>
                  <a:srgbClr val="FF3300"/>
                </a:solidFill>
              </a:rPr>
              <a:t>Zichichi</a:t>
            </a:r>
            <a:r>
              <a:rPr lang="en-GB" sz="1600" dirty="0">
                <a:solidFill>
                  <a:srgbClr val="FF3300"/>
                </a:solidFill>
              </a:rPr>
              <a:t>, S. M. Berman, N. </a:t>
            </a:r>
            <a:r>
              <a:rPr lang="en-GB" sz="1600" dirty="0" err="1">
                <a:solidFill>
                  <a:srgbClr val="FF3300"/>
                </a:solidFill>
              </a:rPr>
              <a:t>Cabibbo</a:t>
            </a:r>
            <a:r>
              <a:rPr lang="en-GB" sz="1600" dirty="0">
                <a:solidFill>
                  <a:srgbClr val="FF3300"/>
                </a:solidFill>
              </a:rPr>
              <a:t>, R. </a:t>
            </a:r>
            <a:r>
              <a:rPr lang="en-GB" sz="1600" dirty="0" err="1">
                <a:solidFill>
                  <a:srgbClr val="FF3300"/>
                </a:solidFill>
              </a:rPr>
              <a:t>Gatto</a:t>
            </a:r>
            <a:r>
              <a:rPr lang="en-GB" sz="1600" dirty="0">
                <a:solidFill>
                  <a:srgbClr val="FF3300"/>
                </a:solidFill>
              </a:rPr>
              <a:t>, Il </a:t>
            </a:r>
            <a:r>
              <a:rPr lang="en-GB" sz="1600" dirty="0" err="1">
                <a:solidFill>
                  <a:srgbClr val="FF3300"/>
                </a:solidFill>
              </a:rPr>
              <a:t>Nuovo</a:t>
            </a:r>
            <a:r>
              <a:rPr lang="en-GB" sz="1600" dirty="0">
                <a:solidFill>
                  <a:srgbClr val="FF3300"/>
                </a:solidFill>
              </a:rPr>
              <a:t> </a:t>
            </a:r>
            <a:r>
              <a:rPr lang="en-GB" sz="1600" dirty="0" err="1">
                <a:solidFill>
                  <a:srgbClr val="FF3300"/>
                </a:solidFill>
              </a:rPr>
              <a:t>Cimento</a:t>
            </a:r>
            <a:r>
              <a:rPr lang="en-GB" sz="1600" dirty="0">
                <a:solidFill>
                  <a:srgbClr val="FF3300"/>
                </a:solidFill>
              </a:rPr>
              <a:t> XXIV, 170 (1962)</a:t>
            </a:r>
          </a:p>
          <a:p>
            <a:pPr marL="457200" indent="-457200"/>
            <a:r>
              <a:rPr lang="en-GB" sz="1600" dirty="0">
                <a:solidFill>
                  <a:srgbClr val="FF3300"/>
                </a:solidFill>
              </a:rPr>
              <a:t>B. </a:t>
            </a:r>
            <a:r>
              <a:rPr lang="en-GB" sz="1600" dirty="0" err="1">
                <a:solidFill>
                  <a:srgbClr val="FF3300"/>
                </a:solidFill>
              </a:rPr>
              <a:t>Bilenkii</a:t>
            </a:r>
            <a:r>
              <a:rPr lang="en-GB" sz="1600" dirty="0">
                <a:solidFill>
                  <a:srgbClr val="FF3300"/>
                </a:solidFill>
              </a:rPr>
              <a:t>, C. </a:t>
            </a:r>
            <a:r>
              <a:rPr lang="en-GB" sz="1600" dirty="0" err="1">
                <a:solidFill>
                  <a:srgbClr val="FF3300"/>
                </a:solidFill>
              </a:rPr>
              <a:t>Giunti</a:t>
            </a:r>
            <a:r>
              <a:rPr lang="en-GB" sz="1600" dirty="0">
                <a:solidFill>
                  <a:srgbClr val="FF3300"/>
                </a:solidFill>
              </a:rPr>
              <a:t>, V. </a:t>
            </a:r>
            <a:r>
              <a:rPr lang="en-GB" sz="1600" dirty="0" err="1">
                <a:solidFill>
                  <a:srgbClr val="FF3300"/>
                </a:solidFill>
              </a:rPr>
              <a:t>Wataghin</a:t>
            </a:r>
            <a:r>
              <a:rPr lang="en-GB" sz="1600" dirty="0">
                <a:solidFill>
                  <a:srgbClr val="FF3300"/>
                </a:solidFill>
              </a:rPr>
              <a:t>, Z. Phys. C 59, 475 (1993).</a:t>
            </a:r>
          </a:p>
          <a:p>
            <a:pPr marL="457200" indent="-457200"/>
            <a:r>
              <a:rPr lang="en-GB" sz="1600" dirty="0">
                <a:solidFill>
                  <a:srgbClr val="FF3300"/>
                </a:solidFill>
              </a:rPr>
              <a:t>G. </a:t>
            </a:r>
            <a:r>
              <a:rPr lang="en-GB" sz="1600" dirty="0" err="1">
                <a:solidFill>
                  <a:srgbClr val="FF3300"/>
                </a:solidFill>
              </a:rPr>
              <a:t>Gakh</a:t>
            </a:r>
            <a:r>
              <a:rPr lang="en-GB" sz="1600" dirty="0">
                <a:solidFill>
                  <a:srgbClr val="FF3300"/>
                </a:solidFill>
              </a:rPr>
              <a:t>, E.T-G., </a:t>
            </a:r>
            <a:r>
              <a:rPr lang="en-GB" sz="1600" dirty="0" err="1">
                <a:solidFill>
                  <a:srgbClr val="FF3300"/>
                </a:solidFill>
              </a:rPr>
              <a:t>Nucl</a:t>
            </a:r>
            <a:r>
              <a:rPr lang="en-GB" sz="1600" dirty="0">
                <a:solidFill>
                  <a:srgbClr val="FF3300"/>
                </a:solidFill>
              </a:rPr>
              <a:t>. Phys. A761,120 (2005).</a:t>
            </a:r>
          </a:p>
        </p:txBody>
      </p:sp>
      <p:sp>
        <p:nvSpPr>
          <p:cNvPr id="1171462" name="Rectangle 6"/>
          <p:cNvSpPr>
            <a:spLocks noChangeArrowheads="1"/>
          </p:cNvSpPr>
          <p:nvPr/>
        </p:nvSpPr>
        <p:spPr bwMode="auto">
          <a:xfrm>
            <a:off x="1042988" y="692150"/>
            <a:ext cx="7416800" cy="201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Egle Tomasi-Gustafsson       GDR, IPN Orsay 5-X-2012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452728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Egle Tomasi-Gustafsson       GDR, IPN Orsay 5-X-2012</a:t>
            </a:r>
            <a:endParaRPr lang="fr-FR" dirty="0"/>
          </a:p>
        </p:txBody>
      </p:sp>
      <p:sp>
        <p:nvSpPr>
          <p:cNvPr id="104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FF3300"/>
                </a:solidFill>
              </a:rPr>
              <a:t>Unpolarized cross section</a:t>
            </a:r>
          </a:p>
        </p:txBody>
      </p:sp>
      <p:sp>
        <p:nvSpPr>
          <p:cNvPr id="104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1638" y="3284538"/>
            <a:ext cx="4465637" cy="1225550"/>
          </a:xfrm>
          <a:ln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sz="2000" b="1">
                <a:solidFill>
                  <a:srgbClr val="FF3300"/>
                </a:solidFill>
              </a:rPr>
              <a:t>Induces four new terms</a:t>
            </a:r>
          </a:p>
          <a:p>
            <a:r>
              <a:rPr lang="fr-FR" sz="2000" b="1">
                <a:solidFill>
                  <a:srgbClr val="FF3300"/>
                </a:solidFill>
              </a:rPr>
              <a:t>Odd function of </a:t>
            </a:r>
            <a:r>
              <a:rPr lang="fr-FR" sz="2000" b="1" i="1">
                <a:solidFill>
                  <a:srgbClr val="FF3300"/>
                </a:solidFill>
                <a:latin typeface="Symbol" pitchFamily="18" charset="2"/>
              </a:rPr>
              <a:t>q: </a:t>
            </a:r>
          </a:p>
          <a:p>
            <a:r>
              <a:rPr lang="fr-FR" sz="2000" b="1">
                <a:solidFill>
                  <a:srgbClr val="FF3300"/>
                </a:solidFill>
              </a:rPr>
              <a:t>Does not contribute at </a:t>
            </a:r>
            <a:r>
              <a:rPr lang="fr-FR" sz="2000" b="1" i="1">
                <a:solidFill>
                  <a:srgbClr val="FF3300"/>
                </a:solidFill>
                <a:latin typeface="Symbol" pitchFamily="18" charset="2"/>
              </a:rPr>
              <a:t>q </a:t>
            </a:r>
            <a:r>
              <a:rPr lang="fr-FR" sz="2000" b="1">
                <a:solidFill>
                  <a:srgbClr val="FF3300"/>
                </a:solidFill>
              </a:rPr>
              <a:t>=90°</a:t>
            </a:r>
          </a:p>
        </p:txBody>
      </p:sp>
      <p:pic>
        <p:nvPicPr>
          <p:cNvPr id="104243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357563"/>
            <a:ext cx="2663825" cy="10318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43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536399"/>
            <a:ext cx="7921625" cy="1176338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04244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350" y="692150"/>
            <a:ext cx="70580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2">
                        <a:alpha val="38000"/>
                      </a:schemeClr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2441" name="Rectangle 9"/>
          <p:cNvSpPr>
            <a:spLocks noChangeArrowheads="1"/>
          </p:cNvSpPr>
          <p:nvPr/>
        </p:nvSpPr>
        <p:spPr bwMode="auto">
          <a:xfrm>
            <a:off x="1187450" y="2781300"/>
            <a:ext cx="446563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3CC3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190500">
              <a:spcBef>
                <a:spcPct val="20000"/>
              </a:spcBef>
            </a:pPr>
            <a:r>
              <a:rPr lang="fr-FR" sz="2400" b="1" i="0">
                <a:solidFill>
                  <a:srgbClr val="FF3300"/>
                </a:solidFill>
                <a:latin typeface="Comic Sans MS" pitchFamily="66" charset="0"/>
              </a:rPr>
              <a:t>Two Photon Exchange:</a:t>
            </a:r>
          </a:p>
        </p:txBody>
      </p:sp>
      <p:sp>
        <p:nvSpPr>
          <p:cNvPr id="1042443" name="Rectangle 11"/>
          <p:cNvSpPr>
            <a:spLocks noChangeArrowheads="1"/>
          </p:cNvSpPr>
          <p:nvPr/>
        </p:nvSpPr>
        <p:spPr bwMode="auto">
          <a:xfrm>
            <a:off x="251520" y="2635250"/>
            <a:ext cx="8101012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hlink">
                        <a:gamma/>
                        <a:shade val="46275"/>
                        <a:invGamma/>
                        <a:alpha val="14000"/>
                      </a:schemeClr>
                    </a:gs>
                    <a:gs pos="100000">
                      <a:schemeClr val="hlink">
                        <a:alpha val="30000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pattFill prst="pct5">
                  <a:fgClr>
                    <a:schemeClr val="bg2"/>
                  </a:fgClr>
                  <a:bgClr>
                    <a:schemeClr val="hlink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2444" name="Rectangle 12"/>
          <p:cNvSpPr>
            <a:spLocks noChangeArrowheads="1"/>
          </p:cNvSpPr>
          <p:nvPr/>
        </p:nvSpPr>
        <p:spPr bwMode="auto">
          <a:xfrm>
            <a:off x="3563938" y="4601710"/>
            <a:ext cx="1655762" cy="431800"/>
          </a:xfrm>
          <a:prstGeom prst="rect">
            <a:avLst/>
          </a:prstGeom>
          <a:gradFill rotWithShape="1">
            <a:gsLst>
              <a:gs pos="0">
                <a:srgbClr val="FF3300">
                  <a:alpha val="50999"/>
                </a:srgbClr>
              </a:gs>
              <a:gs pos="100000">
                <a:srgbClr val="FF3300">
                  <a:gamma/>
                  <a:shade val="46275"/>
                  <a:invGamma/>
                  <a:alpha val="6000"/>
                </a:srgbClr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2445" name="Rectangle 13"/>
          <p:cNvSpPr>
            <a:spLocks noChangeArrowheads="1"/>
          </p:cNvSpPr>
          <p:nvPr/>
        </p:nvSpPr>
        <p:spPr bwMode="auto">
          <a:xfrm>
            <a:off x="7092950" y="4605792"/>
            <a:ext cx="1511300" cy="431800"/>
          </a:xfrm>
          <a:prstGeom prst="rect">
            <a:avLst/>
          </a:prstGeom>
          <a:gradFill rotWithShape="1">
            <a:gsLst>
              <a:gs pos="0">
                <a:srgbClr val="FF3300">
                  <a:alpha val="50999"/>
                </a:srgbClr>
              </a:gs>
              <a:gs pos="100000">
                <a:srgbClr val="FF3300">
                  <a:gamma/>
                  <a:shade val="46275"/>
                  <a:invGamma/>
                  <a:alpha val="6000"/>
                </a:srgbClr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2446" name="Rectangle 14"/>
          <p:cNvSpPr>
            <a:spLocks noChangeArrowheads="1"/>
          </p:cNvSpPr>
          <p:nvPr/>
        </p:nvSpPr>
        <p:spPr bwMode="auto">
          <a:xfrm>
            <a:off x="1476375" y="5090233"/>
            <a:ext cx="4462463" cy="622504"/>
          </a:xfrm>
          <a:prstGeom prst="rect">
            <a:avLst/>
          </a:prstGeom>
          <a:gradFill rotWithShape="1">
            <a:gsLst>
              <a:gs pos="0">
                <a:srgbClr val="FF3300">
                  <a:alpha val="50999"/>
                </a:srgbClr>
              </a:gs>
              <a:gs pos="100000">
                <a:srgbClr val="FF3300">
                  <a:gamma/>
                  <a:shade val="46275"/>
                  <a:invGamma/>
                  <a:alpha val="6000"/>
                </a:srgbClr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2447" name="Rectangle 15"/>
          <p:cNvSpPr>
            <a:spLocks noChangeArrowheads="1"/>
          </p:cNvSpPr>
          <p:nvPr/>
        </p:nvSpPr>
        <p:spPr bwMode="auto">
          <a:xfrm>
            <a:off x="1187450" y="692150"/>
            <a:ext cx="7416800" cy="2016125"/>
          </a:xfrm>
          <a:prstGeom prst="rect">
            <a:avLst/>
          </a:prstGeom>
          <a:gradFill rotWithShape="1">
            <a:gsLst>
              <a:gs pos="0">
                <a:schemeClr val="bg2">
                  <a:alpha val="32001"/>
                </a:schemeClr>
              </a:gs>
              <a:gs pos="100000">
                <a:schemeClr val="bg2">
                  <a:gamma/>
                  <a:shade val="46275"/>
                  <a:invGamma/>
                  <a:alpha val="8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4105936" y="5769659"/>
            <a:ext cx="48861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b="1" i="0" dirty="0" smtClean="0">
                <a:solidFill>
                  <a:srgbClr val="008000"/>
                </a:solidFill>
              </a:rPr>
              <a:t>M.P</a:t>
            </a:r>
            <a:r>
              <a:rPr lang="en-US" sz="1800" b="1" i="0" dirty="0">
                <a:solidFill>
                  <a:srgbClr val="008000"/>
                </a:solidFill>
              </a:rPr>
              <a:t>. </a:t>
            </a:r>
            <a:r>
              <a:rPr lang="en-US" sz="1800" b="1" i="0" dirty="0" err="1">
                <a:solidFill>
                  <a:srgbClr val="008000"/>
                </a:solidFill>
              </a:rPr>
              <a:t>Rekalo</a:t>
            </a:r>
            <a:r>
              <a:rPr lang="en-US" sz="1800" b="1" i="0" dirty="0">
                <a:solidFill>
                  <a:srgbClr val="008000"/>
                </a:solidFill>
              </a:rPr>
              <a:t> and E. T.-G., EPJA  22, 331 (2004)</a:t>
            </a:r>
          </a:p>
          <a:p>
            <a:r>
              <a:rPr lang="en-US" sz="1800" b="1" i="0" dirty="0">
                <a:solidFill>
                  <a:srgbClr val="000099"/>
                </a:solidFill>
              </a:rPr>
              <a:t>G.I. </a:t>
            </a:r>
            <a:r>
              <a:rPr lang="en-US" sz="1800" b="1" i="0" dirty="0" err="1">
                <a:solidFill>
                  <a:srgbClr val="000099"/>
                </a:solidFill>
              </a:rPr>
              <a:t>Gakh</a:t>
            </a:r>
            <a:r>
              <a:rPr lang="en-US" sz="1800" b="1" i="0" dirty="0">
                <a:solidFill>
                  <a:srgbClr val="000099"/>
                </a:solidFill>
              </a:rPr>
              <a:t> and E. T.-G., NPA761, 120 (2005)</a:t>
            </a:r>
            <a:endParaRPr lang="fr-FR" sz="1800" b="1" i="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66883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2435" grpId="0" build="p" animBg="1"/>
      <p:bldP spid="1042441" grpId="0"/>
      <p:bldP spid="1042444" grpId="0" animBg="1"/>
      <p:bldP spid="1042445" grpId="0" animBg="1"/>
      <p:bldP spid="104244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Egle Tomasi-Gustafsson       GDR, IPN Orsay 5-X-2012</a:t>
            </a:r>
            <a:endParaRPr lang="fr-FR"/>
          </a:p>
        </p:txBody>
      </p:sp>
      <p:sp>
        <p:nvSpPr>
          <p:cNvPr id="1026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06475" y="803275"/>
            <a:ext cx="8137525" cy="5434013"/>
          </a:xfrm>
        </p:spPr>
        <p:txBody>
          <a:bodyPr/>
          <a:lstStyle/>
          <a:p>
            <a:r>
              <a:rPr lang="en-US" sz="2800">
                <a:latin typeface="Times New Roman" pitchFamily="18" charset="0"/>
              </a:rPr>
              <a:t>Properties of the TPE amplitudes with respect to the transformation: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</a:rPr>
              <a:t>    cos 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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</a:rPr>
              <a:t> = - cos 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</a:t>
            </a:r>
            <a:r>
              <a:rPr lang="en-US" sz="2800">
                <a:latin typeface="Times New Roman" pitchFamily="18" charset="0"/>
                <a:sym typeface="Symbol" pitchFamily="18" charset="2"/>
              </a:rPr>
              <a:t>   i.e.,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 </a:t>
            </a:r>
            <a:r>
              <a:rPr lang="fr-FR" sz="2800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   - 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</a:t>
            </a:r>
          </a:p>
          <a:p>
            <a:pPr>
              <a:buFontTx/>
              <a:buNone/>
            </a:pPr>
            <a:r>
              <a:rPr lang="en-US" sz="3200" b="1" i="1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(equivalent to non-linearity in Rosenbluth fit)</a:t>
            </a:r>
          </a:p>
          <a:p>
            <a:endParaRPr lang="en-US" sz="3200" b="1" i="1">
              <a:solidFill>
                <a:schemeClr val="accent2"/>
              </a:solidFill>
              <a:latin typeface="Times New Roman" pitchFamily="18" charset="0"/>
              <a:sym typeface="Symbol" pitchFamily="18" charset="2"/>
            </a:endParaRPr>
          </a:p>
          <a:p>
            <a:endParaRPr lang="en-US" sz="2800" i="1">
              <a:solidFill>
                <a:srgbClr val="FF3300"/>
              </a:solidFill>
              <a:latin typeface="Times New Roman" pitchFamily="18" charset="0"/>
              <a:sym typeface="Symbol" pitchFamily="18" charset="2"/>
            </a:endParaRPr>
          </a:p>
          <a:p>
            <a:endParaRPr lang="en-US" sz="2000">
              <a:latin typeface="Times New Roman" pitchFamily="18" charset="0"/>
              <a:sym typeface="Symbol" pitchFamily="18" charset="2"/>
            </a:endParaRPr>
          </a:p>
          <a:p>
            <a:endParaRPr lang="en-US" sz="2000">
              <a:latin typeface="Times New Roman" pitchFamily="18" charset="0"/>
              <a:sym typeface="Symbol" pitchFamily="18" charset="2"/>
            </a:endParaRPr>
          </a:p>
          <a:p>
            <a:r>
              <a:rPr lang="en-US" sz="2800">
                <a:latin typeface="Times New Roman" pitchFamily="18" charset="0"/>
                <a:sym typeface="Symbol" pitchFamily="18" charset="2"/>
              </a:rPr>
              <a:t>Based on these properties one can 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remove</a:t>
            </a:r>
            <a:r>
              <a:rPr lang="en-US" sz="2800">
                <a:latin typeface="Times New Roman" pitchFamily="18" charset="0"/>
                <a:sym typeface="Symbol" pitchFamily="18" charset="2"/>
              </a:rPr>
              <a:t> or 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single out</a:t>
            </a:r>
            <a:r>
              <a:rPr lang="en-US" sz="2800">
                <a:latin typeface="Times New Roman" pitchFamily="18" charset="0"/>
                <a:sym typeface="Symbol" pitchFamily="18" charset="2"/>
              </a:rPr>
              <a:t> TPE contribution</a:t>
            </a:r>
            <a:endParaRPr lang="fr-FR" sz="28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026051" name="Rectangle 3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200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Symmetry relations</a:t>
            </a:r>
            <a:endParaRPr lang="fr-FR" sz="3200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6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708275"/>
            <a:ext cx="518318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053" name="Rectangle 5"/>
          <p:cNvSpPr>
            <a:spLocks noChangeArrowheads="1"/>
          </p:cNvSpPr>
          <p:nvPr/>
        </p:nvSpPr>
        <p:spPr bwMode="auto">
          <a:xfrm>
            <a:off x="5867400" y="5734050"/>
            <a:ext cx="307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accent2"/>
                </a:solidFill>
              </a:rPr>
              <a:t>E. T.-G., G. </a:t>
            </a:r>
            <a:r>
              <a:rPr lang="en-US" sz="1800" dirty="0" err="1">
                <a:solidFill>
                  <a:schemeClr val="accent2"/>
                </a:solidFill>
              </a:rPr>
              <a:t>Gakh</a:t>
            </a:r>
            <a:r>
              <a:rPr lang="en-US" sz="1800" dirty="0">
                <a:solidFill>
                  <a:schemeClr val="accent2"/>
                </a:solidFill>
              </a:rPr>
              <a:t>, NPA  (2007)</a:t>
            </a:r>
            <a:endParaRPr lang="fr-FR" sz="1800" dirty="0">
              <a:solidFill>
                <a:schemeClr val="accent2"/>
              </a:solidFill>
            </a:endParaRPr>
          </a:p>
        </p:txBody>
      </p:sp>
      <p:sp>
        <p:nvSpPr>
          <p:cNvPr id="1026054" name="Rectangle 6"/>
          <p:cNvSpPr>
            <a:spLocks noChangeArrowheads="1"/>
          </p:cNvSpPr>
          <p:nvPr/>
        </p:nvSpPr>
        <p:spPr bwMode="auto">
          <a:xfrm>
            <a:off x="1979613" y="2708275"/>
            <a:ext cx="5184775" cy="1152525"/>
          </a:xfrm>
          <a:prstGeom prst="rect">
            <a:avLst/>
          </a:prstGeom>
          <a:gradFill rotWithShape="1">
            <a:gsLst>
              <a:gs pos="0">
                <a:srgbClr val="FF3300">
                  <a:alpha val="48000"/>
                </a:srgbClr>
              </a:gs>
              <a:gs pos="100000">
                <a:srgbClr val="FF3300">
                  <a:gamma/>
                  <a:shade val="46275"/>
                  <a:invGamma/>
                  <a:alpha val="19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56820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Egle Tomasi-Gustafsson       GDR, IPN Orsay 5-X-2012</a:t>
            </a:r>
            <a:endParaRPr lang="fr-FR"/>
          </a:p>
        </p:txBody>
      </p:sp>
      <p:sp>
        <p:nvSpPr>
          <p:cNvPr id="1027082" name="Rectangle 10"/>
          <p:cNvSpPr>
            <a:spLocks noChangeArrowheads="1"/>
          </p:cNvSpPr>
          <p:nvPr/>
        </p:nvSpPr>
        <p:spPr bwMode="auto">
          <a:xfrm>
            <a:off x="1403350" y="3789363"/>
            <a:ext cx="7129463" cy="2089150"/>
          </a:xfrm>
          <a:prstGeom prst="rect">
            <a:avLst/>
          </a:prstGeom>
          <a:gradFill rotWithShape="1">
            <a:gsLst>
              <a:gs pos="0">
                <a:schemeClr val="accent2">
                  <a:alpha val="53999"/>
                </a:schemeClr>
              </a:gs>
              <a:gs pos="100000">
                <a:schemeClr val="accent2">
                  <a:gamma/>
                  <a:shade val="46275"/>
                  <a:invGamma/>
                  <a:alpha val="50999"/>
                </a:schemeClr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fr-FR"/>
          </a:p>
        </p:txBody>
      </p:sp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1403350" y="1628775"/>
            <a:ext cx="5832475" cy="1295400"/>
          </a:xfrm>
          <a:prstGeom prst="rect">
            <a:avLst/>
          </a:prstGeom>
          <a:gradFill rotWithShape="1">
            <a:gsLst>
              <a:gs pos="0">
                <a:srgbClr val="FF3300">
                  <a:alpha val="60001"/>
                </a:srgbClr>
              </a:gs>
              <a:gs pos="100000">
                <a:srgbClr val="761800">
                  <a:alpha val="51999"/>
                </a:srgbClr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/>
          </a:p>
        </p:txBody>
      </p:sp>
      <p:sp>
        <p:nvSpPr>
          <p:cNvPr id="122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04888" y="714375"/>
            <a:ext cx="7959725" cy="5434013"/>
          </a:xfrm>
        </p:spPr>
        <p:txBody>
          <a:bodyPr/>
          <a:lstStyle/>
          <a:p>
            <a:pPr marL="0" indent="190500"/>
            <a:r>
              <a:rPr lang="en-US" sz="2400" smtClean="0">
                <a:solidFill>
                  <a:srgbClr val="3333CC"/>
                </a:solidFill>
                <a:latin typeface="Comic Sans MS" pitchFamily="66" charset="0"/>
                <a:sym typeface="Symbol" pitchFamily="18" charset="2"/>
              </a:rPr>
              <a:t>Differential cross section at </a:t>
            </a:r>
            <a:r>
              <a:rPr lang="en-US" sz="2400" smtClean="0">
                <a:solidFill>
                  <a:srgbClr val="FF3300"/>
                </a:solidFill>
                <a:latin typeface="Comic Sans MS" pitchFamily="66" charset="0"/>
                <a:sym typeface="Symbol" pitchFamily="18" charset="2"/>
              </a:rPr>
              <a:t>complementary  angles</a:t>
            </a:r>
            <a:r>
              <a:rPr lang="en-US" sz="2400" smtClean="0">
                <a:solidFill>
                  <a:srgbClr val="3333CC"/>
                </a:solidFill>
                <a:latin typeface="Comic Sans MS" pitchFamily="66" charset="0"/>
                <a:sym typeface="Symbol" pitchFamily="18" charset="2"/>
              </a:rPr>
              <a:t>:</a:t>
            </a:r>
          </a:p>
          <a:p>
            <a:pPr marL="0" indent="190500">
              <a:buFontTx/>
              <a:buNone/>
            </a:pPr>
            <a:endParaRPr lang="fr-FR" sz="2400" smtClean="0">
              <a:solidFill>
                <a:srgbClr val="3333CC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1229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chemeClr val="tx1"/>
                </a:solidFill>
                <a:latin typeface="Comic Sans MS" pitchFamily="66" charset="0"/>
              </a:rPr>
              <a:t>Symmetry relations (annihilation)</a:t>
            </a:r>
            <a:endParaRPr lang="fr-FR" sz="360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229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916113"/>
            <a:ext cx="4895850" cy="815975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229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4076700"/>
            <a:ext cx="6624637" cy="1562100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</p:spPr>
      </p:pic>
      <p:pic>
        <p:nvPicPr>
          <p:cNvPr id="1229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5589588"/>
            <a:ext cx="2484438" cy="6492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027079" name="Rectangle 7"/>
          <p:cNvSpPr>
            <a:spLocks noChangeArrowheads="1"/>
          </p:cNvSpPr>
          <p:nvPr/>
        </p:nvSpPr>
        <p:spPr bwMode="auto">
          <a:xfrm>
            <a:off x="1403350" y="3357563"/>
            <a:ext cx="7132638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i="0">
                <a:solidFill>
                  <a:schemeClr val="bg1"/>
                </a:solidFill>
                <a:latin typeface="Comic Sans MS" pitchFamily="66" charset="0"/>
                <a:sym typeface="Symbol" pitchFamily="18" charset="2"/>
              </a:rPr>
              <a:t>The DIFFERENCE enhances the 2</a:t>
            </a:r>
            <a:r>
              <a:rPr lang="en-US" sz="2400" i="0">
                <a:solidFill>
                  <a:schemeClr val="bg1"/>
                </a:solidFill>
                <a:latin typeface="Symbol" pitchFamily="18" charset="2"/>
                <a:sym typeface="Symbol" pitchFamily="18" charset="2"/>
              </a:rPr>
              <a:t>g </a:t>
            </a:r>
            <a:r>
              <a:rPr lang="en-US" sz="2400" i="0">
                <a:solidFill>
                  <a:schemeClr val="bg1"/>
                </a:solidFill>
                <a:latin typeface="Comic Sans MS" pitchFamily="66" charset="0"/>
                <a:sym typeface="Symbol" pitchFamily="18" charset="2"/>
              </a:rPr>
              <a:t>contribution:</a:t>
            </a:r>
            <a:r>
              <a:rPr lang="en-US" sz="2400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 </a:t>
            </a:r>
            <a:endParaRPr lang="fr-FR" sz="2400" i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12301" name="Rectangle 8"/>
          <p:cNvSpPr>
            <a:spLocks noChangeArrowheads="1"/>
          </p:cNvSpPr>
          <p:nvPr/>
        </p:nvSpPr>
        <p:spPr bwMode="auto">
          <a:xfrm>
            <a:off x="1403350" y="1268413"/>
            <a:ext cx="5832475" cy="466725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i="0">
                <a:solidFill>
                  <a:schemeClr val="bg1"/>
                </a:solidFill>
                <a:latin typeface="Comic Sans MS" pitchFamily="66" charset="0"/>
                <a:sym typeface="Symbol" pitchFamily="18" charset="2"/>
              </a:rPr>
              <a:t>The SUM cancels the 2</a:t>
            </a:r>
            <a:r>
              <a:rPr lang="en-US" sz="2400" i="0">
                <a:solidFill>
                  <a:schemeClr val="bg1"/>
                </a:solidFill>
                <a:latin typeface="Symbol" pitchFamily="18" charset="2"/>
                <a:sym typeface="Symbol" pitchFamily="18" charset="2"/>
              </a:rPr>
              <a:t>g </a:t>
            </a:r>
            <a:r>
              <a:rPr lang="en-US" sz="2400" i="0">
                <a:solidFill>
                  <a:schemeClr val="bg1"/>
                </a:solidFill>
                <a:latin typeface="Comic Sans MS" pitchFamily="66" charset="0"/>
                <a:sym typeface="Symbol" pitchFamily="18" charset="2"/>
              </a:rPr>
              <a:t>contribution:</a:t>
            </a:r>
            <a:r>
              <a:rPr lang="en-US" sz="2400" i="0">
                <a:solidFill>
                  <a:srgbClr val="3333CC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400" i="0">
                <a:latin typeface="Comic Sans MS" pitchFamily="66" charset="0"/>
                <a:sym typeface="Symbol" pitchFamily="18" charset="2"/>
              </a:rPr>
              <a:t> </a:t>
            </a:r>
            <a:endParaRPr lang="fr-FR" sz="2400" i="0"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51520" y="6165304"/>
            <a:ext cx="307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accent2"/>
                </a:solidFill>
              </a:rPr>
              <a:t>E. T.-G., G. </a:t>
            </a:r>
            <a:r>
              <a:rPr lang="en-US" sz="1800" dirty="0" err="1">
                <a:solidFill>
                  <a:schemeClr val="accent2"/>
                </a:solidFill>
              </a:rPr>
              <a:t>Gakh</a:t>
            </a:r>
            <a:r>
              <a:rPr lang="en-US" sz="1800" dirty="0">
                <a:solidFill>
                  <a:schemeClr val="accent2"/>
                </a:solidFill>
              </a:rPr>
              <a:t>, NPA  (2007)</a:t>
            </a:r>
            <a:endParaRPr lang="fr-FR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12744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Egle Tomasi-Gustafsson       GDR, IPN Orsay 5-X-2012</a:t>
            </a:r>
            <a:endParaRPr lang="fr-FR"/>
          </a:p>
        </p:txBody>
      </p:sp>
      <p:sp>
        <p:nvSpPr>
          <p:cNvPr id="1122306" name="Rectangle 2"/>
          <p:cNvSpPr>
            <a:spLocks noChangeArrowheads="1"/>
          </p:cNvSpPr>
          <p:nvPr/>
        </p:nvSpPr>
        <p:spPr bwMode="auto">
          <a:xfrm>
            <a:off x="900113" y="908050"/>
            <a:ext cx="3240087" cy="2449513"/>
          </a:xfrm>
          <a:prstGeom prst="rect">
            <a:avLst/>
          </a:prstGeom>
          <a:solidFill>
            <a:srgbClr val="008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i="1">
                <a:solidFill>
                  <a:srgbClr val="008000"/>
                </a:solidFill>
              </a:rPr>
              <a:t>Radiative Return (ISR)</a:t>
            </a:r>
          </a:p>
        </p:txBody>
      </p:sp>
      <p:pic>
        <p:nvPicPr>
          <p:cNvPr id="1122308" name="Picture 4" descr="feipp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54113" y="1196975"/>
            <a:ext cx="2663825" cy="1798638"/>
          </a:xfrm>
          <a:solidFill>
            <a:srgbClr val="FFFF00"/>
          </a:solidFill>
          <a:ln>
            <a:solidFill>
              <a:srgbClr val="FFFF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122309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250825" y="3500438"/>
          <a:ext cx="8675688" cy="1936750"/>
        </p:xfrm>
        <a:graphic>
          <a:graphicData uri="http://schemas.openxmlformats.org/presentationml/2006/ole">
            <p:oleObj spid="_x0000_s585746" name="Equation" r:id="rId4" imgW="3302000" imgH="736600" progId="Equation.3">
              <p:embed/>
            </p:oleObj>
          </a:graphicData>
        </a:graphic>
      </p:graphicFrame>
      <p:pic>
        <p:nvPicPr>
          <p:cNvPr id="1122310" name="Picture 6" descr="Babar_with_bann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9338" y="836613"/>
            <a:ext cx="345757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2311" name="Text Box 7"/>
          <p:cNvSpPr txBox="1">
            <a:spLocks noChangeArrowheads="1"/>
          </p:cNvSpPr>
          <p:nvPr/>
        </p:nvSpPr>
        <p:spPr bwMode="auto">
          <a:xfrm>
            <a:off x="4716463" y="2420938"/>
            <a:ext cx="3816350" cy="617537"/>
          </a:xfrm>
          <a:prstGeom prst="rect">
            <a:avLst/>
          </a:prstGeom>
          <a:gradFill rotWithShape="1">
            <a:gsLst>
              <a:gs pos="0">
                <a:srgbClr val="008000">
                  <a:gamma/>
                  <a:shade val="46275"/>
                  <a:invGamma/>
                </a:srgbClr>
              </a:gs>
              <a:gs pos="100000">
                <a:srgbClr val="008000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CC33"/>
                </a:solidFill>
                <a:latin typeface="Arial" charset="0"/>
              </a:rPr>
              <a:t> </a:t>
            </a:r>
            <a:r>
              <a:rPr lang="en-US" sz="3200">
                <a:solidFill>
                  <a:schemeClr val="bg1"/>
                </a:solidFill>
                <a:latin typeface="Arial" charset="0"/>
              </a:rPr>
              <a:t>e</a:t>
            </a:r>
            <a:r>
              <a:rPr lang="en-US" sz="3200" baseline="30000">
                <a:solidFill>
                  <a:schemeClr val="bg1"/>
                </a:solidFill>
                <a:latin typeface="Arial" charset="0"/>
              </a:rPr>
              <a:t>+ </a:t>
            </a:r>
            <a:r>
              <a:rPr lang="en-US" sz="3200">
                <a:solidFill>
                  <a:schemeClr val="bg1"/>
                </a:solidFill>
                <a:latin typeface="Arial" charset="0"/>
              </a:rPr>
              <a:t>+e</a:t>
            </a:r>
            <a:r>
              <a:rPr lang="en-US" sz="3200" baseline="30000">
                <a:solidFill>
                  <a:schemeClr val="bg1"/>
                </a:solidFill>
                <a:latin typeface="Arial" charset="0"/>
              </a:rPr>
              <a:t>-</a:t>
            </a:r>
            <a:r>
              <a:rPr lang="en-US" sz="32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200">
                <a:solidFill>
                  <a:schemeClr val="bg1"/>
                </a:solidFill>
                <a:latin typeface="Arial" charset="0"/>
                <a:sym typeface="Symbol" pitchFamily="18" charset="2"/>
              </a:rPr>
              <a:t> p + p + </a:t>
            </a:r>
          </a:p>
        </p:txBody>
      </p:sp>
      <p:sp>
        <p:nvSpPr>
          <p:cNvPr id="1122312" name="Line 8"/>
          <p:cNvSpPr>
            <a:spLocks noChangeShapeType="1"/>
          </p:cNvSpPr>
          <p:nvPr/>
        </p:nvSpPr>
        <p:spPr bwMode="auto">
          <a:xfrm>
            <a:off x="7235825" y="2565400"/>
            <a:ext cx="28733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2313" name="Rectangle 9"/>
          <p:cNvSpPr>
            <a:spLocks noChangeArrowheads="1"/>
          </p:cNvSpPr>
          <p:nvPr/>
        </p:nvSpPr>
        <p:spPr bwMode="auto">
          <a:xfrm>
            <a:off x="4140200" y="3716338"/>
            <a:ext cx="2376488" cy="576262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14" name="Rectangle 10"/>
          <p:cNvSpPr>
            <a:spLocks noChangeArrowheads="1"/>
          </p:cNvSpPr>
          <p:nvPr/>
        </p:nvSpPr>
        <p:spPr bwMode="auto">
          <a:xfrm>
            <a:off x="2700338" y="5805488"/>
            <a:ext cx="625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rgbClr val="FF3300"/>
                </a:solidFill>
              </a:rPr>
              <a:t>B. Aubert ( BABAR Collaboration) Phys Rev. </a:t>
            </a:r>
            <a:r>
              <a:rPr lang="en-US" sz="1800" b="1">
                <a:solidFill>
                  <a:srgbClr val="FF3300"/>
                </a:solidFill>
              </a:rPr>
              <a:t>D73</a:t>
            </a:r>
            <a:r>
              <a:rPr lang="en-US" sz="1800">
                <a:solidFill>
                  <a:srgbClr val="FF3300"/>
                </a:solidFill>
              </a:rPr>
              <a:t>, 012005 (2006)</a:t>
            </a:r>
            <a:endParaRPr lang="fr-FR" sz="180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92306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Egle Tomasi-Gustafsson       GDR, IPN Orsay 5-X-2012</a:t>
            </a:r>
            <a:endParaRPr lang="fr-FR"/>
          </a:p>
        </p:txBody>
      </p:sp>
      <p:pic>
        <p:nvPicPr>
          <p:cNvPr id="1088514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71550" y="620713"/>
            <a:ext cx="2087563" cy="1990725"/>
          </a:xfrm>
          <a:noFill/>
          <a:ln/>
        </p:spPr>
      </p:pic>
      <p:sp>
        <p:nvSpPr>
          <p:cNvPr id="1088515" name="Rectangle 3"/>
          <p:cNvSpPr>
            <a:spLocks noChangeArrowheads="1"/>
          </p:cNvSpPr>
          <p:nvPr/>
        </p:nvSpPr>
        <p:spPr bwMode="auto">
          <a:xfrm>
            <a:off x="1331913" y="549275"/>
            <a:ext cx="1493837" cy="40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000" b="1" i="0">
                <a:solidFill>
                  <a:srgbClr val="008000"/>
                </a:solidFill>
              </a:rPr>
              <a:t>1.877</a:t>
            </a:r>
            <a:r>
              <a:rPr lang="fr-FR" sz="2000" i="0">
                <a:solidFill>
                  <a:srgbClr val="008000"/>
                </a:solidFill>
              </a:rPr>
              <a:t>÷</a:t>
            </a:r>
            <a:r>
              <a:rPr lang="fr-FR" sz="2000" b="1" i="0">
                <a:solidFill>
                  <a:srgbClr val="008000"/>
                </a:solidFill>
              </a:rPr>
              <a:t>1.950</a:t>
            </a:r>
          </a:p>
        </p:txBody>
      </p:sp>
      <p:sp>
        <p:nvSpPr>
          <p:cNvPr id="1088516" name="Rectangle 4"/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7777163" cy="404813"/>
          </a:xfrm>
        </p:spPr>
        <p:txBody>
          <a:bodyPr/>
          <a:lstStyle/>
          <a:p>
            <a:r>
              <a:rPr lang="en-US" sz="3600" i="1">
                <a:solidFill>
                  <a:srgbClr val="FF3300"/>
                </a:solidFill>
              </a:rPr>
              <a:t>Angular distribution</a:t>
            </a:r>
            <a:endParaRPr lang="fr-FR" sz="3600" i="1">
              <a:solidFill>
                <a:srgbClr val="FF3300"/>
              </a:solidFill>
            </a:endParaRPr>
          </a:p>
        </p:txBody>
      </p:sp>
      <p:pic>
        <p:nvPicPr>
          <p:cNvPr id="10885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113" y="620713"/>
            <a:ext cx="208915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851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263" y="620713"/>
            <a:ext cx="208915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851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2432050"/>
            <a:ext cx="2089150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852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433638"/>
            <a:ext cx="2087562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8521" name="Picture 9" descr="Babar_with_bann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0388" y="0"/>
            <a:ext cx="2233612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88522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652963"/>
            <a:ext cx="5903913" cy="836612"/>
          </a:xfrm>
          <a:prstGeom prst="rect">
            <a:avLst/>
          </a:prstGeom>
          <a:solidFill>
            <a:srgbClr val="FF3300"/>
          </a:solidFill>
          <a:ln w="9525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1088523" name="Rectangle 11"/>
          <p:cNvSpPr>
            <a:spLocks noChangeArrowheads="1"/>
          </p:cNvSpPr>
          <p:nvPr/>
        </p:nvSpPr>
        <p:spPr bwMode="auto">
          <a:xfrm rot="-5400000">
            <a:off x="5867203" y="2374775"/>
            <a:ext cx="3673078" cy="584775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b="1" i="0">
                <a:solidFill>
                  <a:srgbClr val="008000"/>
                </a:solidFill>
              </a:rPr>
              <a:t>Events/0.2 vs. cos </a:t>
            </a:r>
            <a:r>
              <a:rPr lang="fr-FR" b="1" i="0">
                <a:solidFill>
                  <a:srgbClr val="008000"/>
                </a:solidFill>
                <a:latin typeface="Symbol" pitchFamily="18" charset="2"/>
              </a:rPr>
              <a:t>q</a:t>
            </a:r>
          </a:p>
        </p:txBody>
      </p:sp>
      <p:pic>
        <p:nvPicPr>
          <p:cNvPr id="1088524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432050"/>
            <a:ext cx="2089150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8525" name="Rectangle 13"/>
          <p:cNvSpPr>
            <a:spLocks noChangeArrowheads="1"/>
          </p:cNvSpPr>
          <p:nvPr/>
        </p:nvSpPr>
        <p:spPr bwMode="auto">
          <a:xfrm>
            <a:off x="5580063" y="2420938"/>
            <a:ext cx="1476375" cy="40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000" b="1" i="0">
                <a:solidFill>
                  <a:srgbClr val="008000"/>
                </a:solidFill>
              </a:rPr>
              <a:t>2.400</a:t>
            </a:r>
            <a:r>
              <a:rPr lang="fr-FR" sz="2000" i="0">
                <a:solidFill>
                  <a:srgbClr val="008000"/>
                </a:solidFill>
              </a:rPr>
              <a:t>÷</a:t>
            </a:r>
            <a:r>
              <a:rPr lang="fr-FR" sz="2000" b="1" i="0">
                <a:solidFill>
                  <a:srgbClr val="008000"/>
                </a:solidFill>
              </a:rPr>
              <a:t>3.000</a:t>
            </a:r>
          </a:p>
        </p:txBody>
      </p:sp>
      <p:sp>
        <p:nvSpPr>
          <p:cNvPr id="1088526" name="Rectangle 14"/>
          <p:cNvSpPr>
            <a:spLocks noChangeArrowheads="1"/>
          </p:cNvSpPr>
          <p:nvPr/>
        </p:nvSpPr>
        <p:spPr bwMode="auto">
          <a:xfrm>
            <a:off x="2771775" y="4724400"/>
            <a:ext cx="1728788" cy="649288"/>
          </a:xfrm>
          <a:prstGeom prst="rect">
            <a:avLst/>
          </a:prstGeom>
          <a:gradFill rotWithShape="1">
            <a:gsLst>
              <a:gs pos="0">
                <a:schemeClr val="accent2">
                  <a:alpha val="20000"/>
                </a:schemeClr>
              </a:gs>
              <a:gs pos="100000">
                <a:schemeClr val="accent2">
                  <a:gamma/>
                  <a:shade val="46275"/>
                  <a:invGamma/>
                  <a:alpha val="23000"/>
                </a:schemeClr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88527" name="Rectangle 15" descr="80 %"/>
          <p:cNvSpPr>
            <a:spLocks noChangeArrowheads="1"/>
          </p:cNvSpPr>
          <p:nvPr/>
        </p:nvSpPr>
        <p:spPr bwMode="auto">
          <a:xfrm>
            <a:off x="4643438" y="4724400"/>
            <a:ext cx="2305050" cy="647700"/>
          </a:xfrm>
          <a:prstGeom prst="rect">
            <a:avLst/>
          </a:prstGeom>
          <a:pattFill prst="pct80">
            <a:fgClr>
              <a:srgbClr val="FF3300">
                <a:alpha val="23000"/>
              </a:srgbClr>
            </a:fgClr>
            <a:bgClr>
              <a:srgbClr val="761700">
                <a:alpha val="23000"/>
              </a:srgbClr>
            </a:bgClr>
          </a:patt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88529" name="Rectangle 17"/>
          <p:cNvSpPr>
            <a:spLocks noChangeArrowheads="1"/>
          </p:cNvSpPr>
          <p:nvPr/>
        </p:nvSpPr>
        <p:spPr bwMode="auto">
          <a:xfrm>
            <a:off x="3402013" y="2420938"/>
            <a:ext cx="1476375" cy="40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000" b="1" i="0">
                <a:solidFill>
                  <a:srgbClr val="008000"/>
                </a:solidFill>
              </a:rPr>
              <a:t>2.200</a:t>
            </a:r>
            <a:r>
              <a:rPr lang="fr-FR" sz="2000" i="0">
                <a:solidFill>
                  <a:srgbClr val="008000"/>
                </a:solidFill>
              </a:rPr>
              <a:t>÷</a:t>
            </a:r>
            <a:r>
              <a:rPr lang="fr-FR" sz="2000" b="1" i="0">
                <a:solidFill>
                  <a:srgbClr val="008000"/>
                </a:solidFill>
              </a:rPr>
              <a:t>2.400</a:t>
            </a:r>
          </a:p>
        </p:txBody>
      </p:sp>
      <p:sp>
        <p:nvSpPr>
          <p:cNvPr id="1088530" name="Rectangle 18"/>
          <p:cNvSpPr>
            <a:spLocks noChangeArrowheads="1"/>
          </p:cNvSpPr>
          <p:nvPr/>
        </p:nvSpPr>
        <p:spPr bwMode="auto">
          <a:xfrm>
            <a:off x="1331913" y="2420938"/>
            <a:ext cx="1476375" cy="40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000" b="1" i="0">
                <a:solidFill>
                  <a:srgbClr val="008000"/>
                </a:solidFill>
              </a:rPr>
              <a:t>2.100</a:t>
            </a:r>
            <a:r>
              <a:rPr lang="fr-FR" sz="2000" i="0">
                <a:solidFill>
                  <a:srgbClr val="008000"/>
                </a:solidFill>
              </a:rPr>
              <a:t>÷</a:t>
            </a:r>
            <a:r>
              <a:rPr lang="fr-FR" sz="2000" b="1" i="0">
                <a:solidFill>
                  <a:srgbClr val="008000"/>
                </a:solidFill>
              </a:rPr>
              <a:t>2.200</a:t>
            </a:r>
          </a:p>
        </p:txBody>
      </p:sp>
      <p:sp>
        <p:nvSpPr>
          <p:cNvPr id="1088531" name="Rectangle 19"/>
          <p:cNvSpPr>
            <a:spLocks noChangeArrowheads="1"/>
          </p:cNvSpPr>
          <p:nvPr/>
        </p:nvSpPr>
        <p:spPr bwMode="auto">
          <a:xfrm>
            <a:off x="5508625" y="549275"/>
            <a:ext cx="1476375" cy="40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000" b="1" i="0">
                <a:solidFill>
                  <a:srgbClr val="008000"/>
                </a:solidFill>
              </a:rPr>
              <a:t>2.025</a:t>
            </a:r>
            <a:r>
              <a:rPr lang="fr-FR" sz="2000" i="0">
                <a:solidFill>
                  <a:srgbClr val="008000"/>
                </a:solidFill>
              </a:rPr>
              <a:t>÷</a:t>
            </a:r>
            <a:r>
              <a:rPr lang="fr-FR" sz="2000" b="1" i="0">
                <a:solidFill>
                  <a:srgbClr val="008000"/>
                </a:solidFill>
              </a:rPr>
              <a:t>2.100</a:t>
            </a:r>
          </a:p>
        </p:txBody>
      </p:sp>
      <p:sp>
        <p:nvSpPr>
          <p:cNvPr id="1088532" name="Rectangle 20"/>
          <p:cNvSpPr>
            <a:spLocks noChangeArrowheads="1"/>
          </p:cNvSpPr>
          <p:nvPr/>
        </p:nvSpPr>
        <p:spPr bwMode="auto">
          <a:xfrm>
            <a:off x="3402013" y="549275"/>
            <a:ext cx="1476375" cy="40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000" b="1" i="0">
                <a:solidFill>
                  <a:srgbClr val="008000"/>
                </a:solidFill>
              </a:rPr>
              <a:t>1.950÷2.025</a:t>
            </a:r>
          </a:p>
        </p:txBody>
      </p:sp>
      <p:sp>
        <p:nvSpPr>
          <p:cNvPr id="1088533" name="Rectangle 21"/>
          <p:cNvSpPr>
            <a:spLocks noChangeArrowheads="1"/>
          </p:cNvSpPr>
          <p:nvPr/>
        </p:nvSpPr>
        <p:spPr bwMode="auto">
          <a:xfrm>
            <a:off x="4716463" y="5661025"/>
            <a:ext cx="39243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>
              <a:lnSpc>
                <a:spcPct val="90000"/>
              </a:lnSpc>
              <a:spcBef>
                <a:spcPct val="20000"/>
              </a:spcBef>
            </a:pPr>
            <a:r>
              <a:rPr lang="en-US" sz="3200" b="1">
                <a:solidFill>
                  <a:srgbClr val="008000"/>
                </a:solidFill>
              </a:rPr>
              <a:t>2</a:t>
            </a:r>
            <a:r>
              <a:rPr lang="en-US" sz="3200" b="1">
                <a:solidFill>
                  <a:srgbClr val="008000"/>
                </a:solidFill>
                <a:latin typeface="Symbol" pitchFamily="18" charset="2"/>
              </a:rPr>
              <a:t>g-</a:t>
            </a:r>
            <a:r>
              <a:rPr lang="en-US" sz="3200" b="1">
                <a:solidFill>
                  <a:srgbClr val="008000"/>
                </a:solidFill>
              </a:rPr>
              <a:t>exchange?</a:t>
            </a:r>
          </a:p>
        </p:txBody>
      </p:sp>
    </p:spTree>
    <p:extLst>
      <p:ext uri="{BB962C8B-B14F-4D97-AF65-F5344CB8AC3E}">
        <p14:creationId xmlns:p14="http://schemas.microsoft.com/office/powerpoint/2010/main" xmlns="" val="17448604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853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Egle Tomasi-Gustafsson       GDR, IPN Orsay 5-X-2012</a:t>
            </a:r>
            <a:endParaRPr lang="fr-FR"/>
          </a:p>
        </p:txBody>
      </p:sp>
      <p:sp>
        <p:nvSpPr>
          <p:cNvPr id="109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Angular Asymmetry</a:t>
            </a:r>
            <a:endParaRPr lang="en-US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90563" name="Picture 3" descr="fig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96975"/>
            <a:ext cx="540067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90564" name="Picture 4" descr="fig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5850" y="2609850"/>
            <a:ext cx="4248150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90565" name="Picture 5" descr="Babar_with_banner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27584" y="598487"/>
            <a:ext cx="3245034" cy="11969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90566" name="Text Box 6"/>
          <p:cNvSpPr txBox="1">
            <a:spLocks noChangeArrowheads="1"/>
          </p:cNvSpPr>
          <p:nvPr/>
        </p:nvSpPr>
        <p:spPr bwMode="auto">
          <a:xfrm>
            <a:off x="1187450" y="1989138"/>
            <a:ext cx="1789113" cy="406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 i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Mpp=1.877-1.9</a:t>
            </a:r>
          </a:p>
        </p:txBody>
      </p:sp>
      <p:sp>
        <p:nvSpPr>
          <p:cNvPr id="1090567" name="Text Box 7"/>
          <p:cNvSpPr txBox="1">
            <a:spLocks noChangeArrowheads="1"/>
          </p:cNvSpPr>
          <p:nvPr/>
        </p:nvSpPr>
        <p:spPr bwMode="auto">
          <a:xfrm>
            <a:off x="6156324" y="2276475"/>
            <a:ext cx="2376115" cy="5847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i="0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A=0.01</a:t>
            </a:r>
            <a:r>
              <a:rPr lang="fr-FR" i="0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±</a:t>
            </a:r>
            <a:r>
              <a:rPr lang="fr-FR" i="0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0.02</a:t>
            </a:r>
          </a:p>
        </p:txBody>
      </p:sp>
      <p:sp>
        <p:nvSpPr>
          <p:cNvPr id="1090568" name="Text Box 8"/>
          <p:cNvSpPr txBox="1">
            <a:spLocks noChangeArrowheads="1"/>
          </p:cNvSpPr>
          <p:nvPr/>
        </p:nvSpPr>
        <p:spPr bwMode="auto">
          <a:xfrm>
            <a:off x="3276600" y="4221163"/>
            <a:ext cx="1344613" cy="406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 i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Mpp=2.4-3</a:t>
            </a:r>
          </a:p>
        </p:txBody>
      </p:sp>
      <p:sp>
        <p:nvSpPr>
          <p:cNvPr id="1090569" name="Rectangle 9"/>
          <p:cNvSpPr>
            <a:spLocks noChangeArrowheads="1"/>
          </p:cNvSpPr>
          <p:nvPr/>
        </p:nvSpPr>
        <p:spPr bwMode="auto">
          <a:xfrm>
            <a:off x="395288" y="5900738"/>
            <a:ext cx="6337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rgbClr val="FF3300"/>
                </a:solidFill>
              </a:rPr>
              <a:t>E. T.-G., E.A. </a:t>
            </a:r>
            <a:r>
              <a:rPr lang="en-US" sz="1800" dirty="0" err="1">
                <a:solidFill>
                  <a:srgbClr val="FF3300"/>
                </a:solidFill>
              </a:rPr>
              <a:t>Kuraev</a:t>
            </a:r>
            <a:r>
              <a:rPr lang="en-US" sz="1800" dirty="0">
                <a:solidFill>
                  <a:srgbClr val="FF3300"/>
                </a:solidFill>
              </a:rPr>
              <a:t>, S. </a:t>
            </a:r>
            <a:r>
              <a:rPr lang="en-US" sz="1800" dirty="0" err="1">
                <a:solidFill>
                  <a:srgbClr val="FF3300"/>
                </a:solidFill>
              </a:rPr>
              <a:t>Bakmaev</a:t>
            </a:r>
            <a:r>
              <a:rPr lang="en-US" sz="1800" dirty="0">
                <a:solidFill>
                  <a:srgbClr val="FF3300"/>
                </a:solidFill>
              </a:rPr>
              <a:t>, S. </a:t>
            </a:r>
            <a:r>
              <a:rPr lang="en-US" sz="1800" dirty="0" err="1">
                <a:solidFill>
                  <a:srgbClr val="FF3300"/>
                </a:solidFill>
              </a:rPr>
              <a:t>Pacetti</a:t>
            </a:r>
            <a:r>
              <a:rPr lang="en-US" sz="1800" dirty="0">
                <a:solidFill>
                  <a:srgbClr val="FF3300"/>
                </a:solidFill>
              </a:rPr>
              <a:t>, Phys. </a:t>
            </a:r>
            <a:r>
              <a:rPr lang="en-US" sz="1800" dirty="0" err="1">
                <a:solidFill>
                  <a:srgbClr val="FF3300"/>
                </a:solidFill>
              </a:rPr>
              <a:t>Lett</a:t>
            </a:r>
            <a:r>
              <a:rPr lang="en-US" sz="1800" dirty="0">
                <a:solidFill>
                  <a:srgbClr val="FF3300"/>
                </a:solidFill>
              </a:rPr>
              <a:t>. B  (2008)</a:t>
            </a:r>
            <a:endParaRPr lang="fr-FR" sz="1800" dirty="0">
              <a:solidFill>
                <a:srgbClr val="FF3300"/>
              </a:solidFill>
            </a:endParaRP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7258" y="895986"/>
            <a:ext cx="3745334" cy="12059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607890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47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357562"/>
            <a:ext cx="5003800" cy="55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4" name="Rectangle 13"/>
          <p:cNvSpPr/>
          <p:nvPr/>
        </p:nvSpPr>
        <p:spPr bwMode="auto">
          <a:xfrm>
            <a:off x="928662" y="3214686"/>
            <a:ext cx="642942" cy="85725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Egle Tomasi-Gustafsson       GDR, IPN Orsay 5-X-2012</a:t>
            </a:r>
            <a:endParaRPr lang="fr-FR"/>
          </a:p>
        </p:txBody>
      </p:sp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i="1">
                <a:solidFill>
                  <a:schemeClr val="accent2"/>
                </a:solidFill>
              </a:rPr>
              <a:t>Structure Function method</a:t>
            </a:r>
            <a:r>
              <a:rPr lang="fr-FR"/>
              <a:t> </a:t>
            </a:r>
          </a:p>
        </p:txBody>
      </p:sp>
      <p:pic>
        <p:nvPicPr>
          <p:cNvPr id="4464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4652963"/>
            <a:ext cx="5327650" cy="703262"/>
          </a:xfrm>
          <a:prstGeom prst="rect">
            <a:avLst/>
          </a:prstGeom>
          <a:noFill/>
        </p:spPr>
      </p:pic>
      <p:pic>
        <p:nvPicPr>
          <p:cNvPr id="4464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5516563"/>
            <a:ext cx="7056438" cy="6032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44647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1571612"/>
            <a:ext cx="4026098" cy="7318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446474" name="Picture 10" descr="bab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000628" y="642917"/>
            <a:ext cx="4171967" cy="4171967"/>
          </a:xfrm>
          <a:noFill/>
          <a:ln/>
        </p:spPr>
      </p:pic>
      <p:sp>
        <p:nvSpPr>
          <p:cNvPr id="446475" name="Rectangle 11"/>
          <p:cNvSpPr>
            <a:spLocks noChangeArrowheads="1"/>
          </p:cNvSpPr>
          <p:nvPr/>
        </p:nvSpPr>
        <p:spPr bwMode="auto">
          <a:xfrm>
            <a:off x="3419475" y="3141663"/>
            <a:ext cx="73025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46476" name="Text Box 12"/>
          <p:cNvSpPr txBox="1">
            <a:spLocks noChangeArrowheads="1"/>
          </p:cNvSpPr>
          <p:nvPr/>
        </p:nvSpPr>
        <p:spPr bwMode="auto">
          <a:xfrm>
            <a:off x="683568" y="548680"/>
            <a:ext cx="42973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i="1" dirty="0">
                <a:effectLst/>
                <a:latin typeface="Arial" charset="0"/>
              </a:rPr>
              <a:t> </a:t>
            </a:r>
            <a:r>
              <a:rPr lang="en-US" sz="3200" i="1" dirty="0">
                <a:effectLst/>
                <a:latin typeface="Arial" charset="0"/>
              </a:rPr>
              <a:t>e</a:t>
            </a:r>
            <a:r>
              <a:rPr lang="en-US" sz="3200" i="1" baseline="30000" dirty="0">
                <a:effectLst/>
                <a:latin typeface="Arial" charset="0"/>
              </a:rPr>
              <a:t>+ </a:t>
            </a:r>
            <a:r>
              <a:rPr lang="en-US" sz="3200" i="1" dirty="0">
                <a:effectLst/>
                <a:latin typeface="Arial" charset="0"/>
              </a:rPr>
              <a:t>+e</a:t>
            </a:r>
            <a:r>
              <a:rPr lang="en-US" sz="3200" i="1" baseline="30000" dirty="0">
                <a:effectLst/>
                <a:latin typeface="Arial" charset="0"/>
              </a:rPr>
              <a:t>-</a:t>
            </a:r>
            <a:r>
              <a:rPr lang="en-US" sz="3200" i="1" dirty="0">
                <a:effectLst/>
                <a:latin typeface="Arial" charset="0"/>
              </a:rPr>
              <a:t> </a:t>
            </a:r>
            <a:r>
              <a:rPr lang="en-US" sz="3200" i="1" dirty="0">
                <a:effectLst/>
                <a:latin typeface="Arial" charset="0"/>
                <a:sym typeface="Symbol" pitchFamily="18" charset="2"/>
              </a:rPr>
              <a:t> p + p + 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072330" y="1285860"/>
            <a:ext cx="1494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800" dirty="0" smtClean="0">
                <a:solidFill>
                  <a:srgbClr val="FF0000"/>
                </a:solidFill>
              </a:rPr>
              <a:t>E=0.05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714480" y="3214686"/>
            <a:ext cx="642942" cy="857256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2806700" y="6093296"/>
            <a:ext cx="6337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rgbClr val="FF3300"/>
                </a:solidFill>
              </a:rPr>
              <a:t>E. T.-G., E.A. </a:t>
            </a:r>
            <a:r>
              <a:rPr lang="en-US" sz="1800" dirty="0" err="1">
                <a:solidFill>
                  <a:srgbClr val="FF3300"/>
                </a:solidFill>
              </a:rPr>
              <a:t>Kuraev</a:t>
            </a:r>
            <a:r>
              <a:rPr lang="en-US" sz="1800" dirty="0">
                <a:solidFill>
                  <a:srgbClr val="FF3300"/>
                </a:solidFill>
              </a:rPr>
              <a:t>, S. </a:t>
            </a:r>
            <a:r>
              <a:rPr lang="en-US" sz="1800" dirty="0" err="1">
                <a:solidFill>
                  <a:srgbClr val="FF3300"/>
                </a:solidFill>
              </a:rPr>
              <a:t>Bakmaev</a:t>
            </a:r>
            <a:r>
              <a:rPr lang="en-US" sz="1800" dirty="0">
                <a:solidFill>
                  <a:srgbClr val="FF3300"/>
                </a:solidFill>
              </a:rPr>
              <a:t>, S. </a:t>
            </a:r>
            <a:r>
              <a:rPr lang="en-US" sz="1800" dirty="0" err="1">
                <a:solidFill>
                  <a:srgbClr val="FF3300"/>
                </a:solidFill>
              </a:rPr>
              <a:t>Pacetti</a:t>
            </a:r>
            <a:r>
              <a:rPr lang="en-US" sz="1800" dirty="0">
                <a:solidFill>
                  <a:srgbClr val="FF3300"/>
                </a:solidFill>
              </a:rPr>
              <a:t>, Phys. </a:t>
            </a:r>
            <a:r>
              <a:rPr lang="en-US" sz="1800" dirty="0" err="1">
                <a:solidFill>
                  <a:srgbClr val="FF3300"/>
                </a:solidFill>
              </a:rPr>
              <a:t>Lett</a:t>
            </a:r>
            <a:r>
              <a:rPr lang="en-US" sz="1800" dirty="0">
                <a:solidFill>
                  <a:srgbClr val="FF3300"/>
                </a:solidFill>
              </a:rPr>
              <a:t>. B  (2008)</a:t>
            </a:r>
            <a:endParaRPr lang="fr-FR" sz="1800" dirty="0">
              <a:solidFill>
                <a:srgbClr val="FF3300"/>
              </a:solidFill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5292080" y="548680"/>
            <a:ext cx="37926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 smtClean="0">
                <a:solidFill>
                  <a:srgbClr val="FF3300"/>
                </a:solidFill>
              </a:rPr>
              <a:t>E.A</a:t>
            </a:r>
            <a:r>
              <a:rPr lang="en-US" sz="1800" dirty="0">
                <a:solidFill>
                  <a:srgbClr val="FF3300"/>
                </a:solidFill>
              </a:rPr>
              <a:t>. </a:t>
            </a:r>
            <a:r>
              <a:rPr lang="en-US" sz="1800" dirty="0" err="1">
                <a:solidFill>
                  <a:srgbClr val="FF3300"/>
                </a:solidFill>
              </a:rPr>
              <a:t>Kuraev</a:t>
            </a:r>
            <a:r>
              <a:rPr lang="en-US" sz="1800" dirty="0">
                <a:solidFill>
                  <a:srgbClr val="FF3300"/>
                </a:solidFill>
              </a:rPr>
              <a:t>, </a:t>
            </a:r>
            <a:r>
              <a:rPr lang="en-US" sz="1800" dirty="0" smtClean="0">
                <a:solidFill>
                  <a:srgbClr val="FF3300"/>
                </a:solidFill>
              </a:rPr>
              <a:t>V. </a:t>
            </a:r>
            <a:r>
              <a:rPr lang="en-US" sz="1800" dirty="0" err="1" smtClean="0">
                <a:solidFill>
                  <a:srgbClr val="FF3300"/>
                </a:solidFill>
              </a:rPr>
              <a:t>Meledin</a:t>
            </a:r>
            <a:r>
              <a:rPr lang="en-US" sz="1800" dirty="0" smtClean="0">
                <a:solidFill>
                  <a:srgbClr val="FF3300"/>
                </a:solidFill>
              </a:rPr>
              <a:t>, </a:t>
            </a:r>
            <a:r>
              <a:rPr lang="en-US" sz="1800" dirty="0" err="1" smtClean="0">
                <a:solidFill>
                  <a:srgbClr val="FF3300"/>
                </a:solidFill>
              </a:rPr>
              <a:t>Nucl</a:t>
            </a:r>
            <a:r>
              <a:rPr lang="en-US" sz="1800" dirty="0" smtClean="0">
                <a:solidFill>
                  <a:srgbClr val="FF3300"/>
                </a:solidFill>
              </a:rPr>
              <a:t>; Phys. B</a:t>
            </a:r>
            <a:endParaRPr lang="fr-FR" sz="18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91165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02844"/>
            <a:ext cx="499044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66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1879" y="2420887"/>
            <a:ext cx="4132121" cy="275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Charge Asymmetry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Egle Tomasi-Gustafsson       GDR, IPN Orsay 5-X-2012</a:t>
            </a:r>
            <a:endParaRPr lang="fr-FR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2094542" cy="72084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0493" y="764704"/>
            <a:ext cx="4453507" cy="76974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6814" y="5445224"/>
            <a:ext cx="9017186" cy="769441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fr-FR" sz="2200" dirty="0" smtClean="0">
                <a:solidFill>
                  <a:srgbClr val="0000FF"/>
                </a:solidFill>
              </a:rPr>
              <a:t>Radiative proton-antiproton annihilation to a lepton pair.</a:t>
            </a:r>
          </a:p>
          <a:p>
            <a:r>
              <a:rPr lang="fr-FR" sz="2200" dirty="0" smtClean="0">
                <a:solidFill>
                  <a:srgbClr val="0000FF"/>
                </a:solidFill>
              </a:rPr>
              <a:t>A.I. </a:t>
            </a:r>
            <a:r>
              <a:rPr lang="fr-FR" sz="2200" dirty="0" err="1" smtClean="0">
                <a:solidFill>
                  <a:srgbClr val="0000FF"/>
                </a:solidFill>
              </a:rPr>
              <a:t>Ahmadov</a:t>
            </a:r>
            <a:r>
              <a:rPr lang="fr-FR" sz="2200" dirty="0" smtClean="0">
                <a:solidFill>
                  <a:srgbClr val="0000FF"/>
                </a:solidFill>
              </a:rPr>
              <a:t>, V.V. </a:t>
            </a:r>
            <a:r>
              <a:rPr lang="fr-FR" sz="2200" dirty="0" err="1" smtClean="0">
                <a:solidFill>
                  <a:srgbClr val="0000FF"/>
                </a:solidFill>
              </a:rPr>
              <a:t>Bytev</a:t>
            </a:r>
            <a:r>
              <a:rPr lang="fr-FR" sz="2200" dirty="0" smtClean="0">
                <a:solidFill>
                  <a:srgbClr val="0000FF"/>
                </a:solidFill>
              </a:rPr>
              <a:t>, E.A. </a:t>
            </a:r>
            <a:r>
              <a:rPr lang="fr-FR" sz="2200" dirty="0" err="1" smtClean="0">
                <a:solidFill>
                  <a:srgbClr val="0000FF"/>
                </a:solidFill>
              </a:rPr>
              <a:t>Kuraev</a:t>
            </a:r>
            <a:r>
              <a:rPr lang="fr-FR" sz="2200" dirty="0" smtClean="0">
                <a:solidFill>
                  <a:srgbClr val="0000FF"/>
                </a:solidFill>
              </a:rPr>
              <a:t>, E. T.-G., </a:t>
            </a:r>
            <a:r>
              <a:rPr lang="fr-FR" sz="2200" dirty="0" err="1" smtClean="0">
                <a:solidFill>
                  <a:srgbClr val="0000FF"/>
                </a:solidFill>
              </a:rPr>
              <a:t>Phys.Rev</a:t>
            </a:r>
            <a:r>
              <a:rPr lang="fr-FR" sz="2200" dirty="0" smtClean="0">
                <a:solidFill>
                  <a:srgbClr val="0000FF"/>
                </a:solidFill>
              </a:rPr>
              <a:t>. D82 (2010) 094016</a:t>
            </a:r>
          </a:p>
        </p:txBody>
      </p:sp>
    </p:spTree>
    <p:extLst>
      <p:ext uri="{BB962C8B-B14F-4D97-AF65-F5344CB8AC3E}">
        <p14:creationId xmlns:p14="http://schemas.microsoft.com/office/powerpoint/2010/main" xmlns="" val="257048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Egle Tomasi-Gustafsson       GDR, IPN Orsay 5-X-2012</a:t>
            </a:r>
            <a:endParaRPr lang="fr-FR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457200"/>
            <a:ext cx="8507413" cy="4556125"/>
          </a:xfrm>
        </p:spPr>
        <p:txBody>
          <a:bodyPr/>
          <a:lstStyle/>
          <a:p>
            <a:r>
              <a:rPr lang="en-GB" sz="3600" b="1" i="1" dirty="0" smtClean="0">
                <a:solidFill>
                  <a:srgbClr val="0000FF"/>
                </a:solidFill>
              </a:rPr>
              <a:t>Which alternative for </a:t>
            </a:r>
            <a:r>
              <a:rPr lang="en-GB" sz="3600" b="1" i="1" dirty="0" err="1" smtClean="0">
                <a:solidFill>
                  <a:srgbClr val="0000FF"/>
                </a:solidFill>
              </a:rPr>
              <a:t>GEp</a:t>
            </a:r>
            <a:r>
              <a:rPr lang="en-GB" sz="3600" b="1" i="1" dirty="0" smtClean="0">
                <a:solidFill>
                  <a:srgbClr val="0000FF"/>
                </a:solidFill>
              </a:rPr>
              <a:t>?</a:t>
            </a:r>
            <a:br>
              <a:rPr lang="en-GB" sz="3600" b="1" i="1" dirty="0" smtClean="0">
                <a:solidFill>
                  <a:srgbClr val="0000FF"/>
                </a:solidFill>
              </a:rPr>
            </a:br>
            <a:endParaRPr lang="en-GB" sz="3600" b="1" i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0668714"/>
      </p:ext>
    </p:extLst>
  </p:cSld>
  <p:clrMapOvr>
    <a:masterClrMapping/>
  </p:clrMapOvr>
  <p:transition advTm="734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Egle Tomasi-Gustafsson       GDR, IPN Orsay 5-X-2012</a:t>
            </a:r>
            <a:endParaRPr lang="fr-FR"/>
          </a:p>
        </p:txBody>
      </p:sp>
      <p:sp>
        <p:nvSpPr>
          <p:cNvPr id="6727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-16192" y="89918"/>
            <a:ext cx="8782050" cy="366713"/>
          </a:xfrm>
        </p:spPr>
        <p:txBody>
          <a:bodyPr/>
          <a:lstStyle/>
          <a:p>
            <a:r>
              <a:rPr lang="en-GB" sz="36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Qualitative estimation  of 2</a:t>
            </a:r>
            <a:r>
              <a:rPr lang="en-GB" sz="36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r>
              <a:rPr lang="en-GB" sz="36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exchange</a:t>
            </a:r>
            <a:r>
              <a:rPr lang="en-GB" sz="32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GB" sz="4000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672771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115616" y="980728"/>
          <a:ext cx="3959225" cy="2136775"/>
        </p:xfrm>
        <a:graphic>
          <a:graphicData uri="http://schemas.openxmlformats.org/presentationml/2006/ole">
            <p:oleObj spid="_x0000_s373984" name="Bitmap Image" r:id="rId4" imgW="4334480" imgH="2010056" progId="PBrush">
              <p:embed/>
            </p:oleObj>
          </a:graphicData>
        </a:graphic>
      </p:graphicFrame>
      <p:graphicFrame>
        <p:nvGraphicFramePr>
          <p:cNvPr id="67277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292725" y="1412875"/>
          <a:ext cx="1944688" cy="450850"/>
        </p:xfrm>
        <a:graphic>
          <a:graphicData uri="http://schemas.openxmlformats.org/presentationml/2006/ole">
            <p:oleObj spid="_x0000_s373985" name="Bitmap Image" r:id="rId5" imgW="1409897" imgH="323981" progId="PBrush">
              <p:embed/>
            </p:oleObj>
          </a:graphicData>
        </a:graphic>
      </p:graphicFrame>
      <p:graphicFrame>
        <p:nvGraphicFramePr>
          <p:cNvPr id="672773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219700" y="2205038"/>
          <a:ext cx="2047875" cy="782637"/>
        </p:xfrm>
        <a:graphic>
          <a:graphicData uri="http://schemas.openxmlformats.org/presentationml/2006/ole">
            <p:oleObj spid="_x0000_s373986" name="Bitmap Image" r:id="rId6" imgW="1733333" imgH="552527" progId="PBrush">
              <p:embed/>
            </p:oleObj>
          </a:graphicData>
        </a:graphic>
      </p:graphicFrame>
      <p:graphicFrame>
        <p:nvGraphicFramePr>
          <p:cNvPr id="672774" name="Object 6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900113" y="4005263"/>
          <a:ext cx="3960812" cy="879475"/>
        </p:xfrm>
        <a:graphic>
          <a:graphicData uri="http://schemas.openxmlformats.org/presentationml/2006/ole">
            <p:oleObj spid="_x0000_s373987" name="Bitmap Image" r:id="rId7" imgW="3134162" imgH="695238" progId="PBrush">
              <p:embed/>
            </p:oleObj>
          </a:graphicData>
        </a:graphic>
      </p:graphicFrame>
      <p:graphicFrame>
        <p:nvGraphicFramePr>
          <p:cNvPr id="672775" name="Object 7"/>
          <p:cNvGraphicFramePr>
            <a:graphicFrameLocks noChangeAspect="1"/>
          </p:cNvGraphicFramePr>
          <p:nvPr/>
        </p:nvGraphicFramePr>
        <p:xfrm>
          <a:off x="5580063" y="4724400"/>
          <a:ext cx="2663825" cy="803275"/>
        </p:xfrm>
        <a:graphic>
          <a:graphicData uri="http://schemas.openxmlformats.org/presentationml/2006/ole">
            <p:oleObj spid="_x0000_s373988" name="Bitmap Image" r:id="rId8" imgW="2180952" imgH="657317" progId="PBrush">
              <p:embed/>
            </p:oleObj>
          </a:graphicData>
        </a:graphic>
      </p:graphicFrame>
      <p:sp>
        <p:nvSpPr>
          <p:cNvPr id="672776" name="Text Box 8"/>
          <p:cNvSpPr txBox="1">
            <a:spLocks noChangeArrowheads="1"/>
          </p:cNvSpPr>
          <p:nvPr/>
        </p:nvSpPr>
        <p:spPr bwMode="auto">
          <a:xfrm>
            <a:off x="610296" y="3212976"/>
            <a:ext cx="8065392" cy="707886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sz="2400" dirty="0" err="1" smtClean="0">
                <a:solidFill>
                  <a:srgbClr val="FF0066"/>
                </a:solidFill>
              </a:rPr>
              <a:t>From</a:t>
            </a:r>
            <a:r>
              <a:rPr lang="fr-FR" sz="2400" dirty="0" smtClean="0">
                <a:solidFill>
                  <a:srgbClr val="FF0066"/>
                </a:solidFill>
              </a:rPr>
              <a:t> quark </a:t>
            </a:r>
            <a:r>
              <a:rPr lang="fr-FR" sz="2400" dirty="0" err="1" smtClean="0">
                <a:solidFill>
                  <a:srgbClr val="FF0066"/>
                </a:solidFill>
              </a:rPr>
              <a:t>counting</a:t>
            </a:r>
            <a:r>
              <a:rPr lang="fr-FR" sz="2400" dirty="0" smtClean="0">
                <a:solidFill>
                  <a:srgbClr val="FF0066"/>
                </a:solidFill>
              </a:rPr>
              <a:t> </a:t>
            </a:r>
            <a:r>
              <a:rPr lang="fr-FR" sz="2400" dirty="0" err="1" smtClean="0">
                <a:solidFill>
                  <a:srgbClr val="FF0066"/>
                </a:solidFill>
              </a:rPr>
              <a:t>rules</a:t>
            </a:r>
            <a:r>
              <a:rPr lang="fr-FR" sz="2400" dirty="0" smtClean="0">
                <a:solidFill>
                  <a:srgbClr val="FF0066"/>
                </a:solidFill>
              </a:rPr>
              <a:t>:</a:t>
            </a:r>
            <a:r>
              <a:rPr lang="fr-FR" sz="2400" dirty="0" smtClean="0">
                <a:solidFill>
                  <a:srgbClr val="00CC00"/>
                </a:solidFill>
              </a:rPr>
              <a:t> </a:t>
            </a:r>
            <a:r>
              <a:rPr lang="fr-FR" sz="2400" dirty="0" err="1" smtClean="0">
                <a:solidFill>
                  <a:srgbClr val="009900"/>
                </a:solidFill>
              </a:rPr>
              <a:t>F</a:t>
            </a:r>
            <a:r>
              <a:rPr lang="fr-FR" sz="2400" baseline="-25000" dirty="0" err="1" smtClean="0">
                <a:solidFill>
                  <a:srgbClr val="009900"/>
                </a:solidFill>
              </a:rPr>
              <a:t>d</a:t>
            </a:r>
            <a:r>
              <a:rPr lang="fr-FR" sz="2400" baseline="-25000" dirty="0" smtClean="0">
                <a:solidFill>
                  <a:srgbClr val="009900"/>
                </a:solidFill>
              </a:rPr>
              <a:t> </a:t>
            </a:r>
            <a:r>
              <a:rPr lang="en-US" sz="2400" dirty="0" smtClean="0">
                <a:solidFill>
                  <a:srgbClr val="009900"/>
                </a:solidFill>
                <a:cs typeface="Times New Roman" pitchFamily="18" charset="0"/>
              </a:rPr>
              <a:t>~ t</a:t>
            </a:r>
            <a:r>
              <a:rPr lang="en-US" sz="2400" baseline="30000" dirty="0" smtClean="0">
                <a:solidFill>
                  <a:srgbClr val="009900"/>
                </a:solidFill>
                <a:cs typeface="Times New Roman" pitchFamily="18" charset="0"/>
              </a:rPr>
              <a:t>-5  </a:t>
            </a:r>
            <a:r>
              <a:rPr lang="fr-FR" sz="2400" dirty="0" smtClean="0">
                <a:solidFill>
                  <a:srgbClr val="009900"/>
                </a:solidFill>
              </a:rPr>
              <a:t>and F</a:t>
            </a:r>
            <a:r>
              <a:rPr lang="fr-FR" sz="2400" baseline="-25000" dirty="0" smtClean="0">
                <a:solidFill>
                  <a:srgbClr val="009900"/>
                </a:solidFill>
              </a:rPr>
              <a:t>N</a:t>
            </a:r>
            <a:r>
              <a:rPr lang="en-US" sz="2400" dirty="0" smtClean="0">
                <a:solidFill>
                  <a:srgbClr val="009900"/>
                </a:solidFill>
              </a:rPr>
              <a:t>~t</a:t>
            </a:r>
            <a:r>
              <a:rPr lang="en-US" sz="2400" baseline="30000" dirty="0" smtClean="0">
                <a:solidFill>
                  <a:srgbClr val="009900"/>
                </a:solidFill>
              </a:rPr>
              <a:t>-2</a:t>
            </a:r>
            <a:r>
              <a:rPr lang="fr-FR" sz="2400" dirty="0"/>
              <a:t> </a:t>
            </a:r>
            <a:r>
              <a:rPr lang="fr-FR" sz="2400" dirty="0" smtClean="0"/>
              <a:t>. </a:t>
            </a:r>
            <a:r>
              <a:rPr lang="fr-FR" sz="2400" dirty="0" err="1" smtClean="0">
                <a:solidFill>
                  <a:srgbClr val="009900"/>
                </a:solidFill>
              </a:rPr>
              <a:t>At</a:t>
            </a:r>
            <a:r>
              <a:rPr lang="fr-FR" sz="2400" dirty="0" smtClean="0">
                <a:solidFill>
                  <a:srgbClr val="009900"/>
                </a:solidFill>
              </a:rPr>
              <a:t>  </a:t>
            </a:r>
            <a:r>
              <a:rPr lang="fr-FR" sz="2400" b="1" dirty="0" smtClean="0">
                <a:solidFill>
                  <a:srgbClr val="009900"/>
                </a:solidFill>
              </a:rPr>
              <a:t>t</a:t>
            </a:r>
            <a:r>
              <a:rPr lang="fr-FR" sz="2400" dirty="0" smtClean="0">
                <a:solidFill>
                  <a:srgbClr val="009900"/>
                </a:solidFill>
              </a:rPr>
              <a:t> </a:t>
            </a:r>
            <a:r>
              <a:rPr lang="fr-FR" sz="2400" dirty="0">
                <a:solidFill>
                  <a:srgbClr val="009900"/>
                </a:solidFill>
              </a:rPr>
              <a:t>= 4 </a:t>
            </a:r>
            <a:r>
              <a:rPr lang="fr-FR" sz="2400" i="0" dirty="0">
                <a:solidFill>
                  <a:srgbClr val="009900"/>
                </a:solidFill>
              </a:rPr>
              <a:t>GeV</a:t>
            </a:r>
            <a:r>
              <a:rPr lang="fr-FR" sz="2400" baseline="30000" dirty="0">
                <a:solidFill>
                  <a:srgbClr val="009900"/>
                </a:solidFill>
              </a:rPr>
              <a:t>2</a:t>
            </a:r>
            <a:endParaRPr lang="fr-FR" sz="2400" dirty="0">
              <a:solidFill>
                <a:srgbClr val="009900"/>
              </a:solidFill>
            </a:endParaRPr>
          </a:p>
          <a:p>
            <a:pPr eaLnBrk="1" hangingPunct="1"/>
            <a:endParaRPr lang="en-US" sz="2400" baseline="30000" dirty="0">
              <a:solidFill>
                <a:srgbClr val="00CC00"/>
              </a:solidFill>
              <a:cs typeface="Times New Roman" pitchFamily="18" charset="0"/>
            </a:endParaRPr>
          </a:p>
        </p:txBody>
      </p:sp>
      <p:graphicFrame>
        <p:nvGraphicFramePr>
          <p:cNvPr id="672778" name="Object 10"/>
          <p:cNvGraphicFramePr>
            <a:graphicFrameLocks noChangeAspect="1"/>
          </p:cNvGraphicFramePr>
          <p:nvPr/>
        </p:nvGraphicFramePr>
        <p:xfrm>
          <a:off x="3203575" y="4868863"/>
          <a:ext cx="1295400" cy="466725"/>
        </p:xfrm>
        <a:graphic>
          <a:graphicData uri="http://schemas.openxmlformats.org/presentationml/2006/ole">
            <p:oleObj spid="_x0000_s373989" name="Bitmap Image" r:id="rId9" imgW="923810" imgH="333333" progId="PBrush">
              <p:embed/>
            </p:oleObj>
          </a:graphicData>
        </a:graphic>
      </p:graphicFrame>
      <p:sp>
        <p:nvSpPr>
          <p:cNvPr id="672779" name="Rectangle 11"/>
          <p:cNvSpPr>
            <a:spLocks noChangeArrowheads="1"/>
          </p:cNvSpPr>
          <p:nvPr/>
        </p:nvSpPr>
        <p:spPr bwMode="auto">
          <a:xfrm>
            <a:off x="1042988" y="5456101"/>
            <a:ext cx="7416800" cy="830997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fr-FR" sz="2400" i="1" dirty="0">
                <a:solidFill>
                  <a:srgbClr val="FF0066"/>
                </a:solidFill>
              </a:rPr>
              <a:t>For d, </a:t>
            </a:r>
            <a:r>
              <a:rPr lang="fr-FR" sz="2400" i="1" baseline="30000" dirty="0">
                <a:solidFill>
                  <a:srgbClr val="FF0066"/>
                </a:solidFill>
              </a:rPr>
              <a:t>3</a:t>
            </a:r>
            <a:r>
              <a:rPr lang="fr-FR" sz="2400" i="1" dirty="0">
                <a:solidFill>
                  <a:srgbClr val="FF0066"/>
                </a:solidFill>
              </a:rPr>
              <a:t>He, </a:t>
            </a:r>
            <a:r>
              <a:rPr lang="fr-FR" sz="2400" i="1" baseline="30000" dirty="0">
                <a:solidFill>
                  <a:srgbClr val="FF0066"/>
                </a:solidFill>
              </a:rPr>
              <a:t>4</a:t>
            </a:r>
            <a:r>
              <a:rPr lang="fr-FR" sz="2400" i="1" dirty="0">
                <a:solidFill>
                  <a:srgbClr val="FF0066"/>
                </a:solidFill>
              </a:rPr>
              <a:t>He,  2</a:t>
            </a:r>
            <a:r>
              <a:rPr lang="fr-FR" sz="2400" i="1" dirty="0">
                <a:solidFill>
                  <a:srgbClr val="FF0066"/>
                </a:solidFill>
                <a:latin typeface="Symbol" pitchFamily="18" charset="2"/>
              </a:rPr>
              <a:t>g</a:t>
            </a:r>
            <a:r>
              <a:rPr lang="fr-FR" sz="2400" i="1" dirty="0">
                <a:solidFill>
                  <a:srgbClr val="0000FF"/>
                </a:solidFill>
                <a:latin typeface="Symbol" pitchFamily="18" charset="2"/>
              </a:rPr>
              <a:t>  </a:t>
            </a:r>
            <a:r>
              <a:rPr lang="fr-FR" sz="2400" i="1" dirty="0" err="1">
                <a:solidFill>
                  <a:srgbClr val="0000FF"/>
                </a:solidFill>
              </a:rPr>
              <a:t>effect</a:t>
            </a:r>
            <a:r>
              <a:rPr lang="fr-FR" sz="2400" i="1" dirty="0">
                <a:solidFill>
                  <a:srgbClr val="0000FF"/>
                </a:solidFill>
              </a:rPr>
              <a:t> </a:t>
            </a:r>
            <a:r>
              <a:rPr lang="fr-FR" sz="2400" i="1" dirty="0" err="1">
                <a:solidFill>
                  <a:srgbClr val="0000FF"/>
                </a:solidFill>
              </a:rPr>
              <a:t>should</a:t>
            </a:r>
            <a:r>
              <a:rPr lang="fr-FR" sz="2400" i="1" dirty="0">
                <a:solidFill>
                  <a:srgbClr val="0000FF"/>
                </a:solidFill>
              </a:rPr>
              <a:t> </a:t>
            </a:r>
            <a:r>
              <a:rPr lang="fr-FR" sz="2400" i="1" dirty="0" err="1">
                <a:solidFill>
                  <a:srgbClr val="0000FF"/>
                </a:solidFill>
              </a:rPr>
              <a:t>appear</a:t>
            </a:r>
            <a:r>
              <a:rPr lang="fr-FR" sz="2400" i="1" dirty="0">
                <a:solidFill>
                  <a:srgbClr val="0000FF"/>
                </a:solidFill>
              </a:rPr>
              <a:t> </a:t>
            </a:r>
            <a:r>
              <a:rPr lang="fr-FR" sz="2400" i="1" dirty="0" err="1">
                <a:solidFill>
                  <a:srgbClr val="0000FF"/>
                </a:solidFill>
              </a:rPr>
              <a:t>at</a:t>
            </a:r>
            <a:r>
              <a:rPr lang="fr-FR" sz="2400" i="1" dirty="0">
                <a:solidFill>
                  <a:srgbClr val="0000FF"/>
                </a:solidFill>
              </a:rPr>
              <a:t>  </a:t>
            </a:r>
            <a:r>
              <a:rPr lang="en-US" sz="2400" i="1" dirty="0">
                <a:solidFill>
                  <a:srgbClr val="0000FF"/>
                </a:solidFill>
                <a:cs typeface="Times New Roman" pitchFamily="18" charset="0"/>
              </a:rPr>
              <a:t>~</a:t>
            </a:r>
            <a:r>
              <a:rPr lang="fr-FR" sz="2400" i="1" dirty="0">
                <a:solidFill>
                  <a:srgbClr val="FF0066"/>
                </a:solidFill>
              </a:rPr>
              <a:t>1   GeV</a:t>
            </a:r>
            <a:r>
              <a:rPr lang="fr-FR" sz="2400" i="1" baseline="30000" dirty="0">
                <a:solidFill>
                  <a:srgbClr val="FF0066"/>
                </a:solidFill>
              </a:rPr>
              <a:t>2</a:t>
            </a:r>
            <a:r>
              <a:rPr lang="fr-FR" sz="2400" i="1" dirty="0">
                <a:solidFill>
                  <a:srgbClr val="0000FF"/>
                </a:solidFill>
              </a:rPr>
              <a:t>,</a:t>
            </a:r>
          </a:p>
          <a:p>
            <a:pPr eaLnBrk="1" hangingPunct="1"/>
            <a:r>
              <a:rPr lang="fr-FR" sz="2400" i="1" dirty="0">
                <a:solidFill>
                  <a:srgbClr val="FF0066"/>
                </a:solidFill>
              </a:rPr>
              <a:t>for protons</a:t>
            </a:r>
            <a:r>
              <a:rPr lang="fr-FR" sz="2400" i="1" dirty="0">
                <a:solidFill>
                  <a:srgbClr val="0000FF"/>
                </a:solidFill>
              </a:rPr>
              <a:t>                                                     ~ </a:t>
            </a:r>
            <a:r>
              <a:rPr lang="fr-FR" sz="2400" i="1" dirty="0">
                <a:solidFill>
                  <a:srgbClr val="FF0066"/>
                </a:solidFill>
              </a:rPr>
              <a:t>10 GeV</a:t>
            </a:r>
            <a:r>
              <a:rPr lang="fr-FR" sz="2400" i="1" baseline="30000" dirty="0">
                <a:solidFill>
                  <a:srgbClr val="FF0066"/>
                </a:solidFill>
              </a:rPr>
              <a:t>2</a:t>
            </a:r>
            <a:endParaRPr lang="fr-FR" sz="2400" dirty="0">
              <a:solidFill>
                <a:srgbClr val="FF0066"/>
              </a:solidFill>
            </a:endParaRPr>
          </a:p>
        </p:txBody>
      </p:sp>
      <p:sp>
        <p:nvSpPr>
          <p:cNvPr id="672780" name="Text Box 12"/>
          <p:cNvSpPr txBox="1">
            <a:spLocks noChangeArrowheads="1"/>
          </p:cNvSpPr>
          <p:nvPr/>
        </p:nvSpPr>
        <p:spPr bwMode="auto">
          <a:xfrm>
            <a:off x="2051050" y="1557338"/>
            <a:ext cx="50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fr-FR" sz="2000" b="1" i="1">
                <a:solidFill>
                  <a:srgbClr val="00CC00"/>
                </a:solidFill>
              </a:rPr>
              <a:t>q/2</a:t>
            </a:r>
          </a:p>
        </p:txBody>
      </p:sp>
      <p:sp>
        <p:nvSpPr>
          <p:cNvPr id="672781" name="Rectangle 13"/>
          <p:cNvSpPr>
            <a:spLocks noChangeArrowheads="1"/>
          </p:cNvSpPr>
          <p:nvPr/>
        </p:nvSpPr>
        <p:spPr bwMode="auto">
          <a:xfrm>
            <a:off x="3635375" y="1557338"/>
            <a:ext cx="50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fr-FR" sz="2000" b="1" i="1">
                <a:solidFill>
                  <a:srgbClr val="00CC00"/>
                </a:solidFill>
              </a:rPr>
              <a:t>q/2</a:t>
            </a:r>
          </a:p>
        </p:txBody>
      </p:sp>
      <p:sp>
        <p:nvSpPr>
          <p:cNvPr id="672782" name="Text Box 14"/>
          <p:cNvSpPr txBox="1">
            <a:spLocks noChangeArrowheads="1"/>
          </p:cNvSpPr>
          <p:nvPr/>
        </p:nvSpPr>
        <p:spPr bwMode="auto">
          <a:xfrm>
            <a:off x="971600" y="476672"/>
            <a:ext cx="4249737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fr-FR" dirty="0">
                <a:solidFill>
                  <a:srgbClr val="FF0066"/>
                </a:solidFill>
              </a:rPr>
              <a:t>       </a:t>
            </a:r>
            <a:r>
              <a:rPr lang="fr-FR" sz="2400" dirty="0"/>
              <a:t>For</a:t>
            </a:r>
            <a:r>
              <a:rPr lang="fr-FR" sz="2400" dirty="0">
                <a:solidFill>
                  <a:srgbClr val="FF0066"/>
                </a:solidFill>
              </a:rPr>
              <a:t> </a:t>
            </a:r>
            <a:r>
              <a:rPr lang="fr-FR" sz="2400" b="1" i="1" dirty="0" err="1">
                <a:solidFill>
                  <a:srgbClr val="FF0066"/>
                </a:solidFill>
              </a:rPr>
              <a:t>ed</a:t>
            </a:r>
            <a:r>
              <a:rPr lang="fr-FR" sz="2400" b="1" dirty="0">
                <a:solidFill>
                  <a:srgbClr val="FF0066"/>
                </a:solidFill>
              </a:rPr>
              <a:t> </a:t>
            </a:r>
            <a:r>
              <a:rPr lang="fr-FR" sz="2400" dirty="0" err="1"/>
              <a:t>elastic</a:t>
            </a:r>
            <a:r>
              <a:rPr lang="fr-FR" sz="2400" dirty="0"/>
              <a:t> </a:t>
            </a:r>
            <a:r>
              <a:rPr lang="fr-FR" sz="2400" dirty="0" err="1"/>
              <a:t>scattering</a:t>
            </a:r>
            <a:r>
              <a:rPr lang="fr-FR" sz="2400" dirty="0"/>
              <a:t>: </a:t>
            </a:r>
            <a:endParaRPr lang="en-US" sz="2400" baseline="30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17622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Box 6"/>
          <p:cNvSpPr txBox="1">
            <a:spLocks noChangeArrowheads="1"/>
          </p:cNvSpPr>
          <p:nvPr/>
        </p:nvSpPr>
        <p:spPr bwMode="auto">
          <a:xfrm>
            <a:off x="2000232" y="0"/>
            <a:ext cx="61478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cs typeface="Times New Roman" pitchFamily="18" charset="0"/>
              </a:rPr>
              <a:t>Polarization experiments - </a:t>
            </a:r>
            <a:r>
              <a:rPr lang="en-US" sz="3600" dirty="0" err="1" smtClean="0">
                <a:cs typeface="Times New Roman" pitchFamily="18" charset="0"/>
              </a:rPr>
              <a:t>Jlab</a:t>
            </a:r>
            <a:endParaRPr lang="en-US" sz="3600" dirty="0">
              <a:cs typeface="Times New Roman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28662" y="642918"/>
            <a:ext cx="4071966" cy="40011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FFFF00"/>
                </a:solidFill>
              </a:rPr>
              <a:t>A.I. </a:t>
            </a:r>
            <a:r>
              <a:rPr lang="fr-FR" sz="2000" dirty="0" err="1" smtClean="0">
                <a:solidFill>
                  <a:srgbClr val="FFFF00"/>
                </a:solidFill>
              </a:rPr>
              <a:t>Akhiezer</a:t>
            </a:r>
            <a:r>
              <a:rPr lang="fr-FR" sz="2000" dirty="0" smtClean="0">
                <a:solidFill>
                  <a:srgbClr val="FFFF00"/>
                </a:solidFill>
              </a:rPr>
              <a:t> and M.P. </a:t>
            </a:r>
            <a:r>
              <a:rPr lang="fr-FR" sz="2000" dirty="0" err="1" smtClean="0">
                <a:solidFill>
                  <a:srgbClr val="FFFF00"/>
                </a:solidFill>
              </a:rPr>
              <a:t>Rekalo</a:t>
            </a:r>
            <a:r>
              <a:rPr lang="fr-FR" sz="2000" dirty="0" smtClean="0">
                <a:solidFill>
                  <a:srgbClr val="FFFF00"/>
                </a:solidFill>
              </a:rPr>
              <a:t>, 1967</a:t>
            </a:r>
            <a:endParaRPr lang="fr-FR" sz="2000" dirty="0">
              <a:solidFill>
                <a:srgbClr val="FFFF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00034" y="642919"/>
            <a:ext cx="4572032" cy="4586282"/>
          </a:xfrm>
          <a:prstGeom prst="rect">
            <a:avLst/>
          </a:prstGeom>
        </p:spPr>
        <p:txBody>
          <a:bodyPr/>
          <a:lstStyle/>
          <a:p>
            <a:pPr marL="81915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81915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sng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mic Sans MS" pitchFamily="66" charset="0"/>
              </a:rPr>
              <a:t>GEp</a:t>
            </a:r>
            <a:r>
              <a:rPr lang="en-GB" sz="2800" i="0" u="sng" kern="0" dirty="0" smtClean="0">
                <a:solidFill>
                  <a:schemeClr val="accent2"/>
                </a:solidFill>
                <a:latin typeface="Comic Sans MS" pitchFamily="66" charset="0"/>
              </a:rPr>
              <a:t> collaboration</a:t>
            </a:r>
            <a:endParaRPr kumimoji="0" lang="en-GB" sz="2800" b="0" i="0" u="sng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mic Sans MS" pitchFamily="66" charset="0"/>
            </a:endParaRPr>
          </a:p>
          <a:p>
            <a:pPr marL="81915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"standard"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 pitchFamily="66" charset="0"/>
              </a:rPr>
              <a:t>dipole function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for the nucleon magnetic FFs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 pitchFamily="66" charset="0"/>
              </a:rPr>
              <a:t>GMp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and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 pitchFamily="66" charset="0"/>
              </a:rPr>
              <a:t>GMn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81915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2)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mic Sans MS" pitchFamily="66" charset="0"/>
              </a:rPr>
              <a:t>linear deviation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from the dipole function for the electric proton FF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mic Sans MS" pitchFamily="66" charset="0"/>
              </a:rPr>
              <a:t>Gep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mic Sans MS" pitchFamily="66" charset="0"/>
            </a:endParaRPr>
          </a:p>
          <a:p>
            <a:pPr marL="81915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00" i="0" kern="0" dirty="0" smtClean="0">
                <a:latin typeface="Comic Sans MS" pitchFamily="66" charset="0"/>
              </a:rPr>
              <a:t>3)</a:t>
            </a:r>
            <a:r>
              <a:rPr lang="en-GB" sz="2000" i="0" kern="0" dirty="0" smtClean="0">
                <a:solidFill>
                  <a:schemeClr val="accent2"/>
                </a:solidFill>
                <a:latin typeface="Comic Sans MS" pitchFamily="66" charset="0"/>
              </a:rPr>
              <a:t> QCD scaling </a:t>
            </a:r>
            <a:r>
              <a:rPr lang="en-GB" sz="2000" i="0" kern="0" dirty="0" smtClean="0">
                <a:latin typeface="Comic Sans MS" pitchFamily="66" charset="0"/>
              </a:rPr>
              <a:t>not reached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</a:endParaRPr>
          </a:p>
          <a:p>
            <a:pPr marL="81915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00" i="0" kern="0" dirty="0" smtClean="0">
                <a:latin typeface="Comic Sans MS" pitchFamily="66" charset="0"/>
              </a:rPr>
              <a:t>3) </a:t>
            </a:r>
            <a:r>
              <a:rPr lang="en-GB" sz="2000" i="0" kern="0" dirty="0" smtClean="0">
                <a:solidFill>
                  <a:srgbClr val="0000FF"/>
                </a:solidFill>
                <a:latin typeface="Comic Sans MS" pitchFamily="66" charset="0"/>
              </a:rPr>
              <a:t>Zero crossing </a:t>
            </a:r>
            <a:r>
              <a:rPr lang="en-GB" sz="2000" i="0" kern="0" dirty="0" smtClean="0">
                <a:latin typeface="Comic Sans MS" pitchFamily="66" charset="0"/>
              </a:rPr>
              <a:t>of </a:t>
            </a:r>
            <a:r>
              <a:rPr lang="en-GB" sz="2000" i="0" kern="0" dirty="0" err="1" smtClean="0">
                <a:latin typeface="Comic Sans MS" pitchFamily="66" charset="0"/>
              </a:rPr>
              <a:t>Gep</a:t>
            </a:r>
            <a:r>
              <a:rPr lang="en-GB" sz="2000" i="0" kern="0" dirty="0" smtClean="0">
                <a:latin typeface="Comic Sans MS" pitchFamily="66" charset="0"/>
              </a:rPr>
              <a:t>?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</a:endParaRPr>
          </a:p>
          <a:p>
            <a:pPr marL="81915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00" i="0" kern="0" dirty="0" smtClean="0">
                <a:latin typeface="Comic Sans MS" pitchFamily="66" charset="0"/>
              </a:rPr>
              <a:t>4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) </a:t>
            </a:r>
            <a:r>
              <a:rPr kumimoji="0" lang="en-GB" sz="2000" b="1" u="none" strike="noStrike" kern="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omic Sans MS" pitchFamily="66" charset="0"/>
              </a:rPr>
              <a:t>contradiction between polarized and </a:t>
            </a:r>
            <a:r>
              <a:rPr kumimoji="0" lang="en-GB" sz="2000" b="1" u="none" strike="noStrike" kern="0" cap="none" spc="0" normalizeH="0" baseline="0" noProof="0" dirty="0" err="1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omic Sans MS" pitchFamily="66" charset="0"/>
              </a:rPr>
              <a:t>unpolarized</a:t>
            </a:r>
            <a:r>
              <a:rPr kumimoji="0" lang="en-GB" sz="2000" b="1" u="none" strike="noStrike" kern="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omic Sans MS" pitchFamily="66" charset="0"/>
              </a:rPr>
              <a:t> measurements</a:t>
            </a:r>
          </a:p>
          <a:p>
            <a:pPr marL="819150" lvl="1" indent="-342900" eaLnBrk="0" hangingPunct="0">
              <a:spcBef>
                <a:spcPct val="20000"/>
              </a:spcBef>
              <a:defRPr/>
            </a:pPr>
            <a:r>
              <a:rPr lang="en-GB" sz="2400" dirty="0" smtClean="0"/>
              <a:t>A.J.R. Puckett et al, PRL (2010) </a:t>
            </a:r>
            <a:endParaRPr lang="en-GB" sz="2400" i="0" kern="0" dirty="0" smtClean="0">
              <a:latin typeface="Comic Sans MS" pitchFamily="66" charset="0"/>
            </a:endParaRPr>
          </a:p>
          <a:p>
            <a:pPr marL="81915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00" i="0" kern="0" smtClean="0">
                <a:solidFill>
                  <a:srgbClr val="FF0000"/>
                </a:solidFill>
                <a:latin typeface="Comic Sans MS" pitchFamily="66" charset="0"/>
              </a:rPr>
              <a:t>                 PRC85 </a:t>
            </a:r>
            <a:r>
              <a:rPr lang="en-GB" sz="2000" i="0" kern="0" dirty="0" smtClean="0">
                <a:solidFill>
                  <a:srgbClr val="FF0000"/>
                </a:solidFill>
                <a:latin typeface="Comic Sans MS" pitchFamily="66" charset="0"/>
              </a:rPr>
              <a:t>(2012) 045203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Egle Tomasi-Gustafsson       GDR, IPN Orsay 5-X-2012</a:t>
            </a:r>
            <a:endParaRPr lang="fr-FR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755576" y="6093296"/>
            <a:ext cx="34563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GB" sz="2000" i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50" b="2462"/>
          <a:stretch>
            <a:fillRect/>
          </a:stretch>
        </p:blipFill>
        <p:spPr bwMode="auto">
          <a:xfrm>
            <a:off x="4716016" y="1089359"/>
            <a:ext cx="4427984" cy="428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503840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Egle Tomasi-Gustafsson       GDR, IPN Orsay 5-X-2012</a:t>
            </a:r>
            <a:endParaRPr lang="fr-FR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10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5063" y="0"/>
            <a:ext cx="8008937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924175"/>
            <a:ext cx="37147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2420938"/>
            <a:ext cx="318135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3703" name="Text Box 7"/>
          <p:cNvSpPr txBox="1">
            <a:spLocks noChangeArrowheads="1"/>
          </p:cNvSpPr>
          <p:nvPr/>
        </p:nvSpPr>
        <p:spPr bwMode="auto">
          <a:xfrm>
            <a:off x="2771800" y="2420888"/>
            <a:ext cx="655198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WHY </a:t>
            </a:r>
            <a:r>
              <a:rPr lang="fr-FR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</a:t>
            </a:r>
            <a:r>
              <a:rPr lang="fr-FR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points are </a:t>
            </a:r>
            <a:r>
              <a:rPr lang="fr-FR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aligned</a:t>
            </a:r>
            <a:r>
              <a:rPr lang="fr-F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</p:txBody>
      </p:sp>
      <p:sp>
        <p:nvSpPr>
          <p:cNvPr id="413704" name="Line 8"/>
          <p:cNvSpPr>
            <a:spLocks noChangeShapeType="1"/>
          </p:cNvSpPr>
          <p:nvPr/>
        </p:nvSpPr>
        <p:spPr bwMode="auto">
          <a:xfrm>
            <a:off x="4787900" y="3141663"/>
            <a:ext cx="1944688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380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3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13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3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0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3" name="Rectangle 3"/>
          <p:cNvSpPr>
            <a:spLocks noChangeArrowheads="1"/>
          </p:cNvSpPr>
          <p:nvPr/>
        </p:nvSpPr>
        <p:spPr bwMode="auto">
          <a:xfrm>
            <a:off x="3923928" y="1124744"/>
            <a:ext cx="431800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4408" name="Picture 8" descr="per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3325" y="620688"/>
            <a:ext cx="540067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Egle Tomasi-Gustafsson       GDR, IPN Orsay 5-X-2012</a:t>
            </a:r>
            <a:endParaRPr lang="fr-FR"/>
          </a:p>
        </p:txBody>
      </p:sp>
      <p:sp>
        <p:nvSpPr>
          <p:cNvPr id="614402" name="Rectangle 2"/>
          <p:cNvSpPr>
            <a:spLocks noChangeArrowheads="1"/>
          </p:cNvSpPr>
          <p:nvPr/>
        </p:nvSpPr>
        <p:spPr bwMode="auto">
          <a:xfrm>
            <a:off x="900113" y="2781300"/>
            <a:ext cx="3095625" cy="863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Rosenbluth separation</a:t>
            </a:r>
          </a:p>
        </p:txBody>
      </p:sp>
      <p:sp>
        <p:nvSpPr>
          <p:cNvPr id="6144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76256" y="4005064"/>
            <a:ext cx="1295400" cy="55403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fr-FR" sz="3200" dirty="0">
                <a:solidFill>
                  <a:srgbClr val="00CC00"/>
                </a:solidFill>
                <a:sym typeface="Symbol" pitchFamily="18" charset="2"/>
              </a:rPr>
              <a:t></a:t>
            </a:r>
            <a:r>
              <a:rPr lang="fr-FR" sz="2400" dirty="0">
                <a:solidFill>
                  <a:srgbClr val="00CC00"/>
                </a:solidFill>
                <a:sym typeface="Symbol" pitchFamily="18" charset="2"/>
              </a:rPr>
              <a:t>=0.5</a:t>
            </a:r>
          </a:p>
        </p:txBody>
      </p:sp>
      <p:sp>
        <p:nvSpPr>
          <p:cNvPr id="614406" name="Rectangle 6"/>
          <p:cNvSpPr>
            <a:spLocks noChangeArrowheads="1"/>
          </p:cNvSpPr>
          <p:nvPr/>
        </p:nvSpPr>
        <p:spPr bwMode="auto">
          <a:xfrm>
            <a:off x="5580063" y="4076700"/>
            <a:ext cx="869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fr-FR" i="0">
                <a:solidFill>
                  <a:srgbClr val="FF3300"/>
                </a:solidFill>
                <a:sym typeface="Symbol" pitchFamily="18" charset="2"/>
              </a:rPr>
              <a:t>=0.2</a:t>
            </a:r>
          </a:p>
        </p:txBody>
      </p:sp>
      <p:sp>
        <p:nvSpPr>
          <p:cNvPr id="614407" name="Rectangle 7"/>
          <p:cNvSpPr>
            <a:spLocks noChangeArrowheads="1"/>
          </p:cNvSpPr>
          <p:nvPr/>
        </p:nvSpPr>
        <p:spPr bwMode="auto">
          <a:xfrm>
            <a:off x="6877050" y="2205038"/>
            <a:ext cx="12954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190500">
              <a:lnSpc>
                <a:spcPct val="90000"/>
              </a:lnSpc>
              <a:spcBef>
                <a:spcPct val="20000"/>
              </a:spcBef>
            </a:pPr>
            <a:r>
              <a:rPr lang="fr-FR" sz="2800" i="0" dirty="0">
                <a:solidFill>
                  <a:schemeClr val="accent2"/>
                </a:solidFill>
                <a:latin typeface="Arial" charset="0"/>
                <a:sym typeface="Symbol" pitchFamily="18" charset="2"/>
              </a:rPr>
              <a:t>=0.8</a:t>
            </a:r>
          </a:p>
        </p:txBody>
      </p:sp>
      <p:sp>
        <p:nvSpPr>
          <p:cNvPr id="614409" name="Rectangle 9"/>
          <p:cNvSpPr>
            <a:spLocks noChangeArrowheads="1"/>
          </p:cNvSpPr>
          <p:nvPr/>
        </p:nvSpPr>
        <p:spPr bwMode="auto">
          <a:xfrm>
            <a:off x="3059113" y="2924175"/>
            <a:ext cx="649287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10" name="Text Box 10"/>
          <p:cNvSpPr txBox="1">
            <a:spLocks noChangeArrowheads="1"/>
          </p:cNvSpPr>
          <p:nvPr/>
        </p:nvSpPr>
        <p:spPr bwMode="auto">
          <a:xfrm>
            <a:off x="1384300" y="641350"/>
            <a:ext cx="421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dirty="0"/>
              <a:t>Contribution of the </a:t>
            </a:r>
            <a:r>
              <a:rPr lang="fr-FR" dirty="0" err="1">
                <a:solidFill>
                  <a:srgbClr val="FF3300"/>
                </a:solidFill>
              </a:rPr>
              <a:t>electric</a:t>
            </a:r>
            <a:r>
              <a:rPr lang="fr-FR" dirty="0">
                <a:solidFill>
                  <a:srgbClr val="FF3300"/>
                </a:solidFill>
              </a:rPr>
              <a:t> </a:t>
            </a:r>
            <a:r>
              <a:rPr lang="fr-FR" dirty="0" err="1">
                <a:solidFill>
                  <a:srgbClr val="FF3300"/>
                </a:solidFill>
              </a:rPr>
              <a:t>term</a:t>
            </a:r>
            <a:r>
              <a:rPr lang="fr-FR" i="0" dirty="0"/>
              <a:t> </a:t>
            </a:r>
          </a:p>
        </p:txBody>
      </p:sp>
      <p:sp>
        <p:nvSpPr>
          <p:cNvPr id="614411" name="Rectangle 11"/>
          <p:cNvSpPr>
            <a:spLocks noChangeArrowheads="1"/>
          </p:cNvSpPr>
          <p:nvPr/>
        </p:nvSpPr>
        <p:spPr bwMode="auto">
          <a:xfrm>
            <a:off x="827088" y="4005263"/>
            <a:ext cx="3311525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dirty="0"/>
              <a:t>…</a:t>
            </a:r>
            <a:r>
              <a:rPr lang="fr-FR" sz="2400" dirty="0"/>
              <a:t>to </a:t>
            </a:r>
            <a:r>
              <a:rPr lang="fr-FR" sz="2400" dirty="0" err="1"/>
              <a:t>be</a:t>
            </a:r>
            <a:r>
              <a:rPr lang="fr-FR" sz="2400" dirty="0"/>
              <a:t> </a:t>
            </a:r>
            <a:r>
              <a:rPr lang="fr-FR" sz="2400" dirty="0" err="1"/>
              <a:t>compared</a:t>
            </a:r>
            <a:r>
              <a:rPr lang="fr-FR" sz="2400" dirty="0"/>
              <a:t> to the </a:t>
            </a:r>
            <a:r>
              <a:rPr lang="fr-FR" sz="2400" dirty="0" err="1">
                <a:solidFill>
                  <a:srgbClr val="FF3300"/>
                </a:solidFill>
              </a:rPr>
              <a:t>absolute</a:t>
            </a:r>
            <a:r>
              <a:rPr lang="fr-FR" sz="2400" dirty="0">
                <a:solidFill>
                  <a:srgbClr val="FF3300"/>
                </a:solidFill>
              </a:rPr>
              <a:t> value of  the </a:t>
            </a:r>
            <a:r>
              <a:rPr lang="fr-FR" sz="2400" dirty="0" err="1">
                <a:solidFill>
                  <a:srgbClr val="FF3300"/>
                </a:solidFill>
              </a:rPr>
              <a:t>error</a:t>
            </a:r>
            <a:r>
              <a:rPr lang="fr-FR" sz="2400" dirty="0">
                <a:solidFill>
                  <a:srgbClr val="FF3300"/>
                </a:solidFill>
              </a:rPr>
              <a:t> on </a:t>
            </a:r>
            <a:r>
              <a:rPr lang="fr-FR" sz="2400" dirty="0">
                <a:solidFill>
                  <a:srgbClr val="FF3300"/>
                </a:solidFill>
                <a:latin typeface="Symbol" pitchFamily="18" charset="2"/>
              </a:rPr>
              <a:t>s</a:t>
            </a:r>
            <a:r>
              <a:rPr lang="fr-FR" sz="2400" dirty="0"/>
              <a:t> and to the </a:t>
            </a:r>
            <a:r>
              <a:rPr lang="fr-FR" sz="2400" dirty="0">
                <a:solidFill>
                  <a:srgbClr val="FF3300"/>
                </a:solidFill>
              </a:rPr>
              <a:t>size</a:t>
            </a:r>
            <a:r>
              <a:rPr lang="fr-FR" sz="2400" dirty="0"/>
              <a:t> and </a:t>
            </a:r>
            <a:r>
              <a:rPr lang="fr-FR" sz="2400" dirty="0">
                <a:solidFill>
                  <a:srgbClr val="FF3300"/>
                </a:solidFill>
                <a:latin typeface="Symbol" pitchFamily="18" charset="2"/>
              </a:rPr>
              <a:t>e </a:t>
            </a:r>
            <a:r>
              <a:rPr lang="fr-FR" sz="2400" dirty="0" err="1">
                <a:solidFill>
                  <a:srgbClr val="FF3300"/>
                </a:solidFill>
              </a:rPr>
              <a:t>dependence</a:t>
            </a:r>
            <a:r>
              <a:rPr lang="fr-FR" sz="2400" dirty="0">
                <a:solidFill>
                  <a:srgbClr val="FF3300"/>
                </a:solidFill>
              </a:rPr>
              <a:t> </a:t>
            </a:r>
            <a:r>
              <a:rPr lang="fr-FR" sz="2400" dirty="0"/>
              <a:t>of</a:t>
            </a:r>
            <a:r>
              <a:rPr lang="fr-FR" sz="2400" dirty="0">
                <a:solidFill>
                  <a:srgbClr val="FF3300"/>
                </a:solidFill>
              </a:rPr>
              <a:t> RC</a:t>
            </a:r>
          </a:p>
        </p:txBody>
      </p:sp>
      <p:pic>
        <p:nvPicPr>
          <p:cNvPr id="614412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924175"/>
            <a:ext cx="27352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4413" name="Rectangle 13"/>
          <p:cNvSpPr>
            <a:spLocks noChangeArrowheads="1"/>
          </p:cNvSpPr>
          <p:nvPr/>
        </p:nvSpPr>
        <p:spPr bwMode="auto">
          <a:xfrm>
            <a:off x="3132138" y="2997200"/>
            <a:ext cx="57626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14" name="Rectangle 14"/>
          <p:cNvSpPr>
            <a:spLocks noChangeArrowheads="1"/>
          </p:cNvSpPr>
          <p:nvPr/>
        </p:nvSpPr>
        <p:spPr bwMode="auto">
          <a:xfrm>
            <a:off x="3059113" y="2997200"/>
            <a:ext cx="649287" cy="4318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4415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25538"/>
            <a:ext cx="2592388" cy="92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416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989138"/>
            <a:ext cx="2484437" cy="6492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17" name="Rectangle 17"/>
          <p:cNvSpPr>
            <a:spLocks noChangeArrowheads="1"/>
          </p:cNvSpPr>
          <p:nvPr/>
        </p:nvSpPr>
        <p:spPr bwMode="auto">
          <a:xfrm>
            <a:off x="2268538" y="2060575"/>
            <a:ext cx="1511300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18" name="Rectangle 18"/>
          <p:cNvSpPr>
            <a:spLocks noChangeArrowheads="1"/>
          </p:cNvSpPr>
          <p:nvPr/>
        </p:nvSpPr>
        <p:spPr bwMode="auto">
          <a:xfrm>
            <a:off x="323850" y="5734050"/>
            <a:ext cx="52927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eaLnBrk="1" hangingPunct="1">
              <a:lnSpc>
                <a:spcPct val="105000"/>
              </a:lnSpc>
              <a:spcBef>
                <a:spcPct val="20000"/>
              </a:spcBef>
            </a:pP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sz="2000" dirty="0">
                <a:solidFill>
                  <a:schemeClr val="accent2"/>
                </a:solidFill>
              </a:rPr>
              <a:t>E.T-G, </a:t>
            </a:r>
            <a:r>
              <a:rPr lang="en-GB" sz="2000" dirty="0">
                <a:solidFill>
                  <a:schemeClr val="accent2"/>
                </a:solidFill>
              </a:rPr>
              <a:t>Phys. Part. </a:t>
            </a:r>
            <a:r>
              <a:rPr lang="en-GB" sz="2000" dirty="0" err="1">
                <a:solidFill>
                  <a:schemeClr val="accent2"/>
                </a:solidFill>
              </a:rPr>
              <a:t>Nucl</a:t>
            </a:r>
            <a:r>
              <a:rPr lang="en-GB" sz="2000" dirty="0">
                <a:solidFill>
                  <a:schemeClr val="accent2"/>
                </a:solidFill>
              </a:rPr>
              <a:t>. </a:t>
            </a:r>
            <a:r>
              <a:rPr lang="en-GB" sz="2000" dirty="0" err="1">
                <a:solidFill>
                  <a:schemeClr val="accent2"/>
                </a:solidFill>
              </a:rPr>
              <a:t>Lett</a:t>
            </a:r>
            <a:r>
              <a:rPr lang="en-GB" sz="2000" dirty="0">
                <a:solidFill>
                  <a:schemeClr val="accent2"/>
                </a:solidFill>
              </a:rPr>
              <a:t>. </a:t>
            </a:r>
            <a:r>
              <a:rPr lang="en-GB" sz="2000" b="1" dirty="0">
                <a:solidFill>
                  <a:schemeClr val="accent2"/>
                </a:solidFill>
              </a:rPr>
              <a:t>4,</a:t>
            </a:r>
            <a:r>
              <a:rPr lang="en-GB" sz="2000" dirty="0">
                <a:solidFill>
                  <a:schemeClr val="accent2"/>
                </a:solidFill>
              </a:rPr>
              <a:t> 281 (2007)</a:t>
            </a:r>
            <a:endParaRPr lang="fr-FR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1641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Egle Tomasi-Gustafsson       GDR, IPN Orsay 5-X-2012</a:t>
            </a:r>
            <a:endParaRPr lang="fr-FR"/>
          </a:p>
        </p:txBody>
      </p:sp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Experimental correlation</a:t>
            </a:r>
            <a:endParaRPr lang="fr-FR" sz="3200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65571" name="Picture 3" descr="fi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738"/>
            <a:ext cx="6337300" cy="6337300"/>
          </a:xfrm>
          <a:prstGeom prst="rect">
            <a:avLst/>
          </a:prstGeom>
          <a:noFill/>
        </p:spPr>
      </p:pic>
      <p:pic>
        <p:nvPicPr>
          <p:cNvPr id="365572" name="Picture 4" descr="eps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33375"/>
            <a:ext cx="3240088" cy="3240088"/>
          </a:xfrm>
          <a:prstGeom prst="rect">
            <a:avLst/>
          </a:prstGeom>
          <a:noFill/>
        </p:spPr>
      </p:pic>
      <p:sp>
        <p:nvSpPr>
          <p:cNvPr id="365573" name="Text Box 5"/>
          <p:cNvSpPr txBox="1">
            <a:spLocks noChangeArrowheads="1"/>
          </p:cNvSpPr>
          <p:nvPr/>
        </p:nvSpPr>
        <p:spPr bwMode="auto">
          <a:xfrm>
            <a:off x="1331913" y="692150"/>
            <a:ext cx="2231975" cy="461665"/>
          </a:xfrm>
          <a:prstGeom prst="rect">
            <a:avLst/>
          </a:prstGeom>
          <a:solidFill>
            <a:srgbClr val="00CC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fr-FR" sz="2400" dirty="0">
                <a:effectLst/>
                <a:latin typeface="Symbol" pitchFamily="18" charset="2"/>
              </a:rPr>
              <a:t>s</a:t>
            </a:r>
            <a:r>
              <a:rPr lang="fr-FR" sz="2400" baseline="-25000" dirty="0">
                <a:effectLst/>
              </a:rPr>
              <a:t>el</a:t>
            </a:r>
            <a:r>
              <a:rPr lang="fr-FR" sz="2400" dirty="0">
                <a:effectLst/>
              </a:rPr>
              <a:t>=</a:t>
            </a:r>
            <a:r>
              <a:rPr lang="fr-FR" sz="2400" dirty="0" err="1">
                <a:effectLst/>
                <a:latin typeface="Symbol" pitchFamily="18" charset="2"/>
              </a:rPr>
              <a:t>s</a:t>
            </a:r>
            <a:r>
              <a:rPr lang="fr-FR" sz="2400" baseline="-25000" dirty="0" err="1">
                <a:effectLst/>
              </a:rPr>
              <a:t>meas</a:t>
            </a:r>
            <a:r>
              <a:rPr lang="fr-FR" sz="2400" dirty="0">
                <a:effectLst/>
              </a:rPr>
              <a:t> </a:t>
            </a:r>
            <a:r>
              <a:rPr lang="el-GR" sz="2400" dirty="0">
                <a:effectLst/>
                <a:cs typeface="Times New Roman" pitchFamily="18" charset="0"/>
              </a:rPr>
              <a:t>·</a:t>
            </a:r>
            <a:r>
              <a:rPr lang="en-US" sz="2400" dirty="0">
                <a:effectLst/>
                <a:cs typeface="Times New Roman" pitchFamily="18" charset="0"/>
              </a:rPr>
              <a:t> </a:t>
            </a:r>
            <a:r>
              <a:rPr lang="fr-FR" sz="2400" dirty="0">
                <a:effectLst/>
              </a:rPr>
              <a:t>RC</a:t>
            </a:r>
            <a:endParaRPr lang="fr-FR" sz="2400" baseline="-25000" dirty="0">
              <a:effectLst/>
            </a:endParaRPr>
          </a:p>
        </p:txBody>
      </p:sp>
      <p:sp>
        <p:nvSpPr>
          <p:cNvPr id="365574" name="Text Box 6"/>
          <p:cNvSpPr txBox="1">
            <a:spLocks noChangeArrowheads="1"/>
          </p:cNvSpPr>
          <p:nvPr/>
        </p:nvSpPr>
        <p:spPr bwMode="auto">
          <a:xfrm>
            <a:off x="971600" y="3573016"/>
            <a:ext cx="22322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FF3300"/>
                </a:solidFill>
                <a:effectLst/>
              </a:rPr>
              <a:t>Q</a:t>
            </a:r>
            <a:r>
              <a:rPr lang="fr-FR" sz="2800" baseline="30000" dirty="0">
                <a:solidFill>
                  <a:srgbClr val="FF3300"/>
                </a:solidFill>
                <a:effectLst/>
              </a:rPr>
              <a:t>2 </a:t>
            </a:r>
            <a:r>
              <a:rPr lang="fr-FR" sz="2800" dirty="0">
                <a:solidFill>
                  <a:srgbClr val="FF3300"/>
                </a:solidFill>
                <a:effectLst/>
              </a:rPr>
              <a:t>&gt; 2 GeV</a:t>
            </a:r>
            <a:r>
              <a:rPr lang="fr-FR" sz="2800" baseline="30000" dirty="0">
                <a:solidFill>
                  <a:srgbClr val="FF3300"/>
                </a:solidFill>
                <a:effectLst/>
              </a:rPr>
              <a:t>2</a:t>
            </a:r>
          </a:p>
        </p:txBody>
      </p:sp>
      <p:sp>
        <p:nvSpPr>
          <p:cNvPr id="365575" name="Text Box 7"/>
          <p:cNvSpPr txBox="1">
            <a:spLocks noChangeArrowheads="1"/>
          </p:cNvSpPr>
          <p:nvPr/>
        </p:nvSpPr>
        <p:spPr bwMode="auto">
          <a:xfrm>
            <a:off x="3419475" y="3716338"/>
            <a:ext cx="171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effectLst/>
              </a:rPr>
              <a:t>Q</a:t>
            </a:r>
            <a:r>
              <a:rPr lang="fr-FR" baseline="30000">
                <a:effectLst/>
              </a:rPr>
              <a:t>2 </a:t>
            </a:r>
            <a:r>
              <a:rPr lang="fr-FR">
                <a:effectLst/>
              </a:rPr>
              <a:t>&lt; 2 GeV</a:t>
            </a:r>
            <a:r>
              <a:rPr lang="fr-FR" baseline="30000">
                <a:effectLst/>
              </a:rPr>
              <a:t>2</a:t>
            </a:r>
          </a:p>
        </p:txBody>
      </p:sp>
      <p:sp>
        <p:nvSpPr>
          <p:cNvPr id="365576" name="Text Box 8"/>
          <p:cNvSpPr txBox="1">
            <a:spLocks noChangeArrowheads="1"/>
          </p:cNvSpPr>
          <p:nvPr/>
        </p:nvSpPr>
        <p:spPr bwMode="auto">
          <a:xfrm>
            <a:off x="1476375" y="1628775"/>
            <a:ext cx="927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CC00"/>
                </a:solidFill>
                <a:effectLst/>
              </a:rPr>
              <a:t>RC(</a:t>
            </a:r>
            <a:r>
              <a:rPr lang="fr-FR">
                <a:solidFill>
                  <a:srgbClr val="00CC00"/>
                </a:solidFill>
                <a:effectLst/>
                <a:latin typeface="Symbol" pitchFamily="18" charset="2"/>
              </a:rPr>
              <a:t>e</a:t>
            </a:r>
            <a:r>
              <a:rPr lang="fr-FR">
                <a:solidFill>
                  <a:srgbClr val="00CC00"/>
                </a:solidFill>
                <a:effectLst/>
              </a:rPr>
              <a:t>)</a:t>
            </a:r>
          </a:p>
        </p:txBody>
      </p:sp>
      <p:sp>
        <p:nvSpPr>
          <p:cNvPr id="365577" name="Rectangle 9"/>
          <p:cNvSpPr>
            <a:spLocks noChangeArrowheads="1"/>
          </p:cNvSpPr>
          <p:nvPr/>
        </p:nvSpPr>
        <p:spPr bwMode="auto">
          <a:xfrm>
            <a:off x="4572000" y="836613"/>
            <a:ext cx="3095625" cy="863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36557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981075"/>
            <a:ext cx="2735263" cy="606425"/>
          </a:xfrm>
          <a:prstGeom prst="rect">
            <a:avLst/>
          </a:prstGeom>
          <a:noFill/>
        </p:spPr>
      </p:pic>
      <p:sp>
        <p:nvSpPr>
          <p:cNvPr id="365579" name="Rectangle 11"/>
          <p:cNvSpPr>
            <a:spLocks noChangeArrowheads="1"/>
          </p:cNvSpPr>
          <p:nvPr/>
        </p:nvSpPr>
        <p:spPr bwMode="auto">
          <a:xfrm>
            <a:off x="8424863" y="4294188"/>
            <a:ext cx="5762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65580" name="Text Box 12"/>
          <p:cNvSpPr txBox="1">
            <a:spLocks noChangeArrowheads="1"/>
          </p:cNvSpPr>
          <p:nvPr/>
        </p:nvSpPr>
        <p:spPr bwMode="auto">
          <a:xfrm>
            <a:off x="7019925" y="39338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FR">
              <a:effectLst/>
            </a:endParaRPr>
          </a:p>
        </p:txBody>
      </p:sp>
      <p:sp>
        <p:nvSpPr>
          <p:cNvPr id="365581" name="Text Box 13"/>
          <p:cNvSpPr txBox="1">
            <a:spLocks noChangeArrowheads="1"/>
          </p:cNvSpPr>
          <p:nvPr/>
        </p:nvSpPr>
        <p:spPr bwMode="auto">
          <a:xfrm>
            <a:off x="4716463" y="2133600"/>
            <a:ext cx="4124325" cy="588963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 b="1" i="1" dirty="0" err="1">
                <a:solidFill>
                  <a:srgbClr val="00602B"/>
                </a:solidFill>
                <a:effectLst/>
              </a:rPr>
              <a:t>only</a:t>
            </a:r>
            <a:r>
              <a:rPr lang="fr-FR" sz="3200" b="1" i="1" dirty="0">
                <a:solidFill>
                  <a:srgbClr val="00602B"/>
                </a:solidFill>
                <a:effectLst/>
              </a:rPr>
              <a:t> </a:t>
            </a:r>
            <a:r>
              <a:rPr lang="fr-FR" sz="3200" b="1" i="1" dirty="0" err="1">
                <a:solidFill>
                  <a:srgbClr val="00602B"/>
                </a:solidFill>
                <a:effectLst/>
              </a:rPr>
              <a:t>published</a:t>
            </a:r>
            <a:r>
              <a:rPr lang="fr-FR" sz="3200" b="1" i="1" dirty="0">
                <a:solidFill>
                  <a:srgbClr val="00602B"/>
                </a:solidFill>
                <a:effectLst/>
              </a:rPr>
              <a:t> values!!</a:t>
            </a:r>
          </a:p>
        </p:txBody>
      </p:sp>
      <p:pic>
        <p:nvPicPr>
          <p:cNvPr id="365582" name="Picture 14" descr="fig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3213100"/>
            <a:ext cx="3203575" cy="3203575"/>
          </a:xfrm>
          <a:prstGeom prst="rect">
            <a:avLst/>
          </a:prstGeom>
          <a:noFill/>
        </p:spPr>
      </p:pic>
      <p:sp>
        <p:nvSpPr>
          <p:cNvPr id="365583" name="Text Box 15"/>
          <p:cNvSpPr txBox="1">
            <a:spLocks noChangeArrowheads="1"/>
          </p:cNvSpPr>
          <p:nvPr/>
        </p:nvSpPr>
        <p:spPr bwMode="auto">
          <a:xfrm>
            <a:off x="5004048" y="2852936"/>
            <a:ext cx="38354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 dirty="0" err="1">
                <a:solidFill>
                  <a:srgbClr val="00602B"/>
                </a:solidFill>
                <a:effectLst/>
              </a:rPr>
              <a:t>Correlation</a:t>
            </a:r>
            <a:r>
              <a:rPr lang="fr-FR" b="1" dirty="0">
                <a:solidFill>
                  <a:srgbClr val="00602B"/>
                </a:solidFill>
                <a:effectLst/>
              </a:rPr>
              <a:t> (&lt;</a:t>
            </a:r>
            <a:r>
              <a:rPr lang="fr-FR" b="1" dirty="0" err="1">
                <a:solidFill>
                  <a:srgbClr val="00602B"/>
                </a:solidFill>
                <a:effectLst/>
              </a:rPr>
              <a:t>RC</a:t>
            </a:r>
            <a:r>
              <a:rPr lang="fr-FR" b="1" dirty="0" err="1">
                <a:solidFill>
                  <a:srgbClr val="00602B"/>
                </a:solidFill>
                <a:effectLst/>
                <a:cs typeface="Times New Roman" pitchFamily="18" charset="0"/>
              </a:rPr>
              <a:t>•</a:t>
            </a:r>
            <a:r>
              <a:rPr lang="fr-FR" b="1" dirty="0" err="1">
                <a:solidFill>
                  <a:srgbClr val="00602B"/>
                </a:solidFill>
                <a:effectLst/>
                <a:latin typeface="Symbol" pitchFamily="18" charset="2"/>
              </a:rPr>
              <a:t>e</a:t>
            </a:r>
            <a:r>
              <a:rPr lang="fr-FR" b="1" dirty="0">
                <a:solidFill>
                  <a:srgbClr val="00602B"/>
                </a:solidFill>
                <a:effectLst/>
                <a:latin typeface="Symbol" pitchFamily="18" charset="2"/>
              </a:rPr>
              <a:t>&gt;</a:t>
            </a:r>
            <a:r>
              <a:rPr lang="fr-FR" b="1" dirty="0">
                <a:solidFill>
                  <a:srgbClr val="00602B"/>
                </a:solidFill>
                <a:effectLst/>
              </a:rPr>
              <a:t>)</a:t>
            </a: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144298" y="6047332"/>
            <a:ext cx="52927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eaLnBrk="1" hangingPunct="1">
              <a:lnSpc>
                <a:spcPct val="105000"/>
              </a:lnSpc>
              <a:spcBef>
                <a:spcPct val="20000"/>
              </a:spcBef>
            </a:pP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sz="2000" dirty="0">
                <a:solidFill>
                  <a:schemeClr val="accent2"/>
                </a:solidFill>
              </a:rPr>
              <a:t>E.T-G, </a:t>
            </a:r>
            <a:r>
              <a:rPr lang="en-GB" sz="2000" dirty="0">
                <a:solidFill>
                  <a:schemeClr val="accent2"/>
                </a:solidFill>
              </a:rPr>
              <a:t>Phys. Part. </a:t>
            </a:r>
            <a:r>
              <a:rPr lang="en-GB" sz="2000" dirty="0" err="1">
                <a:solidFill>
                  <a:schemeClr val="accent2"/>
                </a:solidFill>
              </a:rPr>
              <a:t>Nucl</a:t>
            </a:r>
            <a:r>
              <a:rPr lang="en-GB" sz="2000" dirty="0">
                <a:solidFill>
                  <a:schemeClr val="accent2"/>
                </a:solidFill>
              </a:rPr>
              <a:t>. </a:t>
            </a:r>
            <a:r>
              <a:rPr lang="en-GB" sz="2000" dirty="0" err="1">
                <a:solidFill>
                  <a:schemeClr val="accent2"/>
                </a:solidFill>
              </a:rPr>
              <a:t>Lett</a:t>
            </a:r>
            <a:r>
              <a:rPr lang="en-GB" sz="2000" dirty="0">
                <a:solidFill>
                  <a:schemeClr val="accent2"/>
                </a:solidFill>
              </a:rPr>
              <a:t>. </a:t>
            </a:r>
            <a:r>
              <a:rPr lang="en-GB" sz="2000" b="1" dirty="0">
                <a:solidFill>
                  <a:schemeClr val="accent2"/>
                </a:solidFill>
              </a:rPr>
              <a:t>4,</a:t>
            </a:r>
            <a:r>
              <a:rPr lang="en-GB" sz="2000" dirty="0">
                <a:solidFill>
                  <a:schemeClr val="accent2"/>
                </a:solidFill>
              </a:rPr>
              <a:t> 281 (2007)</a:t>
            </a:r>
            <a:endParaRPr lang="fr-FR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0018032"/>
      </p:ext>
    </p:extLst>
  </p:cSld>
  <p:clrMapOvr>
    <a:masterClrMapping/>
  </p:clrMapOvr>
  <p:transition spd="slow" advTm="7340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Egle Tomasi-Gustafsson       GDR, IPN Orsay 5-X-2012</a:t>
            </a:r>
            <a:endParaRPr lang="fr-FR"/>
          </a:p>
        </p:txBody>
      </p:sp>
      <p:sp>
        <p:nvSpPr>
          <p:cNvPr id="92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i="1" dirty="0">
                <a:solidFill>
                  <a:srgbClr val="FF3300"/>
                </a:solidFill>
                <a:latin typeface="Times New Roman" pitchFamily="18" charset="0"/>
              </a:rPr>
              <a:t>Radiative </a:t>
            </a:r>
            <a:r>
              <a:rPr lang="fr-FR" sz="3600" i="1" dirty="0" smtClean="0">
                <a:solidFill>
                  <a:srgbClr val="FF3300"/>
                </a:solidFill>
                <a:latin typeface="Times New Roman" pitchFamily="18" charset="0"/>
              </a:rPr>
              <a:t>Corrections (</a:t>
            </a:r>
            <a:r>
              <a:rPr lang="fr-FR" sz="3600" i="1" dirty="0" err="1" smtClean="0">
                <a:solidFill>
                  <a:srgbClr val="FF3300"/>
                </a:solidFill>
                <a:latin typeface="Times New Roman" pitchFamily="18" charset="0"/>
              </a:rPr>
              <a:t>ep</a:t>
            </a:r>
            <a:r>
              <a:rPr lang="fr-FR" sz="3600" i="1" dirty="0" smtClean="0">
                <a:solidFill>
                  <a:srgbClr val="FF3300"/>
                </a:solidFill>
                <a:latin typeface="Times New Roman" pitchFamily="18" charset="0"/>
              </a:rPr>
              <a:t>)</a:t>
            </a:r>
            <a:endParaRPr lang="fr-FR" sz="3600" i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928771" name="Picture 5" descr="rosen_andi_simpler_c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8843"/>
            <a:ext cx="424656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8772" name="Rectangle 4"/>
          <p:cNvSpPr>
            <a:spLocks noChangeArrowheads="1"/>
          </p:cNvSpPr>
          <p:nvPr/>
        </p:nvSpPr>
        <p:spPr bwMode="auto">
          <a:xfrm>
            <a:off x="4787900" y="5805488"/>
            <a:ext cx="2160588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8773" name="Text Box 5"/>
          <p:cNvSpPr txBox="1">
            <a:spLocks noChangeArrowheads="1"/>
          </p:cNvSpPr>
          <p:nvPr/>
        </p:nvSpPr>
        <p:spPr bwMode="auto">
          <a:xfrm>
            <a:off x="37849" y="3964975"/>
            <a:ext cx="3962431" cy="1815882"/>
          </a:xfrm>
          <a:prstGeom prst="rect">
            <a:avLst/>
          </a:prstGeom>
          <a:gradFill rotWithShape="1">
            <a:gsLst>
              <a:gs pos="0">
                <a:srgbClr val="66FF66">
                  <a:gamma/>
                  <a:shade val="46275"/>
                  <a:invGamma/>
                </a:srgbClr>
              </a:gs>
              <a:gs pos="100000">
                <a:srgbClr val="66FF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RC to the cross section:</a:t>
            </a:r>
          </a:p>
          <a:p>
            <a:r>
              <a:rPr lang="fr-FR" sz="2800" dirty="0">
                <a:solidFill>
                  <a:schemeClr val="bg1"/>
                </a:solidFill>
                <a:latin typeface="Symbol" pitchFamily="18" charset="2"/>
              </a:rPr>
              <a:t>-</a:t>
            </a:r>
            <a:r>
              <a:rPr lang="fr-FR" sz="2800" dirty="0">
                <a:solidFill>
                  <a:schemeClr val="bg1"/>
                </a:solidFill>
              </a:rPr>
              <a:t> large (</a:t>
            </a:r>
            <a:r>
              <a:rPr lang="fr-FR" sz="2800" dirty="0" err="1">
                <a:solidFill>
                  <a:schemeClr val="bg1"/>
                </a:solidFill>
              </a:rPr>
              <a:t>may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reach</a:t>
            </a:r>
            <a:r>
              <a:rPr lang="fr-FR" sz="2800" dirty="0">
                <a:solidFill>
                  <a:schemeClr val="bg1"/>
                </a:solidFill>
              </a:rPr>
              <a:t> 40%)</a:t>
            </a:r>
          </a:p>
          <a:p>
            <a:pPr>
              <a:buFontTx/>
              <a:buChar char="-"/>
            </a:pPr>
            <a:r>
              <a:rPr lang="fr-FR" sz="2800" dirty="0">
                <a:solidFill>
                  <a:schemeClr val="bg1"/>
                </a:solidFill>
                <a:latin typeface="Symbol" pitchFamily="18" charset="2"/>
              </a:rPr>
              <a:t> </a:t>
            </a:r>
            <a:r>
              <a:rPr lang="fr-FR" sz="2800" dirty="0">
                <a:solidFill>
                  <a:schemeClr val="accent2"/>
                </a:solidFill>
                <a:latin typeface="Symbol" pitchFamily="18" charset="2"/>
              </a:rPr>
              <a:t>e</a:t>
            </a:r>
            <a:r>
              <a:rPr lang="fr-FR" sz="2800" dirty="0">
                <a:solidFill>
                  <a:schemeClr val="accent2"/>
                </a:solidFill>
              </a:rPr>
              <a:t> and Q</a:t>
            </a:r>
            <a:r>
              <a:rPr lang="fr-FR" sz="2800" baseline="30000" dirty="0">
                <a:solidFill>
                  <a:schemeClr val="accent2"/>
                </a:solidFill>
              </a:rPr>
              <a:t>2</a:t>
            </a:r>
            <a:r>
              <a:rPr lang="fr-FR" sz="2800" dirty="0">
                <a:solidFill>
                  <a:schemeClr val="accent2"/>
                </a:solidFill>
              </a:rPr>
              <a:t> </a:t>
            </a:r>
            <a:r>
              <a:rPr lang="fr-FR" sz="2800" dirty="0" err="1">
                <a:solidFill>
                  <a:schemeClr val="accent2"/>
                </a:solidFill>
              </a:rPr>
              <a:t>dependent</a:t>
            </a:r>
            <a:endParaRPr lang="fr-FR" sz="2800" dirty="0">
              <a:solidFill>
                <a:schemeClr val="accent2"/>
              </a:solidFill>
            </a:endParaRPr>
          </a:p>
          <a:p>
            <a:r>
              <a:rPr lang="fr-FR" sz="28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 err="1">
                <a:solidFill>
                  <a:srgbClr val="FF0000"/>
                </a:solidFill>
              </a:rPr>
              <a:t>calculated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 err="1">
                <a:solidFill>
                  <a:srgbClr val="FF0000"/>
                </a:solidFill>
              </a:rPr>
              <a:t>at</a:t>
            </a:r>
            <a:r>
              <a:rPr lang="fr-FR" sz="2800" dirty="0">
                <a:solidFill>
                  <a:srgbClr val="FF0000"/>
                </a:solidFill>
              </a:rPr>
              <a:t>  first </a:t>
            </a:r>
            <a:r>
              <a:rPr lang="fr-FR" sz="2800" dirty="0" err="1">
                <a:solidFill>
                  <a:srgbClr val="FF0000"/>
                </a:solidFill>
              </a:rPr>
              <a:t>order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928774" name="Text Box 6"/>
          <p:cNvSpPr txBox="1">
            <a:spLocks noChangeArrowheads="1"/>
          </p:cNvSpPr>
          <p:nvPr/>
        </p:nvSpPr>
        <p:spPr bwMode="auto">
          <a:xfrm>
            <a:off x="1043608" y="2276390"/>
            <a:ext cx="3384550" cy="144655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May change </a:t>
            </a:r>
          </a:p>
          <a:p>
            <a:r>
              <a:rPr lang="fr-FR" sz="2800" dirty="0">
                <a:solidFill>
                  <a:schemeClr val="bg1"/>
                </a:solidFill>
              </a:rPr>
              <a:t>the </a:t>
            </a:r>
            <a:r>
              <a:rPr lang="fr-FR" sz="2800" dirty="0" err="1">
                <a:solidFill>
                  <a:schemeClr val="bg1"/>
                </a:solidFill>
              </a:rPr>
              <a:t>slope</a:t>
            </a:r>
            <a:r>
              <a:rPr lang="fr-FR" sz="2800" dirty="0">
                <a:solidFill>
                  <a:schemeClr val="bg1"/>
                </a:solidFill>
              </a:rPr>
              <a:t> of </a:t>
            </a:r>
            <a:r>
              <a:rPr lang="fr-FR" sz="2800" dirty="0" err="1">
                <a:solidFill>
                  <a:schemeClr val="bg1"/>
                </a:solidFill>
                <a:latin typeface="Symbol" pitchFamily="18" charset="2"/>
              </a:rPr>
              <a:t>s</a:t>
            </a:r>
            <a:r>
              <a:rPr lang="fr-FR" sz="2800" baseline="-25000" dirty="0" err="1">
                <a:solidFill>
                  <a:schemeClr val="bg1"/>
                </a:solidFill>
              </a:rPr>
              <a:t>R</a:t>
            </a:r>
            <a:r>
              <a:rPr lang="fr-FR" sz="2800" baseline="-25000" dirty="0">
                <a:solidFill>
                  <a:schemeClr val="bg1"/>
                </a:solidFill>
              </a:rPr>
              <a:t> </a:t>
            </a:r>
          </a:p>
          <a:p>
            <a:r>
              <a:rPr lang="fr-FR" sz="2800" dirty="0">
                <a:solidFill>
                  <a:schemeClr val="bg1"/>
                </a:solidFill>
              </a:rPr>
              <a:t>(and </a:t>
            </a:r>
            <a:r>
              <a:rPr lang="fr-FR" sz="2800" dirty="0" err="1">
                <a:solidFill>
                  <a:schemeClr val="bg1"/>
                </a:solidFill>
              </a:rPr>
              <a:t>even</a:t>
            </a:r>
            <a:r>
              <a:rPr lang="fr-FR" sz="2800" dirty="0">
                <a:solidFill>
                  <a:schemeClr val="bg1"/>
                </a:solidFill>
              </a:rPr>
              <a:t> the </a:t>
            </a:r>
            <a:r>
              <a:rPr lang="fr-FR" sz="2800" dirty="0" err="1">
                <a:solidFill>
                  <a:schemeClr val="bg1"/>
                </a:solidFill>
              </a:rPr>
              <a:t>sign</a:t>
            </a:r>
            <a:r>
              <a:rPr lang="fr-FR" sz="2800" baseline="-25000" dirty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!!!)</a:t>
            </a:r>
          </a:p>
        </p:txBody>
      </p:sp>
      <p:sp>
        <p:nvSpPr>
          <p:cNvPr id="928775" name="Text Box 7"/>
          <p:cNvSpPr txBox="1">
            <a:spLocks noChangeArrowheads="1"/>
          </p:cNvSpPr>
          <p:nvPr/>
        </p:nvSpPr>
        <p:spPr bwMode="auto">
          <a:xfrm>
            <a:off x="5940152" y="2996952"/>
            <a:ext cx="15985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i="0" dirty="0">
                <a:solidFill>
                  <a:srgbClr val="FF3300"/>
                </a:solidFill>
              </a:rPr>
              <a:t>Q</a:t>
            </a:r>
            <a:r>
              <a:rPr lang="fr-FR" sz="2400" i="0" baseline="30000" dirty="0">
                <a:solidFill>
                  <a:srgbClr val="FF3300"/>
                </a:solidFill>
              </a:rPr>
              <a:t>2</a:t>
            </a:r>
            <a:r>
              <a:rPr lang="fr-FR" sz="2400" i="0" dirty="0">
                <a:solidFill>
                  <a:srgbClr val="FF3300"/>
                </a:solidFill>
              </a:rPr>
              <a:t>=5 GeV</a:t>
            </a:r>
            <a:r>
              <a:rPr lang="fr-FR" sz="2400" i="0" baseline="30000" dirty="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928776" name="Text Box 8"/>
          <p:cNvSpPr txBox="1">
            <a:spLocks noChangeArrowheads="1"/>
          </p:cNvSpPr>
          <p:nvPr/>
        </p:nvSpPr>
        <p:spPr bwMode="auto">
          <a:xfrm>
            <a:off x="6407795" y="1772816"/>
            <a:ext cx="27362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sz="2400" i="0" dirty="0">
                <a:solidFill>
                  <a:schemeClr val="accent2"/>
                </a:solidFill>
              </a:rPr>
              <a:t>Q</a:t>
            </a:r>
            <a:r>
              <a:rPr lang="fr-FR" sz="2400" i="0" baseline="30000" dirty="0">
                <a:solidFill>
                  <a:schemeClr val="accent2"/>
                </a:solidFill>
              </a:rPr>
              <a:t>2</a:t>
            </a:r>
            <a:r>
              <a:rPr lang="fr-FR" sz="2400" i="0" dirty="0">
                <a:solidFill>
                  <a:schemeClr val="accent2"/>
                </a:solidFill>
              </a:rPr>
              <a:t>=3.75 GeV</a:t>
            </a:r>
            <a:r>
              <a:rPr lang="fr-FR" sz="2400" i="0" baseline="300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928777" name="Text Box 9"/>
          <p:cNvSpPr txBox="1">
            <a:spLocks noChangeArrowheads="1"/>
          </p:cNvSpPr>
          <p:nvPr/>
        </p:nvSpPr>
        <p:spPr bwMode="auto">
          <a:xfrm>
            <a:off x="5562599" y="1355082"/>
            <a:ext cx="19832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i="0" dirty="0">
                <a:solidFill>
                  <a:srgbClr val="33CC33"/>
                </a:solidFill>
              </a:rPr>
              <a:t>Q</a:t>
            </a:r>
            <a:r>
              <a:rPr lang="fr-FR" sz="2400" i="0" baseline="30000" dirty="0">
                <a:solidFill>
                  <a:srgbClr val="33CC33"/>
                </a:solidFill>
              </a:rPr>
              <a:t>2</a:t>
            </a:r>
            <a:r>
              <a:rPr lang="fr-FR" sz="2400" i="0" dirty="0">
                <a:solidFill>
                  <a:srgbClr val="33CC33"/>
                </a:solidFill>
              </a:rPr>
              <a:t>=1.75 GeV</a:t>
            </a:r>
            <a:r>
              <a:rPr lang="fr-FR" sz="2400" i="0" baseline="30000" dirty="0">
                <a:solidFill>
                  <a:srgbClr val="33CC33"/>
                </a:solidFill>
              </a:rPr>
              <a:t>2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919727" y="632607"/>
            <a:ext cx="40575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i="1" dirty="0" err="1" smtClean="0"/>
              <a:t>Andivahis</a:t>
            </a:r>
            <a:r>
              <a:rPr lang="en-US" sz="2000" i="1" dirty="0" smtClean="0"/>
              <a:t> </a:t>
            </a:r>
            <a:r>
              <a:rPr lang="en-US" sz="2000" i="1" dirty="0"/>
              <a:t>et al., </a:t>
            </a:r>
            <a:r>
              <a:rPr lang="en-US" sz="2000" i="1" dirty="0" smtClean="0"/>
              <a:t>PRD50</a:t>
            </a:r>
            <a:r>
              <a:rPr lang="en-US" sz="2000" i="1" dirty="0"/>
              <a:t>, 5491 (1994</a:t>
            </a:r>
            <a:r>
              <a:rPr lang="en-US" sz="2000" i="1" dirty="0">
                <a:solidFill>
                  <a:srgbClr val="00CC00"/>
                </a:solidFill>
              </a:rPr>
              <a:t>)</a:t>
            </a:r>
            <a:endParaRPr lang="fr-FR" sz="2000" i="1" dirty="0">
              <a:solidFill>
                <a:srgbClr val="00CC00"/>
              </a:solidFill>
            </a:endParaRP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72931860"/>
              </p:ext>
            </p:extLst>
          </p:nvPr>
        </p:nvGraphicFramePr>
        <p:xfrm>
          <a:off x="1027112" y="917524"/>
          <a:ext cx="3544888" cy="860425"/>
        </p:xfrm>
        <a:graphic>
          <a:graphicData uri="http://schemas.openxmlformats.org/presentationml/2006/ole">
            <p:oleObj spid="_x0000_s587793" name="Equation" r:id="rId4" imgW="1777229" imgH="431613" progId="Equation.3">
              <p:embed/>
            </p:oleObj>
          </a:graphicData>
        </a:graphic>
      </p:graphicFrame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6165304"/>
            <a:ext cx="57996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>
                <a:solidFill>
                  <a:schemeClr val="accent2"/>
                </a:solidFill>
              </a:rPr>
              <a:t>C.F. </a:t>
            </a:r>
            <a:r>
              <a:rPr lang="en-US" sz="2000" dirty="0" err="1" smtClean="0">
                <a:solidFill>
                  <a:schemeClr val="accent2"/>
                </a:solidFill>
              </a:rPr>
              <a:t>Perdrisat</a:t>
            </a:r>
            <a:r>
              <a:rPr lang="en-US" sz="2000" dirty="0" smtClean="0">
                <a:solidFill>
                  <a:schemeClr val="accent2"/>
                </a:solidFill>
              </a:rPr>
              <a:t>,, </a:t>
            </a:r>
            <a:r>
              <a:rPr lang="en-US" sz="2000" dirty="0" err="1" smtClean="0">
                <a:solidFill>
                  <a:schemeClr val="accent2"/>
                </a:solidFill>
              </a:rPr>
              <a:t>Progr</a:t>
            </a:r>
            <a:r>
              <a:rPr lang="en-US" sz="2000" dirty="0" smtClean="0">
                <a:solidFill>
                  <a:schemeClr val="accent2"/>
                </a:solidFill>
              </a:rPr>
              <a:t>. Part. </a:t>
            </a:r>
            <a:r>
              <a:rPr lang="en-US" sz="2000" dirty="0" err="1" smtClean="0">
                <a:solidFill>
                  <a:schemeClr val="accent2"/>
                </a:solidFill>
              </a:rPr>
              <a:t>Nucl</a:t>
            </a:r>
            <a:r>
              <a:rPr lang="en-US" sz="2000" dirty="0" smtClean="0">
                <a:solidFill>
                  <a:schemeClr val="accent2"/>
                </a:solidFill>
              </a:rPr>
              <a:t>. Phys. </a:t>
            </a:r>
            <a:r>
              <a:rPr lang="en-US" sz="2000" b="1" dirty="0" smtClean="0">
                <a:solidFill>
                  <a:schemeClr val="accent2"/>
                </a:solidFill>
              </a:rPr>
              <a:t>59</a:t>
            </a:r>
            <a:r>
              <a:rPr lang="en-US" sz="2000" dirty="0" smtClean="0">
                <a:solidFill>
                  <a:schemeClr val="accent2"/>
                </a:solidFill>
              </a:rPr>
              <a:t>,694 </a:t>
            </a:r>
            <a:r>
              <a:rPr lang="en-US" sz="2000" dirty="0">
                <a:solidFill>
                  <a:schemeClr val="accent2"/>
                </a:solidFill>
              </a:rPr>
              <a:t>(</a:t>
            </a:r>
            <a:r>
              <a:rPr lang="en-US" sz="2000" dirty="0" smtClean="0">
                <a:solidFill>
                  <a:schemeClr val="accent2"/>
                </a:solidFill>
              </a:rPr>
              <a:t>2007)</a:t>
            </a:r>
            <a:endParaRPr lang="fr-FR" sz="2000" dirty="0">
              <a:solidFill>
                <a:schemeClr val="accent2"/>
              </a:solidFill>
            </a:endParaRP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179388" y="5876925"/>
            <a:ext cx="49337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i="1" dirty="0">
                <a:effectLst/>
              </a:rPr>
              <a:t>E. T.-G., G. </a:t>
            </a:r>
            <a:r>
              <a:rPr lang="en-US" sz="1800" i="1" dirty="0" err="1" smtClean="0">
                <a:effectLst/>
              </a:rPr>
              <a:t>Gakh</a:t>
            </a:r>
            <a:r>
              <a:rPr lang="en-US" sz="1800" i="1" dirty="0" smtClean="0">
                <a:effectLst/>
              </a:rPr>
              <a:t>, </a:t>
            </a:r>
            <a:r>
              <a:rPr lang="en-US" sz="1800" i="1" dirty="0">
                <a:effectLst/>
              </a:rPr>
              <a:t>Phys. Rev. </a:t>
            </a:r>
            <a:r>
              <a:rPr lang="en-US" sz="1800" b="1" i="1" dirty="0">
                <a:effectLst/>
              </a:rPr>
              <a:t>C </a:t>
            </a:r>
            <a:r>
              <a:rPr lang="en-US" sz="1800" b="1" dirty="0" smtClean="0"/>
              <a:t>72 </a:t>
            </a:r>
            <a:r>
              <a:rPr lang="en-US" sz="1800" dirty="0" smtClean="0"/>
              <a:t>(2005) 015209 </a:t>
            </a:r>
            <a:endParaRPr lang="fr-FR" sz="18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47648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Egle Tomasi-Gustafsson       GDR, IPN Orsay 5-X-2012</a:t>
            </a:r>
            <a:endParaRPr lang="fr-FR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549275"/>
          </a:xfrm>
        </p:spPr>
        <p:txBody>
          <a:bodyPr/>
          <a:lstStyle/>
          <a:p>
            <a:r>
              <a:rPr lang="fr-FR" sz="3200" i="1">
                <a:solidFill>
                  <a:schemeClr val="accent2"/>
                </a:solidFill>
              </a:rPr>
              <a:t>Scattered electron energy</a:t>
            </a:r>
          </a:p>
        </p:txBody>
      </p:sp>
      <p:pic>
        <p:nvPicPr>
          <p:cNvPr id="423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836613"/>
            <a:ext cx="2476500" cy="752475"/>
          </a:xfrm>
          <a:prstGeom prst="rect">
            <a:avLst/>
          </a:prstGeom>
          <a:noFill/>
        </p:spPr>
      </p:pic>
      <p:pic>
        <p:nvPicPr>
          <p:cNvPr id="4239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357563"/>
            <a:ext cx="4464050" cy="9620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423941" name="Text Box 5"/>
          <p:cNvSpPr txBox="1">
            <a:spLocks noChangeArrowheads="1"/>
          </p:cNvSpPr>
          <p:nvPr/>
        </p:nvSpPr>
        <p:spPr bwMode="auto">
          <a:xfrm>
            <a:off x="0" y="5373688"/>
            <a:ext cx="8748713" cy="954107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fr-FR" sz="2800" b="1" i="0" dirty="0">
                <a:latin typeface="Arial" charset="0"/>
              </a:rPr>
              <a:t>All </a:t>
            </a:r>
            <a:r>
              <a:rPr lang="fr-FR" sz="2800" b="1" i="0" dirty="0" err="1">
                <a:latin typeface="Arial" charset="0"/>
              </a:rPr>
              <a:t>orders</a:t>
            </a:r>
            <a:r>
              <a:rPr lang="fr-FR" sz="2800" b="1" i="0" dirty="0">
                <a:latin typeface="Arial" charset="0"/>
              </a:rPr>
              <a:t> of PT </a:t>
            </a:r>
            <a:r>
              <a:rPr lang="fr-FR" sz="2800" b="1" i="0" dirty="0" err="1">
                <a:latin typeface="Arial" charset="0"/>
              </a:rPr>
              <a:t>needed</a:t>
            </a:r>
            <a:r>
              <a:rPr lang="fr-FR" sz="2800" b="1" i="0" dirty="0">
                <a:latin typeface="Arial" charset="0"/>
              </a:rPr>
              <a:t> </a:t>
            </a:r>
            <a:r>
              <a:rPr lang="fr-FR" sz="2800" b="1" i="0" dirty="0">
                <a:latin typeface="Arial" charset="0"/>
                <a:sym typeface="Symbol" pitchFamily="18" charset="2"/>
              </a:rPr>
              <a:t></a:t>
            </a:r>
            <a:r>
              <a:rPr lang="fr-FR" sz="2800" b="1" i="0" dirty="0">
                <a:solidFill>
                  <a:srgbClr val="FF3300"/>
                </a:solidFill>
                <a:latin typeface="Arial" charset="0"/>
                <a:sym typeface="Symbol" pitchFamily="18" charset="2"/>
              </a:rPr>
              <a:t> </a:t>
            </a:r>
          </a:p>
          <a:p>
            <a:pPr eaLnBrk="1" hangingPunct="1"/>
            <a:r>
              <a:rPr lang="fr-FR" sz="2800" b="1" i="0" dirty="0">
                <a:solidFill>
                  <a:srgbClr val="FF3300"/>
                </a:solidFill>
                <a:latin typeface="Arial" charset="0"/>
                <a:sym typeface="Symbol" pitchFamily="18" charset="2"/>
              </a:rPr>
              <a:t>				</a:t>
            </a:r>
            <a:r>
              <a:rPr lang="fr-FR" sz="2000" b="1" dirty="0" err="1">
                <a:solidFill>
                  <a:schemeClr val="bg1"/>
                </a:solidFill>
                <a:latin typeface="Arial" charset="0"/>
              </a:rPr>
              <a:t>beyond</a:t>
            </a:r>
            <a:r>
              <a:rPr lang="fr-FR" sz="2000" b="1" dirty="0">
                <a:solidFill>
                  <a:schemeClr val="bg1"/>
                </a:solidFill>
                <a:latin typeface="Arial" charset="0"/>
              </a:rPr>
              <a:t> Mo &amp; </a:t>
            </a:r>
            <a:r>
              <a:rPr lang="fr-FR" sz="2000" b="1" dirty="0" err="1">
                <a:solidFill>
                  <a:schemeClr val="bg1"/>
                </a:solidFill>
                <a:latin typeface="Arial" charset="0"/>
              </a:rPr>
              <a:t>Tsai</a:t>
            </a:r>
            <a:r>
              <a:rPr lang="fr-FR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FR" sz="2400" b="1" dirty="0">
                <a:solidFill>
                  <a:schemeClr val="bg1"/>
                </a:solidFill>
                <a:latin typeface="Arial" charset="0"/>
              </a:rPr>
              <a:t>approximation</a:t>
            </a:r>
            <a:r>
              <a:rPr lang="fr-FR" sz="2400" b="1" dirty="0">
                <a:solidFill>
                  <a:srgbClr val="FF3300"/>
                </a:solidFill>
                <a:latin typeface="Arial" charset="0"/>
              </a:rPr>
              <a:t>!</a:t>
            </a:r>
            <a:endParaRPr lang="fr-FR" b="1" dirty="0">
              <a:solidFill>
                <a:srgbClr val="FF3300"/>
              </a:solidFill>
              <a:latin typeface="Arial" charset="0"/>
              <a:sym typeface="Symbol" pitchFamily="18" charset="2"/>
            </a:endParaRPr>
          </a:p>
        </p:txBody>
      </p:sp>
      <p:pic>
        <p:nvPicPr>
          <p:cNvPr id="423942" name="Picture 6" descr="Fig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980728"/>
            <a:ext cx="3960812" cy="3960813"/>
          </a:xfrm>
          <a:prstGeom prst="rect">
            <a:avLst/>
          </a:prstGeom>
          <a:noFill/>
        </p:spPr>
      </p:pic>
      <p:sp>
        <p:nvSpPr>
          <p:cNvPr id="423943" name="Text Box 7"/>
          <p:cNvSpPr txBox="1">
            <a:spLocks noChangeArrowheads="1"/>
          </p:cNvSpPr>
          <p:nvPr/>
        </p:nvSpPr>
        <p:spPr bwMode="auto">
          <a:xfrm>
            <a:off x="2051050" y="2708275"/>
            <a:ext cx="27270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fr-FR" sz="2400" i="0" dirty="0">
                <a:solidFill>
                  <a:srgbClr val="0000FF"/>
                </a:solidFill>
              </a:rPr>
              <a:t>Initial state </a:t>
            </a:r>
            <a:r>
              <a:rPr lang="fr-FR" sz="2400" i="0" dirty="0" err="1">
                <a:solidFill>
                  <a:srgbClr val="0000FF"/>
                </a:solidFill>
              </a:rPr>
              <a:t>emission</a:t>
            </a:r>
            <a:endParaRPr lang="fr-FR" sz="2400" i="0" dirty="0">
              <a:solidFill>
                <a:srgbClr val="0000FF"/>
              </a:solidFill>
            </a:endParaRPr>
          </a:p>
        </p:txBody>
      </p:sp>
      <p:sp>
        <p:nvSpPr>
          <p:cNvPr id="423944" name="Line 8"/>
          <p:cNvSpPr>
            <a:spLocks noChangeShapeType="1"/>
          </p:cNvSpPr>
          <p:nvPr/>
        </p:nvSpPr>
        <p:spPr bwMode="auto">
          <a:xfrm flipV="1">
            <a:off x="4643438" y="2060575"/>
            <a:ext cx="936625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23945" name="Text Box 9"/>
          <p:cNvSpPr txBox="1">
            <a:spLocks noChangeArrowheads="1"/>
          </p:cNvSpPr>
          <p:nvPr/>
        </p:nvSpPr>
        <p:spPr bwMode="auto">
          <a:xfrm>
            <a:off x="6516688" y="1485900"/>
            <a:ext cx="25571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fr-FR" sz="2400" i="0" dirty="0">
                <a:solidFill>
                  <a:srgbClr val="0000FF"/>
                </a:solidFill>
              </a:rPr>
              <a:t>final state </a:t>
            </a:r>
            <a:r>
              <a:rPr lang="fr-FR" sz="2400" i="0" dirty="0" err="1">
                <a:solidFill>
                  <a:srgbClr val="0000FF"/>
                </a:solidFill>
              </a:rPr>
              <a:t>emission</a:t>
            </a:r>
            <a:endParaRPr lang="fr-FR" sz="2400" i="0" dirty="0">
              <a:solidFill>
                <a:srgbClr val="0000FF"/>
              </a:solidFill>
            </a:endParaRPr>
          </a:p>
        </p:txBody>
      </p:sp>
      <p:sp>
        <p:nvSpPr>
          <p:cNvPr id="423946" name="Line 10"/>
          <p:cNvSpPr>
            <a:spLocks noChangeShapeType="1"/>
          </p:cNvSpPr>
          <p:nvPr/>
        </p:nvSpPr>
        <p:spPr bwMode="auto">
          <a:xfrm>
            <a:off x="7308850" y="1844675"/>
            <a:ext cx="792163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23947" name="Text Box 11"/>
          <p:cNvSpPr txBox="1">
            <a:spLocks noChangeArrowheads="1"/>
          </p:cNvSpPr>
          <p:nvPr/>
        </p:nvSpPr>
        <p:spPr bwMode="auto">
          <a:xfrm>
            <a:off x="5867400" y="2781300"/>
            <a:ext cx="30604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fr-FR" sz="2400" i="0" dirty="0">
                <a:solidFill>
                  <a:srgbClr val="33CC33"/>
                </a:solidFill>
              </a:rPr>
              <a:t>Quasi-</a:t>
            </a:r>
            <a:r>
              <a:rPr lang="fr-FR" sz="2400" i="0" dirty="0" err="1">
                <a:solidFill>
                  <a:srgbClr val="33CC33"/>
                </a:solidFill>
              </a:rPr>
              <a:t>elastic</a:t>
            </a:r>
            <a:r>
              <a:rPr lang="fr-FR" sz="2400" i="0" dirty="0">
                <a:solidFill>
                  <a:srgbClr val="33CC33"/>
                </a:solidFill>
              </a:rPr>
              <a:t> </a:t>
            </a:r>
            <a:r>
              <a:rPr lang="fr-FR" sz="2400" i="0" dirty="0" err="1">
                <a:solidFill>
                  <a:srgbClr val="33CC33"/>
                </a:solidFill>
              </a:rPr>
              <a:t>scattering</a:t>
            </a:r>
            <a:endParaRPr lang="fr-FR" sz="2400" i="0" dirty="0">
              <a:solidFill>
                <a:srgbClr val="33CC33"/>
              </a:solidFill>
            </a:endParaRPr>
          </a:p>
        </p:txBody>
      </p:sp>
      <p:sp>
        <p:nvSpPr>
          <p:cNvPr id="423948" name="Line 12"/>
          <p:cNvSpPr>
            <a:spLocks noChangeShapeType="1"/>
          </p:cNvSpPr>
          <p:nvPr/>
        </p:nvSpPr>
        <p:spPr bwMode="auto">
          <a:xfrm>
            <a:off x="7019925" y="3213100"/>
            <a:ext cx="1008063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pic>
        <p:nvPicPr>
          <p:cNvPr id="423949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50" y="1628775"/>
            <a:ext cx="1908175" cy="712788"/>
          </a:xfrm>
          <a:prstGeom prst="rect">
            <a:avLst/>
          </a:prstGeom>
          <a:noFill/>
        </p:spPr>
      </p:pic>
      <p:sp>
        <p:nvSpPr>
          <p:cNvPr id="423950" name="Text Box 14"/>
          <p:cNvSpPr txBox="1">
            <a:spLocks noChangeArrowheads="1"/>
          </p:cNvSpPr>
          <p:nvPr/>
        </p:nvSpPr>
        <p:spPr bwMode="auto">
          <a:xfrm>
            <a:off x="8243888" y="3500438"/>
            <a:ext cx="51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fr-FR" sz="1800" i="0">
                <a:solidFill>
                  <a:srgbClr val="FF3300"/>
                </a:solidFill>
                <a:latin typeface="Arial" charset="0"/>
              </a:rPr>
              <a:t>3%</a:t>
            </a:r>
          </a:p>
        </p:txBody>
      </p:sp>
      <p:sp>
        <p:nvSpPr>
          <p:cNvPr id="423951" name="Line 15"/>
          <p:cNvSpPr>
            <a:spLocks noChangeShapeType="1"/>
          </p:cNvSpPr>
          <p:nvPr/>
        </p:nvSpPr>
        <p:spPr bwMode="auto">
          <a:xfrm flipH="1">
            <a:off x="8101013" y="3789363"/>
            <a:ext cx="35877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23952" name="Text Box 16"/>
          <p:cNvSpPr txBox="1">
            <a:spLocks noChangeArrowheads="1"/>
          </p:cNvSpPr>
          <p:nvPr/>
        </p:nvSpPr>
        <p:spPr bwMode="auto">
          <a:xfrm>
            <a:off x="7885113" y="4797425"/>
            <a:ext cx="719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fr-FR" i="0">
                <a:solidFill>
                  <a:srgbClr val="FF3300"/>
                </a:solidFill>
              </a:rPr>
              <a:t>Y</a:t>
            </a:r>
            <a:r>
              <a:rPr lang="fr-FR" i="0" baseline="-25000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423953" name="Text Box 17"/>
          <p:cNvSpPr txBox="1">
            <a:spLocks noChangeArrowheads="1"/>
          </p:cNvSpPr>
          <p:nvPr/>
        </p:nvSpPr>
        <p:spPr bwMode="auto">
          <a:xfrm>
            <a:off x="2843213" y="4652963"/>
            <a:ext cx="1504950" cy="366712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fr-FR" sz="1800" i="0">
                <a:solidFill>
                  <a:schemeClr val="bg1"/>
                </a:solidFill>
                <a:latin typeface="Arial" charset="0"/>
              </a:rPr>
              <a:t>Not so small!</a:t>
            </a:r>
          </a:p>
        </p:txBody>
      </p:sp>
      <p:sp>
        <p:nvSpPr>
          <p:cNvPr id="423954" name="Line 18"/>
          <p:cNvSpPr>
            <a:spLocks noChangeShapeType="1"/>
          </p:cNvSpPr>
          <p:nvPr/>
        </p:nvSpPr>
        <p:spPr bwMode="auto">
          <a:xfrm flipV="1">
            <a:off x="3492500" y="4149725"/>
            <a:ext cx="144463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23955" name="Rectangle 19"/>
          <p:cNvSpPr>
            <a:spLocks noChangeArrowheads="1"/>
          </p:cNvSpPr>
          <p:nvPr/>
        </p:nvSpPr>
        <p:spPr bwMode="auto">
          <a:xfrm>
            <a:off x="0" y="4868863"/>
            <a:ext cx="26709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fr-FR" sz="2400" i="0" dirty="0">
                <a:solidFill>
                  <a:srgbClr val="FF3300"/>
                </a:solidFill>
              </a:rPr>
              <a:t>Shift to LOWER Q</a:t>
            </a:r>
            <a:r>
              <a:rPr lang="fr-FR" sz="2400" i="0" baseline="30000" dirty="0">
                <a:solidFill>
                  <a:srgbClr val="FF33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18012529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Egle Tomasi-Gustafsson       GDR, IPN Orsay 5-X-2012</a:t>
            </a:r>
            <a:endParaRPr lang="fr-FR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457200"/>
            <a:ext cx="8507413" cy="4556125"/>
          </a:xfrm>
        </p:spPr>
        <p:txBody>
          <a:bodyPr/>
          <a:lstStyle/>
          <a:p>
            <a:r>
              <a:rPr lang="en-GB" sz="3600" b="1" i="1" dirty="0" smtClean="0">
                <a:solidFill>
                  <a:srgbClr val="0000FF"/>
                </a:solidFill>
              </a:rPr>
              <a:t>Which future for </a:t>
            </a:r>
            <a:r>
              <a:rPr lang="en-GB" sz="3600" b="1" i="1" dirty="0" err="1" smtClean="0">
                <a:solidFill>
                  <a:srgbClr val="0000FF"/>
                </a:solidFill>
              </a:rPr>
              <a:t>GEp</a:t>
            </a:r>
            <a:r>
              <a:rPr lang="en-GB" sz="3600" b="1" i="1" dirty="0" smtClean="0">
                <a:solidFill>
                  <a:srgbClr val="0000FF"/>
                </a:solidFill>
              </a:rPr>
              <a:t>?</a:t>
            </a:r>
            <a:br>
              <a:rPr lang="en-GB" sz="3600" b="1" i="1" dirty="0" smtClean="0">
                <a:solidFill>
                  <a:srgbClr val="0000FF"/>
                </a:solidFill>
              </a:rPr>
            </a:br>
            <a:endParaRPr lang="en-GB" sz="3600" b="1" i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6807460"/>
      </p:ext>
    </p:extLst>
  </p:cSld>
  <p:clrMapOvr>
    <a:masterClrMapping/>
  </p:clrMapOvr>
  <p:transition advTm="7340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OM_Q2_n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6965"/>
            <a:ext cx="4572000" cy="3711257"/>
          </a:xfrm>
          <a:prstGeom prst="rect">
            <a:avLst/>
          </a:prstGeom>
        </p:spPr>
      </p:pic>
      <p:pic>
        <p:nvPicPr>
          <p:cNvPr id="6" name="Picture 5" descr="FOM_vs_epsilon_n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956964"/>
            <a:ext cx="4572000" cy="37112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go to higher Q</a:t>
            </a:r>
            <a:r>
              <a:rPr lang="en-US" baseline="30000" dirty="0" smtClean="0"/>
              <a:t>2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EDE65-DEAA-4285-A49E-6CC5881C352C}" type="datetime1">
              <a:rPr lang="en-US" smtClean="0"/>
              <a:pPr>
                <a:defRPr/>
              </a:pPr>
              <a:t>10/6/2012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CAEB939-6CC7-4B57-A3E5-6AB8BCD689DC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0" y="4668222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/>
                <a:cs typeface="Times New Roman"/>
              </a:rPr>
              <a:t>FOM vs. ε at Q</a:t>
            </a:r>
            <a:r>
              <a:rPr lang="en-US" sz="2400" baseline="30000" dirty="0">
                <a:latin typeface="Times New Roman"/>
                <a:cs typeface="Times New Roman"/>
              </a:rPr>
              <a:t>2 </a:t>
            </a:r>
            <a:r>
              <a:rPr lang="en-US" sz="2400" dirty="0">
                <a:latin typeface="Times New Roman"/>
                <a:cs typeface="Times New Roman"/>
              </a:rPr>
              <a:t>= 10 GeV</a:t>
            </a:r>
            <a:r>
              <a:rPr lang="en-US" sz="2400" baseline="30000" dirty="0">
                <a:latin typeface="Times New Roman"/>
                <a:cs typeface="Times New Roman"/>
              </a:rPr>
              <a:t>2</a:t>
            </a:r>
            <a:r>
              <a:rPr lang="en-US" sz="2400" dirty="0">
                <a:latin typeface="Times New Roman"/>
                <a:cs typeface="Times New Roman"/>
              </a:rPr>
              <a:t> (a. u.)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668221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/>
                <a:cs typeface="Times New Roman"/>
              </a:rPr>
              <a:t>FOM vs. Q</a:t>
            </a:r>
            <a:r>
              <a:rPr lang="en-US" sz="2400" baseline="30000" dirty="0">
                <a:latin typeface="Times New Roman"/>
                <a:cs typeface="Times New Roman"/>
              </a:rPr>
              <a:t>2</a:t>
            </a:r>
            <a:r>
              <a:rPr lang="en-US" sz="2400" dirty="0">
                <a:latin typeface="Times New Roman"/>
                <a:cs typeface="Times New Roman"/>
              </a:rPr>
              <a:t> at E = 11 </a:t>
            </a:r>
            <a:r>
              <a:rPr lang="en-US" sz="2400" dirty="0" err="1">
                <a:latin typeface="Times New Roman"/>
                <a:cs typeface="Times New Roman"/>
              </a:rPr>
              <a:t>GeV</a:t>
            </a:r>
            <a:r>
              <a:rPr lang="en-US" sz="2400" dirty="0">
                <a:latin typeface="Times New Roman"/>
                <a:cs typeface="Times New Roman"/>
              </a:rPr>
              <a:t> (a. u.)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129886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Must increase luminosity and acceptance to compensate for E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/Q</a:t>
            </a:r>
            <a:r>
              <a:rPr lang="en-US" sz="2800" baseline="30000" dirty="0" smtClean="0"/>
              <a:t>16</a:t>
            </a:r>
            <a:r>
              <a:rPr lang="en-US" sz="2800" dirty="0" smtClean="0"/>
              <a:t> dependence of (cross section * A</a:t>
            </a:r>
            <a:r>
              <a:rPr lang="en-US" sz="2800" baseline="-25000" dirty="0" smtClean="0"/>
              <a:t>y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contributions to ) figure of merit </a:t>
            </a:r>
            <a:endParaRPr lang="en-US" sz="2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6948264" y="188640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A</a:t>
            </a:r>
            <a:r>
              <a:rPr lang="fr-FR" dirty="0" smtClean="0">
                <a:solidFill>
                  <a:srgbClr val="FF0000"/>
                </a:solidFill>
              </a:rPr>
              <a:t>. </a:t>
            </a:r>
            <a:r>
              <a:rPr lang="fr-FR" dirty="0" err="1" smtClean="0">
                <a:solidFill>
                  <a:srgbClr val="FF0000"/>
                </a:solidFill>
              </a:rPr>
              <a:t>Puckett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79193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GEp</a:t>
            </a:r>
            <a:r>
              <a:rPr lang="en-US" dirty="0" smtClean="0"/>
              <a:t>-V: The Final Frontier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EDE65-DEAA-4285-A49E-6CC5881C352C}" type="datetime1">
              <a:rPr lang="en-US" smtClean="0"/>
              <a:pPr>
                <a:defRPr/>
              </a:pPr>
              <a:t>10/6/2012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CAEB939-6CC7-4B57-A3E5-6AB8BCD689DC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50477"/>
            <a:ext cx="2743200" cy="21535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928789"/>
            <a:ext cx="4114800" cy="32143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0" y="4250477"/>
            <a:ext cx="6400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 dirty="0">
                <a:latin typeface="Times New Roman"/>
                <a:cs typeface="Times New Roman"/>
              </a:rPr>
              <a:t> At large Q</a:t>
            </a:r>
            <a:r>
              <a:rPr lang="en-US" sz="1600" baseline="30000" dirty="0">
                <a:latin typeface="Times New Roman"/>
                <a:cs typeface="Times New Roman"/>
              </a:rPr>
              <a:t>2</a:t>
            </a:r>
            <a:r>
              <a:rPr lang="en-US" sz="1600" dirty="0">
                <a:latin typeface="Times New Roman"/>
                <a:cs typeface="Times New Roman"/>
              </a:rPr>
              <a:t>, the proton in </a:t>
            </a:r>
            <a:r>
              <a:rPr lang="en-US" sz="1600" dirty="0" err="1">
                <a:latin typeface="Times New Roman"/>
                <a:cs typeface="Times New Roman"/>
              </a:rPr>
              <a:t>ep</a:t>
            </a:r>
            <a:r>
              <a:rPr lang="en-US" sz="1600" dirty="0">
                <a:latin typeface="Times New Roman"/>
                <a:cs typeface="Times New Roman"/>
              </a:rPr>
              <a:t> elastic scattering goes to forward angles at high momentum.</a:t>
            </a:r>
          </a:p>
          <a:p>
            <a:pPr>
              <a:buFont typeface="Arial"/>
              <a:buChar char="•"/>
            </a:pPr>
            <a:r>
              <a:rPr lang="en-US" sz="1600" dirty="0">
                <a:latin typeface="Times New Roman"/>
                <a:cs typeface="Times New Roman"/>
              </a:rPr>
              <a:t> New “Super </a:t>
            </a:r>
            <a:r>
              <a:rPr lang="en-US" sz="1600" dirty="0" err="1">
                <a:latin typeface="Times New Roman"/>
                <a:cs typeface="Times New Roman"/>
              </a:rPr>
              <a:t>BigBite</a:t>
            </a:r>
            <a:r>
              <a:rPr lang="en-US" sz="1600" dirty="0">
                <a:latin typeface="Times New Roman"/>
                <a:cs typeface="Times New Roman"/>
              </a:rPr>
              <a:t>” spectrometer: Open-geometry, vertical-bend dipole </a:t>
            </a:r>
            <a:r>
              <a:rPr lang="en-US" sz="1600" dirty="0" smtClean="0">
                <a:latin typeface="Times New Roman"/>
                <a:cs typeface="Times New Roman"/>
              </a:rPr>
              <a:t>spectrometer</a:t>
            </a:r>
          </a:p>
          <a:p>
            <a:pPr>
              <a:buFont typeface="Arial"/>
              <a:buChar char="•"/>
            </a:pP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High-rate tracking based on GEM technology.</a:t>
            </a:r>
            <a:endParaRPr lang="en-US" sz="1600" dirty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sz="1600" dirty="0">
                <a:latin typeface="Times New Roman"/>
                <a:cs typeface="Times New Roman"/>
              </a:rPr>
              <a:t> New FPP with full geometric acceptance for angles up to 10</a:t>
            </a:r>
            <a:r>
              <a:rPr lang="en-US" sz="1600" dirty="0" smtClean="0">
                <a:latin typeface="Times New Roman"/>
                <a:cs typeface="Times New Roman"/>
              </a:rPr>
              <a:t>°</a:t>
            </a:r>
          </a:p>
          <a:p>
            <a:pPr>
              <a:buFont typeface="Arial"/>
              <a:buChar char="•"/>
            </a:pP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Spokespersons: B. </a:t>
            </a:r>
            <a:r>
              <a:rPr lang="en-US" sz="1800" b="1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Wojtsekhowski</a:t>
            </a:r>
            <a:r>
              <a:rPr lang="en-US" sz="18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(contact), L. </a:t>
            </a:r>
            <a:r>
              <a:rPr lang="en-US" sz="1800" b="1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Pentchev</a:t>
            </a:r>
            <a:r>
              <a:rPr lang="en-US" sz="18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, C. F. </a:t>
            </a:r>
            <a:r>
              <a:rPr lang="en-US" sz="1800" b="1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Perdrisat</a:t>
            </a:r>
            <a:r>
              <a:rPr lang="en-US" sz="18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, V. Punjabi, M. K. Jones, E. </a:t>
            </a:r>
            <a:r>
              <a:rPr lang="en-US" sz="1800" b="1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Cisbani</a:t>
            </a:r>
            <a:r>
              <a:rPr lang="en-US" sz="18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, E. Brash, ...</a:t>
            </a:r>
            <a:endParaRPr lang="en-US" sz="1800" dirty="0">
              <a:latin typeface="Times New Roman"/>
              <a:cs typeface="Times New 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091155"/>
            <a:ext cx="4572000" cy="288964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272975" y="0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A</a:t>
            </a:r>
            <a:r>
              <a:rPr lang="fr-FR" dirty="0" smtClean="0">
                <a:solidFill>
                  <a:srgbClr val="FF0000"/>
                </a:solidFill>
              </a:rPr>
              <a:t>. </a:t>
            </a:r>
            <a:r>
              <a:rPr lang="fr-FR" dirty="0" err="1" smtClean="0">
                <a:solidFill>
                  <a:srgbClr val="FF0000"/>
                </a:solidFill>
              </a:rPr>
              <a:t>Puckett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54916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dirty="0" smtClean="0"/>
              <a:t>Projected Results Approved by </a:t>
            </a:r>
            <a:r>
              <a:rPr lang="en-US" dirty="0" err="1" smtClean="0"/>
              <a:t>JLab</a:t>
            </a:r>
            <a:r>
              <a:rPr lang="en-US" dirty="0"/>
              <a:t> </a:t>
            </a:r>
            <a:r>
              <a:rPr lang="en-US" dirty="0" smtClean="0"/>
              <a:t>PAC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EDE65-DEAA-4285-A49E-6CC5881C352C}" type="datetime1">
              <a:rPr lang="en-US" smtClean="0"/>
              <a:pPr>
                <a:defRPr/>
              </a:pPr>
              <a:t>10/6/2012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CAEB939-6CC7-4B57-A3E5-6AB8BCD689DC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pic>
        <p:nvPicPr>
          <p:cNvPr id="5" name="Picture 4" descr="RatioFigure_GEp5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99858"/>
            <a:ext cx="4572000" cy="44349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534778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 New Roman"/>
                <a:cs typeface="Times New Roman"/>
              </a:rPr>
              <a:t>Projected results as μG</a:t>
            </a:r>
            <a:r>
              <a:rPr lang="en-US" sz="2400" baseline="-25000">
                <a:latin typeface="Times New Roman"/>
                <a:cs typeface="Times New Roman"/>
              </a:rPr>
              <a:t>E</a:t>
            </a:r>
            <a:r>
              <a:rPr lang="en-US" sz="2400">
                <a:latin typeface="Times New Roman"/>
                <a:cs typeface="Times New Roman"/>
              </a:rPr>
              <a:t>/G</a:t>
            </a:r>
            <a:r>
              <a:rPr lang="en-US" sz="2400" baseline="-25000">
                <a:latin typeface="Times New Roman"/>
                <a:cs typeface="Times New Roman"/>
              </a:rPr>
              <a:t>M</a:t>
            </a:r>
            <a:endParaRPr lang="en-US" sz="2400">
              <a:latin typeface="Times New Roman"/>
              <a:cs typeface="Times New Roman"/>
            </a:endParaRPr>
          </a:p>
        </p:txBody>
      </p:sp>
      <p:pic>
        <p:nvPicPr>
          <p:cNvPr id="7" name="Picture 6" descr="F2F1_GEp5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099858"/>
            <a:ext cx="4572000" cy="44349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0" y="5534778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 New Roman"/>
                <a:cs typeface="Times New Roman"/>
              </a:rPr>
              <a:t>Projected results as Q</a:t>
            </a:r>
            <a:r>
              <a:rPr lang="en-US" sz="2400" baseline="30000">
                <a:latin typeface="Times New Roman"/>
                <a:cs typeface="Times New Roman"/>
              </a:rPr>
              <a:t>2</a:t>
            </a:r>
            <a:r>
              <a:rPr lang="en-US" sz="2400">
                <a:latin typeface="Times New Roman"/>
                <a:cs typeface="Times New Roman"/>
              </a:rPr>
              <a:t> F</a:t>
            </a:r>
            <a:r>
              <a:rPr lang="en-US" sz="2400" baseline="-25000">
                <a:latin typeface="Times New Roman"/>
                <a:cs typeface="Times New Roman"/>
              </a:rPr>
              <a:t>2</a:t>
            </a:r>
            <a:r>
              <a:rPr lang="en-US" sz="2400">
                <a:latin typeface="Times New Roman"/>
                <a:cs typeface="Times New Roman"/>
              </a:rPr>
              <a:t>/F</a:t>
            </a:r>
            <a:r>
              <a:rPr lang="en-US" sz="2400" baseline="-25000">
                <a:latin typeface="Times New Roman"/>
                <a:cs typeface="Times New Roman"/>
              </a:rPr>
              <a:t>1</a:t>
            </a:r>
            <a:endParaRPr lang="en-US" sz="2400">
              <a:latin typeface="Times New Roman"/>
              <a:cs typeface="Times New Roman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5949280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A</a:t>
            </a:r>
            <a:r>
              <a:rPr lang="fr-FR" dirty="0" smtClean="0">
                <a:solidFill>
                  <a:srgbClr val="FF0000"/>
                </a:solidFill>
              </a:rPr>
              <a:t>. </a:t>
            </a:r>
            <a:r>
              <a:rPr lang="fr-FR" dirty="0" err="1" smtClean="0">
                <a:solidFill>
                  <a:srgbClr val="FF0000"/>
                </a:solidFill>
              </a:rPr>
              <a:t>Puckett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09325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Egle Tomasi-Gustafsson       GDR, IPN Orsay 5-X-2012</a:t>
            </a:r>
            <a:endParaRPr lang="fr-FR"/>
          </a:p>
        </p:txBody>
      </p:sp>
      <p:pic>
        <p:nvPicPr>
          <p:cNvPr id="585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908720"/>
            <a:ext cx="2592288" cy="303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57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8376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57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876675"/>
            <a:ext cx="8580437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3491880" y="1340768"/>
            <a:ext cx="5016117" cy="2308324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endParaRPr lang="fr-FR" sz="24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Comic Sans MS" pitchFamily="66" charset="0"/>
              </a:rPr>
              <a:t>Works for large q</a:t>
            </a:r>
            <a:r>
              <a:rPr lang="fr-FR" sz="2400" baseline="30000" dirty="0" smtClean="0">
                <a:latin typeface="Comic Sans MS" pitchFamily="66" charset="0"/>
              </a:rPr>
              <a:t>2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err="1" smtClean="0">
                <a:latin typeface="Comic Sans MS" pitchFamily="66" charset="0"/>
              </a:rPr>
              <a:t>Predicts</a:t>
            </a:r>
            <a:r>
              <a:rPr lang="fr-FR" sz="2400" dirty="0" smtClean="0">
                <a:latin typeface="Comic Sans MS" pitchFamily="66" charset="0"/>
              </a:rPr>
              <a:t> large contribution in SL</a:t>
            </a:r>
          </a:p>
          <a:p>
            <a:r>
              <a:rPr lang="fr-FR" sz="2400" dirty="0" smtClean="0">
                <a:latin typeface="Comic Sans MS" pitchFamily="66" charset="0"/>
              </a:rPr>
              <a:t>               </a:t>
            </a:r>
            <a:r>
              <a:rPr lang="fr-FR" sz="2400" dirty="0" err="1" smtClean="0">
                <a:latin typeface="Comic Sans MS" pitchFamily="66" charset="0"/>
              </a:rPr>
              <a:t>small</a:t>
            </a:r>
            <a:r>
              <a:rPr lang="fr-FR" sz="2400" dirty="0" smtClean="0">
                <a:latin typeface="Comic Sans MS" pitchFamily="66" charset="0"/>
              </a:rPr>
              <a:t>                     in TL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err="1" smtClean="0">
                <a:latin typeface="Comic Sans MS" pitchFamily="66" charset="0"/>
              </a:rPr>
              <a:t>Depends</a:t>
            </a:r>
            <a:r>
              <a:rPr lang="fr-FR" sz="2400" dirty="0" smtClean="0">
                <a:latin typeface="Comic Sans MS" pitchFamily="66" charset="0"/>
              </a:rPr>
              <a:t> on quark </a:t>
            </a:r>
            <a:r>
              <a:rPr lang="fr-FR" sz="2400" dirty="0" err="1" smtClean="0">
                <a:latin typeface="Comic Sans MS" pitchFamily="66" charset="0"/>
              </a:rPr>
              <a:t>w.f</a:t>
            </a:r>
            <a:r>
              <a:rPr lang="fr-FR" sz="2400" dirty="0" smtClean="0">
                <a:latin typeface="Comic Sans MS" pitchFamily="66" charset="0"/>
              </a:rPr>
              <a:t>.</a:t>
            </a:r>
          </a:p>
          <a:p>
            <a:endParaRPr lang="fr-FR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Egle Tomasi-Gustafsson       GDR, IPN Orsay 5-X-2012</a:t>
            </a:r>
            <a:endParaRPr lang="fr-FR"/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150" y="714375"/>
            <a:ext cx="8324850" cy="5903913"/>
          </a:xfrm>
        </p:spPr>
        <p:txBody>
          <a:bodyPr/>
          <a:lstStyle/>
          <a:p>
            <a:pPr>
              <a:buFontTx/>
              <a:buNone/>
            </a:pPr>
            <a:r>
              <a:rPr lang="fr-FR" sz="2400" i="1" u="sng" dirty="0" smtClean="0">
                <a:solidFill>
                  <a:schemeClr val="accent2"/>
                </a:solidFill>
                <a:latin typeface="Comic Sans MS" pitchFamily="66" charset="0"/>
              </a:rPr>
              <a:t>Our Suggestion</a:t>
            </a:r>
            <a:r>
              <a:rPr lang="fr-FR" sz="2400" u="sng" dirty="0" smtClean="0">
                <a:solidFill>
                  <a:schemeClr val="accent2"/>
                </a:solidFill>
                <a:latin typeface="Comic Sans MS" pitchFamily="66" charset="0"/>
              </a:rPr>
              <a:t> for </a:t>
            </a:r>
            <a:r>
              <a:rPr lang="fr-FR" sz="2400" u="sng" dirty="0" err="1" smtClean="0">
                <a:solidFill>
                  <a:schemeClr val="accent2"/>
                </a:solidFill>
                <a:latin typeface="Comic Sans MS" pitchFamily="66" charset="0"/>
              </a:rPr>
              <a:t>search</a:t>
            </a:r>
            <a:r>
              <a:rPr lang="fr-FR" sz="2400" u="sng" dirty="0" smtClean="0">
                <a:solidFill>
                  <a:schemeClr val="accent2"/>
                </a:solidFill>
                <a:latin typeface="Comic Sans MS" pitchFamily="66" charset="0"/>
              </a:rPr>
              <a:t> of 2</a:t>
            </a:r>
            <a:r>
              <a:rPr lang="fr-FR" sz="3200" u="sng" dirty="0" smtClean="0">
                <a:solidFill>
                  <a:schemeClr val="accent2"/>
                </a:solidFill>
                <a:latin typeface="Symbol" pitchFamily="18" charset="2"/>
              </a:rPr>
              <a:t>g</a:t>
            </a:r>
            <a:r>
              <a:rPr lang="fr-FR" sz="2400" u="sng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fr-FR" sz="2400" u="sng" dirty="0" err="1" smtClean="0">
                <a:solidFill>
                  <a:schemeClr val="accent2"/>
                </a:solidFill>
                <a:latin typeface="Comic Sans MS" pitchFamily="66" charset="0"/>
              </a:rPr>
              <a:t>effects</a:t>
            </a:r>
            <a:r>
              <a:rPr lang="fr-FR" sz="2400" i="1" u="sng" dirty="0" smtClean="0">
                <a:solidFill>
                  <a:schemeClr val="accent2"/>
                </a:solidFill>
                <a:latin typeface="Comic Sans MS" pitchFamily="66" charset="0"/>
              </a:rPr>
              <a:t>:</a:t>
            </a:r>
            <a:endParaRPr lang="fr-FR" sz="2400" dirty="0" smtClean="0">
              <a:latin typeface="Comic Sans MS" pitchFamily="66" charset="0"/>
            </a:endParaRPr>
          </a:p>
          <a:p>
            <a:r>
              <a:rPr lang="fr-FR" sz="2000" dirty="0" err="1" smtClean="0">
                <a:latin typeface="Comic Sans MS" pitchFamily="66" charset="0"/>
              </a:rPr>
              <a:t>Search</a:t>
            </a:r>
            <a:r>
              <a:rPr lang="fr-FR" sz="2000" dirty="0" smtClean="0">
                <a:latin typeface="Comic Sans MS" pitchFamily="66" charset="0"/>
              </a:rPr>
              <a:t> for </a:t>
            </a:r>
            <a:r>
              <a:rPr lang="fr-FR" sz="2000" dirty="0" smtClean="0">
                <a:solidFill>
                  <a:srgbClr val="FF3300"/>
                </a:solidFill>
                <a:latin typeface="Comic Sans MS" pitchFamily="66" charset="0"/>
              </a:rPr>
              <a:t>model </a:t>
            </a:r>
            <a:r>
              <a:rPr lang="fr-FR" sz="2000" dirty="0" err="1" smtClean="0">
                <a:solidFill>
                  <a:srgbClr val="FF3300"/>
                </a:solidFill>
                <a:latin typeface="Comic Sans MS" pitchFamily="66" charset="0"/>
              </a:rPr>
              <a:t>independent</a:t>
            </a:r>
            <a:r>
              <a:rPr lang="fr-FR" sz="2000" dirty="0" smtClean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fr-FR" sz="2000" dirty="0" err="1" smtClean="0">
                <a:solidFill>
                  <a:srgbClr val="FF3300"/>
                </a:solidFill>
                <a:latin typeface="Comic Sans MS" pitchFamily="66" charset="0"/>
              </a:rPr>
              <a:t>statements</a:t>
            </a:r>
            <a:r>
              <a:rPr lang="fr-FR" sz="2000" dirty="0" smtClean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fr-FR" sz="2000" i="1" dirty="0" smtClean="0">
                <a:solidFill>
                  <a:srgbClr val="0000FF"/>
                </a:solidFill>
                <a:latin typeface="Comic Sans MS" pitchFamily="66" charset="0"/>
              </a:rPr>
              <a:t>(M.P. </a:t>
            </a:r>
            <a:r>
              <a:rPr lang="fr-FR" sz="2000" i="1" dirty="0" err="1" smtClean="0">
                <a:solidFill>
                  <a:srgbClr val="0000FF"/>
                </a:solidFill>
                <a:latin typeface="Comic Sans MS" pitchFamily="66" charset="0"/>
              </a:rPr>
              <a:t>Rekalo</a:t>
            </a:r>
            <a:r>
              <a:rPr lang="fr-FR" sz="2000" i="1" dirty="0" smtClean="0">
                <a:solidFill>
                  <a:srgbClr val="0000FF"/>
                </a:solidFill>
                <a:latin typeface="Comic Sans MS" pitchFamily="66" charset="0"/>
              </a:rPr>
              <a:t>, G. </a:t>
            </a:r>
            <a:r>
              <a:rPr lang="fr-FR" sz="2000" i="1" dirty="0" err="1" smtClean="0">
                <a:solidFill>
                  <a:srgbClr val="0000FF"/>
                </a:solidFill>
                <a:latin typeface="Comic Sans MS" pitchFamily="66" charset="0"/>
              </a:rPr>
              <a:t>Gakh</a:t>
            </a:r>
            <a:r>
              <a:rPr lang="fr-FR" sz="2000" dirty="0" smtClean="0">
                <a:solidFill>
                  <a:srgbClr val="FF3300"/>
                </a:solidFill>
                <a:latin typeface="Comic Sans MS" pitchFamily="66" charset="0"/>
              </a:rPr>
              <a:t>.</a:t>
            </a:r>
            <a:r>
              <a:rPr lang="fr-FR" sz="2000" i="1" dirty="0" smtClean="0">
                <a:solidFill>
                  <a:srgbClr val="0000FF"/>
                </a:solidFill>
                <a:latin typeface="Comic Sans MS" pitchFamily="66" charset="0"/>
              </a:rPr>
              <a:t>.)</a:t>
            </a:r>
          </a:p>
          <a:p>
            <a:r>
              <a:rPr lang="fr-FR" sz="2000" dirty="0" smtClean="0">
                <a:latin typeface="Comic Sans MS" pitchFamily="66" charset="0"/>
              </a:rPr>
              <a:t>Exact </a:t>
            </a:r>
            <a:r>
              <a:rPr lang="fr-FR" sz="2000" dirty="0" err="1" smtClean="0">
                <a:latin typeface="Comic Sans MS" pitchFamily="66" charset="0"/>
              </a:rPr>
              <a:t>calculation</a:t>
            </a:r>
            <a:r>
              <a:rPr lang="fr-FR" sz="2000" dirty="0" smtClean="0">
                <a:latin typeface="Comic Sans MS" pitchFamily="66" charset="0"/>
              </a:rPr>
              <a:t>  in frame of </a:t>
            </a:r>
            <a:r>
              <a:rPr lang="fr-FR" sz="2000" dirty="0" smtClean="0">
                <a:solidFill>
                  <a:srgbClr val="FF3300"/>
                </a:solidFill>
                <a:latin typeface="Comic Sans MS" pitchFamily="66" charset="0"/>
              </a:rPr>
              <a:t>QED</a:t>
            </a:r>
            <a:r>
              <a:rPr lang="fr-FR" sz="2000" dirty="0" smtClean="0">
                <a:latin typeface="Comic Sans MS" pitchFamily="66" charset="0"/>
              </a:rPr>
              <a:t> (p</a:t>
            </a:r>
            <a:r>
              <a:rPr lang="en-US" sz="2000" dirty="0" smtClean="0">
                <a:latin typeface="Comic Sans MS" pitchFamily="66" charset="0"/>
              </a:rPr>
              <a:t>~</a:t>
            </a:r>
            <a:r>
              <a:rPr lang="fr-FR" sz="2000" dirty="0" smtClean="0">
                <a:latin typeface="Symbol" pitchFamily="18" charset="2"/>
              </a:rPr>
              <a:t>m</a:t>
            </a:r>
            <a:r>
              <a:rPr lang="fr-FR" sz="2000" dirty="0" smtClean="0">
                <a:latin typeface="Comic Sans MS" pitchFamily="66" charset="0"/>
              </a:rPr>
              <a:t>)</a:t>
            </a:r>
          </a:p>
          <a:p>
            <a:r>
              <a:rPr lang="fr-FR" sz="2000" dirty="0" err="1" smtClean="0">
                <a:latin typeface="Comic Sans MS" pitchFamily="66" charset="0"/>
              </a:rPr>
              <a:t>Prove</a:t>
            </a:r>
            <a:r>
              <a:rPr lang="fr-FR" sz="2000" dirty="0" smtClean="0">
                <a:latin typeface="Comic Sans MS" pitchFamily="66" charset="0"/>
              </a:rPr>
              <a:t> </a:t>
            </a:r>
            <a:r>
              <a:rPr lang="fr-FR" sz="2000" dirty="0" err="1" smtClean="0">
                <a:latin typeface="Comic Sans MS" pitchFamily="66" charset="0"/>
              </a:rPr>
              <a:t>that</a:t>
            </a:r>
            <a:r>
              <a:rPr lang="fr-FR" sz="2000" dirty="0" smtClean="0">
                <a:latin typeface="Comic Sans MS" pitchFamily="66" charset="0"/>
              </a:rPr>
              <a:t> </a:t>
            </a:r>
            <a:r>
              <a:rPr lang="fr-FR" sz="2000" dirty="0" smtClean="0">
                <a:solidFill>
                  <a:srgbClr val="FF3300"/>
                </a:solidFill>
                <a:latin typeface="Comic Sans MS" pitchFamily="66" charset="0"/>
              </a:rPr>
              <a:t>QED box </a:t>
            </a:r>
            <a:r>
              <a:rPr lang="fr-FR" sz="2000" dirty="0" err="1" smtClean="0">
                <a:solidFill>
                  <a:srgbClr val="FF3300"/>
                </a:solidFill>
                <a:latin typeface="Comic Sans MS" pitchFamily="66" charset="0"/>
              </a:rPr>
              <a:t>is</a:t>
            </a:r>
            <a:r>
              <a:rPr lang="fr-FR" sz="2000" dirty="0" smtClean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fr-FR" sz="2000" dirty="0" err="1" smtClean="0">
                <a:solidFill>
                  <a:srgbClr val="FF3300"/>
                </a:solidFill>
                <a:latin typeface="Comic Sans MS" pitchFamily="66" charset="0"/>
              </a:rPr>
              <a:t>upper</a:t>
            </a:r>
            <a:r>
              <a:rPr lang="fr-FR" sz="2000" dirty="0" smtClean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fr-FR" sz="2000" dirty="0" err="1" smtClean="0">
                <a:solidFill>
                  <a:srgbClr val="FF3300"/>
                </a:solidFill>
                <a:latin typeface="Comic Sans MS" pitchFamily="66" charset="0"/>
              </a:rPr>
              <a:t>limit</a:t>
            </a:r>
            <a:r>
              <a:rPr lang="fr-FR" sz="2000" dirty="0" smtClean="0">
                <a:solidFill>
                  <a:srgbClr val="FF3300"/>
                </a:solidFill>
                <a:latin typeface="Comic Sans MS" pitchFamily="66" charset="0"/>
              </a:rPr>
              <a:t> of QCD box</a:t>
            </a:r>
            <a:r>
              <a:rPr lang="fr-FR" sz="2000" dirty="0" smtClean="0">
                <a:latin typeface="Comic Sans MS" pitchFamily="66" charset="0"/>
              </a:rPr>
              <a:t> </a:t>
            </a:r>
            <a:r>
              <a:rPr lang="fr-FR" sz="2000" dirty="0" err="1" smtClean="0">
                <a:latin typeface="Comic Sans MS" pitchFamily="66" charset="0"/>
              </a:rPr>
              <a:t>diagram</a:t>
            </a:r>
            <a:endParaRPr lang="fr-FR" sz="2000" dirty="0" smtClean="0">
              <a:latin typeface="Comic Sans MS" pitchFamily="66" charset="0"/>
            </a:endParaRPr>
          </a:p>
          <a:p>
            <a:r>
              <a:rPr lang="fr-FR" sz="2000" dirty="0" err="1" smtClean="0">
                <a:latin typeface="Comic Sans MS" pitchFamily="66" charset="0"/>
              </a:rPr>
              <a:t>Study</a:t>
            </a:r>
            <a:r>
              <a:rPr lang="fr-FR" sz="2000" dirty="0" smtClean="0">
                <a:latin typeface="Comic Sans MS" pitchFamily="66" charset="0"/>
              </a:rPr>
              <a:t> </a:t>
            </a:r>
            <a:r>
              <a:rPr lang="fr-FR" sz="2000" dirty="0" err="1" smtClean="0">
                <a:solidFill>
                  <a:srgbClr val="FF3300"/>
                </a:solidFill>
                <a:latin typeface="Comic Sans MS" pitchFamily="66" charset="0"/>
              </a:rPr>
              <a:t>analytical</a:t>
            </a:r>
            <a:r>
              <a:rPr lang="fr-FR" sz="2000" dirty="0" smtClean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fr-FR" sz="2000" dirty="0" err="1" smtClean="0">
                <a:solidFill>
                  <a:srgbClr val="FF3300"/>
                </a:solidFill>
                <a:latin typeface="Comic Sans MS" pitchFamily="66" charset="0"/>
              </a:rPr>
              <a:t>properties</a:t>
            </a:r>
            <a:r>
              <a:rPr lang="fr-FR" sz="2000" dirty="0" smtClean="0">
                <a:latin typeface="Comic Sans MS" pitchFamily="66" charset="0"/>
              </a:rPr>
              <a:t> of the Compton amplitude</a:t>
            </a:r>
          </a:p>
          <a:p>
            <a:r>
              <a:rPr lang="fr-FR" sz="2000" dirty="0" smtClean="0">
                <a:latin typeface="Comic Sans MS" pitchFamily="66" charset="0"/>
              </a:rPr>
              <a:t>Compare </a:t>
            </a:r>
            <a:r>
              <a:rPr lang="fr-FR" sz="2000" dirty="0" smtClean="0">
                <a:solidFill>
                  <a:srgbClr val="FF3300"/>
                </a:solidFill>
                <a:latin typeface="Comic Sans MS" pitchFamily="66" charset="0"/>
              </a:rPr>
              <a:t>to </a:t>
            </a:r>
            <a:r>
              <a:rPr lang="fr-FR" sz="2000" dirty="0" err="1" smtClean="0">
                <a:solidFill>
                  <a:srgbClr val="FF3300"/>
                </a:solidFill>
                <a:latin typeface="Comic Sans MS" pitchFamily="66" charset="0"/>
              </a:rPr>
              <a:t>experimental</a:t>
            </a:r>
            <a:r>
              <a:rPr lang="fr-FR" sz="2000" dirty="0" smtClean="0">
                <a:solidFill>
                  <a:srgbClr val="FF3300"/>
                </a:solidFill>
                <a:latin typeface="Comic Sans MS" pitchFamily="66" charset="0"/>
              </a:rPr>
              <a:t> data</a:t>
            </a:r>
          </a:p>
          <a:p>
            <a:pPr>
              <a:buFontTx/>
              <a:buNone/>
            </a:pPr>
            <a:r>
              <a:rPr lang="fr-FR" sz="2400" i="1" u="sng" dirty="0" smtClean="0">
                <a:solidFill>
                  <a:schemeClr val="accent2"/>
                </a:solidFill>
                <a:latin typeface="Comic Sans MS" pitchFamily="66" charset="0"/>
              </a:rPr>
              <a:t>Our Conclusions </a:t>
            </a:r>
            <a:r>
              <a:rPr lang="fr-FR" sz="2400" u="sng" dirty="0" smtClean="0">
                <a:solidFill>
                  <a:schemeClr val="accent2"/>
                </a:solidFill>
                <a:latin typeface="Comic Sans MS" pitchFamily="66" charset="0"/>
              </a:rPr>
              <a:t>for </a:t>
            </a:r>
            <a:r>
              <a:rPr lang="fr-FR" sz="2400" u="sng" dirty="0" err="1" smtClean="0">
                <a:solidFill>
                  <a:schemeClr val="accent2"/>
                </a:solidFill>
                <a:latin typeface="Comic Sans MS" pitchFamily="66" charset="0"/>
              </a:rPr>
              <a:t>elastic</a:t>
            </a:r>
            <a:r>
              <a:rPr lang="fr-FR" sz="2400" u="sng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fr-FR" sz="2400" u="sng" dirty="0" err="1" smtClean="0">
                <a:solidFill>
                  <a:schemeClr val="accent2"/>
                </a:solidFill>
                <a:latin typeface="Comic Sans MS" pitchFamily="66" charset="0"/>
              </a:rPr>
              <a:t>ep</a:t>
            </a:r>
            <a:r>
              <a:rPr lang="fr-FR" sz="2400" u="sng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fr-FR" sz="2400" u="sng" dirty="0" err="1" smtClean="0">
                <a:solidFill>
                  <a:schemeClr val="accent2"/>
                </a:solidFill>
                <a:latin typeface="Comic Sans MS" pitchFamily="66" charset="0"/>
              </a:rPr>
              <a:t>scattering</a:t>
            </a:r>
            <a:endParaRPr lang="fr-FR" sz="2400" u="sng" dirty="0" smtClean="0">
              <a:latin typeface="Comic Sans MS" pitchFamily="66" charset="0"/>
            </a:endParaRPr>
          </a:p>
          <a:p>
            <a:r>
              <a:rPr lang="fr-FR" sz="2000" dirty="0" err="1" smtClean="0">
                <a:latin typeface="Comic Sans MS" pitchFamily="66" charset="0"/>
              </a:rPr>
              <a:t>Two</a:t>
            </a:r>
            <a:r>
              <a:rPr lang="fr-FR" sz="2000" dirty="0" smtClean="0">
                <a:latin typeface="Comic Sans MS" pitchFamily="66" charset="0"/>
              </a:rPr>
              <a:t> photon contribution </a:t>
            </a:r>
            <a:r>
              <a:rPr lang="fr-FR" sz="2000" dirty="0" err="1" smtClean="0">
                <a:solidFill>
                  <a:srgbClr val="FF3300"/>
                </a:solidFill>
                <a:latin typeface="Comic Sans MS" pitchFamily="66" charset="0"/>
              </a:rPr>
              <a:t>is</a:t>
            </a:r>
            <a:r>
              <a:rPr lang="fr-FR" sz="2000" dirty="0" smtClean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fr-FR" sz="2000" dirty="0" err="1" smtClean="0">
                <a:solidFill>
                  <a:srgbClr val="FF3300"/>
                </a:solidFill>
                <a:latin typeface="Comic Sans MS" pitchFamily="66" charset="0"/>
              </a:rPr>
              <a:t>negligible</a:t>
            </a:r>
            <a:r>
              <a:rPr lang="fr-FR" sz="2000" dirty="0" smtClean="0">
                <a:latin typeface="Comic Sans MS" pitchFamily="66" charset="0"/>
              </a:rPr>
              <a:t> (real part) </a:t>
            </a:r>
            <a:r>
              <a:rPr lang="fr-FR" sz="2000" i="1" dirty="0" smtClean="0">
                <a:solidFill>
                  <a:srgbClr val="0000FF"/>
                </a:solidFill>
                <a:latin typeface="Comic Sans MS" pitchFamily="66" charset="0"/>
              </a:rPr>
              <a:t>(E.A. </a:t>
            </a:r>
            <a:r>
              <a:rPr lang="fr-FR" sz="2000" i="1" dirty="0" err="1" smtClean="0">
                <a:solidFill>
                  <a:srgbClr val="0000FF"/>
                </a:solidFill>
                <a:latin typeface="Comic Sans MS" pitchFamily="66" charset="0"/>
              </a:rPr>
              <a:t>Kuraev</a:t>
            </a:r>
            <a:r>
              <a:rPr lang="fr-FR" sz="2000" i="1" dirty="0" smtClean="0">
                <a:solidFill>
                  <a:srgbClr val="0000FF"/>
                </a:solidFill>
                <a:latin typeface="Comic Sans MS" pitchFamily="66" charset="0"/>
              </a:rPr>
              <a:t>)</a:t>
            </a:r>
            <a:endParaRPr lang="fr-FR" sz="2000" dirty="0" smtClean="0">
              <a:latin typeface="Comic Sans MS" pitchFamily="66" charset="0"/>
            </a:endParaRPr>
          </a:p>
          <a:p>
            <a:r>
              <a:rPr lang="fr-FR" sz="2000" dirty="0" smtClean="0">
                <a:latin typeface="Comic Sans MS" pitchFamily="66" charset="0"/>
              </a:rPr>
              <a:t>Radiative corrections are </a:t>
            </a:r>
            <a:r>
              <a:rPr lang="fr-FR" sz="2000" dirty="0" err="1" smtClean="0">
                <a:latin typeface="Comic Sans MS" pitchFamily="66" charset="0"/>
              </a:rPr>
              <a:t>huge</a:t>
            </a:r>
            <a:r>
              <a:rPr lang="fr-FR" sz="2000" dirty="0" smtClean="0">
                <a:latin typeface="Comic Sans MS" pitchFamily="66" charset="0"/>
              </a:rPr>
              <a:t>: </a:t>
            </a:r>
            <a:r>
              <a:rPr lang="fr-FR" sz="2000" dirty="0" err="1" smtClean="0">
                <a:latin typeface="Comic Sans MS" pitchFamily="66" charset="0"/>
              </a:rPr>
              <a:t>take</a:t>
            </a:r>
            <a:r>
              <a:rPr lang="fr-FR" sz="2000" dirty="0" smtClean="0">
                <a:latin typeface="Comic Sans MS" pitchFamily="66" charset="0"/>
              </a:rPr>
              <a:t> </a:t>
            </a:r>
            <a:r>
              <a:rPr lang="fr-FR" sz="2000" dirty="0" err="1" smtClean="0">
                <a:latin typeface="Comic Sans MS" pitchFamily="66" charset="0"/>
              </a:rPr>
              <a:t>into</a:t>
            </a:r>
            <a:r>
              <a:rPr lang="fr-FR" sz="2000" dirty="0" smtClean="0">
                <a:latin typeface="Comic Sans MS" pitchFamily="66" charset="0"/>
              </a:rPr>
              <a:t> </a:t>
            </a:r>
            <a:r>
              <a:rPr lang="fr-FR" sz="2000" dirty="0" err="1" smtClean="0">
                <a:latin typeface="Comic Sans MS" pitchFamily="66" charset="0"/>
              </a:rPr>
              <a:t>account</a:t>
            </a:r>
            <a:r>
              <a:rPr lang="fr-FR" sz="2000" dirty="0" smtClean="0">
                <a:latin typeface="Comic Sans MS" pitchFamily="66" charset="0"/>
              </a:rPr>
              <a:t> </a:t>
            </a:r>
            <a:r>
              <a:rPr lang="fr-FR" sz="2000" dirty="0" err="1" smtClean="0">
                <a:solidFill>
                  <a:srgbClr val="FF3300"/>
                </a:solidFill>
                <a:latin typeface="Comic Sans MS" pitchFamily="66" charset="0"/>
              </a:rPr>
              <a:t>higher</a:t>
            </a:r>
            <a:r>
              <a:rPr lang="fr-FR" sz="2000" dirty="0" smtClean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fr-FR" sz="2000" dirty="0" err="1" smtClean="0">
                <a:solidFill>
                  <a:srgbClr val="FF3300"/>
                </a:solidFill>
                <a:latin typeface="Comic Sans MS" pitchFamily="66" charset="0"/>
              </a:rPr>
              <a:t>order</a:t>
            </a:r>
            <a:r>
              <a:rPr lang="fr-FR" sz="2000" dirty="0" smtClean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fr-FR" sz="2000" dirty="0" err="1" smtClean="0">
                <a:solidFill>
                  <a:srgbClr val="FF3300"/>
                </a:solidFill>
                <a:latin typeface="Comic Sans MS" pitchFamily="66" charset="0"/>
              </a:rPr>
              <a:t>effects</a:t>
            </a:r>
            <a:r>
              <a:rPr lang="fr-FR" sz="2000" dirty="0" smtClean="0">
                <a:latin typeface="Comic Sans MS" pitchFamily="66" charset="0"/>
              </a:rPr>
              <a:t> (Structure </a:t>
            </a:r>
            <a:r>
              <a:rPr lang="fr-FR" sz="2000" dirty="0" err="1" smtClean="0">
                <a:latin typeface="Comic Sans MS" pitchFamily="66" charset="0"/>
              </a:rPr>
              <a:t>Functions</a:t>
            </a:r>
            <a:r>
              <a:rPr lang="fr-FR" sz="2000" dirty="0" smtClean="0">
                <a:latin typeface="Comic Sans MS" pitchFamily="66" charset="0"/>
              </a:rPr>
              <a:t> </a:t>
            </a:r>
            <a:r>
              <a:rPr lang="fr-FR" sz="2000" dirty="0" err="1" smtClean="0">
                <a:latin typeface="Comic Sans MS" pitchFamily="66" charset="0"/>
              </a:rPr>
              <a:t>method</a:t>
            </a:r>
            <a:r>
              <a:rPr lang="fr-FR" sz="2000" dirty="0" smtClean="0">
                <a:latin typeface="Comic Sans MS" pitchFamily="66" charset="0"/>
              </a:rPr>
              <a:t>) ) </a:t>
            </a:r>
            <a:r>
              <a:rPr lang="fr-FR" sz="2000" i="1" dirty="0" smtClean="0">
                <a:solidFill>
                  <a:srgbClr val="0000FF"/>
                </a:solidFill>
                <a:latin typeface="Comic Sans MS" pitchFamily="66" charset="0"/>
              </a:rPr>
              <a:t>(</a:t>
            </a:r>
            <a:r>
              <a:rPr lang="fr-FR" sz="2000" i="1" dirty="0" err="1" smtClean="0">
                <a:solidFill>
                  <a:srgbClr val="0000FF"/>
                </a:solidFill>
                <a:latin typeface="Comic Sans MS" pitchFamily="66" charset="0"/>
              </a:rPr>
              <a:t>Yu</a:t>
            </a:r>
            <a:r>
              <a:rPr lang="fr-FR" sz="2000" i="1" dirty="0" smtClean="0">
                <a:solidFill>
                  <a:srgbClr val="0000FF"/>
                </a:solidFill>
                <a:latin typeface="Comic Sans MS" pitchFamily="66" charset="0"/>
              </a:rPr>
              <a:t>. </a:t>
            </a:r>
            <a:r>
              <a:rPr lang="fr-FR" sz="2000" i="1" dirty="0" err="1" smtClean="0">
                <a:solidFill>
                  <a:srgbClr val="0000FF"/>
                </a:solidFill>
                <a:latin typeface="Comic Sans MS" pitchFamily="66" charset="0"/>
              </a:rPr>
              <a:t>Bystricky</a:t>
            </a:r>
            <a:r>
              <a:rPr lang="fr-FR" sz="2000" i="1" dirty="0" smtClean="0">
                <a:solidFill>
                  <a:srgbClr val="0000FF"/>
                </a:solidFill>
                <a:latin typeface="Comic Sans MS" pitchFamily="66" charset="0"/>
              </a:rPr>
              <a:t>)</a:t>
            </a:r>
            <a:endParaRPr lang="fr-FR" sz="2000" dirty="0" smtClean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fr-FR" sz="2400" i="1" u="sng" dirty="0" smtClean="0">
                <a:solidFill>
                  <a:schemeClr val="accent2"/>
                </a:solidFill>
                <a:latin typeface="Comic Sans MS" pitchFamily="66" charset="0"/>
              </a:rPr>
              <a:t>Look for Multiple Photon Exchange in e-A </a:t>
            </a:r>
            <a:r>
              <a:rPr lang="fr-FR" sz="2400" i="1" u="sng" dirty="0" err="1" smtClean="0">
                <a:solidFill>
                  <a:schemeClr val="accent2"/>
                </a:solidFill>
                <a:latin typeface="Comic Sans MS" pitchFamily="66" charset="0"/>
              </a:rPr>
              <a:t>scattering</a:t>
            </a:r>
            <a:endParaRPr lang="fr-FR" sz="2400" i="1" u="sng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fr-FR" sz="2000" i="1" dirty="0" smtClean="0">
                <a:latin typeface="Comic Sans MS" pitchFamily="66" charset="0"/>
              </a:rPr>
              <a:t>Small angle e, or p or </a:t>
            </a:r>
            <a:r>
              <a:rPr lang="fr-FR" sz="2000" i="1" dirty="0" err="1" smtClean="0">
                <a:latin typeface="Comic Sans MS" pitchFamily="66" charset="0"/>
              </a:rPr>
              <a:t>pbar</a:t>
            </a:r>
            <a:r>
              <a:rPr lang="fr-FR" sz="2000" i="1" dirty="0" smtClean="0">
                <a:latin typeface="Comic Sans MS" pitchFamily="66" charset="0"/>
              </a:rPr>
              <a:t> - </a:t>
            </a:r>
            <a:r>
              <a:rPr lang="fr-FR" sz="2000" i="1" dirty="0" err="1" smtClean="0">
                <a:latin typeface="Comic Sans MS" pitchFamily="66" charset="0"/>
              </a:rPr>
              <a:t>Heavy</a:t>
            </a:r>
            <a:r>
              <a:rPr lang="fr-FR" sz="2000" i="1" dirty="0" smtClean="0">
                <a:latin typeface="Comic Sans MS" pitchFamily="66" charset="0"/>
              </a:rPr>
              <a:t> ion </a:t>
            </a:r>
            <a:r>
              <a:rPr lang="fr-FR" sz="2000" i="1" dirty="0" err="1" smtClean="0">
                <a:latin typeface="Comic Sans MS" pitchFamily="66" charset="0"/>
              </a:rPr>
              <a:t>scattering</a:t>
            </a:r>
            <a:endParaRPr lang="fr-FR" sz="2000" i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fr-FR" sz="2000" i="1" dirty="0" smtClean="0">
                <a:solidFill>
                  <a:srgbClr val="FF0000"/>
                </a:solidFill>
              </a:rPr>
              <a:t>E.A. </a:t>
            </a:r>
            <a:r>
              <a:rPr lang="fr-FR" sz="2000" i="1" dirty="0" err="1" smtClean="0">
                <a:solidFill>
                  <a:srgbClr val="FF0000"/>
                </a:solidFill>
              </a:rPr>
              <a:t>Kuraev</a:t>
            </a:r>
            <a:r>
              <a:rPr lang="fr-FR" sz="2000" i="1" dirty="0" smtClean="0">
                <a:solidFill>
                  <a:srgbClr val="FF0000"/>
                </a:solidFill>
              </a:rPr>
              <a:t>, M. </a:t>
            </a:r>
            <a:r>
              <a:rPr lang="fr-FR" sz="2000" i="1" dirty="0" err="1" smtClean="0">
                <a:solidFill>
                  <a:srgbClr val="FF0000"/>
                </a:solidFill>
              </a:rPr>
              <a:t>Shatnev</a:t>
            </a:r>
            <a:r>
              <a:rPr lang="fr-FR" sz="2000" i="1" dirty="0" smtClean="0">
                <a:solidFill>
                  <a:srgbClr val="FF0000"/>
                </a:solidFill>
              </a:rPr>
              <a:t>, E.T-G., PRC80 (2009) 018201</a:t>
            </a:r>
            <a:endParaRPr lang="fr-FR" sz="2000" i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fr-FR" sz="2400" i="1" u="sng" dirty="0" smtClean="0">
                <a:solidFill>
                  <a:schemeClr val="accent2"/>
                </a:solidFill>
                <a:latin typeface="Comic Sans MS" pitchFamily="66" charset="0"/>
              </a:rPr>
              <a:t>2</a:t>
            </a:r>
            <a:r>
              <a:rPr lang="fr-FR" sz="3200" i="1" u="sng" dirty="0" smtClean="0">
                <a:solidFill>
                  <a:schemeClr val="accent2"/>
                </a:solidFill>
                <a:latin typeface="Symbol" pitchFamily="18" charset="2"/>
              </a:rPr>
              <a:t>g</a:t>
            </a:r>
            <a:r>
              <a:rPr lang="fr-FR" sz="2400" i="1" u="sng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fr-FR" sz="2400" i="1" u="sng" dirty="0" err="1" smtClean="0">
                <a:solidFill>
                  <a:schemeClr val="accent2"/>
                </a:solidFill>
                <a:latin typeface="Comic Sans MS" pitchFamily="66" charset="0"/>
              </a:rPr>
              <a:t>effects</a:t>
            </a:r>
            <a:r>
              <a:rPr lang="fr-FR" sz="2400" i="1" u="sng" dirty="0" smtClean="0">
                <a:solidFill>
                  <a:schemeClr val="accent2"/>
                </a:solidFill>
                <a:latin typeface="Comic Sans MS" pitchFamily="66" charset="0"/>
              </a:rPr>
              <a:t> are </a:t>
            </a:r>
            <a:r>
              <a:rPr lang="fr-FR" sz="2400" i="1" u="sng" dirty="0" err="1" smtClean="0">
                <a:solidFill>
                  <a:schemeClr val="accent2"/>
                </a:solidFill>
                <a:latin typeface="Comic Sans MS" pitchFamily="66" charset="0"/>
              </a:rPr>
              <a:t>expected</a:t>
            </a:r>
            <a:r>
              <a:rPr lang="fr-FR" sz="2400" i="1" u="sng" dirty="0" smtClean="0">
                <a:solidFill>
                  <a:schemeClr val="accent2"/>
                </a:solidFill>
                <a:latin typeface="Comic Sans MS" pitchFamily="66" charset="0"/>
              </a:rPr>
              <a:t> to </a:t>
            </a:r>
            <a:r>
              <a:rPr lang="fr-FR" sz="2400" i="1" u="sng" dirty="0" err="1" smtClean="0">
                <a:solidFill>
                  <a:schemeClr val="accent2"/>
                </a:solidFill>
                <a:latin typeface="Comic Sans MS" pitchFamily="66" charset="0"/>
              </a:rPr>
              <a:t>be</a:t>
            </a:r>
            <a:r>
              <a:rPr lang="fr-FR" sz="2400" i="1" u="sng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fr-FR" sz="2400" i="1" u="sng" dirty="0" err="1" smtClean="0">
                <a:solidFill>
                  <a:schemeClr val="accent2"/>
                </a:solidFill>
                <a:latin typeface="Comic Sans MS" pitchFamily="66" charset="0"/>
              </a:rPr>
              <a:t>larger</a:t>
            </a:r>
            <a:r>
              <a:rPr lang="fr-FR" sz="2400" i="1" u="sng" dirty="0" smtClean="0">
                <a:solidFill>
                  <a:schemeClr val="accent2"/>
                </a:solidFill>
                <a:latin typeface="Comic Sans MS" pitchFamily="66" charset="0"/>
              </a:rPr>
              <a:t> in TL </a:t>
            </a:r>
            <a:r>
              <a:rPr lang="fr-FR" sz="2400" i="1" u="sng" dirty="0" err="1" smtClean="0">
                <a:solidFill>
                  <a:schemeClr val="accent2"/>
                </a:solidFill>
                <a:latin typeface="Comic Sans MS" pitchFamily="66" charset="0"/>
              </a:rPr>
              <a:t>region</a:t>
            </a:r>
            <a:r>
              <a:rPr lang="fr-FR" sz="2400" i="1" u="sng" dirty="0" smtClean="0">
                <a:solidFill>
                  <a:schemeClr val="accent2"/>
                </a:solidFill>
                <a:latin typeface="Comic Sans MS" pitchFamily="66" charset="0"/>
              </a:rPr>
              <a:t> (</a:t>
            </a:r>
            <a:r>
              <a:rPr lang="fr-FR" sz="2400" i="1" u="sng" dirty="0" err="1" smtClean="0">
                <a:solidFill>
                  <a:schemeClr val="accent2"/>
                </a:solidFill>
                <a:latin typeface="Comic Sans MS" pitchFamily="66" charset="0"/>
              </a:rPr>
              <a:t>complex</a:t>
            </a:r>
            <a:r>
              <a:rPr lang="fr-FR" sz="2400" i="1" u="sng" dirty="0" smtClean="0">
                <a:solidFill>
                  <a:schemeClr val="accent2"/>
                </a:solidFill>
                <a:latin typeface="Comic Sans MS" pitchFamily="66" charset="0"/>
              </a:rPr>
              <a:t> nature)</a:t>
            </a:r>
            <a:endParaRPr lang="fr-FR" i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fr-FR" sz="2400" dirty="0" smtClean="0">
              <a:latin typeface="Comic Sans MS" pitchFamily="66" charset="0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>
                <a:solidFill>
                  <a:srgbClr val="FF0000"/>
                </a:solidFill>
              </a:rPr>
              <a:t>Conclusion of </a:t>
            </a:r>
            <a:r>
              <a:rPr lang="fr-FR" i="1" dirty="0" err="1" smtClean="0">
                <a:solidFill>
                  <a:srgbClr val="FF0000"/>
                </a:solidFill>
              </a:rPr>
              <a:t>our</a:t>
            </a:r>
            <a:r>
              <a:rPr lang="fr-FR" i="1" dirty="0" smtClean="0">
                <a:solidFill>
                  <a:srgbClr val="FF0000"/>
                </a:solidFill>
              </a:rPr>
              <a:t> </a:t>
            </a:r>
            <a:r>
              <a:rPr lang="fr-FR" i="1" dirty="0" err="1" smtClean="0">
                <a:solidFill>
                  <a:srgbClr val="FF0000"/>
                </a:solidFill>
              </a:rPr>
              <a:t>work</a:t>
            </a:r>
            <a:r>
              <a:rPr lang="fr-FR" i="1" dirty="0" smtClean="0">
                <a:solidFill>
                  <a:srgbClr val="FF0000"/>
                </a:solidFill>
              </a:rPr>
              <a:t> </a:t>
            </a:r>
            <a:r>
              <a:rPr lang="fr-FR" i="1" u="sng" dirty="0" smtClean="0">
                <a:solidFill>
                  <a:srgbClr val="FF0000"/>
                </a:solidFill>
              </a:rPr>
              <a:t>(</a:t>
            </a:r>
            <a:r>
              <a:rPr lang="fr-FR" i="1" u="sng" dirty="0" err="1" smtClean="0">
                <a:solidFill>
                  <a:srgbClr val="FF0000"/>
                </a:solidFill>
              </a:rPr>
              <a:t>today</a:t>
            </a:r>
            <a:r>
              <a:rPr lang="fr-FR" i="1" u="sng" dirty="0" smtClean="0">
                <a:solidFill>
                  <a:srgbClr val="FF0000"/>
                </a:solidFill>
              </a:rPr>
              <a:t>..)</a:t>
            </a:r>
            <a:endParaRPr lang="fr-FR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Egle Tomasi-Gustafsson       GDR, IPN Orsay 5-X-2012</a:t>
            </a:r>
            <a:endParaRPr lang="fr-FR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i="1" dirty="0" err="1" smtClean="0">
                <a:solidFill>
                  <a:srgbClr val="FF0000"/>
                </a:solidFill>
              </a:rPr>
              <a:t>Interference</a:t>
            </a:r>
            <a:r>
              <a:rPr lang="fr-FR" sz="3600" i="1" dirty="0" smtClean="0">
                <a:solidFill>
                  <a:srgbClr val="FF0000"/>
                </a:solidFill>
              </a:rPr>
              <a:t> of 1</a:t>
            </a:r>
            <a:r>
              <a:rPr lang="fr-FR" sz="3600" i="1" dirty="0" smtClean="0">
                <a:solidFill>
                  <a:srgbClr val="FF0000"/>
                </a:solidFill>
                <a:sym typeface="Symbol" pitchFamily="18" charset="2"/>
              </a:rPr>
              <a:t> 2</a:t>
            </a:r>
            <a:r>
              <a:rPr lang="fr-FR" sz="3600" i="1" dirty="0" smtClean="0">
                <a:solidFill>
                  <a:srgbClr val="FF0000"/>
                </a:solidFill>
              </a:rPr>
              <a:t> exchange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2708920"/>
            <a:ext cx="7564437" cy="2220912"/>
          </a:xfrm>
        </p:spPr>
        <p:txBody>
          <a:bodyPr/>
          <a:lstStyle/>
          <a:p>
            <a:pPr marL="0" indent="190500">
              <a:lnSpc>
                <a:spcPct val="105000"/>
              </a:lnSpc>
            </a:pPr>
            <a:r>
              <a:rPr lang="fr-FR" sz="2400" dirty="0" smtClean="0">
                <a:latin typeface="Comic Sans MS" pitchFamily="66" charset="0"/>
              </a:rPr>
              <a:t>Explicit </a:t>
            </a:r>
            <a:r>
              <a:rPr lang="fr-FR" sz="2400" dirty="0" err="1" smtClean="0">
                <a:latin typeface="Comic Sans MS" pitchFamily="66" charset="0"/>
              </a:rPr>
              <a:t>calculation</a:t>
            </a:r>
            <a:r>
              <a:rPr lang="fr-FR" sz="2400" dirty="0" smtClean="0">
                <a:latin typeface="Comic Sans MS" pitchFamily="66" charset="0"/>
              </a:rPr>
              <a:t> for </a:t>
            </a:r>
            <a:r>
              <a:rPr lang="fr-FR" sz="2400" dirty="0" err="1" smtClean="0">
                <a:latin typeface="Comic Sans MS" pitchFamily="66" charset="0"/>
              </a:rPr>
              <a:t>structureless</a:t>
            </a:r>
            <a:r>
              <a:rPr lang="fr-FR" sz="2400" dirty="0" smtClean="0">
                <a:latin typeface="Comic Sans MS" pitchFamily="66" charset="0"/>
              </a:rPr>
              <a:t> proton</a:t>
            </a:r>
            <a:r>
              <a:rPr lang="fr-FR" sz="24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  <a:p>
            <a:pPr lvl="1">
              <a:lnSpc>
                <a:spcPct val="105000"/>
              </a:lnSpc>
            </a:pPr>
            <a:r>
              <a:rPr lang="fr-FR" sz="2400" dirty="0" smtClean="0">
                <a:solidFill>
                  <a:srgbClr val="0000FF"/>
                </a:solidFill>
                <a:latin typeface="Comic Sans MS" pitchFamily="66" charset="0"/>
              </a:rPr>
              <a:t>The contribution </a:t>
            </a:r>
            <a:r>
              <a:rPr lang="fr-FR" sz="2400" dirty="0" err="1" smtClean="0">
                <a:solidFill>
                  <a:srgbClr val="0000FF"/>
                </a:solidFill>
                <a:latin typeface="Comic Sans MS" pitchFamily="66" charset="0"/>
              </a:rPr>
              <a:t>is</a:t>
            </a:r>
            <a:r>
              <a:rPr lang="fr-FR" sz="24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fr-FR" sz="2400" dirty="0" err="1" smtClean="0">
                <a:solidFill>
                  <a:srgbClr val="0000FF"/>
                </a:solidFill>
                <a:latin typeface="Comic Sans MS" pitchFamily="66" charset="0"/>
              </a:rPr>
              <a:t>small</a:t>
            </a:r>
            <a:r>
              <a:rPr lang="fr-FR" sz="2400" dirty="0" smtClean="0">
                <a:solidFill>
                  <a:srgbClr val="0000FF"/>
                </a:solidFill>
                <a:latin typeface="Comic Sans MS" pitchFamily="66" charset="0"/>
              </a:rPr>
              <a:t>, for </a:t>
            </a:r>
            <a:r>
              <a:rPr lang="fr-FR" sz="2400" dirty="0" err="1" smtClean="0">
                <a:solidFill>
                  <a:srgbClr val="0000FF"/>
                </a:solidFill>
                <a:latin typeface="Comic Sans MS" pitchFamily="66" charset="0"/>
              </a:rPr>
              <a:t>unpolarized</a:t>
            </a:r>
            <a:r>
              <a:rPr lang="fr-FR" sz="2400" dirty="0" smtClean="0">
                <a:solidFill>
                  <a:srgbClr val="0000FF"/>
                </a:solidFill>
                <a:latin typeface="Comic Sans MS" pitchFamily="66" charset="0"/>
              </a:rPr>
              <a:t> and </a:t>
            </a:r>
            <a:r>
              <a:rPr lang="fr-FR" sz="2400" dirty="0" err="1" smtClean="0">
                <a:solidFill>
                  <a:srgbClr val="0000FF"/>
                </a:solidFill>
                <a:latin typeface="Comic Sans MS" pitchFamily="66" charset="0"/>
              </a:rPr>
              <a:t>polarized</a:t>
            </a:r>
            <a:r>
              <a:rPr lang="fr-FR" sz="24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fr-FR" sz="2400" dirty="0" err="1" smtClean="0">
                <a:solidFill>
                  <a:srgbClr val="0000FF"/>
                </a:solidFill>
                <a:latin typeface="Comic Sans MS" pitchFamily="66" charset="0"/>
              </a:rPr>
              <a:t>ep</a:t>
            </a:r>
            <a:r>
              <a:rPr lang="fr-FR" sz="24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fr-FR" sz="2400" dirty="0" err="1" smtClean="0">
                <a:solidFill>
                  <a:srgbClr val="0000FF"/>
                </a:solidFill>
                <a:latin typeface="Comic Sans MS" pitchFamily="66" charset="0"/>
              </a:rPr>
              <a:t>scattering</a:t>
            </a:r>
            <a:endParaRPr lang="fr-FR" sz="24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lvl="1">
              <a:lnSpc>
                <a:spcPct val="105000"/>
              </a:lnSpc>
            </a:pPr>
            <a:r>
              <a:rPr lang="fr-FR" sz="2400" dirty="0" err="1" smtClean="0">
                <a:solidFill>
                  <a:srgbClr val="0000FF"/>
                </a:solidFill>
                <a:latin typeface="Comic Sans MS" pitchFamily="66" charset="0"/>
              </a:rPr>
              <a:t>Does</a:t>
            </a:r>
            <a:r>
              <a:rPr lang="fr-FR" sz="2400" dirty="0" smtClean="0">
                <a:solidFill>
                  <a:srgbClr val="0000FF"/>
                </a:solidFill>
                <a:latin typeface="Comic Sans MS" pitchFamily="66" charset="0"/>
              </a:rPr>
              <a:t> not </a:t>
            </a:r>
            <a:r>
              <a:rPr lang="fr-FR" sz="2400" dirty="0" err="1" smtClean="0">
                <a:solidFill>
                  <a:srgbClr val="0000FF"/>
                </a:solidFill>
                <a:latin typeface="Comic Sans MS" pitchFamily="66" charset="0"/>
              </a:rPr>
              <a:t>contain</a:t>
            </a:r>
            <a:r>
              <a:rPr lang="fr-FR" sz="2400" dirty="0" smtClean="0">
                <a:solidFill>
                  <a:srgbClr val="0000FF"/>
                </a:solidFill>
                <a:latin typeface="Comic Sans MS" pitchFamily="66" charset="0"/>
              </a:rPr>
              <a:t> the </a:t>
            </a:r>
            <a:r>
              <a:rPr lang="fr-FR" sz="2400" dirty="0" err="1" smtClean="0">
                <a:solidFill>
                  <a:srgbClr val="0000FF"/>
                </a:solidFill>
                <a:latin typeface="Comic Sans MS" pitchFamily="66" charset="0"/>
              </a:rPr>
              <a:t>enhancement</a:t>
            </a:r>
            <a:r>
              <a:rPr lang="fr-FR" sz="2400" dirty="0" smtClean="0">
                <a:solidFill>
                  <a:srgbClr val="0000FF"/>
                </a:solidFill>
                <a:latin typeface="Comic Sans MS" pitchFamily="66" charset="0"/>
              </a:rPr>
              <a:t> factor </a:t>
            </a:r>
            <a:r>
              <a:rPr lang="fr-FR" sz="2400" i="1" dirty="0" smtClean="0">
                <a:solidFill>
                  <a:srgbClr val="0000FF"/>
                </a:solidFill>
                <a:latin typeface="Comic Sans MS" pitchFamily="66" charset="0"/>
              </a:rPr>
              <a:t>L</a:t>
            </a:r>
            <a:r>
              <a:rPr lang="fr-FR" sz="24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  <a:p>
            <a:pPr lvl="1">
              <a:lnSpc>
                <a:spcPct val="105000"/>
              </a:lnSpc>
            </a:pPr>
            <a:r>
              <a:rPr lang="fr-FR" sz="2400" dirty="0" smtClean="0">
                <a:solidFill>
                  <a:srgbClr val="0000FF"/>
                </a:solidFill>
                <a:latin typeface="Comic Sans MS" pitchFamily="66" charset="0"/>
              </a:rPr>
              <a:t>The relevant contribution to </a:t>
            </a:r>
            <a:r>
              <a:rPr lang="fr-FR" sz="2400" i="1" dirty="0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fr-FR" sz="24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fr-FR" sz="2400" dirty="0" err="1" smtClean="0">
                <a:solidFill>
                  <a:srgbClr val="0000FF"/>
                </a:solidFill>
                <a:latin typeface="Comic Sans MS" pitchFamily="66" charset="0"/>
              </a:rPr>
              <a:t>is</a:t>
            </a:r>
            <a:r>
              <a:rPr lang="fr-FR" sz="2400" dirty="0" smtClean="0">
                <a:solidFill>
                  <a:srgbClr val="0000FF"/>
                </a:solidFill>
                <a:latin typeface="Comic Sans MS" pitchFamily="66" charset="0"/>
              </a:rPr>
              <a:t> ~ 1</a:t>
            </a:r>
          </a:p>
          <a:p>
            <a:pPr lvl="1">
              <a:lnSpc>
                <a:spcPct val="105000"/>
              </a:lnSpc>
            </a:pPr>
            <a:endParaRPr lang="fr-FR" sz="24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lnSpc>
                <a:spcPct val="105000"/>
              </a:lnSpc>
            </a:pPr>
            <a:r>
              <a:rPr lang="fr-FR" sz="24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fr-FR" sz="2400" dirty="0" err="1" smtClean="0">
                <a:latin typeface="Comic Sans MS" pitchFamily="66" charset="0"/>
              </a:rPr>
              <a:t>e</a:t>
            </a:r>
            <a:r>
              <a:rPr lang="fr-FR" sz="2800" dirty="0" err="1" smtClean="0">
                <a:latin typeface="Symbol" pitchFamily="18" charset="2"/>
              </a:rPr>
              <a:t>m</a:t>
            </a:r>
            <a:r>
              <a:rPr lang="fr-FR" sz="2400" dirty="0" smtClean="0">
                <a:latin typeface="Comic Sans MS" pitchFamily="66" charset="0"/>
              </a:rPr>
              <a:t> (</a:t>
            </a:r>
            <a:r>
              <a:rPr lang="fr-FR" sz="2400" dirty="0" err="1" smtClean="0">
                <a:latin typeface="Comic Sans MS" pitchFamily="66" charset="0"/>
              </a:rPr>
              <a:t>elastic</a:t>
            </a:r>
            <a:r>
              <a:rPr lang="fr-FR" sz="2400" dirty="0" smtClean="0">
                <a:latin typeface="Comic Sans MS" pitchFamily="66" charset="0"/>
              </a:rPr>
              <a:t>) </a:t>
            </a:r>
            <a:r>
              <a:rPr lang="fr-FR" sz="2400" dirty="0" err="1" smtClean="0">
                <a:latin typeface="Comic Sans MS" pitchFamily="66" charset="0"/>
              </a:rPr>
              <a:t>scattering</a:t>
            </a:r>
            <a:r>
              <a:rPr lang="fr-FR" sz="2400" dirty="0" smtClean="0">
                <a:latin typeface="Comic Sans MS" pitchFamily="66" charset="0"/>
              </a:rPr>
              <a:t> </a:t>
            </a:r>
            <a:r>
              <a:rPr lang="fr-FR" sz="2400" dirty="0" err="1" smtClean="0">
                <a:latin typeface="Comic Sans MS" pitchFamily="66" charset="0"/>
              </a:rPr>
              <a:t>is</a:t>
            </a:r>
            <a:r>
              <a:rPr lang="fr-FR" sz="2400" dirty="0" smtClean="0">
                <a:latin typeface="Comic Sans MS" pitchFamily="66" charset="0"/>
              </a:rPr>
              <a:t> </a:t>
            </a:r>
            <a:r>
              <a:rPr lang="fr-FR" sz="2400" dirty="0" err="1" smtClean="0">
                <a:latin typeface="Comic Sans MS" pitchFamily="66" charset="0"/>
              </a:rPr>
              <a:t>upper</a:t>
            </a:r>
            <a:r>
              <a:rPr lang="fr-FR" sz="2400" dirty="0" smtClean="0">
                <a:latin typeface="Comic Sans MS" pitchFamily="66" charset="0"/>
              </a:rPr>
              <a:t> </a:t>
            </a:r>
            <a:r>
              <a:rPr lang="fr-FR" sz="2400" dirty="0" err="1" smtClean="0">
                <a:latin typeface="Comic Sans MS" pitchFamily="66" charset="0"/>
              </a:rPr>
              <a:t>limit</a:t>
            </a:r>
            <a:r>
              <a:rPr lang="fr-FR" sz="2400" dirty="0" smtClean="0">
                <a:latin typeface="Comic Sans MS" pitchFamily="66" charset="0"/>
              </a:rPr>
              <a:t> for </a:t>
            </a:r>
            <a:r>
              <a:rPr lang="fr-FR" sz="2400" dirty="0" err="1" smtClean="0">
                <a:latin typeface="Comic Sans MS" pitchFamily="66" charset="0"/>
              </a:rPr>
              <a:t>ep</a:t>
            </a:r>
            <a:endParaRPr lang="fr-FR" sz="24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lvl="1">
              <a:lnSpc>
                <a:spcPct val="105000"/>
              </a:lnSpc>
            </a:pPr>
            <a:endParaRPr lang="fr-FR" sz="24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lnSpc>
                <a:spcPct val="105000"/>
              </a:lnSpc>
            </a:pPr>
            <a:endParaRPr lang="fr-FR" sz="2400" dirty="0" smtClean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15367" name="Picture 4" descr="Fig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0"/>
            <a:ext cx="5903912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Rectangle 5"/>
          <p:cNvSpPr>
            <a:spLocks noChangeArrowheads="1"/>
          </p:cNvSpPr>
          <p:nvPr/>
        </p:nvSpPr>
        <p:spPr bwMode="auto">
          <a:xfrm>
            <a:off x="1331640" y="6021288"/>
            <a:ext cx="7518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 eaLnBrk="1" hangingPunct="1">
              <a:lnSpc>
                <a:spcPct val="105000"/>
              </a:lnSpc>
              <a:spcBef>
                <a:spcPct val="20000"/>
              </a:spcBef>
            </a:pPr>
            <a:r>
              <a:rPr lang="fr-FR" sz="1800" i="1" dirty="0">
                <a:solidFill>
                  <a:srgbClr val="FF3300"/>
                </a:solidFill>
                <a:effectLst/>
              </a:rPr>
              <a:t>E.</a:t>
            </a:r>
            <a:r>
              <a:rPr lang="fr-FR" sz="1800" i="1" dirty="0" err="1">
                <a:solidFill>
                  <a:srgbClr val="FF3300"/>
                </a:solidFill>
                <a:effectLst/>
              </a:rPr>
              <a:t>A.Kuraev</a:t>
            </a:r>
            <a:r>
              <a:rPr lang="fr-FR" sz="1800" i="1" dirty="0">
                <a:solidFill>
                  <a:srgbClr val="FF3300"/>
                </a:solidFill>
                <a:effectLst/>
              </a:rPr>
              <a:t>, V. </a:t>
            </a:r>
            <a:r>
              <a:rPr lang="fr-FR" sz="1800" i="1" dirty="0" err="1">
                <a:solidFill>
                  <a:srgbClr val="FF3300"/>
                </a:solidFill>
                <a:effectLst/>
              </a:rPr>
              <a:t>Bytev</a:t>
            </a:r>
            <a:r>
              <a:rPr lang="fr-FR" sz="1800" i="1" dirty="0">
                <a:solidFill>
                  <a:srgbClr val="FF3300"/>
                </a:solidFill>
                <a:effectLst/>
              </a:rPr>
              <a:t>, </a:t>
            </a:r>
            <a:r>
              <a:rPr lang="fr-FR" sz="1800" i="1" dirty="0" err="1">
                <a:solidFill>
                  <a:srgbClr val="FF3300"/>
                </a:solidFill>
                <a:effectLst/>
              </a:rPr>
              <a:t>Yu</a:t>
            </a:r>
            <a:r>
              <a:rPr lang="fr-FR" sz="1800" i="1" dirty="0">
                <a:solidFill>
                  <a:srgbClr val="FF3300"/>
                </a:solidFill>
                <a:effectLst/>
              </a:rPr>
              <a:t>. </a:t>
            </a:r>
            <a:r>
              <a:rPr lang="fr-FR" sz="1800" i="1" dirty="0" err="1">
                <a:solidFill>
                  <a:srgbClr val="FF3300"/>
                </a:solidFill>
                <a:effectLst/>
              </a:rPr>
              <a:t>Bystricky</a:t>
            </a:r>
            <a:r>
              <a:rPr lang="fr-FR" sz="1800" i="1" dirty="0">
                <a:solidFill>
                  <a:srgbClr val="FF3300"/>
                </a:solidFill>
                <a:effectLst/>
              </a:rPr>
              <a:t>, E.T-G </a:t>
            </a:r>
            <a:r>
              <a:rPr lang="fr-FR" sz="1800" i="1" dirty="0" smtClean="0">
                <a:solidFill>
                  <a:srgbClr val="FF3300"/>
                </a:solidFill>
                <a:effectLst/>
              </a:rPr>
              <a:t>, Phys</a:t>
            </a:r>
            <a:r>
              <a:rPr lang="fr-FR" sz="1800" i="1" dirty="0">
                <a:solidFill>
                  <a:srgbClr val="FF3300"/>
                </a:solidFill>
                <a:effectLst/>
              </a:rPr>
              <a:t>. </a:t>
            </a:r>
            <a:r>
              <a:rPr lang="fr-FR" sz="1800" i="1" dirty="0" err="1">
                <a:solidFill>
                  <a:srgbClr val="FF3300"/>
                </a:solidFill>
                <a:effectLst/>
              </a:rPr>
              <a:t>Rev</a:t>
            </a:r>
            <a:r>
              <a:rPr lang="fr-FR" sz="1800" i="1" dirty="0">
                <a:solidFill>
                  <a:srgbClr val="FF3300"/>
                </a:solidFill>
                <a:effectLst/>
              </a:rPr>
              <a:t>. D74  013003 (1076)</a:t>
            </a:r>
            <a:endParaRPr lang="fr-FR" sz="1800" i="1" dirty="0">
              <a:solidFill>
                <a:srgbClr val="0000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9123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Egle Tomasi-Gustafsson       GDR, IPN Orsay 5-X-2012</a:t>
            </a:r>
            <a:endParaRPr lang="fr-FR"/>
          </a:p>
        </p:txBody>
      </p:sp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i="1">
                <a:solidFill>
                  <a:srgbClr val="FF3300"/>
                </a:solidFill>
              </a:rPr>
              <a:t>QED </a:t>
            </a:r>
            <a:r>
              <a:rPr lang="fr-FR" sz="3600" i="1">
                <a:solidFill>
                  <a:schemeClr val="tx1"/>
                </a:solidFill>
              </a:rPr>
              <a:t>versus</a:t>
            </a:r>
            <a:r>
              <a:rPr lang="fr-FR" sz="3600" i="1">
                <a:solidFill>
                  <a:srgbClr val="FF3300"/>
                </a:solidFill>
              </a:rPr>
              <a:t> </a:t>
            </a:r>
            <a:r>
              <a:rPr lang="fr-FR" sz="3600" i="1">
                <a:solidFill>
                  <a:schemeClr val="accent2"/>
                </a:solidFill>
              </a:rPr>
              <a:t>QCD</a:t>
            </a:r>
          </a:p>
        </p:txBody>
      </p:sp>
      <p:pic>
        <p:nvPicPr>
          <p:cNvPr id="44340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5084763"/>
            <a:ext cx="8407400" cy="884237"/>
          </a:xfrm>
          <a:prstGeom prst="rect">
            <a:avLst/>
          </a:prstGeom>
          <a:noFill/>
        </p:spPr>
      </p:pic>
      <p:pic>
        <p:nvPicPr>
          <p:cNvPr id="44340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4292600"/>
            <a:ext cx="4689475" cy="8921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44340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429000"/>
            <a:ext cx="4319587" cy="8763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443402" name="Picture 10" descr="fig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0338" y="620713"/>
            <a:ext cx="5184775" cy="2093912"/>
          </a:xfrm>
          <a:prstGeom prst="rect">
            <a:avLst/>
          </a:prstGeom>
          <a:noFill/>
        </p:spPr>
      </p:pic>
      <p:sp>
        <p:nvSpPr>
          <p:cNvPr id="443406" name="Text Box 14"/>
          <p:cNvSpPr txBox="1">
            <a:spLocks noChangeArrowheads="1"/>
          </p:cNvSpPr>
          <p:nvPr/>
        </p:nvSpPr>
        <p:spPr bwMode="auto">
          <a:xfrm>
            <a:off x="2987675" y="2708275"/>
            <a:ext cx="5976813" cy="584775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dirty="0" err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Imaginary</a:t>
            </a:r>
            <a:r>
              <a:rPr lang="fr-FR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part of the 2</a:t>
            </a:r>
            <a:r>
              <a:rPr lang="fr-FR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r>
              <a:rPr lang="fr-FR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amplitude</a:t>
            </a:r>
          </a:p>
        </p:txBody>
      </p:sp>
      <p:sp>
        <p:nvSpPr>
          <p:cNvPr id="443407" name="Text Box 15"/>
          <p:cNvSpPr txBox="1">
            <a:spLocks noChangeArrowheads="1"/>
          </p:cNvSpPr>
          <p:nvPr/>
        </p:nvSpPr>
        <p:spPr bwMode="auto">
          <a:xfrm rot="-1416979">
            <a:off x="2771775" y="1052513"/>
            <a:ext cx="2354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4000" i="1">
                <a:solidFill>
                  <a:srgbClr val="FF3300"/>
                </a:solidFill>
                <a:effectLst/>
              </a:rPr>
              <a:t>electron</a:t>
            </a:r>
          </a:p>
        </p:txBody>
      </p:sp>
      <p:sp>
        <p:nvSpPr>
          <p:cNvPr id="443408" name="Text Box 16"/>
          <p:cNvSpPr txBox="1">
            <a:spLocks noChangeArrowheads="1"/>
          </p:cNvSpPr>
          <p:nvPr/>
        </p:nvSpPr>
        <p:spPr bwMode="auto">
          <a:xfrm rot="-1416979">
            <a:off x="5724525" y="981075"/>
            <a:ext cx="23764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4000" i="1">
                <a:solidFill>
                  <a:schemeClr val="accent2"/>
                </a:solidFill>
                <a:effectLst/>
              </a:rPr>
              <a:t>proton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Egle Tomasi-Gustafsson       GDR, IPN Orsay 5-X-2012</a:t>
            </a:r>
            <a:endParaRPr lang="fr-FR"/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accent2"/>
            </a:solidFill>
          </a:ln>
        </p:spPr>
        <p:txBody>
          <a:bodyPr/>
          <a:lstStyle/>
          <a:p>
            <a:r>
              <a:rPr lang="fr-FR" sz="3600" i="1">
                <a:solidFill>
                  <a:srgbClr val="FF3300"/>
                </a:solidFill>
              </a:rPr>
              <a:t>QED </a:t>
            </a:r>
            <a:r>
              <a:rPr lang="fr-FR" sz="3600" i="1">
                <a:solidFill>
                  <a:schemeClr val="tx1"/>
                </a:solidFill>
              </a:rPr>
              <a:t>versus</a:t>
            </a:r>
            <a:r>
              <a:rPr lang="fr-FR" sz="3600" i="1">
                <a:solidFill>
                  <a:srgbClr val="FF3300"/>
                </a:solidFill>
              </a:rPr>
              <a:t> </a:t>
            </a:r>
            <a:r>
              <a:rPr lang="fr-FR" sz="3600" i="1">
                <a:solidFill>
                  <a:schemeClr val="accent2"/>
                </a:solidFill>
              </a:rPr>
              <a:t>QCD</a:t>
            </a:r>
          </a:p>
        </p:txBody>
      </p:sp>
      <p:pic>
        <p:nvPicPr>
          <p:cNvPr id="455685" name="Picture 5" descr="re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905250"/>
            <a:ext cx="2952750" cy="2952750"/>
          </a:xfrm>
          <a:prstGeom prst="rect">
            <a:avLst/>
          </a:prstGeom>
          <a:noFill/>
        </p:spPr>
      </p:pic>
      <p:pic>
        <p:nvPicPr>
          <p:cNvPr id="455686" name="Picture 6" descr="res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476250"/>
            <a:ext cx="5689600" cy="5689600"/>
          </a:xfrm>
          <a:prstGeom prst="rect">
            <a:avLst/>
          </a:prstGeom>
          <a:noFill/>
        </p:spPr>
      </p:pic>
      <p:pic>
        <p:nvPicPr>
          <p:cNvPr id="455688" name="Picture 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724525" y="5300663"/>
            <a:ext cx="2195513" cy="446087"/>
          </a:xfrm>
          <a:solidFill>
            <a:srgbClr val="00FF00"/>
          </a:solidFill>
          <a:ln>
            <a:solidFill>
              <a:srgbClr val="33CC33"/>
            </a:solidFill>
          </a:ln>
        </p:spPr>
      </p:pic>
      <p:pic>
        <p:nvPicPr>
          <p:cNvPr id="455689" name="Picture 9" descr="fig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549275"/>
            <a:ext cx="3563937" cy="3563938"/>
          </a:xfrm>
          <a:prstGeom prst="rect">
            <a:avLst/>
          </a:prstGeom>
          <a:noFill/>
        </p:spPr>
      </p:pic>
      <p:pic>
        <p:nvPicPr>
          <p:cNvPr id="45569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6375" y="1196975"/>
            <a:ext cx="2160588" cy="568325"/>
          </a:xfrm>
          <a:prstGeom prst="rect">
            <a:avLst/>
          </a:prstGeom>
          <a:noFill/>
        </p:spPr>
      </p:pic>
      <p:pic>
        <p:nvPicPr>
          <p:cNvPr id="455691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813" y="1844675"/>
            <a:ext cx="2087562" cy="461963"/>
          </a:xfrm>
          <a:prstGeom prst="rect">
            <a:avLst/>
          </a:prstGeom>
          <a:noFill/>
        </p:spPr>
      </p:pic>
      <p:sp>
        <p:nvSpPr>
          <p:cNvPr id="455692" name="Text Box 12"/>
          <p:cNvSpPr txBox="1">
            <a:spLocks noChangeArrowheads="1"/>
          </p:cNvSpPr>
          <p:nvPr/>
        </p:nvSpPr>
        <p:spPr bwMode="auto">
          <a:xfrm>
            <a:off x="1619250" y="4437063"/>
            <a:ext cx="1944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000">
                <a:solidFill>
                  <a:schemeClr val="accent2"/>
                </a:solidFill>
                <a:effectLst/>
              </a:rPr>
              <a:t>Q</a:t>
            </a:r>
            <a:r>
              <a:rPr lang="fr-FR" sz="2000" baseline="30000">
                <a:solidFill>
                  <a:schemeClr val="accent2"/>
                </a:solidFill>
                <a:effectLst/>
              </a:rPr>
              <a:t>2</a:t>
            </a:r>
            <a:r>
              <a:rPr lang="fr-FR" sz="2000">
                <a:solidFill>
                  <a:schemeClr val="accent2"/>
                </a:solidFill>
                <a:effectLst/>
              </a:rPr>
              <a:t>=0.05 GeV</a:t>
            </a:r>
            <a:r>
              <a:rPr lang="fr-FR" sz="2000" baseline="30000">
                <a:solidFill>
                  <a:schemeClr val="accent2"/>
                </a:solidFill>
                <a:effectLst/>
              </a:rPr>
              <a:t>2</a:t>
            </a:r>
          </a:p>
        </p:txBody>
      </p:sp>
      <p:sp>
        <p:nvSpPr>
          <p:cNvPr id="455693" name="Text Box 13"/>
          <p:cNvSpPr txBox="1">
            <a:spLocks noChangeArrowheads="1"/>
          </p:cNvSpPr>
          <p:nvPr/>
        </p:nvSpPr>
        <p:spPr bwMode="auto">
          <a:xfrm>
            <a:off x="1476375" y="5445125"/>
            <a:ext cx="2520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000">
                <a:solidFill>
                  <a:schemeClr val="accent2"/>
                </a:solidFill>
                <a:effectLst/>
              </a:rPr>
              <a:t>Q</a:t>
            </a:r>
            <a:r>
              <a:rPr lang="fr-FR" sz="2000" baseline="30000">
                <a:solidFill>
                  <a:schemeClr val="accent2"/>
                </a:solidFill>
                <a:effectLst/>
              </a:rPr>
              <a:t>2</a:t>
            </a:r>
            <a:r>
              <a:rPr lang="fr-FR" sz="2000">
                <a:solidFill>
                  <a:schemeClr val="accent2"/>
                </a:solidFill>
                <a:effectLst/>
              </a:rPr>
              <a:t>=1.2 GeV</a:t>
            </a:r>
            <a:r>
              <a:rPr lang="fr-FR" sz="2000" baseline="30000">
                <a:solidFill>
                  <a:schemeClr val="accent2"/>
                </a:solidFill>
                <a:effectLst/>
              </a:rPr>
              <a:t>2</a:t>
            </a:r>
          </a:p>
        </p:txBody>
      </p:sp>
      <p:sp>
        <p:nvSpPr>
          <p:cNvPr id="455694" name="Text Box 14"/>
          <p:cNvSpPr txBox="1">
            <a:spLocks noChangeArrowheads="1"/>
          </p:cNvSpPr>
          <p:nvPr/>
        </p:nvSpPr>
        <p:spPr bwMode="auto">
          <a:xfrm>
            <a:off x="2484438" y="5734050"/>
            <a:ext cx="143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000">
                <a:solidFill>
                  <a:schemeClr val="accent2"/>
                </a:solidFill>
                <a:effectLst/>
              </a:rPr>
              <a:t>Q</a:t>
            </a:r>
            <a:r>
              <a:rPr lang="fr-FR" sz="2000" baseline="30000">
                <a:solidFill>
                  <a:schemeClr val="accent2"/>
                </a:solidFill>
                <a:effectLst/>
              </a:rPr>
              <a:t>2</a:t>
            </a:r>
            <a:r>
              <a:rPr lang="fr-FR" sz="2000">
                <a:solidFill>
                  <a:schemeClr val="accent2"/>
                </a:solidFill>
                <a:effectLst/>
              </a:rPr>
              <a:t>=2 GeV</a:t>
            </a:r>
            <a:r>
              <a:rPr lang="fr-FR" sz="2000" baseline="30000">
                <a:solidFill>
                  <a:schemeClr val="accent2"/>
                </a:solidFill>
                <a:effectLst/>
              </a:rPr>
              <a:t>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864" name="Picture 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3710" y="4149080"/>
            <a:ext cx="2960290" cy="251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Egle Tomasi-Gustafsson       GDR, IPN Orsay 5-X-2012</a:t>
            </a:r>
            <a:endParaRPr lang="fr-FR"/>
          </a:p>
        </p:txBody>
      </p:sp>
      <p:graphicFrame>
        <p:nvGraphicFramePr>
          <p:cNvPr id="543746" name="Object 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11560" y="5373216"/>
          <a:ext cx="5543550" cy="1109662"/>
        </p:xfrm>
        <a:graphic>
          <a:graphicData uri="http://schemas.openxmlformats.org/presentationml/2006/ole">
            <p:oleObj spid="_x0000_s577650" name="Bitmap Image" r:id="rId5" imgW="5133333" imgH="1028844" progId="PBrush">
              <p:embed/>
            </p:oleObj>
          </a:graphicData>
        </a:graphic>
      </p:graphicFrame>
      <p:sp>
        <p:nvSpPr>
          <p:cNvPr id="543747" name="Rectangle 3"/>
          <p:cNvSpPr>
            <a:spLocks noChangeArrowheads="1"/>
          </p:cNvSpPr>
          <p:nvPr/>
        </p:nvSpPr>
        <p:spPr bwMode="auto">
          <a:xfrm>
            <a:off x="684213" y="4149725"/>
            <a:ext cx="540067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000">
              <a:solidFill>
                <a:srgbClr val="FF0000"/>
              </a:solidFill>
            </a:endParaRPr>
          </a:p>
        </p:txBody>
      </p:sp>
      <p:graphicFrame>
        <p:nvGraphicFramePr>
          <p:cNvPr id="54374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705761" y="548680"/>
          <a:ext cx="3438239" cy="3051770"/>
        </p:xfrm>
        <a:graphic>
          <a:graphicData uri="http://schemas.openxmlformats.org/presentationml/2006/ole">
            <p:oleObj spid="_x0000_s577651" name="Bitmap Image" r:id="rId6" imgW="3296110" imgH="2924583" progId="PBrush">
              <p:embed/>
            </p:oleObj>
          </a:graphicData>
        </a:graphic>
      </p:graphicFrame>
      <p:sp>
        <p:nvSpPr>
          <p:cNvPr id="543749" name="Rectangle 5"/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7777163" cy="176212"/>
          </a:xfrm>
        </p:spPr>
        <p:txBody>
          <a:bodyPr/>
          <a:lstStyle/>
          <a:p>
            <a:r>
              <a:rPr lang="en-GB" sz="3200" b="1" i="1">
                <a:solidFill>
                  <a:srgbClr val="FF0000"/>
                </a:solidFill>
              </a:rPr>
              <a:t>Crossing Symmetry</a:t>
            </a:r>
            <a:endParaRPr lang="en-GB" sz="4000" b="1" i="1">
              <a:solidFill>
                <a:srgbClr val="FF0000"/>
              </a:solidFill>
            </a:endParaRPr>
          </a:p>
        </p:txBody>
      </p:sp>
      <p:sp>
        <p:nvSpPr>
          <p:cNvPr id="543751" name="Text Box 7"/>
          <p:cNvSpPr txBox="1">
            <a:spLocks noChangeArrowheads="1"/>
          </p:cNvSpPr>
          <p:nvPr/>
        </p:nvSpPr>
        <p:spPr bwMode="auto">
          <a:xfrm>
            <a:off x="1043608" y="836712"/>
            <a:ext cx="5473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fr-FR" sz="2400" dirty="0" err="1">
                <a:solidFill>
                  <a:srgbClr val="66FF66"/>
                </a:solidFill>
                <a:latin typeface="Comic Sans MS" pitchFamily="66" charset="0"/>
              </a:rPr>
              <a:t>Scattering</a:t>
            </a:r>
            <a:r>
              <a:rPr lang="fr-FR" sz="2400" dirty="0">
                <a:latin typeface="Comic Sans MS" pitchFamily="66" charset="0"/>
              </a:rPr>
              <a:t> and </a:t>
            </a:r>
            <a:r>
              <a:rPr lang="fr-FR" sz="2400" dirty="0">
                <a:solidFill>
                  <a:srgbClr val="FF00FF"/>
                </a:solidFill>
                <a:latin typeface="Comic Sans MS" pitchFamily="66" charset="0"/>
              </a:rPr>
              <a:t>annihilation </a:t>
            </a:r>
            <a:r>
              <a:rPr lang="fr-FR" sz="2400" dirty="0" err="1">
                <a:latin typeface="Comic Sans MS" pitchFamily="66" charset="0"/>
              </a:rPr>
              <a:t>channels</a:t>
            </a:r>
            <a:r>
              <a:rPr lang="fr-FR" sz="2400" dirty="0">
                <a:latin typeface="Comic Sans MS" pitchFamily="66" charset="0"/>
              </a:rPr>
              <a:t>:</a:t>
            </a:r>
          </a:p>
        </p:txBody>
      </p:sp>
      <p:sp>
        <p:nvSpPr>
          <p:cNvPr id="543752" name="Text Box 8"/>
          <p:cNvSpPr txBox="1">
            <a:spLocks noChangeArrowheads="1"/>
          </p:cNvSpPr>
          <p:nvPr/>
        </p:nvSpPr>
        <p:spPr bwMode="auto">
          <a:xfrm>
            <a:off x="755576" y="1412776"/>
            <a:ext cx="53687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fr-FR" sz="1800" dirty="0"/>
              <a:t> - </a:t>
            </a:r>
            <a:r>
              <a:rPr lang="fr-FR" sz="2400" dirty="0" err="1">
                <a:latin typeface="Comic Sans MS" pitchFamily="66" charset="0"/>
              </a:rPr>
              <a:t>Described</a:t>
            </a:r>
            <a:r>
              <a:rPr lang="fr-FR" sz="2400" dirty="0">
                <a:latin typeface="Comic Sans MS" pitchFamily="66" charset="0"/>
              </a:rPr>
              <a:t> by the </a:t>
            </a:r>
            <a:r>
              <a:rPr lang="fr-FR" sz="2400" dirty="0" err="1">
                <a:latin typeface="Comic Sans MS" pitchFamily="66" charset="0"/>
              </a:rPr>
              <a:t>same</a:t>
            </a:r>
            <a:r>
              <a:rPr lang="fr-FR" sz="2400" dirty="0">
                <a:latin typeface="Comic Sans MS" pitchFamily="66" charset="0"/>
              </a:rPr>
              <a:t> amplitude </a:t>
            </a:r>
            <a:r>
              <a:rPr lang="fr-FR" dirty="0"/>
              <a:t>:</a:t>
            </a:r>
          </a:p>
        </p:txBody>
      </p:sp>
      <p:graphicFrame>
        <p:nvGraphicFramePr>
          <p:cNvPr id="543753" name="Object 9"/>
          <p:cNvGraphicFramePr>
            <a:graphicFrameLocks noChangeAspect="1"/>
          </p:cNvGraphicFramePr>
          <p:nvPr/>
        </p:nvGraphicFramePr>
        <p:xfrm>
          <a:off x="971600" y="2132856"/>
          <a:ext cx="5832475" cy="520700"/>
        </p:xfrm>
        <a:graphic>
          <a:graphicData uri="http://schemas.openxmlformats.org/presentationml/2006/ole">
            <p:oleObj spid="_x0000_s577652" name="Bitmap Image" r:id="rId7" imgW="5649114" imgH="504762" progId="PBrush">
              <p:embed/>
            </p:oleObj>
          </a:graphicData>
        </a:graphic>
      </p:graphicFrame>
      <p:sp>
        <p:nvSpPr>
          <p:cNvPr id="543754" name="Text Box 10"/>
          <p:cNvSpPr txBox="1">
            <a:spLocks noChangeArrowheads="1"/>
          </p:cNvSpPr>
          <p:nvPr/>
        </p:nvSpPr>
        <p:spPr bwMode="auto">
          <a:xfrm>
            <a:off x="971600" y="2636912"/>
            <a:ext cx="65527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fr-FR" sz="2000" dirty="0"/>
              <a:t>  -  </a:t>
            </a:r>
            <a:r>
              <a:rPr lang="fr-FR" sz="2400" dirty="0" err="1">
                <a:latin typeface="Comic Sans MS" pitchFamily="66" charset="0"/>
              </a:rPr>
              <a:t>function</a:t>
            </a:r>
            <a:r>
              <a:rPr lang="fr-FR" sz="2400" dirty="0">
                <a:latin typeface="Comic Sans MS" pitchFamily="66" charset="0"/>
              </a:rPr>
              <a:t> of </a:t>
            </a:r>
            <a:r>
              <a:rPr lang="fr-FR" sz="2400" dirty="0" err="1">
                <a:latin typeface="Comic Sans MS" pitchFamily="66" charset="0"/>
              </a:rPr>
              <a:t>two</a:t>
            </a:r>
            <a:r>
              <a:rPr lang="fr-FR" sz="2400" dirty="0">
                <a:latin typeface="Comic Sans MS" pitchFamily="66" charset="0"/>
              </a:rPr>
              <a:t> </a:t>
            </a:r>
            <a:r>
              <a:rPr lang="fr-FR" sz="2400" dirty="0" err="1">
                <a:latin typeface="Comic Sans MS" pitchFamily="66" charset="0"/>
              </a:rPr>
              <a:t>kinematical</a:t>
            </a:r>
            <a:r>
              <a:rPr lang="fr-FR" sz="2400" dirty="0">
                <a:latin typeface="Comic Sans MS" pitchFamily="66" charset="0"/>
              </a:rPr>
              <a:t> </a:t>
            </a:r>
            <a:r>
              <a:rPr lang="fr-FR" sz="2400" dirty="0" smtClean="0">
                <a:latin typeface="Comic Sans MS" pitchFamily="66" charset="0"/>
              </a:rPr>
              <a:t>variables </a:t>
            </a:r>
            <a:r>
              <a:rPr lang="fr-FR" sz="2400" i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endParaRPr lang="fr-FR" sz="2400" dirty="0">
              <a:latin typeface="Comic Sans MS" pitchFamily="66" charset="0"/>
            </a:endParaRPr>
          </a:p>
        </p:txBody>
      </p:sp>
      <p:graphicFrame>
        <p:nvGraphicFramePr>
          <p:cNvPr id="543755" name="Object 11"/>
          <p:cNvGraphicFramePr>
            <a:graphicFrameLocks noChangeAspect="1"/>
          </p:cNvGraphicFramePr>
          <p:nvPr/>
        </p:nvGraphicFramePr>
        <p:xfrm>
          <a:off x="1907703" y="3068960"/>
          <a:ext cx="2245095" cy="969194"/>
        </p:xfrm>
        <a:graphic>
          <a:graphicData uri="http://schemas.openxmlformats.org/presentationml/2006/ole">
            <p:oleObj spid="_x0000_s577653" name="Bitmap Image" r:id="rId8" imgW="1743318" imgH="752381" progId="PBrush">
              <p:embed/>
            </p:oleObj>
          </a:graphicData>
        </a:graphic>
      </p:graphicFrame>
      <p:sp>
        <p:nvSpPr>
          <p:cNvPr id="543756" name="Text Box 12"/>
          <p:cNvSpPr txBox="1">
            <a:spLocks noChangeArrowheads="1"/>
          </p:cNvSpPr>
          <p:nvPr/>
        </p:nvSpPr>
        <p:spPr bwMode="auto">
          <a:xfrm>
            <a:off x="2555776" y="4797152"/>
            <a:ext cx="1581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fr-FR" sz="2800" i="1" dirty="0">
                <a:solidFill>
                  <a:srgbClr val="00CC00"/>
                </a:solidFill>
              </a:rPr>
              <a:t>p</a:t>
            </a:r>
            <a:r>
              <a:rPr lang="fr-FR" sz="2800" i="1" baseline="-25000" dirty="0">
                <a:solidFill>
                  <a:srgbClr val="00CC00"/>
                </a:solidFill>
              </a:rPr>
              <a:t>2</a:t>
            </a:r>
            <a:r>
              <a:rPr lang="fr-FR" sz="2800" i="1" dirty="0"/>
              <a:t> </a:t>
            </a:r>
            <a:r>
              <a:rPr lang="fr-FR" sz="2800" i="1" dirty="0">
                <a:cs typeface="Times New Roman" pitchFamily="18" charset="0"/>
              </a:rPr>
              <a:t>→ </a:t>
            </a:r>
            <a:r>
              <a:rPr lang="fr-FR" sz="2800" i="1" dirty="0">
                <a:solidFill>
                  <a:srgbClr val="FF00FF"/>
                </a:solidFill>
              </a:rPr>
              <a:t>– p</a:t>
            </a:r>
            <a:r>
              <a:rPr lang="fr-FR" sz="2800" i="1" baseline="-25000" dirty="0">
                <a:solidFill>
                  <a:srgbClr val="FF00FF"/>
                </a:solidFill>
              </a:rPr>
              <a:t>1</a:t>
            </a:r>
            <a:endParaRPr lang="fr-FR" sz="2800" i="1" dirty="0">
              <a:solidFill>
                <a:srgbClr val="FF00FF"/>
              </a:solidFill>
            </a:endParaRPr>
          </a:p>
        </p:txBody>
      </p:sp>
      <p:sp>
        <p:nvSpPr>
          <p:cNvPr id="543757" name="Text Box 13"/>
          <p:cNvSpPr txBox="1">
            <a:spLocks noChangeArrowheads="1"/>
          </p:cNvSpPr>
          <p:nvPr/>
        </p:nvSpPr>
        <p:spPr bwMode="auto">
          <a:xfrm>
            <a:off x="2411760" y="4365104"/>
            <a:ext cx="1666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fr-FR" sz="2000" dirty="0"/>
              <a:t> </a:t>
            </a:r>
            <a:r>
              <a:rPr lang="fr-FR" sz="2000" dirty="0">
                <a:solidFill>
                  <a:srgbClr val="00CC00"/>
                </a:solidFill>
              </a:rPr>
              <a:t> </a:t>
            </a:r>
            <a:r>
              <a:rPr lang="fr-FR" sz="2800" i="1" dirty="0">
                <a:solidFill>
                  <a:srgbClr val="00CC00"/>
                </a:solidFill>
              </a:rPr>
              <a:t>k</a:t>
            </a:r>
            <a:r>
              <a:rPr lang="fr-FR" sz="2800" i="1" baseline="-25000" dirty="0">
                <a:solidFill>
                  <a:srgbClr val="00CC00"/>
                </a:solidFill>
              </a:rPr>
              <a:t>2</a:t>
            </a:r>
            <a:r>
              <a:rPr lang="fr-FR" sz="2800" i="1" dirty="0"/>
              <a:t> </a:t>
            </a:r>
            <a:r>
              <a:rPr lang="fr-FR" sz="2800" i="1" dirty="0">
                <a:cs typeface="Times New Roman" pitchFamily="18" charset="0"/>
              </a:rPr>
              <a:t>→ </a:t>
            </a:r>
            <a:r>
              <a:rPr lang="fr-FR" sz="2800" i="1" dirty="0">
                <a:solidFill>
                  <a:srgbClr val="FF00FF"/>
                </a:solidFill>
              </a:rPr>
              <a:t>– k</a:t>
            </a:r>
            <a:r>
              <a:rPr lang="fr-FR" sz="2800" i="1" baseline="-25000" dirty="0">
                <a:solidFill>
                  <a:srgbClr val="FF00FF"/>
                </a:solidFill>
              </a:rPr>
              <a:t>2</a:t>
            </a:r>
            <a:endParaRPr lang="fr-FR" sz="2800" i="1" dirty="0">
              <a:solidFill>
                <a:srgbClr val="FF00FF"/>
              </a:solidFill>
            </a:endParaRPr>
          </a:p>
        </p:txBody>
      </p:sp>
      <p:sp>
        <p:nvSpPr>
          <p:cNvPr id="543758" name="Text Box 14"/>
          <p:cNvSpPr txBox="1">
            <a:spLocks noChangeArrowheads="1"/>
          </p:cNvSpPr>
          <p:nvPr/>
        </p:nvSpPr>
        <p:spPr bwMode="auto">
          <a:xfrm>
            <a:off x="467544" y="3861048"/>
            <a:ext cx="63514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fr-FR" sz="2000" dirty="0"/>
              <a:t>  -  </a:t>
            </a:r>
            <a:r>
              <a:rPr lang="fr-FR" sz="2400" dirty="0" err="1">
                <a:latin typeface="Comic Sans MS" pitchFamily="66" charset="0"/>
              </a:rPr>
              <a:t>which</a:t>
            </a:r>
            <a:r>
              <a:rPr lang="fr-FR" sz="2400" dirty="0">
                <a:latin typeface="Comic Sans MS" pitchFamily="66" charset="0"/>
              </a:rPr>
              <a:t> scan </a:t>
            </a:r>
            <a:r>
              <a:rPr lang="fr-FR" sz="2400" dirty="0" err="1">
                <a:latin typeface="Comic Sans MS" pitchFamily="66" charset="0"/>
              </a:rPr>
              <a:t>different</a:t>
            </a:r>
            <a:r>
              <a:rPr lang="fr-FR" sz="2400" dirty="0">
                <a:latin typeface="Comic Sans MS" pitchFamily="66" charset="0"/>
              </a:rPr>
              <a:t> </a:t>
            </a:r>
            <a:r>
              <a:rPr lang="fr-FR" sz="2400" dirty="0" err="1">
                <a:latin typeface="Comic Sans MS" pitchFamily="66" charset="0"/>
              </a:rPr>
              <a:t>kinematical</a:t>
            </a:r>
            <a:r>
              <a:rPr lang="fr-FR" sz="2400" dirty="0">
                <a:latin typeface="Comic Sans MS" pitchFamily="66" charset="0"/>
              </a:rPr>
              <a:t> </a:t>
            </a:r>
            <a:r>
              <a:rPr lang="fr-FR" sz="2400" dirty="0" err="1">
                <a:latin typeface="Comic Sans MS" pitchFamily="66" charset="0"/>
              </a:rPr>
              <a:t>regions</a:t>
            </a:r>
            <a:endParaRPr lang="fr-FR" sz="2400" i="1" dirty="0">
              <a:solidFill>
                <a:srgbClr val="FF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58583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Egle Tomasi-Gustafsson       GDR, IPN Orsay 5-X-2012</a:t>
            </a:r>
            <a:endParaRPr lang="fr-FR"/>
          </a:p>
        </p:txBody>
      </p:sp>
      <p:pic>
        <p:nvPicPr>
          <p:cNvPr id="598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600" y="0"/>
            <a:ext cx="8241400" cy="621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700673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Egle Tomasi-Gustafsson       GDR, IPN Orsay 5-X-2012</a:t>
            </a:r>
            <a:endParaRPr lang="fr-FR"/>
          </a:p>
        </p:txBody>
      </p:sp>
      <p:pic>
        <p:nvPicPr>
          <p:cNvPr id="586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686857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67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636912"/>
            <a:ext cx="5370909" cy="154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67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869160"/>
            <a:ext cx="8323263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467544" y="4293096"/>
            <a:ext cx="6734536" cy="52322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FFFF00"/>
                </a:solidFill>
              </a:rPr>
              <a:t>Contributions for </a:t>
            </a:r>
            <a:r>
              <a:rPr lang="fr-FR" sz="2800" dirty="0" err="1" smtClean="0">
                <a:solidFill>
                  <a:srgbClr val="FFFF00"/>
                </a:solidFill>
              </a:rPr>
              <a:t>charmonium</a:t>
            </a:r>
            <a:r>
              <a:rPr lang="fr-FR" sz="2800" dirty="0" smtClean="0">
                <a:solidFill>
                  <a:srgbClr val="FFFF00"/>
                </a:solidFill>
              </a:rPr>
              <a:t>  0</a:t>
            </a:r>
            <a:r>
              <a:rPr lang="fr-FR" sz="2800" baseline="30000" dirty="0" smtClean="0">
                <a:solidFill>
                  <a:srgbClr val="FFFF00"/>
                </a:solidFill>
              </a:rPr>
              <a:t>-+ </a:t>
            </a:r>
            <a:r>
              <a:rPr lang="fr-FR" sz="2800" dirty="0" smtClean="0">
                <a:solidFill>
                  <a:srgbClr val="FFFF00"/>
                </a:solidFill>
              </a:rPr>
              <a:t>, 0</a:t>
            </a:r>
            <a:r>
              <a:rPr lang="fr-FR" sz="2800" baseline="30000" dirty="0" smtClean="0">
                <a:solidFill>
                  <a:srgbClr val="FFFF00"/>
                </a:solidFill>
              </a:rPr>
              <a:t>++ </a:t>
            </a:r>
            <a:r>
              <a:rPr lang="fr-FR" sz="2800" dirty="0" smtClean="0">
                <a:solidFill>
                  <a:srgbClr val="FFFF00"/>
                </a:solidFill>
              </a:rPr>
              <a:t>, 2</a:t>
            </a:r>
            <a:r>
              <a:rPr lang="fr-FR" sz="2800" baseline="30000" dirty="0" smtClean="0">
                <a:solidFill>
                  <a:srgbClr val="FFFF00"/>
                </a:solidFill>
              </a:rPr>
              <a:t>++ </a:t>
            </a:r>
            <a:endParaRPr lang="fr-FR" sz="2800" baseline="30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Egle Tomasi-Gustafsson       GDR, IPN Orsay 5-X-2012</a:t>
            </a:r>
            <a:endParaRPr lang="fr-FR"/>
          </a:p>
        </p:txBody>
      </p:sp>
      <p:pic>
        <p:nvPicPr>
          <p:cNvPr id="586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686857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67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852936"/>
            <a:ext cx="475612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77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365104"/>
            <a:ext cx="7961313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5508104" y="2924944"/>
            <a:ext cx="3491880" cy="1138773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Comic Sans MS" pitchFamily="66" charset="0"/>
              </a:rPr>
              <a:t>Large contribution for </a:t>
            </a:r>
            <a:r>
              <a:rPr lang="fr-FR" sz="2800" dirty="0" smtClean="0">
                <a:latin typeface="Symbol" pitchFamily="18" charset="2"/>
              </a:rPr>
              <a:t>c</a:t>
            </a:r>
            <a:r>
              <a:rPr lang="fr-FR" sz="2000" baseline="-25000" dirty="0" smtClean="0">
                <a:latin typeface="Comic Sans MS" pitchFamily="66" charset="0"/>
              </a:rPr>
              <a:t>c2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err="1" smtClean="0">
                <a:latin typeface="Comic Sans MS" pitchFamily="66" charset="0"/>
              </a:rPr>
              <a:t>Depends</a:t>
            </a:r>
            <a:r>
              <a:rPr lang="fr-FR" sz="2000" dirty="0" smtClean="0">
                <a:latin typeface="Comic Sans MS" pitchFamily="66" charset="0"/>
              </a:rPr>
              <a:t> on relative </a:t>
            </a:r>
            <a:r>
              <a:rPr lang="fr-FR" sz="2000" dirty="0" smtClean="0">
                <a:latin typeface="Comic Sans MS" pitchFamily="66" charset="0"/>
              </a:rPr>
              <a:t>phase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Comic Sans MS" pitchFamily="66" charset="0"/>
              </a:rPr>
              <a:t>Observable in PANDA?</a:t>
            </a:r>
            <a:endParaRPr lang="fr-FR" sz="20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Egle TOMASI-GUSTAFSSON     CEA DSM IRFU SPhN and   CNRS/IN2P3/ IPNO</a:t>
            </a:r>
          </a:p>
          <a:p>
            <a:pPr>
              <a:defRPr/>
            </a:pPr>
            <a:endParaRPr lang="fr-FR"/>
          </a:p>
        </p:txBody>
      </p:sp>
      <p:sp>
        <p:nvSpPr>
          <p:cNvPr id="19" name="Espace réservé de la date 7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26-III-2010</a:t>
            </a:r>
            <a:endParaRPr lang="fr-FR"/>
          </a:p>
        </p:txBody>
      </p:sp>
      <p:sp>
        <p:nvSpPr>
          <p:cNvPr id="20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43E73-C7A5-4F83-B765-F3A6FE095133}" type="slidenum">
              <a:rPr lang="fr-FR"/>
              <a:pPr>
                <a:defRPr/>
              </a:pPr>
              <a:t>9</a:t>
            </a:fld>
            <a:endParaRPr lang="fr-FR"/>
          </a:p>
        </p:txBody>
      </p:sp>
      <p:sp>
        <p:nvSpPr>
          <p:cNvPr id="1289263" name="Rectangle 47"/>
          <p:cNvSpPr>
            <a:spLocks noChangeArrowheads="1"/>
          </p:cNvSpPr>
          <p:nvPr/>
        </p:nvSpPr>
        <p:spPr bwMode="auto">
          <a:xfrm>
            <a:off x="1115616" y="4725144"/>
            <a:ext cx="7200800" cy="1644214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89260" name="Rectangle 44"/>
          <p:cNvSpPr>
            <a:spLocks noChangeArrowheads="1"/>
          </p:cNvSpPr>
          <p:nvPr/>
        </p:nvSpPr>
        <p:spPr bwMode="auto">
          <a:xfrm>
            <a:off x="1142976" y="714356"/>
            <a:ext cx="7777162" cy="16557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31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fr-FR" sz="3200" i="1" smtClean="0">
                <a:solidFill>
                  <a:srgbClr val="0000FF"/>
                </a:solidFill>
              </a:rPr>
              <a:t>Electron/Positron scattering</a:t>
            </a:r>
            <a:r>
              <a:rPr lang="fr-FR" sz="2400" smtClean="0"/>
              <a:t> </a:t>
            </a:r>
          </a:p>
        </p:txBody>
      </p:sp>
      <p:graphicFrame>
        <p:nvGraphicFramePr>
          <p:cNvPr id="1289250" name="Object 3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857356" y="5214950"/>
          <a:ext cx="4380413" cy="968362"/>
        </p:xfrm>
        <a:graphic>
          <a:graphicData uri="http://schemas.openxmlformats.org/presentationml/2006/ole">
            <p:oleObj spid="_x0000_s584798" name="Equation" r:id="rId3" imgW="2527300" imgH="558800" progId="Equation.3">
              <p:embed/>
            </p:oleObj>
          </a:graphicData>
        </a:graphic>
      </p:graphicFrame>
      <p:sp>
        <p:nvSpPr>
          <p:cNvPr id="1289223" name="Text Box 7"/>
          <p:cNvSpPr txBox="1">
            <a:spLocks noChangeArrowheads="1"/>
          </p:cNvSpPr>
          <p:nvPr/>
        </p:nvSpPr>
        <p:spPr bwMode="auto">
          <a:xfrm>
            <a:off x="1763713" y="1773238"/>
            <a:ext cx="3492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Born approximation</a:t>
            </a:r>
          </a:p>
        </p:txBody>
      </p:sp>
      <p:sp>
        <p:nvSpPr>
          <p:cNvPr id="1289256" name="Text Box 40"/>
          <p:cNvSpPr txBox="1">
            <a:spLocks noChangeArrowheads="1"/>
          </p:cNvSpPr>
          <p:nvPr/>
        </p:nvSpPr>
        <p:spPr bwMode="auto">
          <a:xfrm>
            <a:off x="1285852" y="4714884"/>
            <a:ext cx="6696075" cy="579437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/>
              <a:t>The </a:t>
            </a:r>
            <a:r>
              <a:rPr lang="fr-FR" dirty="0" err="1"/>
              <a:t>effect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enhanced</a:t>
            </a:r>
            <a:r>
              <a:rPr lang="fr-FR" dirty="0"/>
              <a:t> in the ratio</a:t>
            </a:r>
          </a:p>
        </p:txBody>
      </p:sp>
      <p:graphicFrame>
        <p:nvGraphicFramePr>
          <p:cNvPr id="1289257" name="Object 4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867400" y="1773238"/>
          <a:ext cx="2520950" cy="658812"/>
        </p:xfrm>
        <a:graphic>
          <a:graphicData uri="http://schemas.openxmlformats.org/presentationml/2006/ole">
            <p:oleObj spid="_x0000_s584799" name="Equation" r:id="rId4" imgW="1651000" imgH="431800" progId="Equation.3">
              <p:embed/>
            </p:oleObj>
          </a:graphicData>
        </a:graphic>
      </p:graphicFrame>
      <p:pic>
        <p:nvPicPr>
          <p:cNvPr id="1289259" name="Picture 4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857232"/>
            <a:ext cx="4826000" cy="8223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</p:pic>
      <p:sp>
        <p:nvSpPr>
          <p:cNvPr id="1289262" name="Rectangle 46"/>
          <p:cNvSpPr>
            <a:spLocks noChangeArrowheads="1"/>
          </p:cNvSpPr>
          <p:nvPr/>
        </p:nvSpPr>
        <p:spPr bwMode="auto">
          <a:xfrm>
            <a:off x="1116013" y="2565401"/>
            <a:ext cx="7742267" cy="122079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89261" name="Text Box 45"/>
          <p:cNvSpPr txBox="1">
            <a:spLocks noChangeArrowheads="1"/>
          </p:cNvSpPr>
          <p:nvPr/>
        </p:nvSpPr>
        <p:spPr bwMode="auto">
          <a:xfrm>
            <a:off x="1331913" y="2492375"/>
            <a:ext cx="20558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>
                <a:solidFill>
                  <a:schemeClr val="bg1"/>
                </a:solidFill>
              </a:rPr>
              <a:t>2</a:t>
            </a:r>
            <a:r>
              <a:rPr lang="fr-FR" sz="2800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fr-FR" sz="2800">
                <a:solidFill>
                  <a:schemeClr val="bg1"/>
                </a:solidFill>
              </a:rPr>
              <a:t> exchange:</a:t>
            </a:r>
          </a:p>
        </p:txBody>
      </p:sp>
      <p:graphicFrame>
        <p:nvGraphicFramePr>
          <p:cNvPr id="1289233" name="Object 17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771650" y="2997200"/>
          <a:ext cx="6894513" cy="692150"/>
        </p:xfrm>
        <a:graphic>
          <a:graphicData uri="http://schemas.openxmlformats.org/presentationml/2006/ole">
            <p:oleObj spid="_x0000_s584800" name="Equation" r:id="rId6" imgW="3289300" imgH="330200" progId="Equation.3">
              <p:embed/>
            </p:oleObj>
          </a:graphicData>
        </a:graphic>
      </p:graphicFrame>
      <p:graphicFrame>
        <p:nvGraphicFramePr>
          <p:cNvPr id="1289252" name="Object 36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428992" y="3857628"/>
          <a:ext cx="4324974" cy="877889"/>
        </p:xfrm>
        <a:graphic>
          <a:graphicData uri="http://schemas.openxmlformats.org/presentationml/2006/ole">
            <p:oleObj spid="_x0000_s584801" name="Equation" r:id="rId7" imgW="2755900" imgH="558800" progId="Equation.3">
              <p:embed/>
            </p:oleObj>
          </a:graphicData>
        </a:graphic>
      </p:graphicFrame>
      <p:sp>
        <p:nvSpPr>
          <p:cNvPr id="1289255" name="Text Box 39"/>
          <p:cNvSpPr txBox="1">
            <a:spLocks noChangeArrowheads="1"/>
          </p:cNvSpPr>
          <p:nvPr/>
        </p:nvSpPr>
        <p:spPr bwMode="auto">
          <a:xfrm>
            <a:off x="1142976" y="3929066"/>
            <a:ext cx="1992313" cy="579438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Asymmetry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89246" name="Line 30"/>
          <p:cNvSpPr>
            <a:spLocks noChangeShapeType="1"/>
          </p:cNvSpPr>
          <p:nvPr/>
        </p:nvSpPr>
        <p:spPr bwMode="auto">
          <a:xfrm>
            <a:off x="7885113" y="2852738"/>
            <a:ext cx="86360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89247" name="Line 31"/>
          <p:cNvSpPr>
            <a:spLocks noChangeShapeType="1"/>
          </p:cNvSpPr>
          <p:nvPr/>
        </p:nvSpPr>
        <p:spPr bwMode="auto">
          <a:xfrm flipV="1">
            <a:off x="7740650" y="2997200"/>
            <a:ext cx="1008063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" name="Rectangle 20"/>
          <p:cNvSpPr/>
          <p:nvPr/>
        </p:nvSpPr>
        <p:spPr bwMode="auto">
          <a:xfrm>
            <a:off x="3357554" y="3857628"/>
            <a:ext cx="4714908" cy="8572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47989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8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9263" grpId="0" animBg="1"/>
      <p:bldP spid="1289260" grpId="0" animBg="1"/>
      <p:bldP spid="1289223" grpId="0"/>
      <p:bldP spid="1289256" grpId="0" animBg="1"/>
      <p:bldP spid="1289262" grpId="0" animBg="1"/>
      <p:bldP spid="1289261" grpId="0"/>
      <p:bldP spid="1289255" grpId="0" animBg="1"/>
      <p:bldP spid="1289246" grpId="0" animBg="1"/>
      <p:bldP spid="1289247" grpId="0" animBg="1"/>
      <p:bldP spid="21" grpId="0" animBg="1"/>
    </p:bldLst>
  </p:timing>
</p:sld>
</file>

<file path=ppt/theme/theme1.xml><?xml version="1.0" encoding="utf-8"?>
<a:theme xmlns:a="http://schemas.openxmlformats.org/drawingml/2006/main" name="Villon_Dapnia">
  <a:themeElements>
    <a:clrScheme name="Villon_Dapni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illon_Dapni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illon_Dapni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llon_Dapni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llon_Dapni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llon_Dapni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llon_Dapni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llon_Dapni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llon_Dapni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Villon_Dapnia</Template>
  <TotalTime>31659</TotalTime>
  <Words>3001</Words>
  <Application>Microsoft Office PowerPoint</Application>
  <PresentationFormat>Affichage à l'écran (4:3)</PresentationFormat>
  <Paragraphs>463</Paragraphs>
  <Slides>65</Slides>
  <Notes>19</Notes>
  <HiddenSlides>0</HiddenSlides>
  <MMClips>0</MMClips>
  <ScaleCrop>false</ScaleCrop>
  <HeadingPairs>
    <vt:vector size="6" baseType="variant">
      <vt:variant>
        <vt:lpstr>Thème</vt:lpstr>
      </vt:variant>
      <vt:variant>
        <vt:i4>3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65</vt:i4>
      </vt:variant>
    </vt:vector>
  </HeadingPairs>
  <TitlesOfParts>
    <vt:vector size="71" baseType="lpstr">
      <vt:lpstr>Villon_Dapnia</vt:lpstr>
      <vt:lpstr>Conception personnalisée</vt:lpstr>
      <vt:lpstr>1_Conception personnalisée</vt:lpstr>
      <vt:lpstr>Présentation</vt:lpstr>
      <vt:lpstr>Bitmap Image</vt:lpstr>
      <vt:lpstr>Equation</vt:lpstr>
      <vt:lpstr> Recent activity on  two-photon exchange</vt:lpstr>
      <vt:lpstr>Diapositive 2</vt:lpstr>
      <vt:lpstr>Diapositive 3</vt:lpstr>
      <vt:lpstr>Two-Photon exchange</vt:lpstr>
      <vt:lpstr>Qualitative estimation  of 2g exchange </vt:lpstr>
      <vt:lpstr>Diapositive 6</vt:lpstr>
      <vt:lpstr>Diapositive 7</vt:lpstr>
      <vt:lpstr>Diapositive 8</vt:lpstr>
      <vt:lpstr>Electron/Positron scattering 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2 g exchange  What do data say? </vt:lpstr>
      <vt:lpstr>World data e+e- scattering</vt:lpstr>
      <vt:lpstr>Elastic scattering</vt:lpstr>
      <vt:lpstr>Electron/Positron scattering </vt:lpstr>
      <vt:lpstr>Exclusion plot</vt:lpstr>
      <vt:lpstr>Two-Photon exchange in ed-scatterng</vt:lpstr>
      <vt:lpstr>1g-2g interference</vt:lpstr>
      <vt:lpstr>Diapositive 26</vt:lpstr>
      <vt:lpstr>The 1g-2g interference  destroys the linearity  of the Rosenbluth plot!</vt:lpstr>
      <vt:lpstr>1g-2g interference</vt:lpstr>
      <vt:lpstr>Diapositive 29</vt:lpstr>
      <vt:lpstr> e+4He scattering</vt:lpstr>
      <vt:lpstr>Linear fit to e+4He elastic scattering</vt:lpstr>
      <vt:lpstr>Polarization ratio (e-dependence)</vt:lpstr>
      <vt:lpstr>Diapositive 33</vt:lpstr>
      <vt:lpstr>Diapositive 34</vt:lpstr>
      <vt:lpstr>Model independent considerations for e± N scattering</vt:lpstr>
      <vt:lpstr>If no positron beam…</vt:lpstr>
      <vt:lpstr>If no positron beam…</vt:lpstr>
      <vt:lpstr>If no positron beam…</vt:lpstr>
      <vt:lpstr>Diapositive 39</vt:lpstr>
      <vt:lpstr>Time-like observables:  | GE| 2 and | GM| 2 </vt:lpstr>
      <vt:lpstr>Unpolarized cross section</vt:lpstr>
      <vt:lpstr>Symmetry relations</vt:lpstr>
      <vt:lpstr>Symmetry relations (annihilation)</vt:lpstr>
      <vt:lpstr>Radiative Return (ISR)</vt:lpstr>
      <vt:lpstr>Angular distribution</vt:lpstr>
      <vt:lpstr>Angular Asymmetry</vt:lpstr>
      <vt:lpstr>Structure Function method </vt:lpstr>
      <vt:lpstr>Charge Asymmetry</vt:lpstr>
      <vt:lpstr>Which alternative for GEp? </vt:lpstr>
      <vt:lpstr>Diapositive 50</vt:lpstr>
      <vt:lpstr>Diapositive 51</vt:lpstr>
      <vt:lpstr>Rosenbluth separation</vt:lpstr>
      <vt:lpstr>Experimental correlation</vt:lpstr>
      <vt:lpstr>Radiative Corrections (ep)</vt:lpstr>
      <vt:lpstr>Scattered electron energy</vt:lpstr>
      <vt:lpstr>Which future for GEp? </vt:lpstr>
      <vt:lpstr>How to go to higher Q2?</vt:lpstr>
      <vt:lpstr>GEp-V: The Final Frontier</vt:lpstr>
      <vt:lpstr>Projected Results Approved by JLab PAC</vt:lpstr>
      <vt:lpstr>Conclusion of our work (today..)</vt:lpstr>
      <vt:lpstr>Interference of 1 2 exchange</vt:lpstr>
      <vt:lpstr>QED versus QCD</vt:lpstr>
      <vt:lpstr>QED versus QCD</vt:lpstr>
      <vt:lpstr>Crossing Symmetry</vt:lpstr>
      <vt:lpstr>Diapositive 65</vt:lpstr>
    </vt:vector>
  </TitlesOfParts>
  <Company>cea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Ballade, épitaphe et rondeau</dc:title>
  <dc:creator>bugeon</dc:creator>
  <cp:lastModifiedBy>user</cp:lastModifiedBy>
  <cp:revision>2730</cp:revision>
  <cp:lastPrinted>2002-05-28T12:54:19Z</cp:lastPrinted>
  <dcterms:created xsi:type="dcterms:W3CDTF">2005-03-08T09:39:40Z</dcterms:created>
  <dcterms:modified xsi:type="dcterms:W3CDTF">2012-10-06T14:53:50Z</dcterms:modified>
</cp:coreProperties>
</file>