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6" r:id="rId1"/>
  </p:sldMasterIdLst>
  <p:notesMasterIdLst>
    <p:notesMasterId r:id="rId13"/>
  </p:notesMasterIdLst>
  <p:handoutMasterIdLst>
    <p:handoutMasterId r:id="rId14"/>
  </p:handoutMasterIdLst>
  <p:sldIdLst>
    <p:sldId id="305" r:id="rId2"/>
    <p:sldId id="377" r:id="rId3"/>
    <p:sldId id="375" r:id="rId4"/>
    <p:sldId id="414" r:id="rId5"/>
    <p:sldId id="382" r:id="rId6"/>
    <p:sldId id="383" r:id="rId7"/>
    <p:sldId id="294" r:id="rId8"/>
    <p:sldId id="360" r:id="rId9"/>
    <p:sldId id="361" r:id="rId10"/>
    <p:sldId id="372" r:id="rId11"/>
    <p:sldId id="415" r:id="rId12"/>
  </p:sldIdLst>
  <p:sldSz cx="9144000" cy="6858000" type="screen4x3"/>
  <p:notesSz cx="7010400" cy="92964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D54B"/>
    <a:srgbClr val="4F81BD"/>
    <a:srgbClr val="FF33CC"/>
    <a:srgbClr val="0000FF"/>
    <a:srgbClr val="FF3300"/>
    <a:srgbClr val="009900"/>
    <a:srgbClr val="0070C0"/>
    <a:srgbClr val="FFFF66"/>
    <a:srgbClr val="FFFF00"/>
    <a:srgbClr val="675B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2" autoAdjust="0"/>
    <p:restoredTop sz="88732" autoAdjust="0"/>
  </p:normalViewPr>
  <p:slideViewPr>
    <p:cSldViewPr>
      <p:cViewPr>
        <p:scale>
          <a:sx n="86" d="100"/>
          <a:sy n="86" d="100"/>
        </p:scale>
        <p:origin x="-768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5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3E7880-97D7-418F-95F1-81A2B41E6241}" type="datetimeFigureOut">
              <a:rPr lang="fr-FR"/>
              <a:pPr>
                <a:defRPr/>
              </a:pPr>
              <a:t>02/10/2012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8C4626-4B30-485E-BBE5-7D91F0BF2D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9825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1FD206-EFA3-4A76-9AF0-252B1E2A82F8}" type="datetimeFigureOut">
              <a:rPr lang="fr-FR"/>
              <a:pPr>
                <a:defRPr/>
              </a:pPr>
              <a:t>02/10/2012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E81C0F-4455-4114-8306-41E41FB9DF4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132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072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81017-23AF-4308-A16F-EBC783A694EB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2"/>
          <p:cNvSpPr txBox="1">
            <a:spLocks noChangeArrowheads="1"/>
          </p:cNvSpPr>
          <p:nvPr/>
        </p:nvSpPr>
        <p:spPr bwMode="auto">
          <a:xfrm>
            <a:off x="1168400" y="696913"/>
            <a:ext cx="46736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3363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0088" y="4414838"/>
            <a:ext cx="5611812" cy="4181475"/>
          </a:xfrm>
          <a:noFill/>
        </p:spPr>
        <p:txBody>
          <a:bodyPr wrap="square" lIns="80766" tIns="41998" rIns="80766" bIns="41998" numCol="1" anchor="t" anchorCtr="0" compatLnSpc="1">
            <a:prstTxWarp prst="textNoShape">
              <a:avLst/>
            </a:prstTxWarp>
          </a:bodyPr>
          <a:lstStyle/>
          <a:p>
            <a:pPr defTabSz="457200">
              <a:lnSpc>
                <a:spcPct val="81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AD4A89-881D-41AB-BC8F-E8DB45C73D33}" type="slidenum">
              <a:rPr lang="fr-FR"/>
              <a:pPr>
                <a:defRPr/>
              </a:pPr>
              <a:t>4</a:t>
            </a:fld>
            <a:endParaRPr lang="fr-FR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704850"/>
            <a:ext cx="4643437" cy="3482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2" name="Text Box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088" y="4414838"/>
            <a:ext cx="5607050" cy="4179887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fr-FR" dirty="0" smtClean="0"/>
              <a:t>In </a:t>
            </a:r>
            <a:r>
              <a:rPr lang="fr-FR" dirty="0" err="1" smtClean="0"/>
              <a:t>this</a:t>
            </a:r>
            <a:r>
              <a:rPr lang="fr-FR" dirty="0" smtClean="0"/>
              <a:t> publication,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evaluate</a:t>
            </a:r>
            <a:r>
              <a:rPr lang="fr-FR" dirty="0" smtClean="0"/>
              <a:t> the </a:t>
            </a:r>
            <a:r>
              <a:rPr lang="fr-FR" dirty="0" err="1" smtClean="0"/>
              <a:t>precision</a:t>
            </a:r>
            <a:r>
              <a:rPr lang="fr-FR" dirty="0" smtClean="0"/>
              <a:t> on the </a:t>
            </a:r>
            <a:r>
              <a:rPr lang="fr-FR" dirty="0" err="1" smtClean="0"/>
              <a:t>form</a:t>
            </a:r>
            <a:r>
              <a:rPr lang="fr-FR" dirty="0" smtClean="0"/>
              <a:t> factor </a:t>
            </a:r>
            <a:r>
              <a:rPr lang="fr-FR" dirty="0" err="1" smtClean="0"/>
              <a:t>measurement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achieved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PANDA and compare </a:t>
            </a:r>
            <a:r>
              <a:rPr lang="fr-FR" dirty="0" err="1" smtClean="0"/>
              <a:t>it</a:t>
            </a:r>
            <a:r>
              <a:rPr lang="fr-FR" dirty="0" smtClean="0"/>
              <a:t> to the </a:t>
            </a:r>
            <a:r>
              <a:rPr lang="fr-FR" dirty="0" err="1" smtClean="0"/>
              <a:t>existing</a:t>
            </a:r>
            <a:r>
              <a:rPr lang="fr-FR" dirty="0" smtClean="0"/>
              <a:t> data. The ratio of </a:t>
            </a:r>
            <a:r>
              <a:rPr lang="fr-FR" dirty="0" err="1" smtClean="0"/>
              <a:t>electric</a:t>
            </a:r>
            <a:r>
              <a:rPr lang="fr-FR" dirty="0" smtClean="0"/>
              <a:t> to </a:t>
            </a:r>
            <a:r>
              <a:rPr lang="fr-FR" dirty="0" err="1" smtClean="0"/>
              <a:t>magn</a:t>
            </a:r>
            <a:r>
              <a:rPr lang="fr-FR" dirty="0" smtClean="0"/>
              <a:t> FF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measured</a:t>
            </a:r>
            <a:r>
              <a:rPr lang="fr-FR" dirty="0" smtClean="0"/>
              <a:t> up to 14 </a:t>
            </a:r>
            <a:r>
              <a:rPr lang="fr-FR" dirty="0" err="1" smtClean="0"/>
              <a:t>GeV</a:t>
            </a:r>
            <a:r>
              <a:rPr lang="fr-FR" dirty="0" smtClean="0"/>
              <a:t>/c2 </a:t>
            </a:r>
            <a:r>
              <a:rPr lang="fr-FR" dirty="0" err="1" smtClean="0"/>
              <a:t>from</a:t>
            </a:r>
            <a:r>
              <a:rPr lang="fr-FR" dirty="0" smtClean="0"/>
              <a:t> an </a:t>
            </a:r>
            <a:r>
              <a:rPr lang="fr-FR" dirty="0" err="1" smtClean="0"/>
              <a:t>analysis</a:t>
            </a:r>
            <a:r>
              <a:rPr lang="fr-FR" dirty="0" smtClean="0"/>
              <a:t> of the </a:t>
            </a:r>
            <a:r>
              <a:rPr lang="fr-FR" dirty="0" err="1" smtClean="0"/>
              <a:t>angular</a:t>
            </a:r>
            <a:r>
              <a:rPr lang="fr-FR" dirty="0" smtClean="0"/>
              <a:t> distributions  </a:t>
            </a:r>
            <a:r>
              <a:rPr lang="fr-FR" dirty="0" err="1" smtClean="0"/>
              <a:t>with</a:t>
            </a:r>
            <a:r>
              <a:rPr lang="fr-FR" dirty="0" smtClean="0"/>
              <a:t> a good </a:t>
            </a:r>
            <a:r>
              <a:rPr lang="fr-FR" dirty="0" err="1" smtClean="0"/>
              <a:t>precision</a:t>
            </a:r>
            <a:r>
              <a:rPr lang="fr-FR" dirty="0" smtClean="0"/>
              <a:t>. This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improve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the </a:t>
            </a:r>
            <a:r>
              <a:rPr lang="fr-FR" dirty="0" err="1" smtClean="0"/>
              <a:t>present</a:t>
            </a:r>
            <a:r>
              <a:rPr lang="fr-FR" dirty="0" smtClean="0"/>
              <a:t> </a:t>
            </a:r>
            <a:r>
              <a:rPr lang="fr-FR" dirty="0" err="1" smtClean="0"/>
              <a:t>experimental</a:t>
            </a:r>
            <a:r>
              <a:rPr lang="fr-FR" dirty="0" smtClean="0"/>
              <a:t> situation. In addition,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discriminate</a:t>
            </a:r>
            <a:r>
              <a:rPr lang="fr-FR" dirty="0" smtClean="0"/>
              <a:t> </a:t>
            </a:r>
            <a:r>
              <a:rPr lang="fr-FR" dirty="0" err="1" smtClean="0"/>
              <a:t>among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r>
              <a:rPr lang="fr-FR" dirty="0" smtClean="0"/>
              <a:t> </a:t>
            </a:r>
            <a:r>
              <a:rPr lang="fr-FR" dirty="0" err="1" smtClean="0"/>
              <a:t>which</a:t>
            </a:r>
            <a:r>
              <a:rPr lang="fr-FR" dirty="0" smtClean="0"/>
              <a:t> are all able to </a:t>
            </a:r>
            <a:r>
              <a:rPr lang="fr-FR" dirty="0" err="1" smtClean="0"/>
              <a:t>reproduce</a:t>
            </a:r>
            <a:r>
              <a:rPr lang="fr-FR" dirty="0" smtClean="0"/>
              <a:t> the </a:t>
            </a:r>
            <a:r>
              <a:rPr lang="fr-FR" dirty="0" err="1" smtClean="0"/>
              <a:t>Geff</a:t>
            </a:r>
            <a:r>
              <a:rPr lang="fr-FR" dirty="0" smtClean="0"/>
              <a:t> and </a:t>
            </a:r>
            <a:r>
              <a:rPr lang="fr-FR" dirty="0" err="1" smtClean="0"/>
              <a:t>also</a:t>
            </a:r>
            <a:r>
              <a:rPr lang="fr-FR" dirty="0" smtClean="0"/>
              <a:t> the </a:t>
            </a:r>
            <a:r>
              <a:rPr lang="fr-FR" dirty="0" err="1" smtClean="0"/>
              <a:t>space</a:t>
            </a:r>
            <a:r>
              <a:rPr lang="fr-FR" dirty="0" smtClean="0"/>
              <a:t> </a:t>
            </a:r>
            <a:r>
              <a:rPr lang="fr-FR" dirty="0" err="1" smtClean="0"/>
              <a:t>like</a:t>
            </a:r>
            <a:r>
              <a:rPr lang="fr-FR" dirty="0" smtClean="0"/>
              <a:t> data, but </a:t>
            </a:r>
            <a:r>
              <a:rPr lang="fr-FR" dirty="0" err="1" smtClean="0"/>
              <a:t>give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predictions</a:t>
            </a:r>
            <a:r>
              <a:rPr lang="fr-FR" dirty="0" smtClean="0"/>
              <a:t> for the ratio GE/GM.  </a:t>
            </a:r>
            <a:r>
              <a:rPr lang="fr-FR" dirty="0" err="1" smtClean="0"/>
              <a:t>Here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see</a:t>
            </a:r>
            <a:r>
              <a:rPr lang="fr-FR" dirty="0" smtClean="0"/>
              <a:t> for </a:t>
            </a:r>
            <a:r>
              <a:rPr lang="fr-FR" dirty="0" err="1" smtClean="0"/>
              <a:t>example</a:t>
            </a:r>
            <a:r>
              <a:rPr lang="fr-FR" dirty="0" smtClean="0"/>
              <a:t> the </a:t>
            </a:r>
            <a:r>
              <a:rPr lang="fr-FR" dirty="0" err="1" smtClean="0"/>
              <a:t>Iachello</a:t>
            </a:r>
            <a:r>
              <a:rPr lang="fr-FR" dirty="0" smtClean="0"/>
              <a:t> model in green,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predicts</a:t>
            </a:r>
            <a:r>
              <a:rPr lang="fr-FR" dirty="0" smtClean="0"/>
              <a:t> a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strong</a:t>
            </a:r>
            <a:r>
              <a:rPr lang="fr-FR" dirty="0" smtClean="0"/>
              <a:t> </a:t>
            </a:r>
            <a:r>
              <a:rPr lang="fr-FR" dirty="0" err="1" smtClean="0"/>
              <a:t>electric</a:t>
            </a:r>
            <a:r>
              <a:rPr lang="fr-FR" dirty="0" smtClean="0"/>
              <a:t> </a:t>
            </a:r>
            <a:r>
              <a:rPr lang="fr-FR" dirty="0" err="1" smtClean="0"/>
              <a:t>form</a:t>
            </a:r>
            <a:r>
              <a:rPr lang="fr-FR" dirty="0" smtClean="0"/>
              <a:t> factor. </a:t>
            </a:r>
          </a:p>
          <a:p>
            <a:r>
              <a:rPr lang="fr-FR" dirty="0" smtClean="0"/>
              <a:t>Cross-sections and </a:t>
            </a:r>
            <a:r>
              <a:rPr lang="fr-FR" dirty="0" err="1" smtClean="0"/>
              <a:t>therefore</a:t>
            </a:r>
            <a:r>
              <a:rPr lang="fr-FR" dirty="0" smtClean="0"/>
              <a:t> the effective </a:t>
            </a:r>
            <a:r>
              <a:rPr lang="fr-FR" dirty="0" err="1" smtClean="0"/>
              <a:t>form</a:t>
            </a:r>
            <a:r>
              <a:rPr lang="fr-FR" dirty="0" smtClean="0"/>
              <a:t> factor 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measured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good </a:t>
            </a:r>
            <a:r>
              <a:rPr lang="fr-FR" dirty="0" err="1" smtClean="0"/>
              <a:t>precision</a:t>
            </a:r>
            <a:r>
              <a:rPr lang="fr-FR" dirty="0" smtClean="0"/>
              <a:t> up to 30 </a:t>
            </a:r>
            <a:r>
              <a:rPr lang="fr-FR" dirty="0" err="1" smtClean="0"/>
              <a:t>GeV</a:t>
            </a:r>
            <a:r>
              <a:rPr lang="fr-FR" dirty="0" smtClean="0"/>
              <a:t>/c2,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maximum </a:t>
            </a:r>
            <a:r>
              <a:rPr lang="fr-FR" dirty="0" err="1" smtClean="0"/>
              <a:t>available</a:t>
            </a:r>
            <a:r>
              <a:rPr lang="fr-FR" dirty="0" smtClean="0"/>
              <a:t> q2 </a:t>
            </a:r>
            <a:r>
              <a:rPr lang="fr-FR" dirty="0" err="1" smtClean="0"/>
              <a:t>at</a:t>
            </a:r>
            <a:r>
              <a:rPr lang="fr-FR" dirty="0" smtClean="0"/>
              <a:t> PANDA.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2390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06D5A6-A42A-4A32-B9B8-F12629C47BC4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2595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0836DC-EFF6-4D3E-9DC5-4D87A38BCB9E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2800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BEDD5D-04B1-48BD-9C0C-D428273A3DE3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smtClean="0"/>
              <a:t>Le detail sur les projections peut etre enleve.</a:t>
            </a:r>
          </a:p>
        </p:txBody>
      </p:sp>
      <p:sp>
        <p:nvSpPr>
          <p:cNvPr id="1208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E60649-591B-4428-9325-D825F173DE71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1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08F064-53B4-48A3-868B-EA879829C2F1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Orsay, PH-QCD  GDR meeting,  3/10/2012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BD56A-461A-4A3F-9274-D05CC3BBD55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Orsay, PH-QCD  GDR meeting,  3/10/2012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3C92A-F248-4BB9-B7C8-A285B0DA205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Orsay, PH-QCD  GDR meeting,  3/10/2012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36CD3-5D71-401F-B64C-6263D7E9A22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Orsay, PH-QCD  GDR meeting,  3/10/2012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5E9BB-1A46-443E-B6B3-15D240EFFEC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Orsay, PH-QCD  GDR meeting,  3/10/2012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A4EAF-79CD-4E56-8648-F889C9AFBCD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Orsay, PH-QCD  GDR meeting,  3/10/2012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1959F-A9A9-42C2-BD58-9AC8910F320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Orsay, PH-QCD  GDR meeting,  3/10/2012</a:t>
            </a:r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DF611-ED42-455A-8BD8-33396587FEE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Orsay, PH-QCD  GDR meeting,  3/10/2012</a:t>
            </a:r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94CA6-A82F-4A4C-90A0-921BBB3C4B8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Orsay, PH-QCD  GDR meeting,  3/10/2012</a:t>
            </a:r>
            <a:endParaRPr 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6763C-26CD-4CE6-827A-57430D0DE9C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Orsay, PH-QCD  GDR meeting,  3/10/2012</a:t>
            </a:r>
            <a:endParaRPr 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C61CA-348B-46DE-BF28-6BA487DF6BB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Orsay, PH-QCD  GDR meeting,  3/10/2012</a:t>
            </a:r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D8C7D-7C57-4F28-AAD5-AF2FCE22E5F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Orsay, PH-QCD  GDR meeting,  3/10/2012</a:t>
            </a:r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1594A-3F54-49DC-BF4A-C0E8CAA4E49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en-US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Orsay, PH-QCD  GDR meeting,  3/10/2012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2729E1-256A-4872-95B7-2B148507D23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6" r:id="rId2"/>
    <p:sldLayoutId id="2147483885" r:id="rId3"/>
    <p:sldLayoutId id="2147483884" r:id="rId4"/>
    <p:sldLayoutId id="2147483883" r:id="rId5"/>
    <p:sldLayoutId id="2147483882" r:id="rId6"/>
    <p:sldLayoutId id="2147483881" r:id="rId7"/>
    <p:sldLayoutId id="2147483880" r:id="rId8"/>
    <p:sldLayoutId id="2147483879" r:id="rId9"/>
    <p:sldLayoutId id="2147483878" r:id="rId10"/>
    <p:sldLayoutId id="2147483877" r:id="rId11"/>
    <p:sldLayoutId id="2147483888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23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8.png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png"/><Relationship Id="rId11" Type="http://schemas.openxmlformats.org/officeDocument/2006/relationships/image" Target="../media/image22.wmf"/><Relationship Id="rId5" Type="http://schemas.openxmlformats.org/officeDocument/2006/relationships/image" Target="../media/image26.png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8.bin"/><Relationship Id="rId4" Type="http://schemas.openxmlformats.org/officeDocument/2006/relationships/image" Target="../media/image25.png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wmf"/><Relationship Id="rId9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re 1"/>
          <p:cNvSpPr>
            <a:spLocks noGrp="1"/>
          </p:cNvSpPr>
          <p:nvPr>
            <p:ph type="title"/>
          </p:nvPr>
        </p:nvSpPr>
        <p:spPr>
          <a:xfrm>
            <a:off x="-36512" y="-26988"/>
            <a:ext cx="9180512" cy="1143001"/>
          </a:xfrm>
          <a:solidFill>
            <a:srgbClr val="4F81BD"/>
          </a:solidFill>
        </p:spPr>
        <p:txBody>
          <a:bodyPr/>
          <a:lstStyle/>
          <a:p>
            <a:pPr algn="l" eaLnBrk="1" hangingPunct="1"/>
            <a:r>
              <a:rPr lang="fr-FR" dirty="0" smtClean="0">
                <a:solidFill>
                  <a:schemeClr val="bg1"/>
                </a:solidFill>
              </a:rPr>
              <a:t>    </a:t>
            </a:r>
            <a:r>
              <a:rPr lang="fr-FR" dirty="0" smtClean="0">
                <a:solidFill>
                  <a:schemeClr val="bg1"/>
                </a:solidFill>
              </a:rPr>
              <a:t>EM </a:t>
            </a:r>
            <a:r>
              <a:rPr lang="fr-FR" dirty="0" err="1" smtClean="0">
                <a:solidFill>
                  <a:schemeClr val="bg1"/>
                </a:solidFill>
              </a:rPr>
              <a:t>physics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at</a:t>
            </a:r>
            <a:r>
              <a:rPr lang="fr-FR" dirty="0" smtClean="0">
                <a:solidFill>
                  <a:schemeClr val="bg1"/>
                </a:solidFill>
              </a:rPr>
              <a:t> PANDA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21858" name="Espace réservé du contenu 2"/>
          <p:cNvSpPr>
            <a:spLocks noGrp="1"/>
          </p:cNvSpPr>
          <p:nvPr>
            <p:ph idx="1"/>
          </p:nvPr>
        </p:nvSpPr>
        <p:spPr>
          <a:xfrm>
            <a:off x="301625" y="1628775"/>
            <a:ext cx="8507413" cy="4608513"/>
          </a:xfrm>
        </p:spPr>
        <p:txBody>
          <a:bodyPr/>
          <a:lstStyle/>
          <a:p>
            <a:pPr eaLnBrk="1" hangingPunct="1"/>
            <a:r>
              <a:rPr lang="fr-FR" dirty="0" err="1" smtClean="0"/>
              <a:t>Electromagnetic</a:t>
            </a:r>
            <a:r>
              <a:rPr lang="fr-FR" dirty="0" smtClean="0"/>
              <a:t> </a:t>
            </a:r>
            <a:r>
              <a:rPr lang="fr-FR" dirty="0" err="1" smtClean="0"/>
              <a:t>channels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PANDA</a:t>
            </a:r>
          </a:p>
          <a:p>
            <a:pPr marL="844550" lvl="1" indent="-571500" eaLnBrk="1" hangingPunct="1"/>
            <a:r>
              <a:rPr lang="fr-FR" dirty="0" smtClean="0">
                <a:sym typeface="Wingdings" pitchFamily="2" charset="2"/>
              </a:rPr>
              <a:t>pp </a:t>
            </a:r>
            <a:r>
              <a:rPr lang="fr-FR" dirty="0" smtClean="0">
                <a:sym typeface="Symbol"/>
              </a:rPr>
              <a:t></a:t>
            </a:r>
            <a:r>
              <a:rPr lang="fr-FR" dirty="0" smtClean="0">
                <a:sym typeface="Wingdings" pitchFamily="2" charset="2"/>
              </a:rPr>
              <a:t> e</a:t>
            </a:r>
            <a:r>
              <a:rPr lang="fr-FR" baseline="30000" dirty="0" smtClean="0">
                <a:sym typeface="Wingdings" pitchFamily="2" charset="2"/>
              </a:rPr>
              <a:t>+</a:t>
            </a:r>
            <a:r>
              <a:rPr lang="fr-FR" dirty="0" smtClean="0">
                <a:sym typeface="Wingdings" pitchFamily="2" charset="2"/>
              </a:rPr>
              <a:t>e</a:t>
            </a:r>
            <a:r>
              <a:rPr lang="fr-FR" baseline="30000" dirty="0" smtClean="0">
                <a:sym typeface="Wingdings" pitchFamily="2" charset="2"/>
              </a:rPr>
              <a:t>-  </a:t>
            </a:r>
            <a:r>
              <a:rPr lang="fr-FR" dirty="0" err="1" smtClean="0">
                <a:sym typeface="Wingdings" pitchFamily="2" charset="2"/>
              </a:rPr>
              <a:t>at</a:t>
            </a:r>
            <a:r>
              <a:rPr lang="fr-FR" dirty="0" smtClean="0">
                <a:sym typeface="Wingdings" pitchFamily="2" charset="2"/>
              </a:rPr>
              <a:t> PANDA:  proton time-</a:t>
            </a:r>
            <a:r>
              <a:rPr lang="fr-FR" dirty="0" err="1" smtClean="0">
                <a:sym typeface="Wingdings" pitchFamily="2" charset="2"/>
              </a:rPr>
              <a:t>like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electromagnetic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form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factors</a:t>
            </a:r>
            <a:endParaRPr lang="fr-FR" dirty="0" smtClean="0"/>
          </a:p>
          <a:p>
            <a:pPr marL="844550" lvl="1" indent="-571500" eaLnBrk="1" hangingPunct="1"/>
            <a:r>
              <a:rPr lang="fr-FR" dirty="0" smtClean="0">
                <a:sym typeface="Wingdings" pitchFamily="2" charset="2"/>
              </a:rPr>
              <a:t> pp</a:t>
            </a:r>
            <a:r>
              <a:rPr lang="fr-FR" dirty="0" smtClean="0">
                <a:sym typeface="Symbol"/>
              </a:rPr>
              <a:t>  </a:t>
            </a:r>
            <a:r>
              <a:rPr lang="el-GR" dirty="0" smtClean="0">
                <a:sym typeface="Wingdings" pitchFamily="2" charset="2"/>
              </a:rPr>
              <a:t>π</a:t>
            </a:r>
            <a:r>
              <a:rPr lang="fr-FR" dirty="0" smtClean="0">
                <a:sym typeface="Wingdings" pitchFamily="2" charset="2"/>
              </a:rPr>
              <a:t>°e</a:t>
            </a:r>
            <a:r>
              <a:rPr lang="fr-FR" baseline="30000" dirty="0" smtClean="0">
                <a:sym typeface="Wingdings" pitchFamily="2" charset="2"/>
              </a:rPr>
              <a:t>+</a:t>
            </a:r>
            <a:r>
              <a:rPr lang="fr-FR" dirty="0" smtClean="0">
                <a:sym typeface="Wingdings" pitchFamily="2" charset="2"/>
              </a:rPr>
              <a:t>e</a:t>
            </a:r>
            <a:r>
              <a:rPr lang="fr-FR" baseline="30000" dirty="0" smtClean="0">
                <a:sym typeface="Wingdings" pitchFamily="2" charset="2"/>
              </a:rPr>
              <a:t>-  </a:t>
            </a:r>
            <a:r>
              <a:rPr lang="fr-FR" dirty="0" err="1" smtClean="0">
                <a:sym typeface="Wingdings" pitchFamily="2" charset="2"/>
              </a:rPr>
              <a:t>reaction</a:t>
            </a:r>
            <a:r>
              <a:rPr lang="fr-FR" dirty="0" smtClean="0">
                <a:sym typeface="Wingdings" pitchFamily="2" charset="2"/>
              </a:rPr>
              <a:t>:  time-</a:t>
            </a:r>
            <a:r>
              <a:rPr lang="fr-FR" dirty="0" err="1" smtClean="0">
                <a:sym typeface="Wingdings" pitchFamily="2" charset="2"/>
              </a:rPr>
              <a:t>like</a:t>
            </a:r>
            <a:r>
              <a:rPr lang="fr-FR" dirty="0" smtClean="0">
                <a:sym typeface="Wingdings" pitchFamily="2" charset="2"/>
              </a:rPr>
              <a:t>  </a:t>
            </a:r>
            <a:r>
              <a:rPr lang="fr-FR" dirty="0" err="1" smtClean="0">
                <a:sym typeface="Wingdings" pitchFamily="2" charset="2"/>
              </a:rPr>
              <a:t>electromagnetic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form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factors</a:t>
            </a:r>
            <a:r>
              <a:rPr lang="fr-FR" dirty="0" smtClean="0">
                <a:sym typeface="Wingdings" pitchFamily="2" charset="2"/>
              </a:rPr>
              <a:t>  in the </a:t>
            </a:r>
            <a:r>
              <a:rPr lang="fr-FR" dirty="0" err="1" smtClean="0">
                <a:sym typeface="Wingdings" pitchFamily="2" charset="2"/>
              </a:rPr>
              <a:t>unphysical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region</a:t>
            </a:r>
            <a:r>
              <a:rPr lang="fr-FR" dirty="0" smtClean="0">
                <a:sym typeface="Wingdings" pitchFamily="2" charset="2"/>
              </a:rPr>
              <a:t> </a:t>
            </a:r>
          </a:p>
          <a:p>
            <a:pPr marL="273050" lvl="1" indent="0" eaLnBrk="1" hangingPunct="1">
              <a:buNone/>
            </a:pPr>
            <a:endParaRPr lang="fr-FR" dirty="0" smtClean="0">
              <a:sym typeface="Wingdings" pitchFamily="2" charset="2"/>
            </a:endParaRPr>
          </a:p>
        </p:txBody>
      </p:sp>
      <p:sp>
        <p:nvSpPr>
          <p:cNvPr id="29698" name="Espace réservé de la date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Orsay, PH-QCD  GDR meeting,  3/10/2012</a:t>
            </a:r>
            <a:endParaRPr lang="fr-FR"/>
          </a:p>
        </p:txBody>
      </p:sp>
      <p:cxnSp>
        <p:nvCxnSpPr>
          <p:cNvPr id="7" name="Connecteur droit 6"/>
          <p:cNvCxnSpPr/>
          <p:nvPr/>
        </p:nvCxnSpPr>
        <p:spPr>
          <a:xfrm>
            <a:off x="1258888" y="2924175"/>
            <a:ext cx="1238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331640" y="3860800"/>
            <a:ext cx="1254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A4EAF-79CD-4E56-8648-F889C9AFBCD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4" r="58573"/>
          <a:stretch/>
        </p:blipFill>
        <p:spPr bwMode="auto">
          <a:xfrm>
            <a:off x="7092280" y="1268760"/>
            <a:ext cx="1841376" cy="59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410325" y="1427163"/>
            <a:ext cx="2532063" cy="49434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06503" name="Image 1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3188" y="4652963"/>
            <a:ext cx="2459037" cy="166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588" name="Titr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  <a:solidFill>
            <a:srgbClr val="0000FF"/>
          </a:solidFill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fr-FR" dirty="0" err="1" smtClean="0">
                <a:solidFill>
                  <a:schemeClr val="bg1"/>
                </a:solidFill>
              </a:rPr>
              <a:t>From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experimental</a:t>
            </a:r>
            <a:r>
              <a:rPr lang="fr-FR" dirty="0" smtClean="0">
                <a:solidFill>
                  <a:schemeClr val="bg1"/>
                </a:solidFill>
              </a:rPr>
              <a:t> to </a:t>
            </a:r>
            <a:r>
              <a:rPr lang="fr-FR" dirty="0" err="1" smtClean="0">
                <a:solidFill>
                  <a:schemeClr val="bg1"/>
                </a:solidFill>
              </a:rPr>
              <a:t>physical</a:t>
            </a:r>
            <a:r>
              <a:rPr lang="fr-FR" dirty="0" smtClean="0">
                <a:solidFill>
                  <a:schemeClr val="bg1"/>
                </a:solidFill>
              </a:rPr>
              <a:t> information</a:t>
            </a:r>
          </a:p>
        </p:txBody>
      </p:sp>
      <p:sp>
        <p:nvSpPr>
          <p:cNvPr id="102505" name="Espace réservé de la date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Orsay, PH-QCD  GDR meeting,  3/10/2012</a:t>
            </a:r>
            <a:endParaRPr lang="fr-FR"/>
          </a:p>
        </p:txBody>
      </p:sp>
      <p:sp>
        <p:nvSpPr>
          <p:cNvPr id="106508" name="Rectangle 2"/>
          <p:cNvSpPr>
            <a:spLocks noChangeArrowheads="1"/>
          </p:cNvSpPr>
          <p:nvPr/>
        </p:nvSpPr>
        <p:spPr bwMode="auto">
          <a:xfrm>
            <a:off x="179388" y="1433513"/>
            <a:ext cx="39512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latin typeface="Georgia" pitchFamily="18" charset="0"/>
              </a:rPr>
              <a:t> T</a:t>
            </a:r>
            <a:r>
              <a:rPr lang="fr-FR" sz="1600" baseline="-25000">
                <a:latin typeface="Georgia" pitchFamily="18" charset="0"/>
              </a:rPr>
              <a:t>p</a:t>
            </a:r>
            <a:r>
              <a:rPr lang="fr-FR" sz="1600">
                <a:latin typeface="Georgia" pitchFamily="18" charset="0"/>
              </a:rPr>
              <a:t>=1 GeV ;  q²=2.0 ± 0.125 (GeV/c²)² ;</a:t>
            </a:r>
          </a:p>
        </p:txBody>
      </p:sp>
      <p:sp>
        <p:nvSpPr>
          <p:cNvPr id="106509" name="Rectangle 12"/>
          <p:cNvSpPr>
            <a:spLocks noChangeArrowheads="1"/>
          </p:cNvSpPr>
          <p:nvPr/>
        </p:nvSpPr>
        <p:spPr bwMode="auto">
          <a:xfrm>
            <a:off x="3924300" y="1438275"/>
            <a:ext cx="15287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latin typeface="Georgia" pitchFamily="18" charset="0"/>
              </a:rPr>
              <a:t>10°&lt;</a:t>
            </a:r>
            <a:r>
              <a:rPr lang="el-GR" sz="1600">
                <a:latin typeface="Georgia" pitchFamily="18" charset="0"/>
              </a:rPr>
              <a:t>θ</a:t>
            </a:r>
            <a:r>
              <a:rPr lang="el-GR" sz="1600" baseline="-25000">
                <a:latin typeface="Georgia" pitchFamily="18" charset="0"/>
              </a:rPr>
              <a:t>π</a:t>
            </a:r>
            <a:r>
              <a:rPr lang="fr-FR" sz="1600" baseline="-25000">
                <a:latin typeface="Georgia" pitchFamily="18" charset="0"/>
              </a:rPr>
              <a:t>°</a:t>
            </a:r>
            <a:r>
              <a:rPr lang="fr-FR" sz="1600">
                <a:latin typeface="Georgia" pitchFamily="18" charset="0"/>
              </a:rPr>
              <a:t>&lt;30°;  </a:t>
            </a:r>
          </a:p>
        </p:txBody>
      </p:sp>
      <p:grpSp>
        <p:nvGrpSpPr>
          <p:cNvPr id="106510" name="Groupe 20"/>
          <p:cNvGrpSpPr>
            <a:grpSpLocks/>
          </p:cNvGrpSpPr>
          <p:nvPr/>
        </p:nvGrpSpPr>
        <p:grpSpPr bwMode="auto">
          <a:xfrm>
            <a:off x="3059113" y="1865313"/>
            <a:ext cx="2817812" cy="2124075"/>
            <a:chOff x="3339504" y="1865301"/>
            <a:chExt cx="2816672" cy="2124099"/>
          </a:xfrm>
        </p:grpSpPr>
        <p:pic>
          <p:nvPicPr>
            <p:cNvPr id="106527" name="Image 26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39504" y="1865301"/>
              <a:ext cx="2816672" cy="185370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6528" name="Rectangle 16"/>
            <p:cNvSpPr>
              <a:spLocks noChangeArrowheads="1"/>
            </p:cNvSpPr>
            <p:nvPr/>
          </p:nvSpPr>
          <p:spPr bwMode="auto">
            <a:xfrm>
              <a:off x="3347864" y="3727790"/>
              <a:ext cx="2808312" cy="2616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100" b="1">
                  <a:solidFill>
                    <a:srgbClr val="00B050"/>
                  </a:solidFill>
                  <a:latin typeface="Georgia" pitchFamily="18" charset="0"/>
                </a:rPr>
                <a:t>Corrected experimental distribution</a:t>
              </a:r>
            </a:p>
          </p:txBody>
        </p:sp>
      </p:grpSp>
      <p:pic>
        <p:nvPicPr>
          <p:cNvPr id="106511" name="Image 1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1600" y="3057525"/>
            <a:ext cx="2459038" cy="1666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6512" name="Image 1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51600" y="1484313"/>
            <a:ext cx="2457450" cy="1668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106498" name="Object 2"/>
          <p:cNvGraphicFramePr>
            <a:graphicFrameLocks noChangeAspect="1"/>
          </p:cNvGraphicFramePr>
          <p:nvPr/>
        </p:nvGraphicFramePr>
        <p:xfrm>
          <a:off x="5448300" y="1423988"/>
          <a:ext cx="96043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58" name="Équation" r:id="rId8" imgW="723586" imgH="241195" progId="Equation.3">
                  <p:embed/>
                </p:oleObj>
              </mc:Choice>
              <mc:Fallback>
                <p:oleObj name="Équation" r:id="rId8" imgW="723586" imgH="241195" progId="Equation.3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1423988"/>
                        <a:ext cx="960438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499" name="Object 3"/>
          <p:cNvGraphicFramePr>
            <a:graphicFrameLocks noChangeAspect="1"/>
          </p:cNvGraphicFramePr>
          <p:nvPr/>
        </p:nvGraphicFramePr>
        <p:xfrm>
          <a:off x="8020050" y="1546225"/>
          <a:ext cx="8921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59" name="Équation" r:id="rId10" imgW="812447" imgH="482391" progId="Equation.3">
                  <p:embed/>
                </p:oleObj>
              </mc:Choice>
              <mc:Fallback>
                <p:oleObj name="Équation" r:id="rId10" imgW="812447" imgH="482391" progId="Equation.3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0050" y="1546225"/>
                        <a:ext cx="892175" cy="3397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6666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0" name="Object 4"/>
          <p:cNvGraphicFramePr>
            <a:graphicFrameLocks noChangeAspect="1"/>
          </p:cNvGraphicFramePr>
          <p:nvPr/>
        </p:nvGraphicFramePr>
        <p:xfrm>
          <a:off x="8020050" y="3152775"/>
          <a:ext cx="88106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60" name="Équation" r:id="rId12" imgW="1040948" imgH="469696" progId="Equation.3">
                  <p:embed/>
                </p:oleObj>
              </mc:Choice>
              <mc:Fallback>
                <p:oleObj name="Équation" r:id="rId12" imgW="1040948" imgH="469696" progId="Equation.3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0050" y="3152775"/>
                        <a:ext cx="881063" cy="3619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6666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1" name="Object 5"/>
          <p:cNvGraphicFramePr>
            <a:graphicFrameLocks noChangeAspect="1"/>
          </p:cNvGraphicFramePr>
          <p:nvPr/>
        </p:nvGraphicFramePr>
        <p:xfrm>
          <a:off x="8012113" y="4818063"/>
          <a:ext cx="89693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61" name="Équation" r:id="rId14" imgW="1028254" imgH="482391" progId="Equation.3">
                  <p:embed/>
                </p:oleObj>
              </mc:Choice>
              <mc:Fallback>
                <p:oleObj name="Équation" r:id="rId14" imgW="1028254" imgH="482391" progId="Equation.3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2113" y="4818063"/>
                        <a:ext cx="896937" cy="3397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6666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13" name="Rectangle 24"/>
          <p:cNvSpPr>
            <a:spLocks noChangeArrowheads="1"/>
          </p:cNvSpPr>
          <p:nvPr/>
        </p:nvSpPr>
        <p:spPr bwMode="auto">
          <a:xfrm>
            <a:off x="6870700" y="2586038"/>
            <a:ext cx="1728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latin typeface="Georgia" pitchFamily="18" charset="0"/>
                <a:sym typeface="Wingdings" pitchFamily="2" charset="2"/>
              </a:rPr>
              <a:t></a:t>
            </a:r>
            <a:r>
              <a:rPr lang="fr-FR" b="1">
                <a:latin typeface="Calibri" pitchFamily="34" charset="0"/>
              </a:rPr>
              <a:t>H</a:t>
            </a:r>
            <a:r>
              <a:rPr lang="fr-FR" b="1" baseline="-25000">
                <a:latin typeface="Calibri" pitchFamily="34" charset="0"/>
              </a:rPr>
              <a:t>11</a:t>
            </a:r>
            <a:r>
              <a:rPr lang="fr-FR" b="1">
                <a:latin typeface="Calibri" pitchFamily="34" charset="0"/>
              </a:rPr>
              <a:t>+H</a:t>
            </a:r>
            <a:r>
              <a:rPr lang="fr-FR" b="1" baseline="-25000">
                <a:latin typeface="Calibri" pitchFamily="34" charset="0"/>
              </a:rPr>
              <a:t>22</a:t>
            </a:r>
            <a:r>
              <a:rPr lang="fr-FR" b="1">
                <a:latin typeface="Calibri" pitchFamily="34" charset="0"/>
              </a:rPr>
              <a:t>-2H</a:t>
            </a:r>
            <a:r>
              <a:rPr lang="fr-FR" b="1" baseline="-25000">
                <a:latin typeface="Calibri" pitchFamily="34" charset="0"/>
              </a:rPr>
              <a:t>33</a:t>
            </a:r>
            <a:endParaRPr lang="fr-FR" b="1" baseline="-25000">
              <a:latin typeface="Georgia" pitchFamily="18" charset="0"/>
            </a:endParaRPr>
          </a:p>
        </p:txBody>
      </p:sp>
      <p:sp>
        <p:nvSpPr>
          <p:cNvPr id="106514" name="Rectangle 32"/>
          <p:cNvSpPr>
            <a:spLocks noChangeArrowheads="1"/>
          </p:cNvSpPr>
          <p:nvPr/>
        </p:nvSpPr>
        <p:spPr bwMode="auto">
          <a:xfrm>
            <a:off x="7232650" y="4187825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latin typeface="Calibri" pitchFamily="34" charset="0"/>
                <a:sym typeface="Wingdings" pitchFamily="2" charset="2"/>
              </a:rPr>
              <a:t></a:t>
            </a:r>
            <a:r>
              <a:rPr lang="fr-FR" b="1">
                <a:solidFill>
                  <a:srgbClr val="0000FF"/>
                </a:solidFill>
                <a:latin typeface="Calibri" pitchFamily="34" charset="0"/>
              </a:rPr>
              <a:t>H</a:t>
            </a:r>
            <a:r>
              <a:rPr lang="fr-FR" b="1" baseline="-25000">
                <a:solidFill>
                  <a:srgbClr val="0000FF"/>
                </a:solidFill>
                <a:latin typeface="Calibri" pitchFamily="34" charset="0"/>
              </a:rPr>
              <a:t>11</a:t>
            </a:r>
            <a:r>
              <a:rPr lang="fr-FR" b="1">
                <a:solidFill>
                  <a:srgbClr val="0000FF"/>
                </a:solidFill>
                <a:latin typeface="Calibri" pitchFamily="34" charset="0"/>
              </a:rPr>
              <a:t>-H</a:t>
            </a:r>
            <a:r>
              <a:rPr lang="fr-FR" b="1" baseline="-25000">
                <a:solidFill>
                  <a:srgbClr val="0000FF"/>
                </a:solidFill>
                <a:latin typeface="Calibri" pitchFamily="34" charset="0"/>
              </a:rPr>
              <a:t>22</a:t>
            </a:r>
            <a:endParaRPr lang="fr-FR" b="1" baseline="-2500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106515" name="Rectangle 33"/>
          <p:cNvSpPr>
            <a:spLocks noChangeArrowheads="1"/>
          </p:cNvSpPr>
          <p:nvPr/>
        </p:nvSpPr>
        <p:spPr bwMode="auto">
          <a:xfrm>
            <a:off x="6775450" y="5773738"/>
            <a:ext cx="1881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latin typeface="Georgia" pitchFamily="18" charset="0"/>
                <a:sym typeface="Wingdings" pitchFamily="2" charset="2"/>
              </a:rPr>
              <a:t></a:t>
            </a:r>
            <a:r>
              <a:rPr lang="fr-FR" b="1">
                <a:solidFill>
                  <a:srgbClr val="0000FF"/>
                </a:solidFill>
                <a:latin typeface="Calibri" pitchFamily="34" charset="0"/>
              </a:rPr>
              <a:t>H</a:t>
            </a:r>
            <a:r>
              <a:rPr lang="fr-FR" b="1" baseline="-25000">
                <a:solidFill>
                  <a:srgbClr val="0000FF"/>
                </a:solidFill>
                <a:latin typeface="Calibri" pitchFamily="34" charset="0"/>
              </a:rPr>
              <a:t>11</a:t>
            </a:r>
            <a:r>
              <a:rPr lang="fr-FR" b="1">
                <a:solidFill>
                  <a:srgbClr val="0000FF"/>
                </a:solidFill>
                <a:latin typeface="Calibri" pitchFamily="34" charset="0"/>
              </a:rPr>
              <a:t>-H</a:t>
            </a:r>
            <a:r>
              <a:rPr lang="fr-FR" b="1" baseline="-25000">
                <a:solidFill>
                  <a:srgbClr val="0000FF"/>
                </a:solidFill>
                <a:latin typeface="Calibri" pitchFamily="34" charset="0"/>
              </a:rPr>
              <a:t>22</a:t>
            </a:r>
            <a:r>
              <a:rPr lang="fr-FR" b="1">
                <a:latin typeface="Calibri" pitchFamily="34" charset="0"/>
              </a:rPr>
              <a:t> and </a:t>
            </a:r>
            <a:r>
              <a:rPr lang="fr-FR" b="1">
                <a:solidFill>
                  <a:srgbClr val="FF0000"/>
                </a:solidFill>
                <a:latin typeface="Calibri" pitchFamily="34" charset="0"/>
              </a:rPr>
              <a:t>H</a:t>
            </a:r>
            <a:r>
              <a:rPr lang="fr-FR" b="1" baseline="-25000">
                <a:solidFill>
                  <a:srgbClr val="FF0000"/>
                </a:solidFill>
                <a:latin typeface="Calibri" pitchFamily="34" charset="0"/>
              </a:rPr>
              <a:t>13</a:t>
            </a:r>
            <a:endParaRPr lang="fr-FR" b="1" baseline="-25000">
              <a:solidFill>
                <a:srgbClr val="FF0000"/>
              </a:solidFill>
              <a:latin typeface="Georgia" pitchFamily="18" charset="0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457200" y="1627188"/>
            <a:ext cx="71438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èche courbée vers le haut 4"/>
          <p:cNvSpPr/>
          <p:nvPr/>
        </p:nvSpPr>
        <p:spPr>
          <a:xfrm>
            <a:off x="755650" y="4052888"/>
            <a:ext cx="3600450" cy="488950"/>
          </a:xfrm>
          <a:prstGeom prst="curvedUpArrow">
            <a:avLst/>
          </a:prstGeom>
          <a:solidFill>
            <a:srgbClr val="FFFF00"/>
          </a:solidFill>
          <a:ln w="19050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106518" name="ZoneTexte 10"/>
          <p:cNvSpPr txBox="1">
            <a:spLocks noChangeArrowheads="1"/>
          </p:cNvSpPr>
          <p:nvPr/>
        </p:nvSpPr>
        <p:spPr bwMode="auto">
          <a:xfrm>
            <a:off x="1403350" y="4052888"/>
            <a:ext cx="2189163" cy="3079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>
                <a:latin typeface="Georgia" pitchFamily="18" charset="0"/>
              </a:rPr>
              <a:t>Full simulation chain</a:t>
            </a:r>
          </a:p>
        </p:txBody>
      </p:sp>
      <p:grpSp>
        <p:nvGrpSpPr>
          <p:cNvPr id="106519" name="Groupe 15"/>
          <p:cNvGrpSpPr>
            <a:grpSpLocks/>
          </p:cNvGrpSpPr>
          <p:nvPr/>
        </p:nvGrpSpPr>
        <p:grpSpPr bwMode="auto">
          <a:xfrm>
            <a:off x="179388" y="1865313"/>
            <a:ext cx="2808287" cy="2114550"/>
            <a:chOff x="179512" y="1865302"/>
            <a:chExt cx="2808312" cy="2115312"/>
          </a:xfrm>
        </p:grpSpPr>
        <p:pic>
          <p:nvPicPr>
            <p:cNvPr id="106524" name="Image 23"/>
            <p:cNvPicPr>
              <a:picLocks noChangeAspect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79512" y="1865302"/>
              <a:ext cx="2808312" cy="185370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6525" name="Rectangle 25"/>
            <p:cNvSpPr>
              <a:spLocks noChangeArrowheads="1"/>
            </p:cNvSpPr>
            <p:nvPr/>
          </p:nvSpPr>
          <p:spPr bwMode="auto">
            <a:xfrm>
              <a:off x="179512" y="3719004"/>
              <a:ext cx="2808312" cy="2616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100" b="1">
                  <a:solidFill>
                    <a:srgbClr val="00B050"/>
                  </a:solidFill>
                  <a:latin typeface="Georgia" pitchFamily="18" charset="0"/>
                </a:rPr>
                <a:t>Predicted   e</a:t>
              </a:r>
              <a:r>
                <a:rPr lang="fr-FR" sz="1100" b="1" baseline="30000">
                  <a:solidFill>
                    <a:srgbClr val="00B050"/>
                  </a:solidFill>
                  <a:latin typeface="Georgia" pitchFamily="18" charset="0"/>
                </a:rPr>
                <a:t>+</a:t>
              </a:r>
              <a:r>
                <a:rPr lang="fr-FR" sz="1100" b="1">
                  <a:solidFill>
                    <a:srgbClr val="00B050"/>
                  </a:solidFill>
                  <a:latin typeface="Georgia" pitchFamily="18" charset="0"/>
                </a:rPr>
                <a:t>  distribution in </a:t>
              </a:r>
              <a:r>
                <a:rPr lang="fr-FR" sz="1100" b="1">
                  <a:solidFill>
                    <a:srgbClr val="00B050"/>
                  </a:solidFill>
                  <a:latin typeface="Symbol" pitchFamily="18" charset="2"/>
                </a:rPr>
                <a:t>g</a:t>
              </a:r>
              <a:r>
                <a:rPr lang="fr-FR" sz="1100" b="1">
                  <a:solidFill>
                    <a:srgbClr val="00B050"/>
                  </a:solidFill>
                  <a:latin typeface="Georgia" pitchFamily="18" charset="0"/>
                </a:rPr>
                <a:t>*</a:t>
              </a:r>
            </a:p>
          </p:txBody>
        </p:sp>
        <p:sp>
          <p:nvSpPr>
            <p:cNvPr id="106526" name="Rectangle 27"/>
            <p:cNvSpPr>
              <a:spLocks noChangeArrowheads="1"/>
            </p:cNvSpPr>
            <p:nvPr/>
          </p:nvSpPr>
          <p:spPr bwMode="auto">
            <a:xfrm>
              <a:off x="323528" y="1876182"/>
              <a:ext cx="108012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fr-FR" sz="1400">
                  <a:latin typeface="Georgia" pitchFamily="18" charset="0"/>
                </a:rPr>
                <a:t>N</a:t>
              </a:r>
              <a:r>
                <a:rPr lang="fr-FR" sz="1400" baseline="30000">
                  <a:latin typeface="Georgia" pitchFamily="18" charset="0"/>
                </a:rPr>
                <a:t>th</a:t>
              </a:r>
              <a:r>
                <a:rPr lang="fr-FR" sz="1400">
                  <a:latin typeface="Georgia" pitchFamily="18" charset="0"/>
                </a:rPr>
                <a:t>=18 486</a:t>
              </a:r>
            </a:p>
          </p:txBody>
        </p:sp>
      </p:grpSp>
      <p:sp>
        <p:nvSpPr>
          <p:cNvPr id="106520" name="ZoneTexte 13"/>
          <p:cNvSpPr txBox="1">
            <a:spLocks noChangeArrowheads="1"/>
          </p:cNvSpPr>
          <p:nvPr/>
        </p:nvSpPr>
        <p:spPr bwMode="auto">
          <a:xfrm>
            <a:off x="755650" y="5257800"/>
            <a:ext cx="4011613" cy="1016000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>
                <a:latin typeface="Georgia" pitchFamily="18" charset="0"/>
              </a:rPr>
              <a:t>Determination of  </a:t>
            </a:r>
          </a:p>
          <a:p>
            <a:r>
              <a:rPr lang="fr-FR" sz="2000" b="1">
                <a:latin typeface="Georgia" pitchFamily="18" charset="0"/>
              </a:rPr>
              <a:t>R=|</a:t>
            </a:r>
            <a:r>
              <a:rPr lang="fr-FR" sz="2000" b="1">
                <a:latin typeface="Georgia" pitchFamily="18" charset="0"/>
                <a:sym typeface="Wingdings" pitchFamily="2" charset="2"/>
              </a:rPr>
              <a:t>G</a:t>
            </a:r>
            <a:r>
              <a:rPr lang="fr-FR" sz="2000" b="1" baseline="-25000">
                <a:latin typeface="Georgia" pitchFamily="18" charset="0"/>
                <a:sym typeface="Wingdings" pitchFamily="2" charset="2"/>
              </a:rPr>
              <a:t>E</a:t>
            </a:r>
            <a:r>
              <a:rPr lang="fr-FR" sz="2000" b="1">
                <a:latin typeface="Georgia" pitchFamily="18" charset="0"/>
              </a:rPr>
              <a:t>|/|</a:t>
            </a:r>
            <a:r>
              <a:rPr lang="fr-FR" sz="2000" b="1">
                <a:latin typeface="Georgia" pitchFamily="18" charset="0"/>
                <a:sym typeface="Wingdings" pitchFamily="2" charset="2"/>
              </a:rPr>
              <a:t>G</a:t>
            </a:r>
            <a:r>
              <a:rPr lang="fr-FR" sz="2000" b="1" baseline="-25000">
                <a:latin typeface="Georgia" pitchFamily="18" charset="0"/>
                <a:sym typeface="Wingdings" pitchFamily="2" charset="2"/>
              </a:rPr>
              <a:t>M</a:t>
            </a:r>
            <a:r>
              <a:rPr lang="fr-FR" sz="2000" b="1">
                <a:latin typeface="Georgia" pitchFamily="18" charset="0"/>
              </a:rPr>
              <a:t>| and cos(</a:t>
            </a:r>
            <a:r>
              <a:rPr lang="el-GR" sz="2000" b="1">
                <a:latin typeface="Georgia" pitchFamily="18" charset="0"/>
              </a:rPr>
              <a:t>φ</a:t>
            </a:r>
            <a:r>
              <a:rPr lang="fr-FR" sz="2000" b="1" baseline="-25000">
                <a:latin typeface="Georgia" pitchFamily="18" charset="0"/>
              </a:rPr>
              <a:t>E</a:t>
            </a:r>
            <a:r>
              <a:rPr lang="fr-FR" sz="2000" b="1">
                <a:latin typeface="Georgia" pitchFamily="18" charset="0"/>
              </a:rPr>
              <a:t>-</a:t>
            </a:r>
            <a:r>
              <a:rPr lang="el-GR" sz="2000" b="1">
                <a:latin typeface="Georgia" pitchFamily="18" charset="0"/>
              </a:rPr>
              <a:t>φ</a:t>
            </a:r>
            <a:r>
              <a:rPr lang="fr-FR" sz="2000" b="1" baseline="-25000">
                <a:latin typeface="Georgia" pitchFamily="18" charset="0"/>
              </a:rPr>
              <a:t>M</a:t>
            </a:r>
            <a:r>
              <a:rPr lang="fr-FR" sz="2000" b="1">
                <a:latin typeface="Georgia" pitchFamily="18" charset="0"/>
              </a:rPr>
              <a:t>)</a:t>
            </a:r>
          </a:p>
          <a:p>
            <a:r>
              <a:rPr lang="fr-FR" sz="2000" b="1">
                <a:latin typeface="Georgia" pitchFamily="18" charset="0"/>
              </a:rPr>
              <a:t>from the shapes only</a:t>
            </a:r>
          </a:p>
        </p:txBody>
      </p:sp>
      <p:sp>
        <p:nvSpPr>
          <p:cNvPr id="15" name="Flèche droite 14"/>
          <p:cNvSpPr/>
          <p:nvPr/>
        </p:nvSpPr>
        <p:spPr>
          <a:xfrm rot="10423920">
            <a:off x="4772025" y="5480050"/>
            <a:ext cx="1633538" cy="196850"/>
          </a:xfrm>
          <a:prstGeom prst="rightArrow">
            <a:avLst/>
          </a:prstGeom>
          <a:solidFill>
            <a:srgbClr val="FFFF00"/>
          </a:soli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5" name="Flèche courbée vers le haut 34"/>
          <p:cNvSpPr/>
          <p:nvPr/>
        </p:nvSpPr>
        <p:spPr>
          <a:xfrm rot="983371">
            <a:off x="4486275" y="4313238"/>
            <a:ext cx="1863725" cy="334962"/>
          </a:xfrm>
          <a:prstGeom prst="curvedUpArrow">
            <a:avLst/>
          </a:prstGeom>
          <a:solidFill>
            <a:srgbClr val="FFFF00"/>
          </a:solidFill>
          <a:ln w="19050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106523" name="ZoneTexte 35"/>
          <p:cNvSpPr txBox="1">
            <a:spLocks noChangeArrowheads="1"/>
          </p:cNvSpPr>
          <p:nvPr/>
        </p:nvSpPr>
        <p:spPr bwMode="auto">
          <a:xfrm>
            <a:off x="5180013" y="4040188"/>
            <a:ext cx="1047750" cy="461962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latin typeface="Georgia" pitchFamily="18" charset="0"/>
              </a:rPr>
              <a:t>Projection</a:t>
            </a:r>
          </a:p>
          <a:p>
            <a:r>
              <a:rPr lang="fr-FR" sz="1200" b="1">
                <a:latin typeface="Georgia" pitchFamily="18" charset="0"/>
              </a:rPr>
              <a:t>and fit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A4EAF-79CD-4E56-8648-F889C9AFBC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  <a:solidFill>
            <a:srgbClr val="4F81BD"/>
          </a:solidFill>
        </p:spPr>
        <p:txBody>
          <a:bodyPr/>
          <a:lstStyle/>
          <a:p>
            <a:pPr algn="l" eaLnBrk="1" hangingPunct="1"/>
            <a:r>
              <a:rPr lang="fr-FR" dirty="0" smtClean="0">
                <a:solidFill>
                  <a:schemeClr val="bg1"/>
                </a:solidFill>
              </a:rPr>
              <a:t>The PANDA </a:t>
            </a:r>
            <a:r>
              <a:rPr lang="fr-FR" dirty="0" err="1" smtClean="0">
                <a:solidFill>
                  <a:schemeClr val="bg1"/>
                </a:solidFill>
              </a:rPr>
              <a:t>experimental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set-up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07522" name="Espace réservé de la date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Orsay, PH-QCD  GDR meeting,  3/10/2012</a:t>
            </a:r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A4EAF-79CD-4E56-8648-F889C9AFBC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3999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740352" y="4293096"/>
            <a:ext cx="1008112" cy="288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Lucida Console" pitchFamily="49" charset="0"/>
              </a:rPr>
              <a:t>RICH</a:t>
            </a:r>
            <a:endParaRPr lang="fr-FR" b="1" dirty="0">
              <a:solidFill>
                <a:schemeClr val="tx1"/>
              </a:solidFill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58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0" y="-99392"/>
            <a:ext cx="9144000" cy="692696"/>
          </a:xfrm>
          <a:prstGeom prst="rect">
            <a:avLst/>
          </a:prstGeom>
          <a:solidFill>
            <a:srgbClr val="4F81BD"/>
          </a:solidFill>
          <a:ln w="9525">
            <a:noFill/>
            <a:round/>
            <a:headEnd/>
            <a:tailEnd/>
          </a:ln>
          <a:effectLst/>
        </p:spPr>
        <p:txBody>
          <a:bodyPr lIns="34615" tIns="34615" rIns="34615" bIns="34615" anchor="ctr"/>
          <a:lstStyle/>
          <a:p>
            <a:pPr algn="ctr" defTabSz="414338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  <a:tab pos="8535988" algn="l"/>
              </a:tabLst>
            </a:pPr>
            <a:r>
              <a:rPr lang="en-GB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Counting rate and sensitivity to |G</a:t>
            </a:r>
            <a:r>
              <a:rPr lang="en-GB" sz="36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GB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|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2343" name="Picture 7" descr="fig4c_hyp_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888" y="3043817"/>
            <a:ext cx="7205662" cy="2824163"/>
          </a:xfrm>
          <a:prstGeom prst="rect">
            <a:avLst/>
          </a:prstGeom>
          <a:noFill/>
        </p:spPr>
      </p:pic>
      <p:grpSp>
        <p:nvGrpSpPr>
          <p:cNvPr id="4" name="Groupe 3"/>
          <p:cNvGrpSpPr/>
          <p:nvPr/>
        </p:nvGrpSpPr>
        <p:grpSpPr>
          <a:xfrm>
            <a:off x="827088" y="2204864"/>
            <a:ext cx="8113415" cy="3816424"/>
            <a:chOff x="827088" y="2889264"/>
            <a:chExt cx="8113415" cy="3629853"/>
          </a:xfrm>
        </p:grpSpPr>
        <p:sp>
          <p:nvSpPr>
            <p:cNvPr id="142339" name="Rectangle 3"/>
            <p:cNvSpPr>
              <a:spLocks noChangeArrowheads="1"/>
            </p:cNvSpPr>
            <p:nvPr/>
          </p:nvSpPr>
          <p:spPr bwMode="auto">
            <a:xfrm>
              <a:off x="827088" y="6250830"/>
              <a:ext cx="6985000" cy="2682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1639" tIns="42452" rIns="81639" bIns="42452" anchor="ctr"/>
            <a:lstStyle/>
            <a:p>
              <a:pPr defTabSz="414338">
                <a:lnSpc>
                  <a:spcPct val="81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  <a:tab pos="8535988" algn="l"/>
                </a:tabLst>
              </a:pPr>
              <a:r>
                <a:rPr lang="en-GB" sz="1600" b="1" dirty="0">
                  <a:solidFill>
                    <a:srgbClr val="000000"/>
                  </a:solidFill>
                </a:rPr>
                <a:t>             </a:t>
              </a:r>
              <a:r>
                <a:rPr lang="en-GB" sz="1600" b="1" dirty="0" err="1">
                  <a:solidFill>
                    <a:srgbClr val="000000"/>
                  </a:solidFill>
                </a:rPr>
                <a:t>N</a:t>
              </a:r>
              <a:r>
                <a:rPr lang="en-GB" sz="1600" b="1" baseline="-25000" dirty="0" err="1">
                  <a:solidFill>
                    <a:srgbClr val="000000"/>
                  </a:solidFill>
                </a:rPr>
                <a:t>tot</a:t>
              </a:r>
              <a:r>
                <a:rPr lang="en-GB" sz="1600" b="1" dirty="0">
                  <a:solidFill>
                    <a:srgbClr val="000000"/>
                  </a:solidFill>
                </a:rPr>
                <a:t>=1.1 10</a:t>
              </a:r>
              <a:r>
                <a:rPr lang="en-GB" sz="1600" b="1" baseline="30000" dirty="0">
                  <a:solidFill>
                    <a:srgbClr val="000000"/>
                  </a:solidFill>
                </a:rPr>
                <a:t>6                                   </a:t>
              </a:r>
              <a:r>
                <a:rPr lang="en-GB" sz="1600" b="1" dirty="0" err="1">
                  <a:solidFill>
                    <a:srgbClr val="000000"/>
                  </a:solidFill>
                </a:rPr>
                <a:t>N</a:t>
              </a:r>
              <a:r>
                <a:rPr lang="en-GB" sz="1600" b="1" baseline="-25000" dirty="0" err="1">
                  <a:solidFill>
                    <a:srgbClr val="000000"/>
                  </a:solidFill>
                </a:rPr>
                <a:t>tot</a:t>
              </a:r>
              <a:r>
                <a:rPr lang="en-GB" sz="1600" b="1" dirty="0">
                  <a:solidFill>
                    <a:srgbClr val="000000"/>
                  </a:solidFill>
                </a:rPr>
                <a:t>=64000</a:t>
              </a:r>
              <a:r>
                <a:rPr lang="en-GB" sz="1600" b="1" baseline="30000" dirty="0">
                  <a:solidFill>
                    <a:srgbClr val="000000"/>
                  </a:solidFill>
                </a:rPr>
                <a:t>                                    </a:t>
              </a:r>
              <a:r>
                <a:rPr lang="en-GB" sz="1600" b="1" dirty="0" err="1">
                  <a:solidFill>
                    <a:srgbClr val="000000"/>
                  </a:solidFill>
                </a:rPr>
                <a:t>N</a:t>
              </a:r>
              <a:r>
                <a:rPr lang="en-GB" sz="1600" b="1" baseline="-25000" dirty="0" err="1">
                  <a:solidFill>
                    <a:srgbClr val="000000"/>
                  </a:solidFill>
                </a:rPr>
                <a:t>tot</a:t>
              </a:r>
              <a:r>
                <a:rPr lang="en-GB" sz="1600" b="1" dirty="0">
                  <a:solidFill>
                    <a:srgbClr val="000000"/>
                  </a:solidFill>
                </a:rPr>
                <a:t>=2000</a:t>
              </a:r>
              <a:r>
                <a:rPr lang="en-GB" sz="1600" b="1" baseline="30000" dirty="0">
                  <a:solidFill>
                    <a:srgbClr val="000000"/>
                  </a:solidFill>
                </a:rPr>
                <a:t>        </a:t>
              </a:r>
              <a:r>
                <a:rPr lang="en-GB" sz="1600" baseline="30000" dirty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142342" name="Rectangle 6"/>
            <p:cNvSpPr>
              <a:spLocks noChangeArrowheads="1"/>
            </p:cNvSpPr>
            <p:nvPr/>
          </p:nvSpPr>
          <p:spPr bwMode="auto">
            <a:xfrm>
              <a:off x="3131840" y="2889264"/>
              <a:ext cx="5808663" cy="4905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81639" tIns="42452" rIns="81639" bIns="42452"/>
            <a:lstStyle/>
            <a:p>
              <a:pPr defTabSz="414338">
                <a:lnSpc>
                  <a:spcPct val="75000"/>
                </a:lnSpc>
                <a:spcBef>
                  <a:spcPts val="313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</a:pPr>
              <a:r>
                <a:rPr lang="en-GB" sz="2300" b="1" dirty="0">
                  <a:solidFill>
                    <a:srgbClr val="000000"/>
                  </a:solidFill>
                </a:rPr>
                <a:t>~120 </a:t>
              </a:r>
              <a:r>
                <a:rPr lang="en-GB" sz="2300" b="1" dirty="0" smtClean="0">
                  <a:solidFill>
                    <a:srgbClr val="000000"/>
                  </a:solidFill>
                </a:rPr>
                <a:t>days, </a:t>
              </a:r>
              <a:r>
                <a:rPr lang="en-GB" sz="2300" b="1" dirty="0">
                  <a:solidFill>
                    <a:srgbClr val="000000"/>
                  </a:solidFill>
                  <a:latin typeface="Monotype Corsiva" pitchFamily="66" charset="0"/>
                </a:rPr>
                <a:t>L</a:t>
              </a:r>
              <a:r>
                <a:rPr lang="en-GB" sz="2300" b="1" dirty="0">
                  <a:solidFill>
                    <a:srgbClr val="000000"/>
                  </a:solidFill>
                </a:rPr>
                <a:t> = 2. 10</a:t>
              </a:r>
              <a:r>
                <a:rPr lang="en-GB" sz="2300" b="1" baseline="30000" dirty="0">
                  <a:solidFill>
                    <a:srgbClr val="000000"/>
                  </a:solidFill>
                </a:rPr>
                <a:t>32</a:t>
              </a:r>
              <a:r>
                <a:rPr lang="en-GB" sz="2300" b="1" dirty="0">
                  <a:solidFill>
                    <a:srgbClr val="000000"/>
                  </a:solidFill>
                </a:rPr>
                <a:t> cm</a:t>
              </a:r>
              <a:r>
                <a:rPr lang="en-GB" sz="2300" b="1" baseline="30000" dirty="0">
                  <a:solidFill>
                    <a:srgbClr val="000000"/>
                  </a:solidFill>
                </a:rPr>
                <a:t>-2</a:t>
              </a:r>
              <a:r>
                <a:rPr lang="en-GB" sz="2300" b="1" dirty="0">
                  <a:solidFill>
                    <a:srgbClr val="000000"/>
                  </a:solidFill>
                </a:rPr>
                <a:t>s</a:t>
              </a:r>
              <a:r>
                <a:rPr lang="en-GB" sz="2300" b="1" baseline="30000" dirty="0">
                  <a:solidFill>
                    <a:srgbClr val="000000"/>
                  </a:solidFill>
                </a:rPr>
                <a:t>-1 </a:t>
              </a:r>
              <a:endParaRPr lang="en-GB" sz="2300" b="1" baseline="30000" dirty="0" smtClean="0">
                <a:solidFill>
                  <a:srgbClr val="000000"/>
                </a:solidFill>
              </a:endParaRPr>
            </a:p>
            <a:p>
              <a:pPr defTabSz="414338">
                <a:lnSpc>
                  <a:spcPct val="75000"/>
                </a:lnSpc>
                <a:spcBef>
                  <a:spcPts val="313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</a:pPr>
              <a:r>
                <a:rPr lang="en-GB" sz="2300" b="1" dirty="0">
                  <a:solidFill>
                    <a:srgbClr val="000000"/>
                  </a:solidFill>
                  <a:latin typeface="Monotype Corsiva" pitchFamily="66" charset="0"/>
                </a:rPr>
                <a:t>L</a:t>
              </a:r>
              <a:r>
                <a:rPr lang="en-GB" sz="2300" b="1" dirty="0">
                  <a:solidFill>
                    <a:srgbClr val="000000"/>
                  </a:solidFill>
                </a:rPr>
                <a:t> </a:t>
              </a:r>
              <a:r>
                <a:rPr lang="en-GB" sz="2300" b="1" baseline="-25000" dirty="0" err="1" smtClean="0">
                  <a:solidFill>
                    <a:srgbClr val="000000"/>
                  </a:solidFill>
                </a:rPr>
                <a:t>int</a:t>
              </a:r>
              <a:r>
                <a:rPr lang="en-GB" sz="2300" b="1" dirty="0" smtClean="0">
                  <a:solidFill>
                    <a:srgbClr val="000000"/>
                  </a:solidFill>
                </a:rPr>
                <a:t>=</a:t>
              </a:r>
              <a:r>
                <a:rPr lang="en-GB" sz="2300" b="1" baseline="30000" dirty="0" smtClean="0">
                  <a:solidFill>
                    <a:srgbClr val="000000"/>
                  </a:solidFill>
                </a:rPr>
                <a:t> </a:t>
              </a:r>
              <a:r>
                <a:rPr lang="en-GB" sz="2300" b="1" dirty="0">
                  <a:solidFill>
                    <a:srgbClr val="000000"/>
                  </a:solidFill>
                </a:rPr>
                <a:t>2 fb</a:t>
              </a:r>
              <a:r>
                <a:rPr lang="en-GB" sz="2300" b="1" baseline="30000" dirty="0">
                  <a:solidFill>
                    <a:srgbClr val="000000"/>
                  </a:solidFill>
                </a:rPr>
                <a:t>-1</a:t>
              </a:r>
            </a:p>
          </p:txBody>
        </p:sp>
        <p:sp>
          <p:nvSpPr>
            <p:cNvPr id="142345" name="Text Box 9"/>
            <p:cNvSpPr txBox="1">
              <a:spLocks noChangeArrowheads="1"/>
            </p:cNvSpPr>
            <p:nvPr/>
          </p:nvSpPr>
          <p:spPr bwMode="auto">
            <a:xfrm>
              <a:off x="3995738" y="5243090"/>
              <a:ext cx="965200" cy="64770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81639" tIns="40820" rIns="81639" bIns="40820"/>
            <a:lstStyle/>
            <a:p>
              <a:pPr defTabSz="414338" hangingPunct="0">
                <a:lnSpc>
                  <a:spcPct val="62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</a:pPr>
              <a:r>
                <a:rPr lang="en-GB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</a:t>
              </a:r>
              <a:r>
                <a:rPr lang="en-GB" sz="1600" b="1" baseline="-3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</a:t>
              </a:r>
              <a:r>
                <a:rPr lang="en-GB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=0</a:t>
              </a:r>
            </a:p>
            <a:p>
              <a:pPr defTabSz="414338" hangingPunct="0">
                <a:lnSpc>
                  <a:spcPct val="87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</a:pPr>
              <a:r>
                <a:rPr lang="en-GB" sz="16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</a:t>
              </a:r>
              <a:r>
                <a:rPr lang="en-GB" sz="1600" b="1" baseline="-33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</a:t>
              </a:r>
              <a:r>
                <a:rPr lang="en-GB" sz="16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=G</a:t>
              </a:r>
              <a:r>
                <a:rPr lang="en-GB" sz="1600" b="1" baseline="-33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</a:t>
              </a:r>
            </a:p>
            <a:p>
              <a:pPr defTabSz="414338" hangingPunct="0">
                <a:lnSpc>
                  <a:spcPct val="87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0" algn="l"/>
                  <a:tab pos="414338" algn="l"/>
                  <a:tab pos="828675" algn="l"/>
                  <a:tab pos="1244600" algn="l"/>
                  <a:tab pos="1658938" algn="l"/>
                  <a:tab pos="2073275" algn="l"/>
                  <a:tab pos="2487613" algn="l"/>
                  <a:tab pos="2903538" algn="l"/>
                  <a:tab pos="3317875" algn="l"/>
                  <a:tab pos="3732213" algn="l"/>
                  <a:tab pos="4146550" algn="l"/>
                  <a:tab pos="4562475" algn="l"/>
                  <a:tab pos="4976813" algn="l"/>
                  <a:tab pos="5391150" algn="l"/>
                  <a:tab pos="5805488" algn="l"/>
                  <a:tab pos="6221413" algn="l"/>
                  <a:tab pos="6635750" algn="l"/>
                  <a:tab pos="7050088" algn="l"/>
                  <a:tab pos="7464425" algn="l"/>
                  <a:tab pos="7880350" algn="l"/>
                  <a:tab pos="8294688" algn="l"/>
                </a:tabLst>
              </a:pPr>
              <a:r>
                <a:rPr lang="en-GB" sz="1600" b="1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</a:t>
              </a:r>
              <a:r>
                <a:rPr lang="en-GB" sz="1600" b="1" baseline="-330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</a:t>
              </a:r>
              <a:r>
                <a:rPr lang="en-GB" sz="1600" b="1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=3G</a:t>
              </a:r>
              <a:r>
                <a:rPr lang="en-GB" sz="1600" b="1" baseline="-330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</a:t>
              </a:r>
            </a:p>
          </p:txBody>
        </p:sp>
        <p:sp>
          <p:nvSpPr>
            <p:cNvPr id="142346" name="Text Box 10"/>
            <p:cNvSpPr txBox="1">
              <a:spLocks noChangeArrowheads="1"/>
            </p:cNvSpPr>
            <p:nvPr/>
          </p:nvSpPr>
          <p:spPr bwMode="auto">
            <a:xfrm>
              <a:off x="6549429" y="3134741"/>
              <a:ext cx="2127027" cy="3385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 err="1" smtClean="0"/>
                <a:t>Statistical</a:t>
              </a:r>
              <a:r>
                <a:rPr lang="fr-FR" sz="1600" dirty="0" smtClean="0"/>
                <a:t> </a:t>
              </a:r>
              <a:r>
                <a:rPr lang="fr-FR" sz="1600" dirty="0" err="1" smtClean="0"/>
                <a:t>errors</a:t>
              </a:r>
              <a:r>
                <a:rPr lang="fr-FR" sz="1600" dirty="0" smtClean="0"/>
                <a:t> </a:t>
              </a:r>
              <a:r>
                <a:rPr lang="fr-FR" sz="1600" dirty="0" err="1" smtClean="0"/>
                <a:t>only</a:t>
              </a:r>
              <a:endParaRPr lang="fr-FR" sz="1600" dirty="0"/>
            </a:p>
          </p:txBody>
        </p:sp>
      </p:grp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smtClean="0"/>
              <a:t>Orsay, PH-QCD  GDR meeting,  3/10/2012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5E9BB-1A46-443E-B6B3-15D240EFFEC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67544" y="6021288"/>
            <a:ext cx="3792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i="1" dirty="0" smtClean="0"/>
              <a:t>M. </a:t>
            </a:r>
            <a:r>
              <a:rPr lang="fr-FR" i="1" dirty="0" err="1" smtClean="0"/>
              <a:t>Sudol</a:t>
            </a:r>
            <a:r>
              <a:rPr lang="fr-FR" i="1" dirty="0" smtClean="0"/>
              <a:t> </a:t>
            </a:r>
            <a:r>
              <a:rPr lang="fr-FR" i="1" dirty="0"/>
              <a:t>et al. EPJA 44 (2010) </a:t>
            </a:r>
            <a:r>
              <a:rPr lang="fr-FR" i="1" dirty="0" smtClean="0"/>
              <a:t>373</a:t>
            </a:r>
            <a:endParaRPr lang="fr-FR" i="1" dirty="0"/>
          </a:p>
        </p:txBody>
      </p:sp>
      <p:pic>
        <p:nvPicPr>
          <p:cNvPr id="13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44" y="620688"/>
            <a:ext cx="2877796" cy="235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" name="Group 32"/>
          <p:cNvGrpSpPr>
            <a:grpSpLocks/>
          </p:cNvGrpSpPr>
          <p:nvPr/>
        </p:nvGrpSpPr>
        <p:grpSpPr bwMode="auto">
          <a:xfrm>
            <a:off x="3563888" y="1151086"/>
            <a:ext cx="5181600" cy="693738"/>
            <a:chOff x="382" y="659"/>
            <a:chExt cx="5083" cy="581"/>
          </a:xfrm>
          <a:solidFill>
            <a:schemeClr val="bg1"/>
          </a:solidFill>
        </p:grpSpPr>
        <p:sp>
          <p:nvSpPr>
            <p:cNvPr id="15" name="Rectangle 25"/>
            <p:cNvSpPr>
              <a:spLocks noChangeArrowheads="1"/>
            </p:cNvSpPr>
            <p:nvPr/>
          </p:nvSpPr>
          <p:spPr bwMode="auto">
            <a:xfrm>
              <a:off x="2691" y="751"/>
              <a:ext cx="425" cy="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 baseline="0"/>
            </a:p>
          </p:txBody>
        </p:sp>
        <p:sp>
          <p:nvSpPr>
            <p:cNvPr id="16" name="Rectangle 30"/>
            <p:cNvSpPr>
              <a:spLocks noChangeArrowheads="1"/>
            </p:cNvSpPr>
            <p:nvPr/>
          </p:nvSpPr>
          <p:spPr bwMode="auto">
            <a:xfrm>
              <a:off x="4266" y="735"/>
              <a:ext cx="425" cy="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 baseline="0"/>
            </a:p>
          </p:txBody>
        </p:sp>
        <p:graphicFrame>
          <p:nvGraphicFramePr>
            <p:cNvPr id="17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3524850"/>
                </p:ext>
              </p:extLst>
            </p:nvPr>
          </p:nvGraphicFramePr>
          <p:xfrm>
            <a:off x="382" y="659"/>
            <a:ext cx="5083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497" name="Equation" r:id="rId6" imgW="4216400" imgH="482600" progId="Equation.3">
                    <p:embed/>
                  </p:oleObj>
                </mc:Choice>
                <mc:Fallback>
                  <p:oleObj name="Equation" r:id="rId6" imgW="4216400" imgH="482600" progId="Equation.3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" y="659"/>
                          <a:ext cx="5083" cy="58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Oval 34"/>
          <p:cNvSpPr>
            <a:spLocks noChangeArrowheads="1"/>
          </p:cNvSpPr>
          <p:nvPr/>
        </p:nvSpPr>
        <p:spPr bwMode="auto">
          <a:xfrm>
            <a:off x="5926088" y="1151086"/>
            <a:ext cx="5334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Oval 35"/>
          <p:cNvSpPr>
            <a:spLocks noChangeArrowheads="1"/>
          </p:cNvSpPr>
          <p:nvPr/>
        </p:nvSpPr>
        <p:spPr bwMode="auto">
          <a:xfrm>
            <a:off x="7526288" y="1151086"/>
            <a:ext cx="5334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504825"/>
          </a:xfrm>
          <a:solidFill>
            <a:srgbClr val="4F81BD"/>
          </a:solidFill>
        </p:spPr>
        <p:txBody>
          <a:bodyPr/>
          <a:lstStyle/>
          <a:p>
            <a:r>
              <a:rPr lang="fr-FR" sz="3600" dirty="0">
                <a:solidFill>
                  <a:schemeClr val="bg1"/>
                </a:solidFill>
              </a:rPr>
              <a:t>pp </a:t>
            </a:r>
            <a:r>
              <a:rPr lang="fr-FR" sz="3600" dirty="0">
                <a:solidFill>
                  <a:schemeClr val="bg1"/>
                </a:solidFill>
                <a:sym typeface="Symbol" pitchFamily="18" charset="2"/>
              </a:rPr>
              <a:t></a:t>
            </a:r>
            <a:r>
              <a:rPr lang="fr-FR" sz="3600" dirty="0" err="1">
                <a:solidFill>
                  <a:schemeClr val="bg1"/>
                </a:solidFill>
                <a:sym typeface="Symbol" pitchFamily="18" charset="2"/>
              </a:rPr>
              <a:t>e</a:t>
            </a:r>
            <a:r>
              <a:rPr lang="fr-FR" sz="3600" baseline="30000" dirty="0" err="1">
                <a:solidFill>
                  <a:schemeClr val="bg1"/>
                </a:solidFill>
                <a:sym typeface="Symbol" pitchFamily="18" charset="2"/>
              </a:rPr>
              <a:t>+</a:t>
            </a:r>
            <a:r>
              <a:rPr lang="fr-FR" sz="3600" dirty="0" err="1">
                <a:solidFill>
                  <a:schemeClr val="bg1"/>
                </a:solidFill>
                <a:sym typeface="Symbol" pitchFamily="18" charset="2"/>
              </a:rPr>
              <a:t>e</a:t>
            </a:r>
            <a:r>
              <a:rPr lang="fr-FR" sz="3600" baseline="30000" dirty="0">
                <a:solidFill>
                  <a:schemeClr val="bg1"/>
                </a:solidFill>
                <a:sym typeface="Symbol" pitchFamily="18" charset="2"/>
              </a:rPr>
              <a:t>- </a:t>
            </a:r>
            <a:r>
              <a:rPr lang="fr-FR" sz="3600" dirty="0" smtClean="0">
                <a:solidFill>
                  <a:schemeClr val="bg1"/>
                </a:solidFill>
              </a:rPr>
              <a:t>signal reconstruction</a:t>
            </a:r>
          </a:p>
        </p:txBody>
      </p:sp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3816424" cy="314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Orsay, PH-QCD  GDR meeting,  3/10/2012</a:t>
            </a:r>
            <a:endParaRPr lang="en-US"/>
          </a:p>
        </p:txBody>
      </p:sp>
      <p:grpSp>
        <p:nvGrpSpPr>
          <p:cNvPr id="19" name="Groupe 18"/>
          <p:cNvGrpSpPr/>
          <p:nvPr/>
        </p:nvGrpSpPr>
        <p:grpSpPr>
          <a:xfrm>
            <a:off x="5076056" y="692696"/>
            <a:ext cx="3744913" cy="4248150"/>
            <a:chOff x="5076056" y="1196752"/>
            <a:chExt cx="3744913" cy="4248150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5076056" y="1196752"/>
              <a:ext cx="3744913" cy="42481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5472931" y="1845022"/>
              <a:ext cx="2916238" cy="2625725"/>
            </a:xfrm>
            <a:prstGeom prst="rect">
              <a:avLst/>
            </a:prstGeom>
            <a:solidFill>
              <a:srgbClr val="CCFF99"/>
            </a:solidFill>
            <a:ln w="3672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8293" tIns="59107" rIns="98293" bIns="59107">
              <a:spAutoFit/>
            </a:bodyPr>
            <a:lstStyle/>
            <a:p>
              <a:pPr defTabSz="414338" hangingPunct="0">
                <a:buClr>
                  <a:srgbClr val="FF3366"/>
                </a:buClr>
                <a:buSzPct val="100000"/>
                <a:buFont typeface="Arial" charset="0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</a:tabLst>
              </a:pPr>
              <a:r>
                <a:rPr lang="en-GB" sz="1300" dirty="0">
                  <a:solidFill>
                    <a:srgbClr val="FF33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</a:t>
              </a:r>
              <a:r>
                <a:rPr lang="en-GB" sz="13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</a:t>
              </a:r>
              <a:r>
                <a:rPr lang="en-GB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  <a:r>
                <a:rPr lang="en-GB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 </a:t>
              </a:r>
              <a:r>
                <a:rPr lang="en-GB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            π</a:t>
              </a:r>
              <a:r>
                <a:rPr lang="en-GB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+</a:t>
              </a:r>
              <a:r>
                <a:rPr lang="en-GB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π</a:t>
              </a:r>
              <a:r>
                <a:rPr lang="en-GB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  <a:r>
                <a:rPr lang="en-GB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</a:p>
            <a:p>
              <a:pPr defTabSz="414338" hangingPunct="0">
                <a:buClr>
                  <a:srgbClr val="FF3366"/>
                </a:buClr>
                <a:buSzPct val="100000"/>
                <a:buFont typeface="Arial" charset="0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</a:tabLst>
              </a:pPr>
              <a:r>
                <a:rPr lang="en-GB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[</a:t>
              </a:r>
              <a:r>
                <a:rPr lang="en-GB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GeV</a:t>
              </a:r>
              <a:r>
                <a:rPr lang="en-GB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/c]</a:t>
              </a:r>
              <a:r>
                <a:rPr lang="en-GB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GB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contamination  </a:t>
              </a:r>
            </a:p>
            <a:p>
              <a:pPr defTabSz="414338" hangingPunct="0">
                <a:buClr>
                  <a:srgbClr val="333399"/>
                </a:buClr>
                <a:buSzPct val="100000"/>
                <a:buFont typeface="Arial" charset="0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</a:tabLst>
              </a:pPr>
              <a:r>
                <a:rPr lang="en-GB" dirty="0">
                  <a:solidFill>
                    <a:srgbClr val="FF0000"/>
                  </a:solidFill>
                </a:rPr>
                <a:t> </a:t>
              </a:r>
              <a:endPara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defTabSz="414338" hangingPunct="0">
                <a:buClr>
                  <a:srgbClr val="0000FF"/>
                </a:buClr>
                <a:buSzPct val="100000"/>
                <a:buFont typeface="Arial" charset="0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</a:tabLst>
              </a:pPr>
              <a:r>
                <a:rPr lang="en-GB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      </a:t>
              </a:r>
              <a:r>
                <a:rPr lang="en-GB" b="1" dirty="0">
                  <a:solidFill>
                    <a:srgbClr val="FF420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      </a:t>
              </a:r>
            </a:p>
            <a:p>
              <a:pPr defTabSz="414338" hangingPunct="0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</a:tabLst>
              </a:pPr>
              <a:r>
                <a:rPr lang="en-GB" b="1" dirty="0">
                  <a:solidFill>
                    <a:srgbClr val="000000"/>
                  </a:solidFill>
                </a:rPr>
                <a:t>      8.2            0.004 %  </a:t>
              </a:r>
            </a:p>
            <a:p>
              <a:pPr defTabSz="414338" hangingPunct="0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</a:tabLst>
              </a:pPr>
              <a:endParaRPr lang="en-GB" b="1" dirty="0">
                <a:solidFill>
                  <a:srgbClr val="000000"/>
                </a:solidFill>
              </a:endParaRPr>
            </a:p>
            <a:p>
              <a:pPr defTabSz="414338" hangingPunct="0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</a:tabLst>
              </a:pPr>
              <a:r>
                <a:rPr lang="en-GB" b="1" dirty="0">
                  <a:solidFill>
                    <a:srgbClr val="000000"/>
                  </a:solidFill>
                </a:rPr>
                <a:t>    12.9            0.017 % </a:t>
              </a:r>
            </a:p>
            <a:p>
              <a:pPr defTabSz="414338" hangingPunct="0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</a:tabLst>
              </a:pPr>
              <a:endParaRPr lang="en-GB" b="1" dirty="0">
                <a:solidFill>
                  <a:srgbClr val="000000"/>
                </a:solidFill>
              </a:endParaRPr>
            </a:p>
            <a:p>
              <a:pPr defTabSz="414338" hangingPunct="0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</a:tabLst>
              </a:pPr>
              <a:r>
                <a:rPr lang="en-GB" b="1" dirty="0">
                  <a:solidFill>
                    <a:srgbClr val="000000"/>
                  </a:solidFill>
                </a:rPr>
                <a:t>    16.7            0.061 %</a:t>
              </a:r>
              <a:r>
                <a:rPr lang="en-GB" b="1" baseline="30000" dirty="0">
                  <a:solidFill>
                    <a:srgbClr val="000000"/>
                  </a:solidFill>
                </a:rPr>
                <a:t> </a:t>
              </a:r>
              <a:r>
                <a:rPr lang="en-GB" b="1" dirty="0">
                  <a:solidFill>
                    <a:srgbClr val="000000"/>
                  </a:solidFill>
                </a:rPr>
                <a:t>           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5288781" y="4796185"/>
              <a:ext cx="3384550" cy="428625"/>
            </a:xfrm>
            <a:prstGeom prst="rect">
              <a:avLst/>
            </a:prstGeom>
            <a:solidFill>
              <a:srgbClr val="FFCCFF"/>
            </a:solidFill>
            <a:ln w="3672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8293" tIns="59107" rIns="98293" bIns="59107">
              <a:spAutoFit/>
            </a:bodyPr>
            <a:lstStyle/>
            <a:p>
              <a:pPr defTabSz="414338" hangingPunct="0">
                <a:spcBef>
                  <a:spcPts val="763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</a:tabLst>
              </a:pPr>
              <a:r>
                <a:rPr lang="en-GB" b="1" dirty="0">
                  <a:solidFill>
                    <a:srgbClr val="000000"/>
                  </a:solidFill>
                </a:rPr>
                <a:t> </a:t>
              </a:r>
              <a:r>
                <a:rPr lang="en-GB" b="1" dirty="0">
                  <a:solidFill>
                    <a:srgbClr val="000000"/>
                  </a:solidFill>
                  <a:sym typeface="Wingdings" pitchFamily="2" charset="2"/>
                </a:rPr>
                <a:t> </a:t>
              </a:r>
              <a:r>
                <a:rPr lang="en-GB" dirty="0">
                  <a:solidFill>
                    <a:srgbClr val="000000"/>
                  </a:solidFill>
                </a:rPr>
                <a:t>   contamination </a:t>
              </a:r>
              <a:r>
                <a:rPr lang="en-GB" b="1" dirty="0">
                  <a:solidFill>
                    <a:srgbClr val="FF0000"/>
                  </a:solidFill>
                </a:rPr>
                <a:t>&lt; 0.1 %</a:t>
              </a:r>
              <a:endParaRPr lang="en-GB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6695306" y="1825972"/>
              <a:ext cx="0" cy="26654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5455469" y="2848322"/>
              <a:ext cx="29416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5482456" y="3434110"/>
              <a:ext cx="28797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5491981" y="3981797"/>
              <a:ext cx="28797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1680663" y="-138349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-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A4EAF-79CD-4E56-8648-F889C9AFBC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83568" y="4797152"/>
            <a:ext cx="4460875" cy="1200150"/>
          </a:xfrm>
          <a:prstGeom prst="rect">
            <a:avLst/>
          </a:prstGeom>
          <a:solidFill>
            <a:srgbClr val="4F81B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85750" indent="-285750" algn="just"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fr-FR" dirty="0"/>
              <a:t>   </a:t>
            </a:r>
            <a:r>
              <a:rPr lang="fr-FR" dirty="0">
                <a:solidFill>
                  <a:schemeClr val="bg1"/>
                </a:solidFill>
              </a:rPr>
              <a:t>Background suppression factor </a:t>
            </a:r>
            <a:r>
              <a:rPr lang="fr-FR" dirty="0" err="1">
                <a:solidFill>
                  <a:schemeClr val="bg1"/>
                </a:solidFill>
              </a:rPr>
              <a:t>is</a:t>
            </a:r>
            <a:r>
              <a:rPr lang="fr-FR" dirty="0">
                <a:solidFill>
                  <a:schemeClr val="bg1"/>
                </a:solidFill>
              </a:rPr>
              <a:t>  </a:t>
            </a:r>
            <a:r>
              <a:rPr lang="fr-FR" dirty="0" err="1">
                <a:solidFill>
                  <a:schemeClr val="bg1"/>
                </a:solidFill>
              </a:rPr>
              <a:t>at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  <a:p>
            <a:pPr algn="just">
              <a:buClr>
                <a:schemeClr val="bg1"/>
              </a:buClr>
              <a:defRPr/>
            </a:pPr>
            <a:r>
              <a:rPr lang="fr-FR" dirty="0">
                <a:solidFill>
                  <a:schemeClr val="bg1"/>
                </a:solidFill>
              </a:rPr>
              <a:t>least of the </a:t>
            </a:r>
            <a:r>
              <a:rPr lang="fr-FR" dirty="0" err="1">
                <a:solidFill>
                  <a:schemeClr val="bg1"/>
                </a:solidFill>
              </a:rPr>
              <a:t>order</a:t>
            </a:r>
            <a:r>
              <a:rPr lang="fr-FR" dirty="0">
                <a:solidFill>
                  <a:schemeClr val="bg1"/>
                </a:solidFill>
              </a:rPr>
              <a:t> of 10</a:t>
            </a:r>
            <a:r>
              <a:rPr lang="fr-FR" baseline="30000" dirty="0">
                <a:solidFill>
                  <a:schemeClr val="bg1"/>
                </a:solidFill>
              </a:rPr>
              <a:t>9</a:t>
            </a:r>
          </a:p>
          <a:p>
            <a:pPr marL="285750" indent="-285750" algn="just"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Taking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into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account</a:t>
            </a:r>
            <a:r>
              <a:rPr lang="fr-FR" dirty="0">
                <a:solidFill>
                  <a:schemeClr val="bg1"/>
                </a:solidFill>
              </a:rPr>
              <a:t> PID &amp; </a:t>
            </a:r>
            <a:r>
              <a:rPr lang="fr-FR" dirty="0" err="1">
                <a:solidFill>
                  <a:schemeClr val="bg1"/>
                </a:solidFill>
              </a:rPr>
              <a:t>kinematic</a:t>
            </a:r>
            <a:r>
              <a:rPr lang="fr-FR" dirty="0">
                <a:solidFill>
                  <a:schemeClr val="bg1"/>
                </a:solidFill>
              </a:rPr>
              <a:t> fit</a:t>
            </a:r>
          </a:p>
          <a:p>
            <a:pPr algn="just">
              <a:buClr>
                <a:schemeClr val="bg1"/>
              </a:buClr>
              <a:defRPr/>
            </a:pPr>
            <a:r>
              <a:rPr lang="fr-FR" dirty="0">
                <a:solidFill>
                  <a:schemeClr val="bg1"/>
                </a:solidFill>
              </a:rPr>
              <a:t>        contamination &lt;&lt;1%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31862" y="620688"/>
            <a:ext cx="344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i="1" dirty="0" err="1"/>
              <a:t>Sudol</a:t>
            </a:r>
            <a:r>
              <a:rPr lang="fr-FR" i="1" dirty="0"/>
              <a:t> et al. EPJA 44 (2010) 373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Orsay, PH-QCD  GDR meeting,  3/10/2012</a:t>
            </a:r>
            <a:endParaRPr lang="fr-FR" dirty="0"/>
          </a:p>
        </p:txBody>
      </p:sp>
      <p:sp>
        <p:nvSpPr>
          <p:cNvPr id="10854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463"/>
            <a:ext cx="9144000" cy="1143001"/>
          </a:xfrm>
          <a:solidFill>
            <a:srgbClr val="4F81BD"/>
          </a:solidFill>
        </p:spPr>
        <p:txBody>
          <a:bodyPr lIns="0" tIns="28084" rIns="0" bIns="0"/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>
                <a:solidFill>
                  <a:schemeClr val="bg1"/>
                </a:solidFill>
              </a:rPr>
              <a:t>Time-Like Form Factor measurement with PANDA : precision estimates</a:t>
            </a:r>
          </a:p>
        </p:txBody>
      </p:sp>
      <p:sp>
        <p:nvSpPr>
          <p:cNvPr id="108549" name="Text Box 3"/>
          <p:cNvSpPr txBox="1">
            <a:spLocks noChangeArrowheads="1"/>
          </p:cNvSpPr>
          <p:nvPr/>
        </p:nvSpPr>
        <p:spPr bwMode="auto">
          <a:xfrm>
            <a:off x="3814763" y="2544763"/>
            <a:ext cx="4016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8551" name="Text Box 10"/>
          <p:cNvSpPr txBox="1">
            <a:spLocks noChangeArrowheads="1"/>
          </p:cNvSpPr>
          <p:nvPr/>
        </p:nvSpPr>
        <p:spPr bwMode="auto">
          <a:xfrm>
            <a:off x="228600" y="1524000"/>
            <a:ext cx="344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i="1" dirty="0" err="1"/>
              <a:t>Sudol</a:t>
            </a:r>
            <a:r>
              <a:rPr lang="fr-FR" i="1" dirty="0"/>
              <a:t> et al. EPJA 44 (2010) 373</a:t>
            </a:r>
          </a:p>
        </p:txBody>
      </p:sp>
      <p:sp>
        <p:nvSpPr>
          <p:cNvPr id="108552" name="AutoShape 12"/>
          <p:cNvSpPr>
            <a:spLocks noChangeArrowheads="1"/>
          </p:cNvSpPr>
          <p:nvPr/>
        </p:nvSpPr>
        <p:spPr bwMode="auto">
          <a:xfrm>
            <a:off x="1265238" y="3100388"/>
            <a:ext cx="120650" cy="350837"/>
          </a:xfrm>
          <a:prstGeom prst="upArrow">
            <a:avLst>
              <a:gd name="adj1" fmla="val 50000"/>
              <a:gd name="adj2" fmla="val 72697"/>
            </a:avLst>
          </a:prstGeom>
          <a:solidFill>
            <a:schemeClr val="bg1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8553" name="AutoShape 13"/>
          <p:cNvSpPr>
            <a:spLocks noChangeArrowheads="1"/>
          </p:cNvSpPr>
          <p:nvPr/>
        </p:nvSpPr>
        <p:spPr bwMode="auto">
          <a:xfrm>
            <a:off x="2344738" y="3101975"/>
            <a:ext cx="120650" cy="349250"/>
          </a:xfrm>
          <a:prstGeom prst="upArrow">
            <a:avLst>
              <a:gd name="adj1" fmla="val 50000"/>
              <a:gd name="adj2" fmla="val 72368"/>
            </a:avLst>
          </a:prstGeom>
          <a:solidFill>
            <a:schemeClr val="bg1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8554" name="AutoShape 14"/>
          <p:cNvSpPr>
            <a:spLocks noChangeArrowheads="1"/>
          </p:cNvSpPr>
          <p:nvPr/>
        </p:nvSpPr>
        <p:spPr bwMode="auto">
          <a:xfrm>
            <a:off x="2833688" y="3101975"/>
            <a:ext cx="120650" cy="349250"/>
          </a:xfrm>
          <a:prstGeom prst="upArrow">
            <a:avLst>
              <a:gd name="adj1" fmla="val 50000"/>
              <a:gd name="adj2" fmla="val 72368"/>
            </a:avLst>
          </a:prstGeom>
          <a:solidFill>
            <a:schemeClr val="bg1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8555" name="AutoShape 15"/>
          <p:cNvSpPr>
            <a:spLocks noChangeArrowheads="1"/>
          </p:cNvSpPr>
          <p:nvPr/>
        </p:nvSpPr>
        <p:spPr bwMode="auto">
          <a:xfrm>
            <a:off x="3355975" y="3101975"/>
            <a:ext cx="120650" cy="349250"/>
          </a:xfrm>
          <a:prstGeom prst="upArrow">
            <a:avLst>
              <a:gd name="adj1" fmla="val 50000"/>
              <a:gd name="adj2" fmla="val 72368"/>
            </a:avLst>
          </a:prstGeom>
          <a:solidFill>
            <a:schemeClr val="bg1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76200" y="2133600"/>
            <a:ext cx="3657600" cy="2971800"/>
            <a:chOff x="48" y="1152"/>
            <a:chExt cx="2208" cy="1872"/>
          </a:xfrm>
          <a:solidFill>
            <a:schemeClr val="bg1"/>
          </a:solidFill>
        </p:grpSpPr>
        <p:sp>
          <p:nvSpPr>
            <p:cNvPr id="214032" name="Rectangle 16"/>
            <p:cNvSpPr>
              <a:spLocks noChangeArrowheads="1"/>
            </p:cNvSpPr>
            <p:nvPr/>
          </p:nvSpPr>
          <p:spPr bwMode="auto">
            <a:xfrm>
              <a:off x="48" y="1152"/>
              <a:ext cx="2208" cy="187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48" y="1200"/>
              <a:ext cx="2175" cy="1710"/>
              <a:chOff x="192" y="1200"/>
              <a:chExt cx="2175" cy="1710"/>
            </a:xfrm>
            <a:grpFill/>
          </p:grpSpPr>
          <p:pic>
            <p:nvPicPr>
              <p:cNvPr id="214034" name="Picture 1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306" y="1200"/>
                <a:ext cx="2061" cy="1603"/>
              </a:xfrm>
              <a:prstGeom prst="rect">
                <a:avLst/>
              </a:prstGeom>
              <a:grpFill/>
              <a:ln>
                <a:noFill/>
              </a:ln>
              <a:effectLst/>
              <a:extLst/>
            </p:spPr>
          </p:pic>
          <p:sp>
            <p:nvSpPr>
              <p:cNvPr id="214035" name="Text Box 19"/>
              <p:cNvSpPr txBox="1">
                <a:spLocks noChangeArrowheads="1"/>
              </p:cNvSpPr>
              <p:nvPr/>
            </p:nvSpPr>
            <p:spPr bwMode="auto">
              <a:xfrm>
                <a:off x="576" y="2781"/>
                <a:ext cx="1679" cy="129"/>
              </a:xfrm>
              <a:prstGeom prst="rect">
                <a:avLst/>
              </a:prstGeom>
              <a:grpFill/>
              <a:ln>
                <a:noFill/>
              </a:ln>
              <a:effectLst/>
              <a:extLst/>
            </p:spPr>
            <p:txBody>
              <a:bodyPr wrap="none" lIns="81639" tIns="51922" rIns="81639" bIns="40820"/>
              <a:lstStyle>
                <a:lvl1pPr defTabSz="414338"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91150" algn="l"/>
                    <a:tab pos="5805488" algn="l"/>
                    <a:tab pos="6221413" algn="l"/>
                    <a:tab pos="6635750" algn="l"/>
                    <a:tab pos="7050088" algn="l"/>
                    <a:tab pos="7464425" algn="l"/>
                    <a:tab pos="7880350" algn="l"/>
                    <a:tab pos="8294688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674688" indent="-260350" defTabSz="414338"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91150" algn="l"/>
                    <a:tab pos="5805488" algn="l"/>
                    <a:tab pos="6221413" algn="l"/>
                    <a:tab pos="6635750" algn="l"/>
                    <a:tab pos="7050088" algn="l"/>
                    <a:tab pos="7464425" algn="l"/>
                    <a:tab pos="7880350" algn="l"/>
                    <a:tab pos="8294688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036638" indent="-207963" defTabSz="414338"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91150" algn="l"/>
                    <a:tab pos="5805488" algn="l"/>
                    <a:tab pos="6221413" algn="l"/>
                    <a:tab pos="6635750" algn="l"/>
                    <a:tab pos="7050088" algn="l"/>
                    <a:tab pos="7464425" algn="l"/>
                    <a:tab pos="7880350" algn="l"/>
                    <a:tab pos="8294688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450975" indent="-206375" defTabSz="414338"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91150" algn="l"/>
                    <a:tab pos="5805488" algn="l"/>
                    <a:tab pos="6221413" algn="l"/>
                    <a:tab pos="6635750" algn="l"/>
                    <a:tab pos="7050088" algn="l"/>
                    <a:tab pos="7464425" algn="l"/>
                    <a:tab pos="7880350" algn="l"/>
                    <a:tab pos="8294688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866900" indent="-207963" defTabSz="414338"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91150" algn="l"/>
                    <a:tab pos="5805488" algn="l"/>
                    <a:tab pos="6221413" algn="l"/>
                    <a:tab pos="6635750" algn="l"/>
                    <a:tab pos="7050088" algn="l"/>
                    <a:tab pos="7464425" algn="l"/>
                    <a:tab pos="7880350" algn="l"/>
                    <a:tab pos="8294688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324100" indent="-207963" defTabSz="414338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91150" algn="l"/>
                    <a:tab pos="5805488" algn="l"/>
                    <a:tab pos="6221413" algn="l"/>
                    <a:tab pos="6635750" algn="l"/>
                    <a:tab pos="7050088" algn="l"/>
                    <a:tab pos="7464425" algn="l"/>
                    <a:tab pos="7880350" algn="l"/>
                    <a:tab pos="8294688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781300" indent="-207963" defTabSz="414338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91150" algn="l"/>
                    <a:tab pos="5805488" algn="l"/>
                    <a:tab pos="6221413" algn="l"/>
                    <a:tab pos="6635750" algn="l"/>
                    <a:tab pos="7050088" algn="l"/>
                    <a:tab pos="7464425" algn="l"/>
                    <a:tab pos="7880350" algn="l"/>
                    <a:tab pos="8294688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238500" indent="-207963" defTabSz="414338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91150" algn="l"/>
                    <a:tab pos="5805488" algn="l"/>
                    <a:tab pos="6221413" algn="l"/>
                    <a:tab pos="6635750" algn="l"/>
                    <a:tab pos="7050088" algn="l"/>
                    <a:tab pos="7464425" algn="l"/>
                    <a:tab pos="7880350" algn="l"/>
                    <a:tab pos="8294688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695700" indent="-207963" defTabSz="414338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91150" algn="l"/>
                    <a:tab pos="5805488" algn="l"/>
                    <a:tab pos="6221413" algn="l"/>
                    <a:tab pos="6635750" algn="l"/>
                    <a:tab pos="7050088" algn="l"/>
                    <a:tab pos="7464425" algn="l"/>
                    <a:tab pos="7880350" algn="l"/>
                    <a:tab pos="8294688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hangingPunct="0">
                  <a:lnSpc>
                    <a:spcPct val="93000"/>
                  </a:lnSpc>
                  <a:buSzPct val="100000"/>
                  <a:defRPr/>
                </a:pPr>
                <a:r>
                  <a:rPr lang="en-US" sz="1300" b="1">
                    <a:solidFill>
                      <a:srgbClr val="00000C"/>
                    </a:solidFill>
                  </a:rPr>
                  <a:t>&lt; 1%              </a:t>
                </a:r>
                <a:r>
                  <a:rPr lang="en-US" sz="1300" b="1">
                    <a:solidFill>
                      <a:srgbClr val="00000C"/>
                    </a:solidFill>
                    <a:cs typeface="Arial" charset="0"/>
                  </a:rPr>
                  <a:t>~10%     ~23%    ~50%</a:t>
                </a:r>
              </a:p>
            </p:txBody>
          </p:sp>
          <p:sp>
            <p:nvSpPr>
              <p:cNvPr id="214036" name="Text Box 20"/>
              <p:cNvSpPr txBox="1">
                <a:spLocks noChangeArrowheads="1"/>
              </p:cNvSpPr>
              <p:nvPr/>
            </p:nvSpPr>
            <p:spPr bwMode="auto">
              <a:xfrm>
                <a:off x="192" y="1209"/>
                <a:ext cx="373" cy="280"/>
              </a:xfrm>
              <a:prstGeom prst="rect">
                <a:avLst/>
              </a:prstGeom>
              <a:grpFill/>
              <a:ln>
                <a:noFill/>
              </a:ln>
              <a:effectLst/>
              <a:extLst/>
            </p:spPr>
            <p:txBody>
              <a:bodyPr wrap="none" lIns="81639" tIns="40820" rIns="81639" bIns="40820"/>
              <a:lstStyle>
                <a:lvl1pPr defTabSz="414338"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91150" algn="l"/>
                    <a:tab pos="5805488" algn="l"/>
                    <a:tab pos="6221413" algn="l"/>
                    <a:tab pos="6635750" algn="l"/>
                    <a:tab pos="7050088" algn="l"/>
                    <a:tab pos="7464425" algn="l"/>
                    <a:tab pos="7880350" algn="l"/>
                    <a:tab pos="8294688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674688" indent="-260350" defTabSz="414338"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91150" algn="l"/>
                    <a:tab pos="5805488" algn="l"/>
                    <a:tab pos="6221413" algn="l"/>
                    <a:tab pos="6635750" algn="l"/>
                    <a:tab pos="7050088" algn="l"/>
                    <a:tab pos="7464425" algn="l"/>
                    <a:tab pos="7880350" algn="l"/>
                    <a:tab pos="8294688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036638" indent="-207963" defTabSz="414338"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91150" algn="l"/>
                    <a:tab pos="5805488" algn="l"/>
                    <a:tab pos="6221413" algn="l"/>
                    <a:tab pos="6635750" algn="l"/>
                    <a:tab pos="7050088" algn="l"/>
                    <a:tab pos="7464425" algn="l"/>
                    <a:tab pos="7880350" algn="l"/>
                    <a:tab pos="8294688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450975" indent="-206375" defTabSz="414338"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91150" algn="l"/>
                    <a:tab pos="5805488" algn="l"/>
                    <a:tab pos="6221413" algn="l"/>
                    <a:tab pos="6635750" algn="l"/>
                    <a:tab pos="7050088" algn="l"/>
                    <a:tab pos="7464425" algn="l"/>
                    <a:tab pos="7880350" algn="l"/>
                    <a:tab pos="8294688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866900" indent="-207963" defTabSz="414338"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91150" algn="l"/>
                    <a:tab pos="5805488" algn="l"/>
                    <a:tab pos="6221413" algn="l"/>
                    <a:tab pos="6635750" algn="l"/>
                    <a:tab pos="7050088" algn="l"/>
                    <a:tab pos="7464425" algn="l"/>
                    <a:tab pos="7880350" algn="l"/>
                    <a:tab pos="8294688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324100" indent="-207963" defTabSz="414338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91150" algn="l"/>
                    <a:tab pos="5805488" algn="l"/>
                    <a:tab pos="6221413" algn="l"/>
                    <a:tab pos="6635750" algn="l"/>
                    <a:tab pos="7050088" algn="l"/>
                    <a:tab pos="7464425" algn="l"/>
                    <a:tab pos="7880350" algn="l"/>
                    <a:tab pos="8294688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781300" indent="-207963" defTabSz="414338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91150" algn="l"/>
                    <a:tab pos="5805488" algn="l"/>
                    <a:tab pos="6221413" algn="l"/>
                    <a:tab pos="6635750" algn="l"/>
                    <a:tab pos="7050088" algn="l"/>
                    <a:tab pos="7464425" algn="l"/>
                    <a:tab pos="7880350" algn="l"/>
                    <a:tab pos="8294688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238500" indent="-207963" defTabSz="414338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91150" algn="l"/>
                    <a:tab pos="5805488" algn="l"/>
                    <a:tab pos="6221413" algn="l"/>
                    <a:tab pos="6635750" algn="l"/>
                    <a:tab pos="7050088" algn="l"/>
                    <a:tab pos="7464425" algn="l"/>
                    <a:tab pos="7880350" algn="l"/>
                    <a:tab pos="8294688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695700" indent="-207963" defTabSz="414338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91150" algn="l"/>
                    <a:tab pos="5805488" algn="l"/>
                    <a:tab pos="6221413" algn="l"/>
                    <a:tab pos="6635750" algn="l"/>
                    <a:tab pos="7050088" algn="l"/>
                    <a:tab pos="7464425" algn="l"/>
                    <a:tab pos="7880350" algn="l"/>
                    <a:tab pos="8294688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n-US" sz="2700">
                    <a:solidFill>
                      <a:srgbClr val="000000"/>
                    </a:solidFill>
                    <a:latin typeface="Times New Roman" pitchFamily="18" charset="0"/>
                  </a:rPr>
                  <a:t>G</a:t>
                </a:r>
                <a:r>
                  <a:rPr lang="en-US" sz="2700" baseline="-33000">
                    <a:solidFill>
                      <a:srgbClr val="000000"/>
                    </a:solidFill>
                    <a:latin typeface="Times New Roman" pitchFamily="18" charset="0"/>
                  </a:rPr>
                  <a:t>eff</a:t>
                </a:r>
              </a:p>
            </p:txBody>
          </p:sp>
        </p:grpSp>
      </p:grpSp>
      <p:sp>
        <p:nvSpPr>
          <p:cNvPr id="108557" name="Text Box 21"/>
          <p:cNvSpPr txBox="1">
            <a:spLocks noChangeArrowheads="1"/>
          </p:cNvSpPr>
          <p:nvPr/>
        </p:nvSpPr>
        <p:spPr bwMode="auto">
          <a:xfrm>
            <a:off x="2438400" y="2971800"/>
            <a:ext cx="10604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000C"/>
                </a:solidFill>
              </a:rPr>
              <a:t> PANDA</a:t>
            </a:r>
          </a:p>
        </p:txBody>
      </p:sp>
      <p:sp>
        <p:nvSpPr>
          <p:cNvPr id="108558" name="Rectangle 22"/>
          <p:cNvSpPr>
            <a:spLocks noChangeArrowheads="1"/>
          </p:cNvSpPr>
          <p:nvPr/>
        </p:nvSpPr>
        <p:spPr bwMode="auto">
          <a:xfrm flipV="1">
            <a:off x="2392680" y="3090863"/>
            <a:ext cx="45719" cy="93662"/>
          </a:xfrm>
          <a:prstGeom prst="rect">
            <a:avLst/>
          </a:prstGeom>
          <a:solidFill>
            <a:srgbClr val="00000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fr-FR" sz="1000"/>
          </a:p>
        </p:txBody>
      </p:sp>
      <p:sp>
        <p:nvSpPr>
          <p:cNvPr id="108559" name="Text Box 28"/>
          <p:cNvSpPr txBox="1">
            <a:spLocks noChangeArrowheads="1"/>
          </p:cNvSpPr>
          <p:nvPr/>
        </p:nvSpPr>
        <p:spPr bwMode="auto">
          <a:xfrm>
            <a:off x="1143000" y="5424488"/>
            <a:ext cx="10350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F0000"/>
                </a:solidFill>
              </a:rPr>
              <a:t>pQCD ?</a:t>
            </a:r>
          </a:p>
        </p:txBody>
      </p:sp>
      <p:sp>
        <p:nvSpPr>
          <p:cNvPr id="108560" name="Line 36"/>
          <p:cNvSpPr>
            <a:spLocks noChangeShapeType="1"/>
          </p:cNvSpPr>
          <p:nvPr/>
        </p:nvSpPr>
        <p:spPr bwMode="auto">
          <a:xfrm flipV="1">
            <a:off x="1752600" y="4114800"/>
            <a:ext cx="1219200" cy="1219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8561" name="Text Box 37"/>
          <p:cNvSpPr txBox="1">
            <a:spLocks noChangeArrowheads="1"/>
          </p:cNvSpPr>
          <p:nvPr/>
        </p:nvSpPr>
        <p:spPr bwMode="auto">
          <a:xfrm>
            <a:off x="2841625" y="5783263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108563" name="Text Box 43"/>
          <p:cNvSpPr txBox="1">
            <a:spLocks noChangeArrowheads="1"/>
          </p:cNvSpPr>
          <p:nvPr/>
        </p:nvSpPr>
        <p:spPr bwMode="auto">
          <a:xfrm>
            <a:off x="322263" y="1143000"/>
            <a:ext cx="1430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/>
              <a:t>L=2 fb</a:t>
            </a:r>
            <a:r>
              <a:rPr lang="fr-FR" sz="2000" b="1" baseline="30000"/>
              <a:t>-1</a:t>
            </a:r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2466280" y="1510507"/>
            <a:ext cx="6497638" cy="4795838"/>
            <a:chOff x="1584" y="963"/>
            <a:chExt cx="4093" cy="3021"/>
          </a:xfrm>
        </p:grpSpPr>
        <p:sp>
          <p:nvSpPr>
            <p:cNvPr id="108569" name="Text Box 45"/>
            <p:cNvSpPr txBox="1">
              <a:spLocks noChangeArrowheads="1"/>
            </p:cNvSpPr>
            <p:nvPr/>
          </p:nvSpPr>
          <p:spPr bwMode="auto">
            <a:xfrm>
              <a:off x="2638" y="963"/>
              <a:ext cx="3039" cy="5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lIns="90000" tIns="108360" rIns="90000" bIns="45000"/>
            <a:lstStyle/>
            <a:p>
              <a:pPr defTabSz="457200" hangingPunct="0">
                <a:lnSpc>
                  <a:spcPct val="72000"/>
                </a:lnSpc>
                <a:spcAft>
                  <a:spcPts val="600"/>
                </a:spcAft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b="1">
                  <a:solidFill>
                    <a:srgbClr val="00FF00"/>
                  </a:solidFill>
                  <a:latin typeface="Century Schoolbook L"/>
                </a:rPr>
                <a:t>-VDM: F. Iachello et al., PLB43, 171 (1973)</a:t>
              </a:r>
            </a:p>
            <a:p>
              <a:pPr defTabSz="457200" hangingPunct="0">
                <a:lnSpc>
                  <a:spcPct val="72000"/>
                </a:lnSpc>
                <a:spcAft>
                  <a:spcPts val="600"/>
                </a:spcAft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b="1">
                  <a:solidFill>
                    <a:srgbClr val="0000FF"/>
                  </a:solidFill>
                  <a:latin typeface="Century Schoolbook L"/>
                </a:rPr>
                <a:t>…extended VDM, PRC66, 045501 (2002)</a:t>
              </a:r>
            </a:p>
            <a:p>
              <a:pPr defTabSz="457200" hangingPunct="0">
                <a:lnSpc>
                  <a:spcPct val="72000"/>
                </a:lnSpc>
                <a:spcAft>
                  <a:spcPts val="600"/>
                </a:spcAft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b="1">
                  <a:solidFill>
                    <a:srgbClr val="000000"/>
                  </a:solidFill>
                  <a:latin typeface="Century Schoolbook L"/>
                </a:rPr>
                <a:t>Egle Tomasi-Gustafsson et al., EPJA24 (2005) 419</a:t>
              </a:r>
            </a:p>
            <a:p>
              <a:pPr defTabSz="457200" hangingPunct="0">
                <a:lnSpc>
                  <a:spcPct val="72000"/>
                </a:lnSpc>
                <a:spcAft>
                  <a:spcPts val="600"/>
                </a:spcAft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1600" b="1">
                <a:solidFill>
                  <a:srgbClr val="000000"/>
                </a:solidFill>
                <a:latin typeface="Century Schoolbook L"/>
              </a:endParaRPr>
            </a:p>
          </p:txBody>
        </p:sp>
        <p:grpSp>
          <p:nvGrpSpPr>
            <p:cNvPr id="7" name="Group 46"/>
            <p:cNvGrpSpPr>
              <a:grpSpLocks/>
            </p:cNvGrpSpPr>
            <p:nvPr/>
          </p:nvGrpSpPr>
          <p:grpSpPr bwMode="auto">
            <a:xfrm>
              <a:off x="1584" y="1446"/>
              <a:ext cx="3984" cy="2538"/>
              <a:chOff x="1584" y="1446"/>
              <a:chExt cx="3984" cy="2538"/>
            </a:xfrm>
          </p:grpSpPr>
          <p:pic>
            <p:nvPicPr>
              <p:cNvPr id="108573" name="Picture 4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20" y="1446"/>
                <a:ext cx="2003" cy="1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574" name="AutoShape 49"/>
              <p:cNvSpPr>
                <a:spLocks noChangeArrowheads="1"/>
              </p:cNvSpPr>
              <p:nvPr/>
            </p:nvSpPr>
            <p:spPr bwMode="auto">
              <a:xfrm>
                <a:off x="1584" y="3360"/>
                <a:ext cx="3984" cy="624"/>
              </a:xfrm>
              <a:prstGeom prst="roundRect">
                <a:avLst>
                  <a:gd name="adj" fmla="val 16667"/>
                </a:avLst>
              </a:prstGeom>
              <a:solidFill>
                <a:srgbClr val="4F81B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fr-FR" i="1" dirty="0">
                    <a:solidFill>
                      <a:schemeClr val="bg1"/>
                    </a:solidFill>
                  </a:rPr>
                  <a:t>PANDA </a:t>
                </a:r>
                <a:r>
                  <a:rPr lang="fr-FR" i="1" dirty="0" err="1">
                    <a:solidFill>
                      <a:schemeClr val="bg1"/>
                    </a:solidFill>
                  </a:rPr>
                  <a:t>will</a:t>
                </a:r>
                <a:r>
                  <a:rPr lang="fr-FR" i="1" dirty="0">
                    <a:solidFill>
                      <a:schemeClr val="bg1"/>
                    </a:solidFill>
                  </a:rPr>
                  <a:t> </a:t>
                </a:r>
                <a:r>
                  <a:rPr lang="fr-FR" i="1" dirty="0" err="1">
                    <a:solidFill>
                      <a:schemeClr val="bg1"/>
                    </a:solidFill>
                  </a:rPr>
                  <a:t>bring</a:t>
                </a:r>
                <a:r>
                  <a:rPr lang="fr-FR" dirty="0">
                    <a:solidFill>
                      <a:schemeClr val="bg1"/>
                    </a:solidFill>
                  </a:rPr>
                  <a:t> </a:t>
                </a:r>
              </a:p>
              <a:p>
                <a:pPr algn="ctr"/>
                <a:r>
                  <a:rPr lang="fr-FR" dirty="0" err="1">
                    <a:solidFill>
                      <a:schemeClr val="bg1"/>
                    </a:solidFill>
                  </a:rPr>
                  <a:t>Precise</a:t>
                </a:r>
                <a:r>
                  <a:rPr lang="fr-FR" dirty="0">
                    <a:solidFill>
                      <a:schemeClr val="bg1"/>
                    </a:solidFill>
                  </a:rPr>
                  <a:t> </a:t>
                </a:r>
                <a:r>
                  <a:rPr lang="fr-FR" dirty="0" err="1">
                    <a:solidFill>
                      <a:schemeClr val="bg1"/>
                    </a:solidFill>
                  </a:rPr>
                  <a:t>determination</a:t>
                </a:r>
                <a:r>
                  <a:rPr lang="fr-FR" dirty="0">
                    <a:solidFill>
                      <a:schemeClr val="bg1"/>
                    </a:solidFill>
                  </a:rPr>
                  <a:t> of |G</a:t>
                </a:r>
                <a:r>
                  <a:rPr lang="fr-FR" baseline="-25000" dirty="0">
                    <a:solidFill>
                      <a:schemeClr val="bg1"/>
                    </a:solidFill>
                  </a:rPr>
                  <a:t>E</a:t>
                </a:r>
                <a:r>
                  <a:rPr lang="fr-FR" sz="1400" dirty="0">
                    <a:solidFill>
                      <a:schemeClr val="bg1"/>
                    </a:solidFill>
                  </a:rPr>
                  <a:t>|</a:t>
                </a:r>
                <a:r>
                  <a:rPr lang="fr-FR" sz="1400" baseline="-25000" dirty="0">
                    <a:solidFill>
                      <a:schemeClr val="bg1"/>
                    </a:solidFill>
                  </a:rPr>
                  <a:t> </a:t>
                </a:r>
                <a:r>
                  <a:rPr lang="fr-FR" dirty="0">
                    <a:solidFill>
                      <a:schemeClr val="bg1"/>
                    </a:solidFill>
                  </a:rPr>
                  <a:t>and | G</a:t>
                </a:r>
                <a:r>
                  <a:rPr lang="fr-FR" baseline="-25000" dirty="0">
                    <a:solidFill>
                      <a:schemeClr val="bg1"/>
                    </a:solidFill>
                  </a:rPr>
                  <a:t>M </a:t>
                </a:r>
                <a:r>
                  <a:rPr lang="fr-FR" dirty="0">
                    <a:solidFill>
                      <a:schemeClr val="bg1"/>
                    </a:solidFill>
                  </a:rPr>
                  <a:t>| up to 14 (</a:t>
                </a:r>
                <a:r>
                  <a:rPr lang="fr-FR" dirty="0" err="1">
                    <a:solidFill>
                      <a:schemeClr val="bg1"/>
                    </a:solidFill>
                  </a:rPr>
                  <a:t>GeV</a:t>
                </a:r>
                <a:r>
                  <a:rPr lang="fr-FR" dirty="0">
                    <a:solidFill>
                      <a:schemeClr val="bg1"/>
                    </a:solidFill>
                  </a:rPr>
                  <a:t>/c)</a:t>
                </a:r>
                <a:r>
                  <a:rPr lang="fr-FR" baseline="30000" dirty="0">
                    <a:solidFill>
                      <a:schemeClr val="bg1"/>
                    </a:solidFill>
                  </a:rPr>
                  <a:t>2</a:t>
                </a:r>
              </a:p>
              <a:p>
                <a:pPr algn="ctr"/>
                <a:r>
                  <a:rPr lang="fr-FR" dirty="0" err="1">
                    <a:solidFill>
                      <a:schemeClr val="bg1"/>
                    </a:solidFill>
                  </a:rPr>
                  <a:t>G</a:t>
                </a:r>
                <a:r>
                  <a:rPr lang="fr-FR" baseline="-25000" dirty="0" err="1">
                    <a:solidFill>
                      <a:schemeClr val="bg1"/>
                    </a:solidFill>
                  </a:rPr>
                  <a:t>eff</a:t>
                </a:r>
                <a:r>
                  <a:rPr lang="fr-FR" dirty="0">
                    <a:solidFill>
                      <a:schemeClr val="bg1"/>
                    </a:solidFill>
                  </a:rPr>
                  <a:t> up to 30 (</a:t>
                </a:r>
                <a:r>
                  <a:rPr lang="fr-FR" dirty="0" err="1">
                    <a:solidFill>
                      <a:schemeClr val="bg1"/>
                    </a:solidFill>
                  </a:rPr>
                  <a:t>GeV</a:t>
                </a:r>
                <a:r>
                  <a:rPr lang="fr-FR" dirty="0">
                    <a:solidFill>
                      <a:schemeClr val="bg1"/>
                    </a:solidFill>
                  </a:rPr>
                  <a:t>/c)</a:t>
                </a:r>
                <a:r>
                  <a:rPr lang="fr-FR" baseline="30000" dirty="0">
                    <a:solidFill>
                      <a:schemeClr val="bg1"/>
                    </a:solidFill>
                  </a:rPr>
                  <a:t>2</a:t>
                </a:r>
                <a:r>
                  <a:rPr lang="fr-FR" dirty="0">
                    <a:solidFill>
                      <a:schemeClr val="bg1"/>
                    </a:solidFill>
                  </a:rPr>
                  <a:t> : transition </a:t>
                </a:r>
                <a:r>
                  <a:rPr lang="fr-FR" dirty="0" err="1">
                    <a:solidFill>
                      <a:schemeClr val="bg1"/>
                    </a:solidFill>
                  </a:rPr>
                  <a:t>towards</a:t>
                </a:r>
                <a:r>
                  <a:rPr lang="fr-FR" dirty="0">
                    <a:solidFill>
                      <a:schemeClr val="bg1"/>
                    </a:solidFill>
                  </a:rPr>
                  <a:t> </a:t>
                </a:r>
                <a:r>
                  <a:rPr lang="fr-FR" dirty="0" err="1">
                    <a:solidFill>
                      <a:schemeClr val="bg1"/>
                    </a:solidFill>
                  </a:rPr>
                  <a:t>perturbative</a:t>
                </a:r>
                <a:r>
                  <a:rPr lang="fr-FR" dirty="0">
                    <a:solidFill>
                      <a:schemeClr val="bg1"/>
                    </a:solidFill>
                  </a:rPr>
                  <a:t> QCD </a:t>
                </a:r>
              </a:p>
            </p:txBody>
          </p:sp>
        </p:grpSp>
        <p:sp>
          <p:nvSpPr>
            <p:cNvPr id="108571" name="AutoShape 50"/>
            <p:cNvSpPr>
              <a:spLocks noChangeArrowheads="1"/>
            </p:cNvSpPr>
            <p:nvPr/>
          </p:nvSpPr>
          <p:spPr bwMode="auto">
            <a:xfrm>
              <a:off x="4752" y="201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 defTabSz="45720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PANDA</a:t>
              </a:r>
            </a:p>
          </p:txBody>
        </p:sp>
      </p:grpSp>
      <p:sp>
        <p:nvSpPr>
          <p:cNvPr id="214067" name="Rectangle 51"/>
          <p:cNvSpPr>
            <a:spLocks noChangeArrowheads="1"/>
          </p:cNvSpPr>
          <p:nvPr/>
        </p:nvSpPr>
        <p:spPr bwMode="auto">
          <a:xfrm>
            <a:off x="952500" y="2286000"/>
            <a:ext cx="238125" cy="2133600"/>
          </a:xfrm>
          <a:prstGeom prst="rect">
            <a:avLst/>
          </a:prstGeom>
          <a:gradFill rotWithShape="1">
            <a:gsLst>
              <a:gs pos="0">
                <a:schemeClr val="accent1">
                  <a:alpha val="56000"/>
                </a:schemeClr>
              </a:gs>
              <a:gs pos="100000">
                <a:schemeClr val="accent1">
                  <a:gamma/>
                  <a:shade val="46275"/>
                  <a:invGamma/>
                  <a:alpha val="56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14068" name="Text Box 52"/>
          <p:cNvSpPr txBox="1">
            <a:spLocks noChangeArrowheads="1"/>
          </p:cNvSpPr>
          <p:nvPr/>
        </p:nvSpPr>
        <p:spPr bwMode="auto">
          <a:xfrm>
            <a:off x="152400" y="3886200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BES</a:t>
            </a:r>
            <a:endParaRPr lang="fr-FR" dirty="0"/>
          </a:p>
        </p:txBody>
      </p:sp>
      <p:sp>
        <p:nvSpPr>
          <p:cNvPr id="214069" name="Rectangle 53"/>
          <p:cNvSpPr>
            <a:spLocks noChangeArrowheads="1"/>
          </p:cNvSpPr>
          <p:nvPr/>
        </p:nvSpPr>
        <p:spPr bwMode="auto">
          <a:xfrm>
            <a:off x="5390423" y="2579688"/>
            <a:ext cx="533400" cy="2305050"/>
          </a:xfrm>
          <a:prstGeom prst="rect">
            <a:avLst/>
          </a:prstGeom>
          <a:gradFill rotWithShape="1">
            <a:gsLst>
              <a:gs pos="0">
                <a:schemeClr val="accent1">
                  <a:alpha val="56000"/>
                </a:schemeClr>
              </a:gs>
              <a:gs pos="100000">
                <a:schemeClr val="accent1">
                  <a:gamma/>
                  <a:shade val="46275"/>
                  <a:invGamma/>
                  <a:alpha val="56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14070" name="Text Box 54"/>
          <p:cNvSpPr txBox="1">
            <a:spLocks noChangeArrowheads="1"/>
          </p:cNvSpPr>
          <p:nvPr/>
        </p:nvSpPr>
        <p:spPr bwMode="auto">
          <a:xfrm>
            <a:off x="6248400" y="4267200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BES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A4EAF-79CD-4E56-8648-F889C9AFBC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Orsay, PH-QCD  GDR meeting,  3/10/2012</a:t>
            </a:r>
            <a:endParaRPr lang="fr-FR"/>
          </a:p>
        </p:txBody>
      </p:sp>
      <p:sp>
        <p:nvSpPr>
          <p:cNvPr id="23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BE49F-FFD3-49FC-A2A4-0C2AD1AA5BCF}" type="slidenum">
              <a:rPr lang="fr-FR"/>
              <a:pPr>
                <a:defRPr/>
              </a:pPr>
              <a:t>5</a:t>
            </a:fld>
            <a:endParaRPr lang="fr-FR"/>
          </a:p>
        </p:txBody>
      </p:sp>
      <p:pic>
        <p:nvPicPr>
          <p:cNvPr id="21509" name="Picture 6" descr="dsigmadq2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112" y="1268760"/>
            <a:ext cx="3048000" cy="2374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1510" name="Object 10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8750729"/>
              </p:ext>
            </p:extLst>
          </p:nvPr>
        </p:nvGraphicFramePr>
        <p:xfrm>
          <a:off x="5508104" y="1340768"/>
          <a:ext cx="279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79" name="Equation" r:id="rId4" imgW="279400" imgH="419100" progId="Equation.3">
                  <p:embed/>
                </p:oleObj>
              </mc:Choice>
              <mc:Fallback>
                <p:oleObj name="Equation" r:id="rId4" imgW="279400" imgH="419100" progId="Equation.3">
                  <p:embed/>
                  <p:pic>
                    <p:nvPicPr>
                      <p:cNvPr id="0" name="Picture 4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1340768"/>
                        <a:ext cx="279400" cy="419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33" name="Titre 1"/>
          <p:cNvSpPr>
            <a:spLocks/>
          </p:cNvSpPr>
          <p:nvPr/>
        </p:nvSpPr>
        <p:spPr bwMode="auto">
          <a:xfrm>
            <a:off x="0" y="-27384"/>
            <a:ext cx="9144000" cy="72008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fr-FR" sz="3600" baseline="0" dirty="0">
                <a:solidFill>
                  <a:schemeClr val="bg1"/>
                </a:solidFill>
              </a:rPr>
              <a:t>Count rate </a:t>
            </a:r>
            <a:r>
              <a:rPr lang="fr-FR" sz="3600" baseline="0" dirty="0" err="1">
                <a:solidFill>
                  <a:schemeClr val="bg1"/>
                </a:solidFill>
              </a:rPr>
              <a:t>predictions</a:t>
            </a:r>
            <a:r>
              <a:rPr lang="fr-FR" sz="3600" baseline="0" dirty="0">
                <a:solidFill>
                  <a:schemeClr val="bg1"/>
                </a:solidFill>
              </a:rPr>
              <a:t> for pp </a:t>
            </a:r>
            <a:r>
              <a:rPr lang="fr-FR" sz="3600" baseline="0" dirty="0" smtClean="0">
                <a:solidFill>
                  <a:schemeClr val="bg1"/>
                </a:solidFill>
                <a:sym typeface="Symbol"/>
              </a:rPr>
              <a:t></a:t>
            </a:r>
            <a:r>
              <a:rPr lang="el-GR" sz="3600" baseline="0" dirty="0" smtClean="0">
                <a:solidFill>
                  <a:schemeClr val="bg1"/>
                </a:solidFill>
                <a:sym typeface="Wingdings" pitchFamily="2" charset="2"/>
              </a:rPr>
              <a:t>π</a:t>
            </a:r>
            <a:r>
              <a:rPr lang="fr-FR" sz="3600" baseline="30000" dirty="0">
                <a:solidFill>
                  <a:schemeClr val="bg1"/>
                </a:solidFill>
                <a:sym typeface="Wingdings" pitchFamily="2" charset="2"/>
              </a:rPr>
              <a:t>0</a:t>
            </a:r>
            <a:r>
              <a:rPr lang="fr-FR" sz="3600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</a:t>
            </a:r>
            <a:r>
              <a:rPr lang="fr-FR" sz="36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</a:t>
            </a:r>
            <a:r>
              <a:rPr lang="fr-FR" sz="3600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</a:t>
            </a:r>
            <a:r>
              <a:rPr lang="fr-FR" sz="36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</a:t>
            </a:r>
            <a:endParaRPr lang="fr-FR" sz="3600" baseline="30000" dirty="0">
              <a:solidFill>
                <a:schemeClr val="bg1"/>
              </a:solidFill>
            </a:endParaRPr>
          </a:p>
        </p:txBody>
      </p:sp>
      <p:cxnSp>
        <p:nvCxnSpPr>
          <p:cNvPr id="21512" name="Connecteur droit 28"/>
          <p:cNvCxnSpPr>
            <a:cxnSpLocks noChangeShapeType="1"/>
          </p:cNvCxnSpPr>
          <p:nvPr/>
        </p:nvCxnSpPr>
        <p:spPr bwMode="auto">
          <a:xfrm>
            <a:off x="6082705" y="150813"/>
            <a:ext cx="217487" cy="1587"/>
          </a:xfrm>
          <a:prstGeom prst="line">
            <a:avLst/>
          </a:prstGeom>
          <a:noFill/>
          <a:ln w="317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3" name="Text Box 7"/>
          <p:cNvSpPr txBox="1">
            <a:spLocks noChangeArrowheads="1"/>
          </p:cNvSpPr>
          <p:nvPr/>
        </p:nvSpPr>
        <p:spPr bwMode="auto">
          <a:xfrm>
            <a:off x="5431035" y="764704"/>
            <a:ext cx="3173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baseline="0" dirty="0"/>
              <a:t>Incident </a:t>
            </a:r>
            <a:r>
              <a:rPr lang="fr-FR" baseline="0" dirty="0" err="1"/>
              <a:t>energy</a:t>
            </a:r>
            <a:r>
              <a:rPr lang="fr-FR" baseline="0" dirty="0"/>
              <a:t>  </a:t>
            </a:r>
            <a:r>
              <a:rPr lang="fr-FR" baseline="0" dirty="0" err="1"/>
              <a:t>dependence</a:t>
            </a:r>
            <a:r>
              <a:rPr lang="fr-FR" dirty="0"/>
              <a:t> </a:t>
            </a:r>
          </a:p>
        </p:txBody>
      </p:sp>
      <p:grpSp>
        <p:nvGrpSpPr>
          <p:cNvPr id="21515" name="Group 28"/>
          <p:cNvGrpSpPr>
            <a:grpSpLocks/>
          </p:cNvGrpSpPr>
          <p:nvPr/>
        </p:nvGrpSpPr>
        <p:grpSpPr bwMode="auto">
          <a:xfrm>
            <a:off x="5076056" y="3789040"/>
            <a:ext cx="4067944" cy="2592288"/>
            <a:chOff x="1104" y="2400"/>
            <a:chExt cx="2630" cy="1785"/>
          </a:xfrm>
        </p:grpSpPr>
        <p:pic>
          <p:nvPicPr>
            <p:cNvPr id="21523" name="Image 17" descr="ncoupbaldin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400"/>
              <a:ext cx="2630" cy="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4" name="ZoneTexte 23"/>
            <p:cNvSpPr txBox="1">
              <a:spLocks noChangeArrowheads="1"/>
            </p:cNvSpPr>
            <p:nvPr/>
          </p:nvSpPr>
          <p:spPr bwMode="auto">
            <a:xfrm>
              <a:off x="2151" y="2592"/>
              <a:ext cx="1497" cy="4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b="1" baseline="0" dirty="0">
                  <a:solidFill>
                    <a:srgbClr val="000000"/>
                  </a:solidFill>
                  <a:latin typeface="Calibri" pitchFamily="34" charset="0"/>
                </a:rPr>
                <a:t>T=1GeV</a:t>
              </a:r>
            </a:p>
            <a:p>
              <a:pPr eaLnBrk="1" hangingPunct="1"/>
              <a:r>
                <a:rPr lang="fr-FR" b="1" baseline="0" dirty="0">
                  <a:solidFill>
                    <a:srgbClr val="000000"/>
                  </a:solidFill>
                  <a:latin typeface="Calibri" pitchFamily="34" charset="0"/>
                </a:rPr>
                <a:t>q²=2.±0.25 (</a:t>
              </a:r>
              <a:r>
                <a:rPr lang="fr-FR" b="1" baseline="0" dirty="0" err="1">
                  <a:solidFill>
                    <a:srgbClr val="000000"/>
                  </a:solidFill>
                  <a:latin typeface="Calibri" pitchFamily="34" charset="0"/>
                </a:rPr>
                <a:t>GeV</a:t>
              </a:r>
              <a:r>
                <a:rPr lang="fr-FR" b="1" baseline="0" dirty="0">
                  <a:solidFill>
                    <a:srgbClr val="000000"/>
                  </a:solidFill>
                  <a:latin typeface="Calibri" pitchFamily="34" charset="0"/>
                </a:rPr>
                <a:t>/c)²</a:t>
              </a:r>
            </a:p>
          </p:txBody>
        </p:sp>
        <p:sp>
          <p:nvSpPr>
            <p:cNvPr id="124949" name="Oval 21"/>
            <p:cNvSpPr>
              <a:spLocks noChangeArrowheads="1"/>
            </p:cNvSpPr>
            <p:nvPr/>
          </p:nvSpPr>
          <p:spPr bwMode="auto">
            <a:xfrm>
              <a:off x="1680" y="2688"/>
              <a:ext cx="192" cy="9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27000"/>
                  </a:schemeClr>
                </a:gs>
                <a:gs pos="100000">
                  <a:schemeClr val="accent1">
                    <a:gamma/>
                    <a:tint val="78824"/>
                    <a:invGamma/>
                    <a:alpha val="42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21516" name="Text Box 26"/>
          <p:cNvSpPr txBox="1">
            <a:spLocks noChangeArrowheads="1"/>
          </p:cNvSpPr>
          <p:nvPr/>
        </p:nvSpPr>
        <p:spPr bwMode="auto">
          <a:xfrm>
            <a:off x="6012160" y="3717032"/>
            <a:ext cx="19891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baseline="0" dirty="0" err="1"/>
              <a:t>Luminosity</a:t>
            </a:r>
            <a:r>
              <a:rPr lang="fr-FR" baseline="0" dirty="0"/>
              <a:t> =2 fb</a:t>
            </a:r>
            <a:r>
              <a:rPr lang="fr-FR" dirty="0"/>
              <a:t>-1</a:t>
            </a:r>
          </a:p>
        </p:txBody>
      </p:sp>
      <p:sp>
        <p:nvSpPr>
          <p:cNvPr id="21517" name="Line 27"/>
          <p:cNvSpPr>
            <a:spLocks noChangeShapeType="1"/>
          </p:cNvSpPr>
          <p:nvPr/>
        </p:nvSpPr>
        <p:spPr bwMode="auto">
          <a:xfrm>
            <a:off x="7108609" y="2133600"/>
            <a:ext cx="0" cy="12954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886200" y="1251619"/>
            <a:ext cx="457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aseline="0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6" name="Groupe 8"/>
          <p:cNvGrpSpPr/>
          <p:nvPr/>
        </p:nvGrpSpPr>
        <p:grpSpPr bwMode="auto">
          <a:xfrm>
            <a:off x="251520" y="1418217"/>
            <a:ext cx="4437529" cy="2226807"/>
            <a:chOff x="3947931" y="1597070"/>
            <a:chExt cx="5088565" cy="4856266"/>
          </a:xfrm>
          <a:solidFill>
            <a:schemeClr val="bg1"/>
          </a:solidFill>
        </p:grpSpPr>
        <p:grpSp>
          <p:nvGrpSpPr>
            <p:cNvPr id="27" name="Groupe 18"/>
            <p:cNvGrpSpPr/>
            <p:nvPr/>
          </p:nvGrpSpPr>
          <p:grpSpPr>
            <a:xfrm>
              <a:off x="3947931" y="1597070"/>
              <a:ext cx="5088565" cy="4856266"/>
              <a:chOff x="3947931" y="1597070"/>
              <a:chExt cx="5088565" cy="4856266"/>
            </a:xfrm>
            <a:grpFill/>
          </p:grpSpPr>
          <p:sp>
            <p:nvSpPr>
              <p:cNvPr id="30" name="ZoneTexte 29"/>
              <p:cNvSpPr txBox="1"/>
              <p:nvPr/>
            </p:nvSpPr>
            <p:spPr>
              <a:xfrm>
                <a:off x="4743902" y="1597070"/>
                <a:ext cx="3650099" cy="87256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sz="2000" baseline="0" dirty="0">
                    <a:solidFill>
                      <a:srgbClr val="0DB72D"/>
                    </a:solidFill>
                    <a:latin typeface="+mn-lt"/>
                  </a:rPr>
                  <a:t>ρ</a:t>
                </a:r>
                <a:r>
                  <a:rPr lang="fr-FR" sz="2000" baseline="0" dirty="0">
                    <a:solidFill>
                      <a:srgbClr val="0DB72D"/>
                    </a:solidFill>
                    <a:latin typeface="+mn-lt"/>
                  </a:rPr>
                  <a:t>,</a:t>
                </a:r>
                <a:r>
                  <a:rPr lang="fr-FR" sz="2000" baseline="0" dirty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el-GR" sz="2000" baseline="0" dirty="0">
                    <a:solidFill>
                      <a:srgbClr val="E81EDA"/>
                    </a:solidFill>
                    <a:latin typeface="+mn-lt"/>
                  </a:rPr>
                  <a:t>ω</a:t>
                </a:r>
                <a:r>
                  <a:rPr lang="fr-FR" sz="2000" baseline="0" dirty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fr-FR" sz="2000" baseline="0" dirty="0">
                    <a:latin typeface="+mn-lt"/>
                  </a:rPr>
                  <a:t>and</a:t>
                </a:r>
                <a:r>
                  <a:rPr lang="fr-FR" sz="2000" baseline="0" dirty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el-GR" sz="2000" baseline="0" dirty="0" smtClean="0">
                    <a:solidFill>
                      <a:srgbClr val="F7940F"/>
                    </a:solidFill>
                    <a:latin typeface="Calibri"/>
                    <a:cs typeface="Times New Roman"/>
                  </a:rPr>
                  <a:t>φ</a:t>
                </a:r>
                <a:r>
                  <a:rPr lang="fr-FR" sz="2000" baseline="0" dirty="0" smtClean="0">
                    <a:solidFill>
                      <a:srgbClr val="F7940F"/>
                    </a:solidFill>
                    <a:latin typeface="Calibri"/>
                    <a:cs typeface="Times New Roman"/>
                  </a:rPr>
                  <a:t> </a:t>
                </a:r>
                <a:r>
                  <a:rPr lang="fr-FR" sz="2000" baseline="0" dirty="0" err="1" smtClean="0">
                    <a:latin typeface="Times New Roman"/>
                    <a:cs typeface="Times New Roman"/>
                  </a:rPr>
                  <a:t>resonances</a:t>
                </a:r>
                <a:endParaRPr lang="fr-FR" sz="2000" baseline="0" dirty="0">
                  <a:latin typeface="+mn-lt"/>
                </a:endParaRPr>
              </a:p>
            </p:txBody>
          </p:sp>
          <p:pic>
            <p:nvPicPr>
              <p:cNvPr id="31" name="Image 30" descr="gegmzoom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947931" y="2636912"/>
                <a:ext cx="5088565" cy="3816424"/>
              </a:xfrm>
              <a:prstGeom prst="rect">
                <a:avLst/>
              </a:prstGeom>
              <a:grpFill/>
            </p:spPr>
          </p:pic>
          <p:cxnSp>
            <p:nvCxnSpPr>
              <p:cNvPr id="32" name="Connecteur droit avec flèche 31"/>
              <p:cNvCxnSpPr/>
              <p:nvPr/>
            </p:nvCxnSpPr>
            <p:spPr>
              <a:xfrm rot="5400000">
                <a:off x="4103948" y="2888940"/>
                <a:ext cx="1728192" cy="504056"/>
              </a:xfrm>
              <a:prstGeom prst="straightConnector1">
                <a:avLst/>
              </a:prstGeom>
              <a:grpFill/>
              <a:ln w="25400">
                <a:solidFill>
                  <a:srgbClr val="0DB72D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avec flèche 32"/>
              <p:cNvCxnSpPr/>
              <p:nvPr/>
            </p:nvCxnSpPr>
            <p:spPr>
              <a:xfrm rot="16200000" flipH="1">
                <a:off x="5148064" y="2348880"/>
                <a:ext cx="2088232" cy="1944216"/>
              </a:xfrm>
              <a:prstGeom prst="straightConnector1">
                <a:avLst/>
              </a:prstGeom>
              <a:grpFill/>
              <a:ln w="25400">
                <a:solidFill>
                  <a:srgbClr val="0DB72D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avec flèche 33"/>
              <p:cNvCxnSpPr/>
              <p:nvPr/>
            </p:nvCxnSpPr>
            <p:spPr>
              <a:xfrm rot="5400000">
                <a:off x="4644008" y="2708920"/>
                <a:ext cx="1224136" cy="360040"/>
              </a:xfrm>
              <a:prstGeom prst="straightConnector1">
                <a:avLst/>
              </a:prstGeom>
              <a:grpFill/>
              <a:ln w="25400">
                <a:solidFill>
                  <a:srgbClr val="E81EDA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avec flèche 34"/>
              <p:cNvCxnSpPr/>
              <p:nvPr/>
            </p:nvCxnSpPr>
            <p:spPr>
              <a:xfrm>
                <a:off x="5436096" y="2276872"/>
                <a:ext cx="2016224" cy="1440160"/>
              </a:xfrm>
              <a:prstGeom prst="straightConnector1">
                <a:avLst/>
              </a:prstGeom>
              <a:grpFill/>
              <a:ln w="25400">
                <a:solidFill>
                  <a:srgbClr val="E81EDA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avec flèche 35"/>
              <p:cNvCxnSpPr/>
              <p:nvPr/>
            </p:nvCxnSpPr>
            <p:spPr>
              <a:xfrm rot="5400000">
                <a:off x="4896036" y="2816932"/>
                <a:ext cx="1656184" cy="576064"/>
              </a:xfrm>
              <a:prstGeom prst="straightConnector1">
                <a:avLst/>
              </a:prstGeom>
              <a:grpFill/>
              <a:ln w="25400">
                <a:solidFill>
                  <a:srgbClr val="F7940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avec flèche 36"/>
              <p:cNvCxnSpPr/>
              <p:nvPr/>
            </p:nvCxnSpPr>
            <p:spPr>
              <a:xfrm>
                <a:off x="6012160" y="2276872"/>
                <a:ext cx="1872208" cy="1440160"/>
              </a:xfrm>
              <a:prstGeom prst="straightConnector1">
                <a:avLst/>
              </a:prstGeom>
              <a:grpFill/>
              <a:ln w="25400">
                <a:solidFill>
                  <a:srgbClr val="F7940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ZoneTexte 27"/>
            <p:cNvSpPr txBox="1"/>
            <p:nvPr/>
          </p:nvSpPr>
          <p:spPr>
            <a:xfrm>
              <a:off x="4644008" y="5085184"/>
              <a:ext cx="1180010" cy="71727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baseline="0" dirty="0">
                  <a:solidFill>
                    <a:srgbClr val="0000FF"/>
                  </a:solidFill>
                  <a:latin typeface="+mn-lt"/>
                </a:rPr>
                <a:t>|G</a:t>
              </a:r>
              <a:r>
                <a:rPr lang="fr-FR" sz="2000" baseline="-25000" dirty="0">
                  <a:solidFill>
                    <a:srgbClr val="0000FF"/>
                  </a:solidFill>
                  <a:latin typeface="+mn-lt"/>
                </a:rPr>
                <a:t>M</a:t>
              </a:r>
              <a:r>
                <a:rPr lang="fr-FR" sz="2000" baseline="0" dirty="0">
                  <a:solidFill>
                    <a:srgbClr val="0000FF"/>
                  </a:solidFill>
                  <a:latin typeface="+mn-lt"/>
                </a:rPr>
                <a:t>|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7236296" y="5085184"/>
              <a:ext cx="1180010" cy="71727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baseline="0" dirty="0">
                  <a:solidFill>
                    <a:srgbClr val="0000FF"/>
                  </a:solidFill>
                  <a:latin typeface="+mn-lt"/>
                </a:rPr>
                <a:t>|G</a:t>
              </a:r>
              <a:r>
                <a:rPr lang="fr-FR" sz="2000" baseline="-25000" dirty="0">
                  <a:solidFill>
                    <a:srgbClr val="0000FF"/>
                  </a:solidFill>
                  <a:latin typeface="+mn-lt"/>
                </a:rPr>
                <a:t>E</a:t>
              </a:r>
              <a:r>
                <a:rPr lang="fr-FR" sz="2000" baseline="0" dirty="0">
                  <a:solidFill>
                    <a:srgbClr val="0000FF"/>
                  </a:solidFill>
                  <a:latin typeface="+mn-lt"/>
                </a:rPr>
                <a:t>|</a:t>
              </a:r>
            </a:p>
          </p:txBody>
        </p:sp>
      </p:grpSp>
      <p:sp>
        <p:nvSpPr>
          <p:cNvPr id="38" name="Text Box 52"/>
          <p:cNvSpPr txBox="1">
            <a:spLocks noChangeArrowheads="1"/>
          </p:cNvSpPr>
          <p:nvPr/>
        </p:nvSpPr>
        <p:spPr bwMode="auto">
          <a:xfrm>
            <a:off x="395536" y="764704"/>
            <a:ext cx="3886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i="1" baseline="0" dirty="0" smtClean="0"/>
              <a:t> </a:t>
            </a:r>
            <a:r>
              <a:rPr lang="fr-FR" baseline="0" dirty="0" err="1"/>
              <a:t>Iachello</a:t>
            </a:r>
            <a:r>
              <a:rPr lang="fr-FR" baseline="0" dirty="0"/>
              <a:t> VMD  </a:t>
            </a:r>
            <a:r>
              <a:rPr lang="fr-FR" baseline="0" dirty="0" err="1"/>
              <a:t>form</a:t>
            </a:r>
            <a:r>
              <a:rPr lang="fr-FR" baseline="0" dirty="0"/>
              <a:t> factor model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baseline="0" dirty="0"/>
              <a:t>  </a:t>
            </a:r>
            <a:r>
              <a:rPr lang="fr-FR" i="1" baseline="0" dirty="0"/>
              <a:t>Phys. </a:t>
            </a:r>
            <a:r>
              <a:rPr lang="fr-FR" i="1" baseline="0" dirty="0" err="1"/>
              <a:t>Rev</a:t>
            </a:r>
            <a:r>
              <a:rPr lang="fr-FR" i="1" baseline="0" dirty="0"/>
              <a:t>. C69, 055204, 2004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baseline="0" dirty="0"/>
              <a:t> </a:t>
            </a:r>
          </a:p>
          <a:p>
            <a:pPr eaLnBrk="1" hangingPunct="1"/>
            <a:endParaRPr lang="fr-FR" baseline="0" dirty="0"/>
          </a:p>
        </p:txBody>
      </p:sp>
      <p:sp>
        <p:nvSpPr>
          <p:cNvPr id="39" name="ZoneTexte 38"/>
          <p:cNvSpPr txBox="1"/>
          <p:nvPr/>
        </p:nvSpPr>
        <p:spPr>
          <a:xfrm>
            <a:off x="3563888" y="3573016"/>
            <a:ext cx="123463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q</a:t>
            </a:r>
            <a:r>
              <a:rPr lang="en-US" sz="1600" baseline="30000" dirty="0" smtClean="0"/>
              <a:t>2 </a:t>
            </a:r>
            <a:r>
              <a:rPr lang="en-US" sz="1600" dirty="0" smtClean="0"/>
              <a:t>(</a:t>
            </a:r>
            <a:r>
              <a:rPr lang="en-US" sz="1600" dirty="0" err="1" smtClean="0"/>
              <a:t>GeV</a:t>
            </a:r>
            <a:r>
              <a:rPr lang="en-US" sz="1600" dirty="0" smtClean="0"/>
              <a:t>/c2)</a:t>
            </a:r>
            <a:endParaRPr lang="fr-FR" sz="1600" dirty="0"/>
          </a:p>
        </p:txBody>
      </p:sp>
      <p:sp>
        <p:nvSpPr>
          <p:cNvPr id="40" name="ZoneTexte 39"/>
          <p:cNvSpPr txBox="1"/>
          <p:nvPr/>
        </p:nvSpPr>
        <p:spPr>
          <a:xfrm>
            <a:off x="1331640" y="3573016"/>
            <a:ext cx="123463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q</a:t>
            </a:r>
            <a:r>
              <a:rPr lang="en-US" sz="1600" baseline="30000" dirty="0" smtClean="0"/>
              <a:t>2 </a:t>
            </a:r>
            <a:r>
              <a:rPr lang="en-US" sz="1600" dirty="0" smtClean="0"/>
              <a:t>(</a:t>
            </a:r>
            <a:r>
              <a:rPr lang="en-US" sz="1600" dirty="0" err="1" smtClean="0"/>
              <a:t>GeV</a:t>
            </a:r>
            <a:r>
              <a:rPr lang="en-US" sz="1600" dirty="0" smtClean="0"/>
              <a:t>/c2)</a:t>
            </a:r>
            <a:endParaRPr lang="fr-FR" sz="1600" dirty="0"/>
          </a:p>
        </p:txBody>
      </p:sp>
      <p:sp>
        <p:nvSpPr>
          <p:cNvPr id="41" name="ZoneTexte 40"/>
          <p:cNvSpPr txBox="1"/>
          <p:nvPr/>
        </p:nvSpPr>
        <p:spPr>
          <a:xfrm>
            <a:off x="1403648" y="6021288"/>
            <a:ext cx="3476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J. Boucher PhD </a:t>
            </a:r>
            <a:r>
              <a:rPr lang="en-US" i="1" dirty="0" err="1" smtClean="0"/>
              <a:t>Orsay</a:t>
            </a:r>
            <a:r>
              <a:rPr lang="en-US" i="1" dirty="0" smtClean="0"/>
              <a:t> dec.2011</a:t>
            </a:r>
            <a:endParaRPr lang="fr-FR" i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658749" y="5108991"/>
            <a:ext cx="391325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at</a:t>
            </a:r>
            <a:r>
              <a:rPr lang="fr-FR" dirty="0" smtClean="0"/>
              <a:t> T=1 </a:t>
            </a:r>
            <a:r>
              <a:rPr lang="fr-FR" dirty="0" err="1" smtClean="0"/>
              <a:t>GeV</a:t>
            </a:r>
            <a:r>
              <a:rPr lang="fr-FR" dirty="0" smtClean="0"/>
              <a:t> , q</a:t>
            </a:r>
            <a:r>
              <a:rPr lang="fr-FR" baseline="30000" dirty="0" smtClean="0"/>
              <a:t>2</a:t>
            </a:r>
            <a:r>
              <a:rPr lang="fr-FR" dirty="0" smtClean="0"/>
              <a:t>=2 (</a:t>
            </a:r>
            <a:r>
              <a:rPr lang="fr-FR" dirty="0" err="1" smtClean="0"/>
              <a:t>GeV</a:t>
            </a:r>
            <a:r>
              <a:rPr lang="fr-FR" dirty="0" smtClean="0"/>
              <a:t>/c)</a:t>
            </a:r>
            <a:r>
              <a:rPr lang="fr-FR" baseline="30000" dirty="0" smtClean="0"/>
              <a:t>2</a:t>
            </a:r>
            <a:endParaRPr lang="fr-FR" dirty="0" smtClean="0"/>
          </a:p>
          <a:p>
            <a:pPr algn="ctr"/>
            <a:r>
              <a:rPr lang="fr-FR" dirty="0" smtClean="0"/>
              <a:t>172000 </a:t>
            </a:r>
            <a:r>
              <a:rPr lang="fr-FR" dirty="0" err="1" smtClean="0"/>
              <a:t>events</a:t>
            </a:r>
            <a:r>
              <a:rPr lang="fr-FR" dirty="0" smtClean="0"/>
              <a:t> for </a:t>
            </a:r>
            <a:r>
              <a:rPr lang="fr-FR" dirty="0" smtClean="0">
                <a:sym typeface="Symbol" pitchFamily="18" charset="2"/>
              </a:rPr>
              <a:t>q</a:t>
            </a:r>
            <a:r>
              <a:rPr lang="fr-FR" baseline="30000" dirty="0" smtClean="0">
                <a:sym typeface="Symbol" pitchFamily="18" charset="2"/>
              </a:rPr>
              <a:t>2</a:t>
            </a:r>
            <a:r>
              <a:rPr lang="fr-FR" dirty="0" smtClean="0">
                <a:sym typeface="Symbol" pitchFamily="18" charset="2"/>
              </a:rPr>
              <a:t>=0.5 </a:t>
            </a:r>
            <a:r>
              <a:rPr lang="fr-FR" dirty="0" smtClean="0"/>
              <a:t>(</a:t>
            </a:r>
            <a:r>
              <a:rPr lang="fr-FR" dirty="0" err="1" smtClean="0"/>
              <a:t>GeV</a:t>
            </a:r>
            <a:r>
              <a:rPr lang="fr-FR" dirty="0" smtClean="0"/>
              <a:t>/c)</a:t>
            </a:r>
            <a:r>
              <a:rPr lang="fr-FR" baseline="30000" dirty="0" smtClean="0"/>
              <a:t>2</a:t>
            </a:r>
            <a:r>
              <a:rPr lang="fr-FR" dirty="0" smtClean="0"/>
              <a:t>,</a:t>
            </a:r>
          </a:p>
          <a:p>
            <a:pPr algn="ctr"/>
            <a:r>
              <a:rPr lang="fr-FR" dirty="0" smtClean="0"/>
              <a:t>4000 </a:t>
            </a:r>
            <a:r>
              <a:rPr lang="fr-FR" dirty="0" err="1" smtClean="0"/>
              <a:t>events</a:t>
            </a:r>
            <a:r>
              <a:rPr lang="fr-FR" dirty="0" smtClean="0"/>
              <a:t> for </a:t>
            </a:r>
            <a:r>
              <a:rPr lang="fr-FR" dirty="0" smtClean="0">
                <a:sym typeface="Symbol" pitchFamily="18" charset="2"/>
              </a:rPr>
              <a:t></a:t>
            </a:r>
            <a:r>
              <a:rPr lang="fr-FR" baseline="-25000" dirty="0" smtClean="0">
                <a:sym typeface="Symbol" pitchFamily="18" charset="2"/>
              </a:rPr>
              <a:t></a:t>
            </a:r>
            <a:r>
              <a:rPr lang="fr-FR" dirty="0" smtClean="0">
                <a:sym typeface="Symbol" pitchFamily="18" charset="2"/>
              </a:rPr>
              <a:t>=1° (</a:t>
            </a:r>
            <a:r>
              <a:rPr lang="fr-FR" baseline="-25000" dirty="0" smtClean="0">
                <a:sym typeface="Symbol" pitchFamily="18" charset="2"/>
              </a:rPr>
              <a:t></a:t>
            </a:r>
            <a:r>
              <a:rPr lang="fr-FR" dirty="0" smtClean="0">
                <a:sym typeface="Symbol" pitchFamily="18" charset="2"/>
              </a:rPr>
              <a:t>=20°)</a:t>
            </a:r>
          </a:p>
        </p:txBody>
      </p:sp>
      <p:grpSp>
        <p:nvGrpSpPr>
          <p:cNvPr id="44" name="Group 108"/>
          <p:cNvGrpSpPr>
            <a:grpSpLocks/>
          </p:cNvGrpSpPr>
          <p:nvPr/>
        </p:nvGrpSpPr>
        <p:grpSpPr bwMode="auto">
          <a:xfrm>
            <a:off x="251520" y="3861048"/>
            <a:ext cx="2808313" cy="1152128"/>
            <a:chOff x="240" y="480"/>
            <a:chExt cx="2256" cy="1104"/>
          </a:xfrm>
        </p:grpSpPr>
        <p:grpSp>
          <p:nvGrpSpPr>
            <p:cNvPr id="45" name="Group 109"/>
            <p:cNvGrpSpPr>
              <a:grpSpLocks/>
            </p:cNvGrpSpPr>
            <p:nvPr/>
          </p:nvGrpSpPr>
          <p:grpSpPr bwMode="auto">
            <a:xfrm>
              <a:off x="240" y="480"/>
              <a:ext cx="2256" cy="1104"/>
              <a:chOff x="472" y="3120"/>
              <a:chExt cx="2256" cy="1104"/>
            </a:xfrm>
          </p:grpSpPr>
          <p:sp>
            <p:nvSpPr>
              <p:cNvPr id="47" name="Text Box 110"/>
              <p:cNvSpPr txBox="1">
                <a:spLocks noChangeArrowheads="1"/>
              </p:cNvSpPr>
              <p:nvPr/>
            </p:nvSpPr>
            <p:spPr bwMode="auto">
              <a:xfrm>
                <a:off x="1392" y="3264"/>
                <a:ext cx="336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baseline="0"/>
                  <a:t>q</a:t>
                </a:r>
                <a:r>
                  <a:rPr lang="fr-FR"/>
                  <a:t>2</a:t>
                </a:r>
              </a:p>
            </p:txBody>
          </p:sp>
          <p:grpSp>
            <p:nvGrpSpPr>
              <p:cNvPr id="48" name="Group 111"/>
              <p:cNvGrpSpPr>
                <a:grpSpLocks/>
              </p:cNvGrpSpPr>
              <p:nvPr/>
            </p:nvGrpSpPr>
            <p:grpSpPr bwMode="auto">
              <a:xfrm>
                <a:off x="472" y="3120"/>
                <a:ext cx="2256" cy="1104"/>
                <a:chOff x="144" y="2976"/>
                <a:chExt cx="2256" cy="1104"/>
              </a:xfrm>
            </p:grpSpPr>
            <p:grpSp>
              <p:nvGrpSpPr>
                <p:cNvPr id="49" name="Group 112"/>
                <p:cNvGrpSpPr>
                  <a:grpSpLocks/>
                </p:cNvGrpSpPr>
                <p:nvPr/>
              </p:nvGrpSpPr>
              <p:grpSpPr bwMode="auto">
                <a:xfrm>
                  <a:off x="192" y="3024"/>
                  <a:ext cx="1707" cy="1034"/>
                  <a:chOff x="192" y="3024"/>
                  <a:chExt cx="1707" cy="1034"/>
                </a:xfrm>
              </p:grpSpPr>
              <p:sp>
                <p:nvSpPr>
                  <p:cNvPr id="51" name="Text Box 1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2" y="3148"/>
                    <a:ext cx="267" cy="24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fr-FR" sz="1600" b="1" baseline="0"/>
                      <a:t>e</a:t>
                    </a:r>
                    <a:r>
                      <a:rPr lang="fr-FR" sz="1600" b="1"/>
                      <a:t>+</a:t>
                    </a:r>
                  </a:p>
                </p:txBody>
              </p:sp>
              <p:sp>
                <p:nvSpPr>
                  <p:cNvPr id="52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432" y="3408"/>
                    <a:ext cx="57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432" y="3888"/>
                    <a:ext cx="57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" name="Text Box 1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2" y="3119"/>
                    <a:ext cx="195" cy="26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fr-FR" baseline="0"/>
                      <a:t>p</a:t>
                    </a:r>
                  </a:p>
                </p:txBody>
              </p:sp>
              <p:sp>
                <p:nvSpPr>
                  <p:cNvPr id="55" name="Text Box 1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2" y="3608"/>
                    <a:ext cx="220" cy="26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prstDash val="dash"/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fr-FR" baseline="0"/>
                      <a:t>p</a:t>
                    </a:r>
                  </a:p>
                </p:txBody>
              </p:sp>
              <p:sp>
                <p:nvSpPr>
                  <p:cNvPr id="56" name="Line 1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8" y="3425"/>
                    <a:ext cx="3" cy="4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7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1011" y="3888"/>
                    <a:ext cx="51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8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84" y="3793"/>
                    <a:ext cx="284" cy="2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fr-FR" baseline="0">
                        <a:sym typeface="Symbol" pitchFamily="18" charset="2"/>
                      </a:rPr>
                      <a:t>°</a:t>
                    </a:r>
                  </a:p>
                </p:txBody>
              </p:sp>
              <p:sp>
                <p:nvSpPr>
                  <p:cNvPr id="59" name="Freeform 121"/>
                  <p:cNvSpPr>
                    <a:spLocks/>
                  </p:cNvSpPr>
                  <p:nvPr/>
                </p:nvSpPr>
                <p:spPr bwMode="auto">
                  <a:xfrm rot="-2317481">
                    <a:off x="1072" y="3306"/>
                    <a:ext cx="335" cy="277"/>
                  </a:xfrm>
                  <a:custGeom>
                    <a:avLst/>
                    <a:gdLst>
                      <a:gd name="T0" fmla="*/ 0 w 360"/>
                      <a:gd name="T1" fmla="*/ 18 h 360"/>
                      <a:gd name="T2" fmla="*/ 89 w 360"/>
                      <a:gd name="T3" fmla="*/ 18 h 360"/>
                      <a:gd name="T4" fmla="*/ 45 w 360"/>
                      <a:gd name="T5" fmla="*/ 129 h 360"/>
                      <a:gd name="T6" fmla="*/ 179 w 360"/>
                      <a:gd name="T7" fmla="*/ 92 h 360"/>
                      <a:gd name="T8" fmla="*/ 179 w 360"/>
                      <a:gd name="T9" fmla="*/ 203 h 360"/>
                      <a:gd name="T10" fmla="*/ 313 w 360"/>
                      <a:gd name="T11" fmla="*/ 166 h 360"/>
                      <a:gd name="T12" fmla="*/ 313 w 360"/>
                      <a:gd name="T13" fmla="*/ 277 h 36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60" h="360">
                        <a:moveTo>
                          <a:pt x="0" y="24"/>
                        </a:moveTo>
                        <a:cubicBezTo>
                          <a:pt x="44" y="12"/>
                          <a:pt x="88" y="0"/>
                          <a:pt x="96" y="24"/>
                        </a:cubicBezTo>
                        <a:cubicBezTo>
                          <a:pt x="104" y="48"/>
                          <a:pt x="32" y="152"/>
                          <a:pt x="48" y="168"/>
                        </a:cubicBezTo>
                        <a:cubicBezTo>
                          <a:pt x="64" y="184"/>
                          <a:pt x="168" y="104"/>
                          <a:pt x="192" y="120"/>
                        </a:cubicBezTo>
                        <a:cubicBezTo>
                          <a:pt x="216" y="136"/>
                          <a:pt x="168" y="248"/>
                          <a:pt x="192" y="264"/>
                        </a:cubicBezTo>
                        <a:cubicBezTo>
                          <a:pt x="216" y="280"/>
                          <a:pt x="312" y="200"/>
                          <a:pt x="336" y="216"/>
                        </a:cubicBezTo>
                        <a:cubicBezTo>
                          <a:pt x="360" y="232"/>
                          <a:pt x="336" y="336"/>
                          <a:pt x="336" y="36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0" name="Line 1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68" y="3392"/>
                    <a:ext cx="160" cy="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1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1468" y="3471"/>
                    <a:ext cx="160" cy="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2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2" y="3455"/>
                    <a:ext cx="243" cy="24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fr-FR" sz="1600" b="1" baseline="0"/>
                      <a:t>e</a:t>
                    </a:r>
                    <a:r>
                      <a:rPr lang="fr-FR" sz="1600" b="1"/>
                      <a:t>-</a:t>
                    </a:r>
                  </a:p>
                </p:txBody>
              </p:sp>
              <p:sp>
                <p:nvSpPr>
                  <p:cNvPr id="64" name="Text Box 1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0" y="3024"/>
                    <a:ext cx="184" cy="26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fr-FR" baseline="0"/>
                      <a:t>-</a:t>
                    </a:r>
                  </a:p>
                </p:txBody>
              </p:sp>
            </p:grpSp>
            <p:sp>
              <p:nvSpPr>
                <p:cNvPr id="50" name="Rectangle 127"/>
                <p:cNvSpPr>
                  <a:spLocks noChangeArrowheads="1"/>
                </p:cNvSpPr>
                <p:nvPr/>
              </p:nvSpPr>
              <p:spPr bwMode="auto">
                <a:xfrm>
                  <a:off x="144" y="2976"/>
                  <a:ext cx="2256" cy="1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sp>
          <p:nvSpPr>
            <p:cNvPr id="46" name="Oval 128"/>
            <p:cNvSpPr>
              <a:spLocks noChangeArrowheads="1"/>
            </p:cNvSpPr>
            <p:nvPr/>
          </p:nvSpPr>
          <p:spPr bwMode="auto">
            <a:xfrm>
              <a:off x="1056" y="816"/>
              <a:ext cx="96" cy="192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3" name="Line 27"/>
          <p:cNvSpPr>
            <a:spLocks noChangeShapeType="1"/>
          </p:cNvSpPr>
          <p:nvPr/>
        </p:nvSpPr>
        <p:spPr bwMode="auto">
          <a:xfrm>
            <a:off x="6228184" y="2364880"/>
            <a:ext cx="0" cy="1007368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49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857481"/>
              </p:ext>
            </p:extLst>
          </p:nvPr>
        </p:nvGraphicFramePr>
        <p:xfrm>
          <a:off x="172888" y="1916832"/>
          <a:ext cx="22479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1" name="Equation" r:id="rId3" imgW="1346200" imgH="279400" progId="Equation.3">
                  <p:embed/>
                </p:oleObj>
              </mc:Choice>
              <mc:Fallback>
                <p:oleObj name="Equation" r:id="rId3" imgW="1346200" imgH="279400" progId="Equation.3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88" y="1916832"/>
                        <a:ext cx="2247900" cy="4651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35" name="Group 94"/>
          <p:cNvGrpSpPr>
            <a:grpSpLocks/>
          </p:cNvGrpSpPr>
          <p:nvPr/>
        </p:nvGrpSpPr>
        <p:grpSpPr bwMode="auto">
          <a:xfrm>
            <a:off x="3923928" y="764704"/>
            <a:ext cx="2276475" cy="1199788"/>
            <a:chOff x="288" y="3264"/>
            <a:chExt cx="1434" cy="924"/>
          </a:xfrm>
        </p:grpSpPr>
        <p:sp>
          <p:nvSpPr>
            <p:cNvPr id="22586" name="Text Box 23"/>
            <p:cNvSpPr txBox="1">
              <a:spLocks noChangeArrowheads="1"/>
            </p:cNvSpPr>
            <p:nvPr/>
          </p:nvSpPr>
          <p:spPr bwMode="auto">
            <a:xfrm>
              <a:off x="506" y="3504"/>
              <a:ext cx="454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baseline="0">
                  <a:sym typeface="Symbol" pitchFamily="18" charset="2"/>
                </a:rPr>
                <a:t>*</a:t>
              </a:r>
              <a:endParaRPr lang="fr-FR"/>
            </a:p>
          </p:txBody>
        </p:sp>
        <p:grpSp>
          <p:nvGrpSpPr>
            <p:cNvPr id="22587" name="Group 51"/>
            <p:cNvGrpSpPr>
              <a:grpSpLocks/>
            </p:cNvGrpSpPr>
            <p:nvPr/>
          </p:nvGrpSpPr>
          <p:grpSpPr bwMode="auto">
            <a:xfrm>
              <a:off x="1046" y="3264"/>
              <a:ext cx="442" cy="924"/>
              <a:chOff x="1046" y="3264"/>
              <a:chExt cx="442" cy="924"/>
            </a:xfrm>
          </p:grpSpPr>
          <p:sp>
            <p:nvSpPr>
              <p:cNvPr id="22592" name="Text Box 26"/>
              <p:cNvSpPr txBox="1">
                <a:spLocks noChangeArrowheads="1"/>
              </p:cNvSpPr>
              <p:nvPr/>
            </p:nvSpPr>
            <p:spPr bwMode="auto">
              <a:xfrm>
                <a:off x="1104" y="3264"/>
                <a:ext cx="238" cy="2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sz="1600" b="1" baseline="0"/>
                  <a:t>e</a:t>
                </a:r>
                <a:r>
                  <a:rPr lang="fr-FR" sz="1600" b="1"/>
                  <a:t>+</a:t>
                </a:r>
              </a:p>
            </p:txBody>
          </p:sp>
          <p:sp>
            <p:nvSpPr>
              <p:cNvPr id="22593" name="Line 35"/>
              <p:cNvSpPr>
                <a:spLocks noChangeShapeType="1"/>
              </p:cNvSpPr>
              <p:nvPr/>
            </p:nvSpPr>
            <p:spPr bwMode="auto">
              <a:xfrm flipV="1">
                <a:off x="1046" y="3408"/>
                <a:ext cx="394" cy="3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594" name="Line 36"/>
              <p:cNvSpPr>
                <a:spLocks noChangeShapeType="1"/>
              </p:cNvSpPr>
              <p:nvPr/>
            </p:nvSpPr>
            <p:spPr bwMode="auto">
              <a:xfrm>
                <a:off x="1046" y="3796"/>
                <a:ext cx="442" cy="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595" name="Text Box 37"/>
              <p:cNvSpPr txBox="1">
                <a:spLocks noChangeArrowheads="1"/>
              </p:cNvSpPr>
              <p:nvPr/>
            </p:nvSpPr>
            <p:spPr bwMode="auto">
              <a:xfrm>
                <a:off x="1104" y="3929"/>
                <a:ext cx="216" cy="2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sz="1600" b="1" baseline="0" dirty="0"/>
                  <a:t>e</a:t>
                </a:r>
                <a:r>
                  <a:rPr lang="fr-FR" sz="1600" b="1" dirty="0"/>
                  <a:t>-</a:t>
                </a:r>
              </a:p>
            </p:txBody>
          </p:sp>
        </p:grpSp>
        <p:sp>
          <p:nvSpPr>
            <p:cNvPr id="22588" name="Line 44"/>
            <p:cNvSpPr>
              <a:spLocks noChangeShapeType="1"/>
            </p:cNvSpPr>
            <p:nvPr/>
          </p:nvSpPr>
          <p:spPr bwMode="auto">
            <a:xfrm>
              <a:off x="288" y="379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89" name="Arc 45"/>
            <p:cNvSpPr>
              <a:spLocks/>
            </p:cNvSpPr>
            <p:nvPr/>
          </p:nvSpPr>
          <p:spPr bwMode="auto">
            <a:xfrm rot="14908662" flipV="1">
              <a:off x="1087" y="3514"/>
              <a:ext cx="299" cy="432"/>
            </a:xfrm>
            <a:custGeom>
              <a:avLst/>
              <a:gdLst>
                <a:gd name="T0" fmla="*/ 0 w 16368"/>
                <a:gd name="T1" fmla="*/ 1 h 21600"/>
                <a:gd name="T2" fmla="*/ 299 w 16368"/>
                <a:gd name="T3" fmla="*/ 113 h 21600"/>
                <a:gd name="T4" fmla="*/ 33 w 16368"/>
                <a:gd name="T5" fmla="*/ 43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68" h="21600" fill="none" extrusionOk="0">
                  <a:moveTo>
                    <a:pt x="-1" y="73"/>
                  </a:moveTo>
                  <a:cubicBezTo>
                    <a:pt x="594" y="24"/>
                    <a:pt x="1189" y="0"/>
                    <a:pt x="1786" y="0"/>
                  </a:cubicBezTo>
                  <a:cubicBezTo>
                    <a:pt x="7183" y="0"/>
                    <a:pt x="12385" y="2020"/>
                    <a:pt x="16368" y="5664"/>
                  </a:cubicBezTo>
                </a:path>
                <a:path w="16368" h="21600" stroke="0" extrusionOk="0">
                  <a:moveTo>
                    <a:pt x="-1" y="73"/>
                  </a:moveTo>
                  <a:cubicBezTo>
                    <a:pt x="594" y="24"/>
                    <a:pt x="1189" y="0"/>
                    <a:pt x="1786" y="0"/>
                  </a:cubicBezTo>
                  <a:cubicBezTo>
                    <a:pt x="7183" y="0"/>
                    <a:pt x="12385" y="2020"/>
                    <a:pt x="16368" y="5664"/>
                  </a:cubicBezTo>
                  <a:lnTo>
                    <a:pt x="1786" y="21600"/>
                  </a:lnTo>
                  <a:lnTo>
                    <a:pt x="-1" y="7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590" name="Text Box 46"/>
            <p:cNvSpPr txBox="1">
              <a:spLocks noChangeArrowheads="1"/>
            </p:cNvSpPr>
            <p:nvPr/>
          </p:nvSpPr>
          <p:spPr bwMode="auto">
            <a:xfrm>
              <a:off x="1478" y="3429"/>
              <a:ext cx="244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baseline="0">
                  <a:sym typeface="Symbol" pitchFamily="18" charset="2"/>
                </a:rPr>
                <a:t></a:t>
              </a:r>
              <a:r>
                <a:rPr lang="fr-FR" baseline="-25000">
                  <a:sym typeface="Symbol" pitchFamily="18" charset="2"/>
                </a:rPr>
                <a:t>e</a:t>
              </a:r>
            </a:p>
          </p:txBody>
        </p:sp>
        <p:sp>
          <p:nvSpPr>
            <p:cNvPr id="22591" name="Line 47"/>
            <p:cNvSpPr>
              <a:spLocks noChangeShapeType="1"/>
            </p:cNvSpPr>
            <p:nvPr/>
          </p:nvSpPr>
          <p:spPr bwMode="auto">
            <a:xfrm>
              <a:off x="1056" y="379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2536" name="Group 106"/>
          <p:cNvGrpSpPr>
            <a:grpSpLocks/>
          </p:cNvGrpSpPr>
          <p:nvPr/>
        </p:nvGrpSpPr>
        <p:grpSpPr bwMode="auto">
          <a:xfrm>
            <a:off x="1648544" y="1844824"/>
            <a:ext cx="6019800" cy="1447800"/>
            <a:chOff x="376" y="2064"/>
            <a:chExt cx="5007" cy="1100"/>
          </a:xfrm>
          <a:noFill/>
        </p:grpSpPr>
        <p:sp>
          <p:nvSpPr>
            <p:cNvPr id="22577" name="Text Box 16"/>
            <p:cNvSpPr txBox="1">
              <a:spLocks noChangeArrowheads="1"/>
            </p:cNvSpPr>
            <p:nvPr/>
          </p:nvSpPr>
          <p:spPr bwMode="auto">
            <a:xfrm>
              <a:off x="3936" y="2160"/>
              <a:ext cx="701" cy="27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baseline="0">
                  <a:solidFill>
                    <a:schemeClr val="bg2"/>
                  </a:solidFill>
                </a:rPr>
                <a:t>d</a:t>
              </a:r>
              <a:r>
                <a:rPr lang="fr-FR" baseline="0">
                  <a:solidFill>
                    <a:schemeClr val="bg2"/>
                  </a:solidFill>
                  <a:sym typeface="Symbol" pitchFamily="18" charset="2"/>
                </a:rPr>
                <a:t>/d</a:t>
              </a:r>
              <a:r>
                <a:rPr lang="fr-FR" baseline="-25000">
                  <a:solidFill>
                    <a:schemeClr val="bg2"/>
                  </a:solidFill>
                  <a:sym typeface="Symbol" pitchFamily="18" charset="2"/>
                </a:rPr>
                <a:t>e</a:t>
              </a:r>
            </a:p>
          </p:txBody>
        </p:sp>
        <p:graphicFrame>
          <p:nvGraphicFramePr>
            <p:cNvPr id="22578" name="Espace réservé du contenu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4525449"/>
                </p:ext>
              </p:extLst>
            </p:nvPr>
          </p:nvGraphicFramePr>
          <p:xfrm>
            <a:off x="376" y="2064"/>
            <a:ext cx="5007" cy="10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32" name="Equation" r:id="rId5" imgW="3771900" imgH="889000" progId="Equation.3">
                    <p:embed/>
                  </p:oleObj>
                </mc:Choice>
                <mc:Fallback>
                  <p:oleObj name="Equation" r:id="rId5" imgW="3771900" imgH="889000" progId="Equation.3">
                    <p:embed/>
                    <p:pic>
                      <p:nvPicPr>
                        <p:cNvPr id="0" name="Picture 1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" y="2064"/>
                          <a:ext cx="5007" cy="105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à coins arrondis 31"/>
            <p:cNvSpPr>
              <a:spLocks noChangeArrowheads="1"/>
            </p:cNvSpPr>
            <p:nvPr/>
          </p:nvSpPr>
          <p:spPr bwMode="auto">
            <a:xfrm>
              <a:off x="1776" y="2160"/>
              <a:ext cx="273" cy="283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aseline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3" name="Rectangle à coins arrondis 32"/>
            <p:cNvSpPr>
              <a:spLocks noChangeArrowheads="1"/>
            </p:cNvSpPr>
            <p:nvPr/>
          </p:nvSpPr>
          <p:spPr bwMode="auto">
            <a:xfrm>
              <a:off x="1898" y="2544"/>
              <a:ext cx="272" cy="283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aseline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4" name="Rectangle à coins arrondis 33"/>
            <p:cNvSpPr>
              <a:spLocks noChangeArrowheads="1"/>
            </p:cNvSpPr>
            <p:nvPr/>
          </p:nvSpPr>
          <p:spPr bwMode="auto">
            <a:xfrm>
              <a:off x="2256" y="2160"/>
              <a:ext cx="273" cy="283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0000FF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aseline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5" name="Rectangle à coins arrondis 34"/>
            <p:cNvSpPr>
              <a:spLocks noChangeArrowheads="1"/>
            </p:cNvSpPr>
            <p:nvPr/>
          </p:nvSpPr>
          <p:spPr bwMode="auto">
            <a:xfrm>
              <a:off x="1968" y="2881"/>
              <a:ext cx="272" cy="283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0000FF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aseline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6" name="Rectangle à coins arrondis 35"/>
            <p:cNvSpPr>
              <a:spLocks noChangeArrowheads="1"/>
            </p:cNvSpPr>
            <p:nvPr/>
          </p:nvSpPr>
          <p:spPr bwMode="auto">
            <a:xfrm>
              <a:off x="2751" y="2160"/>
              <a:ext cx="272" cy="283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32F828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aseline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7" name="Rectangle à coins arrondis 36"/>
            <p:cNvSpPr>
              <a:spLocks noChangeArrowheads="1"/>
            </p:cNvSpPr>
            <p:nvPr/>
          </p:nvSpPr>
          <p:spPr bwMode="auto">
            <a:xfrm>
              <a:off x="3552" y="2881"/>
              <a:ext cx="273" cy="283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32F828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aseline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8" name="Rectangle à coins arrondis 37"/>
            <p:cNvSpPr>
              <a:spLocks noChangeArrowheads="1"/>
            </p:cNvSpPr>
            <p:nvPr/>
          </p:nvSpPr>
          <p:spPr bwMode="auto">
            <a:xfrm>
              <a:off x="3600" y="2544"/>
              <a:ext cx="272" cy="283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F7940F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aseline="0">
                <a:solidFill>
                  <a:schemeClr val="lt1"/>
                </a:solidFill>
                <a:latin typeface="+mn-lt"/>
              </a:endParaRPr>
            </a:p>
          </p:txBody>
        </p:sp>
      </p:grpSp>
      <p:grpSp>
        <p:nvGrpSpPr>
          <p:cNvPr id="22539" name="Group 108"/>
          <p:cNvGrpSpPr>
            <a:grpSpLocks/>
          </p:cNvGrpSpPr>
          <p:nvPr/>
        </p:nvGrpSpPr>
        <p:grpSpPr bwMode="auto">
          <a:xfrm>
            <a:off x="0" y="464840"/>
            <a:ext cx="3302000" cy="1524000"/>
            <a:chOff x="240" y="480"/>
            <a:chExt cx="2336" cy="1104"/>
          </a:xfrm>
        </p:grpSpPr>
        <p:grpSp>
          <p:nvGrpSpPr>
            <p:cNvPr id="22555" name="Group 109"/>
            <p:cNvGrpSpPr>
              <a:grpSpLocks/>
            </p:cNvGrpSpPr>
            <p:nvPr/>
          </p:nvGrpSpPr>
          <p:grpSpPr bwMode="auto">
            <a:xfrm>
              <a:off x="240" y="480"/>
              <a:ext cx="2336" cy="1104"/>
              <a:chOff x="472" y="3120"/>
              <a:chExt cx="2336" cy="1104"/>
            </a:xfrm>
          </p:grpSpPr>
          <p:sp>
            <p:nvSpPr>
              <p:cNvPr id="22557" name="Text Box 110"/>
              <p:cNvSpPr txBox="1">
                <a:spLocks noChangeArrowheads="1"/>
              </p:cNvSpPr>
              <p:nvPr/>
            </p:nvSpPr>
            <p:spPr bwMode="auto">
              <a:xfrm>
                <a:off x="1392" y="3264"/>
                <a:ext cx="336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baseline="0"/>
                  <a:t>q</a:t>
                </a:r>
                <a:r>
                  <a:rPr lang="fr-FR"/>
                  <a:t>2</a:t>
                </a:r>
              </a:p>
            </p:txBody>
          </p:sp>
          <p:grpSp>
            <p:nvGrpSpPr>
              <p:cNvPr id="22558" name="Group 111"/>
              <p:cNvGrpSpPr>
                <a:grpSpLocks/>
              </p:cNvGrpSpPr>
              <p:nvPr/>
            </p:nvGrpSpPr>
            <p:grpSpPr bwMode="auto">
              <a:xfrm>
                <a:off x="472" y="3120"/>
                <a:ext cx="2336" cy="1104"/>
                <a:chOff x="144" y="2976"/>
                <a:chExt cx="2336" cy="1104"/>
              </a:xfrm>
            </p:grpSpPr>
            <p:grpSp>
              <p:nvGrpSpPr>
                <p:cNvPr id="22559" name="Group 112"/>
                <p:cNvGrpSpPr>
                  <a:grpSpLocks/>
                </p:cNvGrpSpPr>
                <p:nvPr/>
              </p:nvGrpSpPr>
              <p:grpSpPr bwMode="auto">
                <a:xfrm>
                  <a:off x="192" y="3024"/>
                  <a:ext cx="2288" cy="1034"/>
                  <a:chOff x="192" y="3024"/>
                  <a:chExt cx="2288" cy="1034"/>
                </a:xfrm>
              </p:grpSpPr>
              <p:sp>
                <p:nvSpPr>
                  <p:cNvPr id="22561" name="Text Box 1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2" y="3148"/>
                    <a:ext cx="267" cy="24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fr-FR" sz="1600" b="1" baseline="0"/>
                      <a:t>e</a:t>
                    </a:r>
                    <a:r>
                      <a:rPr lang="fr-FR" sz="1600" b="1"/>
                      <a:t>+</a:t>
                    </a:r>
                  </a:p>
                </p:txBody>
              </p:sp>
              <p:sp>
                <p:nvSpPr>
                  <p:cNvPr id="22562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432" y="3408"/>
                    <a:ext cx="57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2563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432" y="3888"/>
                    <a:ext cx="57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2564" name="Text Box 1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2" y="3119"/>
                    <a:ext cx="195" cy="26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fr-FR" baseline="0"/>
                      <a:t>p</a:t>
                    </a:r>
                  </a:p>
                </p:txBody>
              </p:sp>
              <p:sp>
                <p:nvSpPr>
                  <p:cNvPr id="22565" name="Text Box 1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2" y="3608"/>
                    <a:ext cx="220" cy="26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prstDash val="dash"/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fr-FR" baseline="0"/>
                      <a:t>p</a:t>
                    </a:r>
                  </a:p>
                </p:txBody>
              </p:sp>
              <p:sp>
                <p:nvSpPr>
                  <p:cNvPr id="22566" name="Line 1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8" y="3425"/>
                    <a:ext cx="3" cy="4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2567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1011" y="3888"/>
                    <a:ext cx="51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2568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84" y="3793"/>
                    <a:ext cx="284" cy="2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fr-FR" baseline="0">
                        <a:sym typeface="Symbol" pitchFamily="18" charset="2"/>
                      </a:rPr>
                      <a:t>°</a:t>
                    </a:r>
                  </a:p>
                </p:txBody>
              </p:sp>
              <p:sp>
                <p:nvSpPr>
                  <p:cNvPr id="22569" name="Freeform 121"/>
                  <p:cNvSpPr>
                    <a:spLocks/>
                  </p:cNvSpPr>
                  <p:nvPr/>
                </p:nvSpPr>
                <p:spPr bwMode="auto">
                  <a:xfrm rot="-2317481">
                    <a:off x="1072" y="3306"/>
                    <a:ext cx="335" cy="277"/>
                  </a:xfrm>
                  <a:custGeom>
                    <a:avLst/>
                    <a:gdLst>
                      <a:gd name="T0" fmla="*/ 0 w 360"/>
                      <a:gd name="T1" fmla="*/ 18 h 360"/>
                      <a:gd name="T2" fmla="*/ 89 w 360"/>
                      <a:gd name="T3" fmla="*/ 18 h 360"/>
                      <a:gd name="T4" fmla="*/ 45 w 360"/>
                      <a:gd name="T5" fmla="*/ 129 h 360"/>
                      <a:gd name="T6" fmla="*/ 179 w 360"/>
                      <a:gd name="T7" fmla="*/ 92 h 360"/>
                      <a:gd name="T8" fmla="*/ 179 w 360"/>
                      <a:gd name="T9" fmla="*/ 203 h 360"/>
                      <a:gd name="T10" fmla="*/ 313 w 360"/>
                      <a:gd name="T11" fmla="*/ 166 h 360"/>
                      <a:gd name="T12" fmla="*/ 313 w 360"/>
                      <a:gd name="T13" fmla="*/ 277 h 36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60" h="360">
                        <a:moveTo>
                          <a:pt x="0" y="24"/>
                        </a:moveTo>
                        <a:cubicBezTo>
                          <a:pt x="44" y="12"/>
                          <a:pt x="88" y="0"/>
                          <a:pt x="96" y="24"/>
                        </a:cubicBezTo>
                        <a:cubicBezTo>
                          <a:pt x="104" y="48"/>
                          <a:pt x="32" y="152"/>
                          <a:pt x="48" y="168"/>
                        </a:cubicBezTo>
                        <a:cubicBezTo>
                          <a:pt x="64" y="184"/>
                          <a:pt x="168" y="104"/>
                          <a:pt x="192" y="120"/>
                        </a:cubicBezTo>
                        <a:cubicBezTo>
                          <a:pt x="216" y="136"/>
                          <a:pt x="168" y="248"/>
                          <a:pt x="192" y="264"/>
                        </a:cubicBezTo>
                        <a:cubicBezTo>
                          <a:pt x="216" y="280"/>
                          <a:pt x="312" y="200"/>
                          <a:pt x="336" y="216"/>
                        </a:cubicBezTo>
                        <a:cubicBezTo>
                          <a:pt x="360" y="232"/>
                          <a:pt x="336" y="336"/>
                          <a:pt x="336" y="36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2570" name="Line 1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68" y="3392"/>
                    <a:ext cx="160" cy="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2571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1468" y="3471"/>
                    <a:ext cx="160" cy="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2572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2" y="3455"/>
                    <a:ext cx="243" cy="24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fr-FR" sz="1600" b="1" baseline="0"/>
                      <a:t>e</a:t>
                    </a:r>
                    <a:r>
                      <a:rPr lang="fr-FR" sz="1600" b="1"/>
                      <a:t>-</a:t>
                    </a:r>
                  </a:p>
                </p:txBody>
              </p:sp>
              <p:sp>
                <p:nvSpPr>
                  <p:cNvPr id="22573" name="Text Box 1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24" y="3649"/>
                    <a:ext cx="656" cy="2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fr-FR" baseline="0"/>
                      <a:t>+ exch.</a:t>
                    </a:r>
                  </a:p>
                </p:txBody>
              </p:sp>
              <p:sp>
                <p:nvSpPr>
                  <p:cNvPr id="22574" name="Text Box 1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0" y="3024"/>
                    <a:ext cx="184" cy="26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fr-FR" baseline="0"/>
                      <a:t>-</a:t>
                    </a:r>
                  </a:p>
                </p:txBody>
              </p:sp>
            </p:grpSp>
            <p:sp>
              <p:nvSpPr>
                <p:cNvPr id="22560" name="Rectangle 127"/>
                <p:cNvSpPr>
                  <a:spLocks noChangeArrowheads="1"/>
                </p:cNvSpPr>
                <p:nvPr/>
              </p:nvSpPr>
              <p:spPr bwMode="auto">
                <a:xfrm>
                  <a:off x="144" y="2976"/>
                  <a:ext cx="2256" cy="1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sp>
          <p:nvSpPr>
            <p:cNvPr id="22556" name="Oval 128"/>
            <p:cNvSpPr>
              <a:spLocks noChangeArrowheads="1"/>
            </p:cNvSpPr>
            <p:nvPr/>
          </p:nvSpPr>
          <p:spPr bwMode="auto">
            <a:xfrm>
              <a:off x="1056" y="816"/>
              <a:ext cx="96" cy="192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2540" name="Group 130"/>
          <p:cNvGrpSpPr>
            <a:grpSpLocks/>
          </p:cNvGrpSpPr>
          <p:nvPr/>
        </p:nvGrpSpPr>
        <p:grpSpPr bwMode="auto">
          <a:xfrm>
            <a:off x="0" y="-76200"/>
            <a:ext cx="9144000" cy="762000"/>
            <a:chOff x="0" y="-48"/>
            <a:chExt cx="5760" cy="480"/>
          </a:xfrm>
        </p:grpSpPr>
        <p:sp>
          <p:nvSpPr>
            <p:cNvPr id="22553" name="Titre 1"/>
            <p:cNvSpPr txBox="1">
              <a:spLocks/>
            </p:cNvSpPr>
            <p:nvPr/>
          </p:nvSpPr>
          <p:spPr bwMode="auto">
            <a:xfrm>
              <a:off x="0" y="-11"/>
              <a:ext cx="5760" cy="4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sz="4000" baseline="0" dirty="0">
                  <a:solidFill>
                    <a:schemeClr val="bg1"/>
                  </a:solidFill>
                  <a:latin typeface="Calibri" pitchFamily="34" charset="0"/>
                </a:rPr>
                <a:t>How to </a:t>
              </a:r>
              <a:r>
                <a:rPr lang="fr-FR" sz="4000" baseline="0" dirty="0" err="1">
                  <a:solidFill>
                    <a:schemeClr val="bg1"/>
                  </a:solidFill>
                  <a:latin typeface="Calibri" pitchFamily="34" charset="0"/>
                </a:rPr>
                <a:t>extract</a:t>
              </a:r>
              <a:r>
                <a:rPr lang="fr-FR" sz="4000" baseline="0" dirty="0">
                  <a:solidFill>
                    <a:schemeClr val="bg1"/>
                  </a:solidFill>
                  <a:latin typeface="Calibri" pitchFamily="34" charset="0"/>
                </a:rPr>
                <a:t> G</a:t>
              </a:r>
              <a:r>
                <a:rPr lang="fr-FR" sz="4000" baseline="-25000" dirty="0">
                  <a:solidFill>
                    <a:schemeClr val="bg1"/>
                  </a:solidFill>
                  <a:latin typeface="Calibri" pitchFamily="34" charset="0"/>
                </a:rPr>
                <a:t>E</a:t>
              </a:r>
              <a:r>
                <a:rPr lang="fr-FR" sz="4000" baseline="0" dirty="0">
                  <a:solidFill>
                    <a:schemeClr val="bg1"/>
                  </a:solidFill>
                  <a:latin typeface="Calibri" pitchFamily="34" charset="0"/>
                </a:rPr>
                <a:t> and G</a:t>
              </a:r>
              <a:r>
                <a:rPr lang="fr-FR" sz="4000" baseline="-25000" dirty="0">
                  <a:solidFill>
                    <a:schemeClr val="bg1"/>
                  </a:solidFill>
                  <a:latin typeface="Calibri" pitchFamily="34" charset="0"/>
                </a:rPr>
                <a:t>M </a:t>
              </a:r>
              <a:r>
                <a:rPr lang="fr-FR" sz="4000" baseline="0" dirty="0">
                  <a:solidFill>
                    <a:schemeClr val="bg1"/>
                  </a:solidFill>
                  <a:latin typeface="Calibri" pitchFamily="34" charset="0"/>
                </a:rPr>
                <a:t>in</a:t>
              </a:r>
              <a:r>
                <a:rPr lang="fr-FR" sz="4000" baseline="-25000" dirty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en-US" baseline="0" dirty="0">
                  <a:solidFill>
                    <a:schemeClr val="bg1"/>
                  </a:solidFill>
                </a:rPr>
                <a:t> </a:t>
              </a:r>
              <a:r>
                <a:rPr lang="en-US" sz="2800" baseline="0" dirty="0">
                  <a:solidFill>
                    <a:schemeClr val="bg1"/>
                  </a:solidFill>
                </a:rPr>
                <a:t>p </a:t>
              </a:r>
              <a:r>
                <a:rPr lang="en-US" sz="2800" baseline="0" dirty="0" err="1">
                  <a:solidFill>
                    <a:schemeClr val="bg1"/>
                  </a:solidFill>
                </a:rPr>
                <a:t>p</a:t>
              </a:r>
              <a:r>
                <a:rPr lang="en-US" sz="2800" baseline="0" dirty="0">
                  <a:solidFill>
                    <a:schemeClr val="bg1"/>
                  </a:solidFill>
                </a:rPr>
                <a:t> → e</a:t>
              </a:r>
              <a:r>
                <a:rPr lang="en-US" sz="2800" dirty="0">
                  <a:solidFill>
                    <a:schemeClr val="bg1"/>
                  </a:solidFill>
                </a:rPr>
                <a:t>+</a:t>
              </a:r>
              <a:r>
                <a:rPr lang="en-US" sz="2800" baseline="0" dirty="0">
                  <a:solidFill>
                    <a:schemeClr val="bg1"/>
                  </a:solidFill>
                </a:rPr>
                <a:t> e</a:t>
              </a:r>
              <a:r>
                <a:rPr lang="en-US" sz="2800" dirty="0">
                  <a:solidFill>
                    <a:schemeClr val="bg1"/>
                  </a:solidFill>
                </a:rPr>
                <a:t>-</a:t>
              </a:r>
              <a:r>
                <a:rPr lang="en-US" sz="2800" baseline="0" dirty="0">
                  <a:solidFill>
                    <a:schemeClr val="bg1"/>
                  </a:solidFill>
                </a:rPr>
                <a:t> π</a:t>
              </a:r>
              <a:r>
                <a:rPr lang="en-US" sz="2800" dirty="0">
                  <a:solidFill>
                    <a:schemeClr val="bg1"/>
                  </a:solidFill>
                </a:rPr>
                <a:t>0</a:t>
              </a:r>
              <a:r>
                <a:rPr lang="en-US" sz="2800" baseline="0" dirty="0">
                  <a:solidFill>
                    <a:schemeClr val="bg1"/>
                  </a:solidFill>
                </a:rPr>
                <a:t> ?</a:t>
              </a:r>
              <a:endParaRPr lang="fr-FR" sz="2800" baseline="0" dirty="0">
                <a:solidFill>
                  <a:schemeClr val="bg1"/>
                </a:solidFill>
              </a:endParaRPr>
            </a:p>
            <a:p>
              <a:pPr algn="ctr" eaLnBrk="1" hangingPunct="1"/>
              <a:endParaRPr lang="fr-FR" sz="4000" baseline="0" dirty="0">
                <a:latin typeface="Calibri" pitchFamily="34" charset="0"/>
              </a:endParaRPr>
            </a:p>
          </p:txBody>
        </p:sp>
        <p:sp>
          <p:nvSpPr>
            <p:cNvPr id="22554" name="Text Box 129"/>
            <p:cNvSpPr txBox="1">
              <a:spLocks noChangeArrowheads="1"/>
            </p:cNvSpPr>
            <p:nvPr/>
          </p:nvSpPr>
          <p:spPr bwMode="auto">
            <a:xfrm>
              <a:off x="3900" y="-48"/>
              <a:ext cx="1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2400" baseline="0" dirty="0">
                  <a:solidFill>
                    <a:schemeClr val="bg1"/>
                  </a:solidFill>
                </a:rPr>
                <a:t>-</a:t>
              </a:r>
            </a:p>
          </p:txBody>
        </p:sp>
      </p:grpSp>
      <p:grpSp>
        <p:nvGrpSpPr>
          <p:cNvPr id="22545" name="Group 136"/>
          <p:cNvGrpSpPr>
            <a:grpSpLocks/>
          </p:cNvGrpSpPr>
          <p:nvPr/>
        </p:nvGrpSpPr>
        <p:grpSpPr bwMode="auto">
          <a:xfrm>
            <a:off x="5630863" y="3501008"/>
            <a:ext cx="3505200" cy="1797050"/>
            <a:chOff x="2160" y="2160"/>
            <a:chExt cx="3264" cy="2064"/>
          </a:xfrm>
        </p:grpSpPr>
        <p:sp>
          <p:nvSpPr>
            <p:cNvPr id="22551" name="Rectangle 137"/>
            <p:cNvSpPr>
              <a:spLocks noChangeArrowheads="1"/>
            </p:cNvSpPr>
            <p:nvPr/>
          </p:nvSpPr>
          <p:spPr bwMode="auto">
            <a:xfrm>
              <a:off x="2160" y="2160"/>
              <a:ext cx="3264" cy="206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22552" name="Image 9" descr="proj_29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374"/>
            <a:stretch>
              <a:fillRect/>
            </a:stretch>
          </p:blipFill>
          <p:spPr bwMode="auto">
            <a:xfrm>
              <a:off x="2160" y="2160"/>
              <a:ext cx="3264" cy="2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6" name="Text Box 139"/>
          <p:cNvSpPr txBox="1">
            <a:spLocks noChangeArrowheads="1"/>
          </p:cNvSpPr>
          <p:nvPr/>
        </p:nvSpPr>
        <p:spPr bwMode="auto">
          <a:xfrm>
            <a:off x="6172200" y="4057154"/>
            <a:ext cx="838200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600" baseline="0" dirty="0">
                <a:solidFill>
                  <a:schemeClr val="bg2"/>
                </a:solidFill>
              </a:rPr>
              <a:t>d</a:t>
            </a:r>
            <a:r>
              <a:rPr lang="fr-FR" sz="1600" baseline="0" dirty="0">
                <a:solidFill>
                  <a:schemeClr val="bg2"/>
                </a:solidFill>
                <a:sym typeface="Symbol" pitchFamily="18" charset="2"/>
              </a:rPr>
              <a:t>/</a:t>
            </a:r>
            <a:r>
              <a:rPr lang="fr-FR" sz="1600" baseline="0" dirty="0" err="1">
                <a:solidFill>
                  <a:schemeClr val="bg2"/>
                </a:solidFill>
                <a:sym typeface="Symbol" pitchFamily="18" charset="2"/>
              </a:rPr>
              <a:t>d</a:t>
            </a:r>
            <a:r>
              <a:rPr lang="fr-FR" sz="1600" baseline="-25000" dirty="0" err="1">
                <a:solidFill>
                  <a:schemeClr val="bg2"/>
                </a:solidFill>
                <a:sym typeface="Symbol" pitchFamily="18" charset="2"/>
              </a:rPr>
              <a:t>e</a:t>
            </a:r>
            <a:endParaRPr lang="fr-FR" sz="1600" baseline="-25000" dirty="0">
              <a:solidFill>
                <a:schemeClr val="bg2"/>
              </a:solidFill>
              <a:sym typeface="Symbol" pitchFamily="18" charset="2"/>
            </a:endParaRPr>
          </a:p>
        </p:txBody>
      </p:sp>
      <p:sp>
        <p:nvSpPr>
          <p:cNvPr id="22547" name="Text Box 140"/>
          <p:cNvSpPr txBox="1">
            <a:spLocks noChangeArrowheads="1"/>
          </p:cNvSpPr>
          <p:nvPr/>
        </p:nvSpPr>
        <p:spPr bwMode="auto">
          <a:xfrm>
            <a:off x="7812360" y="4105672"/>
            <a:ext cx="773113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600" baseline="0" dirty="0">
                <a:solidFill>
                  <a:schemeClr val="bg2"/>
                </a:solidFill>
              </a:rPr>
              <a:t>d</a:t>
            </a:r>
            <a:r>
              <a:rPr lang="fr-FR" sz="1600" baseline="0" dirty="0">
                <a:solidFill>
                  <a:schemeClr val="bg2"/>
                </a:solidFill>
                <a:sym typeface="Symbol" pitchFamily="18" charset="2"/>
              </a:rPr>
              <a:t>/</a:t>
            </a:r>
            <a:r>
              <a:rPr lang="fr-FR" sz="1600" baseline="0" dirty="0" err="1">
                <a:solidFill>
                  <a:schemeClr val="bg2"/>
                </a:solidFill>
                <a:sym typeface="Symbol" pitchFamily="18" charset="2"/>
              </a:rPr>
              <a:t>d</a:t>
            </a:r>
            <a:r>
              <a:rPr lang="fr-FR" sz="1600" baseline="-25000" dirty="0" err="1">
                <a:solidFill>
                  <a:schemeClr val="bg2"/>
                </a:solidFill>
                <a:sym typeface="Symbol" pitchFamily="18" charset="2"/>
              </a:rPr>
              <a:t>e</a:t>
            </a:r>
            <a:endParaRPr lang="fr-FR" sz="1600" baseline="-25000" dirty="0">
              <a:solidFill>
                <a:schemeClr val="bg2"/>
              </a:solidFill>
              <a:sym typeface="Symbol" pitchFamily="18" charset="2"/>
            </a:endParaRPr>
          </a:p>
        </p:txBody>
      </p:sp>
      <p:sp>
        <p:nvSpPr>
          <p:cNvPr id="22548" name="Text Box 141"/>
          <p:cNvSpPr txBox="1">
            <a:spLocks noChangeArrowheads="1"/>
          </p:cNvSpPr>
          <p:nvPr/>
        </p:nvSpPr>
        <p:spPr bwMode="auto">
          <a:xfrm>
            <a:off x="6084168" y="5192365"/>
            <a:ext cx="1061509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baseline="0" dirty="0">
                <a:solidFill>
                  <a:srgbClr val="000000"/>
                </a:solidFill>
                <a:sym typeface="Symbol" pitchFamily="18" charset="2"/>
              </a:rPr>
              <a:t></a:t>
            </a:r>
            <a:r>
              <a:rPr lang="fr-FR" baseline="-25000" dirty="0">
                <a:solidFill>
                  <a:srgbClr val="000000"/>
                </a:solidFill>
                <a:sym typeface="Symbol" pitchFamily="18" charset="2"/>
              </a:rPr>
              <a:t>e+ </a:t>
            </a:r>
            <a:r>
              <a:rPr lang="fr-FR" baseline="0" dirty="0">
                <a:solidFill>
                  <a:srgbClr val="000000"/>
                </a:solidFill>
                <a:sym typeface="Symbol" pitchFamily="18" charset="2"/>
              </a:rPr>
              <a:t>(</a:t>
            </a:r>
            <a:r>
              <a:rPr lang="fr-FR" baseline="0" dirty="0" err="1">
                <a:solidFill>
                  <a:srgbClr val="000000"/>
                </a:solidFill>
                <a:sym typeface="Symbol" pitchFamily="18" charset="2"/>
              </a:rPr>
              <a:t>deg</a:t>
            </a:r>
            <a:r>
              <a:rPr lang="fr-FR" baseline="0" dirty="0">
                <a:solidFill>
                  <a:srgbClr val="000000"/>
                </a:solidFill>
                <a:sym typeface="Symbol" pitchFamily="18" charset="2"/>
              </a:rPr>
              <a:t>)</a:t>
            </a:r>
          </a:p>
        </p:txBody>
      </p:sp>
      <p:sp>
        <p:nvSpPr>
          <p:cNvPr id="22549" name="Text Box 142"/>
          <p:cNvSpPr txBox="1">
            <a:spLocks noChangeArrowheads="1"/>
          </p:cNvSpPr>
          <p:nvPr/>
        </p:nvSpPr>
        <p:spPr bwMode="auto">
          <a:xfrm>
            <a:off x="7812360" y="5157192"/>
            <a:ext cx="1084262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aseline="0" dirty="0">
                <a:solidFill>
                  <a:srgbClr val="000000"/>
                </a:solidFill>
                <a:sym typeface="Symbol" pitchFamily="18" charset="2"/>
              </a:rPr>
              <a:t></a:t>
            </a:r>
            <a:r>
              <a:rPr lang="fr-FR" sz="2000" baseline="-25000" dirty="0">
                <a:solidFill>
                  <a:srgbClr val="000000"/>
                </a:solidFill>
                <a:sym typeface="Symbol" pitchFamily="18" charset="2"/>
              </a:rPr>
              <a:t>e+ </a:t>
            </a:r>
            <a:r>
              <a:rPr lang="fr-FR" baseline="0" dirty="0">
                <a:solidFill>
                  <a:srgbClr val="000000"/>
                </a:solidFill>
                <a:sym typeface="Symbol" pitchFamily="18" charset="2"/>
              </a:rPr>
              <a:t>(</a:t>
            </a:r>
            <a:r>
              <a:rPr lang="fr-FR" baseline="0" dirty="0" err="1">
                <a:solidFill>
                  <a:srgbClr val="000000"/>
                </a:solidFill>
                <a:sym typeface="Symbol" pitchFamily="18" charset="2"/>
              </a:rPr>
              <a:t>deg</a:t>
            </a:r>
            <a:r>
              <a:rPr lang="fr-FR" baseline="0" dirty="0">
                <a:solidFill>
                  <a:srgbClr val="000000"/>
                </a:solidFill>
                <a:sym typeface="Symbol" pitchFamily="18" charset="2"/>
              </a:rPr>
              <a:t>)</a:t>
            </a:r>
            <a:endParaRPr lang="fr-FR" sz="2000" baseline="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22550" name="Text Box 143"/>
          <p:cNvSpPr txBox="1">
            <a:spLocks noChangeArrowheads="1"/>
          </p:cNvSpPr>
          <p:nvPr/>
        </p:nvSpPr>
        <p:spPr bwMode="auto">
          <a:xfrm>
            <a:off x="5724128" y="3212976"/>
            <a:ext cx="31702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600" i="1" baseline="0" dirty="0"/>
              <a:t>J. Boucher </a:t>
            </a:r>
            <a:r>
              <a:rPr lang="fr-FR" sz="1600" i="1" baseline="0" dirty="0" err="1" smtClean="0"/>
              <a:t>PhD</a:t>
            </a:r>
            <a:r>
              <a:rPr lang="fr-FR" sz="1600" i="1" baseline="0" dirty="0" smtClean="0"/>
              <a:t> Orsay </a:t>
            </a:r>
            <a:r>
              <a:rPr lang="fr-FR" sz="1600" i="1" baseline="0" dirty="0" err="1" smtClean="0"/>
              <a:t>dec</a:t>
            </a:r>
            <a:r>
              <a:rPr lang="fr-FR" sz="1600" i="1" baseline="0" dirty="0" smtClean="0"/>
              <a:t>. 2011</a:t>
            </a:r>
            <a:endParaRPr lang="fr-FR" sz="1600" i="1" baseline="0" dirty="0"/>
          </a:p>
        </p:txBody>
      </p:sp>
      <p:sp>
        <p:nvSpPr>
          <p:cNvPr id="68" name="ZoneTexte 18"/>
          <p:cNvSpPr txBox="1">
            <a:spLocks noChangeArrowheads="1"/>
          </p:cNvSpPr>
          <p:nvPr/>
        </p:nvSpPr>
        <p:spPr bwMode="auto">
          <a:xfrm>
            <a:off x="107504" y="5733256"/>
            <a:ext cx="8403580" cy="707886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7030A0"/>
                </a:solidFill>
                <a:latin typeface="Georgia" pitchFamily="18" charset="0"/>
              </a:rPr>
              <a:t>General </a:t>
            </a:r>
            <a:r>
              <a:rPr lang="fr-FR" sz="2000" dirty="0" err="1" smtClean="0">
                <a:solidFill>
                  <a:srgbClr val="7030A0"/>
                </a:solidFill>
                <a:latin typeface="Georgia" pitchFamily="18" charset="0"/>
              </a:rPr>
              <a:t>result</a:t>
            </a:r>
            <a:r>
              <a:rPr lang="fr-FR" sz="2000" dirty="0" smtClean="0">
                <a:solidFill>
                  <a:srgbClr val="7030A0"/>
                </a:solidFill>
                <a:latin typeface="Georgia" pitchFamily="18" charset="0"/>
              </a:rPr>
              <a:t>: the </a:t>
            </a:r>
            <a:r>
              <a:rPr lang="fr-FR" sz="2000" dirty="0" err="1">
                <a:solidFill>
                  <a:srgbClr val="7030A0"/>
                </a:solidFill>
                <a:latin typeface="Georgia" pitchFamily="18" charset="0"/>
              </a:rPr>
              <a:t>angular</a:t>
            </a:r>
            <a:r>
              <a:rPr lang="fr-FR" sz="2000" dirty="0">
                <a:solidFill>
                  <a:srgbClr val="7030A0"/>
                </a:solidFill>
                <a:latin typeface="Georgia" pitchFamily="18" charset="0"/>
              </a:rPr>
              <a:t> distribution in </a:t>
            </a:r>
            <a:r>
              <a:rPr lang="el-GR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fr-FR" sz="2000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000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fr-FR" sz="2000" dirty="0">
                <a:solidFill>
                  <a:srgbClr val="7030A0"/>
                </a:solidFill>
                <a:latin typeface="Georgia" pitchFamily="18" charset="0"/>
              </a:rPr>
              <a:t> and </a:t>
            </a:r>
            <a:r>
              <a:rPr lang="el-GR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fr-FR" sz="2000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000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fr-FR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fr-FR" sz="2000" dirty="0">
                <a:solidFill>
                  <a:srgbClr val="7030A0"/>
                </a:solidFill>
                <a:sym typeface="Symbol" pitchFamily="18" charset="2"/>
              </a:rPr>
              <a:t>* frame</a:t>
            </a:r>
          </a:p>
          <a:p>
            <a:r>
              <a:rPr lang="fr-FR" sz="2000" dirty="0" err="1" smtClean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gives</a:t>
            </a:r>
            <a:r>
              <a:rPr lang="fr-FR" sz="2000" dirty="0" smtClean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access</a:t>
            </a:r>
            <a:r>
              <a:rPr lang="fr-FR" sz="2000" dirty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 to 4 H</a:t>
            </a:r>
            <a:r>
              <a:rPr lang="el-GR" sz="2000" baseline="-25000" dirty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μν</a:t>
            </a:r>
            <a:r>
              <a:rPr lang="fr-FR" sz="2000" baseline="-25000" dirty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  </a:t>
            </a:r>
            <a:r>
              <a:rPr lang="fr-FR" sz="2000" dirty="0" err="1" smtClean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at</a:t>
            </a:r>
            <a:r>
              <a:rPr lang="fr-FR" sz="2000" dirty="0" smtClean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</a:rPr>
              <a:t>fixed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el-GR" sz="2000" dirty="0">
                <a:solidFill>
                  <a:srgbClr val="7030A0"/>
                </a:solidFill>
              </a:rPr>
              <a:t>θ</a:t>
            </a:r>
            <a:r>
              <a:rPr lang="el-GR" sz="2000" baseline="-25000" dirty="0">
                <a:solidFill>
                  <a:srgbClr val="7030A0"/>
                </a:solidFill>
              </a:rPr>
              <a:t>π</a:t>
            </a:r>
            <a:r>
              <a:rPr lang="fr-FR" sz="2000" baseline="-12000" dirty="0">
                <a:solidFill>
                  <a:srgbClr val="7030A0"/>
                </a:solidFill>
              </a:rPr>
              <a:t>0</a:t>
            </a:r>
            <a:r>
              <a:rPr lang="fr-FR" sz="2000" dirty="0">
                <a:solidFill>
                  <a:srgbClr val="7030A0"/>
                </a:solidFill>
              </a:rPr>
              <a:t> and q²</a:t>
            </a:r>
            <a:endParaRPr lang="fr-FR" sz="2000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70" name="ZoneTexte 10"/>
          <p:cNvSpPr txBox="1">
            <a:spLocks noChangeArrowheads="1"/>
          </p:cNvSpPr>
          <p:nvPr/>
        </p:nvSpPr>
        <p:spPr bwMode="auto">
          <a:xfrm>
            <a:off x="146051" y="3501008"/>
            <a:ext cx="5484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 smtClean="0">
                <a:solidFill>
                  <a:srgbClr val="7030A0"/>
                </a:solidFill>
                <a:latin typeface="Georgia" pitchFamily="18" charset="0"/>
              </a:rPr>
              <a:t>In the one </a:t>
            </a:r>
            <a:r>
              <a:rPr lang="fr-FR" sz="2000" dirty="0" err="1" smtClean="0">
                <a:solidFill>
                  <a:srgbClr val="7030A0"/>
                </a:solidFill>
                <a:latin typeface="Georgia" pitchFamily="18" charset="0"/>
              </a:rPr>
              <a:t>nucleon</a:t>
            </a:r>
            <a:r>
              <a:rPr lang="fr-FR" sz="2000" dirty="0" smtClean="0">
                <a:solidFill>
                  <a:srgbClr val="7030A0"/>
                </a:solidFill>
                <a:latin typeface="Georgia" pitchFamily="18" charset="0"/>
              </a:rPr>
              <a:t> exchange model :</a:t>
            </a:r>
            <a:endParaRPr lang="en-US" sz="2000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6242" y="3404741"/>
            <a:ext cx="5604621" cy="1032371"/>
          </a:xfrm>
          <a:prstGeom prst="rect">
            <a:avLst/>
          </a:prstGeom>
          <a:noFill/>
          <a:ln w="254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72" name="Object 4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831527"/>
              </p:ext>
            </p:extLst>
          </p:nvPr>
        </p:nvGraphicFramePr>
        <p:xfrm>
          <a:off x="35496" y="3789040"/>
          <a:ext cx="5611812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3" name="Équation" r:id="rId8" imgW="3302000" imgH="279400" progId="Equation.3">
                  <p:embed/>
                </p:oleObj>
              </mc:Choice>
              <mc:Fallback>
                <p:oleObj name="Équation" r:id="rId8" imgW="3302000" imgH="279400" progId="Equation.3">
                  <p:embed/>
                  <p:pic>
                    <p:nvPicPr>
                      <p:cNvPr id="0" name="Pictur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3789040"/>
                        <a:ext cx="5611812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Titre 1"/>
          <p:cNvSpPr txBox="1">
            <a:spLocks/>
          </p:cNvSpPr>
          <p:nvPr/>
        </p:nvSpPr>
        <p:spPr>
          <a:xfrm>
            <a:off x="0" y="-26988"/>
            <a:ext cx="9144000" cy="6578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dirty="0" err="1" smtClean="0">
                <a:solidFill>
                  <a:schemeClr val="bg1"/>
                </a:solidFill>
              </a:rPr>
              <a:t>From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hadronic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tensors</a:t>
            </a:r>
            <a:r>
              <a:rPr lang="fr-FR" dirty="0" smtClean="0">
                <a:solidFill>
                  <a:schemeClr val="bg1"/>
                </a:solidFill>
              </a:rPr>
              <a:t> to </a:t>
            </a:r>
            <a:r>
              <a:rPr lang="fr-FR" dirty="0" err="1" smtClean="0">
                <a:solidFill>
                  <a:schemeClr val="bg1"/>
                </a:solidFill>
              </a:rPr>
              <a:t>form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factors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9" name="AutoShape 103"/>
          <p:cNvSpPr>
            <a:spLocks noChangeArrowheads="1"/>
          </p:cNvSpPr>
          <p:nvPr/>
        </p:nvSpPr>
        <p:spPr bwMode="auto">
          <a:xfrm>
            <a:off x="174104" y="4526632"/>
            <a:ext cx="5334000" cy="106260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baseline="0" dirty="0">
              <a:solidFill>
                <a:srgbClr val="000000"/>
              </a:solidFill>
            </a:endParaRPr>
          </a:p>
          <a:p>
            <a:pPr algn="ctr"/>
            <a:r>
              <a:rPr lang="fr-FR" baseline="0" dirty="0">
                <a:solidFill>
                  <a:srgbClr val="000000"/>
                </a:solidFill>
              </a:rPr>
              <a:t>For </a:t>
            </a:r>
            <a:r>
              <a:rPr lang="fr-FR" baseline="0" dirty="0" err="1">
                <a:solidFill>
                  <a:srgbClr val="000000"/>
                </a:solidFill>
              </a:rPr>
              <a:t>fixed</a:t>
            </a:r>
            <a:r>
              <a:rPr lang="fr-FR" baseline="0" dirty="0">
                <a:solidFill>
                  <a:srgbClr val="000000"/>
                </a:solidFill>
              </a:rPr>
              <a:t> </a:t>
            </a:r>
            <a:r>
              <a:rPr lang="el-GR" baseline="0" dirty="0">
                <a:solidFill>
                  <a:srgbClr val="000000"/>
                </a:solidFill>
              </a:rPr>
              <a:t>θ</a:t>
            </a:r>
            <a:r>
              <a:rPr lang="el-GR" baseline="-25000" dirty="0">
                <a:solidFill>
                  <a:srgbClr val="000000"/>
                </a:solidFill>
              </a:rPr>
              <a:t>π</a:t>
            </a:r>
            <a:r>
              <a:rPr lang="fr-FR" baseline="-12000" dirty="0">
                <a:solidFill>
                  <a:srgbClr val="000000"/>
                </a:solidFill>
              </a:rPr>
              <a:t>0</a:t>
            </a:r>
            <a:r>
              <a:rPr lang="fr-FR" baseline="0" dirty="0">
                <a:solidFill>
                  <a:srgbClr val="000000"/>
                </a:solidFill>
              </a:rPr>
              <a:t> and q²,</a:t>
            </a:r>
            <a:r>
              <a:rPr lang="fr-FR" baseline="0" dirty="0"/>
              <a:t> </a:t>
            </a:r>
          </a:p>
          <a:p>
            <a:pPr algn="ctr"/>
            <a:r>
              <a:rPr lang="fr-FR" baseline="0" dirty="0">
                <a:solidFill>
                  <a:srgbClr val="000000"/>
                </a:solidFill>
              </a:rPr>
              <a:t>Fit of lepton </a:t>
            </a:r>
            <a:r>
              <a:rPr lang="fr-FR" baseline="0" dirty="0" err="1">
                <a:solidFill>
                  <a:srgbClr val="000000"/>
                </a:solidFill>
              </a:rPr>
              <a:t>angular</a:t>
            </a:r>
            <a:r>
              <a:rPr lang="fr-FR" baseline="0" dirty="0">
                <a:solidFill>
                  <a:srgbClr val="000000"/>
                </a:solidFill>
              </a:rPr>
              <a:t> distributions in </a:t>
            </a:r>
            <a:r>
              <a:rPr lang="fr-FR" baseline="0" dirty="0">
                <a:solidFill>
                  <a:srgbClr val="000000"/>
                </a:solidFill>
                <a:sym typeface="Symbol" pitchFamily="18" charset="2"/>
              </a:rPr>
              <a:t>* frame</a:t>
            </a:r>
          </a:p>
          <a:p>
            <a:pPr algn="ctr"/>
            <a:r>
              <a:rPr lang="fr-FR" baseline="0" dirty="0">
                <a:solidFill>
                  <a:srgbClr val="000000"/>
                </a:solidFill>
                <a:sym typeface="Symbol" pitchFamily="18" charset="2"/>
              </a:rPr>
              <a:t> R=|G</a:t>
            </a:r>
            <a:r>
              <a:rPr lang="fr-FR" baseline="-25000" dirty="0">
                <a:solidFill>
                  <a:srgbClr val="000000"/>
                </a:solidFill>
                <a:sym typeface="Symbol" pitchFamily="18" charset="2"/>
              </a:rPr>
              <a:t>E</a:t>
            </a:r>
            <a:r>
              <a:rPr lang="fr-FR" baseline="0" dirty="0">
                <a:solidFill>
                  <a:srgbClr val="000000"/>
                </a:solidFill>
                <a:sym typeface="Symbol" pitchFamily="18" charset="2"/>
              </a:rPr>
              <a:t>/G</a:t>
            </a:r>
            <a:r>
              <a:rPr lang="fr-FR" baseline="-25000" dirty="0">
                <a:solidFill>
                  <a:srgbClr val="000000"/>
                </a:solidFill>
                <a:sym typeface="Symbol" pitchFamily="18" charset="2"/>
              </a:rPr>
              <a:t>M</a:t>
            </a:r>
            <a:r>
              <a:rPr lang="fr-FR" baseline="0" dirty="0">
                <a:solidFill>
                  <a:srgbClr val="000000"/>
                </a:solidFill>
                <a:sym typeface="Symbol" pitchFamily="18" charset="2"/>
              </a:rPr>
              <a:t>| and cos(</a:t>
            </a:r>
            <a:r>
              <a:rPr lang="fr-FR" baseline="-25000" dirty="0">
                <a:solidFill>
                  <a:srgbClr val="000000"/>
                </a:solidFill>
                <a:sym typeface="Symbol" pitchFamily="18" charset="2"/>
              </a:rPr>
              <a:t>E</a:t>
            </a:r>
            <a:r>
              <a:rPr lang="fr-FR" baseline="0" dirty="0">
                <a:solidFill>
                  <a:srgbClr val="000000"/>
                </a:solidFill>
                <a:sym typeface="Symbol" pitchFamily="18" charset="2"/>
              </a:rPr>
              <a:t>-</a:t>
            </a:r>
            <a:r>
              <a:rPr lang="fr-FR" baseline="-25000" dirty="0">
                <a:solidFill>
                  <a:srgbClr val="000000"/>
                </a:solidFill>
                <a:sym typeface="Symbol" pitchFamily="18" charset="2"/>
              </a:rPr>
              <a:t>M</a:t>
            </a:r>
            <a:r>
              <a:rPr lang="fr-FR" baseline="0" dirty="0" smtClean="0">
                <a:solidFill>
                  <a:srgbClr val="000000"/>
                </a:solidFill>
                <a:sym typeface="Symbol" pitchFamily="18" charset="2"/>
              </a:rPr>
              <a:t>)</a:t>
            </a:r>
            <a:endParaRPr lang="fr-FR" baseline="0" dirty="0"/>
          </a:p>
          <a:p>
            <a:pPr algn="ctr"/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Orsay, PH-QCD  GDR meeting,  3/10/2012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C61CA-348B-46DE-BF28-6BA487DF6BB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2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99" name="Titr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08013"/>
          </a:xfrm>
          <a:solidFill>
            <a:schemeClr val="accent1"/>
          </a:solidFill>
        </p:spPr>
        <p:txBody>
          <a:bodyPr/>
          <a:lstStyle/>
          <a:p>
            <a:pPr algn="l" eaLnBrk="1" hangingPunct="1"/>
            <a:r>
              <a:rPr lang="fr-FR" sz="2600" b="1" dirty="0" err="1" smtClean="0">
                <a:solidFill>
                  <a:schemeClr val="bg1"/>
                </a:solidFill>
              </a:rPr>
              <a:t>Expected</a:t>
            </a:r>
            <a:r>
              <a:rPr lang="fr-FR" sz="2600" b="1" dirty="0" smtClean="0">
                <a:solidFill>
                  <a:schemeClr val="bg1"/>
                </a:solidFill>
              </a:rPr>
              <a:t> </a:t>
            </a:r>
            <a:r>
              <a:rPr lang="fr-FR" sz="2600" b="1" dirty="0" err="1" smtClean="0">
                <a:solidFill>
                  <a:schemeClr val="bg1"/>
                </a:solidFill>
              </a:rPr>
              <a:t>precision</a:t>
            </a:r>
            <a:r>
              <a:rPr lang="fr-FR" sz="2600" b="1" dirty="0" smtClean="0">
                <a:solidFill>
                  <a:schemeClr val="bg1"/>
                </a:solidFill>
              </a:rPr>
              <a:t> on |G</a:t>
            </a:r>
            <a:r>
              <a:rPr lang="fr-FR" sz="2600" b="1" baseline="-25000" dirty="0" smtClean="0">
                <a:solidFill>
                  <a:schemeClr val="bg1"/>
                </a:solidFill>
              </a:rPr>
              <a:t>E</a:t>
            </a:r>
            <a:r>
              <a:rPr lang="fr-FR" sz="2600" b="1" dirty="0" smtClean="0">
                <a:solidFill>
                  <a:schemeClr val="bg1"/>
                </a:solidFill>
              </a:rPr>
              <a:t>|/|G</a:t>
            </a:r>
            <a:r>
              <a:rPr lang="fr-FR" sz="2600" b="1" baseline="-25000" dirty="0" smtClean="0">
                <a:solidFill>
                  <a:schemeClr val="bg1"/>
                </a:solidFill>
              </a:rPr>
              <a:t>M</a:t>
            </a:r>
            <a:r>
              <a:rPr lang="fr-FR" sz="2600" b="1" dirty="0" smtClean="0">
                <a:solidFill>
                  <a:schemeClr val="bg1"/>
                </a:solidFill>
              </a:rPr>
              <a:t>| and the phase </a:t>
            </a:r>
            <a:r>
              <a:rPr lang="fr-FR" sz="2600" b="1" dirty="0" err="1" smtClean="0">
                <a:solidFill>
                  <a:schemeClr val="bg1"/>
                </a:solidFill>
              </a:rPr>
              <a:t>difference</a:t>
            </a:r>
            <a:endParaRPr lang="fr-FR" sz="2600" b="1" dirty="0" smtClean="0">
              <a:solidFill>
                <a:schemeClr val="bg1"/>
              </a:solidFill>
            </a:endParaRPr>
          </a:p>
        </p:txBody>
      </p:sp>
      <p:sp>
        <p:nvSpPr>
          <p:cNvPr id="25957" name="Espace réservé de la date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Orsay, PH-QCD  GDR meeting,  3/10/2012</a:t>
            </a:r>
            <a:endParaRPr lang="fr-FR"/>
          </a:p>
        </p:txBody>
      </p:sp>
      <p:sp>
        <p:nvSpPr>
          <p:cNvPr id="26003" name="Rectangle 7"/>
          <p:cNvSpPr>
            <a:spLocks noChangeArrowheads="1"/>
          </p:cNvSpPr>
          <p:nvPr/>
        </p:nvSpPr>
        <p:spPr bwMode="auto">
          <a:xfrm>
            <a:off x="107504" y="1340768"/>
            <a:ext cx="3168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7030A0"/>
                </a:solidFill>
                <a:latin typeface="Georgia" pitchFamily="18" charset="0"/>
              </a:rPr>
              <a:t>q²=2.0 ± 0.125 (</a:t>
            </a:r>
            <a:r>
              <a:rPr lang="fr-FR" b="1" dirty="0" err="1">
                <a:solidFill>
                  <a:srgbClr val="7030A0"/>
                </a:solidFill>
                <a:latin typeface="Georgia" pitchFamily="18" charset="0"/>
              </a:rPr>
              <a:t>GeV</a:t>
            </a:r>
            <a:r>
              <a:rPr lang="fr-FR" b="1" dirty="0">
                <a:solidFill>
                  <a:srgbClr val="7030A0"/>
                </a:solidFill>
                <a:latin typeface="Georgia" pitchFamily="18" charset="0"/>
              </a:rPr>
              <a:t>/c²)²</a:t>
            </a:r>
          </a:p>
        </p:txBody>
      </p:sp>
      <p:sp>
        <p:nvSpPr>
          <p:cNvPr id="26004" name="Rectangle 8"/>
          <p:cNvSpPr>
            <a:spLocks noChangeArrowheads="1"/>
          </p:cNvSpPr>
          <p:nvPr/>
        </p:nvSpPr>
        <p:spPr bwMode="auto">
          <a:xfrm>
            <a:off x="107504" y="980728"/>
            <a:ext cx="3600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00B050"/>
                </a:solidFill>
                <a:latin typeface="Georgia" pitchFamily="18" charset="0"/>
              </a:rPr>
              <a:t>q²=0.605 ± 0.005 (</a:t>
            </a:r>
            <a:r>
              <a:rPr lang="fr-FR" b="1" dirty="0" err="1">
                <a:solidFill>
                  <a:srgbClr val="00B050"/>
                </a:solidFill>
                <a:latin typeface="Georgia" pitchFamily="18" charset="0"/>
              </a:rPr>
              <a:t>GeV</a:t>
            </a:r>
            <a:r>
              <a:rPr lang="fr-FR" b="1" dirty="0">
                <a:solidFill>
                  <a:srgbClr val="00B050"/>
                </a:solidFill>
                <a:latin typeface="Georgia" pitchFamily="18" charset="0"/>
              </a:rPr>
              <a:t>/c²)²</a:t>
            </a:r>
          </a:p>
        </p:txBody>
      </p:sp>
      <p:grpSp>
        <p:nvGrpSpPr>
          <p:cNvPr id="74" name="Groupe 73"/>
          <p:cNvGrpSpPr/>
          <p:nvPr/>
        </p:nvGrpSpPr>
        <p:grpSpPr>
          <a:xfrm>
            <a:off x="4716016" y="3170956"/>
            <a:ext cx="4411825" cy="2922340"/>
            <a:chOff x="4283972" y="1710126"/>
            <a:chExt cx="4610791" cy="3126987"/>
          </a:xfrm>
        </p:grpSpPr>
        <p:pic>
          <p:nvPicPr>
            <p:cNvPr id="75" name="Image 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3972" y="1710126"/>
              <a:ext cx="4610791" cy="312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Ellipse 75"/>
            <p:cNvSpPr/>
            <p:nvPr/>
          </p:nvSpPr>
          <p:spPr bwMode="auto">
            <a:xfrm>
              <a:off x="5302250" y="2708275"/>
              <a:ext cx="73025" cy="7143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7" name="Triangle isocèle 76"/>
            <p:cNvSpPr/>
            <p:nvPr/>
          </p:nvSpPr>
          <p:spPr bwMode="auto">
            <a:xfrm>
              <a:off x="6556375" y="2862263"/>
              <a:ext cx="84138" cy="71437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8" name="Triangle isocèle 77"/>
            <p:cNvSpPr/>
            <p:nvPr/>
          </p:nvSpPr>
          <p:spPr bwMode="auto">
            <a:xfrm>
              <a:off x="5302250" y="2768600"/>
              <a:ext cx="82550" cy="73025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9" name="Ellipse 78"/>
            <p:cNvSpPr/>
            <p:nvPr/>
          </p:nvSpPr>
          <p:spPr bwMode="auto">
            <a:xfrm>
              <a:off x="5302250" y="2687638"/>
              <a:ext cx="82550" cy="8255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33CC"/>
                </a:solidFill>
              </a:endParaRPr>
            </a:p>
          </p:txBody>
        </p:sp>
        <p:sp>
          <p:nvSpPr>
            <p:cNvPr id="80" name="Ellipse 79"/>
            <p:cNvSpPr/>
            <p:nvPr/>
          </p:nvSpPr>
          <p:spPr bwMode="auto">
            <a:xfrm>
              <a:off x="6557963" y="2554288"/>
              <a:ext cx="84137" cy="84137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33CC"/>
                </a:solidFill>
              </a:endParaRPr>
            </a:p>
          </p:txBody>
        </p:sp>
        <p:sp>
          <p:nvSpPr>
            <p:cNvPr id="81" name="Triangle isocèle 80"/>
            <p:cNvSpPr/>
            <p:nvPr/>
          </p:nvSpPr>
          <p:spPr bwMode="auto">
            <a:xfrm>
              <a:off x="5292725" y="2765425"/>
              <a:ext cx="112713" cy="96838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2" name="Triangle isocèle 81"/>
            <p:cNvSpPr/>
            <p:nvPr/>
          </p:nvSpPr>
          <p:spPr bwMode="auto">
            <a:xfrm>
              <a:off x="6546850" y="2836863"/>
              <a:ext cx="112713" cy="96837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3" name="Rectangle 32"/>
            <p:cNvSpPr>
              <a:spLocks noChangeArrowheads="1"/>
            </p:cNvSpPr>
            <p:nvPr/>
          </p:nvSpPr>
          <p:spPr bwMode="auto">
            <a:xfrm rot="16200000">
              <a:off x="3168529" y="3130330"/>
              <a:ext cx="2873476" cy="3859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l-GR" b="1" dirty="0">
                  <a:latin typeface="Georgia" pitchFamily="18" charset="0"/>
                </a:rPr>
                <a:t>σ</a:t>
              </a:r>
              <a:r>
                <a:rPr lang="fr-FR" b="1" baseline="-25000" dirty="0">
                  <a:latin typeface="Georgia" pitchFamily="18" charset="0"/>
                </a:rPr>
                <a:t>cos(</a:t>
              </a:r>
              <a:r>
                <a:rPr lang="el-GR" b="1" baseline="-25000" dirty="0">
                  <a:latin typeface="Georgia" pitchFamily="18" charset="0"/>
                </a:rPr>
                <a:t>δφ</a:t>
              </a:r>
              <a:r>
                <a:rPr lang="fr-FR" b="1" baseline="-25000" dirty="0">
                  <a:latin typeface="Georgia" pitchFamily="18" charset="0"/>
                </a:rPr>
                <a:t>) </a:t>
              </a:r>
              <a:r>
                <a:rPr lang="fr-FR" b="1" dirty="0">
                  <a:latin typeface="Georgia" pitchFamily="18" charset="0"/>
                </a:rPr>
                <a:t>/cos(</a:t>
              </a:r>
              <a:r>
                <a:rPr lang="el-GR" b="1" dirty="0">
                  <a:latin typeface="Georgia" pitchFamily="18" charset="0"/>
                </a:rPr>
                <a:t>δφ</a:t>
              </a:r>
              <a:r>
                <a:rPr lang="fr-FR" b="1" dirty="0">
                  <a:latin typeface="Georgia" pitchFamily="18" charset="0"/>
                </a:rPr>
                <a:t>) [%]</a:t>
              </a:r>
              <a:endParaRPr lang="en-US" b="1" dirty="0">
                <a:latin typeface="Georgia" pitchFamily="18" charset="0"/>
              </a:endParaRPr>
            </a:p>
          </p:txBody>
        </p:sp>
        <p:cxnSp>
          <p:nvCxnSpPr>
            <p:cNvPr id="84" name="Connecteur droit 83"/>
            <p:cNvCxnSpPr/>
            <p:nvPr/>
          </p:nvCxnSpPr>
          <p:spPr bwMode="auto">
            <a:xfrm>
              <a:off x="5157788" y="2828925"/>
              <a:ext cx="360362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/>
            <p:nvPr/>
          </p:nvCxnSpPr>
          <p:spPr bwMode="auto">
            <a:xfrm>
              <a:off x="6410325" y="2895600"/>
              <a:ext cx="360363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/>
            <p:cNvCxnSpPr/>
            <p:nvPr/>
          </p:nvCxnSpPr>
          <p:spPr bwMode="auto">
            <a:xfrm>
              <a:off x="5148263" y="2733675"/>
              <a:ext cx="360362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 bwMode="auto">
            <a:xfrm>
              <a:off x="6415088" y="2598738"/>
              <a:ext cx="360362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ZoneTexte 41"/>
            <p:cNvSpPr txBox="1">
              <a:spLocks noChangeArrowheads="1"/>
            </p:cNvSpPr>
            <p:nvPr/>
          </p:nvSpPr>
          <p:spPr bwMode="auto">
            <a:xfrm>
              <a:off x="5405173" y="3475285"/>
              <a:ext cx="1399050" cy="36934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>
                  <a:latin typeface="Georgia" pitchFamily="18" charset="0"/>
                </a:rPr>
                <a:t>cos</a:t>
              </a:r>
              <a:r>
                <a:rPr lang="fr-FR">
                  <a:latin typeface="Symbol" pitchFamily="18" charset="2"/>
                </a:rPr>
                <a:t>(j</a:t>
              </a:r>
              <a:r>
                <a:rPr lang="fr-FR" baseline="-25000">
                  <a:latin typeface="Georgia" pitchFamily="18" charset="0"/>
                </a:rPr>
                <a:t>E</a:t>
              </a:r>
              <a:r>
                <a:rPr lang="fr-FR">
                  <a:latin typeface="Georgia" pitchFamily="18" charset="0"/>
                </a:rPr>
                <a:t>-</a:t>
              </a:r>
              <a:r>
                <a:rPr lang="fr-FR">
                  <a:latin typeface="Symbol" pitchFamily="18" charset="2"/>
                </a:rPr>
                <a:t>j</a:t>
              </a:r>
              <a:r>
                <a:rPr lang="fr-FR" baseline="-25000">
                  <a:latin typeface="Georgia" pitchFamily="18" charset="0"/>
                </a:rPr>
                <a:t>M</a:t>
              </a:r>
              <a:r>
                <a:rPr lang="fr-FR">
                  <a:latin typeface="Georgia" pitchFamily="18" charset="0"/>
                </a:rPr>
                <a:t>)</a:t>
              </a:r>
            </a:p>
          </p:txBody>
        </p:sp>
        <p:sp>
          <p:nvSpPr>
            <p:cNvPr id="89" name="ZoneTexte 51"/>
            <p:cNvSpPr txBox="1">
              <a:spLocks noChangeArrowheads="1"/>
            </p:cNvSpPr>
            <p:nvPr/>
          </p:nvSpPr>
          <p:spPr bwMode="auto">
            <a:xfrm>
              <a:off x="5533180" y="2915249"/>
              <a:ext cx="1083710" cy="32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400" b="1" dirty="0">
                  <a:solidFill>
                    <a:srgbClr val="00B050"/>
                  </a:solidFill>
                  <a:latin typeface="Georgia" pitchFamily="18" charset="0"/>
                </a:rPr>
                <a:t>q</a:t>
              </a:r>
              <a:r>
                <a:rPr lang="fr-FR" sz="1400" b="1" baseline="30000" dirty="0">
                  <a:solidFill>
                    <a:srgbClr val="00B050"/>
                  </a:solidFill>
                  <a:latin typeface="Georgia" pitchFamily="18" charset="0"/>
                </a:rPr>
                <a:t>2</a:t>
              </a:r>
              <a:r>
                <a:rPr lang="fr-FR" sz="1400" b="1" dirty="0">
                  <a:solidFill>
                    <a:srgbClr val="00B050"/>
                  </a:solidFill>
                  <a:latin typeface="Georgia" pitchFamily="18" charset="0"/>
                </a:rPr>
                <a:t>=0.6</a:t>
              </a:r>
            </a:p>
          </p:txBody>
        </p:sp>
        <p:sp>
          <p:nvSpPr>
            <p:cNvPr id="90" name="ZoneTexte 52"/>
            <p:cNvSpPr txBox="1">
              <a:spLocks noChangeArrowheads="1"/>
            </p:cNvSpPr>
            <p:nvPr/>
          </p:nvSpPr>
          <p:spPr bwMode="auto">
            <a:xfrm>
              <a:off x="5619496" y="2320687"/>
              <a:ext cx="658657" cy="307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 b="1">
                  <a:solidFill>
                    <a:srgbClr val="7030A0"/>
                  </a:solidFill>
                  <a:latin typeface="Georgia" pitchFamily="18" charset="0"/>
                </a:rPr>
                <a:t>q</a:t>
              </a:r>
              <a:r>
                <a:rPr lang="fr-FR" sz="1400" b="1" baseline="30000">
                  <a:solidFill>
                    <a:srgbClr val="7030A0"/>
                  </a:solidFill>
                  <a:latin typeface="Georgia" pitchFamily="18" charset="0"/>
                </a:rPr>
                <a:t>2</a:t>
              </a:r>
              <a:r>
                <a:rPr lang="fr-FR" sz="1400" b="1">
                  <a:solidFill>
                    <a:srgbClr val="7030A0"/>
                  </a:solidFill>
                  <a:latin typeface="Georgia" pitchFamily="18" charset="0"/>
                </a:rPr>
                <a:t>=2</a:t>
              </a:r>
            </a:p>
          </p:txBody>
        </p:sp>
        <p:cxnSp>
          <p:nvCxnSpPr>
            <p:cNvPr id="91" name="Connecteur droit 90"/>
            <p:cNvCxnSpPr>
              <a:endCxn id="82" idx="1"/>
            </p:cNvCxnSpPr>
            <p:nvPr/>
          </p:nvCxnSpPr>
          <p:spPr>
            <a:xfrm>
              <a:off x="5318125" y="2817813"/>
              <a:ext cx="1257300" cy="6667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/>
            <p:cNvCxnSpPr/>
            <p:nvPr/>
          </p:nvCxnSpPr>
          <p:spPr>
            <a:xfrm flipV="1">
              <a:off x="5356225" y="2603500"/>
              <a:ext cx="1214438" cy="112713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A4EAF-79CD-4E56-8648-F889C9AFBC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3" name="Text Box 143"/>
          <p:cNvSpPr txBox="1">
            <a:spLocks noChangeArrowheads="1"/>
          </p:cNvSpPr>
          <p:nvPr/>
        </p:nvSpPr>
        <p:spPr bwMode="auto">
          <a:xfrm>
            <a:off x="755576" y="5589240"/>
            <a:ext cx="33155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600" i="1" baseline="0" dirty="0" smtClean="0"/>
              <a:t>T. </a:t>
            </a:r>
            <a:r>
              <a:rPr lang="fr-FR" sz="1600" i="1" baseline="0" dirty="0" err="1" smtClean="0"/>
              <a:t>Hennino</a:t>
            </a:r>
            <a:r>
              <a:rPr lang="fr-FR" sz="1600" i="1" baseline="0" dirty="0" smtClean="0"/>
              <a:t>, J</a:t>
            </a:r>
            <a:r>
              <a:rPr lang="fr-FR" sz="1600" i="1" baseline="0" dirty="0"/>
              <a:t>. </a:t>
            </a:r>
            <a:r>
              <a:rPr lang="fr-FR" sz="1600" i="1" baseline="0" dirty="0" smtClean="0"/>
              <a:t>Boucher, IPN Orsay</a:t>
            </a:r>
            <a:endParaRPr lang="fr-FR" sz="1600" i="1" baseline="0" dirty="0"/>
          </a:p>
        </p:txBody>
      </p:sp>
      <p:grpSp>
        <p:nvGrpSpPr>
          <p:cNvPr id="54" name="Group 38"/>
          <p:cNvGrpSpPr>
            <a:grpSpLocks/>
          </p:cNvGrpSpPr>
          <p:nvPr/>
        </p:nvGrpSpPr>
        <p:grpSpPr bwMode="auto">
          <a:xfrm>
            <a:off x="-108520" y="620688"/>
            <a:ext cx="2209800" cy="381000"/>
            <a:chOff x="4200" y="480"/>
            <a:chExt cx="1392" cy="240"/>
          </a:xfrm>
        </p:grpSpPr>
        <p:sp>
          <p:nvSpPr>
            <p:cNvPr id="55" name="Rectangle 39"/>
            <p:cNvSpPr>
              <a:spLocks noChangeArrowheads="1"/>
            </p:cNvSpPr>
            <p:nvPr/>
          </p:nvSpPr>
          <p:spPr bwMode="auto">
            <a:xfrm>
              <a:off x="4200" y="489"/>
              <a:ext cx="13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aseline="0" dirty="0"/>
                <a:t>    p </a:t>
              </a:r>
              <a:r>
                <a:rPr lang="en-US" baseline="0" dirty="0" err="1"/>
                <a:t>p</a:t>
              </a:r>
              <a:r>
                <a:rPr lang="en-US" baseline="0" dirty="0"/>
                <a:t> → e</a:t>
              </a:r>
              <a:r>
                <a:rPr lang="en-US" baseline="30000" dirty="0"/>
                <a:t>+</a:t>
              </a:r>
              <a:r>
                <a:rPr lang="en-US" baseline="0" dirty="0"/>
                <a:t> e</a:t>
              </a:r>
              <a:r>
                <a:rPr lang="en-US" baseline="30000" dirty="0"/>
                <a:t>- </a:t>
              </a:r>
              <a:r>
                <a:rPr lang="en-US" baseline="0" dirty="0" smtClean="0"/>
                <a:t>π</a:t>
              </a:r>
              <a:r>
                <a:rPr lang="en-US" baseline="30000" dirty="0" smtClean="0"/>
                <a:t>0</a:t>
              </a:r>
              <a:endParaRPr lang="fr-FR" baseline="30000" dirty="0"/>
            </a:p>
          </p:txBody>
        </p:sp>
        <p:sp>
          <p:nvSpPr>
            <p:cNvPr id="56" name="Text Box 40"/>
            <p:cNvSpPr txBox="1">
              <a:spLocks noChangeArrowheads="1"/>
            </p:cNvSpPr>
            <p:nvPr/>
          </p:nvSpPr>
          <p:spPr bwMode="auto">
            <a:xfrm rot="5400000">
              <a:off x="4359" y="489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30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aseline="30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aseline="30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aseline="30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aseline="30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200" baseline="0"/>
                <a:t>|</a:t>
              </a:r>
            </a:p>
          </p:txBody>
        </p:sp>
      </p:grpSp>
      <p:sp>
        <p:nvSpPr>
          <p:cNvPr id="61" name="Rectangle 60"/>
          <p:cNvSpPr/>
          <p:nvPr/>
        </p:nvSpPr>
        <p:spPr>
          <a:xfrm>
            <a:off x="0" y="620688"/>
            <a:ext cx="3779912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17" name="Groupe 216"/>
          <p:cNvGrpSpPr/>
          <p:nvPr/>
        </p:nvGrpSpPr>
        <p:grpSpPr>
          <a:xfrm>
            <a:off x="4716016" y="648627"/>
            <a:ext cx="4413932" cy="2819330"/>
            <a:chOff x="378870" y="1700808"/>
            <a:chExt cx="4610791" cy="2716556"/>
          </a:xfrm>
        </p:grpSpPr>
        <p:sp>
          <p:nvSpPr>
            <p:cNvPr id="218" name="Rectangle 14"/>
            <p:cNvSpPr>
              <a:spLocks noChangeArrowheads="1"/>
            </p:cNvSpPr>
            <p:nvPr/>
          </p:nvSpPr>
          <p:spPr bwMode="auto">
            <a:xfrm>
              <a:off x="403920" y="3212976"/>
              <a:ext cx="4535611" cy="92333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fr-FR" b="1" dirty="0" smtClean="0">
                  <a:solidFill>
                    <a:srgbClr val="FF0000"/>
                  </a:solidFill>
                  <a:latin typeface="+mj-lt"/>
                </a:rPr>
                <a:t>~ </a:t>
              </a:r>
              <a:r>
                <a:rPr lang="fr-FR" b="1" dirty="0">
                  <a:solidFill>
                    <a:srgbClr val="FF0000"/>
                  </a:solidFill>
                  <a:latin typeface="+mj-lt"/>
                </a:rPr>
                <a:t>1% </a:t>
              </a:r>
              <a:r>
                <a:rPr lang="fr-FR" b="1" dirty="0" err="1" smtClean="0">
                  <a:solidFill>
                    <a:srgbClr val="FF0000"/>
                  </a:solidFill>
                  <a:latin typeface="+mj-lt"/>
                </a:rPr>
                <a:t>precision</a:t>
              </a:r>
              <a:r>
                <a:rPr lang="fr-FR" b="1" dirty="0" smtClean="0">
                  <a:solidFill>
                    <a:srgbClr val="FF0000"/>
                  </a:solidFill>
                  <a:latin typeface="+mj-lt"/>
                </a:rPr>
                <a:t>   close to the </a:t>
              </a:r>
              <a:r>
                <a:rPr lang="el-GR" b="1" dirty="0" smtClean="0">
                  <a:solidFill>
                    <a:srgbClr val="FF0000"/>
                  </a:solidFill>
                  <a:latin typeface="+mj-lt"/>
                </a:rPr>
                <a:t>ω</a:t>
              </a:r>
              <a:r>
                <a:rPr lang="fr-FR" b="1" dirty="0" smtClean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fr-FR" b="1" dirty="0" err="1" smtClean="0">
                  <a:solidFill>
                    <a:srgbClr val="FF0000"/>
                  </a:solidFill>
                  <a:latin typeface="+mj-lt"/>
                </a:rPr>
                <a:t>resonance</a:t>
              </a:r>
              <a:r>
                <a:rPr lang="fr-FR" b="1" dirty="0" smtClean="0">
                  <a:solidFill>
                    <a:srgbClr val="FF0000"/>
                  </a:solidFill>
                  <a:latin typeface="+mj-lt"/>
                </a:rPr>
                <a:t> </a:t>
              </a:r>
            </a:p>
            <a:p>
              <a:pPr>
                <a:spcBef>
                  <a:spcPts val="0"/>
                </a:spcBef>
              </a:pPr>
              <a:r>
                <a:rPr lang="fr-FR" b="1" dirty="0" smtClean="0">
                  <a:solidFill>
                    <a:srgbClr val="FF0000"/>
                  </a:solidFill>
                  <a:latin typeface="+mj-lt"/>
                </a:rPr>
                <a:t>~ </a:t>
              </a:r>
              <a:r>
                <a:rPr lang="fr-FR" b="1" dirty="0">
                  <a:solidFill>
                    <a:srgbClr val="FF0000"/>
                  </a:solidFill>
                  <a:latin typeface="+mj-lt"/>
                </a:rPr>
                <a:t>10% </a:t>
              </a:r>
              <a:r>
                <a:rPr lang="fr-FR" b="1" dirty="0" err="1" smtClean="0">
                  <a:solidFill>
                    <a:srgbClr val="FF0000"/>
                  </a:solidFill>
                  <a:latin typeface="+mj-lt"/>
                </a:rPr>
                <a:t>precision</a:t>
              </a:r>
              <a:r>
                <a:rPr lang="fr-FR" b="1" dirty="0" smtClean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fr-FR" b="1" dirty="0" err="1" smtClean="0">
                  <a:solidFill>
                    <a:srgbClr val="FF0000"/>
                  </a:solidFill>
                  <a:latin typeface="+mj-lt"/>
                </a:rPr>
                <a:t>at</a:t>
              </a:r>
              <a:r>
                <a:rPr lang="fr-FR" b="1" dirty="0" smtClean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fr-FR" b="1" dirty="0" smtClean="0">
                  <a:solidFill>
                    <a:srgbClr val="FF0000"/>
                  </a:solidFill>
                </a:rPr>
                <a:t>q</a:t>
              </a:r>
              <a:r>
                <a:rPr lang="fr-FR" b="1" baseline="30000" dirty="0" smtClean="0">
                  <a:solidFill>
                    <a:srgbClr val="FF0000"/>
                  </a:solidFill>
                </a:rPr>
                <a:t>2 </a:t>
              </a:r>
              <a:r>
                <a:rPr lang="fr-FR" b="1" dirty="0" smtClean="0">
                  <a:solidFill>
                    <a:srgbClr val="FF0000"/>
                  </a:solidFill>
                </a:rPr>
                <a:t>=</a:t>
              </a:r>
              <a:r>
                <a:rPr lang="fr-FR" b="1" dirty="0" smtClean="0">
                  <a:solidFill>
                    <a:srgbClr val="FF0000"/>
                  </a:solidFill>
                  <a:latin typeface="+mj-lt"/>
                </a:rPr>
                <a:t>2 (</a:t>
              </a:r>
              <a:r>
                <a:rPr lang="fr-FR" b="1" dirty="0" err="1" smtClean="0">
                  <a:solidFill>
                    <a:srgbClr val="FF0000"/>
                  </a:solidFill>
                  <a:latin typeface="+mj-lt"/>
                </a:rPr>
                <a:t>GeV</a:t>
              </a:r>
              <a:r>
                <a:rPr lang="fr-FR" b="1" dirty="0" smtClean="0">
                  <a:solidFill>
                    <a:srgbClr val="FF0000"/>
                  </a:solidFill>
                  <a:latin typeface="+mj-lt"/>
                </a:rPr>
                <a:t>/c²)² </a:t>
              </a:r>
            </a:p>
            <a:p>
              <a:pPr>
                <a:spcBef>
                  <a:spcPts val="0"/>
                </a:spcBef>
              </a:pPr>
              <a:r>
                <a:rPr lang="fr-FR" b="1" dirty="0" smtClean="0">
                  <a:solidFill>
                    <a:srgbClr val="FF0000"/>
                  </a:solidFill>
                  <a:latin typeface="+mj-lt"/>
                </a:rPr>
                <a:t>~ 20% </a:t>
              </a:r>
              <a:r>
                <a:rPr lang="fr-FR" b="1" dirty="0" err="1" smtClean="0">
                  <a:solidFill>
                    <a:srgbClr val="FF0000"/>
                  </a:solidFill>
                  <a:latin typeface="+mj-lt"/>
                </a:rPr>
                <a:t>precision</a:t>
              </a:r>
              <a:r>
                <a:rPr lang="fr-FR" b="1" dirty="0" smtClean="0">
                  <a:solidFill>
                    <a:srgbClr val="FF0000"/>
                  </a:solidFill>
                  <a:latin typeface="+mj-lt"/>
                </a:rPr>
                <a:t>  </a:t>
              </a:r>
              <a:r>
                <a:rPr lang="fr-FR" b="1" dirty="0" err="1" smtClean="0">
                  <a:solidFill>
                    <a:srgbClr val="FF0000"/>
                  </a:solidFill>
                  <a:latin typeface="+mj-lt"/>
                </a:rPr>
                <a:t>at</a:t>
              </a:r>
              <a:r>
                <a:rPr lang="fr-FR" b="1" dirty="0" smtClean="0">
                  <a:solidFill>
                    <a:srgbClr val="FF0000"/>
                  </a:solidFill>
                  <a:latin typeface="+mj-lt"/>
                </a:rPr>
                <a:t> q</a:t>
              </a:r>
              <a:r>
                <a:rPr lang="fr-FR" b="1" baseline="30000" dirty="0" smtClean="0">
                  <a:solidFill>
                    <a:srgbClr val="FF0000"/>
                  </a:solidFill>
                  <a:latin typeface="+mj-lt"/>
                </a:rPr>
                <a:t>2</a:t>
              </a:r>
              <a:r>
                <a:rPr lang="fr-FR" b="1" dirty="0" smtClean="0">
                  <a:solidFill>
                    <a:srgbClr val="FF0000"/>
                  </a:solidFill>
                  <a:latin typeface="+mj-lt"/>
                </a:rPr>
                <a:t>= 4M</a:t>
              </a:r>
              <a:r>
                <a:rPr lang="fr-FR" b="1" baseline="-25000" dirty="0" smtClean="0">
                  <a:solidFill>
                    <a:srgbClr val="FF0000"/>
                  </a:solidFill>
                  <a:latin typeface="+mj-lt"/>
                </a:rPr>
                <a:t>p</a:t>
              </a:r>
              <a:r>
                <a:rPr lang="fr-FR" b="1" baseline="30000" dirty="0" smtClean="0">
                  <a:solidFill>
                    <a:srgbClr val="FF0000"/>
                  </a:solidFill>
                  <a:latin typeface="+mj-lt"/>
                </a:rPr>
                <a:t>2</a:t>
              </a:r>
              <a:r>
                <a:rPr lang="fr-FR" b="1" dirty="0" smtClean="0">
                  <a:solidFill>
                    <a:srgbClr val="FF0000"/>
                  </a:solidFill>
                  <a:latin typeface="+mj-lt"/>
                </a:rPr>
                <a:t> =3.52 (</a:t>
              </a:r>
              <a:r>
                <a:rPr lang="fr-FR" b="1" dirty="0" err="1" smtClean="0">
                  <a:solidFill>
                    <a:srgbClr val="FF0000"/>
                  </a:solidFill>
                  <a:latin typeface="+mj-lt"/>
                </a:rPr>
                <a:t>GeV</a:t>
              </a:r>
              <a:r>
                <a:rPr lang="fr-FR" b="1" dirty="0" smtClean="0">
                  <a:solidFill>
                    <a:srgbClr val="FF0000"/>
                  </a:solidFill>
                  <a:latin typeface="+mj-lt"/>
                </a:rPr>
                <a:t>/c²)²</a:t>
              </a:r>
            </a:p>
          </p:txBody>
        </p:sp>
        <p:graphicFrame>
          <p:nvGraphicFramePr>
            <p:cNvPr id="219" name="Object 39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508953"/>
                </p:ext>
              </p:extLst>
            </p:nvPr>
          </p:nvGraphicFramePr>
          <p:xfrm>
            <a:off x="403920" y="1700808"/>
            <a:ext cx="1227599" cy="4320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65" name="Équation" r:id="rId5" imgW="723586" imgH="241195" progId="Equation.3">
                    <p:embed/>
                  </p:oleObj>
                </mc:Choice>
                <mc:Fallback>
                  <p:oleObj name="Équation" r:id="rId5" imgW="723586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920" y="1700808"/>
                          <a:ext cx="1227599" cy="4320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0" name="ZoneTexte 219"/>
            <p:cNvSpPr txBox="1"/>
            <p:nvPr/>
          </p:nvSpPr>
          <p:spPr>
            <a:xfrm>
              <a:off x="547936" y="2420888"/>
              <a:ext cx="412164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Signal contamination &lt;1 % at </a:t>
              </a:r>
              <a:r>
                <a:rPr lang="fr-FR" dirty="0" smtClean="0">
                  <a:latin typeface="Georgia" pitchFamily="18" charset="0"/>
                </a:rPr>
                <a:t>q²=0.6</a:t>
              </a:r>
              <a:r>
                <a:rPr lang="en-US" dirty="0" smtClean="0"/>
                <a:t> </a:t>
              </a:r>
            </a:p>
            <a:p>
              <a:r>
                <a:rPr lang="en-US" dirty="0" smtClean="0"/>
                <a:t>                                  &lt; 10% at q</a:t>
              </a:r>
              <a:r>
                <a:rPr lang="en-US" baseline="30000" dirty="0" smtClean="0"/>
                <a:t>2</a:t>
              </a:r>
              <a:r>
                <a:rPr lang="en-US" dirty="0" smtClean="0"/>
                <a:t>=2.0</a:t>
              </a:r>
            </a:p>
            <a:p>
              <a:endParaRPr lang="fr-FR" dirty="0"/>
            </a:p>
          </p:txBody>
        </p:sp>
        <p:pic>
          <p:nvPicPr>
            <p:cNvPr id="221" name="Image 6"/>
            <p:cNvPicPr>
              <a:picLocks noChangeAspect="1"/>
            </p:cNvPicPr>
            <p:nvPr/>
          </p:nvPicPr>
          <p:blipFill rotWithShape="1">
            <a:blip r:embed="rId7"/>
            <a:srcRect b="14520"/>
            <a:stretch/>
          </p:blipFill>
          <p:spPr bwMode="auto">
            <a:xfrm>
              <a:off x="378870" y="1744406"/>
              <a:ext cx="4610791" cy="2672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22" name="Connecteur droit 221"/>
            <p:cNvCxnSpPr/>
            <p:nvPr/>
          </p:nvCxnSpPr>
          <p:spPr bwMode="auto">
            <a:xfrm>
              <a:off x="3606800" y="2698750"/>
              <a:ext cx="358775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cteur droit 222"/>
            <p:cNvCxnSpPr/>
            <p:nvPr/>
          </p:nvCxnSpPr>
          <p:spPr bwMode="auto">
            <a:xfrm>
              <a:off x="2525713" y="2914650"/>
              <a:ext cx="360362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Ellipse 223"/>
            <p:cNvSpPr/>
            <p:nvPr/>
          </p:nvSpPr>
          <p:spPr bwMode="auto">
            <a:xfrm>
              <a:off x="1411288" y="3046413"/>
              <a:ext cx="84137" cy="84137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33CC"/>
                </a:solidFill>
              </a:endParaRPr>
            </a:p>
          </p:txBody>
        </p:sp>
        <p:sp>
          <p:nvSpPr>
            <p:cNvPr id="225" name="Ellipse 224"/>
            <p:cNvSpPr/>
            <p:nvPr/>
          </p:nvSpPr>
          <p:spPr bwMode="auto">
            <a:xfrm>
              <a:off x="2657475" y="2873375"/>
              <a:ext cx="71438" cy="7143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6" name="Triangle isocèle 225"/>
            <p:cNvSpPr/>
            <p:nvPr/>
          </p:nvSpPr>
          <p:spPr bwMode="auto">
            <a:xfrm>
              <a:off x="1411288" y="3871913"/>
              <a:ext cx="84137" cy="71437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7" name="Triangle isocèle 226"/>
            <p:cNvSpPr/>
            <p:nvPr/>
          </p:nvSpPr>
          <p:spPr bwMode="auto">
            <a:xfrm>
              <a:off x="2667000" y="3867150"/>
              <a:ext cx="82550" cy="71438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8" name="Triangle isocèle 227"/>
            <p:cNvSpPr/>
            <p:nvPr/>
          </p:nvSpPr>
          <p:spPr bwMode="auto">
            <a:xfrm>
              <a:off x="3724275" y="2641600"/>
              <a:ext cx="112713" cy="98425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9" name="Ellipse 228"/>
            <p:cNvSpPr/>
            <p:nvPr/>
          </p:nvSpPr>
          <p:spPr bwMode="auto">
            <a:xfrm>
              <a:off x="2654300" y="2862263"/>
              <a:ext cx="88900" cy="90487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33CC"/>
                </a:solidFill>
              </a:endParaRPr>
            </a:p>
          </p:txBody>
        </p:sp>
        <p:sp>
          <p:nvSpPr>
            <p:cNvPr id="230" name="Triangle isocèle 229"/>
            <p:cNvSpPr/>
            <p:nvPr/>
          </p:nvSpPr>
          <p:spPr bwMode="auto">
            <a:xfrm>
              <a:off x="2652713" y="3844925"/>
              <a:ext cx="112712" cy="96838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1" name="Triangle isocèle 230"/>
            <p:cNvSpPr/>
            <p:nvPr/>
          </p:nvSpPr>
          <p:spPr bwMode="auto">
            <a:xfrm>
              <a:off x="1412875" y="3856038"/>
              <a:ext cx="112713" cy="96837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2" name="Rectangle 31"/>
            <p:cNvSpPr>
              <a:spLocks noChangeArrowheads="1"/>
            </p:cNvSpPr>
            <p:nvPr/>
          </p:nvSpPr>
          <p:spPr bwMode="auto">
            <a:xfrm rot="16200000">
              <a:off x="70183" y="2353217"/>
              <a:ext cx="1223448" cy="3693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b="1">
                  <a:latin typeface="Georgia" pitchFamily="18" charset="0"/>
                </a:rPr>
                <a:t>σ</a:t>
              </a:r>
              <a:r>
                <a:rPr lang="fr-FR" b="1" baseline="-25000">
                  <a:latin typeface="Georgia" pitchFamily="18" charset="0"/>
                </a:rPr>
                <a:t>R</a:t>
              </a:r>
              <a:r>
                <a:rPr lang="fr-FR" b="1">
                  <a:latin typeface="Georgia" pitchFamily="18" charset="0"/>
                </a:rPr>
                <a:t>/R [%]</a:t>
              </a:r>
              <a:endParaRPr lang="en-US" b="1">
                <a:latin typeface="Georgia" pitchFamily="18" charset="0"/>
              </a:endParaRPr>
            </a:p>
          </p:txBody>
        </p:sp>
        <p:cxnSp>
          <p:nvCxnSpPr>
            <p:cNvPr id="233" name="Connecteur droit 232"/>
            <p:cNvCxnSpPr/>
            <p:nvPr/>
          </p:nvCxnSpPr>
          <p:spPr bwMode="auto">
            <a:xfrm>
              <a:off x="1263650" y="3097213"/>
              <a:ext cx="360363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cteur droit 233"/>
            <p:cNvCxnSpPr/>
            <p:nvPr/>
          </p:nvCxnSpPr>
          <p:spPr bwMode="auto">
            <a:xfrm>
              <a:off x="1277938" y="3913188"/>
              <a:ext cx="360362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cteur droit 234"/>
            <p:cNvCxnSpPr/>
            <p:nvPr/>
          </p:nvCxnSpPr>
          <p:spPr bwMode="auto">
            <a:xfrm>
              <a:off x="2520950" y="3903663"/>
              <a:ext cx="360363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ZoneTexte 4"/>
            <p:cNvSpPr txBox="1">
              <a:spLocks noChangeArrowheads="1"/>
            </p:cNvSpPr>
            <p:nvPr/>
          </p:nvSpPr>
          <p:spPr bwMode="auto">
            <a:xfrm>
              <a:off x="1372934" y="2227005"/>
              <a:ext cx="1376616" cy="36934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dirty="0">
                  <a:latin typeface="Georgia" pitchFamily="18" charset="0"/>
                </a:rPr>
                <a:t>|G</a:t>
              </a:r>
              <a:r>
                <a:rPr lang="fr-FR" baseline="-25000" dirty="0">
                  <a:latin typeface="Georgia" pitchFamily="18" charset="0"/>
                </a:rPr>
                <a:t>E</a:t>
              </a:r>
              <a:r>
                <a:rPr lang="fr-FR" dirty="0">
                  <a:latin typeface="Georgia" pitchFamily="18" charset="0"/>
                </a:rPr>
                <a:t>|/|G</a:t>
              </a:r>
              <a:r>
                <a:rPr lang="fr-FR" baseline="-25000" dirty="0">
                  <a:latin typeface="Georgia" pitchFamily="18" charset="0"/>
                </a:rPr>
                <a:t>M</a:t>
              </a:r>
              <a:r>
                <a:rPr lang="fr-FR" dirty="0">
                  <a:latin typeface="Georgia" pitchFamily="18" charset="0"/>
                </a:rPr>
                <a:t>|</a:t>
              </a:r>
            </a:p>
          </p:txBody>
        </p:sp>
        <p:cxnSp>
          <p:nvCxnSpPr>
            <p:cNvPr id="237" name="Connecteur droit 236"/>
            <p:cNvCxnSpPr/>
            <p:nvPr/>
          </p:nvCxnSpPr>
          <p:spPr bwMode="auto">
            <a:xfrm>
              <a:off x="1436688" y="3894138"/>
              <a:ext cx="127158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cteur droit 237"/>
            <p:cNvCxnSpPr>
              <a:stCxn id="230" idx="1"/>
              <a:endCxn id="228" idx="5"/>
            </p:cNvCxnSpPr>
            <p:nvPr/>
          </p:nvCxnSpPr>
          <p:spPr bwMode="auto">
            <a:xfrm flipV="1">
              <a:off x="2681288" y="2690813"/>
              <a:ext cx="1128712" cy="120332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ZoneTexte 46"/>
            <p:cNvSpPr txBox="1">
              <a:spLocks noChangeArrowheads="1"/>
            </p:cNvSpPr>
            <p:nvPr/>
          </p:nvSpPr>
          <p:spPr bwMode="auto">
            <a:xfrm>
              <a:off x="2924221" y="3497955"/>
              <a:ext cx="912767" cy="307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400" b="1" dirty="0">
                  <a:solidFill>
                    <a:srgbClr val="00B050"/>
                  </a:solidFill>
                  <a:latin typeface="Georgia" pitchFamily="18" charset="0"/>
                </a:rPr>
                <a:t>q</a:t>
              </a:r>
              <a:r>
                <a:rPr lang="fr-FR" sz="1400" b="1" baseline="30000" dirty="0">
                  <a:solidFill>
                    <a:srgbClr val="00B050"/>
                  </a:solidFill>
                  <a:latin typeface="Georgia" pitchFamily="18" charset="0"/>
                </a:rPr>
                <a:t>2</a:t>
              </a:r>
              <a:r>
                <a:rPr lang="fr-FR" sz="1400" b="1" dirty="0">
                  <a:solidFill>
                    <a:srgbClr val="00B050"/>
                  </a:solidFill>
                  <a:latin typeface="Georgia" pitchFamily="18" charset="0"/>
                </a:rPr>
                <a:t>=0.6</a:t>
              </a:r>
            </a:p>
          </p:txBody>
        </p:sp>
        <p:sp>
          <p:nvSpPr>
            <p:cNvPr id="240" name="ZoneTexte 47"/>
            <p:cNvSpPr txBox="1">
              <a:spLocks noChangeArrowheads="1"/>
            </p:cNvSpPr>
            <p:nvPr/>
          </p:nvSpPr>
          <p:spPr bwMode="auto">
            <a:xfrm>
              <a:off x="1689506" y="2986563"/>
              <a:ext cx="658657" cy="307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 b="1" dirty="0">
                  <a:solidFill>
                    <a:srgbClr val="7030A0"/>
                  </a:solidFill>
                  <a:latin typeface="Georgia" pitchFamily="18" charset="0"/>
                </a:rPr>
                <a:t>q</a:t>
              </a:r>
              <a:r>
                <a:rPr lang="fr-FR" sz="1400" b="1" baseline="30000" dirty="0">
                  <a:solidFill>
                    <a:srgbClr val="7030A0"/>
                  </a:solidFill>
                  <a:latin typeface="Georgia" pitchFamily="18" charset="0"/>
                </a:rPr>
                <a:t>2</a:t>
              </a:r>
              <a:r>
                <a:rPr lang="fr-FR" sz="1400" b="1" dirty="0">
                  <a:solidFill>
                    <a:srgbClr val="7030A0"/>
                  </a:solidFill>
                  <a:latin typeface="Georgia" pitchFamily="18" charset="0"/>
                </a:rPr>
                <a:t>=2</a:t>
              </a:r>
            </a:p>
          </p:txBody>
        </p:sp>
        <p:cxnSp>
          <p:nvCxnSpPr>
            <p:cNvPr id="241" name="Connecteur droit 240"/>
            <p:cNvCxnSpPr>
              <a:endCxn id="229" idx="2"/>
            </p:cNvCxnSpPr>
            <p:nvPr/>
          </p:nvCxnSpPr>
          <p:spPr bwMode="auto">
            <a:xfrm flipV="1">
              <a:off x="1409700" y="2906713"/>
              <a:ext cx="1244600" cy="17145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2" name="Rectangle 14"/>
          <p:cNvSpPr>
            <a:spLocks noChangeArrowheads="1"/>
          </p:cNvSpPr>
          <p:nvPr/>
        </p:nvSpPr>
        <p:spPr bwMode="auto">
          <a:xfrm>
            <a:off x="251520" y="3212976"/>
            <a:ext cx="4535611" cy="92333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fr-FR" b="1" dirty="0" smtClean="0">
                <a:solidFill>
                  <a:srgbClr val="FF0000"/>
                </a:solidFill>
                <a:latin typeface="+mj-lt"/>
              </a:rPr>
              <a:t>~ </a:t>
            </a:r>
            <a:r>
              <a:rPr lang="fr-FR" b="1" dirty="0">
                <a:solidFill>
                  <a:srgbClr val="FF0000"/>
                </a:solidFill>
                <a:latin typeface="+mj-lt"/>
              </a:rPr>
              <a:t>1% </a:t>
            </a:r>
            <a:r>
              <a:rPr lang="fr-FR" b="1" dirty="0" err="1" smtClean="0">
                <a:solidFill>
                  <a:srgbClr val="FF0000"/>
                </a:solidFill>
                <a:latin typeface="+mj-lt"/>
              </a:rPr>
              <a:t>precision</a:t>
            </a:r>
            <a:r>
              <a:rPr lang="fr-FR" b="1" dirty="0" smtClean="0">
                <a:solidFill>
                  <a:srgbClr val="FF0000"/>
                </a:solidFill>
                <a:latin typeface="+mj-lt"/>
              </a:rPr>
              <a:t>   close to the </a:t>
            </a:r>
            <a:r>
              <a:rPr lang="el-GR" b="1" dirty="0" smtClean="0">
                <a:solidFill>
                  <a:srgbClr val="FF0000"/>
                </a:solidFill>
                <a:latin typeface="+mj-lt"/>
              </a:rPr>
              <a:t>ω</a:t>
            </a:r>
            <a:r>
              <a:rPr lang="fr-FR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latin typeface="+mj-lt"/>
              </a:rPr>
              <a:t>resonance</a:t>
            </a:r>
            <a:r>
              <a:rPr lang="fr-FR" b="1" dirty="0" smtClean="0">
                <a:solidFill>
                  <a:srgbClr val="FF0000"/>
                </a:solidFill>
                <a:latin typeface="+mj-lt"/>
              </a:rPr>
              <a:t> </a:t>
            </a:r>
          </a:p>
          <a:p>
            <a:pPr>
              <a:spcBef>
                <a:spcPts val="0"/>
              </a:spcBef>
            </a:pPr>
            <a:r>
              <a:rPr lang="fr-FR" b="1" dirty="0" smtClean="0">
                <a:solidFill>
                  <a:srgbClr val="FF0000"/>
                </a:solidFill>
                <a:latin typeface="+mj-lt"/>
              </a:rPr>
              <a:t>~ </a:t>
            </a:r>
            <a:r>
              <a:rPr lang="fr-FR" b="1" dirty="0">
                <a:solidFill>
                  <a:srgbClr val="FF0000"/>
                </a:solidFill>
                <a:latin typeface="+mj-lt"/>
              </a:rPr>
              <a:t>10% </a:t>
            </a:r>
            <a:r>
              <a:rPr lang="fr-FR" b="1" dirty="0" err="1" smtClean="0">
                <a:solidFill>
                  <a:srgbClr val="FF0000"/>
                </a:solidFill>
                <a:latin typeface="+mj-lt"/>
              </a:rPr>
              <a:t>precision</a:t>
            </a:r>
            <a:r>
              <a:rPr lang="fr-FR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latin typeface="+mj-lt"/>
              </a:rPr>
              <a:t>at</a:t>
            </a:r>
            <a:r>
              <a:rPr lang="fr-FR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q</a:t>
            </a:r>
            <a:r>
              <a:rPr lang="fr-FR" b="1" baseline="30000" dirty="0" smtClean="0">
                <a:solidFill>
                  <a:srgbClr val="FF0000"/>
                </a:solidFill>
              </a:rPr>
              <a:t>2 </a:t>
            </a:r>
            <a:r>
              <a:rPr lang="fr-FR" b="1" dirty="0" smtClean="0">
                <a:solidFill>
                  <a:srgbClr val="FF0000"/>
                </a:solidFill>
              </a:rPr>
              <a:t>=</a:t>
            </a:r>
            <a:r>
              <a:rPr lang="fr-FR" b="1" dirty="0" smtClean="0">
                <a:solidFill>
                  <a:srgbClr val="FF0000"/>
                </a:solidFill>
                <a:latin typeface="+mj-lt"/>
              </a:rPr>
              <a:t>2 (</a:t>
            </a:r>
            <a:r>
              <a:rPr lang="fr-FR" b="1" dirty="0" err="1" smtClean="0">
                <a:solidFill>
                  <a:srgbClr val="FF0000"/>
                </a:solidFill>
                <a:latin typeface="+mj-lt"/>
              </a:rPr>
              <a:t>GeV</a:t>
            </a:r>
            <a:r>
              <a:rPr lang="fr-FR" b="1" dirty="0" smtClean="0">
                <a:solidFill>
                  <a:srgbClr val="FF0000"/>
                </a:solidFill>
                <a:latin typeface="+mj-lt"/>
              </a:rPr>
              <a:t>/c²)² </a:t>
            </a:r>
          </a:p>
          <a:p>
            <a:pPr>
              <a:spcBef>
                <a:spcPts val="0"/>
              </a:spcBef>
            </a:pPr>
            <a:r>
              <a:rPr lang="fr-FR" b="1" dirty="0" smtClean="0">
                <a:solidFill>
                  <a:srgbClr val="FF0000"/>
                </a:solidFill>
                <a:latin typeface="+mj-lt"/>
              </a:rPr>
              <a:t>~ 20% </a:t>
            </a:r>
            <a:r>
              <a:rPr lang="fr-FR" b="1" dirty="0" err="1" smtClean="0">
                <a:solidFill>
                  <a:srgbClr val="FF0000"/>
                </a:solidFill>
                <a:latin typeface="+mj-lt"/>
              </a:rPr>
              <a:t>precision</a:t>
            </a:r>
            <a:r>
              <a:rPr lang="fr-FR" b="1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fr-FR" b="1" dirty="0" err="1" smtClean="0">
                <a:solidFill>
                  <a:srgbClr val="FF0000"/>
                </a:solidFill>
                <a:latin typeface="+mj-lt"/>
              </a:rPr>
              <a:t>at</a:t>
            </a:r>
            <a:r>
              <a:rPr lang="fr-FR" b="1" dirty="0" smtClean="0">
                <a:solidFill>
                  <a:srgbClr val="FF0000"/>
                </a:solidFill>
                <a:latin typeface="+mj-lt"/>
              </a:rPr>
              <a:t> q</a:t>
            </a:r>
            <a:r>
              <a:rPr lang="fr-FR" b="1" baseline="30000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fr-FR" b="1" dirty="0" smtClean="0">
                <a:solidFill>
                  <a:srgbClr val="FF0000"/>
                </a:solidFill>
                <a:latin typeface="+mj-lt"/>
              </a:rPr>
              <a:t>= 4M</a:t>
            </a:r>
            <a:r>
              <a:rPr lang="fr-FR" b="1" baseline="-25000" dirty="0" smtClean="0">
                <a:solidFill>
                  <a:srgbClr val="FF0000"/>
                </a:solidFill>
                <a:latin typeface="+mj-lt"/>
              </a:rPr>
              <a:t>p</a:t>
            </a:r>
            <a:r>
              <a:rPr lang="fr-FR" b="1" baseline="30000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fr-FR" b="1" dirty="0" smtClean="0">
                <a:solidFill>
                  <a:srgbClr val="FF0000"/>
                </a:solidFill>
                <a:latin typeface="+mj-lt"/>
              </a:rPr>
              <a:t> =3.52 (</a:t>
            </a:r>
            <a:r>
              <a:rPr lang="fr-FR" b="1" dirty="0" err="1" smtClean="0">
                <a:solidFill>
                  <a:srgbClr val="FF0000"/>
                </a:solidFill>
                <a:latin typeface="+mj-lt"/>
              </a:rPr>
              <a:t>GeV</a:t>
            </a:r>
            <a:r>
              <a:rPr lang="fr-FR" b="1" dirty="0" smtClean="0">
                <a:solidFill>
                  <a:srgbClr val="FF0000"/>
                </a:solidFill>
                <a:latin typeface="+mj-lt"/>
              </a:rPr>
              <a:t>/c²)²</a:t>
            </a:r>
          </a:p>
        </p:txBody>
      </p:sp>
      <p:sp>
        <p:nvSpPr>
          <p:cNvPr id="243" name="Rectangle 242"/>
          <p:cNvSpPr/>
          <p:nvPr/>
        </p:nvSpPr>
        <p:spPr>
          <a:xfrm>
            <a:off x="251520" y="4581128"/>
            <a:ext cx="4176712" cy="646331"/>
          </a:xfrm>
          <a:prstGeom prst="rect">
            <a:avLst/>
          </a:prstGeom>
          <a:ln>
            <a:solidFill>
              <a:srgbClr val="FF33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FF0000"/>
                </a:solidFill>
                <a:latin typeface="+mj-lt"/>
              </a:rPr>
              <a:t>For the first time cos(</a:t>
            </a:r>
            <a:r>
              <a:rPr lang="el-GR" b="1" dirty="0">
                <a:solidFill>
                  <a:srgbClr val="FF0000"/>
                </a:solidFill>
                <a:latin typeface="+mj-lt"/>
              </a:rPr>
              <a:t>φ</a:t>
            </a:r>
            <a:r>
              <a:rPr lang="fr-FR" b="1" baseline="-25000" dirty="0">
                <a:solidFill>
                  <a:srgbClr val="FF0000"/>
                </a:solidFill>
                <a:latin typeface="+mj-lt"/>
              </a:rPr>
              <a:t>E</a:t>
            </a:r>
            <a:r>
              <a:rPr lang="fr-FR" b="1" dirty="0">
                <a:solidFill>
                  <a:srgbClr val="FF0000"/>
                </a:solidFill>
                <a:latin typeface="+mj-lt"/>
              </a:rPr>
              <a:t>-</a:t>
            </a:r>
            <a:r>
              <a:rPr lang="el-GR" b="1" dirty="0">
                <a:solidFill>
                  <a:srgbClr val="FF0000"/>
                </a:solidFill>
                <a:latin typeface="+mj-lt"/>
              </a:rPr>
              <a:t>φ</a:t>
            </a:r>
            <a:r>
              <a:rPr lang="fr-FR" b="1" baseline="-25000" dirty="0">
                <a:solidFill>
                  <a:srgbClr val="FF0000"/>
                </a:solidFill>
                <a:latin typeface="+mj-lt"/>
              </a:rPr>
              <a:t>M</a:t>
            </a:r>
            <a:r>
              <a:rPr lang="fr-FR" b="1" dirty="0">
                <a:solidFill>
                  <a:srgbClr val="FF0000"/>
                </a:solidFill>
                <a:latin typeface="+mj-lt"/>
              </a:rPr>
              <a:t>) </a:t>
            </a:r>
            <a:r>
              <a:rPr lang="fr-FR" b="1" dirty="0" err="1">
                <a:solidFill>
                  <a:srgbClr val="FF0000"/>
                </a:solidFill>
                <a:latin typeface="+mj-lt"/>
              </a:rPr>
              <a:t>can</a:t>
            </a:r>
            <a:r>
              <a:rPr lang="fr-FR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+mj-lt"/>
              </a:rPr>
              <a:t>be</a:t>
            </a:r>
            <a:r>
              <a:rPr lang="fr-FR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+mj-lt"/>
              </a:rPr>
              <a:t>extracted</a:t>
            </a:r>
            <a:r>
              <a:rPr lang="fr-FR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+mj-lt"/>
              </a:rPr>
              <a:t>with</a:t>
            </a:r>
            <a:r>
              <a:rPr lang="fr-FR" b="1" dirty="0">
                <a:solidFill>
                  <a:srgbClr val="FF0000"/>
                </a:solidFill>
                <a:latin typeface="+mj-lt"/>
              </a:rPr>
              <a:t> 10-30% </a:t>
            </a:r>
            <a:r>
              <a:rPr lang="fr-FR" b="1" dirty="0" err="1">
                <a:solidFill>
                  <a:srgbClr val="FF0000"/>
                </a:solidFill>
                <a:latin typeface="+mj-lt"/>
              </a:rPr>
              <a:t>precision</a:t>
            </a:r>
            <a:endParaRPr lang="fr-FR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4" name="ZoneTexte 243"/>
          <p:cNvSpPr txBox="1"/>
          <p:nvPr/>
        </p:nvSpPr>
        <p:spPr>
          <a:xfrm>
            <a:off x="395536" y="2420888"/>
            <a:ext cx="41216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Signal contamination &lt;1 % at </a:t>
            </a:r>
            <a:r>
              <a:rPr lang="fr-FR" dirty="0" smtClean="0">
                <a:latin typeface="Georgia" pitchFamily="18" charset="0"/>
              </a:rPr>
              <a:t>q²=0.6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                            &lt; 10% at q</a:t>
            </a:r>
            <a:r>
              <a:rPr lang="en-US" baseline="30000" dirty="0" smtClean="0"/>
              <a:t>2</a:t>
            </a:r>
            <a:r>
              <a:rPr lang="en-US" dirty="0" smtClean="0"/>
              <a:t>=2.0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re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9361040" cy="1143000"/>
          </a:xfrm>
          <a:solidFill>
            <a:schemeClr val="accent1"/>
          </a:solidFill>
        </p:spPr>
        <p:txBody>
          <a:bodyPr/>
          <a:lstStyle/>
          <a:p>
            <a:pPr algn="l" eaLnBrk="1" hangingPunct="1"/>
            <a:r>
              <a:rPr lang="fr-FR" sz="4000" dirty="0" err="1" smtClean="0">
                <a:solidFill>
                  <a:schemeClr val="bg1"/>
                </a:solidFill>
              </a:rPr>
              <a:t>Another</a:t>
            </a:r>
            <a:r>
              <a:rPr lang="fr-FR" sz="4000" dirty="0" smtClean="0">
                <a:solidFill>
                  <a:schemeClr val="bg1"/>
                </a:solidFill>
              </a:rPr>
              <a:t> </a:t>
            </a:r>
            <a:r>
              <a:rPr lang="fr-FR" sz="4000" dirty="0" err="1" smtClean="0">
                <a:solidFill>
                  <a:schemeClr val="bg1"/>
                </a:solidFill>
              </a:rPr>
              <a:t>approach</a:t>
            </a:r>
            <a:r>
              <a:rPr lang="fr-FR" sz="4000" dirty="0" smtClean="0">
                <a:solidFill>
                  <a:schemeClr val="bg1"/>
                </a:solidFill>
              </a:rPr>
              <a:t> for the </a:t>
            </a:r>
            <a:r>
              <a:rPr lang="en-US" sz="4000" dirty="0" smtClean="0">
                <a:solidFill>
                  <a:schemeClr val="bg1"/>
                </a:solidFill>
              </a:rPr>
              <a:t>pp</a:t>
            </a:r>
            <a:r>
              <a:rPr lang="en-US" sz="4000" dirty="0" smtClean="0">
                <a:solidFill>
                  <a:schemeClr val="bg1"/>
                </a:solidFill>
                <a:sym typeface="Symbol"/>
              </a:rPr>
              <a:t></a:t>
            </a:r>
            <a:r>
              <a:rPr lang="en-US" sz="4000" dirty="0" smtClean="0">
                <a:solidFill>
                  <a:schemeClr val="bg1"/>
                </a:solidFill>
              </a:rPr>
              <a:t>e</a:t>
            </a:r>
            <a:r>
              <a:rPr lang="en-US" sz="4000" baseline="30000" dirty="0" smtClean="0">
                <a:solidFill>
                  <a:schemeClr val="bg1"/>
                </a:solidFill>
              </a:rPr>
              <a:t>+</a:t>
            </a:r>
            <a:r>
              <a:rPr lang="en-US" sz="4000" dirty="0" smtClean="0">
                <a:solidFill>
                  <a:schemeClr val="bg1"/>
                </a:solidFill>
              </a:rPr>
              <a:t>e</a:t>
            </a:r>
            <a:r>
              <a:rPr lang="en-US" sz="4000" baseline="30000" dirty="0" smtClean="0">
                <a:solidFill>
                  <a:schemeClr val="bg1"/>
                </a:solidFill>
              </a:rPr>
              <a:t>-</a:t>
            </a:r>
            <a:r>
              <a:rPr lang="en-US" sz="4000" dirty="0" smtClean="0">
                <a:solidFill>
                  <a:schemeClr val="bg1"/>
                </a:solidFill>
              </a:rPr>
              <a:t>π</a:t>
            </a:r>
            <a:r>
              <a:rPr lang="en-US" sz="4000" baseline="30000" dirty="0" smtClean="0">
                <a:solidFill>
                  <a:schemeClr val="bg1"/>
                </a:solidFill>
              </a:rPr>
              <a:t>0</a:t>
            </a:r>
            <a:r>
              <a:rPr lang="fr-FR" sz="4000" baseline="30000" dirty="0" smtClean="0">
                <a:solidFill>
                  <a:schemeClr val="bg1"/>
                </a:solidFill>
              </a:rPr>
              <a:t> </a:t>
            </a:r>
            <a:r>
              <a:rPr lang="fr-FR" sz="4000" dirty="0" err="1" smtClean="0">
                <a:solidFill>
                  <a:schemeClr val="bg1"/>
                </a:solidFill>
              </a:rPr>
              <a:t>reaction</a:t>
            </a:r>
            <a:r>
              <a:rPr lang="fr-FR" sz="4000" baseline="30000" dirty="0" smtClean="0">
                <a:solidFill>
                  <a:schemeClr val="bg1"/>
                </a:solidFill>
              </a:rPr>
              <a:t> </a:t>
            </a:r>
            <a:r>
              <a:rPr lang="fr-FR" sz="4000" dirty="0" smtClean="0">
                <a:solidFill>
                  <a:schemeClr val="bg1"/>
                </a:solidFill>
              </a:rPr>
              <a:t>: Transition Distribution Amplitudes </a:t>
            </a:r>
          </a:p>
        </p:txBody>
      </p:sp>
      <p:sp>
        <p:nvSpPr>
          <p:cNvPr id="125954" name="Espace réservé du contenu 5"/>
          <p:cNvSpPr>
            <a:spLocks noGrp="1"/>
          </p:cNvSpPr>
          <p:nvPr>
            <p:ph idx="1"/>
          </p:nvPr>
        </p:nvSpPr>
        <p:spPr>
          <a:xfrm>
            <a:off x="34727" y="836712"/>
            <a:ext cx="8626475" cy="4572000"/>
          </a:xfrm>
        </p:spPr>
        <p:txBody>
          <a:bodyPr/>
          <a:lstStyle/>
          <a:p>
            <a:pPr eaLnBrk="1" hangingPunct="1">
              <a:buNone/>
            </a:pPr>
            <a:endParaRPr lang="fr-FR" dirty="0" smtClean="0"/>
          </a:p>
        </p:txBody>
      </p:sp>
      <p:sp>
        <p:nvSpPr>
          <p:cNvPr id="124930" name="Espace réservé de la date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Orsay, PH-QCD  GDR meeting,  3/10/2012</a:t>
            </a:r>
            <a:endParaRPr lang="fr-FR"/>
          </a:p>
        </p:txBody>
      </p:sp>
      <p:sp>
        <p:nvSpPr>
          <p:cNvPr id="125958" name="ZoneTexte 7"/>
          <p:cNvSpPr txBox="1">
            <a:spLocks noChangeArrowheads="1"/>
          </p:cNvSpPr>
          <p:nvPr/>
        </p:nvSpPr>
        <p:spPr bwMode="auto">
          <a:xfrm>
            <a:off x="1763092" y="5517232"/>
            <a:ext cx="705738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New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window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on the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sea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quarks in proton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wave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function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complementary</a:t>
            </a:r>
            <a:r>
              <a:rPr lang="fr-FR" dirty="0">
                <a:latin typeface="Arial" pitchFamily="34" charset="0"/>
                <a:cs typeface="Arial" pitchFamily="34" charset="0"/>
                <a:sym typeface="Wingdings" pitchFamily="2" charset="2"/>
              </a:rPr>
              <a:t> to </a:t>
            </a:r>
            <a:r>
              <a:rPr lang="fr-FR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corresponding</a:t>
            </a:r>
            <a:r>
              <a:rPr lang="fr-FR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quantities</a:t>
            </a:r>
            <a:r>
              <a:rPr lang="fr-FR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from</a:t>
            </a:r>
            <a:r>
              <a:rPr lang="fr-FR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CLAS/JLAB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59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3164" y="2067595"/>
            <a:ext cx="2506663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60" name="ZoneTexte 9"/>
          <p:cNvSpPr txBox="1">
            <a:spLocks noChangeArrowheads="1"/>
          </p:cNvSpPr>
          <p:nvPr/>
        </p:nvSpPr>
        <p:spPr bwMode="auto">
          <a:xfrm>
            <a:off x="0" y="2060848"/>
            <a:ext cx="2663825" cy="1138773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b="1" dirty="0">
                <a:latin typeface="Georgia" pitchFamily="18" charset="0"/>
              </a:rPr>
              <a:t>Distribution Amplitude = 3-quark </a:t>
            </a:r>
            <a:r>
              <a:rPr lang="fr-FR" sz="1600" b="1" dirty="0" err="1">
                <a:latin typeface="Georgia" pitchFamily="18" charset="0"/>
              </a:rPr>
              <a:t>operator</a:t>
            </a:r>
            <a:r>
              <a:rPr lang="fr-FR" sz="1600" b="1" dirty="0">
                <a:latin typeface="Georgia" pitchFamily="18" charset="0"/>
              </a:rPr>
              <a:t> </a:t>
            </a:r>
            <a:r>
              <a:rPr lang="fr-FR" sz="1600" b="1" dirty="0" err="1">
                <a:latin typeface="Georgia" pitchFamily="18" charset="0"/>
              </a:rPr>
              <a:t>matrix</a:t>
            </a:r>
            <a:r>
              <a:rPr lang="fr-FR" sz="1600" b="1" dirty="0">
                <a:latin typeface="Georgia" pitchFamily="18" charset="0"/>
              </a:rPr>
              <a:t> </a:t>
            </a:r>
            <a:r>
              <a:rPr lang="fr-FR" sz="1600" b="1" dirty="0" err="1">
                <a:latin typeface="Georgia" pitchFamily="18" charset="0"/>
              </a:rPr>
              <a:t>element</a:t>
            </a:r>
            <a:r>
              <a:rPr lang="fr-FR" sz="1600" b="1" dirty="0">
                <a:latin typeface="Georgia" pitchFamily="18" charset="0"/>
              </a:rPr>
              <a:t>  </a:t>
            </a:r>
          </a:p>
          <a:p>
            <a:pPr algn="ctr"/>
            <a:r>
              <a:rPr lang="fr-FR" sz="2000" b="1" dirty="0">
                <a:latin typeface="Georgia" pitchFamily="18" charset="0"/>
              </a:rPr>
              <a:t>&lt;0|</a:t>
            </a:r>
            <a:r>
              <a:rPr lang="fr-FR" sz="2000" b="1" dirty="0" err="1">
                <a:latin typeface="Georgia" pitchFamily="18" charset="0"/>
              </a:rPr>
              <a:t>uud</a:t>
            </a:r>
            <a:r>
              <a:rPr lang="fr-FR" sz="2000" b="1" dirty="0">
                <a:latin typeface="Georgia" pitchFamily="18" charset="0"/>
              </a:rPr>
              <a:t>|p&gt;</a:t>
            </a:r>
          </a:p>
        </p:txBody>
      </p:sp>
      <p:sp>
        <p:nvSpPr>
          <p:cNvPr id="125961" name="ZoneTexte 13"/>
          <p:cNvSpPr txBox="1">
            <a:spLocks noChangeArrowheads="1"/>
          </p:cNvSpPr>
          <p:nvPr/>
        </p:nvSpPr>
        <p:spPr bwMode="auto">
          <a:xfrm>
            <a:off x="34727" y="3436020"/>
            <a:ext cx="2663825" cy="1384995"/>
          </a:xfrm>
          <a:prstGeom prst="rect">
            <a:avLst/>
          </a:prstGeom>
          <a:noFill/>
          <a:ln w="38100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b="1" dirty="0">
                <a:solidFill>
                  <a:srgbClr val="FF33CC"/>
                </a:solidFill>
                <a:latin typeface="Georgia" pitchFamily="18" charset="0"/>
              </a:rPr>
              <a:t>Transition Distribution Amplitude </a:t>
            </a:r>
            <a:r>
              <a:rPr lang="fr-FR" sz="1600" b="1" dirty="0">
                <a:latin typeface="Georgia" pitchFamily="18" charset="0"/>
              </a:rPr>
              <a:t>= 3-quark  </a:t>
            </a:r>
            <a:r>
              <a:rPr lang="fr-FR" sz="1600" b="1" dirty="0" err="1">
                <a:latin typeface="Georgia" pitchFamily="18" charset="0"/>
              </a:rPr>
              <a:t>operator</a:t>
            </a:r>
            <a:r>
              <a:rPr lang="fr-FR" sz="1600" b="1" dirty="0">
                <a:latin typeface="Georgia" pitchFamily="18" charset="0"/>
              </a:rPr>
              <a:t> </a:t>
            </a:r>
            <a:r>
              <a:rPr lang="fr-FR" sz="1600" b="1" dirty="0" err="1">
                <a:latin typeface="Georgia" pitchFamily="18" charset="0"/>
              </a:rPr>
              <a:t>matrix</a:t>
            </a:r>
            <a:r>
              <a:rPr lang="fr-FR" sz="1600" b="1" dirty="0">
                <a:latin typeface="Georgia" pitchFamily="18" charset="0"/>
              </a:rPr>
              <a:t> </a:t>
            </a:r>
            <a:r>
              <a:rPr lang="fr-FR" sz="1600" b="1" dirty="0" err="1">
                <a:latin typeface="Georgia" pitchFamily="18" charset="0"/>
              </a:rPr>
              <a:t>element</a:t>
            </a:r>
            <a:r>
              <a:rPr lang="fr-FR" sz="1600" b="1" dirty="0">
                <a:latin typeface="Georgia" pitchFamily="18" charset="0"/>
              </a:rPr>
              <a:t> </a:t>
            </a:r>
          </a:p>
          <a:p>
            <a:pPr algn="ctr"/>
            <a:r>
              <a:rPr lang="fr-FR" sz="2000" b="1" dirty="0">
                <a:latin typeface="Georgia" pitchFamily="18" charset="0"/>
              </a:rPr>
              <a:t>&lt;</a:t>
            </a:r>
            <a:r>
              <a:rPr lang="fr-FR" sz="2000" b="1" dirty="0">
                <a:latin typeface="Symbol" pitchFamily="18" charset="2"/>
              </a:rPr>
              <a:t>p</a:t>
            </a:r>
            <a:r>
              <a:rPr lang="fr-FR" sz="2000" b="1" dirty="0">
                <a:latin typeface="Georgia" pitchFamily="18" charset="0"/>
              </a:rPr>
              <a:t>|</a:t>
            </a:r>
            <a:r>
              <a:rPr lang="fr-FR" sz="2000" b="1" dirty="0" err="1">
                <a:latin typeface="Georgia" pitchFamily="18" charset="0"/>
              </a:rPr>
              <a:t>uud</a:t>
            </a:r>
            <a:r>
              <a:rPr lang="fr-FR" sz="2000" b="1" dirty="0">
                <a:latin typeface="Georgia" pitchFamily="18" charset="0"/>
              </a:rPr>
              <a:t>|p&gt;</a:t>
            </a:r>
          </a:p>
        </p:txBody>
      </p:sp>
      <p:sp>
        <p:nvSpPr>
          <p:cNvPr id="11" name="Ellipse 10"/>
          <p:cNvSpPr/>
          <p:nvPr/>
        </p:nvSpPr>
        <p:spPr>
          <a:xfrm>
            <a:off x="3473252" y="3516983"/>
            <a:ext cx="792162" cy="287337"/>
          </a:xfrm>
          <a:prstGeom prst="ellipse">
            <a:avLst/>
          </a:prstGeom>
          <a:noFill/>
          <a:ln w="38100">
            <a:solidFill>
              <a:srgbClr val="FF33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5" name="Connecteur droit avec flèche 14"/>
          <p:cNvCxnSpPr>
            <a:stCxn id="125961" idx="3"/>
            <a:endCxn id="11" idx="2"/>
          </p:cNvCxnSpPr>
          <p:nvPr/>
        </p:nvCxnSpPr>
        <p:spPr>
          <a:xfrm flipV="1">
            <a:off x="2698552" y="3660652"/>
            <a:ext cx="774700" cy="467866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125960" idx="3"/>
            <a:endCxn id="19" idx="1"/>
          </p:cNvCxnSpPr>
          <p:nvPr/>
        </p:nvCxnSpPr>
        <p:spPr>
          <a:xfrm>
            <a:off x="2663825" y="2630235"/>
            <a:ext cx="499475" cy="2938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 rot="18814052">
            <a:off x="3116064" y="2500983"/>
            <a:ext cx="401637" cy="217488"/>
          </a:xfrm>
          <a:prstGeom prst="ellipse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3473252" y="2743870"/>
            <a:ext cx="792162" cy="288925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4027289" y="2191420"/>
            <a:ext cx="238125" cy="55245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968" name="ZoneTexte 25"/>
          <p:cNvSpPr txBox="1">
            <a:spLocks noChangeArrowheads="1"/>
          </p:cNvSpPr>
          <p:nvPr/>
        </p:nvSpPr>
        <p:spPr bwMode="auto">
          <a:xfrm>
            <a:off x="3534081" y="1753071"/>
            <a:ext cx="2000250" cy="307777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 dirty="0">
                <a:latin typeface="Georgia" pitchFamily="18" charset="0"/>
              </a:rPr>
              <a:t>Hard </a:t>
            </a:r>
            <a:r>
              <a:rPr lang="fr-FR" sz="1400" b="1" dirty="0" err="1">
                <a:latin typeface="Georgia" pitchFamily="18" charset="0"/>
              </a:rPr>
              <a:t>sub</a:t>
            </a:r>
            <a:r>
              <a:rPr lang="fr-FR" sz="1400" b="1" dirty="0">
                <a:latin typeface="Georgia" pitchFamily="18" charset="0"/>
              </a:rPr>
              <a:t>-</a:t>
            </a:r>
            <a:r>
              <a:rPr lang="fr-FR" sz="1400" b="1" dirty="0" err="1">
                <a:latin typeface="Georgia" pitchFamily="18" charset="0"/>
              </a:rPr>
              <a:t>process</a:t>
            </a:r>
            <a:r>
              <a:rPr lang="fr-FR" sz="1400" b="1" dirty="0">
                <a:latin typeface="Georgia" pitchFamily="18" charset="0"/>
              </a:rPr>
              <a:t> </a:t>
            </a:r>
            <a:r>
              <a:rPr lang="fr-FR" sz="1400" b="1" dirty="0" smtClean="0">
                <a:latin typeface="Georgia" pitchFamily="18" charset="0"/>
              </a:rPr>
              <a:t>:</a:t>
            </a:r>
            <a:endParaRPr lang="fr-FR" sz="1400" b="1" dirty="0">
              <a:latin typeface="Georgia" pitchFamily="18" charset="0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4499992" y="4797152"/>
            <a:ext cx="3621182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i="1" dirty="0" smtClean="0">
                <a:latin typeface="+mn-lt"/>
              </a:rPr>
              <a:t>J.P</a:t>
            </a:r>
            <a:r>
              <a:rPr lang="fr-FR" sz="1600" i="1" dirty="0">
                <a:latin typeface="+mn-lt"/>
              </a:rPr>
              <a:t>. </a:t>
            </a:r>
            <a:r>
              <a:rPr lang="fr-FR" sz="1600" i="1" dirty="0" err="1">
                <a:latin typeface="+mn-lt"/>
              </a:rPr>
              <a:t>Lansberg</a:t>
            </a:r>
            <a:r>
              <a:rPr lang="fr-FR" sz="1600" i="1" dirty="0">
                <a:latin typeface="+mn-lt"/>
              </a:rPr>
              <a:t> et al, PRC76,111502(2007) </a:t>
            </a:r>
          </a:p>
        </p:txBody>
      </p:sp>
      <p:sp>
        <p:nvSpPr>
          <p:cNvPr id="44" name="Flèche droite 43"/>
          <p:cNvSpPr/>
          <p:nvPr/>
        </p:nvSpPr>
        <p:spPr>
          <a:xfrm>
            <a:off x="250627" y="5745063"/>
            <a:ext cx="1223962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A4EAF-79CD-4E56-8648-F889C9AFBCD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5331198" y="-252119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-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24" name="ZoneTexte 19"/>
          <p:cNvSpPr txBox="1">
            <a:spLocks noChangeArrowheads="1"/>
          </p:cNvSpPr>
          <p:nvPr/>
        </p:nvSpPr>
        <p:spPr bwMode="auto">
          <a:xfrm>
            <a:off x="5256213" y="3513202"/>
            <a:ext cx="38877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Georgia" pitchFamily="18" charset="0"/>
                <a:sym typeface="Symbol"/>
              </a:rPr>
              <a:t></a:t>
            </a:r>
            <a:r>
              <a:rPr lang="fr-FR" sz="2000" baseline="-25000" dirty="0" smtClean="0">
                <a:solidFill>
                  <a:srgbClr val="FF0000"/>
                </a:solidFill>
                <a:latin typeface="Georgia" pitchFamily="18" charset="0"/>
                <a:sym typeface="Symbol"/>
              </a:rPr>
              <a:t></a:t>
            </a:r>
            <a:r>
              <a:rPr lang="fr-FR" sz="2000" dirty="0" smtClean="0">
                <a:solidFill>
                  <a:srgbClr val="FF0000"/>
                </a:solidFill>
                <a:latin typeface="Georgia" pitchFamily="18" charset="0"/>
                <a:sym typeface="Symbol"/>
              </a:rPr>
              <a:t>=0</a:t>
            </a:r>
            <a:r>
              <a:rPr lang="fr-FR" sz="2000" baseline="30000" dirty="0" smtClean="0">
                <a:solidFill>
                  <a:srgbClr val="FF0000"/>
                </a:solidFill>
                <a:latin typeface="Georgia" pitchFamily="18" charset="0"/>
                <a:sym typeface="Symbol"/>
              </a:rPr>
              <a:t>0</a:t>
            </a:r>
            <a:r>
              <a:rPr lang="fr-FR" sz="2000" dirty="0" smtClean="0">
                <a:solidFill>
                  <a:srgbClr val="FF0000"/>
                </a:solidFill>
                <a:latin typeface="Georgia" pitchFamily="18" charset="0"/>
                <a:sym typeface="Symbol"/>
              </a:rPr>
              <a:t> or </a:t>
            </a:r>
            <a:r>
              <a:rPr lang="fr-FR" sz="2000" baseline="-25000" dirty="0" smtClean="0">
                <a:solidFill>
                  <a:srgbClr val="FF0000"/>
                </a:solidFill>
                <a:latin typeface="Georgia" pitchFamily="18" charset="0"/>
                <a:sym typeface="Symbol"/>
              </a:rPr>
              <a:t> </a:t>
            </a:r>
            <a:r>
              <a:rPr lang="fr-FR" sz="2000" dirty="0" smtClean="0">
                <a:solidFill>
                  <a:srgbClr val="FF0000"/>
                </a:solidFill>
                <a:latin typeface="Georgia" pitchFamily="18" charset="0"/>
                <a:sym typeface="Symbol"/>
              </a:rPr>
              <a:t>= 180</a:t>
            </a:r>
            <a:r>
              <a:rPr lang="fr-FR" sz="2000" baseline="30000" dirty="0" smtClean="0">
                <a:solidFill>
                  <a:srgbClr val="FF0000"/>
                </a:solidFill>
                <a:latin typeface="Georgia" pitchFamily="18" charset="0"/>
                <a:sym typeface="Symbol"/>
              </a:rPr>
              <a:t>0</a:t>
            </a:r>
          </a:p>
          <a:p>
            <a:r>
              <a:rPr lang="fr-FR" sz="2000" dirty="0" smtClean="0">
                <a:latin typeface="Georgia" pitchFamily="18" charset="0"/>
                <a:sym typeface="Symbol"/>
              </a:rPr>
              <a:t>‘’ </a:t>
            </a:r>
            <a:r>
              <a:rPr lang="fr-FR" sz="2000" dirty="0" err="1" smtClean="0">
                <a:latin typeface="Georgia" pitchFamily="18" charset="0"/>
                <a:sym typeface="Symbol"/>
              </a:rPr>
              <a:t>at</a:t>
            </a:r>
            <a:r>
              <a:rPr lang="fr-FR" sz="2000" dirty="0" smtClean="0">
                <a:latin typeface="Georgia" pitchFamily="18" charset="0"/>
                <a:sym typeface="Symbol"/>
              </a:rPr>
              <a:t> </a:t>
            </a:r>
            <a:r>
              <a:rPr lang="fr-FR" sz="2000" dirty="0" err="1" smtClean="0">
                <a:latin typeface="Georgia" pitchFamily="18" charset="0"/>
                <a:sym typeface="Symbol"/>
              </a:rPr>
              <a:t>rest</a:t>
            </a:r>
            <a:r>
              <a:rPr lang="fr-FR" sz="2000" dirty="0" smtClean="0">
                <a:latin typeface="Georgia" pitchFamily="18" charset="0"/>
                <a:sym typeface="Symbol"/>
              </a:rPr>
              <a:t> in p or </a:t>
            </a:r>
            <a:r>
              <a:rPr lang="fr-FR" sz="2000" dirty="0" err="1" smtClean="0">
                <a:latin typeface="Georgia" pitchFamily="18" charset="0"/>
                <a:sym typeface="Symbol"/>
              </a:rPr>
              <a:t>pbar</a:t>
            </a:r>
            <a:r>
              <a:rPr lang="fr-FR" sz="2000" dirty="0" smtClean="0">
                <a:latin typeface="Georgia" pitchFamily="18" charset="0"/>
                <a:sym typeface="Symbol"/>
              </a:rPr>
              <a:t> </a:t>
            </a:r>
            <a:r>
              <a:rPr lang="fr-FR" sz="2000" dirty="0" err="1" smtClean="0">
                <a:latin typeface="Georgia" pitchFamily="18" charset="0"/>
                <a:sym typeface="Symbol"/>
              </a:rPr>
              <a:t>rest</a:t>
            </a:r>
            <a:r>
              <a:rPr lang="fr-FR" sz="2000" dirty="0" smtClean="0">
                <a:latin typeface="Georgia" pitchFamily="18" charset="0"/>
                <a:sym typeface="Symbol"/>
              </a:rPr>
              <a:t> frame  </a:t>
            </a:r>
          </a:p>
          <a:p>
            <a:r>
              <a:rPr lang="fr-FR" sz="2000" dirty="0" smtClean="0">
                <a:latin typeface="Georgia" pitchFamily="18" charset="0"/>
                <a:sym typeface="Symbol"/>
              </a:rPr>
              <a:t></a:t>
            </a:r>
            <a:r>
              <a:rPr lang="fr-FR" sz="2000" baseline="-25000" dirty="0" smtClean="0">
                <a:latin typeface="Georgia" pitchFamily="18" charset="0"/>
                <a:sym typeface="Symbol"/>
              </a:rPr>
              <a:t>t</a:t>
            </a:r>
            <a:r>
              <a:rPr lang="fr-FR" sz="2000" dirty="0" smtClean="0">
                <a:latin typeface="Georgia" pitchFamily="18" charset="0"/>
                <a:sym typeface="Symbol"/>
              </a:rPr>
              <a:t>=(p</a:t>
            </a:r>
            <a:r>
              <a:rPr lang="fr-FR" sz="2000" baseline="-25000" dirty="0" smtClean="0">
                <a:latin typeface="Georgia" pitchFamily="18" charset="0"/>
                <a:sym typeface="Symbol"/>
              </a:rPr>
              <a:t>p/p</a:t>
            </a:r>
            <a:r>
              <a:rPr lang="fr-FR" sz="2000" dirty="0" smtClean="0">
                <a:latin typeface="Georgia" pitchFamily="18" charset="0"/>
                <a:sym typeface="Symbol"/>
              </a:rPr>
              <a:t>-p</a:t>
            </a:r>
            <a:r>
              <a:rPr lang="fr-FR" sz="2000" baseline="-25000" dirty="0" smtClean="0">
                <a:latin typeface="Georgia" pitchFamily="18" charset="0"/>
                <a:sym typeface="Symbol"/>
              </a:rPr>
              <a:t></a:t>
            </a:r>
            <a:r>
              <a:rPr lang="fr-FR" sz="2000" dirty="0" smtClean="0">
                <a:latin typeface="Georgia" pitchFamily="18" charset="0"/>
                <a:sym typeface="Symbol"/>
              </a:rPr>
              <a:t>)</a:t>
            </a:r>
            <a:r>
              <a:rPr lang="fr-FR" sz="2000" baseline="-25000" dirty="0" smtClean="0">
                <a:latin typeface="Georgia" pitchFamily="18" charset="0"/>
                <a:sym typeface="Symbol"/>
              </a:rPr>
              <a:t>t</a:t>
            </a:r>
            <a:r>
              <a:rPr lang="fr-FR" sz="2000" dirty="0" smtClean="0">
                <a:latin typeface="Georgia" pitchFamily="18" charset="0"/>
                <a:sym typeface="Symbol"/>
              </a:rPr>
              <a:t>=0   </a:t>
            </a:r>
            <a:r>
              <a:rPr lang="fr-FR" sz="2000" dirty="0" smtClean="0">
                <a:latin typeface="Georgia" pitchFamily="18" charset="0"/>
              </a:rPr>
              <a:t>3 TDA </a:t>
            </a:r>
            <a:endParaRPr lang="fr-FR" sz="2000" dirty="0">
              <a:latin typeface="Georgia" pitchFamily="18" charset="0"/>
            </a:endParaRPr>
          </a:p>
        </p:txBody>
      </p:sp>
      <p:sp>
        <p:nvSpPr>
          <p:cNvPr id="25" name="ZoneTexte 11"/>
          <p:cNvSpPr txBox="1">
            <a:spLocks noChangeArrowheads="1"/>
          </p:cNvSpPr>
          <p:nvPr/>
        </p:nvSpPr>
        <p:spPr bwMode="auto">
          <a:xfrm>
            <a:off x="5580112" y="1628800"/>
            <a:ext cx="3563888" cy="92333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>
                <a:latin typeface="Georgia" pitchFamily="18" charset="0"/>
              </a:rPr>
              <a:t>Signature: </a:t>
            </a:r>
            <a:r>
              <a:rPr lang="fr-FR" dirty="0" err="1">
                <a:latin typeface="Georgia" pitchFamily="18" charset="0"/>
              </a:rPr>
              <a:t>Angular</a:t>
            </a:r>
            <a:r>
              <a:rPr lang="fr-FR" dirty="0">
                <a:latin typeface="Georgia" pitchFamily="18" charset="0"/>
              </a:rPr>
              <a:t> distribution of </a:t>
            </a:r>
            <a:r>
              <a:rPr lang="fr-FR" dirty="0" smtClean="0">
                <a:latin typeface="Georgia" pitchFamily="18" charset="0"/>
              </a:rPr>
              <a:t>the e</a:t>
            </a:r>
            <a:r>
              <a:rPr lang="fr-FR" baseline="30000" dirty="0" smtClean="0">
                <a:latin typeface="Georgia" pitchFamily="18" charset="0"/>
              </a:rPr>
              <a:t>+</a:t>
            </a:r>
            <a:r>
              <a:rPr lang="fr-FR" dirty="0" smtClean="0">
                <a:latin typeface="Georgia" pitchFamily="18" charset="0"/>
              </a:rPr>
              <a:t>/e</a:t>
            </a:r>
            <a:r>
              <a:rPr lang="fr-FR" baseline="30000" dirty="0" smtClean="0">
                <a:latin typeface="Georgia" pitchFamily="18" charset="0"/>
              </a:rPr>
              <a:t>-</a:t>
            </a:r>
            <a:r>
              <a:rPr lang="fr-FR" dirty="0" smtClean="0">
                <a:latin typeface="Georgia" pitchFamily="18" charset="0"/>
              </a:rPr>
              <a:t>  in </a:t>
            </a:r>
            <a:r>
              <a:rPr lang="fr-FR" dirty="0">
                <a:latin typeface="Georgia" pitchFamily="18" charset="0"/>
              </a:rPr>
              <a:t>the </a:t>
            </a:r>
            <a:r>
              <a:rPr lang="fr-FR" dirty="0">
                <a:latin typeface="Symbol" pitchFamily="18" charset="2"/>
              </a:rPr>
              <a:t>g</a:t>
            </a:r>
            <a:r>
              <a:rPr lang="fr-FR" dirty="0">
                <a:latin typeface="Georgia" pitchFamily="18" charset="0"/>
              </a:rPr>
              <a:t>* frame  </a:t>
            </a:r>
            <a:endParaRPr lang="fr-FR" dirty="0" smtClean="0">
              <a:latin typeface="Georgia" pitchFamily="18" charset="0"/>
            </a:endParaRPr>
          </a:p>
          <a:p>
            <a:r>
              <a:rPr lang="fr-FR" dirty="0" smtClean="0">
                <a:solidFill>
                  <a:srgbClr val="FF0000"/>
                </a:solidFill>
                <a:latin typeface="Georgia" pitchFamily="18" charset="0"/>
              </a:rPr>
              <a:t>~ (</a:t>
            </a:r>
            <a:r>
              <a:rPr lang="fr-FR" dirty="0">
                <a:solidFill>
                  <a:srgbClr val="FF0000"/>
                </a:solidFill>
                <a:latin typeface="Georgia" pitchFamily="18" charset="0"/>
              </a:rPr>
              <a:t>1+ cos</a:t>
            </a:r>
            <a:r>
              <a:rPr lang="fr-FR" baseline="30000" dirty="0">
                <a:solidFill>
                  <a:srgbClr val="FF0000"/>
                </a:solidFill>
                <a:latin typeface="Georgia" pitchFamily="18" charset="0"/>
              </a:rPr>
              <a:t>2</a:t>
            </a:r>
            <a:r>
              <a:rPr lang="fr-FR" dirty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fr-FR" dirty="0">
                <a:solidFill>
                  <a:srgbClr val="FF0000"/>
                </a:solidFill>
                <a:latin typeface="Georgia" pitchFamily="18" charset="0"/>
              </a:rPr>
              <a:t>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292080" y="2852936"/>
            <a:ext cx="795411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q</a:t>
            </a:r>
            <a:r>
              <a:rPr lang="fr-FR" baseline="30000" dirty="0" smtClean="0"/>
              <a:t>2</a:t>
            </a:r>
            <a:r>
              <a:rPr lang="fr-FR" dirty="0" smtClean="0"/>
              <a:t>&gt;&gt;1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5868144" y="414908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e 29"/>
          <p:cNvGrpSpPr/>
          <p:nvPr/>
        </p:nvGrpSpPr>
        <p:grpSpPr>
          <a:xfrm>
            <a:off x="230832" y="1955080"/>
            <a:ext cx="3621088" cy="2986088"/>
            <a:chOff x="193675" y="2171700"/>
            <a:chExt cx="3621088" cy="2986088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3675" y="2171700"/>
              <a:ext cx="3621088" cy="2986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12"/>
            <p:cNvSpPr>
              <a:spLocks noChangeArrowheads="1"/>
            </p:cNvSpPr>
            <p:nvPr/>
          </p:nvSpPr>
          <p:spPr bwMode="auto">
            <a:xfrm>
              <a:off x="1581150" y="3573463"/>
              <a:ext cx="144463" cy="107950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Rectangle 13"/>
            <p:cNvSpPr>
              <a:spLocks noChangeArrowheads="1"/>
            </p:cNvSpPr>
            <p:nvPr/>
          </p:nvSpPr>
          <p:spPr bwMode="auto">
            <a:xfrm>
              <a:off x="2627313" y="4305300"/>
              <a:ext cx="144462" cy="36036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" name="Rectangle 14"/>
            <p:cNvSpPr>
              <a:spLocks noChangeArrowheads="1"/>
            </p:cNvSpPr>
            <p:nvPr/>
          </p:nvSpPr>
          <p:spPr bwMode="auto">
            <a:xfrm>
              <a:off x="1042988" y="2578100"/>
              <a:ext cx="144462" cy="208756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26978" name="Espace réservé de la date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Orsay, PH-QCD  GDR meeting,  3/10/2012</a:t>
            </a:r>
            <a:endParaRPr lang="fr-FR"/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3117800" y="5157192"/>
            <a:ext cx="5054600" cy="830997"/>
          </a:xfrm>
          <a:prstGeom prst="rect">
            <a:avLst/>
          </a:prstGeom>
          <a:solidFill>
            <a:srgbClr val="FFC00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 </a:t>
            </a:r>
            <a:r>
              <a:rPr lang="en-US" sz="1600" b="1" dirty="0" smtClean="0"/>
              <a:t>also to be studied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err="1" smtClean="0"/>
              <a:t>pp</a:t>
            </a:r>
            <a:r>
              <a:rPr lang="en-US" sz="1600" b="1" dirty="0" err="1" smtClean="0">
                <a:sym typeface="Symbol"/>
              </a:rPr>
              <a:t></a:t>
            </a:r>
            <a:r>
              <a:rPr lang="en-US" sz="1600" b="1" dirty="0" err="1" smtClean="0"/>
              <a:t>J</a:t>
            </a:r>
            <a:r>
              <a:rPr lang="en-US" sz="1600" b="1" dirty="0" smtClean="0"/>
              <a:t>/</a:t>
            </a:r>
            <a:r>
              <a:rPr lang="en-US" sz="1600" b="1" dirty="0" smtClean="0">
                <a:sym typeface="Symbol"/>
              </a:rPr>
              <a:t> </a:t>
            </a:r>
            <a:r>
              <a:rPr lang="en-US" sz="1600" b="1" baseline="30000" dirty="0" smtClean="0">
                <a:sym typeface="Symbol"/>
              </a:rPr>
              <a:t>0  </a:t>
            </a:r>
            <a:r>
              <a:rPr lang="en-US" sz="1600" b="1" dirty="0" smtClean="0">
                <a:sym typeface="Symbol"/>
              </a:rPr>
              <a:t>(same TDA’s)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600" b="1" dirty="0"/>
              <a:t>Possible </a:t>
            </a:r>
            <a:r>
              <a:rPr lang="fr-FR" sz="1600" b="1" dirty="0" err="1"/>
              <a:t>generalization</a:t>
            </a:r>
            <a:r>
              <a:rPr lang="fr-FR" sz="1600" b="1" dirty="0"/>
              <a:t> to </a:t>
            </a:r>
            <a:r>
              <a:rPr lang="fr-FR" sz="1600" b="1" dirty="0">
                <a:latin typeface="Symbol" pitchFamily="18" charset="2"/>
              </a:rPr>
              <a:t>h</a:t>
            </a:r>
            <a:r>
              <a:rPr lang="fr-FR" sz="1600" b="1" dirty="0"/>
              <a:t> and </a:t>
            </a:r>
            <a:r>
              <a:rPr lang="fr-FR" sz="1600" b="1" dirty="0">
                <a:latin typeface="Symbol" pitchFamily="18" charset="2"/>
              </a:rPr>
              <a:t>r (</a:t>
            </a:r>
            <a:r>
              <a:rPr lang="fr-FR" sz="1600" b="1" dirty="0"/>
              <a:t>more </a:t>
            </a:r>
            <a:r>
              <a:rPr lang="fr-FR" sz="1600" b="1" dirty="0" err="1"/>
              <a:t>TDAs</a:t>
            </a:r>
            <a:r>
              <a:rPr lang="fr-FR" sz="1600" b="1" dirty="0" smtClean="0">
                <a:latin typeface="Symbol" pitchFamily="18" charset="2"/>
              </a:rPr>
              <a:t>)</a:t>
            </a:r>
            <a:endParaRPr lang="fr-FR" sz="1600" b="1" dirty="0">
              <a:latin typeface="Symbol" pitchFamily="18" charset="2"/>
            </a:endParaRPr>
          </a:p>
        </p:txBody>
      </p:sp>
      <p:sp>
        <p:nvSpPr>
          <p:cNvPr id="128008" name="ZoneTexte 8"/>
          <p:cNvSpPr txBox="1">
            <a:spLocks noChangeArrowheads="1"/>
          </p:cNvSpPr>
          <p:nvPr/>
        </p:nvSpPr>
        <p:spPr bwMode="auto">
          <a:xfrm>
            <a:off x="3779912" y="2564904"/>
            <a:ext cx="5220072" cy="15696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dirty="0" err="1">
                <a:latin typeface="Georgia" pitchFamily="18" charset="0"/>
              </a:rPr>
              <a:t>Estimates</a:t>
            </a:r>
            <a:r>
              <a:rPr lang="fr-FR" sz="1600" b="1" dirty="0">
                <a:latin typeface="Georgia" pitchFamily="18" charset="0"/>
              </a:rPr>
              <a:t> for PANDA</a:t>
            </a:r>
            <a:r>
              <a:rPr lang="fr-FR" sz="1600" dirty="0">
                <a:latin typeface="Georgia" pitchFamily="18" charset="0"/>
              </a:rPr>
              <a:t>: </a:t>
            </a:r>
            <a:r>
              <a:rPr lang="fr-FR" sz="1600" i="1" dirty="0"/>
              <a:t>( Mainz/Orsay </a:t>
            </a:r>
            <a:r>
              <a:rPr lang="fr-FR" sz="1600" i="1" dirty="0" smtClean="0"/>
              <a:t>collaboration</a:t>
            </a:r>
          </a:p>
          <a:p>
            <a:r>
              <a:rPr lang="fr-FR" sz="1600" i="1" dirty="0" smtClean="0"/>
              <a:t>M.C. Mora </a:t>
            </a:r>
            <a:r>
              <a:rPr lang="fr-FR" sz="1600" i="1" dirty="0" err="1" smtClean="0"/>
              <a:t>Espi</a:t>
            </a:r>
            <a:r>
              <a:rPr lang="fr-FR" sz="1600" i="1" dirty="0" smtClean="0"/>
              <a:t>, B. Ma)</a:t>
            </a:r>
            <a:r>
              <a:rPr lang="fr-FR" sz="1600" b="1" i="1" dirty="0" smtClean="0">
                <a:latin typeface="Georgia" pitchFamily="18" charset="0"/>
                <a:sym typeface="Symbol"/>
              </a:rPr>
              <a:t>  </a:t>
            </a:r>
            <a:r>
              <a:rPr lang="fr-FR" sz="1600" b="1" i="1" dirty="0" err="1" smtClean="0">
                <a:latin typeface="Georgia" pitchFamily="18" charset="0"/>
                <a:sym typeface="Symbol"/>
              </a:rPr>
              <a:t>i</a:t>
            </a:r>
            <a:r>
              <a:rPr lang="fr-FR" sz="1600" b="1" dirty="0" err="1" smtClean="0">
                <a:latin typeface="Georgia" pitchFamily="18" charset="0"/>
                <a:sym typeface="Symbol"/>
              </a:rPr>
              <a:t>ncluding</a:t>
            </a:r>
            <a:r>
              <a:rPr lang="fr-FR" sz="1600" b="1" dirty="0" smtClean="0">
                <a:latin typeface="Georgia" pitchFamily="18" charset="0"/>
                <a:sym typeface="Symbol"/>
              </a:rPr>
              <a:t> </a:t>
            </a:r>
            <a:r>
              <a:rPr lang="fr-FR" sz="1600" b="1" dirty="0" err="1" smtClean="0">
                <a:latin typeface="Georgia" pitchFamily="18" charset="0"/>
                <a:sym typeface="Symbol"/>
              </a:rPr>
              <a:t>acceptance</a:t>
            </a:r>
            <a:r>
              <a:rPr lang="fr-FR" sz="1600" b="1" dirty="0" smtClean="0">
                <a:latin typeface="Georgia" pitchFamily="18" charset="0"/>
                <a:sym typeface="Symbol"/>
              </a:rPr>
              <a:t> and </a:t>
            </a:r>
            <a:r>
              <a:rPr lang="fr-FR" sz="1600" b="1" dirty="0" err="1" smtClean="0">
                <a:latin typeface="Georgia" pitchFamily="18" charset="0"/>
                <a:sym typeface="Symbol"/>
              </a:rPr>
              <a:t>efficiency</a:t>
            </a:r>
            <a:endParaRPr lang="fr-FR" sz="1600" b="1" dirty="0" smtClean="0">
              <a:latin typeface="Georgia" pitchFamily="18" charset="0"/>
              <a:sym typeface="Symbol"/>
            </a:endParaRPr>
          </a:p>
          <a:p>
            <a:r>
              <a:rPr lang="fr-FR" sz="1600" b="1" dirty="0">
                <a:latin typeface="Georgia" pitchFamily="18" charset="0"/>
              </a:rPr>
              <a:t>L= 2 fb</a:t>
            </a:r>
            <a:r>
              <a:rPr lang="fr-FR" sz="1600" b="1" baseline="30000" dirty="0">
                <a:latin typeface="Georgia" pitchFamily="18" charset="0"/>
              </a:rPr>
              <a:t>-1</a:t>
            </a:r>
            <a:r>
              <a:rPr lang="fr-FR" sz="1600" b="1" dirty="0">
                <a:latin typeface="Georgia" pitchFamily="18" charset="0"/>
              </a:rPr>
              <a:t> </a:t>
            </a:r>
            <a:r>
              <a:rPr lang="fr-FR" sz="1600" b="1" dirty="0" smtClean="0">
                <a:latin typeface="Georgia" pitchFamily="18" charset="0"/>
              </a:rPr>
              <a:t>,  </a:t>
            </a:r>
            <a:r>
              <a:rPr lang="fr-FR" sz="1600" b="1" dirty="0" smtClean="0">
                <a:latin typeface="Symbol" pitchFamily="18" charset="2"/>
              </a:rPr>
              <a:t>D</a:t>
            </a:r>
            <a:r>
              <a:rPr lang="fr-FR" sz="1600" b="1" dirty="0" smtClean="0">
                <a:latin typeface="Georgia" pitchFamily="18" charset="0"/>
              </a:rPr>
              <a:t>Q</a:t>
            </a:r>
            <a:r>
              <a:rPr lang="fr-FR" sz="1600" b="1" baseline="30000" dirty="0" smtClean="0">
                <a:latin typeface="Georgia" pitchFamily="18" charset="0"/>
              </a:rPr>
              <a:t>2 </a:t>
            </a:r>
            <a:r>
              <a:rPr lang="fr-FR" sz="1600" b="1" dirty="0" smtClean="0">
                <a:latin typeface="Georgia" pitchFamily="18" charset="0"/>
              </a:rPr>
              <a:t>&lt; </a:t>
            </a:r>
            <a:r>
              <a:rPr lang="fr-FR" sz="1600" b="1" dirty="0">
                <a:latin typeface="Georgia" pitchFamily="18" charset="0"/>
              </a:rPr>
              <a:t>1 GeV</a:t>
            </a:r>
            <a:r>
              <a:rPr lang="fr-FR" sz="1600" b="1" baseline="30000" dirty="0">
                <a:latin typeface="Georgia" pitchFamily="18" charset="0"/>
              </a:rPr>
              <a:t>2</a:t>
            </a:r>
            <a:r>
              <a:rPr lang="fr-FR" sz="1600" b="1" dirty="0">
                <a:latin typeface="Georgia" pitchFamily="18" charset="0"/>
              </a:rPr>
              <a:t> </a:t>
            </a:r>
          </a:p>
          <a:p>
            <a:r>
              <a:rPr lang="fr-FR" sz="1600" b="1" dirty="0" smtClean="0">
                <a:latin typeface="Georgia" pitchFamily="18" charset="0"/>
                <a:sym typeface="Symbol"/>
              </a:rPr>
              <a:t> </a:t>
            </a:r>
            <a:r>
              <a:rPr lang="fr-FR" sz="1600" b="1" dirty="0" err="1" smtClean="0">
                <a:latin typeface="Georgia" pitchFamily="18" charset="0"/>
              </a:rPr>
              <a:t>Feasible</a:t>
            </a:r>
            <a:r>
              <a:rPr lang="fr-FR" sz="1600" b="1" dirty="0" smtClean="0">
                <a:latin typeface="Georgia" pitchFamily="18" charset="0"/>
              </a:rPr>
              <a:t> </a:t>
            </a:r>
            <a:r>
              <a:rPr lang="fr-FR" sz="1600" b="1" dirty="0" err="1" smtClean="0">
                <a:latin typeface="Georgia" pitchFamily="18" charset="0"/>
              </a:rPr>
              <a:t>at</a:t>
            </a:r>
            <a:r>
              <a:rPr lang="fr-FR" sz="1600" b="1" dirty="0" smtClean="0">
                <a:latin typeface="Georgia" pitchFamily="18" charset="0"/>
              </a:rPr>
              <a:t> s=W</a:t>
            </a:r>
            <a:r>
              <a:rPr lang="fr-FR" sz="1600" b="1" baseline="30000" dirty="0" smtClean="0">
                <a:latin typeface="Georgia" pitchFamily="18" charset="0"/>
              </a:rPr>
              <a:t>2</a:t>
            </a:r>
            <a:r>
              <a:rPr lang="fr-FR" sz="1600" b="1" dirty="0" smtClean="0">
                <a:latin typeface="Georgia" pitchFamily="18" charset="0"/>
              </a:rPr>
              <a:t>=5 (</a:t>
            </a:r>
            <a:r>
              <a:rPr lang="fr-FR" sz="1600" b="1" dirty="0" err="1" smtClean="0">
                <a:latin typeface="Georgia" pitchFamily="18" charset="0"/>
              </a:rPr>
              <a:t>GeV</a:t>
            </a:r>
            <a:r>
              <a:rPr lang="fr-FR" sz="1600" b="1" dirty="0" smtClean="0">
                <a:latin typeface="Georgia" pitchFamily="18" charset="0"/>
              </a:rPr>
              <a:t>/c)</a:t>
            </a:r>
            <a:r>
              <a:rPr lang="fr-FR" sz="1600" b="1" baseline="30000" dirty="0" smtClean="0">
                <a:latin typeface="Georgia" pitchFamily="18" charset="0"/>
              </a:rPr>
              <a:t>2,</a:t>
            </a:r>
            <a:r>
              <a:rPr lang="fr-FR" sz="1600" b="1" dirty="0" smtClean="0">
                <a:latin typeface="Georgia" pitchFamily="18" charset="0"/>
              </a:rPr>
              <a:t> but </a:t>
            </a:r>
            <a:r>
              <a:rPr lang="fr-FR" sz="1600" b="1" dirty="0" err="1" smtClean="0">
                <a:latin typeface="Georgia" pitchFamily="18" charset="0"/>
              </a:rPr>
              <a:t>probably</a:t>
            </a:r>
            <a:r>
              <a:rPr lang="fr-FR" sz="1600" b="1" dirty="0" smtClean="0">
                <a:latin typeface="Georgia" pitchFamily="18" charset="0"/>
              </a:rPr>
              <a:t> not </a:t>
            </a:r>
            <a:r>
              <a:rPr lang="fr-FR" sz="1600" b="1" dirty="0" err="1" smtClean="0">
                <a:latin typeface="Georgia" pitchFamily="18" charset="0"/>
              </a:rPr>
              <a:t>at</a:t>
            </a:r>
            <a:r>
              <a:rPr lang="fr-FR" sz="1600" b="1" dirty="0">
                <a:latin typeface="Georgia" pitchFamily="18" charset="0"/>
              </a:rPr>
              <a:t> </a:t>
            </a:r>
            <a:r>
              <a:rPr lang="fr-FR" sz="1600" b="1" dirty="0" smtClean="0">
                <a:latin typeface="Georgia" pitchFamily="18" charset="0"/>
              </a:rPr>
              <a:t>W</a:t>
            </a:r>
            <a:r>
              <a:rPr lang="fr-FR" sz="1600" b="1" baseline="30000" dirty="0" smtClean="0">
                <a:latin typeface="Georgia" pitchFamily="18" charset="0"/>
              </a:rPr>
              <a:t>2</a:t>
            </a:r>
            <a:r>
              <a:rPr lang="fr-FR" sz="1600" b="1" dirty="0" smtClean="0">
                <a:latin typeface="Georgia" pitchFamily="18" charset="0"/>
              </a:rPr>
              <a:t>=10 </a:t>
            </a:r>
            <a:r>
              <a:rPr lang="fr-FR" sz="1600" b="1" dirty="0">
                <a:latin typeface="Georgia" pitchFamily="18" charset="0"/>
              </a:rPr>
              <a:t>(</a:t>
            </a:r>
            <a:r>
              <a:rPr lang="fr-FR" sz="1600" b="1" dirty="0" err="1" smtClean="0">
                <a:latin typeface="Georgia" pitchFamily="18" charset="0"/>
              </a:rPr>
              <a:t>GeV</a:t>
            </a:r>
            <a:r>
              <a:rPr lang="fr-FR" sz="1600" b="1" dirty="0" smtClean="0">
                <a:latin typeface="Georgia" pitchFamily="18" charset="0"/>
              </a:rPr>
              <a:t>/c)</a:t>
            </a:r>
            <a:r>
              <a:rPr lang="fr-FR" sz="1600" b="1" baseline="30000" dirty="0" smtClean="0">
                <a:latin typeface="Georgia" pitchFamily="18" charset="0"/>
              </a:rPr>
              <a:t>2</a:t>
            </a:r>
            <a:endParaRPr lang="fr-FR" sz="1600" b="1" baseline="30000" dirty="0">
              <a:latin typeface="Georgia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A4EAF-79CD-4E56-8648-F889C9AFBC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7" name="Titre 1"/>
          <p:cNvSpPr txBox="1">
            <a:spLocks/>
          </p:cNvSpPr>
          <p:nvPr/>
        </p:nvSpPr>
        <p:spPr bwMode="auto">
          <a:xfrm>
            <a:off x="-36512" y="-27384"/>
            <a:ext cx="9180512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ts val="4600"/>
              </a:lnSpc>
            </a:pPr>
            <a:r>
              <a:rPr lang="fr-FR" sz="4000" dirty="0" smtClean="0">
                <a:solidFill>
                  <a:schemeClr val="bg1"/>
                </a:solidFill>
              </a:rPr>
              <a:t>Transition Distribution Amplitudes in </a:t>
            </a:r>
            <a:r>
              <a:rPr lang="en-US" sz="4000" dirty="0" smtClean="0">
                <a:solidFill>
                  <a:schemeClr val="bg1"/>
                </a:solidFill>
              </a:rPr>
              <a:t>pp</a:t>
            </a:r>
            <a:r>
              <a:rPr lang="en-US" sz="4000" dirty="0" smtClean="0">
                <a:solidFill>
                  <a:schemeClr val="bg1"/>
                </a:solidFill>
                <a:sym typeface="Symbol"/>
              </a:rPr>
              <a:t></a:t>
            </a:r>
            <a:r>
              <a:rPr lang="en-US" sz="4000" dirty="0" smtClean="0">
                <a:solidFill>
                  <a:schemeClr val="bg1"/>
                </a:solidFill>
              </a:rPr>
              <a:t>e</a:t>
            </a:r>
            <a:r>
              <a:rPr lang="en-US" sz="4000" baseline="30000" dirty="0" smtClean="0">
                <a:solidFill>
                  <a:schemeClr val="bg1"/>
                </a:solidFill>
              </a:rPr>
              <a:t>+</a:t>
            </a:r>
            <a:r>
              <a:rPr lang="en-US" sz="4000" dirty="0" smtClean="0">
                <a:solidFill>
                  <a:schemeClr val="bg1"/>
                </a:solidFill>
              </a:rPr>
              <a:t>e</a:t>
            </a:r>
            <a:r>
              <a:rPr lang="en-US" sz="4000" baseline="30000" dirty="0" smtClean="0">
                <a:solidFill>
                  <a:schemeClr val="bg1"/>
                </a:solidFill>
              </a:rPr>
              <a:t>-</a:t>
            </a:r>
            <a:r>
              <a:rPr lang="en-US" sz="4000" dirty="0" smtClean="0">
                <a:solidFill>
                  <a:schemeClr val="bg1"/>
                </a:solidFill>
              </a:rPr>
              <a:t>π</a:t>
            </a:r>
            <a:r>
              <a:rPr lang="en-US" sz="4000" baseline="30000" dirty="0" smtClean="0">
                <a:solidFill>
                  <a:schemeClr val="bg1"/>
                </a:solidFill>
              </a:rPr>
              <a:t>0</a:t>
            </a:r>
            <a:r>
              <a:rPr lang="fr-FR" sz="4000" baseline="30000" dirty="0" smtClean="0">
                <a:solidFill>
                  <a:schemeClr val="bg1"/>
                </a:solidFill>
              </a:rPr>
              <a:t> </a:t>
            </a:r>
            <a:r>
              <a:rPr lang="fr-FR" sz="4000" dirty="0" err="1" smtClean="0">
                <a:solidFill>
                  <a:schemeClr val="bg1"/>
                </a:solidFill>
              </a:rPr>
              <a:t>reaction</a:t>
            </a:r>
            <a:r>
              <a:rPr lang="fr-FR" sz="4000" dirty="0" smtClean="0">
                <a:solidFill>
                  <a:schemeClr val="bg1"/>
                </a:solidFill>
              </a:rPr>
              <a:t> : </a:t>
            </a:r>
            <a:r>
              <a:rPr lang="fr-FR" sz="4000" dirty="0" err="1" smtClean="0">
                <a:solidFill>
                  <a:schemeClr val="bg1"/>
                </a:solidFill>
              </a:rPr>
              <a:t>estimates</a:t>
            </a:r>
            <a:r>
              <a:rPr lang="fr-FR" sz="4000" dirty="0" smtClean="0">
                <a:solidFill>
                  <a:schemeClr val="bg1"/>
                </a:solidFill>
              </a:rPr>
              <a:t> for PANDA</a:t>
            </a:r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467544" y="1556792"/>
            <a:ext cx="3744416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i="1" dirty="0" smtClean="0">
                <a:latin typeface="+mn-lt"/>
              </a:rPr>
              <a:t>J.P</a:t>
            </a:r>
            <a:r>
              <a:rPr lang="fr-FR" sz="1600" i="1" dirty="0">
                <a:latin typeface="+mn-lt"/>
              </a:rPr>
              <a:t>. </a:t>
            </a:r>
            <a:r>
              <a:rPr lang="fr-FR" sz="1600" i="1" dirty="0" err="1">
                <a:latin typeface="+mn-lt"/>
              </a:rPr>
              <a:t>Lansberg</a:t>
            </a:r>
            <a:r>
              <a:rPr lang="fr-FR" sz="1600" i="1" dirty="0">
                <a:latin typeface="+mn-lt"/>
              </a:rPr>
              <a:t> et al, PRC76,111502(2007)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923928" y="2936557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3419872" y="5291916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35496" y="404664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-</a:t>
            </a:r>
            <a:endParaRPr lang="fr-FR" sz="2800" dirty="0">
              <a:solidFill>
                <a:schemeClr val="bg1"/>
              </a:solidFill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1966715" y="2132856"/>
            <a:ext cx="1542416" cy="1305436"/>
            <a:chOff x="1966715" y="2132856"/>
            <a:chExt cx="1542416" cy="1305436"/>
          </a:xfrm>
        </p:grpSpPr>
        <p:sp>
          <p:nvSpPr>
            <p:cNvPr id="6" name="ZoneTexte 5"/>
            <p:cNvSpPr txBox="1"/>
            <p:nvPr/>
          </p:nvSpPr>
          <p:spPr>
            <a:xfrm>
              <a:off x="1966715" y="2204864"/>
              <a:ext cx="1321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 smtClean="0"/>
                <a:t>T</a:t>
              </a:r>
              <a:r>
                <a:rPr lang="fr-FR" sz="1400" baseline="-25000" dirty="0" err="1" smtClean="0"/>
                <a:t>p</a:t>
              </a:r>
              <a:r>
                <a:rPr lang="fr-FR" sz="1400" dirty="0" smtClean="0"/>
                <a:t>=0.788 </a:t>
              </a:r>
              <a:r>
                <a:rPr lang="fr-FR" sz="1400" dirty="0" err="1" smtClean="0"/>
                <a:t>GeV</a:t>
              </a:r>
              <a:endParaRPr lang="fr-FR" sz="1400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2386708" y="3121223"/>
              <a:ext cx="11224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 smtClean="0"/>
                <a:t>T</a:t>
              </a:r>
              <a:r>
                <a:rPr lang="fr-FR" sz="1400" baseline="-25000" dirty="0" err="1" smtClean="0"/>
                <a:t>p</a:t>
              </a:r>
              <a:r>
                <a:rPr lang="fr-FR" sz="1400" dirty="0" smtClean="0"/>
                <a:t>=3.5 </a:t>
              </a:r>
              <a:r>
                <a:rPr lang="fr-FR" sz="1400" dirty="0" err="1" smtClean="0"/>
                <a:t>GeV</a:t>
              </a:r>
              <a:endParaRPr lang="fr-FR" sz="1400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2078142" y="2132856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fr-FR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2510190" y="3068960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10884</TotalTime>
  <Words>1197</Words>
  <Application>Microsoft Office PowerPoint</Application>
  <PresentationFormat>Affichage à l'écran (4:3)</PresentationFormat>
  <Paragraphs>204</Paragraphs>
  <Slides>11</Slides>
  <Notes>8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Conception personnalisée</vt:lpstr>
      <vt:lpstr>Equation</vt:lpstr>
      <vt:lpstr>Équation</vt:lpstr>
      <vt:lpstr>    EM physics at PANDA</vt:lpstr>
      <vt:lpstr>Présentation PowerPoint</vt:lpstr>
      <vt:lpstr>pp e+e- signal reconstruction</vt:lpstr>
      <vt:lpstr>Time-Like Form Factor measurement with PANDA : precision estimates</vt:lpstr>
      <vt:lpstr>Présentation PowerPoint</vt:lpstr>
      <vt:lpstr>Présentation PowerPoint</vt:lpstr>
      <vt:lpstr>Expected precision on |GE|/|GM| and the phase difference</vt:lpstr>
      <vt:lpstr>Another approach for the ppe+e-π0 reaction : Transition Distribution Amplitudes </vt:lpstr>
      <vt:lpstr>Présentation PowerPoint</vt:lpstr>
      <vt:lpstr>From experimental to physical information</vt:lpstr>
      <vt:lpstr>The PANDA experimental set-up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$mellac</dc:creator>
  <cp:lastModifiedBy>$mellac</cp:lastModifiedBy>
  <cp:revision>900</cp:revision>
  <cp:lastPrinted>2012-04-11T15:44:19Z</cp:lastPrinted>
  <dcterms:created xsi:type="dcterms:W3CDTF">2011-11-09T13:50:59Z</dcterms:created>
  <dcterms:modified xsi:type="dcterms:W3CDTF">2012-10-02T13:18:43Z</dcterms:modified>
</cp:coreProperties>
</file>