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407" r:id="rId3"/>
    <p:sldId id="333" r:id="rId4"/>
    <p:sldId id="338" r:id="rId5"/>
    <p:sldId id="422" r:id="rId6"/>
    <p:sldId id="427" r:id="rId7"/>
    <p:sldId id="420" r:id="rId8"/>
    <p:sldId id="409" r:id="rId9"/>
    <p:sldId id="426" r:id="rId10"/>
    <p:sldId id="425" r:id="rId11"/>
    <p:sldId id="347" r:id="rId12"/>
    <p:sldId id="428" r:id="rId13"/>
    <p:sldId id="431" r:id="rId14"/>
    <p:sldId id="430" r:id="rId15"/>
    <p:sldId id="433" r:id="rId16"/>
    <p:sldId id="432" r:id="rId17"/>
    <p:sldId id="434" r:id="rId18"/>
    <p:sldId id="435" r:id="rId19"/>
    <p:sldId id="388" r:id="rId20"/>
    <p:sldId id="389" r:id="rId21"/>
    <p:sldId id="395" r:id="rId22"/>
    <p:sldId id="429" r:id="rId23"/>
    <p:sldId id="411" r:id="rId24"/>
    <p:sldId id="412" r:id="rId25"/>
    <p:sldId id="413" r:id="rId26"/>
    <p:sldId id="414" r:id="rId27"/>
    <p:sldId id="415" r:id="rId28"/>
    <p:sldId id="341" r:id="rId29"/>
    <p:sldId id="342" r:id="rId30"/>
    <p:sldId id="324" r:id="rId31"/>
    <p:sldId id="423" r:id="rId32"/>
    <p:sldId id="410" r:id="rId33"/>
    <p:sldId id="424" r:id="rId34"/>
  </p:sldIdLst>
  <p:sldSz cx="9144000" cy="6858000" type="screen4x3"/>
  <p:notesSz cx="7099300" cy="10234613"/>
  <p:embeddedFontLst>
    <p:embeddedFont>
      <p:font typeface="Arial Black" pitchFamily="34" charset="0"/>
      <p:bold r:id="rId36"/>
    </p:embeddedFont>
    <p:embeddedFont>
      <p:font typeface="Lucida Handwriting" pitchFamily="66" charset="0"/>
      <p:regular r:id="rId37"/>
    </p:embeddedFont>
    <p:embeddedFont>
      <p:font typeface="OpenSymbol" pitchFamily="2" charset="0"/>
      <p:regular r:id="rId38"/>
    </p:embeddedFont>
    <p:embeddedFont>
      <p:font typeface="Arial Bar" pitchFamily="34" charset="0"/>
      <p:regular r:id="rId39"/>
    </p:embeddedFont>
    <p:embeddedFont>
      <p:font typeface="Berlin Sans FB Demi" pitchFamily="34" charset="0"/>
      <p:bold r:id="rId40"/>
    </p:embeddedFont>
    <p:embeddedFont>
      <p:font typeface="Lucida Calligraphy" pitchFamily="66" charset="0"/>
      <p:regular r:id="rId41"/>
    </p:embeddedFont>
    <p:embeddedFont>
      <p:font typeface="Berlin Sans FB" pitchFamily="34" charset="0"/>
      <p:regular r:id="rId42"/>
      <p:bold r:id="rId43"/>
    </p:embeddedFont>
    <p:embeddedFont>
      <p:font typeface="Bernard MT Condensed" pitchFamily="18" charset="0"/>
      <p:regular r:id="rId44"/>
    </p:embeddedFont>
    <p:embeddedFont>
      <p:font typeface="Wingdings 3" pitchFamily="18" charset="2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Forte" pitchFamily="66" charset="0"/>
      <p:regular r:id="rId50"/>
    </p:embeddedFont>
    <p:embeddedFont>
      <p:font typeface="Wingdings 2" pitchFamily="18" charset="2"/>
      <p:regular r:id="rId51"/>
    </p:embeddedFont>
    <p:embeddedFont>
      <p:font typeface="Bookman Old Style" pitchFamily="18" charset="0"/>
      <p:regular r:id="rId52"/>
      <p:bold r:id="rId53"/>
      <p:italic r:id="rId54"/>
      <p:boldItalic r:id="rId55"/>
    </p:embeddedFont>
    <p:embeddedFont>
      <p:font typeface="Arial Unicode MS" pitchFamily="34" charset="-128"/>
      <p:regular r:id="rId56"/>
    </p:embeddedFont>
    <p:embeddedFont>
      <p:font typeface="Georgia" pitchFamily="18" charset="0"/>
      <p:regular r:id="rId57"/>
      <p:bold r:id="rId58"/>
      <p:italic r:id="rId59"/>
      <p:boldItalic r:id="rId60"/>
    </p:embeddedFont>
    <p:embeddedFont>
      <p:font typeface="DejaVu Sans" pitchFamily="34" charset="0"/>
      <p:regular r:id="rId61"/>
      <p:bold r:id="rId62"/>
      <p:italic r:id="rId63"/>
      <p:boldItalic r:id="rId64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008000"/>
    <a:srgbClr val="006699"/>
    <a:srgbClr val="99FF33"/>
    <a:srgbClr val="CCFFFF"/>
    <a:srgbClr val="FF9900"/>
    <a:srgbClr val="CCFFCC"/>
    <a:srgbClr val="DCC72A"/>
    <a:srgbClr val="F7F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82609" autoAdjust="0"/>
  </p:normalViewPr>
  <p:slideViewPr>
    <p:cSldViewPr>
      <p:cViewPr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5521" tIns="47760" rIns="95521" bIns="477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5521" tIns="47760" rIns="95521" bIns="477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1CC475A-77BF-4845-83F2-017E76B02B2F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1" tIns="47760" rIns="95521" bIns="47760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4" y="4860926"/>
            <a:ext cx="5680075" cy="4605338"/>
          </a:xfrm>
          <a:prstGeom prst="rect">
            <a:avLst/>
          </a:prstGeom>
        </p:spPr>
        <p:txBody>
          <a:bodyPr vert="horz" lIns="95521" tIns="47760" rIns="95521" bIns="4776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5521" tIns="47760" rIns="95521" bIns="477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5521" tIns="47760" rIns="95521" bIns="4776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4C3254A-A049-4361-A867-74901A2ADA6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32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ph/0612156v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ph/0612156v3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2A8FAD-E672-4729-B922-C6EAE53ADB02}" type="slidenum">
              <a:rPr lang="en-US"/>
              <a:pPr/>
              <a:t>5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0" cy="45131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sz="2000">
                <a:latin typeface="Arial" charset="0"/>
                <a:ea typeface="WenQuanYi Micro Hei" charset="0"/>
                <a:cs typeface="WenQuanYi Micro Hei" charset="0"/>
              </a:rPr>
              <a:t>In the neutral kaon system, despite the CKM phase being O(1) , the breakdown of that symmetry is naturally small because its effect involves the three quark families at the one loop level [PRD 73, 016003 (2006)]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DA4EE1-42FD-4A71-AA0C-E53A393EEECE}" type="slidenum">
              <a:rPr lang="en-US"/>
              <a:pPr/>
              <a:t>9</a:t>
            </a:fld>
            <a:endParaRPr lang="en-US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0" cy="4605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BD219E-D8D5-40CF-A7C8-E674513915B6}" type="slidenum">
              <a:rPr lang="en-US"/>
              <a:pPr/>
              <a:t>10</a:t>
            </a:fld>
            <a:endParaRPr lang="en-US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0" cy="4605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sz="2000">
                <a:latin typeface="Arial" charset="0"/>
                <a:ea typeface="WenQuanYi Micro Hei" charset="0"/>
                <a:cs typeface="WenQuanYi Micro Hei" charset="0"/>
              </a:rPr>
              <a:t>ZL - </a:t>
            </a:r>
            <a:r>
              <a:rPr lang="en-US" sz="2000">
                <a:latin typeface="Arial" charset="0"/>
                <a:ea typeface="WenQuanYi Micro Hei" charset="0"/>
                <a:cs typeface="WenQuanYi Micro Hei" charset="0"/>
                <a:hlinkClick r:id="rId3"/>
              </a:rPr>
              <a:t>http://arXiv.org/abs/hep-ph/0612156v3</a:t>
            </a:r>
            <a:r>
              <a:rPr lang="en-US" sz="2000">
                <a:latin typeface="Arial" charset="0"/>
                <a:ea typeface="WenQuanYi Micro Hei" charset="0"/>
                <a:cs typeface="WenQuanYi Micro Hei" charset="0"/>
              </a:rPr>
              <a:t>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32832852-21A9-44DB-8FAB-EDBD9B15A247}" type="slidenum">
              <a:rPr lang="en-US">
                <a:solidFill>
                  <a:srgbClr val="000000"/>
                </a:solidFill>
                <a:latin typeface="Times New Roman" pitchFamily="18" charset="0"/>
                <a:cs typeface="DejaVu Sans" charset="0"/>
              </a:rPr>
              <a:pPr eaLnBrk="1"/>
              <a:t>15</a:t>
            </a:fld>
            <a:endParaRPr lang="en-US">
              <a:solidFill>
                <a:srgbClr val="000000"/>
              </a:solidFill>
              <a:latin typeface="Times New Roman" pitchFamily="18" charset="0"/>
              <a:cs typeface="DejaVu Sans" charset="0"/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60525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BD219E-D8D5-40CF-A7C8-E674513915B6}" type="slidenum">
              <a:rPr lang="en-US"/>
              <a:pPr/>
              <a:t>33</a:t>
            </a:fld>
            <a:endParaRPr lang="en-US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0" cy="4605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sz="2000">
                <a:latin typeface="Arial" charset="0"/>
                <a:ea typeface="WenQuanYi Micro Hei" charset="0"/>
                <a:cs typeface="WenQuanYi Micro Hei" charset="0"/>
              </a:rPr>
              <a:t>ZL - </a:t>
            </a:r>
            <a:r>
              <a:rPr lang="en-US" sz="2000">
                <a:latin typeface="Arial" charset="0"/>
                <a:ea typeface="WenQuanYi Micro Hei" charset="0"/>
                <a:cs typeface="WenQuanYi Micro Hei" charset="0"/>
                <a:hlinkClick r:id="rId3"/>
              </a:rPr>
              <a:t>http://arXiv.org/abs/hep-ph/0612156v3</a:t>
            </a:r>
            <a:r>
              <a:rPr lang="en-US" sz="2000">
                <a:latin typeface="Arial" charset="0"/>
                <a:ea typeface="WenQuanYi Micro Hei" charset="0"/>
                <a:cs typeface="WenQuanYi Micro Hei" charset="0"/>
              </a:rPr>
              <a:t>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888F-970F-4672-ACDD-2AB07A713A4A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6F977-C6E9-45DE-9B64-8B19011F5C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1183-489B-4320-93F4-FBD24E742446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DEEEA-ACD2-4912-9187-57FF84D253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CA20-DC06-4B76-929F-C5E14A6068E7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FE5D0-48BD-49D6-A4AB-4F73774970C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B00D-0F20-4BDE-9025-F117D83BC452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90E9-6D3F-4122-8F55-3379D49072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C339-1E63-430F-8594-0405315FE9D4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591A-49D3-4679-B007-6606612C06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AA46-23AF-4570-B975-346D1D2CAE23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438A3-E684-492D-95FF-305762BEDB5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B68B-0B77-44D7-A013-4F713E15C5A7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3D11-BA77-4270-B0EE-3AF719A72EA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01B4-30FC-408B-82DF-72EB809E409B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9AE10-6687-4593-92DB-7FD3B13494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CB80-C256-498B-866B-EDEAFA4FAC5A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0486-CA94-4C32-8B62-8D94F52217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72E9-84CD-4349-9FC2-2DA94252EA96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315B-6AF7-4CB0-B32B-4D04825C41D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3592-7760-46E3-9CEB-FE66515DF159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EB90-24D7-4A1B-A27B-D56F835E61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276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B5DE8E-5A73-4439-BE47-7E2B3E3C9287}" type="datetimeFigureOut">
              <a:rPr lang="fr-FR"/>
              <a:pPr>
                <a:defRPr/>
              </a:pPr>
              <a:t>30/05/2012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D33637-0E74-4CB2-8376-B5556E2F3C9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1.bin"/><Relationship Id="rId34" Type="http://schemas.openxmlformats.org/officeDocument/2006/relationships/image" Target="../media/image19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17" Type="http://schemas.openxmlformats.org/officeDocument/2006/relationships/image" Target="../media/image14.wmf"/><Relationship Id="rId25" Type="http://schemas.openxmlformats.org/officeDocument/2006/relationships/image" Target="../media/image17.wmf"/><Relationship Id="rId33" Type="http://schemas.openxmlformats.org/officeDocument/2006/relationships/oleObject" Target="../embeddings/oleObject20.bin"/><Relationship Id="rId38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6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9.bin"/><Relationship Id="rId37" Type="http://schemas.openxmlformats.org/officeDocument/2006/relationships/image" Target="../media/image21.jpe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36" Type="http://schemas.openxmlformats.org/officeDocument/2006/relationships/image" Target="../media/image20.png"/><Relationship Id="rId10" Type="http://schemas.openxmlformats.org/officeDocument/2006/relationships/image" Target="../media/image11.wmf"/><Relationship Id="rId19" Type="http://schemas.openxmlformats.org/officeDocument/2006/relationships/image" Target="../media/image15.wmf"/><Relationship Id="rId31" Type="http://schemas.openxmlformats.org/officeDocument/2006/relationships/oleObject" Target="../embeddings/oleObject18.bin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6.wmf"/><Relationship Id="rId27" Type="http://schemas.openxmlformats.org/officeDocument/2006/relationships/image" Target="../media/image18.wmf"/><Relationship Id="rId30" Type="http://schemas.openxmlformats.org/officeDocument/2006/relationships/oleObject" Target="../embeddings/oleObject17.bin"/><Relationship Id="rId35" Type="http://schemas.openxmlformats.org/officeDocument/2006/relationships/oleObject" Target="../embeddings/oleObject2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emf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5" descr="40 %"/>
          <p:cNvSpPr txBox="1">
            <a:spLocks noChangeArrowheads="1"/>
          </p:cNvSpPr>
          <p:nvPr/>
        </p:nvSpPr>
        <p:spPr bwMode="auto">
          <a:xfrm>
            <a:off x="1295400" y="2001034"/>
            <a:ext cx="6553200" cy="707886"/>
          </a:xfrm>
          <a:prstGeom prst="rect">
            <a:avLst/>
          </a:prstGeom>
          <a:pattFill prst="pct40">
            <a:fgClr>
              <a:srgbClr val="EAEAEA"/>
            </a:fgClr>
            <a:bgClr>
              <a:srgbClr val="FBFEFF"/>
            </a:bgClr>
          </a:pattFill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000FF"/>
                </a:solidFill>
                <a:latin typeface="Berlin Sans FB" pitchFamily="34" charset="0"/>
              </a:rPr>
              <a:t>V. 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Tisserand</a:t>
            </a:r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rPr>
              <a:t>,</a:t>
            </a:r>
            <a:r>
              <a:rPr lang="fr-FR" sz="2000" dirty="0" smtClean="0">
                <a:latin typeface="Berlin Sans FB" pitchFamily="34" charset="0"/>
              </a:rPr>
              <a:t> </a:t>
            </a:r>
            <a:r>
              <a:rPr lang="fr-FR" sz="2000" dirty="0">
                <a:solidFill>
                  <a:srgbClr val="008000"/>
                </a:solidFill>
                <a:latin typeface="Berlin Sans FB" pitchFamily="34" charset="0"/>
              </a:rPr>
              <a:t>LAPP-Annecy</a:t>
            </a:r>
            <a:r>
              <a:rPr lang="fr-FR" dirty="0">
                <a:solidFill>
                  <a:srgbClr val="009900"/>
                </a:solidFill>
                <a:latin typeface="Berlin Sans FB" pitchFamily="34" charset="0"/>
              </a:rPr>
              <a:t> </a:t>
            </a:r>
            <a:r>
              <a:rPr lang="fr-FR" sz="1600" dirty="0">
                <a:latin typeface="Berlin Sans FB" pitchFamily="34" charset="0"/>
              </a:rPr>
              <a:t>(CNRS-IN2P3 et Université de Savoie</a:t>
            </a:r>
            <a:r>
              <a:rPr lang="fr-FR" sz="1600" dirty="0" smtClean="0">
                <a:latin typeface="Berlin Sans FB" pitchFamily="34" charset="0"/>
              </a:rPr>
              <a:t>)</a:t>
            </a:r>
            <a:r>
              <a:rPr lang="fr-FR" sz="2000" dirty="0" smtClean="0">
                <a:latin typeface="Berlin Sans FB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atin typeface="Berlin Sans FB" pitchFamily="34" charset="0"/>
              </a:rPr>
              <a:t>LABEX ENIGMASS General meeting, Grenoble, May 30 2012</a:t>
            </a:r>
            <a:endParaRPr lang="en-US" sz="2000" dirty="0">
              <a:latin typeface="Berlin Sans FB" pitchFamily="34" charset="0"/>
            </a:endParaRPr>
          </a:p>
        </p:txBody>
      </p:sp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928662" y="314449"/>
            <a:ext cx="7215207" cy="1569660"/>
          </a:xfrm>
          <a:prstGeom prst="rect">
            <a:avLst/>
          </a:prstGeom>
          <a:solidFill>
            <a:srgbClr val="CCFFCC"/>
          </a:solidFill>
          <a:ln w="1587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Arial Black" pitchFamily="34" charset="0"/>
              </a:rPr>
              <a:t>Towards </a:t>
            </a: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a precision measurement </a:t>
            </a:r>
            <a:r>
              <a:rPr lang="en-US" sz="2800" dirty="0" smtClean="0">
                <a:latin typeface="Arial Black" pitchFamily="34" charset="0"/>
              </a:rPr>
              <a:t>of the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CKM angle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  <a:cs typeface="Calibri"/>
              </a:rPr>
              <a:t>γ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en-US" sz="2800" b="1" dirty="0" smtClean="0">
                <a:latin typeface="Arial Black" pitchFamily="34" charset="0"/>
                <a:cs typeface="Calibri"/>
              </a:rPr>
              <a:t>at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Black" pitchFamily="34" charset="0"/>
              </a:rPr>
              <a:t>LHCb</a:t>
            </a:r>
            <a:r>
              <a:rPr lang="en-US" sz="2800" b="1" dirty="0" smtClean="0">
                <a:latin typeface="Arial Black" pitchFamily="34" charset="0"/>
              </a:rPr>
              <a:t> and its </a:t>
            </a:r>
            <a:r>
              <a:rPr lang="en-US" sz="2800" b="1" dirty="0" smtClean="0">
                <a:solidFill>
                  <a:srgbClr val="008000"/>
                </a:solidFill>
                <a:latin typeface="Arial Black" pitchFamily="34" charset="0"/>
              </a:rPr>
              <a:t>interpretation by </a:t>
            </a:r>
            <a:r>
              <a:rPr lang="en-US" sz="2800" b="1" dirty="0" err="1" smtClean="0">
                <a:solidFill>
                  <a:srgbClr val="008000"/>
                </a:solidFill>
                <a:latin typeface="Arial Black" pitchFamily="34" charset="0"/>
              </a:rPr>
              <a:t>CKMfitter</a:t>
            </a:r>
            <a:r>
              <a:rPr lang="en-US" sz="2800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1751335" y="6072206"/>
            <a:ext cx="5606747" cy="642961"/>
            <a:chOff x="2214546" y="6143625"/>
            <a:chExt cx="5606747" cy="642961"/>
          </a:xfrm>
        </p:grpSpPr>
        <p:pic>
          <p:nvPicPr>
            <p:cNvPr id="30" name="Picture 5" descr="bandeau60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5365" y="6143625"/>
              <a:ext cx="3824395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6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9759" y="6145052"/>
              <a:ext cx="641534" cy="6415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32" name="Image 31" descr="IN2P3-Q_SignV copi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4546" y="6143644"/>
              <a:ext cx="1097280" cy="609600"/>
            </a:xfrm>
            <a:prstGeom prst="rect">
              <a:avLst/>
            </a:prstGeom>
          </p:spPr>
        </p:pic>
      </p:grpSp>
      <p:pic>
        <p:nvPicPr>
          <p:cNvPr id="36" name="Image 35" descr="logo-300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44" y="3113969"/>
            <a:ext cx="2557071" cy="17472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67" y="4500986"/>
            <a:ext cx="1834768" cy="92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04" y="3060825"/>
            <a:ext cx="2164722" cy="13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660"/>
          <p:cNvGrpSpPr>
            <a:grpSpLocks noChangeAspect="1"/>
          </p:cNvGrpSpPr>
          <p:nvPr/>
        </p:nvGrpSpPr>
        <p:grpSpPr bwMode="auto">
          <a:xfrm>
            <a:off x="3059832" y="3140968"/>
            <a:ext cx="3354178" cy="2254030"/>
            <a:chOff x="1776" y="1632"/>
            <a:chExt cx="2784" cy="1881"/>
          </a:xfrm>
        </p:grpSpPr>
        <p:pic>
          <p:nvPicPr>
            <p:cNvPr id="17" name="Picture 601"/>
            <p:cNvPicPr>
              <a:picLocks noChangeAspect="1" noChangeArrowheads="1"/>
            </p:cNvPicPr>
            <p:nvPr/>
          </p:nvPicPr>
          <p:blipFill>
            <a:blip r:embed="rId8" cstate="print"/>
            <a:srcRect l="6451" t="4665" r="3226" b="6706"/>
            <a:stretch>
              <a:fillRect/>
            </a:stretch>
          </p:blipFill>
          <p:spPr bwMode="auto">
            <a:xfrm>
              <a:off x="1776" y="1632"/>
              <a:ext cx="2784" cy="1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Line 658"/>
            <p:cNvSpPr>
              <a:spLocks noChangeShapeType="1"/>
            </p:cNvSpPr>
            <p:nvPr/>
          </p:nvSpPr>
          <p:spPr bwMode="auto">
            <a:xfrm>
              <a:off x="2256" y="172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59"/>
            <p:cNvSpPr>
              <a:spLocks noChangeShapeType="1"/>
            </p:cNvSpPr>
            <p:nvPr/>
          </p:nvSpPr>
          <p:spPr bwMode="auto">
            <a:xfrm>
              <a:off x="2496" y="172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559932-F41D-48F7-8BC6-4A35FB87799C}" type="slidenum">
              <a:rPr lang="en-US"/>
              <a:pPr/>
              <a:t>10</a:t>
            </a:fld>
            <a:endParaRPr 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" y="664863"/>
            <a:ext cx="9142560" cy="51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Constraints on Wilson Coefficients from </a:t>
            </a:r>
            <a:r>
              <a:rPr lang="en-US" sz="2500" b="1">
                <a:solidFill>
                  <a:srgbClr val="FF950E"/>
                </a:solidFill>
                <a:cs typeface="Arial" charset="0"/>
              </a:rPr>
              <a:t>Δ</a:t>
            </a:r>
            <a:r>
              <a:rPr lang="en-US" sz="2500" b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F=1 FCNC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711041" y="4762581"/>
            <a:ext cx="324720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100" b="1">
                <a:solidFill>
                  <a:srgbClr val="663300"/>
                </a:solidFill>
              </a:rPr>
              <a:t>Straub </a:t>
            </a:r>
            <a:r>
              <a:rPr lang="en-US" sz="1100" b="1" i="1">
                <a:solidFill>
                  <a:srgbClr val="663300"/>
                </a:solidFill>
              </a:rPr>
              <a:t>et al.</a:t>
            </a:r>
            <a:r>
              <a:rPr lang="en-US" sz="1100" b="1">
                <a:solidFill>
                  <a:srgbClr val="663300"/>
                </a:solidFill>
              </a:rPr>
              <a:t> [arXiv:1111.1257 – JHEP 1202:106]</a:t>
            </a:r>
          </a:p>
          <a:p>
            <a:r>
              <a:rPr lang="en-US" sz="1100" b="1">
                <a:solidFill>
                  <a:srgbClr val="663300"/>
                </a:solidFill>
              </a:rPr>
              <a:t>+ update 1205.xxxx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3528" y="5877272"/>
            <a:ext cx="8490697" cy="654273"/>
          </a:xfrm>
          <a:prstGeom prst="rect">
            <a:avLst/>
          </a:prstGeom>
          <a:solidFill>
            <a:srgbClr val="FFE69F"/>
          </a:solidFill>
          <a:ln w="324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9" tIns="56853" rIns="81639" bIns="42452" anchor="ctr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Over-constraining Wilson coefficients with many measurements ( → precision) in a global fit (similar to UT global fit): best sensitivity to small NP effects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031841" y="4310373"/>
            <a:ext cx="1471680" cy="380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664801" y="4311813"/>
            <a:ext cx="1471680" cy="380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281" y="1025388"/>
            <a:ext cx="36187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Red: combined 1</a:t>
            </a:r>
            <a:r>
              <a:rPr lang="en-US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>
                <a:solidFill>
                  <a:srgbClr val="FF0000"/>
                </a:solidFill>
              </a:rPr>
              <a:t> and 2</a:t>
            </a:r>
            <a:r>
              <a:rPr lang="en-US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>
                <a:solidFill>
                  <a:srgbClr val="FF0000"/>
                </a:solidFill>
              </a:rPr>
              <a:t> constraints</a:t>
            </a:r>
          </a:p>
        </p:txBody>
      </p:sp>
      <p:sp>
        <p:nvSpPr>
          <p:cNvPr id="2" name="ZoneTexte 1"/>
          <p:cNvSpPr txBox="1"/>
          <p:nvPr/>
        </p:nvSpPr>
        <p:spPr bwMode="auto">
          <a:xfrm>
            <a:off x="1897002" y="2082334"/>
            <a:ext cx="4427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SM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1835696" y="2348880"/>
            <a:ext cx="216024" cy="14401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4849330" y="2132856"/>
            <a:ext cx="4427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SM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4788024" y="2399402"/>
            <a:ext cx="216024" cy="14401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 bwMode="auto">
          <a:xfrm>
            <a:off x="6937562" y="2132856"/>
            <a:ext cx="4427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SM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7045574" y="2399402"/>
            <a:ext cx="622770" cy="14401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-1" y="6524625"/>
            <a:ext cx="2433819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</p:spTree>
    <p:extLst>
      <p:ext uri="{BB962C8B-B14F-4D97-AF65-F5344CB8AC3E}">
        <p14:creationId xmlns:p14="http://schemas.microsoft.com/office/powerpoint/2010/main" val="42543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4"/>
            <a:ext cx="9144000" cy="444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00298" y="159023"/>
            <a:ext cx="4071935" cy="369332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LHCb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dirty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« </a:t>
            </a:r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key </a:t>
            </a:r>
            <a:r>
              <a:rPr lang="fr-FR" dirty="0" err="1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measurements</a:t>
            </a:r>
            <a:r>
              <a:rPr lang="fr-FR" dirty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 » </a:t>
            </a:r>
            <a:endParaRPr lang="fr-FR" b="1" dirty="0">
              <a:solidFill>
                <a:srgbClr val="0000FF"/>
              </a:solidFill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18" name="Image 17" descr="logo-3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36000"/>
            <a:ext cx="1007172" cy="6881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3778" y="36000"/>
            <a:ext cx="2126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+mn-lt"/>
              </a:rPr>
              <a:t>CERN/LHCC </a:t>
            </a:r>
            <a:r>
              <a:rPr lang="en-US" sz="1200" b="1" dirty="0" smtClean="0">
                <a:latin typeface="+mn-lt"/>
              </a:rPr>
              <a:t>2012-007</a:t>
            </a:r>
          </a:p>
          <a:p>
            <a:r>
              <a:rPr lang="en-US" sz="1200" b="1" dirty="0" err="1" smtClean="0">
                <a:latin typeface="+mn-lt"/>
              </a:rPr>
              <a:t>LHCb</a:t>
            </a:r>
            <a:r>
              <a:rPr lang="en-US" sz="1200" b="1" dirty="0" smtClean="0">
                <a:latin typeface="+mn-lt"/>
              </a:rPr>
              <a:t> Upgrade framework TDR</a:t>
            </a:r>
            <a:endParaRPr lang="en-US" sz="1200" b="1" dirty="0">
              <a:latin typeface="+mn-lt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5951002" y="877356"/>
            <a:ext cx="10642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ctr"/>
            <a:r>
              <a:rPr lang="en-US" sz="1200" dirty="0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LHCb</a:t>
            </a:r>
            <a:r>
              <a:rPr lang="en-US" sz="1200" dirty="0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 2018</a:t>
            </a:r>
          </a:p>
          <a:p>
            <a:pPr marL="266700" indent="-266700" algn="ctr"/>
            <a:r>
              <a:rPr lang="en-US" sz="1200" dirty="0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   (6-7/</a:t>
            </a:r>
            <a:r>
              <a:rPr lang="en-US" sz="1200" dirty="0" err="1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fb</a:t>
            </a:r>
            <a:r>
              <a:rPr lang="en-US" sz="1200" dirty="0" smtClean="0">
                <a:solidFill>
                  <a:srgbClr val="0000FF"/>
                </a:solidFill>
                <a:latin typeface="Berlin Sans FB" pitchFamily="34" charset="0"/>
                <a:cs typeface="Times New Roman" pitchFamily="18" charset="0"/>
              </a:rPr>
              <a:t>)  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5940152" y="733340"/>
            <a:ext cx="1008112" cy="4428000"/>
          </a:xfrm>
          <a:prstGeom prst="rect">
            <a:avLst/>
          </a:prstGeom>
          <a:noFill/>
          <a:ln w="444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234B0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7015220" y="692696"/>
            <a:ext cx="94115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ctr"/>
            <a:r>
              <a:rPr lang="en-US" sz="1400" dirty="0" smtClean="0">
                <a:solidFill>
                  <a:srgbClr val="FF0000"/>
                </a:solidFill>
                <a:latin typeface="Berlin Sans FB" pitchFamily="34" charset="0"/>
                <a:cs typeface="Times New Roman" pitchFamily="18" charset="0"/>
              </a:rPr>
              <a:t>  </a:t>
            </a:r>
            <a:r>
              <a:rPr lang="en-US" sz="1400" dirty="0" err="1" smtClean="0">
                <a:solidFill>
                  <a:srgbClr val="FF0000"/>
                </a:solidFill>
                <a:latin typeface="Berlin Sans FB" pitchFamily="34" charset="0"/>
                <a:cs typeface="Times New Roman" pitchFamily="18" charset="0"/>
              </a:rPr>
              <a:t>LHCb</a:t>
            </a:r>
            <a:r>
              <a:rPr lang="en-US" sz="1400" dirty="0" smtClean="0">
                <a:solidFill>
                  <a:srgbClr val="FF0000"/>
                </a:solidFill>
                <a:latin typeface="Berlin Sans FB" pitchFamily="34" charset="0"/>
                <a:cs typeface="Times New Roman" pitchFamily="18" charset="0"/>
              </a:rPr>
              <a:t> </a:t>
            </a:r>
          </a:p>
          <a:p>
            <a:pPr marL="266700" indent="-266700" algn="ctr"/>
            <a:r>
              <a:rPr lang="en-US" sz="1200" dirty="0" smtClean="0">
                <a:solidFill>
                  <a:srgbClr val="FF0000"/>
                </a:solidFill>
                <a:latin typeface="Berlin Sans FB" pitchFamily="34" charset="0"/>
                <a:cs typeface="Times New Roman" pitchFamily="18" charset="0"/>
              </a:rPr>
              <a:t>Upgrade </a:t>
            </a:r>
          </a:p>
          <a:p>
            <a:pPr marL="266700" indent="-266700" algn="ctr"/>
            <a:r>
              <a:rPr lang="en-US" sz="1200" dirty="0" smtClean="0">
                <a:solidFill>
                  <a:srgbClr val="FF0000"/>
                </a:solidFill>
                <a:latin typeface="Berlin Sans FB" pitchFamily="34" charset="0"/>
                <a:cs typeface="Times New Roman" pitchFamily="18" charset="0"/>
              </a:rPr>
              <a:t>   (50/fb)  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948264" y="733340"/>
            <a:ext cx="1008112" cy="44280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234B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4189724"/>
            <a:ext cx="8640960" cy="576064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243006" y="5464433"/>
            <a:ext cx="852028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Theory uncertainties are negligible for the measurements of the CKM </a:t>
            </a:r>
            <a:r>
              <a:rPr lang="el-GR" sz="1600" b="1" dirty="0" smtClean="0">
                <a:solidFill>
                  <a:srgbClr val="008000"/>
                </a:solidFill>
                <a:latin typeface="+mj-lt"/>
                <a:cs typeface="Calibri"/>
              </a:rPr>
              <a:t>γ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 angle in B</a:t>
            </a:r>
            <a:r>
              <a:rPr lang="fr-FR" sz="1600" b="1" baseline="-25000" dirty="0" smtClean="0">
                <a:solidFill>
                  <a:srgbClr val="008000"/>
                </a:solidFill>
                <a:latin typeface="+mj-lt"/>
                <a:cs typeface="Calibri"/>
              </a:rPr>
              <a:t>(s)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 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  <a:sym typeface="Symbol"/>
              </a:rPr>
              <a:t>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DX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</a:rPr>
              <a:t>decays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 </a:t>
            </a:r>
          </a:p>
          <a:p>
            <a:pPr algn="ctr"/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</a:rPr>
              <a:t>tree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</a:rPr>
              <a:t>diagrams</a:t>
            </a:r>
            <a:r>
              <a:rPr lang="fr-FR" sz="1600" b="1" dirty="0">
                <a:solidFill>
                  <a:srgbClr val="008000"/>
                </a:solidFill>
                <a:latin typeface="+mj-lt"/>
                <a:cs typeface="Calibri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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irreducible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theory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uncertainties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  <a:sym typeface="Wingdings" pitchFamily="2" charset="2"/>
              </a:rPr>
              <a:t> </a:t>
            </a:r>
            <a:r>
              <a:rPr lang="el-GR" sz="1600" b="1" dirty="0" smtClean="0">
                <a:solidFill>
                  <a:srgbClr val="008000"/>
                </a:solidFill>
                <a:latin typeface="+mj-lt"/>
                <a:cs typeface="Calibri"/>
              </a:rPr>
              <a:t>δγ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  <a:cs typeface="Calibri"/>
              </a:rPr>
              <a:t>/</a:t>
            </a:r>
            <a:r>
              <a:rPr lang="el-GR" sz="1600" b="1" dirty="0" smtClean="0">
                <a:solidFill>
                  <a:srgbClr val="008000"/>
                </a:solidFill>
                <a:latin typeface="+mj-lt"/>
                <a:cs typeface="Calibri"/>
              </a:rPr>
              <a:t>γ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 ~O(10</a:t>
            </a:r>
            <a:r>
              <a:rPr lang="en-US" sz="1600" b="1" baseline="30000" dirty="0" smtClean="0">
                <a:solidFill>
                  <a:srgbClr val="008000"/>
                </a:solidFill>
                <a:latin typeface="+mj-lt"/>
              </a:rPr>
              <a:t>-6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) [arxv:1001.0134]</a:t>
            </a:r>
          </a:p>
          <a:p>
            <a:pPr algn="ctr"/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Measuring the </a:t>
            </a:r>
            <a:r>
              <a:rPr lang="en-US" sz="1600" b="1" dirty="0">
                <a:solidFill>
                  <a:srgbClr val="FF0000"/>
                </a:solidFill>
              </a:rPr>
              <a:t>CKM </a:t>
            </a:r>
            <a:r>
              <a:rPr lang="el-GR" sz="1600" b="1" dirty="0">
                <a:solidFill>
                  <a:srgbClr val="FF0000"/>
                </a:solidFill>
                <a:cs typeface="Calibri"/>
              </a:rPr>
              <a:t>γ</a:t>
            </a:r>
            <a:r>
              <a:rPr lang="fr-FR" sz="1600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angle </a:t>
            </a:r>
            <a:r>
              <a:rPr lang="fr-FR" sz="1600" b="1" dirty="0" err="1" smtClean="0">
                <a:solidFill>
                  <a:srgbClr val="FF0000"/>
                </a:solidFill>
                <a:cs typeface="Calibri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 a high </a:t>
            </a:r>
            <a:r>
              <a:rPr lang="fr-FR" sz="1600" b="1" dirty="0" err="1" smtClean="0">
                <a:solidFill>
                  <a:srgbClr val="FF0000"/>
                </a:solidFill>
                <a:cs typeface="Calibri"/>
              </a:rPr>
              <a:t>accuracy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cs typeface="Calibri"/>
              </a:rPr>
              <a:t>will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 set a </a:t>
            </a:r>
            <a:r>
              <a:rPr lang="fr-FR" sz="1600" b="1" dirty="0" err="1" smtClean="0">
                <a:solidFill>
                  <a:srgbClr val="FF0000"/>
                </a:solidFill>
                <a:cs typeface="Calibri"/>
              </a:rPr>
              <a:t>very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 stable SM </a:t>
            </a:r>
            <a:r>
              <a:rPr lang="fr-FR" sz="1600" b="1" dirty="0" err="1" smtClean="0">
                <a:solidFill>
                  <a:srgbClr val="FF0000"/>
                </a:solidFill>
                <a:cs typeface="Calibri"/>
              </a:rPr>
              <a:t>reference</a:t>
            </a:r>
            <a:r>
              <a:rPr lang="fr-FR" sz="1600" b="1" dirty="0" smtClean="0">
                <a:solidFill>
                  <a:srgbClr val="FF0000"/>
                </a:solidFill>
                <a:cs typeface="Calibri"/>
              </a:rPr>
              <a:t> ! </a:t>
            </a:r>
            <a:endParaRPr lang="en-US" sz="16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146" y="4149080"/>
            <a:ext cx="3453230" cy="391404"/>
          </a:xfrm>
          <a:prstGeom prst="rect">
            <a:avLst/>
          </a:prstGeom>
          <a:ln w="25400">
            <a:solidFill>
              <a:srgbClr val="00800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31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3735" y="44624"/>
            <a:ext cx="4520513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Measuring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the CKM angle </a:t>
            </a:r>
            <a:r>
              <a:rPr lang="el-GR" sz="2800" b="1" dirty="0" smtClean="0">
                <a:solidFill>
                  <a:srgbClr val="FF0000"/>
                </a:solidFill>
                <a:latin typeface="+mn-lt"/>
                <a:cs typeface="Calibri"/>
                <a:sym typeface="ZapfDingbats" pitchFamily="82" charset="2"/>
              </a:rPr>
              <a:t>γ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in B to DX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decays</a:t>
            </a: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Direct CPV </a:t>
            </a:r>
            <a:endParaRPr lang="fr-FR" sz="2800" b="1" dirty="0">
              <a:solidFill>
                <a:srgbClr val="FF0000"/>
              </a:solidFill>
              <a:latin typeface="+mn-lt"/>
              <a:sym typeface="ZapfDingbats" pitchFamily="82" charset="2"/>
            </a:endParaRPr>
          </a:p>
        </p:txBody>
      </p:sp>
      <p:grpSp>
        <p:nvGrpSpPr>
          <p:cNvPr id="4" name="Groupe 69"/>
          <p:cNvGrpSpPr/>
          <p:nvPr/>
        </p:nvGrpSpPr>
        <p:grpSpPr>
          <a:xfrm>
            <a:off x="2657508" y="5397023"/>
            <a:ext cx="5843583" cy="1200329"/>
            <a:chOff x="76200" y="5076825"/>
            <a:chExt cx="6415086" cy="1200329"/>
          </a:xfrm>
        </p:grpSpPr>
        <p:sp>
          <p:nvSpPr>
            <p:cNvPr id="5" name="Text Box 29" descr="50 %"/>
            <p:cNvSpPr txBox="1">
              <a:spLocks noChangeArrowheads="1"/>
            </p:cNvSpPr>
            <p:nvPr/>
          </p:nvSpPr>
          <p:spPr bwMode="auto">
            <a:xfrm>
              <a:off x="76200" y="5076825"/>
              <a:ext cx="6415086" cy="1200329"/>
            </a:xfrm>
            <a:prstGeom prst="rect">
              <a:avLst/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fr-FR" sz="400" dirty="0" smtClean="0">
                <a:solidFill>
                  <a:srgbClr val="0000FF"/>
                </a:solidFill>
                <a:latin typeface="Georgia" pitchFamily="18" charset="0"/>
              </a:endParaRPr>
            </a:p>
            <a:p>
              <a:r>
                <a:rPr lang="fr-FR" sz="1600" b="1" dirty="0" smtClean="0">
                  <a:solidFill>
                    <a:srgbClr val="0000FF"/>
                  </a:solidFill>
                  <a:cs typeface="Arial" pitchFamily="34" charset="0"/>
                </a:rPr>
                <a:t>taille de l’asymétrie</a:t>
              </a:r>
              <a:r>
                <a:rPr lang="fr-FR" sz="1600" b="1" dirty="0" smtClean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fr-FR" sz="1600" b="1" dirty="0" smtClean="0">
                  <a:solidFill>
                    <a:srgbClr val="0000FF"/>
                  </a:solidFill>
                  <a:cs typeface="Arial" pitchFamily="34" charset="0"/>
                </a:rPr>
                <a:t>CP: </a:t>
              </a:r>
              <a:r>
                <a:rPr lang="fr-FR" sz="1600" b="1" dirty="0" smtClean="0">
                  <a:cs typeface="Arial" pitchFamily="34" charset="0"/>
                  <a:sym typeface="Symbol" pitchFamily="18" charset="2"/>
                </a:rPr>
                <a:t>dépend du </a:t>
              </a:r>
              <a:r>
                <a:rPr lang="fr-FR" sz="1600" b="1" dirty="0" smtClean="0">
                  <a:solidFill>
                    <a:srgbClr val="008000"/>
                  </a:solidFill>
                  <a:cs typeface="Arial" pitchFamily="34" charset="0"/>
                  <a:sym typeface="Symbol" pitchFamily="18" charset="2"/>
                </a:rPr>
                <a:t>paramètre</a:t>
              </a:r>
              <a:r>
                <a:rPr lang="fr-FR" sz="1600" b="1" baseline="-25000" dirty="0" smtClean="0">
                  <a:solidFill>
                    <a:srgbClr val="008000"/>
                  </a:solidFill>
                  <a:cs typeface="Arial" pitchFamily="34" charset="0"/>
                </a:rPr>
                <a:t> </a:t>
              </a:r>
              <a:r>
                <a:rPr lang="fr-FR" sz="1600" b="1" dirty="0" smtClean="0">
                  <a:solidFill>
                    <a:srgbClr val="008000"/>
                  </a:solidFill>
                  <a:cs typeface="Arial" pitchFamily="34" charset="0"/>
                </a:rPr>
                <a:t>critique</a:t>
              </a:r>
              <a:r>
                <a:rPr lang="fr-FR" sz="1600" b="1" dirty="0" smtClean="0">
                  <a:cs typeface="Arial" pitchFamily="34" charset="0"/>
                </a:rPr>
                <a:t>:</a:t>
              </a:r>
              <a:endParaRPr lang="fr-FR" sz="1600" b="1" i="1" dirty="0" smtClean="0">
                <a:cs typeface="Arial" pitchFamily="34" charset="0"/>
              </a:endParaRPr>
            </a:p>
            <a:p>
              <a:r>
                <a:rPr lang="fr-FR" sz="2400" b="1" dirty="0" smtClean="0">
                  <a:cs typeface="Arial" pitchFamily="34" charset="0"/>
                  <a:sym typeface="Symbol" pitchFamily="18" charset="2"/>
                </a:rPr>
                <a:t>		        </a:t>
              </a:r>
              <a:r>
                <a:rPr lang="fr-FR" sz="1400" b="1" dirty="0" smtClean="0">
                  <a:cs typeface="Arial" pitchFamily="34" charset="0"/>
                  <a:sym typeface="Symbol" pitchFamily="18" charset="2"/>
                </a:rPr>
                <a:t>suppression de couleur/</a:t>
              </a:r>
              <a:r>
                <a:rPr lang="fr-FR" sz="1400" b="1" dirty="0" err="1" smtClean="0">
                  <a:cs typeface="Arial" pitchFamily="34" charset="0"/>
                  <a:sym typeface="Symbol" pitchFamily="18" charset="2"/>
                </a:rPr>
                <a:t>Cabibbo</a:t>
              </a:r>
              <a:endParaRPr lang="fr-FR" sz="1400" b="1" dirty="0" smtClean="0">
                <a:cs typeface="Arial" pitchFamily="34" charset="0"/>
                <a:sym typeface="Symbol" pitchFamily="18" charset="2"/>
              </a:endParaRPr>
            </a:p>
            <a:p>
              <a:r>
                <a:rPr lang="fr-FR" sz="1600" b="1" dirty="0" smtClean="0">
                  <a:cs typeface="Arial" pitchFamily="34" charset="0"/>
                  <a:sym typeface="Symbol" pitchFamily="18" charset="2"/>
                </a:rPr>
                <a:t>si </a:t>
              </a:r>
              <a:r>
                <a:rPr lang="fr-FR" sz="1600" b="1" dirty="0" err="1" smtClean="0">
                  <a:cs typeface="Arial" pitchFamily="34" charset="0"/>
                  <a:sym typeface="Symbol" pitchFamily="18" charset="2"/>
                </a:rPr>
                <a:t>r</a:t>
              </a:r>
              <a:r>
                <a:rPr lang="fr-FR" sz="1600" b="1" baseline="-25000" dirty="0" err="1" smtClean="0">
                  <a:cs typeface="Arial" pitchFamily="34" charset="0"/>
                  <a:sym typeface="Symbol" pitchFamily="18" charset="2"/>
                </a:rPr>
                <a:t>B</a:t>
              </a:r>
              <a:r>
                <a:rPr lang="fr-FR" sz="1600" b="1" dirty="0" smtClean="0">
                  <a:cs typeface="Arial" pitchFamily="34" charset="0"/>
                  <a:sym typeface="Symbol" pitchFamily="18" charset="2"/>
                </a:rPr>
                <a:t> petit</a:t>
              </a:r>
              <a:r>
                <a:rPr lang="fr-FR" sz="1600" b="1" i="1" dirty="0" smtClean="0">
                  <a:cs typeface="Arial" pitchFamily="34" charset="0"/>
                  <a:sym typeface="Symbol" pitchFamily="18" charset="2"/>
                </a:rPr>
                <a:t> </a:t>
              </a:r>
              <a:r>
                <a:rPr lang="fr-FR" sz="1600" b="1" dirty="0" smtClean="0">
                  <a:cs typeface="Arial" pitchFamily="34" charset="0"/>
                  <a:sym typeface="Symbol" pitchFamily="18" charset="2"/>
                </a:rPr>
                <a:t> petite sensibilité </a:t>
              </a:r>
              <a:r>
                <a:rPr lang="fr-FR" sz="1600" b="1" dirty="0" err="1" smtClean="0">
                  <a:cs typeface="Arial" pitchFamily="34" charset="0"/>
                  <a:sym typeface="Symbol" pitchFamily="18" charset="2"/>
                </a:rPr>
                <a:t>experim</a:t>
              </a:r>
              <a:r>
                <a:rPr lang="fr-FR" sz="1600" b="1" dirty="0" smtClean="0">
                  <a:cs typeface="Arial" pitchFamily="34" charset="0"/>
                  <a:sym typeface="Symbol" pitchFamily="18" charset="2"/>
                </a:rPr>
                <a:t>. à </a:t>
              </a:r>
              <a:r>
                <a:rPr lang="fr-FR" sz="2400" dirty="0" smtClean="0">
                  <a:solidFill>
                    <a:srgbClr val="FF0000"/>
                  </a:solidFill>
                  <a:latin typeface="Symbol" pitchFamily="18" charset="2"/>
                  <a:sym typeface="Symbol" pitchFamily="18" charset="2"/>
                </a:rPr>
                <a:t>g</a:t>
              </a:r>
              <a:r>
                <a:rPr lang="fr-FR" sz="1600" dirty="0" smtClean="0">
                  <a:solidFill>
                    <a:srgbClr val="FF0000"/>
                  </a:solidFill>
                  <a:sym typeface="Symbol" pitchFamily="18" charset="2"/>
                </a:rPr>
                <a:t> </a:t>
              </a:r>
              <a:r>
                <a:rPr lang="fr-FR" sz="1400" b="1" dirty="0" smtClean="0">
                  <a:sym typeface="Symbol" pitchFamily="18" charset="2"/>
                </a:rPr>
                <a:t>(précision en 1/</a:t>
              </a:r>
              <a:r>
                <a:rPr lang="fr-FR" sz="1400" b="1" dirty="0" err="1" smtClean="0">
                  <a:sym typeface="Symbol" pitchFamily="18" charset="2"/>
                </a:rPr>
                <a:t>r</a:t>
              </a:r>
              <a:r>
                <a:rPr lang="fr-FR" sz="1400" b="1" baseline="-25000" dirty="0" err="1" smtClean="0">
                  <a:sym typeface="Symbol" pitchFamily="18" charset="2"/>
                </a:rPr>
                <a:t>B</a:t>
              </a:r>
              <a:r>
                <a:rPr lang="fr-FR" sz="1400" b="1" dirty="0" smtClean="0">
                  <a:sym typeface="Symbol" pitchFamily="18" charset="2"/>
                </a:rPr>
                <a:t>)</a:t>
              </a:r>
            </a:p>
            <a:p>
              <a:endParaRPr lang="fr-FR" sz="400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4452244" y="5719767"/>
              <a:ext cx="2008257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i="1" dirty="0" err="1" smtClean="0">
                  <a:latin typeface="+mj-lt"/>
                </a:rPr>
                <a:t>Gronau</a:t>
              </a:r>
              <a:r>
                <a:rPr lang="fr-FR" sz="1200" i="1" dirty="0" smtClean="0">
                  <a:latin typeface="+mj-lt"/>
                </a:rPr>
                <a:t> PLB557,198(2003)</a:t>
              </a:r>
              <a:endParaRPr lang="fr-FR" sz="1200" i="1" dirty="0">
                <a:latin typeface="+mj-lt"/>
              </a:endParaRPr>
            </a:p>
          </p:txBody>
        </p:sp>
        <p:sp>
          <p:nvSpPr>
            <p:cNvPr id="7" name="Rectangle 28" descr="30 %"/>
            <p:cNvSpPr>
              <a:spLocks noChangeArrowheads="1"/>
            </p:cNvSpPr>
            <p:nvPr/>
          </p:nvSpPr>
          <p:spPr bwMode="auto">
            <a:xfrm>
              <a:off x="374163" y="5434015"/>
              <a:ext cx="2243396" cy="457200"/>
            </a:xfrm>
            <a:prstGeom prst="rect">
              <a:avLst/>
            </a:prstGeom>
            <a:pattFill prst="pct30">
              <a:fgClr>
                <a:srgbClr val="FFFF00"/>
              </a:fgClr>
              <a:bgClr>
                <a:srgbClr val="FFFFFF"/>
              </a:bgClr>
            </a:patt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FR" sz="2400" b="1" dirty="0" err="1" smtClean="0">
                  <a:solidFill>
                    <a:srgbClr val="009900"/>
                  </a:solidFill>
                  <a:cs typeface="Arial" pitchFamily="34" charset="0"/>
                </a:rPr>
                <a:t>r</a:t>
              </a:r>
              <a:r>
                <a:rPr lang="fr-FR" sz="2400" b="1" baseline="-25000" dirty="0" err="1" smtClean="0">
                  <a:solidFill>
                    <a:srgbClr val="009900"/>
                  </a:solidFill>
                  <a:cs typeface="Arial" pitchFamily="34" charset="0"/>
                </a:rPr>
                <a:t>B</a:t>
              </a:r>
              <a:r>
                <a:rPr lang="fr-FR" sz="2400" dirty="0" smtClean="0">
                  <a:cs typeface="Arial" pitchFamily="34" charset="0"/>
                  <a:sym typeface="Symbol" pitchFamily="18" charset="2"/>
                </a:rPr>
                <a:t></a:t>
              </a:r>
              <a:r>
                <a:rPr lang="fr-FR" dirty="0" smtClean="0">
                  <a:cs typeface="Arial" pitchFamily="34" charset="0"/>
                  <a:sym typeface="Symbol" pitchFamily="18" charset="2"/>
                </a:rPr>
                <a:t>|</a:t>
              </a:r>
              <a:r>
                <a:rPr lang="fr-FR" sz="2400" i="1" dirty="0" smtClean="0">
                  <a:solidFill>
                    <a:srgbClr val="FF0000"/>
                  </a:solidFill>
                  <a:latin typeface="Forte" pitchFamily="66" charset="0"/>
                  <a:sym typeface="Symbol" pitchFamily="18" charset="2"/>
                </a:rPr>
                <a:t>A</a:t>
              </a:r>
              <a:r>
                <a:rPr lang="fr-FR" sz="2400" dirty="0" smtClean="0">
                  <a:cs typeface="Arial" pitchFamily="34" charset="0"/>
                  <a:sym typeface="Symbol" pitchFamily="18" charset="2"/>
                </a:rPr>
                <a:t>/</a:t>
              </a:r>
              <a:r>
                <a:rPr lang="fr-FR" sz="2400" i="1" dirty="0" smtClean="0">
                  <a:solidFill>
                    <a:srgbClr val="0000FF"/>
                  </a:solidFill>
                  <a:latin typeface="Forte" pitchFamily="66" charset="0"/>
                  <a:sym typeface="Symbol" pitchFamily="18" charset="2"/>
                </a:rPr>
                <a:t>A </a:t>
              </a:r>
              <a:r>
                <a:rPr lang="fr-FR" b="1" dirty="0" smtClean="0">
                  <a:cs typeface="Arial" pitchFamily="34" charset="0"/>
                  <a:sym typeface="Symbol" pitchFamily="18" charset="2"/>
                </a:rPr>
                <a:t>|~5-30%</a:t>
              </a:r>
            </a:p>
            <a:p>
              <a:r>
                <a:rPr lang="fr-FR" sz="400" dirty="0" smtClean="0">
                  <a:sym typeface="Symbol" pitchFamily="18" charset="2"/>
                </a:rPr>
                <a:t> </a:t>
              </a:r>
              <a:endParaRPr lang="fr-FR" sz="400" dirty="0">
                <a:sym typeface="Symbol" pitchFamily="18" charset="2"/>
              </a:endParaRPr>
            </a:p>
          </p:txBody>
        </p:sp>
      </p:grpSp>
      <p:grpSp>
        <p:nvGrpSpPr>
          <p:cNvPr id="8" name="Groupe 105"/>
          <p:cNvGrpSpPr>
            <a:grpSpLocks/>
          </p:cNvGrpSpPr>
          <p:nvPr/>
        </p:nvGrpSpPr>
        <p:grpSpPr bwMode="auto">
          <a:xfrm>
            <a:off x="69892" y="1535319"/>
            <a:ext cx="9002671" cy="3358595"/>
            <a:chOff x="69860" y="3142026"/>
            <a:chExt cx="9002734" cy="3358253"/>
          </a:xfrm>
        </p:grpSpPr>
        <p:grpSp>
          <p:nvGrpSpPr>
            <p:cNvPr id="9" name="Groupe 42"/>
            <p:cNvGrpSpPr>
              <a:grpSpLocks/>
            </p:cNvGrpSpPr>
            <p:nvPr/>
          </p:nvGrpSpPr>
          <p:grpSpPr bwMode="auto">
            <a:xfrm>
              <a:off x="69860" y="3469244"/>
              <a:ext cx="4201900" cy="2687138"/>
              <a:chOff x="96879" y="1652588"/>
              <a:chExt cx="4201900" cy="2835839"/>
            </a:xfrm>
          </p:grpSpPr>
          <p:grpSp>
            <p:nvGrpSpPr>
              <p:cNvPr id="28" name="Group 23"/>
              <p:cNvGrpSpPr>
                <a:grpSpLocks/>
              </p:cNvGrpSpPr>
              <p:nvPr/>
            </p:nvGrpSpPr>
            <p:grpSpPr bwMode="auto">
              <a:xfrm>
                <a:off x="534988" y="1857376"/>
                <a:ext cx="3124200" cy="2271713"/>
                <a:chOff x="720" y="729"/>
                <a:chExt cx="1632" cy="1366"/>
              </a:xfrm>
            </p:grpSpPr>
            <p:pic>
              <p:nvPicPr>
                <p:cNvPr id="39" name="Picture 24" descr="BtoDKads_dia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6355" r="58693" b="14891"/>
                <a:stretch>
                  <a:fillRect/>
                </a:stretch>
              </p:blipFill>
              <p:spPr bwMode="auto">
                <a:xfrm>
                  <a:off x="720" y="729"/>
                  <a:ext cx="1584" cy="1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247" y="1312"/>
                  <a:ext cx="283" cy="3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3200" smtClean="0">
                      <a:solidFill>
                        <a:srgbClr val="0000FF"/>
                      </a:solidFill>
                      <a:latin typeface="Berlin Sans FB" pitchFamily="34" charset="0"/>
                      <a:sym typeface="ZapfDingbats"/>
                    </a:rPr>
                    <a:t></a:t>
                  </a:r>
                  <a:endParaRPr lang="fr-FR" sz="3200">
                    <a:solidFill>
                      <a:srgbClr val="0000FF"/>
                    </a:solidFill>
                    <a:latin typeface="Berlin Sans FB" pitchFamily="34" charset="0"/>
                    <a:sym typeface="ZapfDingbats"/>
                  </a:endParaRPr>
                </a:p>
              </p:txBody>
            </p:sp>
            <p:sp>
              <p:nvSpPr>
                <p:cNvPr id="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075" y="1502"/>
                  <a:ext cx="298" cy="2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2400" smtClean="0">
                      <a:solidFill>
                        <a:srgbClr val="0000FF"/>
                      </a:solidFill>
                      <a:latin typeface="Berlin Sans FB" pitchFamily="34" charset="0"/>
                    </a:rPr>
                    <a:t>V</a:t>
                  </a:r>
                  <a:r>
                    <a:rPr lang="fr-FR" sz="2400" i="1" baseline="-25000" smtClean="0">
                      <a:solidFill>
                        <a:srgbClr val="0000FF"/>
                      </a:solidFill>
                      <a:latin typeface="Berlin Sans FB" pitchFamily="34" charset="0"/>
                    </a:rPr>
                    <a:t>cb</a:t>
                  </a:r>
                  <a:endParaRPr lang="fr-FR" sz="2400" i="1" baseline="-25000">
                    <a:solidFill>
                      <a:srgbClr val="0000FF"/>
                    </a:solidFill>
                    <a:latin typeface="Berlin Sans FB" pitchFamily="34" charset="0"/>
                  </a:endParaRPr>
                </a:p>
              </p:txBody>
            </p:sp>
            <p:sp>
              <p:nvSpPr>
                <p:cNvPr id="42" name="Rectangle 27"/>
                <p:cNvSpPr>
                  <a:spLocks noChangeArrowheads="1"/>
                </p:cNvSpPr>
                <p:nvPr/>
              </p:nvSpPr>
              <p:spPr bwMode="auto">
                <a:xfrm>
                  <a:off x="2256" y="912"/>
                  <a:ext cx="96" cy="288"/>
                </a:xfrm>
                <a:prstGeom prst="rect">
                  <a:avLst/>
                </a:prstGeom>
                <a:solidFill>
                  <a:srgbClr val="F8F8F8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fr-FR">
                    <a:latin typeface="Berlin Sans FB" pitchFamily="34" charset="0"/>
                  </a:endParaRPr>
                </a:p>
              </p:txBody>
            </p:sp>
          </p:grpSp>
          <p:sp>
            <p:nvSpPr>
              <p:cNvPr id="29" name="Text Box 28"/>
              <p:cNvSpPr txBox="1">
                <a:spLocks noChangeArrowheads="1"/>
              </p:cNvSpPr>
              <p:nvPr/>
            </p:nvSpPr>
            <p:spPr bwMode="auto">
              <a:xfrm>
                <a:off x="484193" y="1652588"/>
                <a:ext cx="1935158" cy="357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600" dirty="0" smtClean="0">
                    <a:latin typeface="Berlin Sans FB" pitchFamily="34" charset="0"/>
                  </a:rPr>
                  <a:t>favorisé de </a:t>
                </a:r>
                <a:r>
                  <a:rPr lang="fr-FR" sz="1600" dirty="0" err="1" smtClean="0">
                    <a:latin typeface="Berlin Sans FB" pitchFamily="34" charset="0"/>
                  </a:rPr>
                  <a:t>Cabibbo</a:t>
                </a:r>
                <a:r>
                  <a:rPr lang="fr-FR" sz="1600" dirty="0" smtClean="0">
                    <a:latin typeface="Berlin Sans FB" pitchFamily="34" charset="0"/>
                  </a:rPr>
                  <a:t> </a:t>
                </a:r>
                <a:endParaRPr lang="fr-FR" sz="1600" dirty="0">
                  <a:latin typeface="Berlin Sans FB" pitchFamily="34" charset="0"/>
                </a:endParaRPr>
              </a:p>
            </p:txBody>
          </p:sp>
          <p:sp>
            <p:nvSpPr>
              <p:cNvPr id="30" name="Text Box 29"/>
              <p:cNvSpPr txBox="1">
                <a:spLocks noChangeArrowheads="1"/>
              </p:cNvSpPr>
              <p:nvPr/>
            </p:nvSpPr>
            <p:spPr bwMode="auto">
              <a:xfrm>
                <a:off x="96879" y="3122613"/>
                <a:ext cx="450767" cy="4871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smtClean="0">
                    <a:latin typeface="Berlin Sans FB" pitchFamily="34" charset="0"/>
                  </a:rPr>
                  <a:t>B</a:t>
                </a:r>
                <a:r>
                  <a:rPr lang="fr-FR" sz="2400" baseline="30000" smtClean="0">
                    <a:latin typeface="Berlin Sans FB" pitchFamily="34" charset="0"/>
                  </a:rPr>
                  <a:t>-</a:t>
                </a:r>
                <a:endParaRPr lang="fr-FR" sz="2400" baseline="30000">
                  <a:latin typeface="Berlin Sans FB" pitchFamily="34" charset="0"/>
                </a:endParaRPr>
              </a:p>
            </p:txBody>
          </p:sp>
          <p:sp>
            <p:nvSpPr>
              <p:cNvPr id="31" name="Text Box 30"/>
              <p:cNvSpPr txBox="1">
                <a:spLocks noChangeArrowheads="1"/>
              </p:cNvSpPr>
              <p:nvPr/>
            </p:nvSpPr>
            <p:spPr bwMode="auto">
              <a:xfrm>
                <a:off x="3405917" y="2117726"/>
                <a:ext cx="636717" cy="4871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smtClean="0">
                    <a:latin typeface="Berlin Sans FB" pitchFamily="34" charset="0"/>
                  </a:rPr>
                  <a:t>K</a:t>
                </a:r>
                <a:r>
                  <a:rPr lang="fr-FR" baseline="30000" smtClean="0">
                    <a:latin typeface="Berlin Sans FB" pitchFamily="34" charset="0"/>
                  </a:rPr>
                  <a:t>(</a:t>
                </a:r>
                <a:r>
                  <a:rPr lang="fr-FR" smtClean="0">
                    <a:latin typeface="Berlin Sans FB" pitchFamily="34" charset="0"/>
                  </a:rPr>
                  <a:t>*</a:t>
                </a:r>
                <a:r>
                  <a:rPr lang="fr-FR" baseline="30000" smtClean="0">
                    <a:latin typeface="Berlin Sans FB" pitchFamily="34" charset="0"/>
                  </a:rPr>
                  <a:t>)</a:t>
                </a:r>
                <a:r>
                  <a:rPr lang="fr-FR" sz="2400" baseline="30000" smtClean="0">
                    <a:latin typeface="Berlin Sans FB" pitchFamily="34" charset="0"/>
                  </a:rPr>
                  <a:t>-</a:t>
                </a:r>
                <a:endParaRPr lang="fr-FR" sz="2400" baseline="30000">
                  <a:latin typeface="Berlin Sans FB" pitchFamily="34" charset="0"/>
                </a:endParaRP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739775" y="2757488"/>
                <a:ext cx="4572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597411" y="2652779"/>
                <a:ext cx="354586" cy="4871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i="1" dirty="0" smtClean="0">
                    <a:solidFill>
                      <a:srgbClr val="0000FF"/>
                    </a:solidFill>
                    <a:latin typeface="Berlin Sans FB" pitchFamily="34" charset="0"/>
                  </a:rPr>
                  <a:t>b</a:t>
                </a:r>
                <a:endParaRPr lang="fr-FR" sz="2400" i="1" dirty="0">
                  <a:solidFill>
                    <a:srgbClr val="0000FF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568575" y="2833688"/>
                <a:ext cx="457200" cy="2286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3147913" y="2652779"/>
                <a:ext cx="308098" cy="4872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i="1" smtClean="0">
                    <a:solidFill>
                      <a:srgbClr val="0000FF"/>
                    </a:solidFill>
                    <a:latin typeface="Berlin Sans FB" pitchFamily="34" charset="0"/>
                  </a:rPr>
                  <a:t>c</a:t>
                </a:r>
                <a:endParaRPr lang="fr-FR" sz="2400" i="1">
                  <a:solidFill>
                    <a:srgbClr val="0000FF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3529011" y="3213101"/>
                <a:ext cx="769768" cy="4871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D</a:t>
                </a:r>
                <a:r>
                  <a:rPr lang="fr-FR" sz="2400" baseline="300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(</a:t>
                </a:r>
                <a:r>
                  <a:rPr lang="fr-FR" sz="24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*</a:t>
                </a:r>
                <a:r>
                  <a:rPr lang="fr-FR" sz="2400" baseline="300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)</a:t>
                </a:r>
                <a:r>
                  <a:rPr lang="fr-FR" sz="2400" baseline="30000" dirty="0" smtClean="0">
                    <a:solidFill>
                      <a:srgbClr val="0000FF"/>
                    </a:solidFill>
                    <a:cs typeface="Arial" pitchFamily="34" charset="0"/>
                  </a:rPr>
                  <a:t>0</a:t>
                </a:r>
                <a:endParaRPr lang="fr-FR" sz="2400" baseline="30000" dirty="0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  <p:sp>
            <p:nvSpPr>
              <p:cNvPr id="37" name="Text Box 36"/>
              <p:cNvSpPr txBox="1">
                <a:spLocks noChangeArrowheads="1"/>
              </p:cNvSpPr>
              <p:nvPr/>
            </p:nvSpPr>
            <p:spPr bwMode="auto">
              <a:xfrm>
                <a:off x="1143007" y="4000950"/>
                <a:ext cx="2214577" cy="487477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400" dirty="0" err="1" smtClean="0">
                    <a:solidFill>
                      <a:srgbClr val="0000FF"/>
                    </a:solidFill>
                    <a:latin typeface="Forte" pitchFamily="66" charset="0"/>
                  </a:rPr>
                  <a:t>A</a:t>
                </a:r>
                <a:r>
                  <a:rPr lang="fr-FR" sz="2400" i="1" baseline="-25000" dirty="0" err="1" smtClean="0">
                    <a:solidFill>
                      <a:srgbClr val="0000FF"/>
                    </a:solidFill>
                    <a:latin typeface="Berlin Sans FB" pitchFamily="34" charset="0"/>
                  </a:rPr>
                  <a:t>cb</a:t>
                </a:r>
                <a:r>
                  <a:rPr lang="fr-FR" i="1" dirty="0" smtClean="0">
                    <a:solidFill>
                      <a:srgbClr val="0000FF"/>
                    </a:solidFill>
                    <a:latin typeface="Berlin Sans FB" pitchFamily="34" charset="0"/>
                  </a:rPr>
                  <a:t> 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</a:rPr>
                  <a:t>(</a:t>
                </a:r>
                <a:r>
                  <a:rPr lang="fr-FR" dirty="0" smtClean="0">
                    <a:solidFill>
                      <a:srgbClr val="0000FF"/>
                    </a:solidFill>
                    <a:cs typeface="Arial" pitchFamily="34" charset="0"/>
                    <a:sym typeface="ZapfDingbats" pitchFamily="82" charset="2"/>
                  </a:rPr>
                  <a:t>D</a:t>
                </a:r>
                <a:r>
                  <a:rPr lang="fr-FR" baseline="30000" dirty="0" smtClean="0">
                    <a:solidFill>
                      <a:srgbClr val="0000FF"/>
                    </a:solidFill>
                    <a:cs typeface="Arial" pitchFamily="34" charset="0"/>
                    <a:sym typeface="ZapfDingbats" pitchFamily="82" charset="2"/>
                  </a:rPr>
                  <a:t>(</a:t>
                </a:r>
                <a:r>
                  <a:rPr lang="fr-FR" dirty="0" smtClean="0">
                    <a:solidFill>
                      <a:srgbClr val="0000FF"/>
                    </a:solidFill>
                    <a:cs typeface="Arial" pitchFamily="34" charset="0"/>
                    <a:sym typeface="ZapfDingbats" pitchFamily="82" charset="2"/>
                  </a:rPr>
                  <a:t>*</a:t>
                </a:r>
                <a:r>
                  <a:rPr lang="fr-FR" baseline="30000" dirty="0" smtClean="0">
                    <a:solidFill>
                      <a:srgbClr val="0000FF"/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0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K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(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*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sz="24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-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fr-FR" sz="20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  <a:sym typeface="Symbol" pitchFamily="18" charset="2"/>
                  </a:rPr>
                  <a:t></a:t>
                </a:r>
                <a:r>
                  <a:rPr lang="fr-FR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  <a:sym typeface="Symbol" pitchFamily="18" charset="2"/>
                  </a:rPr>
                  <a:t> </a:t>
                </a:r>
                <a:r>
                  <a:rPr lang="fr-FR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ymbol" pitchFamily="18" charset="2"/>
                    <a:sym typeface="Symbol" pitchFamily="18" charset="2"/>
                  </a:rPr>
                  <a:t>l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  <a:sym typeface="Symbol" pitchFamily="18" charset="2"/>
                  </a:rPr>
                  <a:t>3</a:t>
                </a:r>
                <a:endParaRPr lang="fr-FR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erlin Sans FB" pitchFamily="34" charset="0"/>
                  <a:sym typeface="Symbol" pitchFamily="18" charset="2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1143000" y="3138488"/>
                <a:ext cx="685800" cy="533400"/>
              </a:xfrm>
              <a:prstGeom prst="ellipse">
                <a:avLst/>
              </a:prstGeom>
              <a:noFill/>
              <a:ln w="38100" cap="rnd" algn="ctr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</p:grpSp>
        <p:grpSp>
          <p:nvGrpSpPr>
            <p:cNvPr id="10" name="Groupe 58"/>
            <p:cNvGrpSpPr>
              <a:grpSpLocks/>
            </p:cNvGrpSpPr>
            <p:nvPr/>
          </p:nvGrpSpPr>
          <p:grpSpPr bwMode="auto">
            <a:xfrm>
              <a:off x="3929058" y="3142026"/>
              <a:ext cx="5143536" cy="3358253"/>
              <a:chOff x="3855608" y="1385888"/>
              <a:chExt cx="5288392" cy="3507226"/>
            </a:xfrm>
          </p:grpSpPr>
          <p:sp>
            <p:nvSpPr>
              <p:cNvPr id="11" name="AutoShape 38"/>
              <p:cNvSpPr>
                <a:spLocks noChangeArrowheads="1"/>
              </p:cNvSpPr>
              <p:nvPr/>
            </p:nvSpPr>
            <p:spPr bwMode="auto">
              <a:xfrm>
                <a:off x="3855608" y="2605088"/>
                <a:ext cx="762000" cy="533400"/>
              </a:xfrm>
              <a:prstGeom prst="leftRightArrow">
                <a:avLst>
                  <a:gd name="adj1" fmla="val 50000"/>
                  <a:gd name="adj2" fmla="val 28571"/>
                </a:avLst>
              </a:prstGeom>
              <a:solidFill>
                <a:srgbClr val="FFFFCC"/>
              </a:solidFill>
              <a:ln w="19050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 sz="1400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2" name="Text Box 54"/>
              <p:cNvSpPr txBox="1">
                <a:spLocks noChangeArrowheads="1"/>
              </p:cNvSpPr>
              <p:nvPr/>
            </p:nvSpPr>
            <p:spPr bwMode="auto">
              <a:xfrm>
                <a:off x="5791421" y="4507438"/>
                <a:ext cx="3124069" cy="385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</a:rPr>
                  <a:t>phases relatives</a:t>
                </a:r>
                <a:r>
                  <a:rPr lang="fr-FR" dirty="0" smtClean="0">
                    <a:solidFill>
                      <a:srgbClr val="009900"/>
                    </a:solidFill>
                    <a:latin typeface="Berlin Sans FB" pitchFamily="34" charset="0"/>
                  </a:rPr>
                  <a:t> forte</a:t>
                </a:r>
                <a:r>
                  <a:rPr lang="fr-FR" dirty="0" smtClean="0">
                    <a:solidFill>
                      <a:schemeClr val="tx2"/>
                    </a:solidFill>
                    <a:latin typeface="Berlin Sans FB" pitchFamily="34" charset="0"/>
                  </a:rPr>
                  <a:t> </a:t>
                </a:r>
                <a:r>
                  <a:rPr lang="fr-FR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</a:rPr>
                  <a:t>&amp;</a:t>
                </a:r>
                <a:r>
                  <a:rPr lang="fr-FR" dirty="0" smtClean="0">
                    <a:solidFill>
                      <a:schemeClr val="tx2"/>
                    </a:solidFill>
                    <a:latin typeface="Berlin Sans FB" pitchFamily="34" charset="0"/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  <a:latin typeface="Berlin Sans FB" pitchFamily="34" charset="0"/>
                  </a:rPr>
                  <a:t>EW</a:t>
                </a:r>
                <a:endParaRPr lang="fr-FR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3" name="Text Box 44"/>
              <p:cNvSpPr txBox="1">
                <a:spLocks noChangeArrowheads="1"/>
              </p:cNvSpPr>
              <p:nvPr/>
            </p:nvSpPr>
            <p:spPr bwMode="auto">
              <a:xfrm>
                <a:off x="5715000" y="1385888"/>
                <a:ext cx="3429000" cy="353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600" dirty="0" smtClean="0">
                    <a:latin typeface="Berlin Sans FB" pitchFamily="34" charset="0"/>
                  </a:rPr>
                  <a:t>supprimés de (</a:t>
                </a:r>
                <a:r>
                  <a:rPr lang="fr-FR" sz="1600" dirty="0" err="1" smtClean="0">
                    <a:latin typeface="Berlin Sans FB" pitchFamily="34" charset="0"/>
                  </a:rPr>
                  <a:t>Cabibbo</a:t>
                </a:r>
                <a:r>
                  <a:rPr lang="fr-FR" sz="1600" dirty="0" smtClean="0">
                    <a:latin typeface="Berlin Sans FB" pitchFamily="34" charset="0"/>
                  </a:rPr>
                  <a:t> &amp; couleur)</a:t>
                </a:r>
                <a:endParaRPr lang="fr-FR" sz="1600" dirty="0">
                  <a:latin typeface="Berlin Sans FB" pitchFamily="34" charset="0"/>
                </a:endParaRPr>
              </a:p>
            </p:txBody>
          </p:sp>
          <p:pic>
            <p:nvPicPr>
              <p:cNvPr id="14" name="Picture 41" descr="BtoDKads_dia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8214" t="22983" r="7292"/>
              <a:stretch>
                <a:fillRect/>
              </a:stretch>
            </p:blipFill>
            <p:spPr bwMode="auto">
              <a:xfrm>
                <a:off x="5181600" y="1856268"/>
                <a:ext cx="3124200" cy="2196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42"/>
              <p:cNvSpPr txBox="1">
                <a:spLocks noChangeArrowheads="1"/>
              </p:cNvSpPr>
              <p:nvPr/>
            </p:nvSpPr>
            <p:spPr bwMode="auto">
              <a:xfrm>
                <a:off x="6177055" y="1777999"/>
                <a:ext cx="620034" cy="48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smtClean="0">
                    <a:solidFill>
                      <a:srgbClr val="FF0000"/>
                    </a:solidFill>
                    <a:latin typeface="Berlin Sans FB" pitchFamily="34" charset="0"/>
                  </a:rPr>
                  <a:t>V</a:t>
                </a:r>
                <a:r>
                  <a:rPr lang="fr-FR" sz="2400" i="1" baseline="-25000" smtClean="0">
                    <a:solidFill>
                      <a:srgbClr val="FF0000"/>
                    </a:solidFill>
                    <a:latin typeface="Berlin Sans FB" pitchFamily="34" charset="0"/>
                  </a:rPr>
                  <a:t>ub</a:t>
                </a:r>
                <a:endParaRPr lang="fr-FR" sz="2400" i="1" baseline="-25000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6" name="Text Box 43"/>
              <p:cNvSpPr txBox="1">
                <a:spLocks noChangeArrowheads="1"/>
              </p:cNvSpPr>
              <p:nvPr/>
            </p:nvSpPr>
            <p:spPr bwMode="auto">
              <a:xfrm>
                <a:off x="6477440" y="2198266"/>
                <a:ext cx="557408" cy="610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3200" smtClean="0">
                    <a:solidFill>
                      <a:srgbClr val="FF0000"/>
                    </a:solidFill>
                    <a:latin typeface="Berlin Sans FB" pitchFamily="34" charset="0"/>
                    <a:sym typeface="ZapfDingbats"/>
                  </a:rPr>
                  <a:t></a:t>
                </a:r>
                <a:endParaRPr lang="fr-FR" sz="3200">
                  <a:solidFill>
                    <a:srgbClr val="FF0000"/>
                  </a:solidFill>
                  <a:latin typeface="Berlin Sans FB" pitchFamily="34" charset="0"/>
                  <a:sym typeface="ZapfDingbats"/>
                </a:endParaRPr>
              </a:p>
            </p:txBody>
          </p:sp>
          <p:sp>
            <p:nvSpPr>
              <p:cNvPr id="17" name="Text Box 45"/>
              <p:cNvSpPr txBox="1">
                <a:spLocks noChangeArrowheads="1"/>
              </p:cNvSpPr>
              <p:nvPr/>
            </p:nvSpPr>
            <p:spPr bwMode="auto">
              <a:xfrm>
                <a:off x="4737144" y="2603500"/>
                <a:ext cx="463463" cy="482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smtClean="0">
                    <a:latin typeface="Berlin Sans FB" pitchFamily="34" charset="0"/>
                  </a:rPr>
                  <a:t>B</a:t>
                </a:r>
                <a:r>
                  <a:rPr lang="fr-FR" sz="2400" baseline="30000" smtClean="0">
                    <a:latin typeface="Berlin Sans FB" pitchFamily="34" charset="0"/>
                  </a:rPr>
                  <a:t>-</a:t>
                </a:r>
                <a:endParaRPr lang="fr-FR" sz="2400" baseline="30000">
                  <a:latin typeface="Berlin Sans FB" pitchFamily="34" charset="0"/>
                </a:endParaRPr>
              </a:p>
            </p:txBody>
          </p:sp>
          <p:sp>
            <p:nvSpPr>
              <p:cNvPr id="18" name="Text Box 46"/>
              <p:cNvSpPr txBox="1">
                <a:spLocks noChangeArrowheads="1"/>
              </p:cNvSpPr>
              <p:nvPr/>
            </p:nvSpPr>
            <p:spPr bwMode="auto">
              <a:xfrm>
                <a:off x="8318750" y="2070100"/>
                <a:ext cx="793094" cy="482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dirty="0" smtClean="0">
                    <a:solidFill>
                      <a:srgbClr val="FF0000"/>
                    </a:solidFill>
                    <a:latin typeface="Arial Bar" pitchFamily="34" charset="0"/>
                    <a:cs typeface="Arial Bar" pitchFamily="34" charset="0"/>
                  </a:rPr>
                  <a:t>D</a:t>
                </a:r>
                <a:r>
                  <a:rPr lang="fr-FR" sz="2400" baseline="30000" dirty="0" smtClean="0">
                    <a:solidFill>
                      <a:srgbClr val="FF0000"/>
                    </a:solidFill>
                    <a:latin typeface="Berlin Sans FB" pitchFamily="34" charset="0"/>
                  </a:rPr>
                  <a:t>(</a:t>
                </a:r>
                <a:r>
                  <a:rPr lang="fr-FR" sz="2400" dirty="0" smtClean="0">
                    <a:solidFill>
                      <a:srgbClr val="FF0000"/>
                    </a:solidFill>
                    <a:latin typeface="Berlin Sans FB" pitchFamily="34" charset="0"/>
                  </a:rPr>
                  <a:t>*</a:t>
                </a:r>
                <a:r>
                  <a:rPr lang="fr-FR" sz="2400" baseline="30000" dirty="0" smtClean="0">
                    <a:solidFill>
                      <a:srgbClr val="FF0000"/>
                    </a:solidFill>
                    <a:latin typeface="Berlin Sans FB" pitchFamily="34" charset="0"/>
                  </a:rPr>
                  <a:t>)</a:t>
                </a:r>
                <a:r>
                  <a:rPr lang="fr-FR" sz="2400" baseline="30000" dirty="0" smtClean="0">
                    <a:solidFill>
                      <a:srgbClr val="FF0000"/>
                    </a:solidFill>
                    <a:cs typeface="Arial" pitchFamily="34" charset="0"/>
                  </a:rPr>
                  <a:t>0</a:t>
                </a:r>
                <a:endParaRPr lang="fr-FR" sz="2400" baseline="30000" dirty="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Rectangle 47"/>
              <p:cNvSpPr>
                <a:spLocks noChangeArrowheads="1"/>
              </p:cNvSpPr>
              <p:nvPr/>
            </p:nvSpPr>
            <p:spPr bwMode="auto">
              <a:xfrm>
                <a:off x="5462588" y="2147888"/>
                <a:ext cx="4572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  <p:sp>
            <p:nvSpPr>
              <p:cNvPr id="20" name="Text Box 48"/>
              <p:cNvSpPr txBox="1">
                <a:spLocks noChangeArrowheads="1"/>
              </p:cNvSpPr>
              <p:nvPr/>
            </p:nvSpPr>
            <p:spPr bwMode="auto">
              <a:xfrm>
                <a:off x="5245082" y="2120553"/>
                <a:ext cx="364574" cy="482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i="1" smtClean="0">
                    <a:solidFill>
                      <a:srgbClr val="FF0000"/>
                    </a:solidFill>
                    <a:latin typeface="Berlin Sans FB" pitchFamily="34" charset="0"/>
                  </a:rPr>
                  <a:t>b</a:t>
                </a:r>
                <a:endParaRPr lang="fr-FR" sz="2400" i="1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21" name="Rectangle 49"/>
              <p:cNvSpPr>
                <a:spLocks noChangeArrowheads="1"/>
              </p:cNvSpPr>
              <p:nvPr/>
            </p:nvSpPr>
            <p:spPr bwMode="auto">
              <a:xfrm>
                <a:off x="7010400" y="1995488"/>
                <a:ext cx="457200" cy="2286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  <p:sp>
            <p:nvSpPr>
              <p:cNvPr id="22" name="Text Box 50"/>
              <p:cNvSpPr txBox="1">
                <a:spLocks noChangeArrowheads="1"/>
              </p:cNvSpPr>
              <p:nvPr/>
            </p:nvSpPr>
            <p:spPr bwMode="auto">
              <a:xfrm>
                <a:off x="7830652" y="1598304"/>
                <a:ext cx="364574" cy="482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i="1" smtClean="0">
                    <a:solidFill>
                      <a:srgbClr val="FF0000"/>
                    </a:solidFill>
                    <a:latin typeface="Berlin Sans FB" pitchFamily="34" charset="0"/>
                  </a:rPr>
                  <a:t>u</a:t>
                </a:r>
                <a:endParaRPr lang="fr-FR" sz="2400" i="1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23" name="Rectangle 51"/>
              <p:cNvSpPr>
                <a:spLocks noChangeArrowheads="1"/>
              </p:cNvSpPr>
              <p:nvPr/>
            </p:nvSpPr>
            <p:spPr bwMode="auto">
              <a:xfrm>
                <a:off x="8229600" y="3519488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  <p:sp>
            <p:nvSpPr>
              <p:cNvPr id="24" name="Text Box 52"/>
              <p:cNvSpPr txBox="1">
                <a:spLocks noChangeArrowheads="1"/>
              </p:cNvSpPr>
              <p:nvPr/>
            </p:nvSpPr>
            <p:spPr bwMode="auto">
              <a:xfrm>
                <a:off x="8264225" y="3517899"/>
                <a:ext cx="654650" cy="482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smtClean="0">
                    <a:latin typeface="Berlin Sans FB" pitchFamily="34" charset="0"/>
                  </a:rPr>
                  <a:t>K</a:t>
                </a:r>
                <a:r>
                  <a:rPr lang="fr-FR" baseline="30000" smtClean="0">
                    <a:latin typeface="Berlin Sans FB" pitchFamily="34" charset="0"/>
                  </a:rPr>
                  <a:t>(</a:t>
                </a:r>
                <a:r>
                  <a:rPr lang="fr-FR" smtClean="0">
                    <a:latin typeface="Berlin Sans FB" pitchFamily="34" charset="0"/>
                  </a:rPr>
                  <a:t>*</a:t>
                </a:r>
                <a:r>
                  <a:rPr lang="fr-FR" baseline="30000" smtClean="0">
                    <a:latin typeface="Berlin Sans FB" pitchFamily="34" charset="0"/>
                  </a:rPr>
                  <a:t>)</a:t>
                </a:r>
                <a:r>
                  <a:rPr lang="fr-FR" sz="2400" baseline="30000" smtClean="0">
                    <a:latin typeface="Berlin Sans FB" pitchFamily="34" charset="0"/>
                  </a:rPr>
                  <a:t>-</a:t>
                </a:r>
                <a:endParaRPr lang="fr-FR" sz="2400" baseline="30000">
                  <a:latin typeface="Berlin Sans FB" pitchFamily="34" charset="0"/>
                </a:endParaRPr>
              </a:p>
            </p:txBody>
          </p:sp>
          <p:sp>
            <p:nvSpPr>
              <p:cNvPr id="25" name="Text Box 55"/>
              <p:cNvSpPr txBox="1">
                <a:spLocks noChangeArrowheads="1"/>
              </p:cNvSpPr>
              <p:nvPr/>
            </p:nvSpPr>
            <p:spPr bwMode="auto">
              <a:xfrm>
                <a:off x="3929057" y="4048239"/>
                <a:ext cx="4857486" cy="5249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400" dirty="0" err="1" smtClean="0">
                    <a:solidFill>
                      <a:srgbClr val="FF0000"/>
                    </a:solidFill>
                    <a:latin typeface="Forte" pitchFamily="66" charset="0"/>
                  </a:rPr>
                  <a:t>A</a:t>
                </a:r>
                <a:r>
                  <a:rPr lang="fr-FR" sz="2400" i="1" baseline="-25000" dirty="0" err="1" smtClean="0">
                    <a:solidFill>
                      <a:srgbClr val="FF0000"/>
                    </a:solidFill>
                    <a:latin typeface="Berlin Sans FB" pitchFamily="34" charset="0"/>
                  </a:rPr>
                  <a:t>ub</a:t>
                </a:r>
                <a:r>
                  <a:rPr lang="fr-FR" dirty="0" smtClean="0">
                    <a:solidFill>
                      <a:schemeClr val="tx2"/>
                    </a:solidFill>
                    <a:cs typeface="Arial" pitchFamily="34" charset="0"/>
                  </a:rPr>
                  <a:t>(</a:t>
                </a:r>
                <a:r>
                  <a:rPr lang="fr-FR" dirty="0" smtClean="0">
                    <a:solidFill>
                      <a:srgbClr val="FF0000"/>
                    </a:solidFill>
                    <a:latin typeface="Arial Bar" pitchFamily="34" charset="0"/>
                    <a:cs typeface="Arial Bar" pitchFamily="34" charset="0"/>
                    <a:sym typeface="ZapfDingbats" pitchFamily="82" charset="2"/>
                  </a:rPr>
                  <a:t>D</a:t>
                </a:r>
                <a:r>
                  <a:rPr lang="fr-FR" baseline="30000" dirty="0" smtClean="0">
                    <a:solidFill>
                      <a:srgbClr val="FF0000"/>
                    </a:solidFill>
                    <a:cs typeface="Arial" pitchFamily="34" charset="0"/>
                    <a:sym typeface="ZapfDingbats" pitchFamily="82" charset="2"/>
                  </a:rPr>
                  <a:t>(</a:t>
                </a:r>
                <a:r>
                  <a:rPr lang="fr-FR" dirty="0" smtClean="0">
                    <a:solidFill>
                      <a:srgbClr val="FF0000"/>
                    </a:solidFill>
                    <a:cs typeface="Arial" pitchFamily="34" charset="0"/>
                    <a:sym typeface="ZapfDingbats" pitchFamily="82" charset="2"/>
                  </a:rPr>
                  <a:t>*</a:t>
                </a:r>
                <a:r>
                  <a:rPr lang="fr-FR" baseline="30000" dirty="0" smtClean="0">
                    <a:solidFill>
                      <a:srgbClr val="FF0000"/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0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K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(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*</a:t>
                </a:r>
                <a:r>
                  <a:rPr lang="fr-FR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sz="24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-</a:t>
                </a:r>
                <a:r>
                  <a:rPr lang="fr-F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  <a:sym typeface="ZapfDingbats" pitchFamily="82" charset="2"/>
                  </a:rPr>
                  <a:t>)</a:t>
                </a:r>
                <a:r>
                  <a:rPr lang="fr-FR" sz="2000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erlin Sans FB" pitchFamily="34" charset="0"/>
                  </a:rPr>
                  <a:t> </a:t>
                </a:r>
                <a:r>
                  <a:rPr lang="fr-FR" sz="2000" i="1" dirty="0" smtClean="0">
                    <a:latin typeface="+mn-lt"/>
                    <a:sym typeface="Symbol" pitchFamily="18" charset="2"/>
                  </a:rPr>
                  <a:t></a:t>
                </a:r>
                <a:r>
                  <a:rPr lang="fr-FR" i="1" dirty="0" smtClean="0">
                    <a:latin typeface="Georgia" pitchFamily="18" charset="0"/>
                    <a:sym typeface="Symbol" pitchFamily="18" charset="2"/>
                  </a:rPr>
                  <a:t> </a:t>
                </a:r>
                <a:r>
                  <a:rPr lang="fr-FR" i="1" dirty="0" smtClean="0">
                    <a:latin typeface="Symbol" pitchFamily="18" charset="2"/>
                    <a:sym typeface="Symbol" pitchFamily="18" charset="2"/>
                  </a:rPr>
                  <a:t>l</a:t>
                </a:r>
                <a:r>
                  <a:rPr lang="fr-FR" baseline="30000" dirty="0" smtClean="0">
                    <a:latin typeface="Bookman Old Style" pitchFamily="18" charset="0"/>
                    <a:sym typeface="Symbol" pitchFamily="18" charset="2"/>
                  </a:rPr>
                  <a:t>3</a:t>
                </a:r>
                <a:r>
                  <a:rPr lang="fr-FR" i="1" baseline="30000" dirty="0" smtClean="0">
                    <a:latin typeface="Georgia" pitchFamily="18" charset="0"/>
                    <a:sym typeface="Symbol" pitchFamily="18" charset="2"/>
                  </a:rPr>
                  <a:t>                    </a:t>
                </a:r>
                <a:r>
                  <a:rPr lang="fr-FR" i="1" dirty="0" smtClean="0">
                    <a:latin typeface="Georgia" pitchFamily="18" charset="0"/>
                    <a:sym typeface="Symbol" pitchFamily="18" charset="2"/>
                  </a:rPr>
                  <a:t>       </a:t>
                </a:r>
                <a:r>
                  <a:rPr lang="fr-FR" i="1" baseline="30000" dirty="0" smtClean="0">
                    <a:latin typeface="Georgia" pitchFamily="18" charset="0"/>
                    <a:sym typeface="Symbol" pitchFamily="18" charset="2"/>
                  </a:rPr>
                  <a:t>        </a:t>
                </a:r>
                <a:r>
                  <a:rPr lang="fr-FR" sz="2400" dirty="0" smtClean="0">
                    <a:latin typeface="Berlin Sans FB" pitchFamily="34" charset="0"/>
                    <a:sym typeface="Symbol" pitchFamily="18" charset="2"/>
                  </a:rPr>
                  <a:t>e </a:t>
                </a:r>
                <a:r>
                  <a:rPr lang="fr-FR" sz="2400" baseline="30000" dirty="0" smtClean="0">
                    <a:latin typeface="Berlin Sans FB" pitchFamily="34" charset="0"/>
                    <a:sym typeface="Symbol" pitchFamily="18" charset="2"/>
                  </a:rPr>
                  <a:t>i(</a:t>
                </a:r>
                <a:r>
                  <a:rPr lang="fr-FR" sz="3200" baseline="30000" dirty="0" smtClean="0">
                    <a:solidFill>
                      <a:srgbClr val="009900"/>
                    </a:solidFill>
                    <a:latin typeface="Symbol" pitchFamily="18" charset="2"/>
                    <a:sym typeface="Symbol" pitchFamily="18" charset="2"/>
                  </a:rPr>
                  <a:t>d</a:t>
                </a:r>
                <a:r>
                  <a:rPr lang="fr-FR" sz="1400" dirty="0" smtClean="0">
                    <a:solidFill>
                      <a:srgbClr val="009900"/>
                    </a:solidFill>
                    <a:latin typeface="Berlin Sans FB" pitchFamily="34" charset="0"/>
                    <a:sym typeface="Symbol" pitchFamily="18" charset="2"/>
                  </a:rPr>
                  <a:t>B</a:t>
                </a:r>
                <a:r>
                  <a:rPr lang="fr-FR" sz="3200" baseline="30000" dirty="0" smtClean="0">
                    <a:latin typeface="Calibri" pitchFamily="34" charset="0"/>
                    <a:sym typeface="Symbol" pitchFamily="18" charset="2"/>
                  </a:rPr>
                  <a:t>-</a:t>
                </a:r>
                <a:r>
                  <a:rPr lang="fr-FR" sz="4000" b="1" baseline="30000" dirty="0" smtClean="0">
                    <a:solidFill>
                      <a:srgbClr val="FF0000"/>
                    </a:solidFill>
                    <a:latin typeface="Symbol" pitchFamily="18" charset="2"/>
                    <a:sym typeface="Symbol" pitchFamily="18" charset="2"/>
                  </a:rPr>
                  <a:t>g</a:t>
                </a:r>
                <a:r>
                  <a:rPr lang="fr-FR" sz="2400" baseline="30000" dirty="0" smtClean="0">
                    <a:latin typeface="Berlin Sans FB" pitchFamily="34" charset="0"/>
                    <a:sym typeface="Symbol" pitchFamily="18" charset="2"/>
                  </a:rPr>
                  <a:t>)</a:t>
                </a:r>
                <a:endParaRPr lang="fr-FR" sz="2400" baseline="30000" dirty="0">
                  <a:latin typeface="Berlin Sans FB" pitchFamily="34" charset="0"/>
                  <a:sym typeface="Symbol" pitchFamily="18" charset="2"/>
                </a:endParaRPr>
              </a:p>
            </p:txBody>
          </p:sp>
          <p:pic>
            <p:nvPicPr>
              <p:cNvPr id="26" name="Picture 5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246833" y="4100532"/>
                <a:ext cx="1325563" cy="3651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Oval 58"/>
              <p:cNvSpPr>
                <a:spLocks noChangeArrowheads="1"/>
              </p:cNvSpPr>
              <p:nvPr/>
            </p:nvSpPr>
            <p:spPr bwMode="auto">
              <a:xfrm>
                <a:off x="6172200" y="1766888"/>
                <a:ext cx="685800" cy="609600"/>
              </a:xfrm>
              <a:prstGeom prst="ellipse">
                <a:avLst/>
              </a:prstGeom>
              <a:noFill/>
              <a:ln w="38100" cap="rnd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Berlin Sans FB" pitchFamily="34" charset="0"/>
                </a:endParaRPr>
              </a:p>
            </p:txBody>
          </p:sp>
        </p:grpSp>
      </p:grpSp>
      <p:grpSp>
        <p:nvGrpSpPr>
          <p:cNvPr id="43" name="Groupe 42"/>
          <p:cNvGrpSpPr/>
          <p:nvPr/>
        </p:nvGrpSpPr>
        <p:grpSpPr>
          <a:xfrm>
            <a:off x="1816013" y="908720"/>
            <a:ext cx="5464958" cy="555161"/>
            <a:chOff x="1791600" y="559305"/>
            <a:chExt cx="5464958" cy="555161"/>
          </a:xfrm>
        </p:grpSpPr>
        <p:sp>
          <p:nvSpPr>
            <p:cNvPr id="44" name="Text Box 124" descr="40 %"/>
            <p:cNvSpPr txBox="1">
              <a:spLocks noChangeArrowheads="1"/>
            </p:cNvSpPr>
            <p:nvPr/>
          </p:nvSpPr>
          <p:spPr bwMode="auto">
            <a:xfrm>
              <a:off x="1791600" y="714356"/>
              <a:ext cx="5464958" cy="400110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2857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 smtClean="0">
                  <a:latin typeface="Berlin Sans FB" pitchFamily="34" charset="0"/>
                </a:rPr>
                <a:t>Interférence entre 2 même états finals </a:t>
              </a:r>
              <a:r>
                <a:rPr lang="fr-FR" sz="2000" dirty="0" smtClean="0">
                  <a:solidFill>
                    <a:srgbClr val="009900"/>
                  </a:solidFill>
                  <a:latin typeface="Berlin Sans FB" pitchFamily="34" charset="0"/>
                </a:rPr>
                <a:t>D</a:t>
              </a:r>
              <a:r>
                <a:rPr lang="fr-FR" sz="2000" baseline="30000" dirty="0" smtClean="0">
                  <a:solidFill>
                    <a:srgbClr val="009900"/>
                  </a:solidFill>
                  <a:cs typeface="Arial" pitchFamily="34" charset="0"/>
                </a:rPr>
                <a:t>0</a:t>
              </a:r>
              <a:r>
                <a:rPr lang="fr-FR" sz="2000" dirty="0" smtClean="0">
                  <a:latin typeface="Berlin Sans FB" pitchFamily="34" charset="0"/>
                  <a:sym typeface="Symbol" pitchFamily="18" charset="2"/>
                </a:rPr>
                <a:t></a:t>
              </a:r>
              <a:r>
                <a:rPr lang="fr-FR" sz="2000" dirty="0" smtClean="0">
                  <a:latin typeface="Berlin Sans FB" pitchFamily="34" charset="0"/>
                </a:rPr>
                <a:t>[</a:t>
              </a:r>
              <a:r>
                <a:rPr lang="fr-FR" sz="2000" dirty="0" smtClean="0">
                  <a:solidFill>
                    <a:srgbClr val="0000FF"/>
                  </a:solidFill>
                  <a:cs typeface="Arial" pitchFamily="34" charset="0"/>
                </a:rPr>
                <a:t>D</a:t>
              </a:r>
              <a:r>
                <a:rPr lang="fr-FR" sz="2000" baseline="30000" dirty="0" smtClean="0">
                  <a:solidFill>
                    <a:srgbClr val="0000FF"/>
                  </a:solidFill>
                  <a:cs typeface="Arial" pitchFamily="34" charset="0"/>
                </a:rPr>
                <a:t>0</a:t>
              </a:r>
              <a:r>
                <a:rPr lang="fr-FR" sz="2000" dirty="0" smtClean="0">
                  <a:latin typeface="Berlin Sans FB" pitchFamily="34" charset="0"/>
                </a:rPr>
                <a:t>/</a:t>
              </a:r>
              <a:r>
                <a:rPr lang="fr-FR" sz="2000" dirty="0" smtClean="0">
                  <a:solidFill>
                    <a:srgbClr val="FF0000"/>
                  </a:solidFill>
                  <a:latin typeface="Arial Bar" pitchFamily="34" charset="0"/>
                  <a:cs typeface="Arial Bar" pitchFamily="34" charset="0"/>
                </a:rPr>
                <a:t>D</a:t>
              </a:r>
              <a:r>
                <a:rPr lang="fr-FR" sz="2000" baseline="30000" dirty="0" smtClean="0">
                  <a:solidFill>
                    <a:srgbClr val="FF0000"/>
                  </a:solidFill>
                  <a:cs typeface="Arial" pitchFamily="34" charset="0"/>
                </a:rPr>
                <a:t>0</a:t>
              </a:r>
              <a:r>
                <a:rPr lang="fr-FR" sz="2000" dirty="0" smtClean="0">
                  <a:latin typeface="Berlin Sans FB" pitchFamily="34" charset="0"/>
                </a:rPr>
                <a:t>]</a:t>
              </a:r>
              <a:endPara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45" name="ZoneTexte 36"/>
            <p:cNvSpPr txBox="1">
              <a:spLocks noChangeArrowheads="1"/>
            </p:cNvSpPr>
            <p:nvPr/>
          </p:nvSpPr>
          <p:spPr bwMode="auto">
            <a:xfrm flipV="1">
              <a:off x="5771723" y="559305"/>
              <a:ext cx="357221" cy="369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 smtClean="0">
                  <a:solidFill>
                    <a:srgbClr val="008000"/>
                  </a:solidFill>
                  <a:latin typeface="Calibri" pitchFamily="34" charset="0"/>
                </a:rPr>
                <a:t>~</a:t>
              </a:r>
              <a:endParaRPr lang="fr-FR" dirty="0">
                <a:solidFill>
                  <a:srgbClr val="008000"/>
                </a:solidFill>
                <a:latin typeface="Calibri" pitchFamily="34" charset="0"/>
              </a:endParaRPr>
            </a:p>
          </p:txBody>
        </p:sp>
      </p:grp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942996" y="5682775"/>
            <a:ext cx="1503938" cy="46166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9900"/>
                </a:solidFill>
                <a:latin typeface="Forte" pitchFamily="66" charset="0"/>
              </a:rPr>
              <a:t>A</a:t>
            </a:r>
            <a:r>
              <a:rPr lang="en-US" sz="2400" i="1" baseline="-25000" dirty="0" err="1">
                <a:solidFill>
                  <a:srgbClr val="009900"/>
                </a:solidFill>
                <a:latin typeface="Georgia" pitchFamily="18" charset="0"/>
              </a:rPr>
              <a:t>tot</a:t>
            </a:r>
            <a:r>
              <a:rPr lang="en-US" sz="2400" i="1" dirty="0">
                <a:latin typeface="Georgia" pitchFamily="18" charset="0"/>
              </a:rPr>
              <a:t>=</a:t>
            </a:r>
            <a:r>
              <a:rPr lang="en-US" sz="2400" i="1" dirty="0">
                <a:solidFill>
                  <a:srgbClr val="0000FF"/>
                </a:solidFill>
                <a:latin typeface="Forte" pitchFamily="66" charset="0"/>
              </a:rPr>
              <a:t>A</a:t>
            </a:r>
            <a:r>
              <a:rPr lang="en-US" sz="2400" i="1" dirty="0">
                <a:latin typeface="Georgia" pitchFamily="18" charset="0"/>
              </a:rPr>
              <a:t>+</a:t>
            </a:r>
            <a:r>
              <a:rPr lang="en-US" sz="2400" i="1" dirty="0">
                <a:solidFill>
                  <a:srgbClr val="FF0000"/>
                </a:solidFill>
                <a:latin typeface="Forte" pitchFamily="66" charset="0"/>
              </a:rPr>
              <a:t>A</a:t>
            </a: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7373341" cy="46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1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3735" y="44624"/>
            <a:ext cx="4520513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Measuring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the CKM angle </a:t>
            </a:r>
            <a:r>
              <a:rPr lang="el-GR" sz="2800" b="1" dirty="0" smtClean="0">
                <a:solidFill>
                  <a:srgbClr val="FF0000"/>
                </a:solidFill>
                <a:latin typeface="+mn-lt"/>
                <a:cs typeface="Calibri"/>
                <a:sym typeface="ZapfDingbats" pitchFamily="82" charset="2"/>
              </a:rPr>
              <a:t>γ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in B to DX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decays</a:t>
            </a: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Direct CPV </a:t>
            </a:r>
            <a:endParaRPr lang="fr-FR" sz="2800" b="1" dirty="0">
              <a:solidFill>
                <a:srgbClr val="FF0000"/>
              </a:solidFill>
              <a:latin typeface="+mn-lt"/>
              <a:sym typeface="ZapfDingbats" pitchFamily="82" charset="2"/>
            </a:endParaRP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3" y="1566158"/>
            <a:ext cx="7938135" cy="45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 bwMode="auto">
          <a:xfrm>
            <a:off x="1115616" y="1196752"/>
            <a:ext cx="697678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Many Possible Final states under study or to be studied at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LHCb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 bwMode="auto">
          <a:xfrm>
            <a:off x="4427984" y="6453336"/>
            <a:ext cx="179889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J. </a:t>
            </a:r>
            <a:r>
              <a:rPr lang="en-US" sz="1600" dirty="0" err="1" smtClean="0">
                <a:latin typeface="Berlin Sans FB" pitchFamily="34" charset="0"/>
              </a:rPr>
              <a:t>Zupan</a:t>
            </a:r>
            <a:r>
              <a:rPr lang="en-US" sz="1600" dirty="0" smtClean="0">
                <a:latin typeface="Berlin Sans FB" pitchFamily="34" charset="0"/>
              </a:rPr>
              <a:t> CKM 2010</a:t>
            </a:r>
          </a:p>
        </p:txBody>
      </p:sp>
      <p:sp>
        <p:nvSpPr>
          <p:cNvPr id="5" name="ZoneTexte 4"/>
          <p:cNvSpPr txBox="1"/>
          <p:nvPr/>
        </p:nvSpPr>
        <p:spPr bwMode="auto">
          <a:xfrm>
            <a:off x="7422905" y="4221088"/>
            <a:ext cx="8386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+DK</a:t>
            </a:r>
            <a:r>
              <a:rPr lang="el-GR" b="1" dirty="0" smtClean="0">
                <a:latin typeface="+mj-lt"/>
              </a:rPr>
              <a:t>ππ</a:t>
            </a:r>
            <a:endParaRPr lang="en-US" b="1" dirty="0" err="1" smtClean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1388297" y="5826750"/>
            <a:ext cx="179087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Including </a:t>
            </a:r>
            <a:r>
              <a:rPr lang="en-US" sz="1600" dirty="0" err="1" smtClean="0">
                <a:latin typeface="Berlin Sans FB" pitchFamily="34" charset="0"/>
              </a:rPr>
              <a:t>B</a:t>
            </a:r>
            <a:r>
              <a:rPr lang="en-US" sz="1600" baseline="-25000" dirty="0" err="1" smtClean="0">
                <a:latin typeface="Berlin Sans FB" pitchFamily="34" charset="0"/>
              </a:rPr>
              <a:t>s</a:t>
            </a:r>
            <a:r>
              <a:rPr lang="en-US" sz="1600" dirty="0" smtClean="0">
                <a:latin typeface="Berlin Sans FB" pitchFamily="34" charset="0"/>
              </a:rPr>
              <a:t> to </a:t>
            </a:r>
            <a:r>
              <a:rPr lang="en-US" sz="1600" dirty="0" err="1" smtClean="0">
                <a:latin typeface="Berlin Sans FB" pitchFamily="34" charset="0"/>
              </a:rPr>
              <a:t>D</a:t>
            </a:r>
            <a:r>
              <a:rPr lang="en-US" sz="1600" baseline="-25000" dirty="0" err="1" smtClean="0">
                <a:latin typeface="Berlin Sans FB" pitchFamily="34" charset="0"/>
              </a:rPr>
              <a:t>s</a:t>
            </a:r>
            <a:r>
              <a:rPr lang="en-US" sz="1600" dirty="0" err="1" smtClean="0">
                <a:latin typeface="Berlin Sans FB" pitchFamily="34" charset="0"/>
              </a:rPr>
              <a:t>K</a:t>
            </a:r>
            <a:endParaRPr lang="en-US" sz="1600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3735" y="44624"/>
            <a:ext cx="4520513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Measuring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the CKM angle </a:t>
            </a:r>
            <a:r>
              <a:rPr lang="el-GR" sz="2800" b="1" dirty="0" smtClean="0">
                <a:solidFill>
                  <a:srgbClr val="FF0000"/>
                </a:solidFill>
                <a:latin typeface="+mn-lt"/>
                <a:cs typeface="Calibri"/>
                <a:sym typeface="ZapfDingbats" pitchFamily="82" charset="2"/>
              </a:rPr>
              <a:t>γ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in B to DX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decays</a:t>
            </a: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Direct CPV </a:t>
            </a:r>
            <a:endParaRPr lang="fr-FR" sz="2800" b="1" dirty="0">
              <a:solidFill>
                <a:srgbClr val="FF0000"/>
              </a:solidFill>
              <a:latin typeface="+mn-lt"/>
              <a:sym typeface="ZapfDingbats" pitchFamily="82" charset="2"/>
            </a:endParaRP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1115616" y="1196752"/>
            <a:ext cx="45309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More exotic states to be studied at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LHCb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 bwMode="auto">
          <a:xfrm>
            <a:off x="4427984" y="6453336"/>
            <a:ext cx="377539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A. </a:t>
            </a:r>
            <a:r>
              <a:rPr lang="en-US" sz="1600" dirty="0" err="1" smtClean="0">
                <a:latin typeface="Berlin Sans FB" pitchFamily="34" charset="0"/>
              </a:rPr>
              <a:t>Poluektov</a:t>
            </a:r>
            <a:r>
              <a:rPr lang="en-US" sz="1600" dirty="0" smtClean="0">
                <a:latin typeface="Berlin Sans FB" pitchFamily="34" charset="0"/>
              </a:rPr>
              <a:t> (</a:t>
            </a:r>
            <a:r>
              <a:rPr lang="en-US" sz="1600" dirty="0" err="1" smtClean="0">
                <a:latin typeface="Berlin Sans FB" pitchFamily="34" charset="0"/>
              </a:rPr>
              <a:t>upgarded</a:t>
            </a:r>
            <a:r>
              <a:rPr lang="en-US" sz="1600" dirty="0" smtClean="0">
                <a:latin typeface="Berlin Sans FB" pitchFamily="34" charset="0"/>
              </a:rPr>
              <a:t> </a:t>
            </a:r>
            <a:r>
              <a:rPr lang="en-US" sz="1600" dirty="0" err="1" smtClean="0">
                <a:latin typeface="Berlin Sans FB" pitchFamily="34" charset="0"/>
              </a:rPr>
              <a:t>LHCb</a:t>
            </a:r>
            <a:r>
              <a:rPr lang="en-US" sz="1600" dirty="0" smtClean="0">
                <a:latin typeface="Berlin Sans FB" pitchFamily="34" charset="0"/>
              </a:rPr>
              <a:t> Apr 2012)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3" y="1484784"/>
            <a:ext cx="7375493" cy="378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 bwMode="auto">
          <a:xfrm>
            <a:off x="827584" y="5296390"/>
            <a:ext cx="7994496" cy="1107996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US" sz="2400" u="sng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Really a lot to be done </a:t>
            </a:r>
            <a:r>
              <a:rPr lang="en-US" sz="2400" dirty="0" smtClean="0">
                <a:latin typeface="Berlin Sans FB" pitchFamily="34" charset="0"/>
                <a:sym typeface="Wingdings" pitchFamily="2" charset="2"/>
              </a:rPr>
              <a:t>!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Redundancy mandatory</a:t>
            </a:r>
            <a:r>
              <a:rPr lang="en-US" sz="2400" dirty="0" smtClean="0">
                <a:latin typeface="Berlin Sans FB" pitchFamily="34" charset="0"/>
                <a:sym typeface="Wingdings" pitchFamily="2" charset="2"/>
              </a:rPr>
              <a:t>: </a:t>
            </a:r>
          </a:p>
          <a:p>
            <a:r>
              <a:rPr lang="en-US" dirty="0" smtClean="0">
                <a:latin typeface="Berlin Sans FB" pitchFamily="34" charset="0"/>
                <a:sym typeface="Wingdings" pitchFamily="2" charset="2"/>
              </a:rPr>
              <a:t>difficult meas. + statistics matters + strong interaction unknown </a:t>
            </a:r>
            <a:r>
              <a:rPr lang="en-US" dirty="0" err="1" smtClean="0">
                <a:latin typeface="Berlin Sans FB" pitchFamily="34" charset="0"/>
                <a:sym typeface="Wingdings" pitchFamily="2" charset="2"/>
              </a:rPr>
              <a:t>params</a:t>
            </a:r>
            <a:r>
              <a:rPr lang="en-US" dirty="0" smtClean="0">
                <a:latin typeface="Berlin Sans FB" pitchFamily="34" charset="0"/>
                <a:sym typeface="Wingdings" pitchFamily="2" charset="2"/>
              </a:rPr>
              <a:t> (nuisance) </a:t>
            </a:r>
            <a:endParaRPr lang="en-US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80994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695720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10446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25172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6650" algn="l"/>
                <a:tab pos="1313299" algn="l"/>
                <a:tab pos="1969949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21D5E220-C6B6-4B51-9FF9-5F0CF16CEBCF}" type="slidenum">
              <a:rPr lang="en-US">
                <a:solidFill>
                  <a:srgbClr val="000000"/>
                </a:solidFill>
                <a:latin typeface="Times New Roman" pitchFamily="18" charset="0"/>
                <a:cs typeface="DejaVu Sans" charset="0"/>
              </a:rPr>
              <a:pPr eaLnBrk="1"/>
              <a:t>15</a:t>
            </a:fld>
            <a:endParaRPr lang="en-US">
              <a:solidFill>
                <a:srgbClr val="000000"/>
              </a:solidFill>
              <a:latin typeface="Times New Roman" pitchFamily="18" charset="0"/>
              <a:cs typeface="DejaVu Sans" charset="0"/>
            </a:endParaRP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FF950E"/>
                </a:solidFill>
              </a:rPr>
              <a:t>CKM Matrix: Gamma (Direct CPV</a:t>
            </a:r>
            <a:r>
              <a:rPr lang="en-US" sz="2500" b="1" dirty="0" smtClean="0">
                <a:solidFill>
                  <a:srgbClr val="FF950E"/>
                </a:solidFill>
              </a:rPr>
              <a:t>): </a:t>
            </a:r>
            <a:r>
              <a:rPr lang="en-US" sz="2500" b="1" dirty="0" err="1" smtClean="0">
                <a:solidFill>
                  <a:schemeClr val="bg1"/>
                </a:solidFill>
              </a:rPr>
              <a:t>LHCb</a:t>
            </a:r>
            <a:r>
              <a:rPr lang="en-US" sz="2500" b="1" dirty="0" smtClean="0">
                <a:solidFill>
                  <a:schemeClr val="bg1"/>
                </a:solidFill>
              </a:rPr>
              <a:t> ALREADY THERE !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100248" y="5816771"/>
            <a:ext cx="2144160" cy="1047535"/>
          </a:xfrm>
          <a:prstGeom prst="rect">
            <a:avLst/>
          </a:prstGeom>
          <a:solidFill>
            <a:srgbClr val="FFFF99"/>
          </a:solidFill>
          <a:ln w="936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spcBef>
                <a:spcPts val="680"/>
              </a:spcBef>
            </a:pPr>
            <a:r>
              <a:rPr lang="en-US" sz="1200" b="1" dirty="0" err="1">
                <a:solidFill>
                  <a:srgbClr val="FF0000"/>
                </a:solidFill>
                <a:cs typeface="Arial" charset="0"/>
              </a:rPr>
              <a:t>LHCb</a:t>
            </a:r>
            <a:r>
              <a:rPr lang="en-US" sz="1200" b="1" dirty="0">
                <a:solidFill>
                  <a:srgbClr val="FF0000"/>
                </a:solidFill>
                <a:cs typeface="Arial" charset="0"/>
              </a:rPr>
              <a:t>: PLB 712 (2012) 203</a:t>
            </a:r>
          </a:p>
          <a:p>
            <a:pPr eaLnBrk="1">
              <a:spcBef>
                <a:spcPts val="680"/>
              </a:spcBef>
            </a:pPr>
            <a:r>
              <a:rPr lang="en-US" sz="1100" b="1" dirty="0">
                <a:solidFill>
                  <a:srgbClr val="663300"/>
                </a:solidFill>
                <a:cs typeface="Arial" charset="0"/>
              </a:rPr>
              <a:t>CDF: PRD 84 (2011) 091504</a:t>
            </a:r>
          </a:p>
          <a:p>
            <a:pPr eaLnBrk="1">
              <a:spcBef>
                <a:spcPts val="680"/>
              </a:spcBef>
            </a:pPr>
            <a:r>
              <a:rPr lang="en-US" sz="1100" b="1" dirty="0" err="1">
                <a:solidFill>
                  <a:srgbClr val="663300"/>
                </a:solidFill>
                <a:cs typeface="Arial" charset="0"/>
              </a:rPr>
              <a:t>BaBar</a:t>
            </a:r>
            <a:r>
              <a:rPr lang="en-US" sz="1100" b="1" dirty="0">
                <a:solidFill>
                  <a:srgbClr val="663300"/>
                </a:solidFill>
                <a:cs typeface="Arial" charset="0"/>
              </a:rPr>
              <a:t>: PRD 82 (2010) 072006</a:t>
            </a:r>
          </a:p>
          <a:p>
            <a:pPr eaLnBrk="1">
              <a:spcBef>
                <a:spcPts val="680"/>
              </a:spcBef>
            </a:pPr>
            <a:r>
              <a:rPr lang="en-US" sz="1100" b="1" dirty="0">
                <a:solidFill>
                  <a:srgbClr val="663300"/>
                </a:solidFill>
                <a:cs typeface="Arial" charset="0"/>
              </a:rPr>
              <a:t>Belle: PRL 106 (2011) 231803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3280" y="6050076"/>
            <a:ext cx="5395680" cy="68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 baseline="-33000">
                <a:solidFill>
                  <a:srgbClr val="FF0000"/>
                </a:solidFill>
              </a:rPr>
              <a:t>ADS</a:t>
            </a:r>
            <a:r>
              <a:rPr lang="en-US">
                <a:solidFill>
                  <a:srgbClr val="FF0000"/>
                </a:solidFill>
              </a:rPr>
              <a:t>: first observation of ADS mode with 10</a:t>
            </a:r>
            <a:r>
              <a:rPr lang="en-US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>
                <a:solidFill>
                  <a:srgbClr val="FF0000"/>
                </a:solidFill>
              </a:rPr>
              <a:t> significance</a:t>
            </a:r>
          </a:p>
          <a:p>
            <a:pPr eaLnBrk="1"/>
            <a:r>
              <a:rPr lang="en-US">
                <a:solidFill>
                  <a:srgbClr val="0000FF"/>
                </a:solidFill>
              </a:rPr>
              <a:t>(A</a:t>
            </a:r>
            <a:r>
              <a:rPr lang="en-US" baseline="-33000">
                <a:solidFill>
                  <a:srgbClr val="0000FF"/>
                </a:solidFill>
              </a:rPr>
              <a:t>ADS</a:t>
            </a:r>
            <a:r>
              <a:rPr lang="en-US">
                <a:solidFill>
                  <a:srgbClr val="0000FF"/>
                </a:solidFill>
              </a:rPr>
              <a:t>: 4</a:t>
            </a:r>
            <a:r>
              <a:rPr lang="en-US">
                <a:solidFill>
                  <a:srgbClr val="0000FF"/>
                </a:solidFill>
                <a:cs typeface="Arial" charset="0"/>
              </a:rPr>
              <a:t>σ</a:t>
            </a:r>
            <a:r>
              <a:rPr lang="en-US">
                <a:solidFill>
                  <a:srgbClr val="0000FF"/>
                </a:solidFill>
              </a:rPr>
              <a:t> evidence of direct CPV)</a:t>
            </a:r>
          </a:p>
        </p:txBody>
      </p: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133921" y="711435"/>
            <a:ext cx="8873280" cy="2504423"/>
            <a:chOff x="93" y="494"/>
            <a:chExt cx="6162" cy="1739"/>
          </a:xfrm>
        </p:grpSpPr>
        <p:pic>
          <p:nvPicPr>
            <p:cNvPr id="1434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" y="494"/>
              <a:ext cx="6160" cy="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47" name="Text Box 10"/>
            <p:cNvSpPr txBox="1">
              <a:spLocks noChangeArrowheads="1"/>
            </p:cNvSpPr>
            <p:nvPr/>
          </p:nvSpPr>
          <p:spPr bwMode="auto">
            <a:xfrm>
              <a:off x="802" y="1911"/>
              <a:ext cx="212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8230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400" b="1">
                  <a:solidFill>
                    <a:srgbClr val="000000"/>
                  </a:solidFill>
                </a:rPr>
                <a:t>5200                  5400                  5600</a:t>
              </a:r>
            </a:p>
          </p:txBody>
        </p:sp>
        <p:sp>
          <p:nvSpPr>
            <p:cNvPr id="14348" name="Text Box 11"/>
            <p:cNvSpPr txBox="1">
              <a:spLocks noChangeArrowheads="1"/>
            </p:cNvSpPr>
            <p:nvPr/>
          </p:nvSpPr>
          <p:spPr bwMode="auto">
            <a:xfrm>
              <a:off x="3637" y="1911"/>
              <a:ext cx="212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8230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400" b="1">
                  <a:solidFill>
                    <a:srgbClr val="000000"/>
                  </a:solidFill>
                </a:rPr>
                <a:t>5200                  5400                  5600</a:t>
              </a:r>
            </a:p>
          </p:txBody>
        </p:sp>
        <p:sp>
          <p:nvSpPr>
            <p:cNvPr id="14349" name="Text Box 12"/>
            <p:cNvSpPr txBox="1">
              <a:spLocks noChangeArrowheads="1"/>
            </p:cNvSpPr>
            <p:nvPr/>
          </p:nvSpPr>
          <p:spPr bwMode="auto">
            <a:xfrm>
              <a:off x="2525" y="2047"/>
              <a:ext cx="918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347" rIns="90000" bIns="45000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300" b="1">
                  <a:solidFill>
                    <a:srgbClr val="000000"/>
                  </a:solidFill>
                </a:rPr>
                <a:t>m(DK) (MeV/c</a:t>
              </a:r>
              <a:r>
                <a:rPr lang="en-US" sz="1300" b="1" baseline="33000">
                  <a:solidFill>
                    <a:srgbClr val="000000"/>
                  </a:solidFill>
                </a:rPr>
                <a:t>2</a:t>
              </a:r>
              <a:r>
                <a:rPr lang="en-US" sz="1300" b="1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4350" name="Text Box 13"/>
            <p:cNvSpPr txBox="1">
              <a:spLocks noChangeArrowheads="1"/>
            </p:cNvSpPr>
            <p:nvPr/>
          </p:nvSpPr>
          <p:spPr bwMode="auto">
            <a:xfrm>
              <a:off x="5337" y="2047"/>
              <a:ext cx="918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347" rIns="90000" bIns="45000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300" b="1">
                  <a:solidFill>
                    <a:srgbClr val="000000"/>
                  </a:solidFill>
                </a:rPr>
                <a:t>m(DK) (MeV/c</a:t>
              </a:r>
              <a:r>
                <a:rPr lang="en-US" sz="1300" b="1" baseline="33000">
                  <a:solidFill>
                    <a:srgbClr val="000000"/>
                  </a:solidFill>
                </a:rPr>
                <a:t>2</a:t>
              </a:r>
              <a:r>
                <a:rPr lang="en-US" sz="1300" b="1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4351" name="Line 14"/>
            <p:cNvSpPr>
              <a:spLocks noChangeShapeType="1"/>
            </p:cNvSpPr>
            <p:nvPr/>
          </p:nvSpPr>
          <p:spPr bwMode="auto">
            <a:xfrm>
              <a:off x="567" y="1689"/>
              <a:ext cx="4134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Text Box 15"/>
            <p:cNvSpPr txBox="1">
              <a:spLocks noChangeArrowheads="1"/>
            </p:cNvSpPr>
            <p:nvPr/>
          </p:nvSpPr>
          <p:spPr bwMode="auto">
            <a:xfrm>
              <a:off x="1476" y="1194"/>
              <a:ext cx="69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911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500" b="1">
                  <a:solidFill>
                    <a:srgbClr val="0000FF"/>
                  </a:solidFill>
                </a:rPr>
                <a:t>23 events</a:t>
              </a:r>
            </a:p>
          </p:txBody>
        </p:sp>
        <p:sp>
          <p:nvSpPr>
            <p:cNvPr id="14353" name="Text Box 16"/>
            <p:cNvSpPr txBox="1">
              <a:spLocks noChangeArrowheads="1"/>
            </p:cNvSpPr>
            <p:nvPr/>
          </p:nvSpPr>
          <p:spPr bwMode="auto">
            <a:xfrm>
              <a:off x="4379" y="1194"/>
              <a:ext cx="69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911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sz="1500" b="1">
                  <a:solidFill>
                    <a:srgbClr val="0000FF"/>
                  </a:solidFill>
                </a:rPr>
                <a:t>73 events</a:t>
              </a:r>
            </a:p>
          </p:txBody>
        </p:sp>
        <p:pic>
          <p:nvPicPr>
            <p:cNvPr id="1435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" y="620"/>
              <a:ext cx="46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55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" y="620"/>
              <a:ext cx="46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3229920" y="930338"/>
            <a:ext cx="616320" cy="32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/>
          <a:p>
            <a:r>
              <a:rPr lang="en-US">
                <a:solidFill>
                  <a:srgbClr val="000000"/>
                </a:solidFill>
              </a:rPr>
              <a:t>1 fb</a:t>
            </a:r>
            <a:r>
              <a:rPr lang="en-US" baseline="3300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22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  <p:sp>
        <p:nvSpPr>
          <p:cNvPr id="2" name="ZoneTexte 1"/>
          <p:cNvSpPr txBox="1"/>
          <p:nvPr/>
        </p:nvSpPr>
        <p:spPr bwMode="auto">
          <a:xfrm>
            <a:off x="35496" y="5754742"/>
            <a:ext cx="4233980" cy="338554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Berlin Sans FB" pitchFamily="34" charset="0"/>
                <a:sym typeface="Wingdings" pitchFamily="2" charset="2"/>
              </a:rPr>
              <a:t>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LHCb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 is already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Driving the World Averages !</a:t>
            </a:r>
          </a:p>
        </p:txBody>
      </p:sp>
      <p:grpSp>
        <p:nvGrpSpPr>
          <p:cNvPr id="14340" name="Group 2"/>
          <p:cNvGrpSpPr>
            <a:grpSpLocks/>
          </p:cNvGrpSpPr>
          <p:nvPr/>
        </p:nvGrpSpPr>
        <p:grpSpPr bwMode="auto">
          <a:xfrm>
            <a:off x="401760" y="3140968"/>
            <a:ext cx="7925760" cy="2707484"/>
            <a:chOff x="279" y="2285"/>
            <a:chExt cx="5504" cy="1880"/>
          </a:xfrm>
        </p:grpSpPr>
        <p:pic>
          <p:nvPicPr>
            <p:cNvPr id="1435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" y="2318"/>
              <a:ext cx="2704" cy="1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5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" y="2285"/>
              <a:ext cx="2644" cy="1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67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FF950E"/>
                </a:solidFill>
              </a:rPr>
              <a:t>CKM Matrix: Gamma (Direct CPV</a:t>
            </a:r>
            <a:r>
              <a:rPr lang="en-US" sz="2500" b="1" dirty="0" smtClean="0">
                <a:solidFill>
                  <a:srgbClr val="FF950E"/>
                </a:solidFill>
              </a:rPr>
              <a:t>): </a:t>
            </a:r>
            <a:r>
              <a:rPr lang="en-US" sz="2500" b="1" dirty="0" err="1" smtClean="0">
                <a:solidFill>
                  <a:schemeClr val="bg1"/>
                </a:solidFill>
              </a:rPr>
              <a:t>LHCb</a:t>
            </a:r>
            <a:r>
              <a:rPr lang="en-US" sz="2500" b="1" dirty="0" smtClean="0">
                <a:solidFill>
                  <a:schemeClr val="bg1"/>
                </a:solidFill>
              </a:rPr>
              <a:t> ALREADY THERE !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6634"/>
            <a:ext cx="4212506" cy="42125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60" y="656633"/>
            <a:ext cx="4212527" cy="4212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1" y="2339971"/>
            <a:ext cx="8713448" cy="576000"/>
          </a:xfrm>
          <a:prstGeom prst="rect">
            <a:avLst/>
          </a:prstGeom>
          <a:solidFill>
            <a:srgbClr val="FFFFCC">
              <a:alpha val="32000"/>
            </a:srgbClr>
          </a:solidFill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4869160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where available, </a:t>
            </a:r>
            <a:r>
              <a:rPr lang="en-US" b="1" dirty="0" err="1"/>
              <a:t>LHCb</a:t>
            </a:r>
            <a:r>
              <a:rPr lang="en-US" b="1" dirty="0"/>
              <a:t> results are most precise </a:t>
            </a:r>
            <a:r>
              <a:rPr lang="en-US" b="1" dirty="0" smtClean="0"/>
              <a:t>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 </a:t>
            </a:r>
            <a:r>
              <a:rPr lang="en-US" b="1" dirty="0"/>
              <a:t>factories dominating in other </a:t>
            </a:r>
            <a:r>
              <a:rPr lang="en-US" b="1" dirty="0" smtClean="0"/>
              <a:t>modes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LHCb</a:t>
            </a:r>
            <a:r>
              <a:rPr lang="en-US" b="1" dirty="0" smtClean="0"/>
              <a:t> works on </a:t>
            </a:r>
            <a:r>
              <a:rPr lang="en-US" b="1" dirty="0" err="1" smtClean="0"/>
              <a:t>Dalitz</a:t>
            </a:r>
            <a:r>
              <a:rPr lang="en-US" b="1" dirty="0" smtClean="0"/>
              <a:t> GGSZ analyzes for summer 2012</a:t>
            </a:r>
          </a:p>
          <a:p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Note that HFAG averages the observables &amp; </a:t>
            </a:r>
            <a:r>
              <a:rPr lang="en-US" b="1" dirty="0" err="1" smtClean="0">
                <a:solidFill>
                  <a:srgbClr val="0000FF"/>
                </a:solidFill>
              </a:rPr>
              <a:t>CKMfitter</a:t>
            </a:r>
            <a:r>
              <a:rPr lang="en-US" b="1" dirty="0" smtClean="0">
                <a:solidFill>
                  <a:srgbClr val="0000FF"/>
                </a:solidFill>
              </a:rPr>
              <a:t> (we) extracts </a:t>
            </a:r>
            <a:r>
              <a:rPr lang="el-GR" b="1" dirty="0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endParaRPr lang="fr-FR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fr-FR" b="1" dirty="0" err="1" smtClean="0">
                <a:solidFill>
                  <a:srgbClr val="0000FF"/>
                </a:solidFill>
                <a:latin typeface="Calibri"/>
                <a:cs typeface="Calibri"/>
              </a:rPr>
              <a:t>complicated</a:t>
            </a:r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Calibri"/>
                <a:cs typeface="Calibri"/>
              </a:rPr>
              <a:t>statistical</a:t>
            </a:r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Calibri"/>
                <a:cs typeface="Calibri"/>
              </a:rPr>
              <a:t>treatment</a:t>
            </a:r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 (nuisance </a:t>
            </a:r>
            <a:r>
              <a:rPr lang="fr-FR" b="1" dirty="0" err="1" smtClean="0">
                <a:solidFill>
                  <a:srgbClr val="0000FF"/>
                </a:solidFill>
                <a:latin typeface="Calibri"/>
                <a:cs typeface="Calibri"/>
              </a:rPr>
              <a:t>params</a:t>
            </a:r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 in </a:t>
            </a:r>
            <a:r>
              <a:rPr lang="fr-FR" b="1" dirty="0" err="1" smtClean="0">
                <a:solidFill>
                  <a:srgbClr val="0000FF"/>
                </a:solidFill>
                <a:latin typeface="Calibri"/>
                <a:cs typeface="Calibri"/>
              </a:rPr>
              <a:t>multidimensions</a:t>
            </a:r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)) 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0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</p:spTree>
    <p:extLst>
      <p:ext uri="{BB962C8B-B14F-4D97-AF65-F5344CB8AC3E}">
        <p14:creationId xmlns:p14="http://schemas.microsoft.com/office/powerpoint/2010/main" val="29619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9" y="44624"/>
            <a:ext cx="8496943" cy="138499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latin typeface="+mn-lt"/>
                <a:sym typeface="ZapfDingbats" pitchFamily="82" charset="2"/>
              </a:rPr>
              <a:t>Interpretation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of the observables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into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the </a:t>
            </a:r>
            <a:r>
              <a:rPr lang="el-GR" sz="2800" b="1" dirty="0" smtClean="0">
                <a:solidFill>
                  <a:srgbClr val="FF0000"/>
                </a:solidFill>
                <a:latin typeface="Calibri"/>
                <a:cs typeface="Calibri"/>
                <a:sym typeface="ZapfDingbats" pitchFamily="82" charset="2"/>
              </a:rPr>
              <a:t>γ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CKM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parameter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and </a:t>
            </a:r>
            <a:r>
              <a:rPr lang="fr-FR" sz="2800" b="1" dirty="0" err="1" smtClean="0">
                <a:latin typeface="+mn-lt"/>
                <a:sym typeface="ZapfDingbats" pitchFamily="82" charset="2"/>
              </a:rPr>
              <a:t>including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</a:t>
            </a:r>
            <a:r>
              <a:rPr lang="fr-FR" sz="2800" b="1" dirty="0" err="1" smtClean="0">
                <a:latin typeface="+mn-lt"/>
                <a:sym typeface="ZapfDingbats" pitchFamily="82" charset="2"/>
              </a:rPr>
              <a:t>statistical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</a:t>
            </a:r>
            <a:r>
              <a:rPr lang="fr-FR" sz="2800" b="1" dirty="0" err="1" smtClean="0">
                <a:latin typeface="+mn-lt"/>
                <a:sym typeface="ZapfDingbats" pitchFamily="82" charset="2"/>
              </a:rPr>
              <a:t>treatment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latin typeface="+mn-lt"/>
                <a:sym typeface="ZapfDingbats" pitchFamily="82" charset="2"/>
              </a:rPr>
              <a:t>of </a:t>
            </a:r>
            <a:r>
              <a:rPr lang="fr-FR" sz="2800" b="1" dirty="0" err="1" smtClean="0">
                <a:latin typeface="+mn-lt"/>
                <a:sym typeface="ZapfDingbats" pitchFamily="82" charset="2"/>
              </a:rPr>
              <a:t>hadronic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nuisance </a:t>
            </a:r>
            <a:r>
              <a:rPr lang="fr-FR" sz="2800" b="1" dirty="0" err="1" smtClean="0">
                <a:latin typeface="+mn-lt"/>
                <a:sym typeface="ZapfDingbats" pitchFamily="82" charset="2"/>
              </a:rPr>
              <a:t>parameters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: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CKMfitter</a:t>
            </a:r>
            <a:endParaRPr lang="fr-FR" sz="2800" b="1" dirty="0">
              <a:solidFill>
                <a:srgbClr val="0000FF"/>
              </a:solidFill>
              <a:latin typeface="+mn-lt"/>
              <a:sym typeface="ZapfDingbats" pitchFamily="82" charset="2"/>
            </a:endParaRP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1"/>
            <a:ext cx="8712968" cy="495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 bwMode="auto">
          <a:xfrm>
            <a:off x="5148064" y="1866310"/>
            <a:ext cx="143007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(+ GLW CP+)</a:t>
            </a:r>
          </a:p>
        </p:txBody>
      </p:sp>
      <p:sp>
        <p:nvSpPr>
          <p:cNvPr id="7" name="ZoneTexte 6"/>
          <p:cNvSpPr txBox="1"/>
          <p:nvPr/>
        </p:nvSpPr>
        <p:spPr bwMode="auto">
          <a:xfrm>
            <a:off x="1331640" y="2204864"/>
            <a:ext cx="6433171" cy="338554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sym typeface="Wingdings" pitchFamily="2" charset="2"/>
              </a:rPr>
              <a:t> A lot accomplished since the end of </a:t>
            </a:r>
            <a:r>
              <a:rPr lang="en-US" sz="1600" b="1" dirty="0" err="1" smtClean="0">
                <a:latin typeface="+mj-lt"/>
                <a:sym typeface="Wingdings" pitchFamily="2" charset="2"/>
              </a:rPr>
              <a:t>Bfactories</a:t>
            </a:r>
            <a:r>
              <a:rPr lang="en-US" sz="1600" b="1" dirty="0" smtClean="0">
                <a:latin typeface="+mj-lt"/>
                <a:sym typeface="Wingdings" pitchFamily="2" charset="2"/>
              </a:rPr>
              <a:t> and the startup of </a:t>
            </a:r>
            <a:r>
              <a:rPr lang="en-US" sz="1600" b="1" dirty="0" err="1" smtClean="0">
                <a:latin typeface="+mj-lt"/>
                <a:sym typeface="Wingdings" pitchFamily="2" charset="2"/>
              </a:rPr>
              <a:t>LHCb</a:t>
            </a:r>
            <a:endParaRPr lang="en-US" sz="1600" b="1" dirty="0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9" y="5805264"/>
            <a:ext cx="2520279" cy="36004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6177" y="5805264"/>
            <a:ext cx="2520279" cy="36004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600" y="44624"/>
            <a:ext cx="7128792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latin typeface="+mn-lt"/>
                <a:sym typeface="ZapfDingbats" pitchFamily="82" charset="2"/>
              </a:rPr>
              <a:t>Et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ENIGMASS</a:t>
            </a:r>
            <a:r>
              <a:rPr lang="fr-FR" sz="2800" b="1" dirty="0" smtClean="0">
                <a:latin typeface="+mn-lt"/>
                <a:sym typeface="ZapfDingbats" pitchFamily="82" charset="2"/>
              </a:rPr>
              <a:t> dans tout ça ?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: de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BaBar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à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LHCb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latin typeface="+mn-lt"/>
                <a:sym typeface="ZapfDingbats" pitchFamily="82" charset="2"/>
              </a:rPr>
              <a:t>en passant par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CKMfitter</a:t>
            </a:r>
            <a:endParaRPr lang="fr-FR" sz="2800" b="1" dirty="0">
              <a:solidFill>
                <a:srgbClr val="0000FF"/>
              </a:solidFill>
              <a:latin typeface="+mn-lt"/>
              <a:sym typeface="ZapfDingbats" pitchFamily="82" charset="2"/>
            </a:endParaRP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13" name="Picture 4" descr="babarla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1412776"/>
            <a:ext cx="785786" cy="121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7"/>
          <a:stretch/>
        </p:blipFill>
        <p:spPr bwMode="auto">
          <a:xfrm>
            <a:off x="7695197" y="2924944"/>
            <a:ext cx="1269291" cy="52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 15" descr="logo-300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5308" y="3717032"/>
            <a:ext cx="1007172" cy="6881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ZoneTexte 3"/>
          <p:cNvSpPr txBox="1"/>
          <p:nvPr/>
        </p:nvSpPr>
        <p:spPr bwMode="auto">
          <a:xfrm>
            <a:off x="1043608" y="5951021"/>
            <a:ext cx="7003392" cy="646331"/>
          </a:xfrm>
          <a:prstGeom prst="rect">
            <a:avLst/>
          </a:prstGeom>
          <a:solidFill>
            <a:srgbClr val="FFFFCC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b="1" dirty="0" smtClean="0">
                <a:latin typeface="+mn-lt"/>
                <a:sym typeface="Wingdings" pitchFamily="2" charset="2"/>
              </a:rPr>
              <a:t>SUPPORT LABEX ENIGMASS SERAIT FANTASTIQUE POUR MAINTENIR</a:t>
            </a:r>
          </a:p>
          <a:p>
            <a:r>
              <a:rPr lang="en-US" b="1" dirty="0" smtClean="0">
                <a:latin typeface="+mn-lt"/>
                <a:sym typeface="Wingdings" pitchFamily="2" charset="2"/>
              </a:rPr>
              <a:t>ET RENFORCER CETTE EXPERTISE ACQUISE DEPUIS </a:t>
            </a:r>
            <a:r>
              <a:rPr lang="en-US" b="1" dirty="0" err="1" smtClean="0">
                <a:latin typeface="+mn-lt"/>
                <a:sym typeface="Wingdings" pitchFamily="2" charset="2"/>
              </a:rPr>
              <a:t>PRèS</a:t>
            </a:r>
            <a:r>
              <a:rPr lang="en-US" b="1" dirty="0">
                <a:latin typeface="+mn-lt"/>
                <a:sym typeface="Wingdings" pitchFamily="2" charset="2"/>
              </a:rPr>
              <a:t> </a:t>
            </a:r>
            <a:r>
              <a:rPr lang="en-US" b="1" dirty="0" smtClean="0">
                <a:latin typeface="+mn-lt"/>
                <a:sym typeface="Wingdings" pitchFamily="2" charset="2"/>
              </a:rPr>
              <a:t>de 10 ANS ! </a:t>
            </a:r>
            <a:endParaRPr lang="en-US" b="1" dirty="0" smtClean="0"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85184"/>
            <a:ext cx="1153453" cy="7608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084313"/>
            <a:ext cx="973829" cy="577805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05" y="5149611"/>
            <a:ext cx="1250230" cy="6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 bwMode="auto">
          <a:xfrm>
            <a:off x="206934" y="1124744"/>
            <a:ext cx="8757554" cy="532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rgbClr val="FF0000"/>
                </a:solidFill>
                <a:latin typeface="+mj-lt"/>
              </a:rPr>
              <a:t>Co-coordinateurs dans </a:t>
            </a:r>
            <a:r>
              <a:rPr lang="fr-FR" b="1" dirty="0" err="1" smtClean="0">
                <a:solidFill>
                  <a:srgbClr val="FF0000"/>
                </a:solidFill>
                <a:latin typeface="+mj-lt"/>
              </a:rPr>
              <a:t>BaBar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BRECO AWG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 :</a:t>
            </a:r>
            <a:r>
              <a:rPr lang="fr-FR" b="1" dirty="0" smtClean="0">
                <a:latin typeface="+mj-lt"/>
              </a:rPr>
              <a:t> </a:t>
            </a:r>
            <a:r>
              <a:rPr lang="fr-FR" sz="1600" b="1" dirty="0" smtClean="0">
                <a:cs typeface="Arial" pitchFamily="34" charset="0"/>
              </a:rPr>
              <a:t>J.P. Lees sept04-nov07,  V. Tisserand  nov07-déc08</a:t>
            </a:r>
            <a:r>
              <a:rPr lang="fr-FR" sz="1400" b="1" dirty="0" smtClean="0">
                <a:cs typeface="Arial" pitchFamily="34" charset="0"/>
              </a:rPr>
              <a:t>, </a:t>
            </a:r>
            <a:r>
              <a:rPr lang="fr-FR" sz="1600" b="1" dirty="0" smtClean="0">
                <a:cs typeface="Arial" pitchFamily="34" charset="0"/>
              </a:rPr>
              <a:t>V. Poireau  depuis déc08.-août11: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Grande expertise sur les </a:t>
            </a:r>
            <a:r>
              <a:rPr lang="fr-FR" sz="1600" b="1" dirty="0" err="1" smtClean="0">
                <a:solidFill>
                  <a:srgbClr val="0000FF"/>
                </a:solidFill>
                <a:cs typeface="Arial" pitchFamily="34" charset="0"/>
              </a:rPr>
              <a:t>decays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 B en DX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Auteurs de 2 papiers sur 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r>
              <a:rPr lang="fr-FR" sz="1600" b="1" dirty="0" smtClean="0">
                <a:cs typeface="Arial" pitchFamily="34" charset="0"/>
              </a:rPr>
              <a:t> (ADS D(*)K et ADS/GLW DK*)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Avons coordonner toutes les analyses/</a:t>
            </a:r>
            <a:r>
              <a:rPr lang="fr-FR" sz="1600" b="1" dirty="0" err="1" smtClean="0">
                <a:solidFill>
                  <a:srgbClr val="0000FF"/>
                </a:solidFill>
                <a:cs typeface="Arial" pitchFamily="34" charset="0"/>
              </a:rPr>
              <a:t>publis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. de </a:t>
            </a:r>
            <a:r>
              <a:rPr lang="fr-FR" sz="1600" b="1" dirty="0" err="1" smtClean="0">
                <a:solidFill>
                  <a:srgbClr val="0000FF"/>
                </a:solidFill>
                <a:cs typeface="Arial" pitchFamily="34" charset="0"/>
              </a:rPr>
              <a:t>BaBar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 sur la mesure de 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endParaRPr lang="fr-FR" sz="16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lvl="1"/>
            <a:endParaRPr lang="fr-FR" sz="16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Calibri"/>
                <a:cs typeface="Calibri"/>
              </a:rPr>
              <a:t>Stéphane T’</a:t>
            </a:r>
            <a:r>
              <a:rPr lang="fr-FR" sz="1600" b="1" dirty="0" err="1" smtClean="0">
                <a:latin typeface="Calibri"/>
                <a:cs typeface="Calibri"/>
              </a:rPr>
              <a:t>Jampens</a:t>
            </a:r>
            <a:r>
              <a:rPr lang="fr-FR" sz="1600" b="1" dirty="0" smtClean="0">
                <a:latin typeface="Calibri"/>
                <a:cs typeface="Calibri"/>
              </a:rPr>
              <a:t> et VT: </a:t>
            </a:r>
            <a:r>
              <a:rPr lang="fr-FR" b="1" dirty="0" smtClean="0">
                <a:solidFill>
                  <a:srgbClr val="FF0000"/>
                </a:solidFill>
                <a:latin typeface="Calibri"/>
                <a:cs typeface="Calibri"/>
              </a:rPr>
              <a:t>membres (coordinateur) de </a:t>
            </a:r>
            <a:r>
              <a:rPr lang="fr-FR" b="1" dirty="0" err="1" smtClean="0">
                <a:solidFill>
                  <a:srgbClr val="FF0000"/>
                </a:solidFill>
                <a:latin typeface="Calibri"/>
                <a:cs typeface="Calibri"/>
              </a:rPr>
              <a:t>CKMfitter</a:t>
            </a:r>
            <a:r>
              <a:rPr lang="fr-FR" b="1" dirty="0" smtClean="0">
                <a:solidFill>
                  <a:srgbClr val="FF0000"/>
                </a:solidFill>
                <a:latin typeface="Calibri"/>
                <a:cs typeface="Calibri"/>
              </a:rPr>
              <a:t> depuis 2005: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Experts de l’extraction de 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à partir des moyennes mondiales avec  J. Charles (CPT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Marseille) et K.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</a:rPr>
              <a:t>Trabelsi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(Belle) et développement des méthodes de traitement 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Statistiques</a:t>
            </a:r>
          </a:p>
          <a:p>
            <a:endParaRPr lang="fr-FR" sz="16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</a:rPr>
              <a:t>Sur </a:t>
            </a:r>
            <a:r>
              <a:rPr lang="fr-FR" sz="1600" b="1" dirty="0" err="1" smtClean="0">
                <a:solidFill>
                  <a:srgbClr val="FF0000"/>
                </a:solidFill>
                <a:latin typeface="Calibri"/>
                <a:cs typeface="Calibri"/>
              </a:rPr>
              <a:t>LHCb</a:t>
            </a: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</a:rPr>
              <a:t> : expertise calorimètres  </a:t>
            </a:r>
            <a:r>
              <a:rPr lang="fr-FR" sz="1600" b="1" dirty="0" smtClean="0">
                <a:latin typeface="Calibri"/>
                <a:cs typeface="Calibri"/>
              </a:rPr>
              <a:t>(MN. </a:t>
            </a:r>
            <a:r>
              <a:rPr lang="fr-FR" sz="1600" b="1" dirty="0" err="1" smtClean="0">
                <a:latin typeface="Calibri"/>
                <a:cs typeface="Calibri"/>
              </a:rPr>
              <a:t>Minard</a:t>
            </a:r>
            <a:r>
              <a:rPr lang="fr-FR" sz="1600" b="1" dirty="0" smtClean="0">
                <a:latin typeface="Calibri"/>
                <a:cs typeface="Calibri"/>
              </a:rPr>
              <a:t> </a:t>
            </a:r>
            <a:r>
              <a:rPr lang="fr-FR" sz="1600" b="1" dirty="0" err="1" smtClean="0">
                <a:latin typeface="Calibri"/>
                <a:cs typeface="Calibri"/>
              </a:rPr>
              <a:t>project</a:t>
            </a:r>
            <a:r>
              <a:rPr lang="fr-FR" sz="1600" b="1" dirty="0" smtClean="0">
                <a:latin typeface="Calibri"/>
                <a:cs typeface="Calibri"/>
              </a:rPr>
              <a:t> leader -&gt; 2011):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Apporter notre expertise de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</a:rPr>
              <a:t>BaBar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et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</a:rPr>
              <a:t>CKMfitter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et augmenter le nombre de canaux</a:t>
            </a:r>
          </a:p>
          <a:p>
            <a:r>
              <a:rPr lang="fr-FR" sz="1600" b="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n incluant des photons, 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π</a:t>
            </a:r>
            <a:r>
              <a:rPr lang="fr-FR" sz="16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0 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et 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η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(études en cours B en D*</a:t>
            </a:r>
            <a:r>
              <a:rPr lang="fr-FR" sz="16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0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K). Commencer en collaborant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avec les groupes de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</a:rPr>
              <a:t>LHCb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anglais  (Oxford, RAL, et Warwick) et français LAL sur des canaux comme DK*</a:t>
            </a:r>
            <a:r>
              <a:rPr lang="fr-FR" sz="16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0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et B(s) 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D</a:t>
            </a:r>
            <a:r>
              <a:rPr lang="fr-FR" sz="1600" b="1" baseline="30000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KK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+ des responsabilités sur l’</a:t>
            </a:r>
          </a:p>
          <a:p>
            <a:endParaRPr lang="fr-FR" sz="1600" b="1" dirty="0">
              <a:solidFill>
                <a:srgbClr val="0000FF"/>
              </a:solidFill>
              <a:latin typeface="Calibri"/>
              <a:cs typeface="Calibri"/>
              <a:sym typeface="Symbol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- </a:t>
            </a: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AU </a:t>
            </a:r>
            <a:r>
              <a:rPr lang="fr-FR" sz="1600" b="1" dirty="0" err="1" smtClean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LAPTh</a:t>
            </a: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 : 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collaborer avec D.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Guadagnoli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</a:t>
            </a:r>
            <a:endParaRPr lang="fr-FR" sz="1600" b="1" dirty="0" smtClean="0">
              <a:solidFill>
                <a:srgbClr val="0000FF"/>
              </a:solidFill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solidFill>
                <a:schemeClr val="bg1"/>
              </a:solidFill>
              <a:cs typeface="Arial" pitchFamily="34" charset="0"/>
            </a:endParaRPr>
          </a:p>
          <a:p>
            <a:endParaRPr lang="fr-FR" sz="1600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" y="1355215"/>
            <a:ext cx="4746452" cy="4738081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00329" y="71414"/>
            <a:ext cx="4071935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 smtClean="0">
                <a:latin typeface="Berlin Sans FB" pitchFamily="34" charset="0"/>
                <a:sym typeface="ZapfDingbats" pitchFamily="82" charset="2"/>
              </a:rPr>
              <a:t>En</a:t>
            </a: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 route/retour </a:t>
            </a:r>
            <a:r>
              <a:rPr lang="fr-FR" sz="2400" dirty="0" smtClean="0">
                <a:latin typeface="Berlin Sans FB" pitchFamily="34" charset="0"/>
                <a:sym typeface="ZapfDingbats" pitchFamily="82" charset="2"/>
              </a:rPr>
              <a:t>vers le </a:t>
            </a:r>
            <a:r>
              <a:rPr lang="fr-FR" sz="2400" dirty="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futur</a:t>
            </a:r>
            <a:r>
              <a:rPr lang="fr-FR" sz="2400" dirty="0" smtClean="0">
                <a:latin typeface="Berlin Sans FB" pitchFamily="34" charset="0"/>
                <a:sym typeface="ZapfDingbats" pitchFamily="82" charset="2"/>
              </a:rPr>
              <a:t> !</a:t>
            </a:r>
            <a:endParaRPr lang="fr-FR" sz="2400" b="1" dirty="0">
              <a:solidFill>
                <a:srgbClr val="FF0000"/>
              </a:solidFill>
              <a:latin typeface="+mj-lt"/>
              <a:sym typeface="ZapfDingbats" pitchFamily="82" charset="2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94213" name="Picture 5" descr="rhoeta_large_global_2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5"/>
            <a:ext cx="4573773" cy="428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droite 13"/>
          <p:cNvSpPr/>
          <p:nvPr/>
        </p:nvSpPr>
        <p:spPr>
          <a:xfrm rot="2820000">
            <a:off x="6182957" y="1324718"/>
            <a:ext cx="756511" cy="733663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18" name="Image 17" descr="logo-300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480" y="762291"/>
            <a:ext cx="1007172" cy="6881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9" name="ZoneTexte 18"/>
          <p:cNvSpPr txBox="1"/>
          <p:nvPr/>
        </p:nvSpPr>
        <p:spPr bwMode="auto">
          <a:xfrm>
            <a:off x="827584" y="1340768"/>
            <a:ext cx="1465466" cy="461665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Berlin Sans FB" pitchFamily="34" charset="0"/>
              </a:rPr>
              <a:t>hiver 2012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4211960" y="764704"/>
            <a:ext cx="981359" cy="707886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Arial Black" pitchFamily="34" charset="0"/>
              </a:rPr>
              <a:t>10/fb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Arial Black" pitchFamily="34" charset="0"/>
              </a:rPr>
              <a:t>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/>
          <p:cNvSpPr/>
          <p:nvPr/>
        </p:nvSpPr>
        <p:spPr>
          <a:xfrm>
            <a:off x="1013897" y="4071395"/>
            <a:ext cx="69294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  <a:cs typeface="Arial" pitchFamily="34" charset="0"/>
              </a:rPr>
              <a:t>Physique des saveurs </a:t>
            </a:r>
            <a:r>
              <a:rPr lang="fr-FR" sz="1200" b="1" dirty="0" smtClean="0">
                <a:solidFill>
                  <a:srgbClr val="0000FF"/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fr-FR" b="1" dirty="0" smtClean="0">
                <a:solidFill>
                  <a:srgbClr val="0000FF"/>
                </a:solidFill>
                <a:cs typeface="Arial" pitchFamily="34" charset="0"/>
                <a:sym typeface="Wingdings" pitchFamily="2" charset="2"/>
              </a:rPr>
              <a:t> </a:t>
            </a:r>
            <a:r>
              <a:rPr lang="fr-FR" b="1" dirty="0" smtClean="0">
                <a:solidFill>
                  <a:srgbClr val="0000FF"/>
                </a:solidFill>
                <a:cs typeface="Arial" pitchFamily="34" charset="0"/>
              </a:rPr>
              <a:t>construction SM :</a:t>
            </a:r>
          </a:p>
          <a:p>
            <a:pPr algn="ctr"/>
            <a:endParaRPr lang="fr-FR" sz="600" b="1" dirty="0" smtClean="0">
              <a:solidFill>
                <a:srgbClr val="0000FF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Symbol" pitchFamily="18" charset="2"/>
              </a:rPr>
              <a:t>G</a:t>
            </a:r>
            <a:r>
              <a:rPr lang="fr-FR" sz="1600" b="1" dirty="0" smtClean="0">
                <a:latin typeface="+mj-lt"/>
              </a:rPr>
              <a:t>(K</a:t>
            </a:r>
            <a:r>
              <a:rPr lang="fr-FR" sz="1600" b="1" baseline="-25000" dirty="0" smtClean="0">
                <a:latin typeface="+mj-lt"/>
              </a:rPr>
              <a:t>L</a:t>
            </a:r>
            <a:r>
              <a:rPr lang="fr-FR" sz="1600" b="1" dirty="0" smtClean="0">
                <a:latin typeface="+mj-lt"/>
                <a:sym typeface="Symbol"/>
              </a:rPr>
              <a:t></a:t>
            </a:r>
            <a:r>
              <a:rPr lang="fr-FR" sz="1600" b="1" dirty="0" smtClean="0">
                <a:latin typeface="Symbol" pitchFamily="18" charset="2"/>
                <a:sym typeface="Symbol"/>
              </a:rPr>
              <a:t>mm</a:t>
            </a:r>
            <a:r>
              <a:rPr lang="fr-FR" sz="1600" b="1" dirty="0" smtClean="0">
                <a:latin typeface="+mj-lt"/>
              </a:rPr>
              <a:t>)/</a:t>
            </a:r>
            <a:r>
              <a:rPr lang="fr-FR" sz="1600" b="1" dirty="0" smtClean="0">
                <a:latin typeface="Symbol" pitchFamily="18" charset="2"/>
              </a:rPr>
              <a:t>G</a:t>
            </a:r>
            <a:r>
              <a:rPr lang="fr-FR" sz="1600" b="1" dirty="0" smtClean="0">
                <a:latin typeface="+mj-lt"/>
              </a:rPr>
              <a:t>(K</a:t>
            </a:r>
            <a:r>
              <a:rPr lang="fr-FR" sz="1600" b="1" baseline="30000" dirty="0" smtClean="0">
                <a:latin typeface="+mj-lt"/>
              </a:rPr>
              <a:t>+</a:t>
            </a:r>
            <a:r>
              <a:rPr lang="fr-FR" sz="1600" b="1" dirty="0" smtClean="0">
                <a:latin typeface="+mj-lt"/>
                <a:sym typeface="Symbol"/>
              </a:rPr>
              <a:t></a:t>
            </a:r>
            <a:r>
              <a:rPr lang="fr-FR" sz="1600" b="1" dirty="0" smtClean="0">
                <a:latin typeface="Symbol" pitchFamily="18" charset="2"/>
                <a:sym typeface="Symbol"/>
              </a:rPr>
              <a:t>mn</a:t>
            </a:r>
            <a:r>
              <a:rPr lang="fr-FR" sz="1600" b="1" dirty="0" smtClean="0">
                <a:latin typeface="+mj-lt"/>
              </a:rPr>
              <a:t>) très petit : prédiction du 4</a:t>
            </a:r>
            <a:r>
              <a:rPr lang="fr-FR" sz="1600" b="1" baseline="30000" dirty="0" smtClean="0">
                <a:latin typeface="+mj-lt"/>
              </a:rPr>
              <a:t>ème</a:t>
            </a:r>
            <a:r>
              <a:rPr lang="fr-FR" sz="1600" b="1" dirty="0" smtClean="0">
                <a:latin typeface="+mj-lt"/>
              </a:rPr>
              <a:t> quark (GIM)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err="1" smtClean="0">
                <a:latin typeface="Symbol" pitchFamily="18" charset="2"/>
              </a:rPr>
              <a:t>D</a:t>
            </a:r>
            <a:r>
              <a:rPr lang="fr-FR" sz="1600" b="1" dirty="0" err="1" smtClean="0">
                <a:latin typeface="+mj-lt"/>
              </a:rPr>
              <a:t>m</a:t>
            </a:r>
            <a:r>
              <a:rPr lang="fr-FR" sz="1600" b="1" baseline="-25000" dirty="0" err="1" smtClean="0">
                <a:latin typeface="+mj-lt"/>
              </a:rPr>
              <a:t>K</a:t>
            </a:r>
            <a:r>
              <a:rPr lang="fr-FR" sz="1600" b="1" dirty="0" smtClean="0">
                <a:latin typeface="+mj-lt"/>
              </a:rPr>
              <a:t>: prédiction de la masse du quark charme (</a:t>
            </a:r>
            <a:r>
              <a:rPr lang="fr-FR" sz="1600" b="1" dirty="0" err="1" smtClean="0">
                <a:latin typeface="+mj-lt"/>
              </a:rPr>
              <a:t>m</a:t>
            </a:r>
            <a:r>
              <a:rPr lang="fr-FR" sz="1600" b="1" baseline="-25000" dirty="0" err="1" smtClean="0">
                <a:latin typeface="+mj-lt"/>
              </a:rPr>
              <a:t>c</a:t>
            </a:r>
            <a:r>
              <a:rPr lang="fr-FR" sz="1600" b="1" dirty="0" smtClean="0">
                <a:latin typeface="+mj-lt"/>
              </a:rPr>
              <a:t> ~ 1.5 </a:t>
            </a:r>
            <a:r>
              <a:rPr lang="fr-FR" sz="1600" b="1" dirty="0" err="1" smtClean="0">
                <a:latin typeface="+mj-lt"/>
              </a:rPr>
              <a:t>GeV</a:t>
            </a:r>
            <a:r>
              <a:rPr lang="fr-FR" sz="1600" b="1" dirty="0" smtClean="0">
                <a:latin typeface="+mj-lt"/>
              </a:rPr>
              <a:t>/c</a:t>
            </a:r>
            <a:r>
              <a:rPr lang="fr-FR" sz="1600" b="1" baseline="30000" dirty="0" smtClean="0">
                <a:latin typeface="+mj-lt"/>
              </a:rPr>
              <a:t>2</a:t>
            </a:r>
            <a:r>
              <a:rPr lang="fr-FR" sz="1600" b="1" dirty="0" smtClean="0">
                <a:latin typeface="+mj-lt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err="1" smtClean="0">
                <a:latin typeface="Symbol" pitchFamily="18" charset="2"/>
              </a:rPr>
              <a:t>D</a:t>
            </a:r>
            <a:r>
              <a:rPr lang="fr-FR" sz="1600" b="1" dirty="0" err="1" smtClean="0">
                <a:latin typeface="+mj-lt"/>
              </a:rPr>
              <a:t>m</a:t>
            </a:r>
            <a:r>
              <a:rPr lang="fr-FR" sz="1600" b="1" baseline="-25000" dirty="0" err="1" smtClean="0">
                <a:latin typeface="+mj-lt"/>
              </a:rPr>
              <a:t>d</a:t>
            </a:r>
            <a:r>
              <a:rPr lang="fr-FR" sz="1600" b="1" baseline="-25000" dirty="0" smtClean="0">
                <a:latin typeface="+mj-lt"/>
              </a:rPr>
              <a:t> </a:t>
            </a:r>
            <a:r>
              <a:rPr lang="fr-FR" sz="1600" b="1" dirty="0" smtClean="0">
                <a:latin typeface="+mj-lt"/>
              </a:rPr>
              <a:t>: prédiction de la masse du quark top (m</a:t>
            </a:r>
            <a:r>
              <a:rPr lang="fr-FR" sz="1600" b="1" baseline="-25000" dirty="0" smtClean="0">
                <a:latin typeface="+mj-lt"/>
              </a:rPr>
              <a:t>t</a:t>
            </a:r>
            <a:r>
              <a:rPr lang="fr-FR" sz="1600" b="1" dirty="0" smtClean="0">
                <a:latin typeface="+mj-lt"/>
              </a:rPr>
              <a:t> &gt; 50 </a:t>
            </a:r>
            <a:r>
              <a:rPr lang="fr-FR" sz="1600" b="1" dirty="0" err="1" smtClean="0">
                <a:latin typeface="+mj-lt"/>
              </a:rPr>
              <a:t>GeV</a:t>
            </a:r>
            <a:r>
              <a:rPr lang="fr-FR" sz="1600" b="1" dirty="0" smtClean="0">
                <a:latin typeface="+mj-lt"/>
              </a:rPr>
              <a:t>/c</a:t>
            </a:r>
            <a:r>
              <a:rPr lang="fr-FR" sz="1600" b="1" baseline="30000" dirty="0" smtClean="0">
                <a:latin typeface="+mj-lt"/>
              </a:rPr>
              <a:t>2</a:t>
            </a:r>
            <a:r>
              <a:rPr lang="fr-FR" sz="1600" b="1" dirty="0" smtClean="0">
                <a:latin typeface="+mj-lt"/>
              </a:rPr>
              <a:t>)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aussi </a:t>
            </a:r>
            <a:r>
              <a:rPr lang="fr-FR" sz="1600" b="1" dirty="0" smtClean="0">
                <a:latin typeface="+mj-lt"/>
              </a:rPr>
              <a:t>Kaon CPV (64) + KM (73) </a:t>
            </a:r>
            <a:r>
              <a:rPr lang="fr-FR" sz="1600" b="1" dirty="0" smtClean="0">
                <a:latin typeface="+mj-lt"/>
                <a:sym typeface="Symbol"/>
              </a:rPr>
              <a:t> 3</a:t>
            </a:r>
            <a:r>
              <a:rPr lang="fr-FR" sz="1600" b="1" baseline="30000" dirty="0" smtClean="0">
                <a:latin typeface="+mj-lt"/>
                <a:sym typeface="Symbol"/>
              </a:rPr>
              <a:t>ème</a:t>
            </a:r>
            <a:r>
              <a:rPr lang="fr-FR" sz="1600" b="1" dirty="0" smtClean="0">
                <a:latin typeface="+mj-lt"/>
                <a:sym typeface="Symbol"/>
              </a:rPr>
              <a:t> famille observée </a:t>
            </a:r>
            <a:r>
              <a:rPr lang="fr-FR" sz="1400" b="1" dirty="0" smtClean="0">
                <a:latin typeface="+mj-lt"/>
                <a:sym typeface="Symbol"/>
              </a:rPr>
              <a:t>en ‘75 (</a:t>
            </a:r>
            <a:r>
              <a:rPr lang="fr-FR" sz="1400" b="1" dirty="0" smtClean="0">
                <a:latin typeface="Symbol" pitchFamily="18" charset="2"/>
                <a:sym typeface="Symbol"/>
              </a:rPr>
              <a:t>t</a:t>
            </a:r>
            <a:r>
              <a:rPr lang="fr-FR" sz="1400" b="1" dirty="0" smtClean="0">
                <a:latin typeface="+mj-lt"/>
                <a:sym typeface="Symbol"/>
              </a:rPr>
              <a:t>), ‘77 (b), ‘95 (t)</a:t>
            </a:r>
          </a:p>
          <a:p>
            <a:r>
              <a:rPr lang="fr-FR" sz="1400" b="1" dirty="0" smtClean="0">
                <a:latin typeface="+mj-lt"/>
                <a:sym typeface="Symbol"/>
              </a:rPr>
              <a:t>+ courants neutres Gargamelle (‘73) et UA1 au </a:t>
            </a:r>
            <a:r>
              <a:rPr lang="fr-FR" sz="1400" b="1" dirty="0" err="1" smtClean="0">
                <a:latin typeface="+mj-lt"/>
                <a:sym typeface="Symbol"/>
              </a:rPr>
              <a:t>S</a:t>
            </a:r>
            <a:r>
              <a:rPr lang="fr-FR" sz="1400" b="1" dirty="0" err="1" smtClean="0">
                <a:cs typeface="Arial" pitchFamily="34" charset="0"/>
                <a:sym typeface="Symbol"/>
              </a:rPr>
              <a:t>p</a:t>
            </a:r>
            <a:r>
              <a:rPr lang="fr-FR" sz="1400" b="1" dirty="0" err="1" smtClean="0">
                <a:latin typeface="Arial Bar" pitchFamily="34" charset="0"/>
                <a:cs typeface="Arial Bar" pitchFamily="34" charset="0"/>
                <a:sym typeface="Symbol"/>
              </a:rPr>
              <a:t>p</a:t>
            </a:r>
            <a:r>
              <a:rPr lang="fr-FR" sz="1400" b="1" dirty="0" err="1" smtClean="0">
                <a:latin typeface="+mj-lt"/>
                <a:sym typeface="Symbol"/>
              </a:rPr>
              <a:t>S</a:t>
            </a:r>
            <a:r>
              <a:rPr lang="fr-FR" sz="1400" b="1" dirty="0" smtClean="0">
                <a:latin typeface="+mj-lt"/>
                <a:sym typeface="Symbol"/>
              </a:rPr>
              <a:t> en 1983 …</a:t>
            </a:r>
          </a:p>
          <a:p>
            <a:endParaRPr lang="fr-FR" sz="600" b="1" dirty="0" smtClean="0">
              <a:latin typeface="+mj-lt"/>
              <a:sym typeface="Symbol"/>
            </a:endParaRP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bien avant les découvertes directes!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76562"/>
            <a:ext cx="8822213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sng" dirty="0" smtClean="0">
                <a:solidFill>
                  <a:srgbClr val="00B050"/>
                </a:solidFill>
                <a:latin typeface="Arial Black" pitchFamily="34" charset="0"/>
                <a:sym typeface="ZapfDingbats" pitchFamily="82" charset="2"/>
              </a:rPr>
              <a:t>Mais au fait:</a:t>
            </a:r>
            <a:r>
              <a:rPr lang="fr-FR" sz="2000" dirty="0" smtClean="0">
                <a:solidFill>
                  <a:srgbClr val="00B050"/>
                </a:solidFill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p</a:t>
            </a: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ourquoi </a:t>
            </a:r>
            <a:r>
              <a:rPr lang="fr-FR" sz="1600" dirty="0" smtClean="0">
                <a:latin typeface="Arial Black" pitchFamily="34" charset="0"/>
                <a:sym typeface="ZapfDingbats" pitchFamily="82" charset="2"/>
              </a:rPr>
              <a:t>continuer à  </a:t>
            </a: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étudier </a:t>
            </a:r>
            <a:r>
              <a:rPr lang="fr-FR" sz="1600" dirty="0" smtClean="0">
                <a:latin typeface="Arial Black" pitchFamily="34" charset="0"/>
                <a:sym typeface="ZapfDingbats" pitchFamily="82" charset="2"/>
              </a:rPr>
              <a:t>la</a:t>
            </a: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Physiques des Saveurs </a:t>
            </a:r>
            <a:r>
              <a:rPr lang="fr-FR" sz="1600" dirty="0" smtClean="0">
                <a:latin typeface="Arial Black" pitchFamily="34" charset="0"/>
                <a:sym typeface="ZapfDingbats" pitchFamily="82" charset="2"/>
              </a:rPr>
              <a:t>?</a:t>
            </a:r>
            <a:endParaRPr lang="fr-FR" sz="1600" dirty="0">
              <a:solidFill>
                <a:srgbClr val="0000FF"/>
              </a:solidFill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06" y="571480"/>
            <a:ext cx="8858312" cy="646331"/>
          </a:xfrm>
          <a:prstGeom prst="rect">
            <a:avLst/>
          </a:prstGeom>
          <a:solidFill>
            <a:srgbClr val="FFFFCC">
              <a:alpha val="49000"/>
            </a:srgb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/>
              <a:buChar char="è"/>
            </a:pP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La </a:t>
            </a:r>
            <a:r>
              <a:rPr lang="fr-FR" sz="2000" dirty="0" smtClean="0">
                <a:solidFill>
                  <a:srgbClr val="FF0000"/>
                </a:solidFill>
                <a:latin typeface="Berlin Sans FB" pitchFamily="34" charset="0"/>
              </a:rPr>
              <a:t>Nouvelle Physique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</a:rPr>
              <a:t>(NP)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 peut être découverte </a:t>
            </a:r>
            <a:r>
              <a:rPr lang="fr-FR" sz="2000" b="1" dirty="0" smtClean="0">
                <a:latin typeface="+mj-lt"/>
              </a:rPr>
              <a:t>:</a:t>
            </a:r>
            <a:r>
              <a:rPr lang="fr-FR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2000" b="1" i="1" dirty="0" smtClean="0">
                <a:solidFill>
                  <a:srgbClr val="008000"/>
                </a:solidFill>
                <a:latin typeface="+mj-lt"/>
              </a:rPr>
              <a:t>approches complémentaires</a:t>
            </a:r>
            <a:r>
              <a:rPr lang="fr-FR" sz="2000" b="1" i="1" dirty="0" smtClean="0">
                <a:latin typeface="+mj-lt"/>
              </a:rPr>
              <a:t> </a:t>
            </a:r>
            <a:r>
              <a:rPr lang="fr-FR" sz="1600" b="1" i="1" dirty="0" smtClean="0">
                <a:latin typeface="+mj-lt"/>
              </a:rPr>
              <a:t>(« problème inverse » du LHC : quel est le lagrangien de la NP à partir des données ?)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7504" y="1196166"/>
            <a:ext cx="90011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b="1" dirty="0" smtClean="0">
              <a:latin typeface="+mj-lt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+mj-lt"/>
                <a:sym typeface="Wingdings"/>
              </a:rPr>
              <a:t>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</a:rPr>
              <a:t>approche directe </a:t>
            </a:r>
            <a:r>
              <a:rPr lang="fr-FR" b="1" dirty="0" smtClean="0">
                <a:latin typeface="+mj-lt"/>
              </a:rPr>
              <a:t>[ATLAS/CMS] </a:t>
            </a:r>
            <a:r>
              <a:rPr lang="fr-FR" b="1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fr-FR" sz="1600" b="1" dirty="0" smtClean="0">
                <a:latin typeface="+mj-lt"/>
              </a:rPr>
              <a:t>en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produisant </a:t>
            </a:r>
            <a:r>
              <a:rPr lang="fr-FR" sz="1600" b="1" dirty="0" smtClean="0">
                <a:latin typeface="+mj-lt"/>
              </a:rPr>
              <a:t>et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 observant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directement </a:t>
            </a:r>
            <a:r>
              <a:rPr lang="fr-FR" sz="1600" b="1" dirty="0" smtClean="0">
                <a:latin typeface="+mj-lt"/>
              </a:rPr>
              <a:t>les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particules nouvelles @</a:t>
            </a:r>
            <a:r>
              <a:rPr lang="fr-FR" dirty="0" smtClean="0">
                <a:solidFill>
                  <a:srgbClr val="0000FF"/>
                </a:solidFill>
                <a:latin typeface="Lucida Handwriting" pitchFamily="66" charset="0"/>
              </a:rPr>
              <a:t>O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( </a:t>
            </a:r>
            <a:r>
              <a:rPr lang="fr-FR" sz="1600" b="1" dirty="0" err="1" smtClean="0">
                <a:solidFill>
                  <a:srgbClr val="0000FF"/>
                </a:solidFill>
                <a:latin typeface="+mj-lt"/>
              </a:rPr>
              <a:t>TeV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)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(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  <a:sym typeface="Symbol"/>
              </a:rPr>
              <a:t> </a:t>
            </a:r>
            <a:r>
              <a:rPr lang="fr-FR" sz="1200" b="1" dirty="0" smtClean="0">
                <a:solidFill>
                  <a:srgbClr val="0000FF"/>
                </a:solidFill>
                <a:latin typeface="+mn-lt"/>
                <a:sym typeface="Symbol"/>
              </a:rPr>
              <a:t>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  <a:sym typeface="Symbol"/>
              </a:rPr>
              <a:t>s  </a:t>
            </a:r>
            <a:r>
              <a:rPr lang="fr-FR" sz="1600" dirty="0" smtClean="0">
                <a:solidFill>
                  <a:srgbClr val="0000FF"/>
                </a:solidFill>
                <a:latin typeface="+mn-lt"/>
                <a:sym typeface="Symbol"/>
              </a:rPr>
              <a:t>et/ou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  <a:sym typeface="Symbol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</a:t>
            </a:r>
            <a:r>
              <a:rPr lang="fr-FR" sz="1600" dirty="0" err="1" smtClean="0">
                <a:solidFill>
                  <a:srgbClr val="0000FF"/>
                </a:solidFill>
                <a:latin typeface="Lucida Calligraphy" pitchFamily="66" charset="0"/>
                <a:sym typeface="Symbol"/>
              </a:rPr>
              <a:t>L.</a:t>
            </a:r>
            <a:r>
              <a:rPr lang="fr-FR" sz="1600" dirty="0" err="1" smtClean="0">
                <a:solidFill>
                  <a:srgbClr val="0000FF"/>
                </a:solidFill>
                <a:latin typeface="+mj-lt"/>
                <a:sym typeface="Symbol"/>
              </a:rPr>
              <a:t>dt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  <a:sym typeface="Symbol"/>
              </a:rPr>
              <a:t>?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)</a:t>
            </a:r>
          </a:p>
          <a:p>
            <a:endParaRPr lang="fr-FR" sz="1400" b="1" dirty="0" smtClean="0">
              <a:solidFill>
                <a:srgbClr val="0000FF"/>
              </a:solidFill>
              <a:latin typeface="+mj-lt"/>
            </a:endParaRPr>
          </a:p>
          <a:p>
            <a:endParaRPr lang="fr-FR" sz="1400" b="1" dirty="0" smtClean="0">
              <a:solidFill>
                <a:srgbClr val="0000FF"/>
              </a:solidFill>
              <a:latin typeface="+mj-lt"/>
            </a:endParaRPr>
          </a:p>
          <a:p>
            <a:pPr marL="342900" indent="-342900">
              <a:buFont typeface="Wingdings" pitchFamily="2" charset="2"/>
              <a:buChar char="þ"/>
            </a:pP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</a:rPr>
              <a:t>approche indirecte </a:t>
            </a:r>
            <a:r>
              <a:rPr lang="fr-FR" sz="1600" b="1" dirty="0" smtClean="0"/>
              <a:t>[</a:t>
            </a:r>
            <a:r>
              <a:rPr lang="fr-FR" sz="2000" b="1" dirty="0" err="1" smtClean="0">
                <a:solidFill>
                  <a:srgbClr val="008000"/>
                </a:solidFill>
                <a:latin typeface="Arial Black" pitchFamily="34" charset="0"/>
              </a:rPr>
              <a:t>LHCb</a:t>
            </a:r>
            <a:r>
              <a:rPr lang="fr-FR" sz="1600" b="1" dirty="0" smtClean="0"/>
              <a:t>]: </a:t>
            </a:r>
          </a:p>
          <a:p>
            <a:r>
              <a:rPr lang="fr-FR" sz="1600" b="1" dirty="0" smtClean="0">
                <a:solidFill>
                  <a:srgbClr val="008000"/>
                </a:solidFill>
                <a:latin typeface="Arial Black" pitchFamily="34" charset="0"/>
                <a:sym typeface="Wingdings" pitchFamily="2" charset="2"/>
              </a:rPr>
              <a:t>	 </a:t>
            </a:r>
            <a:r>
              <a:rPr lang="fr-FR" sz="1600" b="1" dirty="0" smtClean="0">
                <a:solidFill>
                  <a:srgbClr val="008000"/>
                </a:solidFill>
                <a:latin typeface="Arial Black" pitchFamily="34" charset="0"/>
              </a:rPr>
              <a:t>D, </a:t>
            </a:r>
            <a:r>
              <a:rPr lang="fr-FR" sz="1600" b="1" dirty="0" err="1" smtClean="0">
                <a:solidFill>
                  <a:srgbClr val="008000"/>
                </a:solidFill>
                <a:latin typeface="Arial Black" pitchFamily="34" charset="0"/>
              </a:rPr>
              <a:t>B</a:t>
            </a:r>
            <a:r>
              <a:rPr lang="fr-FR" sz="1600" b="1" baseline="-25000" dirty="0" err="1" smtClean="0">
                <a:solidFill>
                  <a:srgbClr val="008000"/>
                </a:solidFill>
                <a:latin typeface="Arial Black" pitchFamily="34" charset="0"/>
              </a:rPr>
              <a:t>d,u</a:t>
            </a:r>
            <a:r>
              <a:rPr lang="fr-FR" sz="1600" b="1" dirty="0" smtClean="0">
                <a:solidFill>
                  <a:srgbClr val="008000"/>
                </a:solidFill>
                <a:latin typeface="Arial Black" pitchFamily="34" charset="0"/>
              </a:rPr>
              <a:t>, </a:t>
            </a:r>
            <a:r>
              <a:rPr lang="fr-FR" sz="1600" b="1" dirty="0" smtClean="0">
                <a:solidFill>
                  <a:srgbClr val="008000"/>
                </a:solidFill>
                <a:latin typeface="Symbol" pitchFamily="18" charset="2"/>
              </a:rPr>
              <a:t>L</a:t>
            </a:r>
            <a:r>
              <a:rPr lang="fr-FR" sz="1600" b="1" baseline="-25000" dirty="0" smtClean="0">
                <a:solidFill>
                  <a:srgbClr val="008000"/>
                </a:solidFill>
                <a:latin typeface="Arial Black" pitchFamily="34" charset="0"/>
              </a:rPr>
              <a:t>B</a:t>
            </a:r>
            <a:r>
              <a:rPr lang="fr-FR" sz="1600" b="1" dirty="0" smtClean="0">
                <a:solidFill>
                  <a:srgbClr val="008000"/>
                </a:solidFill>
                <a:latin typeface="Arial Black" pitchFamily="34" charset="0"/>
              </a:rPr>
              <a:t> et B</a:t>
            </a:r>
            <a:r>
              <a:rPr lang="fr-FR" sz="1600" b="1" baseline="-25000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+mj-lt"/>
              </a:rPr>
              <a:t> corrections quantiques causées par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particules virtuelles</a:t>
            </a:r>
            <a:r>
              <a:rPr lang="fr-FR" sz="1600" b="1" dirty="0" smtClean="0">
                <a:latin typeface="+mj-lt"/>
              </a:rPr>
              <a:t>  </a:t>
            </a:r>
            <a:r>
              <a:rPr lang="fr-FR" sz="1600" b="1" dirty="0" smtClean="0">
                <a:latin typeface="+mj-lt"/>
                <a:sym typeface="Symbol"/>
              </a:rPr>
              <a:t>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déviations</a:t>
            </a:r>
            <a:r>
              <a:rPr lang="fr-FR" sz="1600" b="1" dirty="0" smtClean="0">
                <a:latin typeface="+mj-lt"/>
              </a:rPr>
              <a:t>/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prédictions SM</a:t>
            </a:r>
            <a:endParaRPr lang="fr-FR" sz="16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+mj-lt"/>
              </a:rPr>
              <a:t> accès à des échelles d’énergie bien au-delà des accélérateurs</a:t>
            </a:r>
            <a:r>
              <a:rPr lang="fr-FR" sz="1600" b="1" dirty="0" smtClean="0"/>
              <a:t>: </a:t>
            </a:r>
            <a:r>
              <a:rPr lang="fr-FR" sz="1600" b="1" dirty="0" smtClean="0">
                <a:solidFill>
                  <a:srgbClr val="008000"/>
                </a:solidFill>
                <a:latin typeface="Symbol" pitchFamily="18" charset="2"/>
              </a:rPr>
              <a:t>L</a:t>
            </a:r>
            <a:r>
              <a:rPr lang="fr-FR" sz="1600" b="1" baseline="-25000" dirty="0" smtClean="0">
                <a:solidFill>
                  <a:srgbClr val="008000"/>
                </a:solidFill>
              </a:rPr>
              <a:t>NP</a:t>
            </a:r>
            <a:r>
              <a:rPr lang="fr-FR" sz="1600" b="1" dirty="0" smtClean="0">
                <a:solidFill>
                  <a:srgbClr val="008000"/>
                </a:solidFill>
              </a:rPr>
              <a:t>&gt; 0.5-2</a:t>
            </a:r>
            <a:r>
              <a:rPr lang="fr-FR" sz="1600" b="1" dirty="0" smtClean="0">
                <a:solidFill>
                  <a:srgbClr val="008000"/>
                </a:solidFill>
                <a:sym typeface="Symbol"/>
              </a:rPr>
              <a:t></a:t>
            </a:r>
            <a:r>
              <a:rPr lang="fr-FR" sz="1600" b="1" dirty="0" smtClean="0">
                <a:solidFill>
                  <a:srgbClr val="008000"/>
                </a:solidFill>
              </a:rPr>
              <a:t>10</a:t>
            </a:r>
            <a:r>
              <a:rPr lang="fr-FR" sz="1600" b="1" baseline="30000" dirty="0" smtClean="0">
                <a:solidFill>
                  <a:srgbClr val="008000"/>
                </a:solidFill>
              </a:rPr>
              <a:t>4</a:t>
            </a:r>
            <a:r>
              <a:rPr lang="fr-FR" sz="1600" b="1" dirty="0" smtClean="0">
                <a:solidFill>
                  <a:srgbClr val="008000"/>
                </a:solidFill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</a:rPr>
              <a:t>TeV</a:t>
            </a:r>
            <a:endParaRPr lang="fr-FR" sz="1600" b="1" dirty="0" smtClean="0">
              <a:solidFill>
                <a:srgbClr val="00800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NP@</a:t>
            </a:r>
            <a:r>
              <a:rPr lang="fr-FR" sz="1600" b="1" dirty="0" err="1" smtClean="0">
                <a:solidFill>
                  <a:srgbClr val="008000"/>
                </a:solidFill>
                <a:latin typeface="+mj-lt"/>
              </a:rPr>
              <a:t>TeV</a:t>
            </a:r>
            <a:r>
              <a:rPr lang="fr-FR" sz="1600" b="1" dirty="0" smtClean="0">
                <a:latin typeface="+mj-lt"/>
              </a:rPr>
              <a:t>: quelle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« structure » </a:t>
            </a:r>
            <a:r>
              <a:rPr lang="fr-FR" sz="1600" b="1" dirty="0" smtClean="0">
                <a:latin typeface="+mj-lt"/>
              </a:rPr>
              <a:t>de la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physique des saveurs </a:t>
            </a:r>
            <a:r>
              <a:rPr lang="fr-FR" sz="1600" b="1" dirty="0" smtClean="0">
                <a:latin typeface="+mj-lt"/>
              </a:rPr>
              <a:t>explique les processus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FCNC observés </a:t>
            </a:r>
            <a:r>
              <a:rPr lang="fr-FR" sz="1600" b="1" dirty="0" smtClean="0">
                <a:latin typeface="+mj-lt"/>
              </a:rPr>
              <a:t>? </a:t>
            </a:r>
          </a:p>
          <a:p>
            <a:endParaRPr lang="fr-FR" sz="1600" b="1" dirty="0" smtClean="0">
              <a:solidFill>
                <a:srgbClr val="008000"/>
              </a:solidFill>
              <a:latin typeface="+mj-lt"/>
              <a:sym typeface="Wingdings 3"/>
            </a:endParaRPr>
          </a:p>
          <a:p>
            <a:r>
              <a:rPr lang="fr-FR" sz="1600" b="1" dirty="0" smtClean="0">
                <a:solidFill>
                  <a:srgbClr val="008000"/>
                </a:solidFill>
                <a:latin typeface="+mj-lt"/>
                <a:sym typeface="Wingdings 3"/>
              </a:rPr>
              <a:t>	  </a:t>
            </a:r>
          </a:p>
          <a:p>
            <a:endParaRPr lang="fr-FR" sz="1600" b="1" dirty="0" smtClean="0">
              <a:solidFill>
                <a:srgbClr val="008000"/>
              </a:solidFill>
              <a:latin typeface="+mj-lt"/>
              <a:sym typeface="Wingdings 3"/>
            </a:endParaRPr>
          </a:p>
          <a:p>
            <a:r>
              <a:rPr lang="fr-FR" sz="1600" b="1" dirty="0" smtClean="0">
                <a:solidFill>
                  <a:srgbClr val="008000"/>
                </a:solidFill>
                <a:latin typeface="+mj-lt"/>
                <a:sym typeface="Wingdings 3"/>
              </a:rPr>
              <a:t> </a:t>
            </a:r>
            <a:endParaRPr lang="fr-FR" sz="1400" b="1" dirty="0" smtClean="0">
              <a:latin typeface="+mj-lt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-1" y="6525344"/>
            <a:ext cx="2433819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13797" y="4069419"/>
            <a:ext cx="9144032" cy="2500330"/>
            <a:chOff x="-142908" y="3714752"/>
            <a:chExt cx="9215502" cy="2500330"/>
          </a:xfrm>
        </p:grpSpPr>
        <p:sp>
          <p:nvSpPr>
            <p:cNvPr id="151" name="Rectangle 150"/>
            <p:cNvSpPr/>
            <p:nvPr/>
          </p:nvSpPr>
          <p:spPr>
            <a:xfrm>
              <a:off x="-142908" y="3714752"/>
              <a:ext cx="9215502" cy="250033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grpSp>
          <p:nvGrpSpPr>
            <p:cNvPr id="77" name="Grouper 197"/>
            <p:cNvGrpSpPr/>
            <p:nvPr/>
          </p:nvGrpSpPr>
          <p:grpSpPr>
            <a:xfrm>
              <a:off x="23018" y="3940855"/>
              <a:ext cx="8883650" cy="2048125"/>
              <a:chOff x="790865" y="4341242"/>
              <a:chExt cx="8883650" cy="2048125"/>
            </a:xfrm>
            <a:noFill/>
          </p:grpSpPr>
          <p:sp>
            <p:nvSpPr>
              <p:cNvPr id="78" name="Text Box 5"/>
              <p:cNvSpPr txBox="1">
                <a:spLocks noChangeArrowheads="1"/>
              </p:cNvSpPr>
              <p:nvPr/>
            </p:nvSpPr>
            <p:spPr bwMode="auto">
              <a:xfrm>
                <a:off x="4850100" y="4555556"/>
                <a:ext cx="653925" cy="369332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GB" dirty="0" smtClean="0">
                    <a:solidFill>
                      <a:schemeClr val="bg1"/>
                    </a:solidFill>
                    <a:latin typeface="Arial Black" pitchFamily="34" charset="0"/>
                  </a:rPr>
                  <a:t>SM </a:t>
                </a:r>
                <a:endParaRPr lang="en-GB" sz="1800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79" name="Line 9"/>
              <p:cNvSpPr>
                <a:spLocks noChangeShapeType="1"/>
              </p:cNvSpPr>
              <p:nvPr/>
            </p:nvSpPr>
            <p:spPr bwMode="auto">
              <a:xfrm>
                <a:off x="1554163" y="5929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Line 10"/>
              <p:cNvSpPr>
                <a:spLocks noChangeShapeType="1"/>
              </p:cNvSpPr>
              <p:nvPr/>
            </p:nvSpPr>
            <p:spPr bwMode="auto">
              <a:xfrm>
                <a:off x="2544763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 flipV="1">
                <a:off x="3292476" y="5414962"/>
                <a:ext cx="471488" cy="1524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auto">
              <a:xfrm flipV="1">
                <a:off x="3433922" y="5461000"/>
                <a:ext cx="188595" cy="6032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Line 16"/>
              <p:cNvSpPr>
                <a:spLocks noChangeShapeType="1"/>
              </p:cNvSpPr>
              <p:nvPr/>
            </p:nvSpPr>
            <p:spPr bwMode="auto">
              <a:xfrm flipH="1" flipV="1">
                <a:off x="3292476" y="5567362"/>
                <a:ext cx="471488" cy="1524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Line 17"/>
              <p:cNvSpPr>
                <a:spLocks noChangeShapeType="1"/>
              </p:cNvSpPr>
              <p:nvPr/>
            </p:nvSpPr>
            <p:spPr bwMode="auto">
              <a:xfrm flipH="1" flipV="1">
                <a:off x="3433922" y="5613400"/>
                <a:ext cx="188595" cy="6032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85" name="Object 16"/>
              <p:cNvGraphicFramePr>
                <a:graphicFrameLocks noChangeAspect="1"/>
              </p:cNvGraphicFramePr>
              <p:nvPr/>
            </p:nvGraphicFramePr>
            <p:xfrm>
              <a:off x="2606676" y="5184775"/>
              <a:ext cx="111125" cy="211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0" name="Équation" r:id="rId3" imgW="127000" imgH="241300" progId="Equation.3">
                      <p:embed/>
                    </p:oleObj>
                  </mc:Choice>
                  <mc:Fallback>
                    <p:oleObj name="Équation" r:id="rId3" imgW="127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06676" y="5184775"/>
                            <a:ext cx="111125" cy="2111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6" name="Line 24"/>
              <p:cNvSpPr>
                <a:spLocks noChangeShapeType="1"/>
              </p:cNvSpPr>
              <p:nvPr/>
            </p:nvSpPr>
            <p:spPr bwMode="auto">
              <a:xfrm>
                <a:off x="3511551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Line 25"/>
              <p:cNvSpPr>
                <a:spLocks noChangeShapeType="1"/>
              </p:cNvSpPr>
              <p:nvPr/>
            </p:nvSpPr>
            <p:spPr bwMode="auto">
              <a:xfrm>
                <a:off x="3359151" y="5167312"/>
                <a:ext cx="40481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Line 27"/>
              <p:cNvSpPr>
                <a:spLocks noChangeShapeType="1"/>
              </p:cNvSpPr>
              <p:nvPr/>
            </p:nvSpPr>
            <p:spPr bwMode="auto">
              <a:xfrm>
                <a:off x="1706563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Line 28"/>
              <p:cNvSpPr>
                <a:spLocks noChangeShapeType="1"/>
              </p:cNvSpPr>
              <p:nvPr/>
            </p:nvSpPr>
            <p:spPr bwMode="auto">
              <a:xfrm>
                <a:off x="1554163" y="5167312"/>
                <a:ext cx="40481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Arc 29"/>
              <p:cNvSpPr>
                <a:spLocks/>
              </p:cNvSpPr>
              <p:nvPr/>
            </p:nvSpPr>
            <p:spPr bwMode="auto">
              <a:xfrm>
                <a:off x="1962151" y="4862512"/>
                <a:ext cx="1390650" cy="609600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035"/>
                      <a:pt x="9107" y="523"/>
                      <a:pt x="20660" y="20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035"/>
                      <a:pt x="9107" y="523"/>
                      <a:pt x="20660" y="2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91" name="Arc 30"/>
              <p:cNvSpPr>
                <a:spLocks/>
              </p:cNvSpPr>
              <p:nvPr/>
            </p:nvSpPr>
            <p:spPr bwMode="auto">
              <a:xfrm>
                <a:off x="1968501" y="5160962"/>
                <a:ext cx="1390650" cy="312738"/>
              </a:xfrm>
              <a:custGeom>
                <a:avLst/>
                <a:gdLst>
                  <a:gd name="T0" fmla="*/ 0 w 43200"/>
                  <a:gd name="T1" fmla="*/ 0 h 22191"/>
                  <a:gd name="T2" fmla="*/ 0 w 43200"/>
                  <a:gd name="T3" fmla="*/ 0 h 22191"/>
                  <a:gd name="T4" fmla="*/ 0 w 43200"/>
                  <a:gd name="T5" fmla="*/ 0 h 2219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191"/>
                  <a:gd name="T11" fmla="*/ 43200 w 43200"/>
                  <a:gd name="T12" fmla="*/ 22191 h 221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191" fill="none" extrusionOk="0">
                    <a:moveTo>
                      <a:pt x="43191" y="-1"/>
                    </a:moveTo>
                    <a:cubicBezTo>
                      <a:pt x="43197" y="196"/>
                      <a:pt x="43200" y="393"/>
                      <a:pt x="43200" y="591"/>
                    </a:cubicBezTo>
                    <a:cubicBezTo>
                      <a:pt x="43200" y="12520"/>
                      <a:pt x="33529" y="22191"/>
                      <a:pt x="21600" y="22191"/>
                    </a:cubicBezTo>
                    <a:cubicBezTo>
                      <a:pt x="9670" y="22191"/>
                      <a:pt x="0" y="12520"/>
                      <a:pt x="0" y="591"/>
                    </a:cubicBezTo>
                    <a:cubicBezTo>
                      <a:pt x="-1" y="398"/>
                      <a:pt x="2" y="205"/>
                      <a:pt x="7" y="12"/>
                    </a:cubicBezTo>
                  </a:path>
                  <a:path w="43200" h="22191" stroke="0" extrusionOk="0">
                    <a:moveTo>
                      <a:pt x="43191" y="-1"/>
                    </a:moveTo>
                    <a:cubicBezTo>
                      <a:pt x="43197" y="196"/>
                      <a:pt x="43200" y="393"/>
                      <a:pt x="43200" y="591"/>
                    </a:cubicBezTo>
                    <a:cubicBezTo>
                      <a:pt x="43200" y="12520"/>
                      <a:pt x="33529" y="22191"/>
                      <a:pt x="21600" y="22191"/>
                    </a:cubicBezTo>
                    <a:cubicBezTo>
                      <a:pt x="9670" y="22191"/>
                      <a:pt x="0" y="12520"/>
                      <a:pt x="0" y="591"/>
                    </a:cubicBezTo>
                    <a:cubicBezTo>
                      <a:pt x="-1" y="398"/>
                      <a:pt x="2" y="205"/>
                      <a:pt x="7" y="12"/>
                    </a:cubicBezTo>
                    <a:lnTo>
                      <a:pt x="21600" y="591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92" name="Line 31"/>
              <p:cNvSpPr>
                <a:spLocks noChangeShapeType="1"/>
              </p:cNvSpPr>
              <p:nvPr/>
            </p:nvSpPr>
            <p:spPr bwMode="auto">
              <a:xfrm>
                <a:off x="2530476" y="54721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93" name="Object 21"/>
              <p:cNvGraphicFramePr>
                <a:graphicFrameLocks noChangeAspect="1"/>
              </p:cNvGraphicFramePr>
              <p:nvPr/>
            </p:nvGraphicFramePr>
            <p:xfrm>
              <a:off x="3843339" y="5322887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1" name="Équation" r:id="rId5" imgW="127000" imgH="165100" progId="Equation.3">
                      <p:embed/>
                    </p:oleObj>
                  </mc:Choice>
                  <mc:Fallback>
                    <p:oleObj name="Équation" r:id="rId5" imgW="1270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3339" y="5322887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" name="Object 22"/>
              <p:cNvGraphicFramePr>
                <a:graphicFrameLocks noChangeAspect="1"/>
              </p:cNvGraphicFramePr>
              <p:nvPr/>
            </p:nvGraphicFramePr>
            <p:xfrm>
              <a:off x="3825876" y="5068887"/>
              <a:ext cx="14446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2" name="Équation" r:id="rId7" imgW="165100" imgH="203200" progId="Equation.3">
                      <p:embed/>
                    </p:oleObj>
                  </mc:Choice>
                  <mc:Fallback>
                    <p:oleObj name="Équation" r:id="rId7" imgW="1651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5876" y="5068887"/>
                            <a:ext cx="14446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5" name="Object 20"/>
              <p:cNvGraphicFramePr>
                <a:graphicFrameLocks noChangeAspect="1"/>
              </p:cNvGraphicFramePr>
              <p:nvPr/>
            </p:nvGraphicFramePr>
            <p:xfrm>
              <a:off x="3902076" y="5068887"/>
              <a:ext cx="477838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3" name="Équation" r:id="rId9" imgW="546100" imgH="457200" progId="Equation.3">
                      <p:embed/>
                    </p:oleObj>
                  </mc:Choice>
                  <mc:Fallback>
                    <p:oleObj name="Équation" r:id="rId9" imgW="5461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2076" y="5068887"/>
                            <a:ext cx="477838" cy="400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6" name="Line 37"/>
              <p:cNvSpPr>
                <a:spLocks noChangeShapeType="1"/>
              </p:cNvSpPr>
              <p:nvPr/>
            </p:nvSpPr>
            <p:spPr bwMode="auto">
              <a:xfrm>
                <a:off x="2835276" y="5472112"/>
                <a:ext cx="457200" cy="76200"/>
              </a:xfrm>
              <a:prstGeom prst="line">
                <a:avLst/>
              </a:prstGeom>
              <a:grp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Text Box 41"/>
              <p:cNvSpPr txBox="1">
                <a:spLocks noChangeArrowheads="1"/>
              </p:cNvSpPr>
              <p:nvPr/>
            </p:nvSpPr>
            <p:spPr bwMode="auto">
              <a:xfrm>
                <a:off x="836769" y="6020035"/>
                <a:ext cx="3810000" cy="36671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B</a:t>
                </a:r>
                <a:r>
                  <a:rPr lang="en-GB" sz="1800" baseline="-250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s</a:t>
                </a: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 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  <a:sym typeface="Symbol" pitchFamily="-110" charset="2"/>
                  </a:rPr>
                  <a:t></a:t>
                </a: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  <a:sym typeface="Symbol" pitchFamily="-110" charset="2"/>
                  </a:rPr>
                  <a:t>  rare decay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  <a:sym typeface="Symbol" pitchFamily="-110" charset="2"/>
                  </a:rPr>
                  <a:t>: “</a:t>
                </a:r>
                <a:r>
                  <a:rPr lang="en-GB" sz="1800" dirty="0" err="1" smtClean="0">
                    <a:solidFill>
                      <a:srgbClr val="0000FF"/>
                    </a:solidFill>
                    <a:latin typeface="Berlin Sans FB" pitchFamily="34" charset="0"/>
                  </a:rPr>
                  <a:t>Pingouin</a:t>
                </a: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”</a:t>
                </a:r>
                <a:endParaRPr lang="en-GB" sz="1800" dirty="0">
                  <a:solidFill>
                    <a:srgbClr val="0000FF"/>
                  </a:solidFill>
                  <a:latin typeface="Berlin Sans FB" pitchFamily="34" charset="0"/>
                </a:endParaRPr>
              </a:p>
            </p:txBody>
          </p:sp>
          <p:graphicFrame>
            <p:nvGraphicFramePr>
              <p:cNvPr id="98" name="Object 12"/>
              <p:cNvGraphicFramePr>
                <a:graphicFrameLocks noChangeAspect="1"/>
              </p:cNvGraphicFramePr>
              <p:nvPr/>
            </p:nvGraphicFramePr>
            <p:xfrm>
              <a:off x="2533650" y="4857750"/>
              <a:ext cx="377825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4" name="Équation" r:id="rId11" imgW="431800" imgH="304800" progId="Equation.3">
                      <p:embed/>
                    </p:oleObj>
                  </mc:Choice>
                  <mc:Fallback>
                    <p:oleObj name="Équation" r:id="rId11" imgW="431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3650" y="4857750"/>
                            <a:ext cx="377825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9" name="Line 45"/>
              <p:cNvSpPr>
                <a:spLocks noChangeShapeType="1"/>
              </p:cNvSpPr>
              <p:nvPr/>
            </p:nvSpPr>
            <p:spPr bwMode="auto">
              <a:xfrm flipH="1">
                <a:off x="7448550" y="5167312"/>
                <a:ext cx="0" cy="7620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>
                <a:off x="6705600" y="5167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Line 48"/>
              <p:cNvSpPr>
                <a:spLocks noChangeShapeType="1"/>
              </p:cNvSpPr>
              <p:nvPr/>
            </p:nvSpPr>
            <p:spPr bwMode="auto">
              <a:xfrm>
                <a:off x="7124700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Line 49"/>
              <p:cNvSpPr>
                <a:spLocks noChangeShapeType="1"/>
              </p:cNvSpPr>
              <p:nvPr/>
            </p:nvSpPr>
            <p:spPr bwMode="auto">
              <a:xfrm>
                <a:off x="8267700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103" name="Object 2"/>
              <p:cNvGraphicFramePr>
                <a:graphicFrameLocks noChangeAspect="1"/>
              </p:cNvGraphicFramePr>
              <p:nvPr/>
            </p:nvGraphicFramePr>
            <p:xfrm>
              <a:off x="7113588" y="5472112"/>
              <a:ext cx="277813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5" name="Équation" r:id="rId13" imgW="317500" imgH="228600" progId="Equation.3">
                      <p:embed/>
                    </p:oleObj>
                  </mc:Choice>
                  <mc:Fallback>
                    <p:oleObj name="Équation" r:id="rId13" imgW="3175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13588" y="5472112"/>
                            <a:ext cx="277813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" name="Line 52"/>
              <p:cNvSpPr>
                <a:spLocks noChangeShapeType="1"/>
              </p:cNvSpPr>
              <p:nvPr/>
            </p:nvSpPr>
            <p:spPr bwMode="auto">
              <a:xfrm flipH="1">
                <a:off x="6705600" y="5929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 flipH="1">
                <a:off x="8267700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" name="Line 54"/>
              <p:cNvSpPr>
                <a:spLocks noChangeShapeType="1"/>
              </p:cNvSpPr>
              <p:nvPr/>
            </p:nvSpPr>
            <p:spPr bwMode="auto">
              <a:xfrm flipH="1">
                <a:off x="7124700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Line 55"/>
              <p:cNvSpPr>
                <a:spLocks noChangeShapeType="1"/>
              </p:cNvSpPr>
              <p:nvPr/>
            </p:nvSpPr>
            <p:spPr bwMode="auto">
              <a:xfrm flipH="1">
                <a:off x="8153400" y="5167312"/>
                <a:ext cx="0" cy="7620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108" name="Object 3"/>
              <p:cNvGraphicFramePr>
                <a:graphicFrameLocks noChangeAspect="1"/>
              </p:cNvGraphicFramePr>
              <p:nvPr/>
            </p:nvGraphicFramePr>
            <p:xfrm>
              <a:off x="8180388" y="5472112"/>
              <a:ext cx="277813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6" name="Équation" r:id="rId15" imgW="317500" imgH="228600" progId="Equation.3">
                      <p:embed/>
                    </p:oleObj>
                  </mc:Choice>
                  <mc:Fallback>
                    <p:oleObj name="Équation" r:id="rId15" imgW="3175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0388" y="5472112"/>
                            <a:ext cx="277813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6"/>
              <p:cNvGraphicFramePr>
                <a:graphicFrameLocks noChangeAspect="1"/>
              </p:cNvGraphicFramePr>
              <p:nvPr/>
            </p:nvGraphicFramePr>
            <p:xfrm>
              <a:off x="8965407" y="5818188"/>
              <a:ext cx="144463" cy="211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7" name="Équation" r:id="rId16" imgW="165100" imgH="241300" progId="Equation.3">
                      <p:embed/>
                    </p:oleObj>
                  </mc:Choice>
                  <mc:Fallback>
                    <p:oleObj name="Équation" r:id="rId16" imgW="1651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65407" y="5818188"/>
                            <a:ext cx="144463" cy="2111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8"/>
              <p:cNvGraphicFramePr>
                <a:graphicFrameLocks noChangeAspect="1"/>
              </p:cNvGraphicFramePr>
              <p:nvPr/>
            </p:nvGraphicFramePr>
            <p:xfrm>
              <a:off x="9029990" y="4941317"/>
              <a:ext cx="644525" cy="1204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8" name="Équation" r:id="rId18" imgW="380880" imgH="711000" progId="Equation.3">
                      <p:embed/>
                    </p:oleObj>
                  </mc:Choice>
                  <mc:Fallback>
                    <p:oleObj name="Équation" r:id="rId18" imgW="380880" imgH="711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29990" y="4941317"/>
                            <a:ext cx="644525" cy="12049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4"/>
              <p:cNvGraphicFramePr>
                <a:graphicFrameLocks noChangeAspect="1"/>
              </p:cNvGraphicFramePr>
              <p:nvPr/>
            </p:nvGraphicFramePr>
            <p:xfrm>
              <a:off x="7759700" y="5205412"/>
              <a:ext cx="111125" cy="211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9" name="Équation" r:id="rId20" imgW="127000" imgH="241300" progId="Equation.3">
                      <p:embed/>
                    </p:oleObj>
                  </mc:Choice>
                  <mc:Fallback>
                    <p:oleObj name="Équation" r:id="rId20" imgW="127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59700" y="5205412"/>
                            <a:ext cx="111125" cy="2111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5"/>
              <p:cNvGraphicFramePr>
                <a:graphicFrameLocks noChangeAspect="1"/>
              </p:cNvGraphicFramePr>
              <p:nvPr/>
            </p:nvGraphicFramePr>
            <p:xfrm>
              <a:off x="7766050" y="5716587"/>
              <a:ext cx="10001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0" name="Équation" r:id="rId21" imgW="114300" imgH="203200" progId="Equation.3">
                      <p:embed/>
                    </p:oleObj>
                  </mc:Choice>
                  <mc:Fallback>
                    <p:oleObj name="Équation" r:id="rId21" imgW="1143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6050" y="5716587"/>
                            <a:ext cx="10001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3" name="Text Box 67"/>
              <p:cNvSpPr txBox="1">
                <a:spLocks noChangeArrowheads="1"/>
              </p:cNvSpPr>
              <p:nvPr/>
            </p:nvSpPr>
            <p:spPr bwMode="auto">
              <a:xfrm>
                <a:off x="6096000" y="6020035"/>
                <a:ext cx="3429000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1800" dirty="0" smtClean="0">
                    <a:solidFill>
                      <a:srgbClr val="0000FF"/>
                    </a:solidFill>
                    <a:latin typeface="Arial Bar" pitchFamily="34" charset="0"/>
                    <a:cs typeface="Arial Bar" pitchFamily="34" charset="0"/>
                  </a:rPr>
                  <a:t>B</a:t>
                </a:r>
                <a:r>
                  <a:rPr lang="en-GB" sz="1800" baseline="-2500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–B</a:t>
                </a:r>
                <a:r>
                  <a:rPr lang="en-GB" sz="1800" baseline="-2500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GB" sz="18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oscillations: “</a:t>
                </a:r>
                <a:r>
                  <a:rPr lang="en-GB" sz="1800" dirty="0" err="1" smtClean="0">
                    <a:solidFill>
                      <a:srgbClr val="0000FF"/>
                    </a:solidFill>
                    <a:latin typeface="Berlin Sans FB" pitchFamily="34" charset="0"/>
                  </a:rPr>
                  <a:t>Boîte</a:t>
                </a:r>
                <a:r>
                  <a:rPr lang="en-GB" sz="1800" dirty="0" smtClean="0">
                    <a:solidFill>
                      <a:srgbClr val="0000FF"/>
                    </a:solidFill>
                    <a:latin typeface="Berlin Sans FB" pitchFamily="34" charset="0"/>
                  </a:rPr>
                  <a:t>”</a:t>
                </a:r>
                <a:endParaRPr lang="en-GB" sz="1800" dirty="0">
                  <a:solidFill>
                    <a:srgbClr val="0000FF"/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15" name="Text Box 69"/>
              <p:cNvSpPr txBox="1">
                <a:spLocks noChangeArrowheads="1"/>
              </p:cNvSpPr>
              <p:nvPr/>
            </p:nvSpPr>
            <p:spPr bwMode="auto">
              <a:xfrm>
                <a:off x="7350430" y="4341242"/>
                <a:ext cx="2316484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800" dirty="0" err="1">
                    <a:sym typeface="Symbol" pitchFamily="-110" charset="2"/>
                  </a:rPr>
                  <a:t></a:t>
                </a:r>
                <a:r>
                  <a:rPr lang="en-GB" sz="1800" dirty="0" err="1" smtClean="0">
                    <a:sym typeface="Symbol" pitchFamily="-110" charset="2"/>
                  </a:rPr>
                  <a:t>m</a:t>
                </a:r>
                <a:r>
                  <a:rPr lang="en-GB" sz="1800" baseline="-25000" dirty="0" err="1" smtClean="0">
                    <a:sym typeface="Symbol" pitchFamily="-110" charset="2"/>
                  </a:rPr>
                  <a:t>s</a:t>
                </a:r>
                <a:r>
                  <a:rPr lang="en-GB" sz="1800" baseline="30000" dirty="0" err="1" smtClean="0">
                    <a:sym typeface="Symbol" pitchFamily="-110" charset="2"/>
                  </a:rPr>
                  <a:t>SM</a:t>
                </a:r>
                <a:r>
                  <a:rPr lang="en-GB" sz="1800" dirty="0" smtClean="0">
                    <a:sym typeface="Symbol" pitchFamily="-110" charset="2"/>
                  </a:rPr>
                  <a:t> </a:t>
                </a:r>
                <a:r>
                  <a:rPr lang="en-GB" sz="1800" dirty="0" err="1">
                    <a:sym typeface="Symbol" pitchFamily="-110" charset="2"/>
                  </a:rPr>
                  <a:t></a:t>
                </a:r>
                <a:r>
                  <a:rPr lang="en-GB" sz="1800" dirty="0">
                    <a:sym typeface="Symbol" pitchFamily="-110" charset="2"/>
                  </a:rPr>
                  <a:t> |</a:t>
                </a:r>
                <a:r>
                  <a:rPr lang="en-GB" sz="1800" dirty="0" smtClean="0">
                    <a:sym typeface="Symbol" pitchFamily="-110" charset="2"/>
                  </a:rPr>
                  <a:t>V</a:t>
                </a:r>
                <a:r>
                  <a:rPr lang="en-GB" sz="1800" baseline="-25000" dirty="0" smtClean="0">
                    <a:sym typeface="Symbol" pitchFamily="-110" charset="2"/>
                  </a:rPr>
                  <a:t>ts</a:t>
                </a:r>
                <a:r>
                  <a:rPr lang="en-GB" sz="1800" baseline="30000" dirty="0" smtClean="0">
                    <a:sym typeface="Symbol" pitchFamily="-110" charset="2"/>
                  </a:rPr>
                  <a:t>2</a:t>
                </a:r>
                <a:r>
                  <a:rPr lang="en-GB" sz="1800" dirty="0">
                    <a:sym typeface="Symbol" pitchFamily="-110" charset="2"/>
                  </a:rPr>
                  <a:t>|,</a:t>
                </a:r>
              </a:p>
              <a:p>
                <a:pPr eaLnBrk="0" hangingPunct="0"/>
                <a:r>
                  <a:rPr lang="en-GB" sz="1800" dirty="0" err="1" smtClean="0">
                    <a:sym typeface="Symbol" pitchFamily="-110" charset="2"/>
                  </a:rPr>
                  <a:t></a:t>
                </a:r>
                <a:r>
                  <a:rPr lang="en-GB" sz="1800" baseline="-25000" dirty="0" err="1" smtClean="0">
                    <a:sym typeface="Symbol" pitchFamily="-110" charset="2"/>
                  </a:rPr>
                  <a:t>s</a:t>
                </a:r>
                <a:r>
                  <a:rPr lang="en-GB" sz="1800" baseline="30000" dirty="0" err="1" smtClean="0">
                    <a:sym typeface="Symbol" pitchFamily="-110" charset="2"/>
                  </a:rPr>
                  <a:t>SM</a:t>
                </a:r>
                <a:r>
                  <a:rPr lang="en-GB" sz="1800" dirty="0" smtClean="0">
                    <a:sym typeface="Symbol" pitchFamily="-110" charset="2"/>
                  </a:rPr>
                  <a:t> </a:t>
                </a:r>
                <a:r>
                  <a:rPr lang="en-GB" sz="1800" dirty="0">
                    <a:sym typeface="Symbol" pitchFamily="-110" charset="2"/>
                  </a:rPr>
                  <a:t>= –arg(</a:t>
                </a:r>
                <a:r>
                  <a:rPr lang="en-GB" sz="1800" dirty="0" smtClean="0">
                    <a:sym typeface="Symbol" pitchFamily="-110" charset="2"/>
                  </a:rPr>
                  <a:t>V</a:t>
                </a:r>
                <a:r>
                  <a:rPr lang="en-GB" sz="1800" baseline="-25000" dirty="0" smtClean="0">
                    <a:sym typeface="Symbol" pitchFamily="-110" charset="2"/>
                  </a:rPr>
                  <a:t>ts</a:t>
                </a:r>
                <a:r>
                  <a:rPr lang="en-GB" sz="1800" baseline="30000" dirty="0" smtClean="0">
                    <a:sym typeface="Symbol" pitchFamily="-110" charset="2"/>
                  </a:rPr>
                  <a:t>2</a:t>
                </a:r>
                <a:r>
                  <a:rPr lang="en-GB" sz="1800" dirty="0">
                    <a:sym typeface="Symbol" pitchFamily="-110" charset="2"/>
                  </a:rPr>
                  <a:t>) = 2</a:t>
                </a:r>
                <a:r>
                  <a:rPr lang="en-GB" sz="1800" dirty="0" smtClean="0">
                    <a:sym typeface="Symbol" pitchFamily="-110" charset="2"/>
                  </a:rPr>
                  <a:t></a:t>
                </a:r>
                <a:r>
                  <a:rPr lang="en-GB" sz="1800" baseline="-25000" dirty="0" smtClean="0">
                    <a:sym typeface="Symbol" pitchFamily="-110" charset="2"/>
                  </a:rPr>
                  <a:t>s</a:t>
                </a:r>
                <a:endParaRPr lang="en-GB" sz="1800" baseline="-25000" dirty="0">
                  <a:sym typeface="Symbol" pitchFamily="-110" charset="2"/>
                </a:endParaRPr>
              </a:p>
            </p:txBody>
          </p:sp>
          <p:graphicFrame>
            <p:nvGraphicFramePr>
              <p:cNvPr id="116" name="Object 22"/>
              <p:cNvGraphicFramePr>
                <a:graphicFrameLocks noChangeAspect="1"/>
              </p:cNvGraphicFramePr>
              <p:nvPr/>
            </p:nvGraphicFramePr>
            <p:xfrm>
              <a:off x="8965407" y="5054600"/>
              <a:ext cx="14446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1" name="Équation" r:id="rId23" imgW="165100" imgH="203200" progId="Equation.3">
                      <p:embed/>
                    </p:oleObj>
                  </mc:Choice>
                  <mc:Fallback>
                    <p:oleObj name="Équation" r:id="rId23" imgW="1651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65407" y="5054600"/>
                            <a:ext cx="14446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3"/>
              <p:cNvGraphicFramePr>
                <a:graphicFrameLocks noChangeAspect="1"/>
              </p:cNvGraphicFramePr>
              <p:nvPr/>
            </p:nvGraphicFramePr>
            <p:xfrm>
              <a:off x="1343026" y="5000625"/>
              <a:ext cx="166688" cy="244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2" name="Équation" r:id="rId24" imgW="190500" imgH="279400" progId="Equation.3">
                      <p:embed/>
                    </p:oleObj>
                  </mc:Choice>
                  <mc:Fallback>
                    <p:oleObj name="Équation" r:id="rId24" imgW="190500" imgH="279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3026" y="5000625"/>
                            <a:ext cx="166688" cy="2444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4"/>
              <p:cNvGraphicFramePr>
                <a:graphicFrameLocks noChangeAspect="1"/>
              </p:cNvGraphicFramePr>
              <p:nvPr/>
            </p:nvGraphicFramePr>
            <p:xfrm>
              <a:off x="790865" y="4938142"/>
              <a:ext cx="642938" cy="1198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3" name="Équation" r:id="rId26" imgW="380880" imgH="711000" progId="Equation.3">
                      <p:embed/>
                    </p:oleObj>
                  </mc:Choice>
                  <mc:Fallback>
                    <p:oleObj name="Équation" r:id="rId26" imgW="380880" imgH="711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0865" y="4938142"/>
                            <a:ext cx="642938" cy="1198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21"/>
              <p:cNvGraphicFramePr>
                <a:graphicFrameLocks noChangeAspect="1"/>
              </p:cNvGraphicFramePr>
              <p:nvPr/>
            </p:nvGraphicFramePr>
            <p:xfrm>
              <a:off x="1370808" y="5867400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4" name="Équation" r:id="rId28" imgW="127000" imgH="165100" progId="Equation.3">
                      <p:embed/>
                    </p:oleObj>
                  </mc:Choice>
                  <mc:Fallback>
                    <p:oleObj name="Équation" r:id="rId28" imgW="1270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0808" y="5867400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21"/>
              <p:cNvGraphicFramePr>
                <a:graphicFrameLocks noChangeAspect="1"/>
              </p:cNvGraphicFramePr>
              <p:nvPr/>
            </p:nvGraphicFramePr>
            <p:xfrm>
              <a:off x="3843339" y="5854714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5" name="Équation" r:id="rId29" imgW="127000" imgH="165100" progId="Equation.3">
                      <p:embed/>
                    </p:oleObj>
                  </mc:Choice>
                  <mc:Fallback>
                    <p:oleObj name="Équation" r:id="rId29" imgW="1270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3339" y="5854714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22"/>
              <p:cNvGraphicFramePr>
                <a:graphicFrameLocks noChangeAspect="1"/>
              </p:cNvGraphicFramePr>
              <p:nvPr/>
            </p:nvGraphicFramePr>
            <p:xfrm>
              <a:off x="3825876" y="5600713"/>
              <a:ext cx="144463" cy="1778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6" name="Équation" r:id="rId30" imgW="165100" imgH="203200" progId="Equation.3">
                      <p:embed/>
                    </p:oleObj>
                  </mc:Choice>
                  <mc:Fallback>
                    <p:oleObj name="Équation" r:id="rId30" imgW="1651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5876" y="5600713"/>
                            <a:ext cx="144463" cy="1778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20"/>
              <p:cNvGraphicFramePr>
                <a:graphicFrameLocks noChangeAspect="1"/>
              </p:cNvGraphicFramePr>
              <p:nvPr/>
            </p:nvGraphicFramePr>
            <p:xfrm>
              <a:off x="3902076" y="5600700"/>
              <a:ext cx="477838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7" name="Équation" r:id="rId31" imgW="546100" imgH="457200" progId="Equation.3">
                      <p:embed/>
                    </p:oleObj>
                  </mc:Choice>
                  <mc:Fallback>
                    <p:oleObj name="Équation" r:id="rId31" imgW="5461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2076" y="5600700"/>
                            <a:ext cx="477838" cy="400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3"/>
              <p:cNvGraphicFramePr>
                <a:graphicFrameLocks noChangeAspect="1"/>
              </p:cNvGraphicFramePr>
              <p:nvPr/>
            </p:nvGraphicFramePr>
            <p:xfrm>
              <a:off x="6486526" y="5000625"/>
              <a:ext cx="166688" cy="244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8" name="Équation" r:id="rId32" imgW="190500" imgH="279400" progId="Equation.3">
                      <p:embed/>
                    </p:oleObj>
                  </mc:Choice>
                  <mc:Fallback>
                    <p:oleObj name="Équation" r:id="rId32" imgW="190500" imgH="279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86526" y="5000625"/>
                            <a:ext cx="166688" cy="2444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4"/>
              <p:cNvGraphicFramePr>
                <a:graphicFrameLocks noChangeAspect="1"/>
              </p:cNvGraphicFramePr>
              <p:nvPr/>
            </p:nvGraphicFramePr>
            <p:xfrm>
              <a:off x="5932778" y="4944492"/>
              <a:ext cx="644525" cy="1198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9" name="Équation" r:id="rId33" imgW="380880" imgH="711000" progId="Equation.3">
                      <p:embed/>
                    </p:oleObj>
                  </mc:Choice>
                  <mc:Fallback>
                    <p:oleObj name="Équation" r:id="rId33" imgW="380880" imgH="711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2778" y="4944492"/>
                            <a:ext cx="644525" cy="1198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21"/>
              <p:cNvGraphicFramePr>
                <a:graphicFrameLocks noChangeAspect="1"/>
              </p:cNvGraphicFramePr>
              <p:nvPr/>
            </p:nvGraphicFramePr>
            <p:xfrm>
              <a:off x="6514308" y="5867400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40" name="Équation" r:id="rId35" imgW="127000" imgH="165100" progId="Equation.3">
                      <p:embed/>
                    </p:oleObj>
                  </mc:Choice>
                  <mc:Fallback>
                    <p:oleObj name="Équation" r:id="rId35" imgW="1270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4308" y="5867400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2" name="Groupe 141"/>
          <p:cNvGrpSpPr/>
          <p:nvPr/>
        </p:nvGrpSpPr>
        <p:grpSpPr>
          <a:xfrm>
            <a:off x="228079" y="3938685"/>
            <a:ext cx="8572560" cy="1988122"/>
            <a:chOff x="285720" y="5214950"/>
            <a:chExt cx="8572560" cy="1988122"/>
          </a:xfrm>
        </p:grpSpPr>
        <p:grpSp>
          <p:nvGrpSpPr>
            <p:cNvPr id="126" name="Group 70"/>
            <p:cNvGrpSpPr>
              <a:grpSpLocks/>
            </p:cNvGrpSpPr>
            <p:nvPr/>
          </p:nvGrpSpPr>
          <p:grpSpPr bwMode="auto">
            <a:xfrm>
              <a:off x="1285852" y="5609221"/>
              <a:ext cx="6580188" cy="1593851"/>
              <a:chOff x="1227" y="2742"/>
              <a:chExt cx="4145" cy="1004"/>
            </a:xfrm>
          </p:grpSpPr>
          <p:sp>
            <p:nvSpPr>
              <p:cNvPr id="127" name="Rectangle 71"/>
              <p:cNvSpPr>
                <a:spLocks noChangeArrowheads="1"/>
              </p:cNvSpPr>
              <p:nvPr/>
            </p:nvSpPr>
            <p:spPr bwMode="auto">
              <a:xfrm>
                <a:off x="3073" y="2811"/>
                <a:ext cx="450" cy="29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GB" sz="2400" b="1" dirty="0" smtClean="0">
                    <a:solidFill>
                      <a:schemeClr val="bg1"/>
                    </a:solidFill>
                    <a:latin typeface="Arial Black" pitchFamily="34" charset="0"/>
                  </a:rPr>
                  <a:t>NP</a:t>
                </a:r>
                <a:endParaRPr lang="en-GB" sz="2400" b="1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  <p:grpSp>
            <p:nvGrpSpPr>
              <p:cNvPr id="128" name="Group 72"/>
              <p:cNvGrpSpPr>
                <a:grpSpLocks/>
              </p:cNvGrpSpPr>
              <p:nvPr/>
            </p:nvGrpSpPr>
            <p:grpSpPr bwMode="auto">
              <a:xfrm>
                <a:off x="4207" y="2742"/>
                <a:ext cx="1165" cy="1004"/>
                <a:chOff x="3967" y="2742"/>
                <a:chExt cx="1165" cy="1004"/>
              </a:xfrm>
            </p:grpSpPr>
            <p:sp>
              <p:nvSpPr>
                <p:cNvPr id="133" name="Rectangle 73"/>
                <p:cNvSpPr>
                  <a:spLocks noChangeArrowheads="1"/>
                </p:cNvSpPr>
                <p:nvPr/>
              </p:nvSpPr>
              <p:spPr bwMode="auto">
                <a:xfrm>
                  <a:off x="4446" y="3237"/>
                  <a:ext cx="474" cy="49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  <a:prstDash val="lgDash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4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227" y="3360"/>
                  <a:ext cx="193" cy="2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35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939" y="3360"/>
                  <a:ext cx="193" cy="2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36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554" y="3222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37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554" y="3455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38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3967" y="2742"/>
                  <a:ext cx="504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 eaLnBrk="0" hangingPunct="0"/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</a:t>
                  </a:r>
                  <a:r>
                    <a:rPr lang="en-GB" sz="1800" b="1" dirty="0" err="1" smtClean="0">
                      <a:solidFill>
                        <a:srgbClr val="FF0000"/>
                      </a:solidFill>
                      <a:sym typeface="Symbol" pitchFamily="-110" charset="2"/>
                    </a:rPr>
                    <a:t>m</a:t>
                  </a:r>
                  <a:r>
                    <a:rPr lang="en-GB" sz="1800" b="1" baseline="-25000" dirty="0" err="1" smtClean="0">
                      <a:solidFill>
                        <a:srgbClr val="FF0000"/>
                      </a:solidFill>
                      <a:sym typeface="Symbol" pitchFamily="-110" charset="2"/>
                    </a:rPr>
                    <a:t>s</a:t>
                  </a:r>
                  <a:r>
                    <a:rPr lang="en-GB" sz="1800" b="1" dirty="0" smtClean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</a:t>
                  </a:r>
                  <a:endParaRPr lang="en-GB" sz="1800" b="1" dirty="0">
                    <a:solidFill>
                      <a:srgbClr val="FF0000"/>
                    </a:solidFill>
                    <a:sym typeface="Symbol" pitchFamily="-110" charset="2"/>
                  </a:endParaRPr>
                </a:p>
                <a:p>
                  <a:pPr algn="r" eaLnBrk="0" hangingPunct="0"/>
                  <a:r>
                    <a:rPr lang="en-GB" sz="1800" b="1" dirty="0" err="1" smtClean="0">
                      <a:solidFill>
                        <a:srgbClr val="FF0000"/>
                      </a:solidFill>
                      <a:sym typeface="Symbol" pitchFamily="-110" charset="2"/>
                    </a:rPr>
                    <a:t></a:t>
                  </a:r>
                  <a:r>
                    <a:rPr lang="en-GB" sz="1800" b="1" baseline="-25000" dirty="0" err="1" smtClean="0">
                      <a:solidFill>
                        <a:srgbClr val="FF0000"/>
                      </a:solidFill>
                      <a:sym typeface="Symbol" pitchFamily="-110" charset="2"/>
                    </a:rPr>
                    <a:t>s</a:t>
                  </a:r>
                  <a:r>
                    <a:rPr lang="en-GB" sz="1800" b="1" dirty="0" smtClean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baseline="-25000" dirty="0" smtClean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</a:t>
                  </a:r>
                  <a:endParaRPr lang="en-GB" sz="1800" b="1" dirty="0">
                    <a:solidFill>
                      <a:srgbClr val="FF0000"/>
                    </a:solidFill>
                    <a:sym typeface="Symbol" pitchFamily="-110" charset="2"/>
                  </a:endParaRPr>
                </a:p>
              </p:txBody>
            </p:sp>
          </p:grpSp>
          <p:grpSp>
            <p:nvGrpSpPr>
              <p:cNvPr id="129" name="Group 79"/>
              <p:cNvGrpSpPr>
                <a:grpSpLocks/>
              </p:cNvGrpSpPr>
              <p:nvPr/>
            </p:nvGrpSpPr>
            <p:grpSpPr bwMode="auto">
              <a:xfrm>
                <a:off x="1227" y="2997"/>
                <a:ext cx="912" cy="579"/>
                <a:chOff x="1572" y="2997"/>
                <a:chExt cx="912" cy="579"/>
              </a:xfrm>
            </p:grpSpPr>
            <p:sp>
              <p:nvSpPr>
                <p:cNvPr id="130" name="Oval 80"/>
                <p:cNvSpPr>
                  <a:spLocks noChangeArrowheads="1"/>
                </p:cNvSpPr>
                <p:nvPr/>
              </p:nvSpPr>
              <p:spPr bwMode="auto">
                <a:xfrm>
                  <a:off x="1572" y="3024"/>
                  <a:ext cx="912" cy="51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  <a:prstDash val="lgDashDot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920" y="3285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3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893" y="2997"/>
                  <a:ext cx="290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 ? </a:t>
                  </a:r>
                </a:p>
              </p:txBody>
            </p:sp>
          </p:grpSp>
        </p:grpSp>
        <p:sp>
          <p:nvSpPr>
            <p:cNvPr id="141" name="Rectangle 140"/>
            <p:cNvSpPr/>
            <p:nvPr/>
          </p:nvSpPr>
          <p:spPr>
            <a:xfrm>
              <a:off x="285720" y="5214950"/>
              <a:ext cx="85725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  <a:latin typeface="+mj-lt"/>
                  <a:sym typeface="Wingdings 3"/>
                </a:rPr>
                <a:t> </a:t>
              </a:r>
              <a:r>
                <a:rPr lang="fr-FR" b="1" dirty="0" smtClean="0">
                  <a:solidFill>
                    <a:srgbClr val="0000FF"/>
                  </a:solidFill>
                  <a:latin typeface="+mj-lt"/>
                </a:rPr>
                <a:t>Accès </a:t>
              </a:r>
              <a:r>
                <a:rPr lang="fr-FR" b="1" dirty="0" smtClean="0">
                  <a:latin typeface="+mj-lt"/>
                </a:rPr>
                <a:t>aux</a:t>
              </a:r>
              <a:r>
                <a:rPr lang="fr-FR" b="1" dirty="0" smtClean="0">
                  <a:solidFill>
                    <a:srgbClr val="0000FF"/>
                  </a:solidFill>
                  <a:latin typeface="+mj-lt"/>
                </a:rPr>
                <a:t> phases </a:t>
              </a:r>
              <a:r>
                <a:rPr lang="fr-FR" b="1" dirty="0" smtClean="0">
                  <a:latin typeface="+mj-lt"/>
                </a:rPr>
                <a:t>des </a:t>
              </a:r>
              <a:r>
                <a:rPr lang="fr-FR" b="1" dirty="0" smtClean="0">
                  <a:solidFill>
                    <a:srgbClr val="0000FF"/>
                  </a:solidFill>
                  <a:latin typeface="+mj-lt"/>
                </a:rPr>
                <a:t>nouveaux couplages </a:t>
              </a:r>
              <a:r>
                <a:rPr lang="fr-FR" b="1" dirty="0" smtClean="0">
                  <a:latin typeface="+mj-lt"/>
                </a:rPr>
                <a:t>dans des </a:t>
              </a:r>
              <a:r>
                <a:rPr lang="fr-FR" b="1" dirty="0" smtClean="0">
                  <a:solidFill>
                    <a:srgbClr val="FF0000"/>
                  </a:solidFill>
                  <a:latin typeface="+mj-lt"/>
                </a:rPr>
                <a:t>boucles </a:t>
              </a:r>
              <a:r>
                <a:rPr lang="fr-FR" b="1" dirty="0" smtClean="0">
                  <a:latin typeface="+mj-lt"/>
                </a:rPr>
                <a:t>: </a:t>
              </a:r>
              <a:r>
                <a:rPr lang="fr-FR" sz="1600" b="1" dirty="0" smtClean="0">
                  <a:latin typeface="+mj-lt"/>
                </a:rPr>
                <a:t>CPV et/ou rare decays</a:t>
              </a:r>
            </a:p>
          </p:txBody>
        </p:sp>
      </p:grpSp>
      <p:grpSp>
        <p:nvGrpSpPr>
          <p:cNvPr id="149" name="Groupe 148"/>
          <p:cNvGrpSpPr/>
          <p:nvPr/>
        </p:nvGrpSpPr>
        <p:grpSpPr>
          <a:xfrm>
            <a:off x="4679536" y="1929926"/>
            <a:ext cx="3105163" cy="908698"/>
            <a:chOff x="4714876" y="1714488"/>
            <a:chExt cx="3105163" cy="908698"/>
          </a:xfrm>
        </p:grpSpPr>
        <p:sp>
          <p:nvSpPr>
            <p:cNvPr id="16" name="ZoneTexte 15"/>
            <p:cNvSpPr txBox="1"/>
            <p:nvPr/>
          </p:nvSpPr>
          <p:spPr bwMode="auto">
            <a:xfrm>
              <a:off x="6110278" y="1999560"/>
              <a:ext cx="4619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Berlin Sans FB Demi" pitchFamily="34" charset="0"/>
                </a:rPr>
                <a:t>VS.</a:t>
              </a:r>
              <a:endParaRPr lang="fr-FR" sz="1600" dirty="0" err="1" smtClean="0">
                <a:latin typeface="Berlin Sans FB Demi" pitchFamily="34" charset="0"/>
              </a:endParaRPr>
            </a:p>
          </p:txBody>
        </p:sp>
        <p:grpSp>
          <p:nvGrpSpPr>
            <p:cNvPr id="148" name="Groupe 147"/>
            <p:cNvGrpSpPr/>
            <p:nvPr/>
          </p:nvGrpSpPr>
          <p:grpSpPr>
            <a:xfrm>
              <a:off x="6572264" y="1714488"/>
              <a:ext cx="1247775" cy="908698"/>
              <a:chOff x="9644098" y="2928934"/>
              <a:chExt cx="1247775" cy="908698"/>
            </a:xfrm>
          </p:grpSpPr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9678123" y="3474038"/>
                <a:ext cx="118251" cy="337827"/>
              </a:xfrm>
              <a:custGeom>
                <a:avLst/>
                <a:gdLst>
                  <a:gd name="T0" fmla="*/ 30 w 212"/>
                  <a:gd name="T1" fmla="*/ 0 h 590"/>
                  <a:gd name="T2" fmla="*/ 30 w 212"/>
                  <a:gd name="T3" fmla="*/ 318 h 590"/>
                  <a:gd name="T4" fmla="*/ 212 w 212"/>
                  <a:gd name="T5" fmla="*/ 590 h 590"/>
                  <a:gd name="T6" fmla="*/ 0 60000 65536"/>
                  <a:gd name="T7" fmla="*/ 0 60000 65536"/>
                  <a:gd name="T8" fmla="*/ 0 60000 65536"/>
                  <a:gd name="T9" fmla="*/ 0 w 212"/>
                  <a:gd name="T10" fmla="*/ 0 h 590"/>
                  <a:gd name="T11" fmla="*/ 212 w 212"/>
                  <a:gd name="T12" fmla="*/ 590 h 5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" h="590">
                    <a:moveTo>
                      <a:pt x="30" y="0"/>
                    </a:moveTo>
                    <a:cubicBezTo>
                      <a:pt x="15" y="110"/>
                      <a:pt x="0" y="220"/>
                      <a:pt x="30" y="318"/>
                    </a:cubicBezTo>
                    <a:cubicBezTo>
                      <a:pt x="60" y="416"/>
                      <a:pt x="182" y="545"/>
                      <a:pt x="212" y="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9644098" y="3499805"/>
                <a:ext cx="118251" cy="337827"/>
              </a:xfrm>
              <a:custGeom>
                <a:avLst/>
                <a:gdLst>
                  <a:gd name="T0" fmla="*/ 30 w 212"/>
                  <a:gd name="T1" fmla="*/ 0 h 590"/>
                  <a:gd name="T2" fmla="*/ 30 w 212"/>
                  <a:gd name="T3" fmla="*/ 318 h 590"/>
                  <a:gd name="T4" fmla="*/ 212 w 212"/>
                  <a:gd name="T5" fmla="*/ 590 h 590"/>
                  <a:gd name="T6" fmla="*/ 0 60000 65536"/>
                  <a:gd name="T7" fmla="*/ 0 60000 65536"/>
                  <a:gd name="T8" fmla="*/ 0 60000 65536"/>
                  <a:gd name="T9" fmla="*/ 0 w 212"/>
                  <a:gd name="T10" fmla="*/ 0 h 590"/>
                  <a:gd name="T11" fmla="*/ 212 w 212"/>
                  <a:gd name="T12" fmla="*/ 590 h 5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" h="590">
                    <a:moveTo>
                      <a:pt x="30" y="0"/>
                    </a:moveTo>
                    <a:cubicBezTo>
                      <a:pt x="15" y="110"/>
                      <a:pt x="0" y="220"/>
                      <a:pt x="30" y="318"/>
                    </a:cubicBezTo>
                    <a:cubicBezTo>
                      <a:pt x="60" y="416"/>
                      <a:pt x="182" y="545"/>
                      <a:pt x="212" y="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10681586" y="2954701"/>
                <a:ext cx="176819" cy="415699"/>
              </a:xfrm>
              <a:custGeom>
                <a:avLst/>
                <a:gdLst>
                  <a:gd name="T0" fmla="*/ 0 w 317"/>
                  <a:gd name="T1" fmla="*/ 0 h 726"/>
                  <a:gd name="T2" fmla="*/ 272 w 317"/>
                  <a:gd name="T3" fmla="*/ 317 h 726"/>
                  <a:gd name="T4" fmla="*/ 272 w 317"/>
                  <a:gd name="T5" fmla="*/ 726 h 726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26"/>
                  <a:gd name="T11" fmla="*/ 317 w 317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26">
                    <a:moveTo>
                      <a:pt x="0" y="0"/>
                    </a:moveTo>
                    <a:cubicBezTo>
                      <a:pt x="113" y="98"/>
                      <a:pt x="227" y="196"/>
                      <a:pt x="272" y="317"/>
                    </a:cubicBezTo>
                    <a:cubicBezTo>
                      <a:pt x="317" y="438"/>
                      <a:pt x="272" y="658"/>
                      <a:pt x="272" y="7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10715054" y="2928934"/>
                <a:ext cx="176819" cy="415699"/>
              </a:xfrm>
              <a:custGeom>
                <a:avLst/>
                <a:gdLst>
                  <a:gd name="T0" fmla="*/ 0 w 317"/>
                  <a:gd name="T1" fmla="*/ 0 h 726"/>
                  <a:gd name="T2" fmla="*/ 272 w 317"/>
                  <a:gd name="T3" fmla="*/ 317 h 726"/>
                  <a:gd name="T4" fmla="*/ 272 w 317"/>
                  <a:gd name="T5" fmla="*/ 726 h 726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26"/>
                  <a:gd name="T11" fmla="*/ 317 w 317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26">
                    <a:moveTo>
                      <a:pt x="0" y="0"/>
                    </a:moveTo>
                    <a:cubicBezTo>
                      <a:pt x="113" y="98"/>
                      <a:pt x="227" y="196"/>
                      <a:pt x="272" y="317"/>
                    </a:cubicBezTo>
                    <a:cubicBezTo>
                      <a:pt x="317" y="438"/>
                      <a:pt x="272" y="658"/>
                      <a:pt x="272" y="7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1069" name="Picture 45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 t="3788" r="14436"/>
              <a:stretch>
                <a:fillRect/>
              </a:stretch>
            </p:blipFill>
            <p:spPr bwMode="auto">
              <a:xfrm>
                <a:off x="9891741" y="3045471"/>
                <a:ext cx="74252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7" name="Groupe 146"/>
            <p:cNvGrpSpPr/>
            <p:nvPr/>
          </p:nvGrpSpPr>
          <p:grpSpPr>
            <a:xfrm>
              <a:off x="4714876" y="1775928"/>
              <a:ext cx="1242594" cy="785818"/>
              <a:chOff x="9358346" y="1928802"/>
              <a:chExt cx="1242594" cy="785818"/>
            </a:xfrm>
          </p:grpSpPr>
          <p:pic>
            <p:nvPicPr>
              <p:cNvPr id="140" name="Picture 45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 t="3788" r="14436"/>
              <a:stretch>
                <a:fillRect/>
              </a:stretch>
            </p:blipFill>
            <p:spPr bwMode="auto">
              <a:xfrm>
                <a:off x="9858412" y="1928802"/>
                <a:ext cx="74252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Ciseaux_de_cuisine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9358346" y="2000240"/>
                <a:ext cx="505444" cy="37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79602" y="1929926"/>
            <a:ext cx="91061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51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2" y="71439"/>
            <a:ext cx="8295302" cy="65008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0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7680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4BADE5-C482-440A-A1B7-08ABD664C20A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7929586" y="1500174"/>
            <a:ext cx="1187248" cy="2246769"/>
          </a:xfrm>
          <a:prstGeom prst="rect">
            <a:avLst/>
          </a:prstGeom>
          <a:solidFill>
            <a:srgbClr val="CCFFFF"/>
          </a:solidFill>
          <a:ln w="28575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+mj-lt"/>
              </a:rPr>
              <a:t>Isidori</a:t>
            </a:r>
            <a:r>
              <a:rPr lang="fr-FR" sz="1400" b="1" dirty="0" smtClean="0">
                <a:latin typeface="+mj-lt"/>
              </a:rPr>
              <a:t>, </a:t>
            </a:r>
            <a:r>
              <a:rPr lang="fr-FR" sz="1400" b="1" dirty="0" err="1" smtClean="0">
                <a:latin typeface="+mj-lt"/>
              </a:rPr>
              <a:t>Nir</a:t>
            </a:r>
            <a:r>
              <a:rPr lang="fr-FR" sz="1400" b="1" dirty="0" smtClean="0">
                <a:latin typeface="+mj-lt"/>
              </a:rPr>
              <a:t>, </a:t>
            </a:r>
          </a:p>
          <a:p>
            <a:r>
              <a:rPr lang="fr-FR" sz="1400" b="1" dirty="0" smtClean="0">
                <a:latin typeface="+mj-lt"/>
              </a:rPr>
              <a:t>&amp; Perez</a:t>
            </a:r>
          </a:p>
          <a:p>
            <a:r>
              <a:rPr lang="fr-FR" sz="1400" b="1" dirty="0" err="1" smtClean="0">
                <a:latin typeface="+mj-lt"/>
              </a:rPr>
              <a:t>arXiv</a:t>
            </a:r>
            <a:r>
              <a:rPr lang="fr-FR" sz="1400" b="1" dirty="0" smtClean="0">
                <a:latin typeface="+mj-lt"/>
              </a:rPr>
              <a:t>:</a:t>
            </a:r>
          </a:p>
          <a:p>
            <a:r>
              <a:rPr lang="fr-FR" sz="1400" b="1" dirty="0" smtClean="0">
                <a:latin typeface="+mj-lt"/>
              </a:rPr>
              <a:t>1002.0900</a:t>
            </a:r>
            <a:endParaRPr lang="fr-FR" sz="1600" b="1" dirty="0" smtClean="0">
              <a:latin typeface="+mj-lt"/>
            </a:endParaRPr>
          </a:p>
          <a:p>
            <a:r>
              <a:rPr lang="fr-FR" sz="1200" b="1" dirty="0" err="1" smtClean="0">
                <a:latin typeface="+mj-lt"/>
              </a:rPr>
              <a:t>LHCb</a:t>
            </a:r>
            <a:r>
              <a:rPr lang="fr-FR" sz="1200" b="1" dirty="0" smtClean="0">
                <a:latin typeface="+mj-lt"/>
              </a:rPr>
              <a:t> [10/fb]</a:t>
            </a:r>
          </a:p>
          <a:p>
            <a:r>
              <a:rPr lang="fr-FR" sz="1200" b="1" dirty="0" err="1" smtClean="0">
                <a:latin typeface="+mj-lt"/>
              </a:rPr>
              <a:t>superB</a:t>
            </a:r>
            <a:r>
              <a:rPr lang="fr-FR" sz="1200" b="1" dirty="0" smtClean="0">
                <a:latin typeface="+mj-lt"/>
              </a:rPr>
              <a:t>[50/ab]</a:t>
            </a:r>
          </a:p>
          <a:p>
            <a:endParaRPr lang="fr-FR" sz="1200" b="1" dirty="0" smtClean="0">
              <a:latin typeface="+mj-lt"/>
            </a:endParaRPr>
          </a:p>
          <a:p>
            <a:r>
              <a:rPr lang="fr-FR" sz="1200" b="1" dirty="0" err="1" smtClean="0">
                <a:solidFill>
                  <a:srgbClr val="FF0000"/>
                </a:solidFill>
                <a:latin typeface="+mj-lt"/>
              </a:rPr>
              <a:t>Flavour</a:t>
            </a:r>
            <a:r>
              <a:rPr lang="fr-FR" sz="1200" b="1" dirty="0" smtClean="0">
                <a:solidFill>
                  <a:srgbClr val="FF0000"/>
                </a:solidFill>
                <a:latin typeface="+mj-lt"/>
              </a:rPr>
              <a:t> Physics </a:t>
            </a:r>
          </a:p>
          <a:p>
            <a:r>
              <a:rPr lang="fr-FR" sz="1200" b="1" dirty="0" err="1" smtClean="0">
                <a:solidFill>
                  <a:srgbClr val="FF0000"/>
                </a:solidFill>
                <a:latin typeface="+mj-lt"/>
              </a:rPr>
              <a:t>constraints</a:t>
            </a:r>
            <a:endParaRPr lang="fr-FR" sz="12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fr-FR" sz="1200" b="1" dirty="0" smtClean="0">
                <a:solidFill>
                  <a:srgbClr val="FF0000"/>
                </a:solidFill>
                <a:latin typeface="+mj-lt"/>
              </a:rPr>
              <a:t>for Physics </a:t>
            </a:r>
          </a:p>
          <a:p>
            <a:r>
              <a:rPr lang="fr-FR" sz="1200" b="1" dirty="0" err="1" smtClean="0">
                <a:solidFill>
                  <a:srgbClr val="FF0000"/>
                </a:solidFill>
                <a:latin typeface="+mj-lt"/>
              </a:rPr>
              <a:t>Beyond</a:t>
            </a:r>
            <a:r>
              <a:rPr lang="fr-FR" sz="1200" b="1" dirty="0" smtClean="0">
                <a:solidFill>
                  <a:srgbClr val="FF0000"/>
                </a:solidFill>
                <a:latin typeface="+mj-lt"/>
              </a:rPr>
              <a:t> the SM</a:t>
            </a:r>
          </a:p>
        </p:txBody>
      </p:sp>
      <p:pic>
        <p:nvPicPr>
          <p:cNvPr id="6" name="Image 5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3" y="1571612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Image 6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1785926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Image 8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2010926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Image 9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2229699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Image 10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1285860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Image 11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2714620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Image 12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2909330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Image 13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255" y="3143248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Image 14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8824" y="4148606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Image 15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8824" y="4362920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Image 16" descr="logo-300dp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8824" y="4577234"/>
            <a:ext cx="446892" cy="209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17255" y="1071546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17255" y="857232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3643314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3429000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3858395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4807329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5286388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38824" y="5072074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rrowheads="1"/>
          </p:cNvPicPr>
          <p:nvPr/>
        </p:nvPicPr>
        <p:blipFill>
          <a:blip r:embed="rId4" cstate="print"/>
          <a:srcRect r="4871" b="37574"/>
          <a:stretch>
            <a:fillRect/>
          </a:stretch>
        </p:blipFill>
        <p:spPr bwMode="auto">
          <a:xfrm>
            <a:off x="7117255" y="2499539"/>
            <a:ext cx="598017" cy="2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820" y="5567855"/>
            <a:ext cx="719328" cy="2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5786454"/>
            <a:ext cx="78581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7680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4BADE5-C482-440A-A1B7-08ABD664C20A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4813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300" y="642938"/>
            <a:ext cx="32797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898775" y="2214563"/>
            <a:ext cx="3298825" cy="646112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BACKUP</a:t>
            </a:r>
            <a:r>
              <a:rPr lang="en-US" sz="3600" dirty="0">
                <a:latin typeface="Berlin Sans FB" pitchFamily="34" charset="0"/>
                <a:sym typeface="ZapfDingbats" pitchFamily="82" charset="2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Slides</a:t>
            </a: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990" y="3071810"/>
            <a:ext cx="4076712" cy="355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3735" y="44624"/>
            <a:ext cx="4520513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Measuring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the CKM angle </a:t>
            </a:r>
            <a:r>
              <a:rPr lang="el-GR" sz="2800" b="1" dirty="0" smtClean="0">
                <a:solidFill>
                  <a:srgbClr val="FF0000"/>
                </a:solidFill>
                <a:latin typeface="+mn-lt"/>
                <a:cs typeface="Calibri"/>
                <a:sym typeface="ZapfDingbats" pitchFamily="82" charset="2"/>
              </a:rPr>
              <a:t>γ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in B to DX </a:t>
            </a:r>
            <a:r>
              <a:rPr lang="fr-FR" sz="2800" b="1" dirty="0" err="1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decays</a:t>
            </a:r>
            <a:r>
              <a:rPr lang="fr-FR" sz="2800" b="1" dirty="0" smtClean="0">
                <a:solidFill>
                  <a:srgbClr val="0000FF"/>
                </a:solidFill>
                <a:latin typeface="+mn-lt"/>
                <a:sym typeface="ZapfDingbats" pitchFamily="82" charset="2"/>
              </a:rPr>
              <a:t>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  <a:sym typeface="ZapfDingbats" pitchFamily="82" charset="2"/>
              </a:rPr>
              <a:t>Direct CPV </a:t>
            </a:r>
            <a:endParaRPr lang="fr-FR" sz="2800" b="1" dirty="0">
              <a:solidFill>
                <a:srgbClr val="FF0000"/>
              </a:solidFill>
              <a:latin typeface="+mn-lt"/>
              <a:sym typeface="ZapfDingbats" pitchFamily="82" charset="2"/>
            </a:endParaRPr>
          </a:p>
        </p:txBody>
      </p:sp>
      <p:sp>
        <p:nvSpPr>
          <p:cNvPr id="47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9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0" y="1268760"/>
            <a:ext cx="8264356" cy="518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LAPP</a:t>
            </a:r>
          </a:p>
        </p:txBody>
      </p:sp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65E60-D2CC-426F-93FA-2D6C7B728D3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428728" y="142852"/>
            <a:ext cx="6357982" cy="738664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 smtClean="0">
                <a:latin typeface="Berlin Sans FB" pitchFamily="34" charset="0"/>
                <a:sym typeface="ZapfDingbats" pitchFamily="82" charset="2"/>
              </a:rPr>
              <a:t>Le </a:t>
            </a:r>
            <a:r>
              <a:rPr lang="fr-FR" sz="2200" dirty="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Modèle Standard (SM) </a:t>
            </a:r>
            <a:r>
              <a:rPr lang="fr-FR" sz="2200" dirty="0" smtClean="0">
                <a:latin typeface="Berlin Sans FB" pitchFamily="34" charset="0"/>
                <a:sym typeface="ZapfDingbats" pitchFamily="82" charset="2"/>
              </a:rPr>
              <a:t>et la </a:t>
            </a:r>
            <a:r>
              <a:rPr lang="fr-FR" sz="2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sym typeface="ZapfDingbats" pitchFamily="82" charset="2"/>
              </a:rPr>
              <a:t>Matrice Unitaire CKM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mélange des 3 familles de quarks</a:t>
            </a:r>
            <a:r>
              <a:rPr lang="fr-FR" sz="2000" dirty="0" smtClean="0">
                <a:latin typeface="Berlin Sans FB" pitchFamily="34" charset="0"/>
                <a:sym typeface="ZapfDingbats" pitchFamily="82" charset="2"/>
              </a:rPr>
              <a:t> et 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violation de CP</a:t>
            </a:r>
            <a:endParaRPr lang="fr-FR" sz="2000" dirty="0">
              <a:solidFill>
                <a:srgbClr val="0000FF"/>
              </a:solidFill>
              <a:latin typeface="Berlin Sans FB" pitchFamily="34" charset="0"/>
              <a:sym typeface="ZapfDingbats" pitchFamily="82" charset="2"/>
            </a:endParaRPr>
          </a:p>
        </p:txBody>
      </p:sp>
      <p:grpSp>
        <p:nvGrpSpPr>
          <p:cNvPr id="2" name="Groupe 29"/>
          <p:cNvGrpSpPr/>
          <p:nvPr/>
        </p:nvGrpSpPr>
        <p:grpSpPr>
          <a:xfrm>
            <a:off x="123827" y="3967462"/>
            <a:ext cx="4376735" cy="2000269"/>
            <a:chOff x="4481513" y="642918"/>
            <a:chExt cx="4662487" cy="2143145"/>
          </a:xfrm>
        </p:grpSpPr>
        <p:pic>
          <p:nvPicPr>
            <p:cNvPr id="2970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81513" y="642938"/>
              <a:ext cx="4662487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8"/>
            <p:cNvGrpSpPr>
              <a:grpSpLocks/>
            </p:cNvGrpSpPr>
            <p:nvPr/>
          </p:nvGrpSpPr>
          <p:grpSpPr bwMode="auto">
            <a:xfrm>
              <a:off x="5500114" y="857250"/>
              <a:ext cx="3531653" cy="1857375"/>
              <a:chOff x="5499295" y="857232"/>
              <a:chExt cx="3532511" cy="185738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42778" y="857232"/>
                <a:ext cx="3286923" cy="1857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 bwMode="auto">
              <a:xfrm>
                <a:off x="5747580" y="928671"/>
                <a:ext cx="86134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1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r>
                  <a:rPr lang="en-US" sz="2000" b="1" dirty="0">
                    <a:latin typeface="+mj-lt"/>
                  </a:rPr>
                  <a:t>/2</a:t>
                </a:r>
              </a:p>
            </p:txBody>
          </p:sp>
          <p:sp>
            <p:nvSpPr>
              <p:cNvPr id="19" name="ZoneTexte 18"/>
              <p:cNvSpPr txBox="1"/>
              <p:nvPr/>
            </p:nvSpPr>
            <p:spPr bwMode="auto">
              <a:xfrm>
                <a:off x="7055998" y="928671"/>
                <a:ext cx="325809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Symbol" pitchFamily="18" charset="2"/>
                  </a:rPr>
                  <a:t>l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 bwMode="auto">
              <a:xfrm>
                <a:off x="7865819" y="928671"/>
                <a:ext cx="1165987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 smtClean="0">
                    <a:latin typeface="+mn-lt"/>
                  </a:rPr>
                  <a:t>A</a:t>
                </a:r>
                <a:r>
                  <a:rPr lang="en-US" sz="2000" b="1" dirty="0" smtClean="0">
                    <a:latin typeface="Symbol" pitchFamily="18" charset="2"/>
                  </a:rPr>
                  <a:t>l</a:t>
                </a:r>
                <a:r>
                  <a:rPr lang="en-US" sz="2000" b="1" baseline="30000" dirty="0" smtClean="0">
                    <a:latin typeface="+mj-lt"/>
                  </a:rPr>
                  <a:t>3</a:t>
                </a:r>
                <a:r>
                  <a:rPr lang="en-US" sz="2000" b="1" dirty="0" smtClean="0">
                    <a:latin typeface="+mj-lt"/>
                  </a:rPr>
                  <a:t>(</a:t>
                </a:r>
                <a:r>
                  <a:rPr lang="en-US" sz="2000" b="1" dirty="0" smtClean="0">
                    <a:latin typeface="Symbol" pitchFamily="18" charset="2"/>
                    <a:cs typeface="Arial Bar"/>
                  </a:rPr>
                  <a:t>r</a:t>
                </a:r>
                <a:r>
                  <a:rPr lang="en-US" sz="2000" b="1" dirty="0" smtClean="0">
                    <a:latin typeface="+mj-lt"/>
                  </a:rPr>
                  <a:t>-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+mj-lt"/>
                  </a:rPr>
                  <a:t>i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Symbol" pitchFamily="18" charset="2"/>
                    <a:cs typeface="Arial Bar"/>
                  </a:rPr>
                  <a:t>h</a:t>
                </a:r>
                <a:r>
                  <a:rPr lang="en-US" sz="2000" b="1" dirty="0" smtClean="0">
                    <a:latin typeface="+mn-lt"/>
                    <a:cs typeface="Arial Bar"/>
                  </a:rPr>
                  <a:t>)</a:t>
                </a:r>
                <a:endParaRPr lang="en-US" sz="2000" b="1" dirty="0">
                  <a:latin typeface="+mn-lt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 bwMode="auto">
              <a:xfrm>
                <a:off x="5969884" y="1643051"/>
                <a:ext cx="404376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 bwMode="auto">
              <a:xfrm>
                <a:off x="8153227" y="1643051"/>
                <a:ext cx="56792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endParaRPr lang="en-US" sz="2000" b="1" dirty="0">
                  <a:latin typeface="+mn-lt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 bwMode="auto">
              <a:xfrm>
                <a:off x="6793997" y="1643051"/>
                <a:ext cx="86134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1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r>
                  <a:rPr lang="en-US" sz="2000" b="1" dirty="0">
                    <a:latin typeface="+mj-lt"/>
                  </a:rPr>
                  <a:t>/2</a:t>
                </a:r>
              </a:p>
            </p:txBody>
          </p:sp>
          <p:sp>
            <p:nvSpPr>
              <p:cNvPr id="25" name="ZoneTexte 24"/>
              <p:cNvSpPr txBox="1"/>
              <p:nvPr/>
            </p:nvSpPr>
            <p:spPr bwMode="auto">
              <a:xfrm>
                <a:off x="6956963" y="2285992"/>
                <a:ext cx="646488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-</a:t>
                </a:r>
                <a:r>
                  <a:rPr lang="en-US" sz="2000" b="1" dirty="0">
                    <a:latin typeface="+mj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 bwMode="auto">
              <a:xfrm>
                <a:off x="8400935" y="2285992"/>
                <a:ext cx="314401" cy="40005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27" name="ZoneTexte 26"/>
              <p:cNvSpPr txBox="1"/>
              <p:nvPr/>
            </p:nvSpPr>
            <p:spPr bwMode="auto">
              <a:xfrm>
                <a:off x="5499295" y="2285992"/>
                <a:ext cx="1380841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 smtClean="0">
                    <a:latin typeface="+mn-lt"/>
                  </a:rPr>
                  <a:t>A</a:t>
                </a:r>
                <a:r>
                  <a:rPr lang="en-US" sz="2000" b="1" dirty="0" smtClean="0">
                    <a:latin typeface="Symbol" pitchFamily="18" charset="2"/>
                  </a:rPr>
                  <a:t>l</a:t>
                </a:r>
                <a:r>
                  <a:rPr lang="en-US" sz="2000" b="1" baseline="30000" dirty="0" smtClean="0">
                    <a:latin typeface="+mj-lt"/>
                  </a:rPr>
                  <a:t>3</a:t>
                </a:r>
                <a:r>
                  <a:rPr lang="en-US" sz="2000" b="1" dirty="0" smtClean="0">
                    <a:latin typeface="+mj-lt"/>
                  </a:rPr>
                  <a:t>(1-</a:t>
                </a:r>
                <a:r>
                  <a:rPr lang="en-US" sz="2000" b="1" dirty="0" smtClean="0">
                    <a:latin typeface="Symbol" pitchFamily="18" charset="2"/>
                    <a:cs typeface="Arial Bar"/>
                  </a:rPr>
                  <a:t>r</a:t>
                </a:r>
                <a:r>
                  <a:rPr lang="en-US" sz="2000" b="1" dirty="0" smtClean="0">
                    <a:latin typeface="+mj-lt"/>
                  </a:rPr>
                  <a:t>-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+mj-lt"/>
                  </a:rPr>
                  <a:t>i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Symbol" pitchFamily="18" charset="2"/>
                    <a:cs typeface="Arial Bar"/>
                  </a:rPr>
                  <a:t>h</a:t>
                </a:r>
                <a:r>
                  <a:rPr lang="en-US" sz="2000" b="1" dirty="0" smtClean="0">
                    <a:latin typeface="+mn-lt"/>
                    <a:cs typeface="Arial Bar"/>
                  </a:rPr>
                  <a:t>)</a:t>
                </a:r>
                <a:endParaRPr lang="en-US" sz="2000" b="1" dirty="0">
                  <a:latin typeface="+mn-lt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429388" y="642918"/>
              <a:ext cx="357190" cy="285752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-32" y="1007448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dirty="0" smtClean="0">
                <a:latin typeface="Berlin Sans FB" pitchFamily="34" charset="0"/>
              </a:rPr>
              <a:t>Le boson de </a:t>
            </a:r>
            <a:r>
              <a:rPr lang="fr-FR" dirty="0" err="1" smtClean="0">
                <a:solidFill>
                  <a:srgbClr val="0000FF"/>
                </a:solidFill>
                <a:latin typeface="Berlin Sans FB" pitchFamily="34" charset="0"/>
              </a:rPr>
              <a:t>Higgs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dirty="0" smtClean="0">
                <a:latin typeface="Berlin Sans FB" pitchFamily="34" charset="0"/>
              </a:rPr>
              <a:t>donne la masse aux bosons et aux fermions (quarks et leptons) au travers des couplages de </a:t>
            </a:r>
            <a:r>
              <a:rPr lang="fr-FR" dirty="0" err="1" smtClean="0">
                <a:solidFill>
                  <a:srgbClr val="0000FF"/>
                </a:solidFill>
                <a:latin typeface="Berlin Sans FB" pitchFamily="34" charset="0"/>
              </a:rPr>
              <a:t>Yukawa</a:t>
            </a:r>
            <a:r>
              <a:rPr lang="fr-FR" dirty="0" smtClean="0">
                <a:latin typeface="Berlin Sans FB" pitchFamily="34" charset="0"/>
              </a:rPr>
              <a:t>, mais il n’y a pas que çà ! 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latin typeface="Berlin Sans FB" pitchFamily="34" charset="0"/>
              </a:rPr>
              <a:t>Les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courants chargés (EW) impliquent des transitions entre familles de quarks </a:t>
            </a:r>
            <a:r>
              <a:rPr lang="fr-FR" dirty="0" smtClean="0">
                <a:latin typeface="Berlin Sans FB" pitchFamily="34" charset="0"/>
              </a:rPr>
              <a:t>: désintégrations des quarks </a:t>
            </a:r>
            <a:r>
              <a:rPr lang="fr-FR" sz="1400" b="1" dirty="0" smtClean="0">
                <a:latin typeface="+mj-lt"/>
              </a:rPr>
              <a:t>[pas de courant neutre changeant la saveur (FCNC) à l'ordre des arbres (mécanisme GIM)].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7699916" cy="95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6"/>
          <p:cNvSpPr txBox="1">
            <a:spLocks noChangeArrowheads="1"/>
          </p:cNvSpPr>
          <p:nvPr/>
        </p:nvSpPr>
        <p:spPr bwMode="auto">
          <a:xfrm>
            <a:off x="4786314" y="3714752"/>
            <a:ext cx="4286280" cy="26468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Forte hiérarchie </a:t>
            </a:r>
            <a:r>
              <a:rPr lang="fr-FR" b="1" dirty="0" smtClean="0">
                <a:latin typeface="+mj-lt"/>
              </a:rPr>
              <a:t>dans les </a:t>
            </a:r>
            <a:r>
              <a:rPr lang="fr-FR" b="1" dirty="0" smtClean="0">
                <a:solidFill>
                  <a:srgbClr val="0000FF"/>
                </a:solidFill>
                <a:latin typeface="+mj-lt"/>
              </a:rPr>
              <a:t>couplages </a:t>
            </a:r>
            <a:r>
              <a:rPr lang="fr-FR" b="1" dirty="0" smtClean="0">
                <a:latin typeface="+mj-lt"/>
              </a:rPr>
              <a:t>EW </a:t>
            </a:r>
            <a:r>
              <a:rPr lang="fr-FR" sz="2400" b="1" dirty="0" err="1" smtClean="0">
                <a:solidFill>
                  <a:srgbClr val="FF0000"/>
                </a:solidFill>
                <a:latin typeface="+mj-lt"/>
              </a:rPr>
              <a:t>V</a:t>
            </a:r>
            <a:r>
              <a:rPr lang="fr-FR" sz="2400" b="1" baseline="-25000" dirty="0" err="1" smtClean="0">
                <a:solidFill>
                  <a:srgbClr val="FF0000"/>
                </a:solidFill>
                <a:latin typeface="+mj-lt"/>
              </a:rPr>
              <a:t>ij</a:t>
            </a:r>
            <a:r>
              <a:rPr lang="fr-FR" b="1" dirty="0" smtClean="0">
                <a:latin typeface="+mj-lt"/>
              </a:rPr>
              <a:t> entre les 3 familles (décalage/à la diagonale</a:t>
            </a:r>
            <a:r>
              <a:rPr lang="fr-FR" dirty="0" smtClean="0">
                <a:latin typeface="Berlin Sans FB" pitchFamily="34" charset="0"/>
              </a:rPr>
              <a:t> couplage </a:t>
            </a:r>
            <a:r>
              <a:rPr lang="fr-FR" dirty="0" smtClean="0">
                <a:latin typeface="Berlin Sans FB" pitchFamily="34" charset="0"/>
                <a:sym typeface="Symbol"/>
              </a:rPr>
              <a:t></a:t>
            </a:r>
            <a:r>
              <a:rPr lang="fr-FR" sz="2000" b="1" dirty="0" err="1" smtClean="0">
                <a:latin typeface="Symbol" pitchFamily="18" charset="2"/>
              </a:rPr>
              <a:t>l</a:t>
            </a:r>
            <a:r>
              <a:rPr lang="fr-FR" baseline="30000" dirty="0" err="1" smtClean="0">
                <a:latin typeface="Berlin Sans FB" pitchFamily="34" charset="0"/>
              </a:rPr>
              <a:t>N</a:t>
            </a:r>
            <a:r>
              <a:rPr lang="fr-FR" dirty="0" smtClean="0">
                <a:latin typeface="Berlin Sans FB" pitchFamily="34" charset="0"/>
              </a:rPr>
              <a:t> </a:t>
            </a:r>
            <a:r>
              <a:rPr lang="fr-FR" dirty="0" smtClean="0">
                <a:latin typeface="Berlin Sans FB" pitchFamily="34" charset="0"/>
                <a:sym typeface="Symbol"/>
              </a:rPr>
              <a:t></a:t>
            </a:r>
            <a:r>
              <a:rPr lang="fr-FR" dirty="0" smtClean="0">
                <a:latin typeface="Berlin Sans FB" pitchFamily="34" charset="0"/>
              </a:rPr>
              <a:t> </a:t>
            </a:r>
            <a:r>
              <a:rPr lang="fr-FR" b="1" dirty="0" smtClean="0">
                <a:latin typeface="+mj-lt"/>
              </a:rPr>
              <a:t>(</a:t>
            </a:r>
            <a:r>
              <a:rPr lang="fr-FR" sz="1400" b="1" dirty="0" smtClean="0">
                <a:latin typeface="+mj-lt"/>
                <a:cs typeface="Arial" pitchFamily="34" charset="0"/>
              </a:rPr>
              <a:t>0.225</a:t>
            </a:r>
            <a:r>
              <a:rPr lang="fr-FR" b="1" dirty="0" smtClean="0">
                <a:latin typeface="+mj-lt"/>
              </a:rPr>
              <a:t>)</a:t>
            </a:r>
            <a:r>
              <a:rPr lang="fr-FR" b="1" baseline="30000" dirty="0" smtClean="0">
                <a:latin typeface="+mj-lt"/>
              </a:rPr>
              <a:t>N</a:t>
            </a:r>
            <a:r>
              <a:rPr lang="fr-FR" b="1" dirty="0" smtClean="0">
                <a:latin typeface="+mj-lt"/>
              </a:rPr>
              <a:t> : </a:t>
            </a:r>
          </a:p>
          <a:p>
            <a:pPr algn="just"/>
            <a:r>
              <a:rPr lang="fr-FR" b="1" dirty="0" smtClean="0">
                <a:latin typeface="+mj-lt"/>
              </a:rPr>
              <a:t>	                     </a:t>
            </a:r>
            <a:r>
              <a:rPr lang="fr-FR" sz="1200" b="1" dirty="0" smtClean="0">
                <a:latin typeface="+mj-lt"/>
                <a:sym typeface="Wingdings" pitchFamily="2" charset="2"/>
              </a:rPr>
              <a:t></a:t>
            </a:r>
            <a:r>
              <a:rPr lang="fr-FR" b="1" dirty="0" smtClean="0">
                <a:latin typeface="+mj-lt"/>
                <a:sym typeface="Wingdings" pitchFamily="2" charset="2"/>
              </a:rPr>
              <a:t> </a:t>
            </a:r>
            <a:r>
              <a:rPr lang="fr-FR" b="1" dirty="0" smtClean="0">
                <a:latin typeface="+mj-lt"/>
              </a:rPr>
              <a:t>angle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b="1" dirty="0" smtClean="0">
                <a:latin typeface="+mj-lt"/>
              </a:rPr>
              <a:t>de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+mj-lt"/>
              </a:rPr>
              <a:t>Cabibbo</a:t>
            </a:r>
            <a:r>
              <a:rPr lang="fr-FR" b="1" dirty="0" smtClean="0">
                <a:latin typeface="+mj-lt"/>
              </a:rPr>
              <a:t>).</a:t>
            </a:r>
            <a:endParaRPr lang="fr-FR" sz="800" b="1" dirty="0" smtClean="0">
              <a:latin typeface="+mj-lt"/>
              <a:sym typeface="Symbol" pitchFamily="18" charset="2"/>
            </a:endParaRPr>
          </a:p>
          <a:p>
            <a:pPr algn="just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Mécanisme KM </a:t>
            </a:r>
            <a:r>
              <a:rPr lang="fr-FR" sz="1600" b="1" dirty="0" smtClean="0">
                <a:latin typeface="+mj-lt"/>
              </a:rPr>
              <a:t>(</a:t>
            </a:r>
            <a:r>
              <a:rPr lang="fr-FR" b="1" dirty="0" err="1" smtClean="0">
                <a:latin typeface="+mj-lt"/>
              </a:rPr>
              <a:t>Kobayashi</a:t>
            </a:r>
            <a:r>
              <a:rPr lang="fr-FR" b="1" dirty="0" smtClean="0">
                <a:latin typeface="+mj-lt"/>
              </a:rPr>
              <a:t>-</a:t>
            </a:r>
            <a:r>
              <a:rPr lang="fr-FR" b="1" dirty="0" err="1" smtClean="0">
                <a:latin typeface="+mj-lt"/>
              </a:rPr>
              <a:t>Maskawa</a:t>
            </a:r>
            <a:r>
              <a:rPr lang="fr-FR" sz="1600" b="1" dirty="0" smtClean="0">
                <a:latin typeface="+mj-lt"/>
              </a:rPr>
              <a:t>) </a:t>
            </a:r>
            <a:r>
              <a:rPr lang="fr-FR" b="1" dirty="0" smtClean="0">
                <a:latin typeface="+mj-lt"/>
              </a:rPr>
              <a:t>:</a:t>
            </a:r>
            <a:r>
              <a:rPr lang="fr-FR" b="1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 algn="just"/>
            <a:r>
              <a:rPr lang="fr-FR" b="1" dirty="0" smtClean="0">
                <a:solidFill>
                  <a:srgbClr val="FF0000"/>
                </a:solidFill>
                <a:latin typeface="+mj-lt"/>
              </a:rPr>
              <a:t>3 générations </a:t>
            </a:r>
            <a:r>
              <a:rPr lang="fr-FR" sz="1200" b="1" dirty="0" smtClean="0">
                <a:latin typeface="+mj-lt"/>
                <a:sym typeface="Wingdings" pitchFamily="2" charset="2"/>
              </a:rPr>
              <a:t> </a:t>
            </a:r>
            <a:r>
              <a:rPr lang="fr-FR" b="1" u="sng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4 paramètres</a:t>
            </a:r>
            <a:r>
              <a:rPr lang="fr-FR" b="1" dirty="0" smtClean="0">
                <a:latin typeface="+mj-lt"/>
                <a:sym typeface="Wingdings" pitchFamily="2" charset="2"/>
              </a:rPr>
              <a:t>: </a:t>
            </a:r>
            <a:r>
              <a:rPr lang="fr-FR" b="1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A, </a:t>
            </a:r>
            <a:r>
              <a:rPr lang="fr-FR" sz="2000" b="1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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/>
              </a:rPr>
              <a:t>r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 </a:t>
            </a:r>
            <a:r>
              <a:rPr lang="fr-FR" b="1" dirty="0" smtClean="0">
                <a:latin typeface="+mj-lt"/>
                <a:sym typeface="Symbol"/>
              </a:rPr>
              <a:t>et</a:t>
            </a:r>
            <a:r>
              <a:rPr lang="fr-FR" b="1" dirty="0" smtClean="0">
                <a:solidFill>
                  <a:srgbClr val="0000FF"/>
                </a:solidFill>
                <a:latin typeface="+mj-lt"/>
                <a:sym typeface="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1 phase </a:t>
            </a:r>
            <a:r>
              <a:rPr lang="fr-FR" dirty="0" smtClean="0">
                <a:solidFill>
                  <a:srgbClr val="FF0000"/>
                </a:solidFill>
                <a:latin typeface="Symbol" pitchFamily="18" charset="2"/>
              </a:rPr>
              <a:t>h </a:t>
            </a:r>
            <a:r>
              <a:rPr lang="fr-FR" b="1" dirty="0" smtClean="0">
                <a:latin typeface="+mj-lt"/>
              </a:rPr>
              <a:t>qui est l’unique source de la 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violation de CP</a:t>
            </a:r>
            <a:r>
              <a:rPr lang="fr-FR" b="1" dirty="0" smtClean="0">
                <a:latin typeface="+mj-lt"/>
              </a:rPr>
              <a:t>.</a:t>
            </a:r>
            <a:r>
              <a:rPr lang="fr-FR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fr-FR" sz="1600" b="1" dirty="0" smtClean="0">
              <a:latin typeface="+mj-lt"/>
              <a:sym typeface="Symbol" pitchFamily="18" charset="2"/>
            </a:endParaRPr>
          </a:p>
        </p:txBody>
      </p:sp>
      <p:sp>
        <p:nvSpPr>
          <p:cNvPr id="33" name="ZoneTexte 32"/>
          <p:cNvSpPr txBox="1"/>
          <p:nvPr/>
        </p:nvSpPr>
        <p:spPr bwMode="auto">
          <a:xfrm>
            <a:off x="1644458" y="6110607"/>
            <a:ext cx="2284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+</a:t>
            </a:r>
            <a:r>
              <a:rPr lang="fr-FR" sz="2400" dirty="0" smtClean="0">
                <a:solidFill>
                  <a:srgbClr val="0000FF"/>
                </a:solidFill>
                <a:latin typeface="Lucida Handwriting" pitchFamily="66" charset="0"/>
              </a:rPr>
              <a:t> O</a:t>
            </a: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(</a:t>
            </a:r>
            <a:r>
              <a:rPr lang="fr-FR" sz="24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fr-FR" sz="2400" baseline="30000" dirty="0" smtClean="0">
                <a:solidFill>
                  <a:srgbClr val="0000FF"/>
                </a:solidFill>
                <a:latin typeface="Berlin Sans FB" pitchFamily="34" charset="0"/>
              </a:rPr>
              <a:t>4</a:t>
            </a: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</a:rPr>
              <a:t>)     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(VV</a:t>
            </a:r>
            <a:r>
              <a:rPr lang="fr-FR" sz="1600" b="1" baseline="30000" dirty="0" smtClean="0">
                <a:solidFill>
                  <a:srgbClr val="0000FF"/>
                </a:solidFill>
                <a:cs typeface="Arial" pitchFamily="34" charset="0"/>
                <a:sym typeface="Wingdings 2"/>
              </a:rPr>
              <a:t>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=</a:t>
            </a:r>
            <a:r>
              <a:rPr lang="fr-FR" sz="1600" b="1" dirty="0" smtClean="0">
                <a:solidFill>
                  <a:srgbClr val="0000FF"/>
                </a:solidFill>
                <a:latin typeface="Bernard MT Condensed" pitchFamily="18" charset="0"/>
                <a:ea typeface="OpenSymbol" pitchFamily="2" charset="0"/>
                <a:cs typeface="Arial" pitchFamily="34" charset="0"/>
              </a:rPr>
              <a:t>1</a:t>
            </a:r>
            <a:r>
              <a:rPr lang="fr-FR" sz="1600" b="1" dirty="0" smtClean="0">
                <a:solidFill>
                  <a:srgbClr val="0000FF"/>
                </a:solidFill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56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LAPP</a:t>
            </a:r>
          </a:p>
        </p:txBody>
      </p:sp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42905" y="100013"/>
            <a:ext cx="8929689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smtClean="0">
                <a:latin typeface="Berlin Sans FB" pitchFamily="34" charset="0"/>
                <a:sym typeface="ZapfDingbats" pitchFamily="82" charset="2"/>
              </a:rPr>
              <a:t>La </a:t>
            </a:r>
            <a:r>
              <a:rPr lang="fr-FR" sz="200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matrice CKM </a:t>
            </a:r>
            <a:r>
              <a:rPr lang="fr-FR" smtClean="0">
                <a:latin typeface="Berlin Sans FB" pitchFamily="34" charset="0"/>
                <a:sym typeface="ZapfDingbats" pitchFamily="82" charset="2"/>
              </a:rPr>
              <a:t>: </a:t>
            </a:r>
            <a:r>
              <a:rPr lang="fr-FR" sz="2000" smtClean="0">
                <a:latin typeface="Berlin Sans FB" pitchFamily="34" charset="0"/>
                <a:sym typeface="ZapfDingbats" pitchFamily="82" charset="2"/>
              </a:rPr>
              <a:t>le </a:t>
            </a:r>
            <a:r>
              <a:rPr lang="fr-FR" sz="200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triangle d’unitarité </a:t>
            </a:r>
            <a:r>
              <a:rPr lang="fr-FR" sz="2000" smtClean="0">
                <a:latin typeface="Berlin Sans FB" pitchFamily="34" charset="0"/>
                <a:sym typeface="ZapfDingbats" pitchFamily="82" charset="2"/>
              </a:rPr>
              <a:t>et la  </a:t>
            </a:r>
            <a:r>
              <a:rPr lang="fr-FR" sz="200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phénoménologie très riche des saveurs  </a:t>
            </a:r>
            <a:endParaRPr lang="fr-FR" sz="2000">
              <a:solidFill>
                <a:srgbClr val="FF0000"/>
              </a:solidFill>
              <a:latin typeface="Berlin Sans FB" pitchFamily="34" charset="0"/>
              <a:sym typeface="ZapfDingbats" pitchFamily="82" charset="2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642918"/>
            <a:ext cx="4929222" cy="291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357818" y="642918"/>
            <a:ext cx="39290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  <a:defRPr/>
            </a:pPr>
            <a:r>
              <a:rPr lang="fr-FR" b="1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4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paramètres (A, </a:t>
            </a:r>
            <a:r>
              <a:rPr lang="fr-FR" sz="2000" b="1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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  <a:sym typeface="Symbol"/>
              </a:rPr>
              <a:t>É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et </a:t>
            </a:r>
            <a:r>
              <a:rPr lang="fr-FR" b="1" dirty="0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  <a:sym typeface="Symbol"/>
              </a:rPr>
              <a:t>¿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cs typeface="Arial Bar" pitchFamily="34" charset="0"/>
                <a:sym typeface="Symbol"/>
              </a:rPr>
              <a:t>)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pour décrire </a:t>
            </a:r>
            <a:r>
              <a:rPr lang="fr-FR" dirty="0" smtClean="0">
                <a:latin typeface="Berlin Sans FB" pitchFamily="34" charset="0"/>
                <a:sym typeface="Wingdings" pitchFamily="2" charset="2"/>
              </a:rPr>
              <a:t> la matrice CKM, et </a:t>
            </a: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  <a:sym typeface="Wingdings" pitchFamily="2" charset="2"/>
              </a:rPr>
              <a:t>à extraire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  <a:sym typeface="Wingdings" pitchFamily="2" charset="2"/>
              </a:rPr>
              <a:t>des données</a:t>
            </a:r>
            <a:r>
              <a:rPr lang="fr-FR" dirty="0" smtClean="0">
                <a:latin typeface="Berlin Sans FB" pitchFamily="34" charset="0"/>
                <a:sym typeface="Wingdings" pitchFamily="2" charset="2"/>
              </a:rPr>
              <a:t>:  nucléons, K, D, B</a:t>
            </a:r>
            <a:r>
              <a:rPr lang="fr-FR" baseline="-25000" dirty="0" smtClean="0">
                <a:latin typeface="Berlin Sans FB" pitchFamily="34" charset="0"/>
                <a:sym typeface="Wingdings" pitchFamily="2" charset="2"/>
              </a:rPr>
              <a:t>(s)</a:t>
            </a:r>
            <a:r>
              <a:rPr lang="fr-FR" dirty="0" smtClean="0">
                <a:latin typeface="Berlin Sans FB" pitchFamily="34" charset="0"/>
                <a:sym typeface="Wingdings" pitchFamily="2" charset="2"/>
              </a:rPr>
              <a:t> et physique du quark top.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smtClean="0">
                <a:solidFill>
                  <a:srgbClr val="0000FF"/>
                </a:solidFill>
                <a:sym typeface="Wingdings" pitchFamily="2" charset="2"/>
              </a:rPr>
              <a:t></a:t>
            </a:r>
            <a:r>
              <a:rPr lang="fr-FR" b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fr-FR" dirty="0" smtClean="0">
                <a:latin typeface="Berlin Sans FB" pitchFamily="34" charset="0"/>
              </a:rPr>
              <a:t>Relation d'</a:t>
            </a:r>
            <a:r>
              <a:rPr lang="fr-FR" dirty="0" err="1" smtClean="0">
                <a:latin typeface="Berlin Sans FB" pitchFamily="34" charset="0"/>
              </a:rPr>
              <a:t>unitarité</a:t>
            </a:r>
            <a:r>
              <a:rPr lang="fr-FR" dirty="0" smtClean="0">
                <a:latin typeface="Berlin Sans FB" pitchFamily="34" charset="0"/>
              </a:rPr>
              <a:t> système des B</a:t>
            </a:r>
            <a:r>
              <a:rPr lang="fr-FR" baseline="-25000" dirty="0" smtClean="0">
                <a:latin typeface="Berlin Sans FB" pitchFamily="34" charset="0"/>
              </a:rPr>
              <a:t>d</a:t>
            </a:r>
            <a:r>
              <a:rPr lang="fr-FR" dirty="0" smtClean="0">
                <a:latin typeface="Berlin Sans FB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latin typeface="Berlin Sans FB" pitchFamily="34" charset="0"/>
              </a:rPr>
              <a:t>(1</a:t>
            </a:r>
            <a:r>
              <a:rPr lang="fr-FR" baseline="30000" dirty="0" smtClean="0">
                <a:latin typeface="Berlin Sans FB" pitchFamily="34" charset="0"/>
              </a:rPr>
              <a:t>ère </a:t>
            </a:r>
            <a:r>
              <a:rPr lang="fr-FR" dirty="0" smtClean="0">
                <a:latin typeface="Berlin Sans FB" pitchFamily="34" charset="0"/>
              </a:rPr>
              <a:t>ligne/3</a:t>
            </a:r>
            <a:r>
              <a:rPr lang="fr-FR" baseline="30000" dirty="0" smtClean="0">
                <a:latin typeface="Berlin Sans FB" pitchFamily="34" charset="0"/>
              </a:rPr>
              <a:t>ème </a:t>
            </a:r>
            <a:r>
              <a:rPr lang="fr-FR" dirty="0" smtClean="0">
                <a:latin typeface="Berlin Sans FB" pitchFamily="34" charset="0"/>
              </a:rPr>
              <a:t>col.):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  <a:defRPr/>
            </a:pPr>
            <a:endParaRPr lang="fr-FR" dirty="0" smtClean="0">
              <a:latin typeface="Berlin Sans FB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latin typeface="Berlin Sans FB" pitchFamily="34" charset="0"/>
                <a:sym typeface="Wingdings" pitchFamily="2" charset="2"/>
              </a:rPr>
              <a:t> </a:t>
            </a:r>
            <a:endParaRPr lang="fr-FR" dirty="0">
              <a:latin typeface="+mn-lt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2643182"/>
            <a:ext cx="3571899" cy="84963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5" name="Groupe 24"/>
          <p:cNvGrpSpPr/>
          <p:nvPr/>
        </p:nvGrpSpPr>
        <p:grpSpPr>
          <a:xfrm>
            <a:off x="-32" y="3643314"/>
            <a:ext cx="9144032" cy="2928958"/>
            <a:chOff x="-32" y="3643314"/>
            <a:chExt cx="9144032" cy="2928958"/>
          </a:xfrm>
        </p:grpSpPr>
        <p:grpSp>
          <p:nvGrpSpPr>
            <p:cNvPr id="2" name="Groupe 14"/>
            <p:cNvGrpSpPr>
              <a:grpSpLocks/>
            </p:cNvGrpSpPr>
            <p:nvPr/>
          </p:nvGrpSpPr>
          <p:grpSpPr bwMode="auto">
            <a:xfrm>
              <a:off x="3929058" y="4071942"/>
              <a:ext cx="5143536" cy="2500330"/>
              <a:chOff x="2243008" y="4643445"/>
              <a:chExt cx="4329256" cy="2171986"/>
            </a:xfrm>
          </p:grpSpPr>
          <p:pic>
            <p:nvPicPr>
              <p:cNvPr id="30733" name="Picture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40058" y="4643445"/>
                <a:ext cx="3932206" cy="2171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34" name="ZoneTexte 10"/>
              <p:cNvSpPr txBox="1">
                <a:spLocks noChangeArrowheads="1"/>
              </p:cNvSpPr>
              <p:nvPr/>
            </p:nvSpPr>
            <p:spPr bwMode="auto">
              <a:xfrm>
                <a:off x="5828871" y="5421912"/>
                <a:ext cx="372658" cy="294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smtClean="0">
                    <a:latin typeface="Berlin Sans FB" pitchFamily="34" charset="0"/>
                  </a:rPr>
                  <a:t>=R</a:t>
                </a:r>
                <a:r>
                  <a:rPr lang="fr-FR" sz="1600" baseline="-25000" smtClean="0">
                    <a:latin typeface="Berlin Sans FB" pitchFamily="34" charset="0"/>
                  </a:rPr>
                  <a:t>t</a:t>
                </a:r>
                <a:endParaRPr lang="fr-FR" sz="1600" baseline="-25000">
                  <a:latin typeface="Berlin Sans FB" pitchFamily="34" charset="0"/>
                </a:endParaRPr>
              </a:p>
            </p:txBody>
          </p:sp>
          <p:sp>
            <p:nvSpPr>
              <p:cNvPr id="30735" name="ZoneTexte 13"/>
              <p:cNvSpPr txBox="1">
                <a:spLocks noChangeArrowheads="1"/>
              </p:cNvSpPr>
              <p:nvPr/>
            </p:nvSpPr>
            <p:spPr bwMode="auto">
              <a:xfrm>
                <a:off x="2243008" y="5429264"/>
                <a:ext cx="396944" cy="294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smtClean="0">
                    <a:latin typeface="Berlin Sans FB" pitchFamily="34" charset="0"/>
                  </a:rPr>
                  <a:t>R</a:t>
                </a:r>
                <a:r>
                  <a:rPr lang="fr-FR" sz="1600" baseline="-25000" smtClean="0">
                    <a:latin typeface="Berlin Sans FB" pitchFamily="34" charset="0"/>
                  </a:rPr>
                  <a:t>u</a:t>
                </a:r>
                <a:r>
                  <a:rPr lang="fr-FR" sz="1600" smtClean="0">
                    <a:latin typeface="Berlin Sans FB" pitchFamily="34" charset="0"/>
                  </a:rPr>
                  <a:t>=</a:t>
                </a:r>
                <a:endParaRPr lang="fr-FR" sz="1600">
                  <a:latin typeface="Berlin Sans FB" pitchFamily="34" charset="0"/>
                </a:endParaRPr>
              </a:p>
            </p:txBody>
          </p:sp>
        </p:grp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70238"/>
            <a:stretch>
              <a:fillRect/>
            </a:stretch>
          </p:blipFill>
          <p:spPr bwMode="auto">
            <a:xfrm>
              <a:off x="1285883" y="4429132"/>
              <a:ext cx="1785919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357686" y="3643314"/>
              <a:ext cx="4786314" cy="369332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fr-FR" dirty="0" smtClean="0">
                  <a:solidFill>
                    <a:srgbClr val="0000FF"/>
                  </a:solidFill>
                  <a:latin typeface="Berlin Sans FB" pitchFamily="34" charset="0"/>
                </a:rPr>
                <a:t>Triangle d'</a:t>
              </a:r>
              <a:r>
                <a:rPr lang="fr-FR" dirty="0" err="1" smtClean="0">
                  <a:solidFill>
                    <a:srgbClr val="0000FF"/>
                  </a:solidFill>
                  <a:latin typeface="Berlin Sans FB" pitchFamily="34" charset="0"/>
                </a:rPr>
                <a:t>unitarité</a:t>
              </a:r>
              <a:r>
                <a:rPr lang="fr-FR" dirty="0" smtClean="0">
                  <a:solidFill>
                    <a:srgbClr val="0000FF"/>
                  </a:solidFill>
                  <a:latin typeface="Berlin Sans FB" pitchFamily="34" charset="0"/>
                </a:rPr>
                <a:t> </a:t>
              </a:r>
              <a:r>
                <a:rPr lang="fr-FR" dirty="0" smtClean="0">
                  <a:latin typeface="Berlin Sans FB" pitchFamily="34" charset="0"/>
                </a:rPr>
                <a:t>dans le plan complexe (</a:t>
              </a:r>
              <a:r>
                <a:rPr lang="fr-FR" dirty="0" smtClean="0">
                  <a:latin typeface="Arial Bar"/>
                  <a:cs typeface="Arial Bar"/>
                </a:rPr>
                <a:t>É</a:t>
              </a:r>
              <a:r>
                <a:rPr lang="fr-FR" dirty="0" smtClean="0">
                  <a:latin typeface="Berlin Sans FB" pitchFamily="34" charset="0"/>
                </a:rPr>
                <a:t>,</a:t>
              </a:r>
              <a:r>
                <a:rPr lang="fr-FR" dirty="0" smtClean="0">
                  <a:latin typeface="Arial Bar"/>
                  <a:cs typeface="Arial Bar"/>
                </a:rPr>
                <a:t>¿</a:t>
              </a:r>
              <a:r>
                <a:rPr lang="fr-FR" dirty="0" smtClean="0">
                  <a:latin typeface="Berlin Sans FB" pitchFamily="34" charset="0"/>
                </a:rPr>
                <a:t>):</a:t>
              </a:r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0" y="3857628"/>
              <a:ext cx="4429124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latin typeface="Berlin Sans FB" pitchFamily="34" charset="0"/>
                </a:rPr>
                <a:t>Paramétrisation</a:t>
              </a:r>
              <a:r>
                <a:rPr lang="fr-FR" sz="1400" dirty="0" smtClean="0">
                  <a:latin typeface="Berlin Sans FB" pitchFamily="34" charset="0"/>
                </a:rPr>
                <a:t> « à  la </a:t>
              </a:r>
              <a:r>
                <a:rPr lang="fr-FR" sz="1400" dirty="0" err="1" smtClean="0">
                  <a:latin typeface="Berlin Sans FB" pitchFamily="34" charset="0"/>
                </a:rPr>
                <a:t>Wolfenstein</a:t>
              </a:r>
              <a:r>
                <a:rPr lang="fr-FR" sz="1400" dirty="0" smtClean="0">
                  <a:latin typeface="Berlin Sans FB" pitchFamily="34" charset="0"/>
                </a:rPr>
                <a:t> » invariante </a:t>
              </a:r>
            </a:p>
            <a:p>
              <a:r>
                <a:rPr lang="fr-FR" sz="1400" dirty="0" smtClean="0">
                  <a:latin typeface="Berlin Sans FB" pitchFamily="34" charset="0"/>
                </a:rPr>
                <a:t>de phase  et valide à tous les ordres en </a:t>
              </a:r>
              <a:r>
                <a:rPr lang="fr-FR" sz="2000" dirty="0" smtClean="0">
                  <a:latin typeface="Symbol" pitchFamily="18" charset="2"/>
                </a:rPr>
                <a:t>l </a:t>
              </a:r>
              <a:r>
                <a:rPr lang="fr-FR" sz="1100" b="1" i="1" dirty="0" smtClean="0">
                  <a:latin typeface="+mj-lt"/>
                  <a:sym typeface="Symbol" pitchFamily="18" charset="2"/>
                </a:rPr>
                <a:t>(EPJ C41,  </a:t>
              </a:r>
            </a:p>
            <a:p>
              <a:r>
                <a:rPr lang="fr-FR" sz="1100" b="1" i="1" dirty="0" smtClean="0">
                  <a:latin typeface="+mj-lt"/>
                  <a:sym typeface="Symbol" pitchFamily="18" charset="2"/>
                </a:rPr>
                <a:t>1-131, 2005) </a:t>
              </a:r>
              <a:r>
                <a:rPr lang="fr-FR" sz="1400" dirty="0" smtClean="0">
                  <a:latin typeface="Berlin Sans FB" pitchFamily="34" charset="0"/>
                </a:rPr>
                <a:t>: </a:t>
              </a:r>
              <a:endParaRPr lang="fr-FR" sz="1400" dirty="0" smtClean="0">
                <a:latin typeface="Symbol" pitchFamily="18" charset="2"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r="32540"/>
            <a:stretch>
              <a:fillRect/>
            </a:stretch>
          </p:blipFill>
          <p:spPr bwMode="auto">
            <a:xfrm>
              <a:off x="-32" y="5143512"/>
              <a:ext cx="3828535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e 19"/>
          <p:cNvGrpSpPr/>
          <p:nvPr/>
        </p:nvGrpSpPr>
        <p:grpSpPr>
          <a:xfrm>
            <a:off x="5500694" y="5868000"/>
            <a:ext cx="2738248" cy="504000"/>
            <a:chOff x="5500694" y="5858357"/>
            <a:chExt cx="2738248" cy="504000"/>
          </a:xfrm>
          <a:solidFill>
            <a:srgbClr val="FF0000">
              <a:alpha val="5000"/>
            </a:srgbClr>
          </a:solidFill>
        </p:grpSpPr>
        <p:sp>
          <p:nvSpPr>
            <p:cNvPr id="16" name="Ellipse 15"/>
            <p:cNvSpPr/>
            <p:nvPr/>
          </p:nvSpPr>
          <p:spPr>
            <a:xfrm>
              <a:off x="5500694" y="5858357"/>
              <a:ext cx="642942" cy="432000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7596000" y="5930357"/>
              <a:ext cx="642942" cy="432000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LAPP</a:t>
            </a:r>
          </a:p>
        </p:txBody>
      </p:sp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285883" y="38377"/>
            <a:ext cx="6643703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Le triangle d’unitarité </a:t>
            </a:r>
            <a:r>
              <a:rPr lang="fr-FR" sz="2400" smtClean="0">
                <a:latin typeface="Berlin Sans FB" pitchFamily="34" charset="0"/>
                <a:sym typeface="ZapfDingbats" pitchFamily="82" charset="2"/>
              </a:rPr>
              <a:t>:</a:t>
            </a:r>
            <a:r>
              <a:rPr lang="fr-FR" sz="240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 </a:t>
            </a:r>
            <a:r>
              <a:rPr lang="fr-FR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métrologie des paramètres CKM@SM</a:t>
            </a: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45985" y="1428736"/>
            <a:ext cx="4642618" cy="31495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u="sng" dirty="0" smtClean="0">
                <a:solidFill>
                  <a:srgbClr val="FF0000"/>
                </a:solidFill>
                <a:latin typeface="Arial Black" pitchFamily="34" charset="0"/>
              </a:rPr>
              <a:t>Expérimentalement :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mesures redondantes </a:t>
            </a:r>
          </a:p>
          <a:p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et indépendantes avec un bon contrôle théorique </a:t>
            </a:r>
          </a:p>
          <a:p>
            <a:r>
              <a:rPr lang="fr-FR" sz="1600" dirty="0" smtClean="0">
                <a:latin typeface="Berlin Sans FB" pitchFamily="34" charset="0"/>
              </a:rPr>
              <a:t>(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</a:rPr>
              <a:t>mais !!! 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  <a:sym typeface="ZapfDingbats"/>
              </a:rPr>
              <a:t> !!! : 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données = </a:t>
            </a:r>
            <a:r>
              <a:rPr lang="fr-FR" sz="1600" dirty="0" err="1" smtClean="0">
                <a:solidFill>
                  <a:srgbClr val="FF0000"/>
                </a:solidFill>
                <a:latin typeface="Berlin Sans FB" pitchFamily="34" charset="0"/>
              </a:rPr>
              <a:t>weak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sym typeface="Symbol"/>
              </a:rPr>
              <a:t>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QCD </a:t>
            </a:r>
          </a:p>
          <a:p>
            <a:pPr>
              <a:buFont typeface="Symbol" pitchFamily="18" charset="2"/>
              <a:buChar char="Þ"/>
            </a:pPr>
            <a:r>
              <a:rPr lang="fr-FR" sz="1600" dirty="0" smtClean="0">
                <a:latin typeface="Berlin Sans FB" pitchFamily="34" charset="0"/>
                <a:sym typeface="ZapfDingbats"/>
              </a:rPr>
              <a:t>inputs hadroniques </a:t>
            </a:r>
            <a:r>
              <a:rPr lang="fr-FR" sz="1600" dirty="0" smtClean="0">
                <a:latin typeface="Berlin Sans FB" pitchFamily="34" charset="0"/>
              </a:rPr>
              <a:t>(souvent </a:t>
            </a:r>
            <a:r>
              <a:rPr lang="fr-FR" sz="1600" dirty="0" err="1" smtClean="0">
                <a:latin typeface="Berlin Sans FB" pitchFamily="34" charset="0"/>
              </a:rPr>
              <a:t>Lattice</a:t>
            </a:r>
            <a:r>
              <a:rPr lang="fr-FR" sz="1600" dirty="0" smtClean="0">
                <a:latin typeface="Berlin Sans FB" pitchFamily="34" charset="0"/>
              </a:rPr>
              <a:t> QCD)):</a:t>
            </a:r>
          </a:p>
          <a:p>
            <a:endParaRPr lang="fr-FR" sz="1600" dirty="0" smtClean="0">
              <a:latin typeface="Berlin Sans FB" pitchFamily="34" charset="0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Physique nucléaire et Kaons: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ud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et |V</a:t>
            </a: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us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</a:t>
            </a: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Longueur des côtés : </a:t>
            </a:r>
          </a:p>
          <a:p>
            <a:pPr lvl="1">
              <a:buFont typeface="Arial" pitchFamily="34" charset="0"/>
              <a:buChar char="•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xb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(x=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u,c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) : b </a:t>
            </a:r>
            <a:r>
              <a:rPr lang="fr-FR" sz="1600" dirty="0" smtClean="0">
                <a:latin typeface="Berlin Sans FB" pitchFamily="34" charset="0"/>
                <a:sym typeface="Symbol"/>
              </a:rPr>
              <a:t>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X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c</a:t>
            </a:r>
            <a:r>
              <a:rPr lang="fr-FR" sz="1600" baseline="-25000" dirty="0" smtClean="0">
                <a:latin typeface="Berlin Sans FB" pitchFamily="34" charset="0"/>
                <a:sym typeface="Symbol"/>
              </a:rPr>
              <a:t>/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u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l</a:t>
            </a:r>
            <a:r>
              <a:rPr lang="fr-FR" sz="2000" dirty="0" err="1" smtClean="0">
                <a:latin typeface="Symbol" pitchFamily="18" charset="2"/>
                <a:sym typeface="Symbol"/>
              </a:rPr>
              <a:t>n</a:t>
            </a:r>
            <a:r>
              <a:rPr lang="fr-FR" sz="2000" dirty="0" smtClean="0">
                <a:latin typeface="Symbol" pitchFamily="18" charset="2"/>
                <a:sym typeface="Symbol"/>
              </a:rPr>
              <a:t> </a:t>
            </a:r>
            <a:r>
              <a:rPr lang="fr-FR" sz="1400" dirty="0" smtClean="0">
                <a:latin typeface="Berlin Sans FB" pitchFamily="34" charset="0"/>
                <a:sym typeface="Symbol"/>
              </a:rPr>
              <a:t>premières mesures</a:t>
            </a:r>
            <a:endParaRPr lang="fr-FR" sz="1400" dirty="0" smtClean="0">
              <a:latin typeface="Berlin Sans FB" pitchFamily="34" charset="0"/>
              <a:sym typeface="Wingdings" pitchFamily="2" charset="2"/>
            </a:endParaRPr>
          </a:p>
          <a:p>
            <a:pPr lvl="1"/>
            <a:endParaRPr lang="fr-FR" sz="800" dirty="0" smtClean="0">
              <a:latin typeface="Symbol" pitchFamily="18" charset="2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Mélange K/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B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d,s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: </a:t>
            </a:r>
            <a:r>
              <a:rPr lang="fr-FR" sz="1600" dirty="0" err="1" smtClean="0">
                <a:latin typeface="Symbol" pitchFamily="18" charset="2"/>
                <a:sym typeface="Wingdings" pitchFamily="2" charset="2"/>
              </a:rPr>
              <a:t>e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K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d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(1987+LEP) + le quark top </a:t>
            </a:r>
          </a:p>
          <a:p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et </a:t>
            </a:r>
            <a:r>
              <a:rPr lang="fr-FR" sz="1600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s</a:t>
            </a: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+mj-lt"/>
                <a:sym typeface="Wingdings" pitchFamily="2" charset="2"/>
              </a:rPr>
              <a:t>(limite LEP &gt; 6.5 </a:t>
            </a:r>
            <a:r>
              <a:rPr lang="fr-FR" sz="1600" dirty="0" err="1" smtClean="0">
                <a:latin typeface="+mj-lt"/>
                <a:sym typeface="Wingdings" pitchFamily="2" charset="2"/>
              </a:rPr>
              <a:t>ps</a:t>
            </a:r>
            <a:r>
              <a:rPr lang="fr-FR" sz="1600" baseline="30000" dirty="0" smtClean="0">
                <a:latin typeface="+mj-lt"/>
                <a:sym typeface="Wingdings" pitchFamily="2" charset="2"/>
              </a:rPr>
              <a:t>-1 </a:t>
            </a:r>
            <a:r>
              <a:rPr lang="fr-FR" sz="1600" dirty="0" smtClean="0">
                <a:latin typeface="+mj-lt"/>
                <a:sym typeface="Wingdings" pitchFamily="2" charset="2"/>
              </a:rPr>
              <a:t>95%CL</a:t>
            </a:r>
            <a:r>
              <a:rPr lang="fr-FR" sz="1600" baseline="30000" dirty="0" smtClean="0">
                <a:latin typeface="+mj-lt"/>
                <a:sym typeface="Wingdings" pitchFamily="2" charset="2"/>
              </a:rPr>
              <a:t> </a:t>
            </a:r>
            <a:r>
              <a:rPr lang="fr-FR" sz="1600" dirty="0" smtClean="0">
                <a:latin typeface="+mj-lt"/>
                <a:sym typeface="Wingdings" pitchFamily="2" charset="2"/>
              </a:rPr>
              <a:t>)</a:t>
            </a: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endParaRPr lang="fr-FR" sz="1600" baseline="-25000" dirty="0" smtClean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160777" name="Picture 9" descr="rhoeta_large_global_1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965223"/>
            <a:ext cx="4143404" cy="389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5274066" y="1428736"/>
            <a:ext cx="98616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6495830" y="1415465"/>
            <a:ext cx="22910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Berlin Sans FB" pitchFamily="34" charset="0"/>
              </a:rPr>
              <a:t>Argus, UA1, LEP, </a:t>
            </a:r>
          </a:p>
          <a:p>
            <a:r>
              <a:rPr lang="fr-FR" sz="1600" dirty="0" err="1" smtClean="0">
                <a:latin typeface="Berlin Sans FB" pitchFamily="34" charset="0"/>
              </a:rPr>
              <a:t>TeVatron</a:t>
            </a:r>
            <a:r>
              <a:rPr lang="fr-FR" sz="1600" dirty="0" smtClean="0">
                <a:latin typeface="Berlin Sans FB" pitchFamily="34" charset="0"/>
              </a:rPr>
              <a:t> , NA48, </a:t>
            </a:r>
            <a:r>
              <a:rPr lang="fr-FR" sz="1600" dirty="0" err="1" smtClean="0">
                <a:latin typeface="Berlin Sans FB" pitchFamily="34" charset="0"/>
              </a:rPr>
              <a:t>KTeV</a:t>
            </a:r>
            <a:r>
              <a:rPr lang="fr-FR" sz="1600" dirty="0" smtClean="0">
                <a:latin typeface="Berlin Sans FB" pitchFamily="34" charset="0"/>
              </a:rPr>
              <a:t>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85852" y="5934670"/>
            <a:ext cx="6786610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 toutes les mesures doivent être en accord si le mécanisme KM@SM  est correct. Sinon: Nouvelle Physique (NP) ! 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1089051" y="642918"/>
            <a:ext cx="6911973" cy="400110"/>
          </a:xfrm>
          <a:prstGeom prst="rect">
            <a:avLst/>
          </a:prstGeom>
          <a:solidFill>
            <a:srgbClr val="CCFFFF">
              <a:alpha val="40000"/>
            </a:srgbClr>
          </a:solidFill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fr-FR" sz="2000" smtClean="0">
                <a:solidFill>
                  <a:srgbClr val="FF0000"/>
                </a:solidFill>
                <a:latin typeface="Berlin Sans FB" pitchFamily="34" charset="0"/>
              </a:rPr>
              <a:t>Au démarrage de la construction des usines à B </a:t>
            </a:r>
            <a:r>
              <a:rPr lang="fr-FR" sz="2000" smtClean="0">
                <a:latin typeface="Berlin Sans FB" pitchFamily="34" charset="0"/>
              </a:rPr>
              <a:t>: </a:t>
            </a:r>
            <a:r>
              <a:rPr lang="fr-FR" sz="2000" i="1" smtClean="0">
                <a:latin typeface="Berlin Sans FB" pitchFamily="34" charset="0"/>
              </a:rPr>
              <a:t>B</a:t>
            </a:r>
            <a:r>
              <a:rPr lang="fr-FR" sz="1600" i="1" smtClean="0">
                <a:latin typeface="Berlin Sans FB" pitchFamily="34" charset="0"/>
              </a:rPr>
              <a:t>A</a:t>
            </a:r>
            <a:r>
              <a:rPr lang="fr-FR" sz="2000" i="1" smtClean="0">
                <a:latin typeface="Berlin Sans FB" pitchFamily="34" charset="0"/>
              </a:rPr>
              <a:t>B</a:t>
            </a:r>
            <a:r>
              <a:rPr lang="fr-FR" sz="1600" i="1" smtClean="0">
                <a:latin typeface="Berlin Sans FB" pitchFamily="34" charset="0"/>
              </a:rPr>
              <a:t>AR</a:t>
            </a:r>
            <a:r>
              <a:rPr lang="fr-FR" sz="2000" smtClean="0">
                <a:latin typeface="Berlin Sans FB" pitchFamily="34" charset="0"/>
              </a:rPr>
              <a:t> et Belle</a:t>
            </a:r>
          </a:p>
        </p:txBody>
      </p:sp>
    </p:spTree>
    <p:extLst>
      <p:ext uri="{BB962C8B-B14F-4D97-AF65-F5344CB8AC3E}">
        <p14:creationId xmlns:p14="http://schemas.microsoft.com/office/powerpoint/2010/main" val="3901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LAPP</a:t>
            </a:r>
          </a:p>
        </p:txBody>
      </p:sp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45985" y="1428736"/>
            <a:ext cx="4493538" cy="3642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u="sng" dirty="0" smtClean="0">
                <a:solidFill>
                  <a:srgbClr val="FF0000"/>
                </a:solidFill>
                <a:latin typeface="Arial Black" pitchFamily="34" charset="0"/>
              </a:rPr>
              <a:t>Expérimentalement :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mesures redondantes </a:t>
            </a:r>
          </a:p>
          <a:p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et indépendantes avec un bon contrôle théorique </a:t>
            </a:r>
          </a:p>
          <a:p>
            <a:r>
              <a:rPr lang="fr-FR" sz="1600" dirty="0" smtClean="0">
                <a:latin typeface="Berlin Sans FB" pitchFamily="34" charset="0"/>
              </a:rPr>
              <a:t>(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</a:rPr>
              <a:t>mais !!! 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  <a:sym typeface="ZapfDingbats"/>
              </a:rPr>
              <a:t> !!! : 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données = </a:t>
            </a:r>
            <a:r>
              <a:rPr lang="fr-FR" sz="1600" dirty="0" err="1" smtClean="0">
                <a:solidFill>
                  <a:srgbClr val="FF0000"/>
                </a:solidFill>
                <a:latin typeface="Berlin Sans FB" pitchFamily="34" charset="0"/>
              </a:rPr>
              <a:t>weak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sym typeface="Symbol"/>
              </a:rPr>
              <a:t>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QCD </a:t>
            </a:r>
          </a:p>
          <a:p>
            <a:pPr>
              <a:buFont typeface="Symbol" pitchFamily="18" charset="2"/>
              <a:buChar char="Þ"/>
            </a:pPr>
            <a:r>
              <a:rPr lang="fr-FR" sz="1600" dirty="0" smtClean="0">
                <a:latin typeface="Berlin Sans FB" pitchFamily="34" charset="0"/>
                <a:sym typeface="ZapfDingbats"/>
              </a:rPr>
              <a:t>inputs hadroniques </a:t>
            </a:r>
            <a:r>
              <a:rPr lang="fr-FR" sz="1600" dirty="0" smtClean="0">
                <a:latin typeface="Berlin Sans FB" pitchFamily="34" charset="0"/>
              </a:rPr>
              <a:t>(souvent </a:t>
            </a:r>
            <a:r>
              <a:rPr lang="fr-FR" sz="1600" dirty="0" err="1" smtClean="0">
                <a:latin typeface="Berlin Sans FB" pitchFamily="34" charset="0"/>
              </a:rPr>
              <a:t>Lattice</a:t>
            </a:r>
            <a:r>
              <a:rPr lang="fr-FR" sz="1600" dirty="0" smtClean="0">
                <a:latin typeface="Berlin Sans FB" pitchFamily="34" charset="0"/>
              </a:rPr>
              <a:t> QCD)):</a:t>
            </a:r>
          </a:p>
          <a:p>
            <a:endParaRPr lang="fr-FR" sz="1600" dirty="0" smtClean="0">
              <a:latin typeface="Berlin Sans FB" pitchFamily="34" charset="0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Physique nucléaire et Kaons: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ud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et |V</a:t>
            </a: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us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</a:t>
            </a: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Longueur des côtés : </a:t>
            </a:r>
          </a:p>
          <a:p>
            <a:pPr lvl="1">
              <a:buFont typeface="Arial" pitchFamily="34" charset="0"/>
              <a:buChar char="•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xb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(x=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u </a:t>
            </a:r>
            <a:r>
              <a:rPr lang="fr-FR" sz="1600" dirty="0" smtClean="0">
                <a:latin typeface="+mn-lt"/>
                <a:sym typeface="Wingdings" pitchFamily="2" charset="2"/>
              </a:rPr>
              <a:t>(</a:t>
            </a:r>
            <a:r>
              <a:rPr lang="fr-FR" sz="1400" dirty="0" smtClean="0">
                <a:latin typeface="Lucida Handwriting" pitchFamily="66" charset="0"/>
                <a:sym typeface="Wingdings" pitchFamily="2" charset="2"/>
              </a:rPr>
              <a:t>O</a:t>
            </a:r>
            <a:r>
              <a:rPr lang="fr-FR" sz="1600" dirty="0" smtClean="0">
                <a:latin typeface="+mn-lt"/>
                <a:sym typeface="Wingdings" pitchFamily="2" charset="2"/>
              </a:rPr>
              <a:t>(15%)),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c </a:t>
            </a:r>
            <a:r>
              <a:rPr lang="fr-FR" sz="1600" dirty="0" smtClean="0">
                <a:latin typeface="+mj-lt"/>
                <a:sym typeface="Wingdings" pitchFamily="2" charset="2"/>
              </a:rPr>
              <a:t>(</a:t>
            </a:r>
            <a:r>
              <a:rPr lang="fr-FR" sz="1400" dirty="0" smtClean="0">
                <a:latin typeface="Lucida Handwriting" pitchFamily="66" charset="0"/>
                <a:sym typeface="Wingdings" pitchFamily="2" charset="2"/>
              </a:rPr>
              <a:t>O</a:t>
            </a:r>
            <a:r>
              <a:rPr lang="fr-FR" sz="1600" dirty="0" smtClean="0">
                <a:latin typeface="+mj-lt"/>
                <a:sym typeface="Wingdings" pitchFamily="2" charset="2"/>
              </a:rPr>
              <a:t>(5%))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) : b </a:t>
            </a:r>
            <a:r>
              <a:rPr lang="fr-FR" sz="1600" dirty="0" smtClean="0">
                <a:latin typeface="Berlin Sans FB" pitchFamily="34" charset="0"/>
                <a:sym typeface="Symbol"/>
              </a:rPr>
              <a:t>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X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c</a:t>
            </a:r>
            <a:r>
              <a:rPr lang="fr-FR" sz="1600" baseline="-25000" dirty="0" smtClean="0">
                <a:latin typeface="Berlin Sans FB" pitchFamily="34" charset="0"/>
                <a:sym typeface="Symbol"/>
              </a:rPr>
              <a:t>/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u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l</a:t>
            </a:r>
            <a:r>
              <a:rPr lang="fr-FR" sz="2000" dirty="0" err="1" smtClean="0">
                <a:latin typeface="Symbol" pitchFamily="18" charset="2"/>
                <a:sym typeface="Symbol"/>
              </a:rPr>
              <a:t>n</a:t>
            </a:r>
            <a:endParaRPr lang="fr-FR" sz="2000" dirty="0" smtClean="0">
              <a:latin typeface="Symbol" pitchFamily="18" charset="2"/>
              <a:sym typeface="Wingdings" pitchFamily="2" charset="2"/>
            </a:endParaRPr>
          </a:p>
          <a:p>
            <a:pPr lvl="1"/>
            <a:endParaRPr lang="fr-FR" sz="800" dirty="0" smtClean="0">
              <a:latin typeface="Symbol" pitchFamily="18" charset="2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Mélange K/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B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d,s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: </a:t>
            </a:r>
            <a:r>
              <a:rPr lang="fr-FR" sz="1600" dirty="0" err="1" smtClean="0">
                <a:latin typeface="Symbol" pitchFamily="18" charset="2"/>
                <a:sym typeface="Wingdings" pitchFamily="2" charset="2"/>
              </a:rPr>
              <a:t>e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K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d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et </a:t>
            </a:r>
            <a:r>
              <a:rPr lang="fr-FR" sz="1600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s</a:t>
            </a:r>
            <a:r>
              <a:rPr lang="fr-FR" sz="1600" baseline="-250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+mj-lt"/>
                <a:sym typeface="Wingdings" pitchFamily="2" charset="2"/>
              </a:rPr>
              <a:t>(limite LEP </a:t>
            </a:r>
          </a:p>
          <a:p>
            <a:r>
              <a:rPr lang="fr-FR" sz="1600" dirty="0" smtClean="0">
                <a:latin typeface="+mj-lt"/>
                <a:sym typeface="Wingdings" pitchFamily="2" charset="2"/>
              </a:rPr>
              <a:t>&gt; 14 </a:t>
            </a:r>
            <a:r>
              <a:rPr lang="fr-FR" sz="1600" dirty="0" err="1" smtClean="0">
                <a:latin typeface="+mj-lt"/>
                <a:sym typeface="Wingdings" pitchFamily="2" charset="2"/>
              </a:rPr>
              <a:t>ps</a:t>
            </a:r>
            <a:r>
              <a:rPr lang="fr-FR" sz="1600" baseline="30000" dirty="0" smtClean="0">
                <a:latin typeface="+mj-lt"/>
                <a:sym typeface="Wingdings" pitchFamily="2" charset="2"/>
              </a:rPr>
              <a:t>-1  </a:t>
            </a:r>
            <a:r>
              <a:rPr lang="fr-FR" sz="1600" dirty="0" smtClean="0">
                <a:latin typeface="+mj-lt"/>
                <a:sym typeface="Wingdings" pitchFamily="2" charset="2"/>
              </a:rPr>
              <a:t>@95 %CL</a:t>
            </a:r>
            <a:r>
              <a:rPr lang="fr-FR" sz="1600" baseline="30000" dirty="0" smtClean="0">
                <a:latin typeface="+mj-lt"/>
                <a:sym typeface="Wingdings" pitchFamily="2" charset="2"/>
              </a:rPr>
              <a:t> </a:t>
            </a:r>
            <a:r>
              <a:rPr lang="fr-FR" sz="1600" dirty="0" smtClean="0">
                <a:latin typeface="+mj-lt"/>
                <a:sym typeface="Wingdings" pitchFamily="2" charset="2"/>
              </a:rPr>
              <a:t>)</a:t>
            </a: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 B</a:t>
            </a: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K 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…</a:t>
            </a:r>
          </a:p>
          <a:p>
            <a:endParaRPr lang="fr-FR" sz="1600" dirty="0" smtClean="0">
              <a:latin typeface="Berlin Sans FB" pitchFamily="34" charset="0"/>
              <a:sym typeface="Wingdings" pitchFamily="2" charset="2"/>
            </a:endParaRP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endParaRPr lang="fr-FR" sz="1600" baseline="-25000" dirty="0" smtClean="0">
              <a:solidFill>
                <a:srgbClr val="0000FF"/>
              </a:solidFill>
              <a:latin typeface="Berlin Sans FB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14942" y="1405582"/>
            <a:ext cx="98616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6643702" y="1357298"/>
            <a:ext cx="21018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Berlin Sans FB" pitchFamily="34" charset="0"/>
              </a:rPr>
              <a:t>LEP, </a:t>
            </a:r>
            <a:r>
              <a:rPr lang="fr-FR" sz="1600" dirty="0" err="1" smtClean="0">
                <a:latin typeface="Berlin Sans FB" pitchFamily="34" charset="0"/>
              </a:rPr>
              <a:t>TeVatron</a:t>
            </a:r>
            <a:r>
              <a:rPr lang="fr-FR" sz="1600" dirty="0" smtClean="0">
                <a:latin typeface="Berlin Sans FB" pitchFamily="34" charset="0"/>
              </a:rPr>
              <a:t>, CLEO, </a:t>
            </a:r>
          </a:p>
          <a:p>
            <a:r>
              <a:rPr lang="fr-FR" sz="1600" dirty="0" smtClean="0">
                <a:latin typeface="Berlin Sans FB" pitchFamily="34" charset="0"/>
              </a:rPr>
              <a:t>NA48, </a:t>
            </a:r>
            <a:r>
              <a:rPr lang="fr-FR" sz="1600" dirty="0" err="1" smtClean="0">
                <a:latin typeface="Berlin Sans FB" pitchFamily="34" charset="0"/>
              </a:rPr>
              <a:t>KTeV</a:t>
            </a:r>
            <a:r>
              <a:rPr lang="fr-FR" sz="1600" dirty="0" smtClean="0">
                <a:latin typeface="Berlin Sans FB" pitchFamily="34" charset="0"/>
              </a:rPr>
              <a:t>…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571472" y="599998"/>
            <a:ext cx="7996369" cy="400110"/>
          </a:xfrm>
          <a:prstGeom prst="rect">
            <a:avLst/>
          </a:prstGeom>
          <a:solidFill>
            <a:srgbClr val="CCFFFF">
              <a:alpha val="40000"/>
            </a:srgbClr>
          </a:solidFill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solidFill>
                  <a:srgbClr val="FF0000"/>
                </a:solidFill>
                <a:latin typeface="Berlin Sans FB" pitchFamily="34" charset="0"/>
              </a:rPr>
              <a:t>Juste avant les premiers résultats significatifs des usines à B </a:t>
            </a:r>
            <a:r>
              <a:rPr lang="fr-FR" sz="2000" smtClean="0">
                <a:latin typeface="Berlin Sans FB" pitchFamily="34" charset="0"/>
              </a:rPr>
              <a:t>: </a:t>
            </a:r>
            <a:r>
              <a:rPr lang="fr-FR" sz="2000" i="1" smtClean="0">
                <a:latin typeface="Berlin Sans FB" pitchFamily="34" charset="0"/>
              </a:rPr>
              <a:t>B</a:t>
            </a:r>
            <a:r>
              <a:rPr lang="fr-FR" sz="1600" i="1" smtClean="0">
                <a:latin typeface="Berlin Sans FB" pitchFamily="34" charset="0"/>
              </a:rPr>
              <a:t>A</a:t>
            </a:r>
            <a:r>
              <a:rPr lang="fr-FR" sz="2000" i="1" smtClean="0">
                <a:latin typeface="Berlin Sans FB" pitchFamily="34" charset="0"/>
              </a:rPr>
              <a:t>B</a:t>
            </a:r>
            <a:r>
              <a:rPr lang="fr-FR" sz="1600" i="1" smtClean="0">
                <a:latin typeface="Berlin Sans FB" pitchFamily="34" charset="0"/>
              </a:rPr>
              <a:t>AR</a:t>
            </a:r>
            <a:r>
              <a:rPr lang="fr-FR" sz="2000" smtClean="0">
                <a:latin typeface="Berlin Sans FB" pitchFamily="34" charset="0"/>
              </a:rPr>
              <a:t> et Belle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1184" y="1944000"/>
            <a:ext cx="4197096" cy="393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85883" y="38377"/>
            <a:ext cx="6643703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Le triangle d’unitarité </a:t>
            </a:r>
            <a:r>
              <a:rPr lang="fr-FR" sz="2400" smtClean="0">
                <a:latin typeface="Berlin Sans FB" pitchFamily="34" charset="0"/>
                <a:sym typeface="ZapfDingbats" pitchFamily="82" charset="2"/>
              </a:rPr>
              <a:t>:</a:t>
            </a:r>
            <a:r>
              <a:rPr lang="fr-FR" sz="240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 </a:t>
            </a:r>
            <a:r>
              <a:rPr lang="fr-FR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métrologie des paramètres CKM@SM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8252" y="6087070"/>
            <a:ext cx="6786610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 toutes les mesures doivent être en accord si le mécanisme KM@SM  est correct. Sinon: Nouvelle Physique (NP) ! </a:t>
            </a:r>
          </a:p>
        </p:txBody>
      </p:sp>
    </p:spTree>
    <p:extLst>
      <p:ext uri="{BB962C8B-B14F-4D97-AF65-F5344CB8AC3E}">
        <p14:creationId xmlns:p14="http://schemas.microsoft.com/office/powerpoint/2010/main" val="32634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LAPP</a:t>
            </a:r>
          </a:p>
        </p:txBody>
      </p:sp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71406" y="1468829"/>
            <a:ext cx="4424609" cy="3570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FF0000"/>
                </a:solidFill>
                <a:latin typeface="Arial Black" pitchFamily="34" charset="0"/>
              </a:rPr>
              <a:t>Expérimentalement :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mesures redondantes </a:t>
            </a:r>
          </a:p>
          <a:p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et indépendantes avec un bon contrôle théorique </a:t>
            </a:r>
          </a:p>
          <a:p>
            <a:r>
              <a:rPr lang="fr-FR" sz="1600" dirty="0" smtClean="0">
                <a:latin typeface="Berlin Sans FB" pitchFamily="34" charset="0"/>
              </a:rPr>
              <a:t>(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</a:rPr>
              <a:t>mais !!! </a:t>
            </a:r>
            <a:r>
              <a:rPr lang="fr-FR" sz="1600" dirty="0" smtClean="0">
                <a:solidFill>
                  <a:srgbClr val="008000"/>
                </a:solidFill>
                <a:latin typeface="Berlin Sans FB" pitchFamily="34" charset="0"/>
                <a:sym typeface="ZapfDingbats"/>
              </a:rPr>
              <a:t> !!! : 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données = </a:t>
            </a:r>
            <a:r>
              <a:rPr lang="fr-FR" sz="1600" dirty="0" err="1" smtClean="0">
                <a:solidFill>
                  <a:srgbClr val="FF0000"/>
                </a:solidFill>
                <a:latin typeface="Berlin Sans FB" pitchFamily="34" charset="0"/>
              </a:rPr>
              <a:t>weak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sym typeface="Symbol"/>
              </a:rPr>
              <a:t>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</a:rPr>
              <a:t> QCD </a:t>
            </a:r>
          </a:p>
          <a:p>
            <a:pPr>
              <a:buFont typeface="Symbol" pitchFamily="18" charset="2"/>
              <a:buChar char="Þ"/>
            </a:pPr>
            <a:r>
              <a:rPr lang="fr-FR" sz="1600" dirty="0" smtClean="0">
                <a:latin typeface="Berlin Sans FB" pitchFamily="34" charset="0"/>
                <a:sym typeface="ZapfDingbats"/>
              </a:rPr>
              <a:t>inputs hadroniques </a:t>
            </a:r>
            <a:r>
              <a:rPr lang="fr-FR" sz="1600" dirty="0" smtClean="0">
                <a:latin typeface="Berlin Sans FB" pitchFamily="34" charset="0"/>
              </a:rPr>
              <a:t>(souvent </a:t>
            </a:r>
            <a:r>
              <a:rPr lang="fr-FR" sz="1600" dirty="0" err="1" smtClean="0">
                <a:latin typeface="Berlin Sans FB" pitchFamily="34" charset="0"/>
              </a:rPr>
              <a:t>Lattice</a:t>
            </a:r>
            <a:r>
              <a:rPr lang="fr-FR" sz="1600" dirty="0" smtClean="0">
                <a:latin typeface="Berlin Sans FB" pitchFamily="34" charset="0"/>
              </a:rPr>
              <a:t> QCD)):</a:t>
            </a:r>
          </a:p>
          <a:p>
            <a:endParaRPr lang="fr-FR" sz="1600" dirty="0" smtClean="0">
              <a:latin typeface="Berlin Sans FB" pitchFamily="34" charset="0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Physique nucléaire et Kaons: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ud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et |V</a:t>
            </a: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us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</a:t>
            </a: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Longueur des côtés : </a:t>
            </a:r>
          </a:p>
          <a:p>
            <a:pPr lvl="1">
              <a:buFont typeface="Arial" pitchFamily="34" charset="0"/>
              <a:buChar char="•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 |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V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xb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| (x=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u,c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) : b </a:t>
            </a:r>
            <a:r>
              <a:rPr lang="fr-FR" sz="1600" dirty="0" smtClean="0">
                <a:latin typeface="Berlin Sans FB" pitchFamily="34" charset="0"/>
                <a:sym typeface="Symbol"/>
              </a:rPr>
              <a:t>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X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c</a:t>
            </a:r>
            <a:r>
              <a:rPr lang="fr-FR" sz="1600" baseline="-25000" dirty="0" smtClean="0">
                <a:latin typeface="Berlin Sans FB" pitchFamily="34" charset="0"/>
                <a:sym typeface="Symbol"/>
              </a:rPr>
              <a:t>/</a:t>
            </a:r>
            <a:r>
              <a:rPr lang="fr-FR" sz="1600" baseline="-25000" dirty="0" err="1" smtClean="0">
                <a:latin typeface="Berlin Sans FB" pitchFamily="34" charset="0"/>
                <a:sym typeface="Symbol"/>
              </a:rPr>
              <a:t>u</a:t>
            </a:r>
            <a:r>
              <a:rPr lang="fr-FR" sz="1600" dirty="0" err="1" smtClean="0">
                <a:latin typeface="Berlin Sans FB" pitchFamily="34" charset="0"/>
                <a:sym typeface="Symbol"/>
              </a:rPr>
              <a:t>l</a:t>
            </a:r>
            <a:r>
              <a:rPr lang="fr-FR" sz="2000" dirty="0" err="1" smtClean="0">
                <a:latin typeface="Symbol" pitchFamily="18" charset="2"/>
                <a:sym typeface="Symbol"/>
              </a:rPr>
              <a:t>n</a:t>
            </a:r>
            <a:endParaRPr lang="fr-FR" sz="2000" dirty="0" smtClean="0">
              <a:latin typeface="Symbol" pitchFamily="18" charset="2"/>
              <a:sym typeface="Wingdings" pitchFamily="2" charset="2"/>
            </a:endParaRPr>
          </a:p>
          <a:p>
            <a:pPr lvl="1"/>
            <a:endParaRPr lang="fr-FR" sz="800" dirty="0" smtClean="0">
              <a:latin typeface="Symbol" pitchFamily="18" charset="2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Mélange K/</a:t>
            </a:r>
            <a:r>
              <a:rPr lang="fr-FR" sz="1600" dirty="0" err="1" smtClean="0">
                <a:latin typeface="Berlin Sans FB" pitchFamily="34" charset="0"/>
                <a:sym typeface="Wingdings" pitchFamily="2" charset="2"/>
              </a:rPr>
              <a:t>B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d,s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: </a:t>
            </a:r>
            <a:r>
              <a:rPr lang="fr-FR" sz="1600" dirty="0" err="1" smtClean="0">
                <a:latin typeface="Symbol" pitchFamily="18" charset="2"/>
                <a:sym typeface="Wingdings" pitchFamily="2" charset="2"/>
              </a:rPr>
              <a:t>e</a:t>
            </a:r>
            <a:r>
              <a:rPr lang="fr-FR" sz="1600" baseline="-25000" dirty="0" err="1" smtClean="0">
                <a:latin typeface="Berlin Sans FB" pitchFamily="34" charset="0"/>
                <a:sym typeface="Wingdings" pitchFamily="2" charset="2"/>
              </a:rPr>
              <a:t>K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d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et </a:t>
            </a:r>
            <a:r>
              <a:rPr lang="fr-FR" sz="1600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m</a:t>
            </a:r>
            <a:r>
              <a:rPr lang="fr-FR" sz="1600" baseline="-25000" dirty="0" err="1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s</a:t>
            </a:r>
            <a:endParaRPr lang="fr-FR" sz="1600" baseline="-25000" dirty="0" smtClean="0">
              <a:solidFill>
                <a:srgbClr val="0000FF"/>
              </a:solidFill>
              <a:latin typeface="Berlin Sans FB" pitchFamily="34" charset="0"/>
              <a:sym typeface="Wingdings" pitchFamily="2" charset="2"/>
            </a:endParaRPr>
          </a:p>
          <a:p>
            <a:endParaRPr lang="fr-FR" sz="800" dirty="0" smtClean="0">
              <a:latin typeface="Berlin Sans FB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1600" baseline="-25000" dirty="0" smtClean="0"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Angles (asymétries):</a:t>
            </a:r>
            <a:endParaRPr lang="fr-FR" sz="1600" b="1" dirty="0" smtClean="0">
              <a:latin typeface="Symbol" pitchFamily="18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 b/f</a:t>
            </a:r>
            <a:r>
              <a:rPr lang="fr-FR" b="1" baseline="-25000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1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: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 </a:t>
            </a:r>
            <a:r>
              <a:rPr lang="fr-FR" sz="1600" dirty="0" smtClean="0">
                <a:latin typeface="Berlin Sans FB" pitchFamily="34" charset="0"/>
                <a:sym typeface="Wingdings" pitchFamily="2" charset="2"/>
              </a:rPr>
              <a:t>modes charmonium</a:t>
            </a:r>
          </a:p>
          <a:p>
            <a:pPr lvl="2"/>
            <a:r>
              <a:rPr lang="fr-FR" sz="110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sin(2</a:t>
            </a:r>
            <a:r>
              <a:rPr lang="fr-FR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b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)</a:t>
            </a:r>
            <a:r>
              <a:rPr lang="fr-FR" sz="200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=0.48</a:t>
            </a:r>
            <a:r>
              <a:rPr lang="fr-FR" sz="2000" dirty="0" smtClean="0">
                <a:solidFill>
                  <a:srgbClr val="0000FF"/>
                </a:solidFill>
                <a:latin typeface="+mj-lt"/>
                <a:sym typeface="Symbol"/>
              </a:rPr>
              <a:t>0.16</a:t>
            </a:r>
            <a:endParaRPr lang="fr-FR" sz="2000" dirty="0" smtClean="0">
              <a:solidFill>
                <a:srgbClr val="0000FF"/>
              </a:solidFill>
              <a:latin typeface="+mj-lt"/>
              <a:sym typeface="Wingdings" pitchFamily="2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86380" y="1262706"/>
            <a:ext cx="98616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7072330" y="1201151"/>
            <a:ext cx="170912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Berlin Sans FB" pitchFamily="34" charset="0"/>
              </a:rPr>
              <a:t>BaBar (SLAC) et </a:t>
            </a:r>
          </a:p>
          <a:p>
            <a:r>
              <a:rPr lang="fr-FR" sz="1600" dirty="0" smtClean="0">
                <a:latin typeface="Berlin Sans FB" pitchFamily="34" charset="0"/>
              </a:rPr>
              <a:t>Belle (KEK) ! …</a:t>
            </a:r>
          </a:p>
        </p:txBody>
      </p:sp>
      <p:pic>
        <p:nvPicPr>
          <p:cNvPr id="161794" name="Picture 2" descr="rhoeta_large_global_2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85926"/>
            <a:ext cx="4197096" cy="393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 bwMode="auto">
          <a:xfrm>
            <a:off x="1071538" y="599998"/>
            <a:ext cx="7000924" cy="400110"/>
          </a:xfrm>
          <a:prstGeom prst="rect">
            <a:avLst/>
          </a:prstGeom>
          <a:solidFill>
            <a:srgbClr val="00B0F0">
              <a:alpha val="9000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Mise en évidence CPV dans les B aux </a:t>
            </a:r>
            <a:r>
              <a:rPr lang="fr-FR" sz="2000" dirty="0" smtClean="0">
                <a:solidFill>
                  <a:srgbClr val="FF0000"/>
                </a:solidFill>
                <a:latin typeface="Berlin Sans FB" pitchFamily="34" charset="0"/>
              </a:rPr>
              <a:t>usines à B </a:t>
            </a:r>
            <a:r>
              <a:rPr lang="fr-FR" sz="2000" dirty="0" smtClean="0">
                <a:latin typeface="Berlin Sans FB" pitchFamily="34" charset="0"/>
              </a:rPr>
              <a:t>: </a:t>
            </a:r>
            <a:r>
              <a:rPr lang="fr-FR" sz="2000" i="1" dirty="0" smtClean="0">
                <a:latin typeface="Berlin Sans FB" pitchFamily="34" charset="0"/>
              </a:rPr>
              <a:t>B</a:t>
            </a:r>
            <a:r>
              <a:rPr lang="fr-FR" sz="1600" i="1" dirty="0" smtClean="0">
                <a:latin typeface="Berlin Sans FB" pitchFamily="34" charset="0"/>
              </a:rPr>
              <a:t>A</a:t>
            </a:r>
            <a:r>
              <a:rPr lang="fr-FR" sz="2000" i="1" dirty="0" smtClean="0">
                <a:latin typeface="Berlin Sans FB" pitchFamily="34" charset="0"/>
              </a:rPr>
              <a:t>B</a:t>
            </a:r>
            <a:r>
              <a:rPr lang="fr-FR" sz="1600" i="1" dirty="0" smtClean="0">
                <a:latin typeface="Berlin Sans FB" pitchFamily="34" charset="0"/>
              </a:rPr>
              <a:t>AR</a:t>
            </a:r>
            <a:r>
              <a:rPr lang="fr-FR" sz="2000" dirty="0" smtClean="0">
                <a:latin typeface="Berlin Sans FB" pitchFamily="34" charset="0"/>
              </a:rPr>
              <a:t> et Belle !</a:t>
            </a: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5720" y="5143512"/>
            <a:ext cx="3857652" cy="584775"/>
          </a:xfrm>
          <a:prstGeom prst="rect">
            <a:avLst/>
          </a:prstGeom>
          <a:solidFill>
            <a:srgbClr val="FF0000">
              <a:alpha val="7000"/>
            </a:srgbClr>
          </a:solidFill>
          <a:ln w="444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0000FF"/>
                </a:solidFill>
                <a:cs typeface="Arial" pitchFamily="34" charset="0"/>
              </a:rPr>
              <a:t>Note:</a:t>
            </a:r>
            <a:r>
              <a:rPr lang="fr-FR" sz="1400" b="1" dirty="0" smtClean="0">
                <a:cs typeface="Arial" pitchFamily="34" charset="0"/>
              </a:rPr>
              <a:t> fin 2009 il y a plus de 25 observables</a:t>
            </a:r>
          </a:p>
          <a:p>
            <a:r>
              <a:rPr lang="fr-FR" sz="1400" b="1" dirty="0" smtClean="0">
                <a:cs typeface="Arial" pitchFamily="34" charset="0"/>
              </a:rPr>
              <a:t>dans les B qui violent CP à  &gt;</a:t>
            </a:r>
            <a:r>
              <a:rPr lang="fr-FR" sz="1600" dirty="0" smtClean="0">
                <a:latin typeface="Berlin Sans FB" pitchFamily="34" charset="0"/>
              </a:rPr>
              <a:t>3</a:t>
            </a:r>
            <a:r>
              <a:rPr lang="fr-FR" b="1" dirty="0" smtClean="0">
                <a:latin typeface="Symbol" pitchFamily="18" charset="2"/>
              </a:rPr>
              <a:t>s</a:t>
            </a:r>
            <a:r>
              <a:rPr lang="fr-FR" sz="1600" dirty="0" smtClean="0">
                <a:latin typeface="Berlin Sans FB" pitchFamily="34" charset="0"/>
              </a:rPr>
              <a:t>!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85883" y="38377"/>
            <a:ext cx="6643703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Le triangle d’unitarité </a:t>
            </a:r>
            <a:r>
              <a:rPr lang="fr-FR" sz="2400" smtClean="0">
                <a:latin typeface="Berlin Sans FB" pitchFamily="34" charset="0"/>
                <a:sym typeface="ZapfDingbats" pitchFamily="82" charset="2"/>
              </a:rPr>
              <a:t>:</a:t>
            </a:r>
            <a:r>
              <a:rPr lang="fr-FR" sz="240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 </a:t>
            </a:r>
            <a:r>
              <a:rPr lang="fr-FR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métrologie des paramètres CKM@SM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38252" y="6087070"/>
            <a:ext cx="6786610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 toutes les mesures doivent être en accord si le mécanisme KM@SM  est correct. Sinon: Nouvelle Physique (NP) ! </a:t>
            </a:r>
          </a:p>
        </p:txBody>
      </p:sp>
    </p:spTree>
    <p:extLst>
      <p:ext uri="{BB962C8B-B14F-4D97-AF65-F5344CB8AC3E}">
        <p14:creationId xmlns:p14="http://schemas.microsoft.com/office/powerpoint/2010/main" val="3175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7158" y="71414"/>
            <a:ext cx="5429288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 err="1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LHCb</a:t>
            </a:r>
            <a:r>
              <a:rPr lang="fr-FR" sz="2400" dirty="0" smtClean="0">
                <a:latin typeface="Berlin Sans FB" pitchFamily="34" charset="0"/>
                <a:sym typeface="ZapfDingbats" pitchFamily="82" charset="2"/>
              </a:rPr>
              <a:t>@</a:t>
            </a:r>
            <a:r>
              <a:rPr lang="fr-FR" sz="2400" dirty="0" smtClean="0">
                <a:solidFill>
                  <a:srgbClr val="008000"/>
                </a:solidFill>
                <a:latin typeface="Berlin Sans FB" pitchFamily="34" charset="0"/>
                <a:sym typeface="ZapfDingbats" pitchFamily="82" charset="2"/>
              </a:rPr>
              <a:t>LHC</a:t>
            </a: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 </a:t>
            </a:r>
            <a:r>
              <a:rPr lang="fr-FR" sz="2000" b="1" dirty="0" smtClean="0">
                <a:solidFill>
                  <a:srgbClr val="0000FF"/>
                </a:solidFill>
                <a:latin typeface="+mj-lt"/>
                <a:sym typeface="ZapfDingbats" pitchFamily="82" charset="2"/>
              </a:rPr>
              <a:t>(fonctionnement nominal à 14TeV)</a:t>
            </a:r>
            <a:endParaRPr lang="fr-FR" sz="2000" b="1" dirty="0">
              <a:solidFill>
                <a:srgbClr val="0000FF"/>
              </a:solidFill>
              <a:latin typeface="+mj-lt"/>
              <a:sym typeface="ZapfDingbats" pitchFamily="82" charset="2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69" name="Image 68" descr="logo-30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2000" y="27433"/>
            <a:ext cx="1214414" cy="8297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0" name="TextBox 9"/>
          <p:cNvSpPr txBox="1"/>
          <p:nvPr/>
        </p:nvSpPr>
        <p:spPr>
          <a:xfrm>
            <a:off x="6143636" y="36000"/>
            <a:ext cx="171451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00FF"/>
                </a:solidFill>
                <a:latin typeface="+mj-lt"/>
                <a:cs typeface="Times New Roman"/>
              </a:rPr>
              <a:t>730 personnes</a:t>
            </a:r>
          </a:p>
          <a:p>
            <a:pPr algn="ctr"/>
            <a:r>
              <a:rPr lang="fr-FR" sz="1400" b="1" dirty="0" smtClean="0">
                <a:solidFill>
                  <a:srgbClr val="0000FF"/>
                </a:solidFill>
                <a:latin typeface="+mj-lt"/>
                <a:cs typeface="Times New Roman"/>
              </a:rPr>
              <a:t>54 instituts 15 pays</a:t>
            </a:r>
            <a:endParaRPr lang="fr-FR" sz="1400" b="1" dirty="0">
              <a:solidFill>
                <a:srgbClr val="0000FF"/>
              </a:solidFill>
              <a:latin typeface="+mj-lt"/>
              <a:cs typeface="Times New Roman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1406" y="642918"/>
            <a:ext cx="6000792" cy="3508653"/>
          </a:xfrm>
          <a:prstGeom prst="rect">
            <a:avLst/>
          </a:prstGeom>
          <a:solidFill>
            <a:srgbClr val="FFFFCC">
              <a:alpha val="31000"/>
            </a:srgb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n-lt"/>
              </a:rPr>
              <a:t> </a:t>
            </a:r>
            <a:r>
              <a:rPr lang="fr-FR" sz="1600" b="1" dirty="0" smtClean="0">
                <a:latin typeface="+mn-lt"/>
              </a:rPr>
              <a:t>Fonctionnement à une luminosité nominale plus basse pour </a:t>
            </a:r>
            <a:r>
              <a:rPr lang="fr-FR" sz="1600" b="1" dirty="0" smtClean="0">
                <a:solidFill>
                  <a:srgbClr val="008000"/>
                </a:solidFill>
                <a:latin typeface="+mn-lt"/>
              </a:rPr>
              <a:t>limiter le pile-up </a:t>
            </a:r>
            <a:r>
              <a:rPr lang="fr-FR" sz="1600" b="1" dirty="0" smtClean="0">
                <a:latin typeface="+mn-lt"/>
              </a:rPr>
              <a:t>: 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ℒ=2x10</a:t>
            </a:r>
            <a:r>
              <a:rPr lang="fr-FR" sz="1600" b="1" baseline="30000" dirty="0" smtClean="0">
                <a:solidFill>
                  <a:srgbClr val="0000FF"/>
                </a:solidFill>
                <a:latin typeface="+mn-lt"/>
              </a:rPr>
              <a:t>32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cm</a:t>
            </a:r>
            <a:r>
              <a:rPr lang="fr-FR" sz="1600" b="1" baseline="30000" dirty="0" smtClean="0">
                <a:solidFill>
                  <a:srgbClr val="0000FF"/>
                </a:solidFill>
                <a:latin typeface="+mn-lt"/>
              </a:rPr>
              <a:t>-2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s</a:t>
            </a:r>
            <a:r>
              <a:rPr lang="fr-FR" sz="1600" b="1" baseline="30000" dirty="0" smtClean="0">
                <a:solidFill>
                  <a:srgbClr val="0000FF"/>
                </a:solidFill>
                <a:latin typeface="+mn-lt"/>
              </a:rPr>
              <a:t>-1 </a:t>
            </a:r>
            <a:r>
              <a:rPr lang="fr-FR" sz="1600" dirty="0" smtClean="0">
                <a:latin typeface="+mn-lt"/>
              </a:rPr>
              <a:t>(faisceaux dé-focalisés)</a:t>
            </a:r>
          </a:p>
          <a:p>
            <a:endParaRPr lang="fr-FR" sz="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Grande section efficace </a:t>
            </a:r>
            <a:r>
              <a:rPr lang="fr-FR" sz="1600" b="1" dirty="0" err="1" smtClean="0">
                <a:solidFill>
                  <a:srgbClr val="008000"/>
                </a:solidFill>
                <a:cs typeface="Arial" pitchFamily="34" charset="0"/>
              </a:rPr>
              <a:t>b</a:t>
            </a:r>
            <a:r>
              <a:rPr lang="fr-FR" sz="1600" b="1" dirty="0" err="1" smtClean="0">
                <a:solidFill>
                  <a:srgbClr val="008000"/>
                </a:solidFill>
                <a:latin typeface="Arial Bar" pitchFamily="34" charset="0"/>
                <a:cs typeface="Arial Bar" pitchFamily="34" charset="0"/>
              </a:rPr>
              <a:t>b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1600" dirty="0" smtClean="0">
                <a:latin typeface="+mj-lt"/>
              </a:rPr>
              <a:t>: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  <a:sym typeface="Symbol"/>
              </a:rPr>
              <a:t>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500 </a:t>
            </a:r>
            <a:r>
              <a:rPr lang="fr-FR" sz="20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b (minimum!)</a:t>
            </a:r>
          </a:p>
          <a:p>
            <a:r>
              <a:rPr lang="fr-FR" sz="1600" b="1" dirty="0" smtClean="0">
                <a:latin typeface="+mj-lt"/>
              </a:rPr>
              <a:t>-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fr-FR" sz="1500" dirty="0" smtClean="0">
                <a:latin typeface="+mj-lt"/>
              </a:rPr>
              <a:t>mais </a:t>
            </a:r>
            <a:r>
              <a:rPr lang="fr-FR" sz="1500" dirty="0" err="1" smtClean="0">
                <a:latin typeface="Symbol" pitchFamily="18" charset="2"/>
              </a:rPr>
              <a:t>s</a:t>
            </a:r>
            <a:r>
              <a:rPr lang="fr-FR" sz="1500" baseline="-25000" dirty="0" err="1" smtClean="0">
                <a:latin typeface="+mj-lt"/>
              </a:rPr>
              <a:t>had</a:t>
            </a:r>
            <a:r>
              <a:rPr lang="fr-FR" sz="1500" dirty="0" smtClean="0">
                <a:latin typeface="+mj-lt"/>
              </a:rPr>
              <a:t>/</a:t>
            </a:r>
            <a:r>
              <a:rPr lang="fr-FR" sz="1500" dirty="0" err="1" smtClean="0">
                <a:latin typeface="Symbol" pitchFamily="18" charset="2"/>
              </a:rPr>
              <a:t>s</a:t>
            </a:r>
            <a:r>
              <a:rPr lang="fr-FR" sz="1500" baseline="-25000" dirty="0" err="1" smtClean="0">
                <a:cs typeface="Arial" pitchFamily="34" charset="0"/>
              </a:rPr>
              <a:t>b</a:t>
            </a:r>
            <a:r>
              <a:rPr lang="fr-FR" sz="1500" baseline="-25000" dirty="0" err="1" smtClean="0">
                <a:latin typeface="Arial Bar" pitchFamily="34" charset="0"/>
                <a:cs typeface="Arial Bar" pitchFamily="34" charset="0"/>
              </a:rPr>
              <a:t>b</a:t>
            </a:r>
            <a:r>
              <a:rPr lang="fr-FR" sz="1500" dirty="0" smtClean="0">
                <a:latin typeface="+mj-lt"/>
                <a:sym typeface="Symbol"/>
              </a:rPr>
              <a:t>510</a:t>
            </a:r>
            <a:r>
              <a:rPr lang="fr-FR" sz="1500" baseline="30000" dirty="0" smtClean="0">
                <a:latin typeface="+mj-lt"/>
                <a:sym typeface="Symbol"/>
              </a:rPr>
              <a:t>3</a:t>
            </a:r>
            <a:r>
              <a:rPr lang="fr-FR" sz="1500" dirty="0" smtClean="0">
                <a:latin typeface="+mj-lt"/>
                <a:sym typeface="Symbol"/>
              </a:rPr>
              <a:t> et désintégrations rares  </a:t>
            </a:r>
            <a:r>
              <a:rPr lang="fr-FR" sz="1500" dirty="0" smtClean="0">
                <a:latin typeface="Lucida Handwriting" pitchFamily="66" charset="0"/>
                <a:sym typeface="Symbol"/>
              </a:rPr>
              <a:t>B </a:t>
            </a:r>
            <a:r>
              <a:rPr lang="fr-FR" sz="1500" dirty="0" smtClean="0">
                <a:latin typeface="+mj-lt"/>
                <a:sym typeface="Symbol"/>
              </a:rPr>
              <a:t> 10</a:t>
            </a:r>
            <a:r>
              <a:rPr lang="fr-FR" sz="1500" baseline="30000" dirty="0" smtClean="0">
                <a:latin typeface="+mj-lt"/>
                <a:sym typeface="Symbol"/>
              </a:rPr>
              <a:t>-5</a:t>
            </a:r>
            <a:endParaRPr lang="fr-FR" sz="1500" baseline="300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fr-FR" sz="1500" dirty="0" smtClean="0">
                <a:latin typeface="+mj-lt"/>
              </a:rPr>
              <a:t> production de hadrons B : 10</a:t>
            </a:r>
            <a:r>
              <a:rPr lang="fr-FR" sz="1500" baseline="30000" dirty="0" smtClean="0">
                <a:latin typeface="+mj-lt"/>
              </a:rPr>
              <a:t>12</a:t>
            </a:r>
            <a:r>
              <a:rPr lang="fr-FR" sz="1500" dirty="0" smtClean="0">
                <a:latin typeface="+mj-lt"/>
              </a:rPr>
              <a:t> hadrons B </a:t>
            </a:r>
            <a:r>
              <a:rPr lang="en-US" sz="1500" dirty="0" smtClean="0">
                <a:latin typeface="+mj-lt"/>
              </a:rPr>
              <a:t>[</a:t>
            </a:r>
            <a:r>
              <a:rPr lang="fr-FR" sz="1500" b="1" dirty="0" smtClean="0">
                <a:solidFill>
                  <a:srgbClr val="0000FF"/>
                </a:solidFill>
              </a:rPr>
              <a:t>ℒ</a:t>
            </a:r>
            <a:r>
              <a:rPr lang="fr-FR" sz="1500" b="1" baseline="-25000" dirty="0" err="1" smtClean="0">
                <a:solidFill>
                  <a:srgbClr val="0000FF"/>
                </a:solidFill>
              </a:rPr>
              <a:t>int</a:t>
            </a:r>
            <a:r>
              <a:rPr lang="fr-FR" sz="1500" b="1" dirty="0" smtClean="0">
                <a:solidFill>
                  <a:srgbClr val="0000FF"/>
                </a:solidFill>
                <a:latin typeface="+mj-lt"/>
              </a:rPr>
              <a:t>=</a:t>
            </a:r>
            <a:r>
              <a:rPr lang="en-US" sz="1500" b="1" dirty="0" smtClean="0">
                <a:solidFill>
                  <a:srgbClr val="0000FF"/>
                </a:solidFill>
                <a:latin typeface="+mj-lt"/>
              </a:rPr>
              <a:t>2/</a:t>
            </a:r>
            <a:r>
              <a:rPr lang="en-US" sz="1500" b="1" dirty="0" err="1" smtClean="0">
                <a:solidFill>
                  <a:srgbClr val="0000FF"/>
                </a:solidFill>
                <a:latin typeface="+mj-lt"/>
              </a:rPr>
              <a:t>fb</a:t>
            </a:r>
            <a:r>
              <a:rPr lang="en-US" sz="1500" b="1" dirty="0" smtClean="0">
                <a:solidFill>
                  <a:srgbClr val="0000FF"/>
                </a:solidFill>
                <a:latin typeface="+mj-lt"/>
              </a:rPr>
              <a:t>/an  </a:t>
            </a:r>
            <a:r>
              <a:rPr lang="en-US" sz="1500" dirty="0" smtClean="0">
                <a:latin typeface="+mj-lt"/>
                <a:sym typeface="Symbol"/>
              </a:rPr>
              <a:t> </a:t>
            </a:r>
            <a:r>
              <a:rPr lang="en-US" sz="1500" dirty="0" smtClean="0">
                <a:latin typeface="+mj-lt"/>
              </a:rPr>
              <a:t>10/</a:t>
            </a:r>
            <a:r>
              <a:rPr lang="en-US" sz="1500" dirty="0" err="1" smtClean="0">
                <a:latin typeface="+mj-lt"/>
              </a:rPr>
              <a:t>fb</a:t>
            </a:r>
            <a:r>
              <a:rPr lang="en-US" sz="1500" dirty="0" smtClean="0">
                <a:latin typeface="+mj-lt"/>
              </a:rPr>
              <a:t>/5 </a:t>
            </a:r>
            <a:r>
              <a:rPr lang="en-US" sz="1500" dirty="0" err="1" smtClean="0">
                <a:latin typeface="+mj-lt"/>
              </a:rPr>
              <a:t>ans</a:t>
            </a:r>
            <a:r>
              <a:rPr lang="en-US" sz="1500" dirty="0" smtClean="0">
                <a:latin typeface="+mj-lt"/>
              </a:rPr>
              <a:t>]</a:t>
            </a:r>
          </a:p>
          <a:p>
            <a:pPr>
              <a:buFontTx/>
              <a:buChar char="-"/>
            </a:pPr>
            <a:r>
              <a:rPr lang="en-US" sz="1500" dirty="0" smtClean="0">
                <a:latin typeface="+mj-lt"/>
              </a:rPr>
              <a:t> </a:t>
            </a:r>
            <a:r>
              <a:rPr lang="en-US" sz="1500" dirty="0" err="1" smtClean="0">
                <a:latin typeface="+mj-lt"/>
              </a:rPr>
              <a:t>démarrage</a:t>
            </a:r>
            <a:r>
              <a:rPr lang="en-US" sz="1500" dirty="0" smtClean="0">
                <a:latin typeface="+mj-lt"/>
              </a:rPr>
              <a:t> 2010 @7 </a:t>
            </a:r>
            <a:r>
              <a:rPr lang="en-US" sz="1500" dirty="0" err="1" smtClean="0">
                <a:latin typeface="+mj-lt"/>
              </a:rPr>
              <a:t>TeV</a:t>
            </a:r>
            <a:r>
              <a:rPr lang="en-US" sz="1500" dirty="0" smtClean="0">
                <a:latin typeface="+mj-lt"/>
              </a:rPr>
              <a:t>: 18-24 </a:t>
            </a:r>
            <a:r>
              <a:rPr lang="en-US" sz="1500" dirty="0" err="1" smtClean="0">
                <a:latin typeface="+mj-lt"/>
              </a:rPr>
              <a:t>mois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 smtClean="0">
                <a:sym typeface="Symbol"/>
              </a:rPr>
              <a:t> </a:t>
            </a:r>
            <a:r>
              <a:rPr lang="fr-FR" sz="1500" b="1" dirty="0" smtClean="0">
                <a:solidFill>
                  <a:srgbClr val="0000FF"/>
                </a:solidFill>
              </a:rPr>
              <a:t>ℒ</a:t>
            </a:r>
            <a:r>
              <a:rPr lang="fr-FR" sz="1500" b="1" baseline="-25000" dirty="0" err="1" smtClean="0">
                <a:solidFill>
                  <a:srgbClr val="0000FF"/>
                </a:solidFill>
              </a:rPr>
              <a:t>int</a:t>
            </a:r>
            <a:r>
              <a:rPr lang="fr-FR" sz="1500" b="1" dirty="0" smtClean="0">
                <a:solidFill>
                  <a:srgbClr val="0000FF"/>
                </a:solidFill>
                <a:latin typeface="+mj-lt"/>
              </a:rPr>
              <a:t>~</a:t>
            </a:r>
            <a:r>
              <a:rPr lang="en-US" sz="1500" b="1" dirty="0" smtClean="0">
                <a:solidFill>
                  <a:srgbClr val="0000FF"/>
                </a:solidFill>
                <a:latin typeface="+mj-lt"/>
              </a:rPr>
              <a:t>1/</a:t>
            </a:r>
            <a:r>
              <a:rPr lang="en-US" sz="1500" b="1" dirty="0" err="1" smtClean="0">
                <a:solidFill>
                  <a:srgbClr val="0000FF"/>
                </a:solidFill>
                <a:latin typeface="+mj-lt"/>
              </a:rPr>
              <a:t>fb</a:t>
            </a:r>
            <a:r>
              <a:rPr lang="en-US" sz="1500" dirty="0" smtClean="0">
                <a:latin typeface="+mj-lt"/>
              </a:rPr>
              <a:t> (</a:t>
            </a:r>
            <a:r>
              <a:rPr lang="fr-FR" sz="1500" dirty="0" err="1" smtClean="0">
                <a:latin typeface="Symbol" pitchFamily="18" charset="2"/>
              </a:rPr>
              <a:t>s</a:t>
            </a:r>
            <a:r>
              <a:rPr lang="fr-FR" sz="1500" baseline="-25000" dirty="0" err="1" smtClean="0">
                <a:cs typeface="Arial" pitchFamily="34" charset="0"/>
              </a:rPr>
              <a:t>b</a:t>
            </a:r>
            <a:r>
              <a:rPr lang="fr-FR" sz="1500" baseline="-25000" dirty="0" err="1" smtClean="0">
                <a:latin typeface="Arial Bar" pitchFamily="34" charset="0"/>
                <a:cs typeface="Arial Bar" pitchFamily="34" charset="0"/>
              </a:rPr>
              <a:t>b</a:t>
            </a:r>
            <a:r>
              <a:rPr lang="fr-FR" sz="1500" dirty="0" smtClean="0"/>
              <a:t> </a:t>
            </a:r>
            <a:r>
              <a:rPr lang="fr-FR" sz="1500" dirty="0" smtClean="0">
                <a:latin typeface="+mn-lt"/>
              </a:rPr>
              <a:t>divisée ~2 )</a:t>
            </a:r>
            <a:endParaRPr lang="en-US" sz="15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+mj-lt"/>
              </a:rPr>
              <a:t>  Les </a:t>
            </a:r>
            <a:r>
              <a:rPr lang="fr-FR" sz="1600" b="1" dirty="0" err="1" smtClean="0">
                <a:solidFill>
                  <a:srgbClr val="008000"/>
                </a:solidFill>
                <a:cs typeface="Arial" pitchFamily="34" charset="0"/>
              </a:rPr>
              <a:t>b</a:t>
            </a:r>
            <a:r>
              <a:rPr lang="fr-FR" sz="1600" b="1" dirty="0" err="1" smtClean="0">
                <a:solidFill>
                  <a:srgbClr val="008000"/>
                </a:solidFill>
                <a:latin typeface="Arial Bar" pitchFamily="34" charset="0"/>
                <a:cs typeface="Arial Bar" pitchFamily="34" charset="0"/>
              </a:rPr>
              <a:t>b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1600" b="1" dirty="0" smtClean="0">
                <a:latin typeface="+mj-lt"/>
              </a:rPr>
              <a:t>sont 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produits de façon corrélée </a:t>
            </a:r>
            <a:r>
              <a:rPr lang="fr-FR" sz="1600" b="1" dirty="0" smtClean="0">
                <a:latin typeface="+mj-lt"/>
              </a:rPr>
              <a:t>et</a:t>
            </a:r>
            <a:r>
              <a:rPr lang="fr-FR" sz="1600" b="1" dirty="0" smtClean="0">
                <a:solidFill>
                  <a:srgbClr val="008000"/>
                </a:solidFill>
                <a:latin typeface="+mj-lt"/>
              </a:rPr>
              <a:t> préférentiellement  vers l'avant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</a:t>
            </a:r>
            <a:r>
              <a:rPr lang="fr-FR" sz="1600" b="1" dirty="0" smtClean="0">
                <a:latin typeface="+mj-lt"/>
                <a:sym typeface="Wingdings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</a:rPr>
              <a:t>LHCb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spectromètre avant </a:t>
            </a:r>
            <a:r>
              <a:rPr lang="fr-FR" sz="1600" b="1" dirty="0" smtClean="0">
                <a:latin typeface="+mj-lt"/>
              </a:rPr>
              <a:t>: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+mj-lt"/>
              </a:rPr>
              <a:t> </a:t>
            </a:r>
            <a:r>
              <a:rPr lang="fr-FR" sz="1500" dirty="0" smtClean="0">
                <a:latin typeface="+mj-lt"/>
              </a:rPr>
              <a:t>40% des B: </a:t>
            </a:r>
            <a:r>
              <a:rPr lang="fr-FR" sz="1500" b="1" dirty="0" smtClean="0">
                <a:solidFill>
                  <a:srgbClr val="0000FF"/>
                </a:solidFill>
                <a:sym typeface="Symbol"/>
              </a:rPr>
              <a:t>1.9&lt;</a:t>
            </a:r>
            <a:r>
              <a:rPr lang="fr-FR" sz="1500" b="1" dirty="0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h</a:t>
            </a:r>
            <a:r>
              <a:rPr lang="fr-FR" sz="1500" b="1" dirty="0" smtClean="0">
                <a:solidFill>
                  <a:srgbClr val="0000FF"/>
                </a:solidFill>
                <a:sym typeface="Symbol"/>
              </a:rPr>
              <a:t>&lt;4.9</a:t>
            </a:r>
            <a:r>
              <a:rPr lang="fr-FR" sz="1500" dirty="0" smtClean="0">
                <a:latin typeface="+mj-lt"/>
              </a:rPr>
              <a:t> , un seul bras (coût et espace caverne DELPHI)</a:t>
            </a:r>
          </a:p>
          <a:p>
            <a:pPr>
              <a:buFontTx/>
              <a:buChar char="-"/>
            </a:pPr>
            <a:r>
              <a:rPr lang="fr-FR" sz="1500" dirty="0" smtClean="0">
                <a:latin typeface="+mj-lt"/>
              </a:rPr>
              <a:t> trigger flexible et efficace pour les désintégrations purement hadroniques et </a:t>
            </a:r>
            <a:r>
              <a:rPr lang="fr-FR" sz="1500" dirty="0" err="1" smtClean="0">
                <a:latin typeface="+mj-lt"/>
              </a:rPr>
              <a:t>leptonique</a:t>
            </a:r>
            <a:r>
              <a:rPr lang="fr-FR" sz="1500" dirty="0" smtClean="0">
                <a:latin typeface="+mj-lt"/>
              </a:rPr>
              <a:t> </a:t>
            </a:r>
            <a:r>
              <a:rPr lang="fr-FR" sz="1500" dirty="0" err="1" smtClean="0">
                <a:latin typeface="+mj-lt"/>
              </a:rPr>
              <a:t>sde</a:t>
            </a:r>
            <a:r>
              <a:rPr lang="fr-FR" sz="1500" dirty="0" smtClean="0">
                <a:latin typeface="+mj-lt"/>
              </a:rPr>
              <a:t> B (traces/photons de bas </a:t>
            </a:r>
            <a:r>
              <a:rPr lang="fr-FR" sz="1500" dirty="0" err="1" smtClean="0">
                <a:latin typeface="+mj-lt"/>
              </a:rPr>
              <a:t>p</a:t>
            </a:r>
            <a:r>
              <a:rPr lang="fr-FR" sz="1500" baseline="-25000" dirty="0" err="1" smtClean="0">
                <a:latin typeface="+mj-lt"/>
              </a:rPr>
              <a:t>T</a:t>
            </a:r>
            <a:r>
              <a:rPr lang="fr-FR" sz="1500" dirty="0" smtClean="0">
                <a:latin typeface="+mj-lt"/>
              </a:rPr>
              <a:t> + ID de particules + Paramètre d’Impact (</a:t>
            </a:r>
            <a:r>
              <a:rPr lang="fr-FR" sz="1500" dirty="0" err="1" smtClean="0">
                <a:latin typeface="+mj-lt"/>
              </a:rPr>
              <a:t>tracking</a:t>
            </a:r>
            <a:r>
              <a:rPr lang="fr-FR" sz="1500" dirty="0" smtClean="0">
                <a:latin typeface="+mj-lt"/>
              </a:rPr>
              <a:t>+</a:t>
            </a:r>
            <a:r>
              <a:rPr lang="fr-FR" sz="1500" dirty="0" err="1" smtClean="0">
                <a:latin typeface="+mj-lt"/>
              </a:rPr>
              <a:t>vertexing</a:t>
            </a:r>
            <a:r>
              <a:rPr lang="fr-FR" sz="1500" dirty="0" smtClean="0">
                <a:latin typeface="+mj-lt"/>
              </a:rPr>
              <a:t>) + calcul « EN-LIGNE »  puissant  + lecture rapide …).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93794" y="3795370"/>
            <a:ext cx="3214710" cy="3077005"/>
            <a:chOff x="5357818" y="3795370"/>
            <a:chExt cx="3214710" cy="3077005"/>
          </a:xfrm>
        </p:grpSpPr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57818" y="3795370"/>
              <a:ext cx="3214710" cy="30770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3" name="ZoneTexte 72"/>
            <p:cNvSpPr txBox="1"/>
            <p:nvPr/>
          </p:nvSpPr>
          <p:spPr bwMode="auto">
            <a:xfrm>
              <a:off x="7000892" y="5572140"/>
              <a:ext cx="788999" cy="338554"/>
            </a:xfrm>
            <a:prstGeom prst="rect">
              <a:avLst/>
            </a:prstGeom>
            <a:solidFill>
              <a:srgbClr val="DCC72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FF0000"/>
                  </a:solidFill>
                  <a:latin typeface="Arial Black" pitchFamily="34" charset="0"/>
                </a:rPr>
                <a:t>LHCb</a:t>
              </a:r>
              <a:endParaRPr lang="fr-FR" sz="1600" dirty="0" smtClean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  <p:pic>
        <p:nvPicPr>
          <p:cNvPr id="74" name="Picture 47" descr="lunm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915191"/>
            <a:ext cx="2928926" cy="281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2294" y="3939626"/>
            <a:ext cx="3071834" cy="29204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 bwMode="auto">
          <a:xfrm>
            <a:off x="3419872" y="5949280"/>
            <a:ext cx="810158" cy="338554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PYTHIA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43296"/>
            <a:ext cx="2483768" cy="182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438" y="571480"/>
            <a:ext cx="9001156" cy="830997"/>
          </a:xfrm>
          <a:prstGeom prst="rect">
            <a:avLst/>
          </a:prstGeom>
          <a:solidFill>
            <a:srgbClr val="FFFFCC">
              <a:alpha val="49000"/>
            </a:srgb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+mj-lt"/>
              </a:rPr>
              <a:t>VELO: Vertex Locator (autour du point d'interaction)       SPD/PS, ECAL, HCAL: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Calorimètres (LAPP!)</a:t>
            </a:r>
          </a:p>
          <a:p>
            <a:r>
              <a:rPr lang="fr-FR" sz="1600" b="1" dirty="0" smtClean="0">
                <a:latin typeface="+mj-lt"/>
              </a:rPr>
              <a:t>TT, T1, T2, T3: </a:t>
            </a:r>
            <a:r>
              <a:rPr lang="fr-FR" sz="1600" b="1" dirty="0" err="1" smtClean="0">
                <a:latin typeface="+mj-lt"/>
              </a:rPr>
              <a:t>Tracking</a:t>
            </a:r>
            <a:r>
              <a:rPr lang="fr-FR" sz="1600" b="1" dirty="0" smtClean="0">
                <a:latin typeface="+mj-lt"/>
              </a:rPr>
              <a:t> stations                                	   M1–M5: Stations des muons </a:t>
            </a:r>
          </a:p>
          <a:p>
            <a:r>
              <a:rPr lang="fr-FR" sz="1600" b="1" dirty="0" smtClean="0">
                <a:latin typeface="+mj-lt"/>
              </a:rPr>
              <a:t>RICH1-2: </a:t>
            </a:r>
            <a:r>
              <a:rPr lang="fr-FR" sz="1600" b="1" dirty="0" err="1" smtClean="0">
                <a:latin typeface="+mj-lt"/>
              </a:rPr>
              <a:t>Detecteurs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Cherenkov</a:t>
            </a:r>
            <a:r>
              <a:rPr lang="fr-FR" sz="1600" b="1" dirty="0" smtClean="0">
                <a:latin typeface="+mj-lt"/>
              </a:rPr>
              <a:t>                                   Aimant:  champs </a:t>
            </a:r>
            <a:r>
              <a:rPr lang="fr-FR" sz="1600" b="1" dirty="0" err="1" smtClean="0">
                <a:latin typeface="+mj-lt"/>
              </a:rPr>
              <a:t>mag</a:t>
            </a:r>
            <a:r>
              <a:rPr lang="fr-FR" sz="1600" b="1" dirty="0" smtClean="0">
                <a:latin typeface="+mj-lt"/>
              </a:rPr>
              <a:t>. B </a:t>
            </a:r>
            <a:r>
              <a:rPr lang="fr-FR" sz="1600" b="1" dirty="0" err="1" smtClean="0">
                <a:latin typeface="+mj-lt"/>
              </a:rPr>
              <a:t>integ</a:t>
            </a:r>
            <a:r>
              <a:rPr lang="fr-FR" sz="1600" b="1" dirty="0" smtClean="0">
                <a:latin typeface="+mj-lt"/>
              </a:rPr>
              <a:t>.  4Tm /10m (1.1 T max.)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14709" y="38377"/>
            <a:ext cx="2857489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 smtClean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Détecteur </a:t>
            </a:r>
            <a:r>
              <a:rPr lang="fr-FR" sz="2400" dirty="0" err="1" smtClean="0">
                <a:solidFill>
                  <a:srgbClr val="FF0000"/>
                </a:solidFill>
                <a:latin typeface="Berlin Sans FB" pitchFamily="34" charset="0"/>
                <a:sym typeface="ZapfDingbats" pitchFamily="82" charset="2"/>
              </a:rPr>
              <a:t>LHCb</a:t>
            </a:r>
            <a:endParaRPr lang="fr-FR" sz="2400" b="1" dirty="0">
              <a:solidFill>
                <a:srgbClr val="0000FF"/>
              </a:solidFill>
              <a:latin typeface="+mj-lt"/>
              <a:sym typeface="ZapfDingbats" pitchFamily="82" charset="2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7875"/>
            <a:ext cx="8797469" cy="502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 bwMode="auto">
          <a:xfrm>
            <a:off x="2214546" y="5500702"/>
            <a:ext cx="175657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  <a:latin typeface="+mj-lt"/>
              </a:rPr>
              <a:t>Paramètre d’impact !</a:t>
            </a:r>
            <a:endParaRPr lang="fr-FR" sz="1400" b="1" dirty="0" err="1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7429520" y="3643314"/>
            <a:ext cx="85953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Berlin Sans FB" pitchFamily="34" charset="0"/>
              </a:rPr>
              <a:t>15 </a:t>
            </a:r>
            <a:r>
              <a:rPr lang="fr-FR" sz="1600" dirty="0" err="1" smtClean="0">
                <a:latin typeface="Berlin Sans FB" pitchFamily="34" charset="0"/>
              </a:rPr>
              <a:t>mrad</a:t>
            </a:r>
            <a:endParaRPr lang="fr-FR" sz="1600" dirty="0" smtClean="0">
              <a:latin typeface="Berlin Sans FB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6429388" y="2090314"/>
            <a:ext cx="14414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Berlin Sans FB" pitchFamily="34" charset="0"/>
              </a:rPr>
              <a:t>250-300 </a:t>
            </a:r>
            <a:r>
              <a:rPr lang="fr-FR" sz="1600" dirty="0" err="1" smtClean="0">
                <a:latin typeface="Berlin Sans FB" pitchFamily="34" charset="0"/>
              </a:rPr>
              <a:t>mrad</a:t>
            </a:r>
            <a:endParaRPr lang="fr-FR" sz="1600" dirty="0" smtClean="0">
              <a:latin typeface="Berlin Sans FB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12" y="505996"/>
            <a:ext cx="9071992" cy="15881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952500" algn="l"/>
              </a:tabLst>
            </a:pP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Expérience optimisée pour le physique du B: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952500" algn="l"/>
              </a:tabLst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bonne couverture angulaire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952500" algn="l"/>
              </a:tabLst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trigger efficace pour  modes hadroniques et 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</a:rPr>
              <a:t>leptoniques</a:t>
            </a:r>
            <a:endParaRPr lang="fr-FR" dirty="0" smtClean="0">
              <a:solidFill>
                <a:srgbClr val="FF0000"/>
              </a:solidFill>
              <a:latin typeface="Berlin Sans FB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952500" algn="l"/>
              </a:tabLst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</a:rPr>
              <a:t>tracking</a:t>
            </a: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and 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</a:rPr>
              <a:t>vertexing</a:t>
            </a: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 précis (masse,  temps propre)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952500" algn="l"/>
              </a:tabLst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excellent PID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tabLst>
                <a:tab pos="952500" algn="l"/>
              </a:tabLst>
            </a:pP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polarité de l’aimant renversable (asymétries) </a:t>
            </a:r>
          </a:p>
        </p:txBody>
      </p:sp>
      <p:pic>
        <p:nvPicPr>
          <p:cNvPr id="69" name="Image 68" descr="logo-3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1500174"/>
            <a:ext cx="1150048" cy="78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714348" y="1428736"/>
            <a:ext cx="5715040" cy="1500198"/>
            <a:chOff x="1484007" y="1428736"/>
            <a:chExt cx="4802505" cy="1500198"/>
          </a:xfrm>
        </p:grpSpPr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4007" y="1435414"/>
              <a:ext cx="4802505" cy="1493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500166" y="1428736"/>
              <a:ext cx="714380" cy="285752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107340"/>
            <a:ext cx="8738292" cy="369332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Stratégies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pour</a:t>
            </a: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rechercher indirectement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la</a:t>
            </a: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 NP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dans les </a:t>
            </a: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B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à</a:t>
            </a: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 LHC </a:t>
            </a:r>
            <a:endParaRPr lang="fr-FR" b="1" dirty="0">
              <a:solidFill>
                <a:srgbClr val="0000FF"/>
              </a:solidFill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0" y="642918"/>
            <a:ext cx="9144000" cy="49292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Mesurer les transitions FCNC </a:t>
            </a:r>
            <a:r>
              <a:rPr lang="fr-FR" sz="1600" b="1" dirty="0" smtClean="0">
                <a:latin typeface="+mn-lt"/>
              </a:rPr>
              <a:t>où la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 peut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 plus probablement apparaître</a:t>
            </a:r>
            <a:r>
              <a:rPr lang="fr-FR" sz="1600" b="1" dirty="0" smtClean="0">
                <a:latin typeface="+mn-lt"/>
              </a:rPr>
              <a:t> (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spécialement dans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les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transitions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b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  <a:sym typeface="Symbol"/>
              </a:rPr>
              <a:t>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s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Arial" pitchFamily="34" charset="0"/>
              </a:rPr>
              <a:t>(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B</a:t>
            </a:r>
            <a:r>
              <a:rPr kumimoji="0" lang="fr-FR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s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Arial" pitchFamily="34" charset="0"/>
              </a:rPr>
              <a:t>)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 sont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moins bien contraintes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 les données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  <a:endParaRPr kumimoji="0" lang="fr-F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Développement OPE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NP peut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modifier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fr-FR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fr-FR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(’)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fr-FR" sz="1600" b="1" dirty="0" smtClean="0">
                <a:latin typeface="+mn-lt"/>
              </a:rPr>
              <a:t>et/ou 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</a:rPr>
              <a:t>créer de nouveaux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opérateurs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fr-FR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fr-FR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(’)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fr-FR" b="1" dirty="0" smtClean="0">
                <a:solidFill>
                  <a:srgbClr val="FF0000"/>
                </a:solidFill>
                <a:latin typeface="+mn-lt"/>
              </a:rPr>
              <a:t>Continuer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 qu’on fait depuis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de 10 ans 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les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usines à B: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mesures de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précision de </a:t>
            </a:r>
            <a:r>
              <a:rPr lang="fr-FR" sz="1600" b="1" dirty="0" smtClean="0">
                <a:solidFill>
                  <a:srgbClr val="0000FF"/>
                </a:solidFill>
                <a:latin typeface="+mn-lt"/>
              </a:rPr>
              <a:t>la matrice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CKM 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Comparaison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de 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différentes mesures de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la même quantité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, sensibles ou pas à la NP.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Extraire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tous  les angles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CKM </a:t>
            </a:r>
            <a:r>
              <a:rPr lang="fr-FR" sz="1600" dirty="0" smtClean="0">
                <a:latin typeface="+mn-lt"/>
              </a:rPr>
              <a:t>et les côtés de différentes façons</a:t>
            </a:r>
            <a:endParaRPr lang="fr-FR" sz="1600" dirty="0">
              <a:latin typeface="+mn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1600" noProof="0" dirty="0" smtClean="0">
                <a:latin typeface="+mn-lt"/>
                <a:sym typeface="Symbol" pitchFamily="-110" charset="2"/>
              </a:rPr>
              <a:t>Toute incohérence significative = 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Symbol" pitchFamily="-110" charset="2"/>
              </a:rPr>
              <a:t>un signe de NP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Symbol" pitchFamily="-110" charset="2"/>
              </a:rPr>
              <a:t>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 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besoin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d’une </a:t>
            </a:r>
            <a:r>
              <a:rPr lang="fr-FR" sz="16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r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éférence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MS stable et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inambiguë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endParaRPr kumimoji="0" lang="fr-FR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  <a:sym typeface="Symbol" pitchFamily="-110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57158" y="3501008"/>
            <a:ext cx="8501122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b="1" i="1" dirty="0" smtClean="0">
                <a:solidFill>
                  <a:schemeClr val="bg1"/>
                </a:solidFill>
                <a:latin typeface="+mj-lt"/>
              </a:rPr>
              <a:t>Mesures de désintégrations de </a:t>
            </a:r>
            <a:r>
              <a:rPr lang="fr-FR" sz="1800" b="1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lang="fr-FR" sz="1800" b="1" i="1" baseline="-25000" dirty="0" smtClean="0">
                <a:solidFill>
                  <a:schemeClr val="bg1"/>
                </a:solidFill>
                <a:latin typeface="+mj-lt"/>
              </a:rPr>
              <a:t>s</a:t>
            </a:r>
            <a:r>
              <a:rPr lang="fr-FR" sz="1800" b="1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b="1" i="1" dirty="0" smtClean="0">
                <a:solidFill>
                  <a:schemeClr val="bg1"/>
                </a:solidFill>
                <a:latin typeface="+mj-lt"/>
              </a:rPr>
              <a:t> avec un grand potentiel de découverte pour la  </a:t>
            </a:r>
            <a:r>
              <a:rPr lang="fr-FR" sz="1800" b="1" i="1" dirty="0" smtClean="0">
                <a:solidFill>
                  <a:schemeClr val="bg1"/>
                </a:solidFill>
                <a:latin typeface="+mj-lt"/>
              </a:rPr>
              <a:t>NP</a:t>
            </a:r>
            <a:endParaRPr lang="fr-FR" sz="18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98204" y="5517232"/>
            <a:ext cx="8594276" cy="107721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buFont typeface="Wingdings"/>
              <a:buChar char="è"/>
            </a:pPr>
            <a:r>
              <a:rPr lang="fr-FR" b="1" i="1" dirty="0" smtClean="0">
                <a:solidFill>
                  <a:srgbClr val="0000FF"/>
                </a:solidFill>
                <a:latin typeface="+mj-lt"/>
              </a:rPr>
              <a:t>CKM métrologie CKM de précision, en incluant les déterminations « NP-free » ou non de </a:t>
            </a:r>
            <a:r>
              <a:rPr lang="fr-FR" sz="2000" b="1" dirty="0" smtClean="0">
                <a:solidFill>
                  <a:srgbClr val="0000FF"/>
                </a:solidFill>
                <a:latin typeface="Arial Black" pitchFamily="34" charset="0"/>
              </a:rPr>
              <a:t>l’angle CKM </a:t>
            </a:r>
            <a:r>
              <a:rPr lang="fr-FR" sz="2800" b="1" dirty="0" smtClean="0">
                <a:solidFill>
                  <a:srgbClr val="0000FF"/>
                </a:solidFill>
                <a:latin typeface="Arial Black" pitchFamily="34" charset="0"/>
                <a:sym typeface="Symbol" pitchFamily="-110" charset="2"/>
              </a:rPr>
              <a:t></a:t>
            </a:r>
            <a:r>
              <a:rPr lang="fr-FR" sz="2000" b="1" dirty="0" smtClean="0">
                <a:solidFill>
                  <a:srgbClr val="0000FF"/>
                </a:solidFill>
                <a:latin typeface="Arial Black" pitchFamily="34" charset="0"/>
                <a:sym typeface="Symbol" pitchFamily="-110" charset="2"/>
              </a:rPr>
              <a:t>  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(connu à ~10-12° au printemps 2012@ </a:t>
            </a:r>
            <a:r>
              <a:rPr lang="fr-FR" b="1" dirty="0" err="1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CKMfitter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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 en incluant la méthode du signal ADS@4</a:t>
            </a:r>
            <a:r>
              <a:rPr lang="fr-FR" b="1" dirty="0" smtClean="0">
                <a:solidFill>
                  <a:srgbClr val="FF0000"/>
                </a:solidFill>
                <a:latin typeface="Symbol" pitchFamily="18" charset="2"/>
                <a:sym typeface="Symbol" pitchFamily="-110" charset="2"/>
              </a:rPr>
              <a:t>s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 de </a:t>
            </a:r>
            <a:r>
              <a:rPr lang="fr-FR" b="1" dirty="0" err="1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LHCb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Symbol" pitchFamily="-110" charset="2"/>
              </a:rPr>
              <a:t> 2011). </a:t>
            </a:r>
            <a:r>
              <a:rPr lang="fr-FR" b="1" dirty="0" smtClean="0">
                <a:solidFill>
                  <a:srgbClr val="0000FF"/>
                </a:solidFill>
                <a:latin typeface="+mj-lt"/>
                <a:sym typeface="Symbol" pitchFamily="-110" charset="2"/>
              </a:rPr>
              <a:t>Note : 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Symbol" pitchFamily="-110" charset="2"/>
              </a:rPr>
              <a:t>s</a:t>
            </a:r>
            <a:r>
              <a:rPr lang="fr-FR" b="1" dirty="0" smtClean="0">
                <a:solidFill>
                  <a:srgbClr val="0000FF"/>
                </a:solidFill>
                <a:latin typeface="+mn-lt"/>
                <a:sym typeface="Symbol" pitchFamily="-110" charset="2"/>
              </a:rPr>
              <a:t>(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Symbol" pitchFamily="-110" charset="2"/>
              </a:rPr>
              <a:t>a</a:t>
            </a:r>
            <a:r>
              <a:rPr lang="fr-FR" b="1" dirty="0" smtClean="0">
                <a:solidFill>
                  <a:srgbClr val="0000FF"/>
                </a:solidFill>
                <a:latin typeface="+mj-lt"/>
                <a:sym typeface="Symbol" pitchFamily="-110" charset="2"/>
              </a:rPr>
              <a:t>)=5° 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Symbol" pitchFamily="-110" charset="2"/>
              </a:rPr>
              <a:t>s</a:t>
            </a:r>
            <a:r>
              <a:rPr lang="fr-FR" b="1" dirty="0" smtClean="0">
                <a:solidFill>
                  <a:srgbClr val="0000FF"/>
                </a:solidFill>
                <a:sym typeface="Symbol" pitchFamily="-110" charset="2"/>
              </a:rPr>
              <a:t>(</a:t>
            </a:r>
            <a:r>
              <a:rPr lang="fr-FR" b="1" dirty="0" smtClean="0">
                <a:solidFill>
                  <a:srgbClr val="0000FF"/>
                </a:solidFill>
                <a:latin typeface="Symbol" pitchFamily="18" charset="2"/>
                <a:sym typeface="Symbol" pitchFamily="-110" charset="2"/>
              </a:rPr>
              <a:t>b</a:t>
            </a:r>
            <a:r>
              <a:rPr lang="fr-FR" b="1" dirty="0" smtClean="0">
                <a:solidFill>
                  <a:srgbClr val="0000FF"/>
                </a:solidFill>
                <a:latin typeface="+mn-lt"/>
                <a:sym typeface="Symbol" pitchFamily="-110" charset="2"/>
              </a:rPr>
              <a:t>)=1° </a:t>
            </a:r>
            <a:endParaRPr lang="fr-FR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1571612"/>
            <a:ext cx="180766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142844" y="764704"/>
            <a:ext cx="8925136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buFont typeface="Symbol"/>
              <a:buChar char="·"/>
            </a:pP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sz="2000" dirty="0" smtClean="0">
                <a:latin typeface="Lucida Handwriting" pitchFamily="66" charset="0"/>
              </a:rPr>
              <a:t>B</a:t>
            </a:r>
            <a:r>
              <a:rPr lang="fr-FR" sz="2000" dirty="0" smtClean="0">
                <a:latin typeface="Berlin Sans FB" pitchFamily="34" charset="0"/>
              </a:rPr>
              <a:t>(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B</a:t>
            </a:r>
            <a:r>
              <a:rPr lang="fr-FR" sz="2000" baseline="30000" dirty="0" smtClean="0">
                <a:solidFill>
                  <a:srgbClr val="0000FF"/>
                </a:solidFill>
                <a:latin typeface="Berlin Sans FB" pitchFamily="34" charset="0"/>
              </a:rPr>
              <a:t>+</a:t>
            </a:r>
            <a:r>
              <a:rPr lang="fr-FR" sz="1200" dirty="0" smtClean="0">
                <a:latin typeface="Berlin Sans FB" pitchFamily="34" charset="0"/>
                <a:sym typeface="Symbol"/>
              </a:rPr>
              <a:t></a:t>
            </a:r>
            <a:r>
              <a:rPr lang="fr-FR" sz="2000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t</a:t>
            </a:r>
            <a:r>
              <a:rPr lang="fr-FR" sz="2000" baseline="30000" dirty="0" err="1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+</a:t>
            </a:r>
            <a:r>
              <a:rPr lang="fr-FR" sz="2000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n</a:t>
            </a:r>
            <a:r>
              <a:rPr lang="fr-FR" sz="2000" baseline="-25000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t</a:t>
            </a:r>
            <a:r>
              <a:rPr lang="fr-FR" sz="2000" dirty="0" smtClean="0"/>
              <a:t>) </a:t>
            </a:r>
            <a:r>
              <a:rPr lang="fr-FR" sz="1600" dirty="0" smtClean="0"/>
              <a:t>[</a:t>
            </a:r>
            <a:r>
              <a:rPr lang="fr-FR" sz="1600" dirty="0" smtClean="0">
                <a:sym typeface="Symbol"/>
              </a:rPr>
              <a:t></a:t>
            </a:r>
            <a:r>
              <a:rPr lang="fr-FR" sz="1600" dirty="0" smtClean="0"/>
              <a:t>10</a:t>
            </a:r>
            <a:r>
              <a:rPr lang="fr-FR" sz="1600" baseline="30000" dirty="0" smtClean="0"/>
              <a:t>-4</a:t>
            </a:r>
            <a:r>
              <a:rPr lang="fr-FR" sz="1600" dirty="0" smtClean="0"/>
              <a:t>]  </a:t>
            </a:r>
            <a:r>
              <a:rPr lang="fr-FR" sz="1200" dirty="0" smtClean="0"/>
              <a:t>désintégration </a:t>
            </a:r>
            <a:r>
              <a:rPr lang="fr-FR" sz="1200" b="1" dirty="0" smtClean="0">
                <a:solidFill>
                  <a:srgbClr val="0000FF"/>
                </a:solidFill>
              </a:rPr>
              <a:t>purement  </a:t>
            </a:r>
            <a:r>
              <a:rPr lang="fr-FR" sz="1200" b="1" dirty="0" err="1" smtClean="0">
                <a:solidFill>
                  <a:srgbClr val="0000FF"/>
                </a:solidFill>
              </a:rPr>
              <a:t>leptonique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dirty="0" smtClean="0"/>
              <a:t>: </a:t>
            </a:r>
          </a:p>
          <a:p>
            <a:r>
              <a:rPr lang="fr-FR" sz="1600" dirty="0">
                <a:latin typeface="Berlin Sans FB" pitchFamily="34" charset="0"/>
              </a:rPr>
              <a:t>	</a:t>
            </a:r>
            <a:r>
              <a:rPr lang="fr-FR" sz="1600" dirty="0" err="1" smtClean="0">
                <a:latin typeface="Berlin Sans FB" pitchFamily="34" charset="0"/>
              </a:rPr>
              <a:t>préd</a:t>
            </a:r>
            <a:r>
              <a:rPr lang="fr-FR" sz="1600" dirty="0" smtClean="0">
                <a:latin typeface="Berlin Sans FB" pitchFamily="34" charset="0"/>
              </a:rPr>
              <a:t>. 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SM</a:t>
            </a:r>
            <a:r>
              <a:rPr lang="fr-FR" sz="1600" b="1" dirty="0" smtClean="0"/>
              <a:t> </a:t>
            </a:r>
            <a:r>
              <a:rPr lang="fr-FR" sz="1600" b="1" dirty="0" smtClean="0">
                <a:latin typeface="+mj-lt"/>
              </a:rPr>
              <a:t>(</a:t>
            </a:r>
            <a:r>
              <a:rPr lang="fr-FR" sz="1600" b="1" dirty="0" err="1" smtClean="0">
                <a:latin typeface="+mj-lt"/>
              </a:rPr>
              <a:t>CKMfitter</a:t>
            </a:r>
            <a:r>
              <a:rPr lang="fr-FR" sz="1600" b="1" dirty="0" smtClean="0">
                <a:latin typeface="+mj-lt"/>
              </a:rPr>
              <a:t>)=</a:t>
            </a:r>
            <a:r>
              <a:rPr lang="fr-FR" sz="1600" dirty="0" smtClean="0">
                <a:latin typeface="+mj-lt"/>
              </a:rPr>
              <a:t>(</a:t>
            </a:r>
            <a:r>
              <a:rPr lang="fr-FR" sz="1600" dirty="0" smtClean="0"/>
              <a:t>0.83</a:t>
            </a:r>
            <a:r>
              <a:rPr lang="fr-FR" sz="1600" dirty="0" smtClean="0">
                <a:sym typeface="Symbol"/>
              </a:rPr>
              <a:t>0.08) 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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+mj-lt"/>
                <a:sym typeface="Symbol"/>
              </a:rPr>
              <a:t>		</a:t>
            </a:r>
            <a:r>
              <a:rPr lang="fr-FR" sz="1600" b="1" dirty="0" err="1" smtClean="0">
                <a:solidFill>
                  <a:srgbClr val="0000FF"/>
                </a:solidFill>
                <a:latin typeface="+mj-lt"/>
                <a:sym typeface="Symbol"/>
              </a:rPr>
              <a:t>BaBar+Belle</a:t>
            </a:r>
            <a:r>
              <a:rPr lang="fr-FR" sz="1600" b="1" dirty="0" smtClean="0">
                <a:sym typeface="Symbol"/>
              </a:rPr>
              <a:t>: </a:t>
            </a:r>
            <a:r>
              <a:rPr lang="fr-FR" sz="1600" dirty="0" smtClean="0">
                <a:sym typeface="Symbol"/>
              </a:rPr>
              <a:t>(1</a:t>
            </a:r>
            <a:r>
              <a:rPr lang="fr-FR" sz="1600" dirty="0" smtClean="0"/>
              <a:t>.68</a:t>
            </a:r>
            <a:r>
              <a:rPr lang="fr-FR" sz="1600" dirty="0" smtClean="0">
                <a:sym typeface="Symbol"/>
              </a:rPr>
              <a:t>0.31)</a:t>
            </a:r>
            <a:endParaRPr lang="fr-FR" sz="600" dirty="0" smtClean="0">
              <a:solidFill>
                <a:srgbClr val="FF0000"/>
              </a:solidFill>
              <a:latin typeface="+mn-lt"/>
              <a:sym typeface="Symbol"/>
            </a:endParaRPr>
          </a:p>
          <a:p>
            <a:r>
              <a:rPr lang="fr-FR" sz="12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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 </a:t>
            </a:r>
            <a:r>
              <a:rPr lang="fr-FR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i</a:t>
            </a:r>
            <a:r>
              <a:rPr lang="fr-FR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naccessible pour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LHCb</a:t>
            </a:r>
            <a:r>
              <a:rPr lang="fr-FR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(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superB</a:t>
            </a:r>
            <a:r>
              <a:rPr lang="fr-FR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factories</a:t>
            </a:r>
            <a:r>
              <a:rPr lang="fr-FR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)</a:t>
            </a:r>
            <a:r>
              <a:rPr lang="fr-FR" b="1" dirty="0" smtClean="0">
                <a:solidFill>
                  <a:srgbClr val="FF0000"/>
                </a:solidFill>
                <a:latin typeface="+mn-lt"/>
                <a:sym typeface="Symbol"/>
              </a:rPr>
              <a:t> </a:t>
            </a:r>
          </a:p>
          <a:p>
            <a:endParaRPr lang="fr-FR" sz="2000" b="1" dirty="0" smtClean="0">
              <a:solidFill>
                <a:srgbClr val="0000FF"/>
              </a:solidFill>
              <a:latin typeface="Berlin Sans FB" pitchFamily="34" charset="0"/>
              <a:sym typeface="Symbol"/>
            </a:endParaRPr>
          </a:p>
          <a:p>
            <a:pPr>
              <a:buFont typeface="Symbol"/>
              <a:buChar char="·"/>
            </a:pPr>
            <a:r>
              <a:rPr lang="fr-FR" sz="2000" dirty="0" smtClean="0">
                <a:solidFill>
                  <a:srgbClr val="0000FF"/>
                </a:solidFill>
                <a:latin typeface="Lucida Handwriting" pitchFamily="66" charset="0"/>
                <a:sym typeface="Symbol"/>
              </a:rPr>
              <a:t> A</a:t>
            </a:r>
            <a:r>
              <a:rPr lang="fr-FR" sz="2000" baseline="-25000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FB</a:t>
            </a:r>
            <a:r>
              <a:rPr lang="fr-FR" sz="2000" dirty="0" smtClean="0">
                <a:latin typeface="Berlin Sans FB" pitchFamily="34" charset="0"/>
                <a:sym typeface="Symbol"/>
              </a:rPr>
              <a:t>(q²)[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B</a:t>
            </a:r>
            <a:r>
              <a:rPr lang="fr-FR" sz="2000" baseline="30000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0</a:t>
            </a:r>
            <a:r>
              <a:rPr lang="fr-FR" sz="1200" dirty="0" smtClean="0">
                <a:latin typeface="Berlin Sans FB" pitchFamily="34" charset="0"/>
                <a:sym typeface="Symbol"/>
              </a:rPr>
              <a:t>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K*</a:t>
            </a:r>
            <a:r>
              <a:rPr lang="fr-FR" sz="2000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m</a:t>
            </a:r>
            <a:r>
              <a:rPr lang="fr-FR" sz="2000" baseline="30000" dirty="0" err="1" smtClean="0">
                <a:solidFill>
                  <a:srgbClr val="0000FF"/>
                </a:solidFill>
                <a:latin typeface="+mn-lt"/>
                <a:sym typeface="Symbol"/>
              </a:rPr>
              <a:t>+</a:t>
            </a:r>
            <a:r>
              <a:rPr lang="fr-FR" sz="2000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m</a:t>
            </a:r>
            <a:r>
              <a:rPr lang="fr-FR" sz="2000" baseline="30000" dirty="0" smtClean="0">
                <a:solidFill>
                  <a:srgbClr val="0000FF"/>
                </a:solidFill>
                <a:latin typeface="+mn-lt"/>
                <a:sym typeface="Symbol"/>
              </a:rPr>
              <a:t>-</a:t>
            </a:r>
            <a:r>
              <a:rPr lang="fr-FR" sz="2000" dirty="0" smtClean="0">
                <a:latin typeface="Berlin Sans FB" pitchFamily="34" charset="0"/>
                <a:sym typeface="Symbol"/>
              </a:rPr>
              <a:t>]</a:t>
            </a:r>
            <a:r>
              <a:rPr lang="fr-FR" sz="1600" b="1" dirty="0" smtClean="0">
                <a:latin typeface="+mj-lt"/>
                <a:sym typeface="Symbol"/>
              </a:rPr>
              <a:t>  </a:t>
            </a:r>
            <a:r>
              <a:rPr lang="fr-FR" sz="1600" b="1" dirty="0" smtClean="0">
                <a:latin typeface="+mj-lt"/>
                <a:sym typeface="Wingdings" pitchFamily="2" charset="2"/>
              </a:rPr>
              <a:t> </a:t>
            </a:r>
            <a:r>
              <a:rPr lang="fr-FR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LHCb@2011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(~900evts)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Précis mais  </a:t>
            </a:r>
            <a:r>
              <a:rPr lang="fr-FR" b="1" u="sng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pas de NP  pour le moment (isospin K</a:t>
            </a:r>
            <a:r>
              <a:rPr lang="el-GR" b="1" u="sng" dirty="0" smtClean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μμ</a:t>
            </a:r>
            <a:r>
              <a:rPr lang="fr-FR" b="1" u="sng" dirty="0" smtClean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?)</a:t>
            </a:r>
            <a:endParaRPr lang="fr-FR" b="1" u="sng" dirty="0">
              <a:solidFill>
                <a:srgbClr val="FF0000"/>
              </a:solidFill>
              <a:latin typeface="+mj-lt"/>
              <a:sym typeface="Symbol"/>
            </a:endParaRPr>
          </a:p>
          <a:p>
            <a:endParaRPr lang="fr-FR" sz="2000" b="1" dirty="0" smtClean="0">
              <a:solidFill>
                <a:srgbClr val="0000FF"/>
              </a:solidFill>
              <a:latin typeface="Berlin Sans FB" pitchFamily="34" charset="0"/>
              <a:sym typeface="Symbol"/>
            </a:endParaRPr>
          </a:p>
          <a:p>
            <a:pPr>
              <a:buFont typeface="Symbol"/>
              <a:buChar char="·"/>
            </a:pPr>
            <a:r>
              <a:rPr lang="fr-FR" sz="2000" b="1" dirty="0" smtClean="0">
                <a:solidFill>
                  <a:srgbClr val="0000FF"/>
                </a:solidFill>
                <a:latin typeface="Berlin Sans FB" pitchFamily="34" charset="0"/>
                <a:sym typeface="Symbol"/>
              </a:rPr>
              <a:t> </a:t>
            </a:r>
            <a:r>
              <a:rPr lang="fr-FR" dirty="0" smtClean="0">
                <a:latin typeface="Berlin Sans FB" pitchFamily="34" charset="0"/>
                <a:sym typeface="Symbol"/>
              </a:rPr>
              <a:t>WA: </a:t>
            </a:r>
            <a:r>
              <a:rPr lang="fr-FR" dirty="0" err="1" smtClean="0">
                <a:latin typeface="Lucida Handwriting" pitchFamily="66" charset="0"/>
                <a:sym typeface="Symbol"/>
              </a:rPr>
              <a:t>A</a:t>
            </a:r>
            <a:r>
              <a:rPr lang="fr-FR" baseline="-25000" dirty="0" err="1" smtClean="0">
                <a:latin typeface="Berlin Sans FB" pitchFamily="34" charset="0"/>
                <a:sym typeface="Symbol"/>
              </a:rPr>
              <a:t>CPdir</a:t>
            </a:r>
            <a:r>
              <a:rPr lang="fr-FR" dirty="0" smtClean="0">
                <a:latin typeface="Berlin Sans FB" pitchFamily="34" charset="0"/>
                <a:sym typeface="Symbol"/>
              </a:rPr>
              <a:t>(B</a:t>
            </a:r>
            <a:r>
              <a:rPr lang="fr-FR" sz="1200" dirty="0" smtClean="0">
                <a:latin typeface="Berlin Sans FB" pitchFamily="34" charset="0"/>
                <a:sym typeface="Symbol"/>
              </a:rPr>
              <a:t></a:t>
            </a:r>
            <a:r>
              <a:rPr lang="fr-FR" dirty="0" smtClean="0">
                <a:latin typeface="Berlin Sans FB" pitchFamily="34" charset="0"/>
                <a:sym typeface="Symbol"/>
              </a:rPr>
              <a:t>K</a:t>
            </a:r>
            <a:r>
              <a:rPr lang="fr-FR" baseline="30000" dirty="0" smtClean="0">
                <a:latin typeface="Berlin Sans FB" pitchFamily="34" charset="0"/>
                <a:sym typeface="Symbol"/>
              </a:rPr>
              <a:t>+</a:t>
            </a:r>
            <a:r>
              <a:rPr lang="fr-FR" dirty="0" smtClean="0">
                <a:latin typeface="Symbol" pitchFamily="18" charset="2"/>
                <a:sym typeface="Symbol"/>
              </a:rPr>
              <a:t>p</a:t>
            </a:r>
            <a:r>
              <a:rPr lang="fr-FR" baseline="30000" dirty="0" smtClean="0">
                <a:latin typeface="Berlin Sans FB" pitchFamily="34" charset="0"/>
                <a:sym typeface="Symbol"/>
              </a:rPr>
              <a:t>-</a:t>
            </a:r>
            <a:r>
              <a:rPr lang="fr-FR" dirty="0" smtClean="0">
                <a:latin typeface="Berlin Sans FB" pitchFamily="34" charset="0"/>
                <a:sym typeface="Symbol"/>
              </a:rPr>
              <a:t>)</a:t>
            </a:r>
            <a:r>
              <a:rPr lang="fr-FR" dirty="0" smtClean="0">
                <a:latin typeface="+mj-lt"/>
                <a:sym typeface="Symbol"/>
              </a:rPr>
              <a:t>-</a:t>
            </a:r>
            <a:r>
              <a:rPr lang="fr-FR" dirty="0" err="1" smtClean="0">
                <a:latin typeface="Lucida Handwriting" pitchFamily="66" charset="0"/>
                <a:sym typeface="Symbol"/>
              </a:rPr>
              <a:t>A</a:t>
            </a:r>
            <a:r>
              <a:rPr lang="fr-FR" baseline="-25000" dirty="0" err="1" smtClean="0">
                <a:latin typeface="Berlin Sans FB" pitchFamily="34" charset="0"/>
                <a:sym typeface="Symbol"/>
              </a:rPr>
              <a:t>CPdir</a:t>
            </a:r>
            <a:r>
              <a:rPr lang="fr-FR" dirty="0" smtClean="0">
                <a:latin typeface="Berlin Sans FB" pitchFamily="34" charset="0"/>
                <a:sym typeface="Symbol"/>
              </a:rPr>
              <a:t>(B</a:t>
            </a:r>
            <a:r>
              <a:rPr lang="fr-FR" baseline="30000" dirty="0" smtClean="0">
                <a:latin typeface="Berlin Sans FB" pitchFamily="34" charset="0"/>
                <a:sym typeface="Symbol"/>
              </a:rPr>
              <a:t>+</a:t>
            </a:r>
            <a:r>
              <a:rPr lang="fr-FR" sz="1200" dirty="0" smtClean="0">
                <a:latin typeface="Berlin Sans FB" pitchFamily="34" charset="0"/>
                <a:sym typeface="Symbol"/>
              </a:rPr>
              <a:t></a:t>
            </a:r>
            <a:r>
              <a:rPr lang="fr-FR" dirty="0" smtClean="0">
                <a:latin typeface="Berlin Sans FB" pitchFamily="34" charset="0"/>
                <a:sym typeface="Symbol"/>
              </a:rPr>
              <a:t>K</a:t>
            </a:r>
            <a:r>
              <a:rPr lang="fr-FR" baseline="30000" dirty="0" smtClean="0">
                <a:latin typeface="Berlin Sans FB" pitchFamily="34" charset="0"/>
                <a:sym typeface="Symbol"/>
              </a:rPr>
              <a:t>+</a:t>
            </a:r>
            <a:r>
              <a:rPr lang="fr-FR" dirty="0" smtClean="0">
                <a:latin typeface="Symbol" pitchFamily="18" charset="2"/>
                <a:sym typeface="Symbol"/>
              </a:rPr>
              <a:t>p</a:t>
            </a:r>
            <a:r>
              <a:rPr lang="fr-FR" baseline="30000" dirty="0" smtClean="0">
                <a:latin typeface="Berlin Sans FB" pitchFamily="34" charset="0"/>
                <a:sym typeface="Symbol"/>
              </a:rPr>
              <a:t>0</a:t>
            </a:r>
            <a:r>
              <a:rPr lang="fr-FR" dirty="0" smtClean="0">
                <a:latin typeface="Berlin Sans FB" pitchFamily="34" charset="0"/>
                <a:sym typeface="Symbol"/>
              </a:rPr>
              <a:t>)</a:t>
            </a:r>
            <a:r>
              <a:rPr lang="fr-FR" dirty="0">
                <a:cs typeface="Arial" pitchFamily="34" charset="0"/>
                <a:sym typeface="Symbol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  <a:sym typeface="Symbol"/>
              </a:rPr>
              <a:t>puzzle@5.8</a:t>
            </a:r>
            <a:r>
              <a:rPr lang="fr-FR" sz="2000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/>
              </a:rPr>
              <a:t>s</a:t>
            </a:r>
          </a:p>
          <a:p>
            <a:endParaRPr lang="fr-FR" sz="600" dirty="0" smtClean="0">
              <a:solidFill>
                <a:srgbClr val="0000FF"/>
              </a:solidFill>
              <a:latin typeface="Symbol" pitchFamily="18" charset="2"/>
              <a:cs typeface="Arial" pitchFamily="34" charset="0"/>
              <a:sym typeface="Symbol"/>
            </a:endParaRPr>
          </a:p>
          <a:p>
            <a:r>
              <a:rPr lang="fr-FR" sz="2000" dirty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/>
              </a:rPr>
              <a:t>	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  <a:cs typeface="Arial" pitchFamily="34" charset="0"/>
                <a:sym typeface="Symbol"/>
              </a:rPr>
              <a:t>+ Mesure de </a:t>
            </a:r>
            <a:r>
              <a:rPr lang="fr-FR" sz="1600" dirty="0" err="1" smtClean="0">
                <a:solidFill>
                  <a:srgbClr val="FF0000"/>
                </a:solidFill>
                <a:latin typeface="Lucida Handwriting" pitchFamily="66" charset="0"/>
                <a:sym typeface="Symbol"/>
              </a:rPr>
              <a:t>A</a:t>
            </a:r>
            <a:r>
              <a:rPr lang="fr-FR" sz="1600" baseline="-25000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CPdir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(</a:t>
            </a:r>
            <a:r>
              <a:rPr lang="fr-FR" sz="1600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B</a:t>
            </a:r>
            <a:r>
              <a:rPr lang="fr-FR" sz="1600" baseline="-25000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s</a:t>
            </a:r>
            <a:r>
              <a:rPr lang="fr-FR" sz="1100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</a:t>
            </a:r>
            <a:r>
              <a:rPr lang="fr-FR" sz="1600" dirty="0" err="1">
                <a:solidFill>
                  <a:srgbClr val="FF0000"/>
                </a:solidFill>
                <a:latin typeface="Berlin Sans FB" pitchFamily="34" charset="0"/>
                <a:sym typeface="Symbol"/>
              </a:rPr>
              <a:t>K</a:t>
            </a:r>
            <a:r>
              <a:rPr lang="fr-FR" sz="1600" baseline="30000" dirty="0" err="1">
                <a:solidFill>
                  <a:srgbClr val="FF0000"/>
                </a:solidFill>
                <a:latin typeface="Berlin Sans FB" pitchFamily="34" charset="0"/>
                <a:sym typeface="Symbol"/>
              </a:rPr>
              <a:t>+</a:t>
            </a:r>
            <a:r>
              <a:rPr lang="fr-FR" sz="1600" dirty="0" err="1">
                <a:solidFill>
                  <a:srgbClr val="FF0000"/>
                </a:solidFill>
                <a:latin typeface="Symbol" pitchFamily="18" charset="2"/>
                <a:sym typeface="Symbol"/>
              </a:rPr>
              <a:t>p</a:t>
            </a:r>
            <a:r>
              <a:rPr lang="fr-FR" sz="1600" baseline="30000" dirty="0">
                <a:solidFill>
                  <a:srgbClr val="FF0000"/>
                </a:solidFill>
                <a:latin typeface="Berlin Sans FB" pitchFamily="34" charset="0"/>
                <a:sym typeface="Symbol"/>
              </a:rPr>
              <a:t>-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) par </a:t>
            </a:r>
            <a:r>
              <a:rPr lang="fr-FR" sz="1600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LHCb</a:t>
            </a:r>
            <a:r>
              <a:rPr lang="fr-FR" sz="1600" dirty="0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 !</a:t>
            </a:r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endParaRPr lang="fr-FR" sz="1600" b="1" dirty="0" smtClean="0">
              <a:solidFill>
                <a:srgbClr val="FF0000"/>
              </a:solidFill>
              <a:latin typeface="+mn-lt"/>
              <a:cs typeface="Arial" pitchFamily="34" charset="0"/>
              <a:sym typeface="Symbol"/>
            </a:endParaRPr>
          </a:p>
          <a:p>
            <a:pPr>
              <a:buFont typeface="Symbol"/>
              <a:buChar char="·"/>
            </a:pPr>
            <a:r>
              <a:rPr lang="fr-FR" sz="2000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/>
              </a:rPr>
              <a:t> 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sin(2</a:t>
            </a:r>
            <a:r>
              <a:rPr lang="fr-FR" sz="2000" dirty="0" smtClean="0">
                <a:solidFill>
                  <a:srgbClr val="0000FF"/>
                </a:solidFill>
              </a:rPr>
              <a:t>β</a:t>
            </a:r>
            <a:r>
              <a:rPr lang="fr-FR" sz="2000" baseline="-25000" dirty="0" err="1" smtClean="0">
                <a:solidFill>
                  <a:srgbClr val="0000FF"/>
                </a:solidFill>
                <a:latin typeface="Berlin Sans FB" pitchFamily="34" charset="0"/>
              </a:rPr>
              <a:t>eff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) </a:t>
            </a:r>
            <a:r>
              <a:rPr lang="fr-FR" sz="2000" dirty="0" smtClean="0">
                <a:latin typeface="Berlin Sans FB" pitchFamily="34" charset="0"/>
              </a:rPr>
              <a:t>≈ ou ≠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 sin(2</a:t>
            </a:r>
            <a:r>
              <a:rPr lang="fr-FR" sz="2000" dirty="0" smtClean="0">
                <a:solidFill>
                  <a:srgbClr val="0000FF"/>
                </a:solidFill>
              </a:rPr>
              <a:t>β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</a:rPr>
              <a:t>)</a:t>
            </a:r>
            <a:r>
              <a:rPr lang="fr-FR" sz="2000" baseline="-25000" dirty="0" smtClean="0">
                <a:solidFill>
                  <a:srgbClr val="0000FF"/>
                </a:solidFill>
                <a:cs typeface="Arial" pitchFamily="34" charset="0"/>
              </a:rPr>
              <a:t>c</a:t>
            </a:r>
            <a:r>
              <a:rPr lang="fr-FR" sz="2000" baseline="-25000" dirty="0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</a:rPr>
              <a:t>c</a:t>
            </a:r>
            <a:r>
              <a:rPr lang="fr-FR" sz="2000" dirty="0" smtClean="0">
                <a:solidFill>
                  <a:srgbClr val="0000FF"/>
                </a:solidFill>
              </a:rPr>
              <a:t>  </a:t>
            </a:r>
            <a:r>
              <a:rPr lang="fr-FR" sz="1600" dirty="0" smtClean="0">
                <a:latin typeface="Berlin Sans FB" pitchFamily="34" charset="0"/>
              </a:rPr>
              <a:t>dans les modes 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pingouins </a:t>
            </a:r>
            <a:r>
              <a:rPr lang="fr-FR" sz="1600" dirty="0" err="1" smtClean="0">
                <a:solidFill>
                  <a:srgbClr val="0000FF"/>
                </a:solidFill>
                <a:latin typeface="Berlin Sans FB" pitchFamily="34" charset="0"/>
              </a:rPr>
              <a:t>b→</a:t>
            </a:r>
            <a:r>
              <a:rPr lang="fr-FR" sz="1600" dirty="0" err="1" smtClean="0">
                <a:solidFill>
                  <a:srgbClr val="0000FF"/>
                </a:solidFill>
                <a:cs typeface="Arial" pitchFamily="34" charset="0"/>
              </a:rPr>
              <a:t>s</a:t>
            </a:r>
            <a:r>
              <a:rPr lang="fr-FR" sz="1600" dirty="0" err="1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</a:rPr>
              <a:t>s</a:t>
            </a:r>
            <a:r>
              <a:rPr lang="fr-FR" sz="1600" dirty="0" err="1" smtClean="0">
                <a:solidFill>
                  <a:srgbClr val="0000FF"/>
                </a:solidFill>
                <a:cs typeface="Arial" pitchFamily="34" charset="0"/>
              </a:rPr>
              <a:t>s</a:t>
            </a:r>
            <a:r>
              <a:rPr lang="fr-FR" sz="16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sz="1600" dirty="0" smtClean="0"/>
              <a:t>???</a:t>
            </a:r>
          </a:p>
          <a:p>
            <a:endParaRPr lang="fr-FR" sz="1600" dirty="0" smtClean="0">
              <a:solidFill>
                <a:srgbClr val="0000FF"/>
              </a:solidFill>
              <a:latin typeface="Symbol" pitchFamily="18" charset="2"/>
              <a:cs typeface="Arial" pitchFamily="34" charset="0"/>
              <a:sym typeface="Symbol"/>
            </a:endParaRPr>
          </a:p>
          <a:p>
            <a:r>
              <a:rPr lang="fr-FR" sz="2000" dirty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/>
              </a:rPr>
              <a:t>	</a:t>
            </a:r>
            <a:r>
              <a:rPr lang="fr-FR" sz="1600" dirty="0" smtClean="0">
                <a:latin typeface="Symbol" pitchFamily="18" charset="2"/>
                <a:cs typeface="Arial" pitchFamily="34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cs typeface="Arial" pitchFamily="34" charset="0"/>
                <a:sym typeface="Wingdings" pitchFamily="2" charset="2"/>
              </a:rPr>
              <a:t>!! </a:t>
            </a:r>
            <a:r>
              <a:rPr lang="fr-FR" sz="2000" u="sng" dirty="0" smtClean="0">
                <a:solidFill>
                  <a:srgbClr val="0000FF"/>
                </a:solidFill>
                <a:latin typeface="Berlin Sans FB" pitchFamily="34" charset="0"/>
                <a:cs typeface="Arial" pitchFamily="34" charset="0"/>
                <a:sym typeface="Wingdings" pitchFamily="2" charset="2"/>
              </a:rPr>
              <a:t>puzzles</a:t>
            </a:r>
            <a:r>
              <a:rPr lang="fr-FR" sz="2000" dirty="0" smtClean="0">
                <a:solidFill>
                  <a:srgbClr val="0000FF"/>
                </a:solidFill>
                <a:latin typeface="Berlin Sans FB" pitchFamily="34" charset="0"/>
                <a:cs typeface="Arial" pitchFamily="34" charset="0"/>
                <a:sym typeface="Wingdings" pitchFamily="2" charset="2"/>
              </a:rPr>
              <a:t> !! : </a:t>
            </a:r>
            <a:r>
              <a:rPr lang="fr-FR" sz="2000" dirty="0" smtClean="0">
                <a:solidFill>
                  <a:srgbClr val="008000"/>
                </a:solidFill>
                <a:latin typeface="Berlin Sans FB" pitchFamily="34" charset="0"/>
                <a:cs typeface="Arial" pitchFamily="34" charset="0"/>
                <a:sym typeface="Wingdings" pitchFamily="2" charset="2"/>
              </a:rPr>
              <a:t>amplitudes hadroniques ? </a:t>
            </a:r>
            <a:r>
              <a:rPr lang="fr-FR" sz="2000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+ mesures de précision !</a:t>
            </a:r>
            <a:endParaRPr lang="fr-FR" sz="1600" u="sng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44624"/>
            <a:ext cx="4608512" cy="707886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B</a:t>
            </a:r>
            <a:r>
              <a:rPr lang="fr-FR" baseline="30000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+/0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: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au fait</a:t>
            </a:r>
            <a:r>
              <a:rPr lang="fr-FR" sz="2000" dirty="0" smtClean="0">
                <a:latin typeface="Arial Black" pitchFamily="34" charset="0"/>
                <a:sym typeface="Symbol"/>
              </a:rPr>
              <a:t>,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y a-t-il encore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des 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déviations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/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SM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? (1) </a:t>
            </a:r>
            <a:endParaRPr lang="fr-FR" sz="2000" dirty="0">
              <a:latin typeface="Arial Black" pitchFamily="34" charset="0"/>
              <a:sym typeface="ZapfDingbats" pitchFamily="82" charset="2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r="2755" b="8075"/>
          <a:stretch/>
        </p:blipFill>
        <p:spPr bwMode="auto">
          <a:xfrm>
            <a:off x="899592" y="3897576"/>
            <a:ext cx="4056667" cy="18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3" y="2404864"/>
            <a:ext cx="3314417" cy="2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06" y="123311"/>
            <a:ext cx="3041328" cy="200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6755" y="260648"/>
            <a:ext cx="4237213" cy="3816424"/>
            <a:chOff x="46755" y="332656"/>
            <a:chExt cx="4237213" cy="3816424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95"/>
            <a:stretch/>
          </p:blipFill>
          <p:spPr bwMode="auto">
            <a:xfrm>
              <a:off x="46755" y="332656"/>
              <a:ext cx="4237213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66" t="70676" r="2177" b="2556"/>
            <a:stretch/>
          </p:blipFill>
          <p:spPr bwMode="auto">
            <a:xfrm>
              <a:off x="488961" y="3261775"/>
              <a:ext cx="3142760" cy="88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83568" y="44624"/>
            <a:ext cx="7776864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B</a:t>
            </a:r>
            <a:r>
              <a:rPr lang="fr-FR" baseline="-25000" dirty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d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/B</a:t>
            </a:r>
            <a:r>
              <a:rPr lang="fr-FR" baseline="-25000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s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: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au fait</a:t>
            </a:r>
            <a:r>
              <a:rPr lang="fr-FR" sz="2000" dirty="0" smtClean="0">
                <a:latin typeface="Arial Black" pitchFamily="34" charset="0"/>
                <a:sym typeface="Symbol"/>
              </a:rPr>
              <a:t>,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y a-t-il encore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des 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déviations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/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SM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? (2) </a:t>
            </a:r>
            <a:endParaRPr lang="fr-FR" sz="2000" dirty="0"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4" name="ZoneTexte 3"/>
          <p:cNvSpPr txBox="1"/>
          <p:nvPr/>
        </p:nvSpPr>
        <p:spPr bwMode="auto">
          <a:xfrm>
            <a:off x="151805" y="2802414"/>
            <a:ext cx="44662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</a:rPr>
              <a:t>Violation de CP </a:t>
            </a:r>
            <a:r>
              <a:rPr lang="en-US" sz="1600" dirty="0" err="1" smtClean="0">
                <a:latin typeface="Berlin Sans FB" pitchFamily="34" charset="0"/>
              </a:rPr>
              <a:t>dans</a:t>
            </a:r>
            <a:r>
              <a:rPr lang="en-US" sz="1600" dirty="0" smtClean="0">
                <a:latin typeface="Berlin Sans FB" pitchFamily="34" charset="0"/>
              </a:rPr>
              <a:t> le </a:t>
            </a:r>
            <a:r>
              <a:rPr lang="en-US" sz="1600" dirty="0" smtClean="0">
                <a:solidFill>
                  <a:srgbClr val="0000FF"/>
                </a:solidFill>
                <a:latin typeface="Berlin Sans FB" pitchFamily="34" charset="0"/>
              </a:rPr>
              <a:t>mélange </a:t>
            </a:r>
            <a:r>
              <a:rPr lang="en-US" sz="1600" dirty="0" err="1" smtClean="0">
                <a:solidFill>
                  <a:srgbClr val="0000FF"/>
                </a:solidFill>
                <a:latin typeface="Berlin Sans FB" pitchFamily="34" charset="0"/>
              </a:rPr>
              <a:t>combiné</a:t>
            </a:r>
            <a:r>
              <a:rPr lang="en-US" sz="1600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sz="1600" dirty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B</a:t>
            </a:r>
            <a:r>
              <a:rPr lang="fr-FR" sz="1600" baseline="-25000" dirty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d</a:t>
            </a:r>
            <a:r>
              <a:rPr lang="fr-FR" sz="1600" dirty="0">
                <a:solidFill>
                  <a:srgbClr val="0000FF"/>
                </a:solidFill>
                <a:latin typeface="Berlin Sans FB" pitchFamily="34" charset="0"/>
                <a:sym typeface="ZapfDingbats" pitchFamily="82" charset="2"/>
              </a:rPr>
              <a:t>/B</a:t>
            </a:r>
            <a:r>
              <a:rPr lang="fr-FR" sz="1600" baseline="-25000" dirty="0">
                <a:solidFill>
                  <a:srgbClr val="0000FF"/>
                </a:solidFill>
                <a:latin typeface="Berlin Sans FB" pitchFamily="34" charset="0"/>
                <a:sym typeface="Symbol"/>
              </a:rPr>
              <a:t>s </a:t>
            </a:r>
            <a:r>
              <a:rPr lang="en-US" sz="1600" dirty="0" smtClean="0">
                <a:latin typeface="Berlin Sans FB" pitchFamily="34" charset="0"/>
              </a:rPr>
              <a:t>: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88961" y="908720"/>
            <a:ext cx="8671477" cy="5807058"/>
            <a:chOff x="488961" y="908720"/>
            <a:chExt cx="8671477" cy="5807058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4" r="16194"/>
            <a:stretch/>
          </p:blipFill>
          <p:spPr bwMode="auto">
            <a:xfrm>
              <a:off x="4211960" y="908720"/>
              <a:ext cx="4948478" cy="5807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Ellipse 6"/>
            <p:cNvSpPr/>
            <p:nvPr/>
          </p:nvSpPr>
          <p:spPr>
            <a:xfrm>
              <a:off x="7572396" y="2492896"/>
              <a:ext cx="672012" cy="576064"/>
            </a:xfrm>
            <a:prstGeom prst="ellipse">
              <a:avLst/>
            </a:prstGeom>
            <a:ln w="25400">
              <a:solidFill>
                <a:srgbClr val="FF0000"/>
              </a:solidFill>
            </a:ln>
          </p:spPr>
          <p:txBody>
            <a:bodyPr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 bwMode="auto">
            <a:xfrm>
              <a:off x="8313540" y="6114782"/>
              <a:ext cx="748923" cy="3385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n-lt"/>
                </a:rPr>
                <a:t>A</a:t>
              </a:r>
              <a:r>
                <a:rPr lang="en-US" sz="1600" b="1" baseline="-25000" dirty="0" smtClean="0">
                  <a:latin typeface="+mn-lt"/>
                </a:rPr>
                <a:t>SL</a:t>
              </a:r>
              <a:r>
                <a:rPr lang="en-US" sz="1600" b="1" dirty="0" smtClean="0">
                  <a:latin typeface="+mn-lt"/>
                </a:rPr>
                <a:t>(</a:t>
              </a:r>
              <a:r>
                <a:rPr lang="en-US" sz="1600" b="1" dirty="0" err="1" smtClean="0">
                  <a:latin typeface="+mn-lt"/>
                </a:rPr>
                <a:t>B</a:t>
              </a:r>
              <a:r>
                <a:rPr lang="en-US" sz="1600" b="1" baseline="-25000" dirty="0" err="1" smtClean="0">
                  <a:latin typeface="+mn-lt"/>
                </a:rPr>
                <a:t>d</a:t>
              </a:r>
              <a:r>
                <a:rPr lang="en-US" sz="1600" b="1" dirty="0" smtClean="0">
                  <a:latin typeface="+mn-lt"/>
                </a:rPr>
                <a:t>)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88961" y="4181018"/>
              <a:ext cx="2904962" cy="400110"/>
              <a:chOff x="488961" y="3861048"/>
              <a:chExt cx="2904962" cy="400110"/>
            </a:xfrm>
          </p:grpSpPr>
          <p:sp>
            <p:nvSpPr>
              <p:cNvPr id="11" name="ZoneTexte 10"/>
              <p:cNvSpPr txBox="1"/>
              <p:nvPr/>
            </p:nvSpPr>
            <p:spPr bwMode="auto">
              <a:xfrm>
                <a:off x="488961" y="3861048"/>
                <a:ext cx="2904962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            </a:t>
                </a:r>
                <a:r>
                  <a:rPr lang="en-US" sz="1600" dirty="0" smtClean="0">
                    <a:latin typeface="Berlin Sans FB" pitchFamily="34" charset="0"/>
                    <a:sym typeface="Symbol"/>
                  </a:rPr>
                  <a:t>@9/fb :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Symbol"/>
                  </a:rPr>
                  <a:t>à 3.9</a:t>
                </a:r>
                <a:r>
                  <a:rPr lang="en-US" sz="2000" dirty="0">
                    <a:solidFill>
                      <a:srgbClr val="FF0000"/>
                    </a:solidFill>
                    <a:latin typeface="Symbol" pitchFamily="18" charset="2"/>
                    <a:sym typeface="Symbol"/>
                  </a:rPr>
                  <a:t>s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Berlin Sans FB" pitchFamily="34" charset="0"/>
                    <a:sym typeface="Symbol"/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Symbol"/>
                  </a:rPr>
                  <a:t>du SM</a:t>
                </a:r>
                <a:endParaRPr lang="en-US" sz="1600" dirty="0" smtClean="0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  <p:pic>
            <p:nvPicPr>
              <p:cNvPr id="922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767" y="3932258"/>
                <a:ext cx="556852" cy="328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" name="ZoneTexte 18"/>
            <p:cNvSpPr txBox="1"/>
            <p:nvPr/>
          </p:nvSpPr>
          <p:spPr bwMode="auto">
            <a:xfrm rot="16200000">
              <a:off x="3947932" y="1680350"/>
              <a:ext cx="729687" cy="3385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n-lt"/>
                </a:rPr>
                <a:t>A</a:t>
              </a:r>
              <a:r>
                <a:rPr lang="en-US" sz="1600" b="1" baseline="-25000" dirty="0" smtClean="0">
                  <a:latin typeface="+mn-lt"/>
                </a:rPr>
                <a:t>SL</a:t>
              </a:r>
              <a:r>
                <a:rPr lang="en-US" sz="1600" b="1" dirty="0" smtClean="0">
                  <a:latin typeface="+mn-lt"/>
                </a:rPr>
                <a:t>(B</a:t>
              </a:r>
              <a:r>
                <a:rPr lang="en-US" sz="1600" b="1" baseline="-25000" dirty="0">
                  <a:latin typeface="+mn-lt"/>
                </a:rPr>
                <a:t>s</a:t>
              </a:r>
              <a:r>
                <a:rPr lang="en-US" sz="1600" b="1" dirty="0" smtClean="0">
                  <a:latin typeface="+mn-lt"/>
                </a:rPr>
                <a:t>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964488" y="2996952"/>
            <a:ext cx="195950" cy="576064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4000" y="5715016"/>
            <a:ext cx="936104" cy="100076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51805" y="4725144"/>
            <a:ext cx="3974520" cy="1980603"/>
            <a:chOff x="151805" y="4725144"/>
            <a:chExt cx="3974520" cy="1980603"/>
          </a:xfrm>
        </p:grpSpPr>
        <p:grpSp>
          <p:nvGrpSpPr>
            <p:cNvPr id="10" name="Groupe 9"/>
            <p:cNvGrpSpPr/>
            <p:nvPr/>
          </p:nvGrpSpPr>
          <p:grpSpPr>
            <a:xfrm>
              <a:off x="151805" y="4725144"/>
              <a:ext cx="3974520" cy="1980603"/>
              <a:chOff x="151805" y="4725144"/>
              <a:chExt cx="3974520" cy="1980603"/>
            </a:xfrm>
          </p:grpSpPr>
          <p:pic>
            <p:nvPicPr>
              <p:cNvPr id="9223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925" y="5065860"/>
                <a:ext cx="1676400" cy="1639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ZoneTexte 8"/>
              <p:cNvSpPr txBox="1"/>
              <p:nvPr/>
            </p:nvSpPr>
            <p:spPr bwMode="auto">
              <a:xfrm>
                <a:off x="151805" y="4725144"/>
                <a:ext cx="3950120" cy="107721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/>
                  <a:buChar char="è"/>
                </a:pP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LHCb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seul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 à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pouvoir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refaire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cette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Berlin Sans FB" pitchFamily="34" charset="0"/>
                    <a:sym typeface="Wingdings" pitchFamily="2" charset="2"/>
                  </a:rPr>
                  <a:t>mesure</a:t>
                </a:r>
                <a:endParaRPr lang="en-US" sz="1600" dirty="0" smtClean="0">
                  <a:solidFill>
                    <a:srgbClr val="FF0000"/>
                  </a:solidFill>
                  <a:latin typeface="Berlin Sans FB" pitchFamily="34" charset="0"/>
                  <a:sym typeface="Wingdings" pitchFamily="2" charset="2"/>
                </a:endParaRPr>
              </a:p>
              <a:p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(</a:t>
                </a:r>
                <a:r>
                  <a:rPr lang="en-US" sz="1600" dirty="0" err="1" smtClean="0">
                    <a:latin typeface="Berlin Sans FB" pitchFamily="34" charset="0"/>
                    <a:sym typeface="Wingdings" pitchFamily="2" charset="2"/>
                  </a:rPr>
                  <a:t>renverser</a:t>
                </a:r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 champ mag) </a:t>
                </a:r>
              </a:p>
              <a:p>
                <a:r>
                  <a:rPr lang="en-US" sz="1600" dirty="0" err="1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n’a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 encore </a:t>
                </a:r>
                <a:r>
                  <a:rPr lang="en-US" sz="1600" dirty="0" err="1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rien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 </a:t>
                </a:r>
                <a:r>
                  <a:rPr lang="en-US" sz="1600" dirty="0" err="1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dit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Berlin Sans FB" pitchFamily="34" charset="0"/>
                    <a:sym typeface="Wingdings" pitchFamily="2" charset="2"/>
                  </a:rPr>
                  <a:t> !</a:t>
                </a:r>
              </a:p>
              <a:p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 </a:t>
                </a:r>
                <a:r>
                  <a:rPr lang="en-US" sz="1600" dirty="0" err="1">
                    <a:latin typeface="Berlin Sans FB" pitchFamily="34" charset="0"/>
                    <a:sym typeface="Wingdings" pitchFamily="2" charset="2"/>
                  </a:rPr>
                  <a:t>g</a:t>
                </a:r>
                <a:r>
                  <a:rPr lang="en-US" sz="1600" dirty="0" err="1" smtClean="0">
                    <a:latin typeface="Berlin Sans FB" pitchFamily="34" charset="0"/>
                    <a:sym typeface="Wingdings" pitchFamily="2" charset="2"/>
                  </a:rPr>
                  <a:t>are</a:t>
                </a:r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 au </a:t>
                </a:r>
                <a:r>
                  <a:rPr lang="en-US" sz="1600" dirty="0" err="1" smtClean="0">
                    <a:latin typeface="Berlin Sans FB" pitchFamily="34" charset="0"/>
                    <a:sym typeface="Wingdings" pitchFamily="2" charset="2"/>
                  </a:rPr>
                  <a:t>gorille</a:t>
                </a:r>
                <a:r>
                  <a:rPr lang="en-US" sz="1600" dirty="0" smtClean="0">
                    <a:latin typeface="Berlin Sans FB" pitchFamily="34" charset="0"/>
                    <a:sym typeface="Wingdings" pitchFamily="2" charset="2"/>
                  </a:rPr>
                  <a:t> !</a:t>
                </a:r>
                <a:endParaRPr lang="en-US" sz="1600" dirty="0" smtClean="0">
                  <a:latin typeface="Berlin Sans FB" pitchFamily="34" charset="0"/>
                </a:endParaRPr>
              </a:p>
            </p:txBody>
          </p: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000" y="5976000"/>
              <a:ext cx="377478" cy="262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860032" y="6452973"/>
            <a:ext cx="33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fr-FR" u="sng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mesures de précision !</a:t>
            </a:r>
            <a:endParaRPr lang="fr-FR" sz="1400" u="sng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35496" y="3140969"/>
            <a:ext cx="9036496" cy="3672408"/>
            <a:chOff x="250286" y="3294401"/>
            <a:chExt cx="8821706" cy="351897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86" y="3294401"/>
              <a:ext cx="4069686" cy="351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499992" y="3622727"/>
              <a:ext cx="4572000" cy="224676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>
                  <a:sym typeface="Wingdings" pitchFamily="2" charset="2"/>
                </a:rPr>
                <a:t>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LHCb</a:t>
              </a:r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 a la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mesure</a:t>
              </a:r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 la plus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précise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  <a:p>
              <a:r>
                <a:rPr lang="en-US" dirty="0"/>
                <a:t>	</a:t>
              </a:r>
              <a:r>
                <a:rPr lang="el-GR" sz="1400" b="1" dirty="0" smtClean="0">
                  <a:cs typeface="Arial" pitchFamily="34" charset="0"/>
                </a:rPr>
                <a:t>φ</a:t>
              </a:r>
              <a:r>
                <a:rPr lang="en-US" sz="1400" b="1" baseline="-25000" dirty="0">
                  <a:cs typeface="Arial" pitchFamily="34" charset="0"/>
                </a:rPr>
                <a:t>s</a:t>
              </a:r>
              <a:r>
                <a:rPr lang="en-US" sz="1400" dirty="0" smtClean="0"/>
                <a:t> </a:t>
              </a:r>
              <a:r>
                <a:rPr lang="en-US" sz="1400" b="1" dirty="0" smtClean="0">
                  <a:latin typeface="+mn-lt"/>
                </a:rPr>
                <a:t>= 0.13 </a:t>
              </a:r>
              <a:r>
                <a:rPr lang="en-US" sz="1400" b="1" dirty="0">
                  <a:latin typeface="+mn-lt"/>
                </a:rPr>
                <a:t>± 0.18 (stat</a:t>
              </a:r>
              <a:r>
                <a:rPr lang="en-US" sz="1400" b="1" dirty="0" smtClean="0">
                  <a:latin typeface="+mn-lt"/>
                </a:rPr>
                <a:t>) ± </a:t>
              </a:r>
              <a:r>
                <a:rPr lang="en-US" sz="1400" b="1" dirty="0">
                  <a:latin typeface="+mn-lt"/>
                </a:rPr>
                <a:t>0.07 (syst) </a:t>
              </a:r>
              <a:r>
                <a:rPr lang="en-US" sz="1400" b="1" dirty="0" smtClean="0">
                  <a:latin typeface="+mn-lt"/>
                </a:rPr>
                <a:t>rad</a:t>
              </a:r>
              <a:endParaRPr lang="en-US" sz="1400" b="1" dirty="0">
                <a:latin typeface="+mn-lt"/>
              </a:endParaRPr>
            </a:p>
            <a:p>
              <a:endParaRPr lang="en-US" b="1" dirty="0" smtClean="0">
                <a:latin typeface="+mn-lt"/>
              </a:endParaRPr>
            </a:p>
            <a:p>
              <a:r>
                <a:rPr lang="en-US" b="1" dirty="0" smtClean="0">
                  <a:latin typeface="+mn-lt"/>
                </a:rPr>
                <a:t>… </a:t>
              </a:r>
              <a:r>
                <a:rPr lang="en-US" b="1" dirty="0" smtClean="0">
                  <a:solidFill>
                    <a:srgbClr val="0000FF"/>
                  </a:solidFill>
                  <a:latin typeface="+mn-lt"/>
                </a:rPr>
                <a:t>et SM ok </a:t>
              </a:r>
              <a:endParaRPr lang="en-US" b="1" dirty="0">
                <a:solidFill>
                  <a:srgbClr val="0000FF"/>
                </a:solidFill>
                <a:latin typeface="+mn-lt"/>
              </a:endParaRPr>
            </a:p>
            <a:p>
              <a:endParaRPr lang="en-US" dirty="0" smtClean="0">
                <a:sym typeface="Wingdings" pitchFamily="2" charset="2"/>
              </a:endParaRPr>
            </a:p>
            <a:p>
              <a:r>
                <a:rPr lang="en-US" dirty="0" smtClean="0">
                  <a:sym typeface="Wingdings" pitchFamily="2" charset="2"/>
                </a:rPr>
                <a:t></a:t>
              </a:r>
              <a:r>
                <a:rPr lang="en-US" dirty="0" smtClean="0"/>
                <a:t> </a:t>
              </a:r>
              <a:r>
                <a:rPr lang="el-GR" b="1" dirty="0" smtClean="0">
                  <a:latin typeface="+mn-lt"/>
                </a:rPr>
                <a:t>ΔΓ</a:t>
              </a:r>
              <a:r>
                <a:rPr lang="en-US" b="1" dirty="0">
                  <a:latin typeface="+mn-lt"/>
                </a:rPr>
                <a:t>s ≠0 </a:t>
              </a:r>
              <a:r>
                <a:rPr lang="en-US" b="1" dirty="0" smtClean="0">
                  <a:latin typeface="+mn-lt"/>
                </a:rPr>
                <a:t>à </a:t>
              </a:r>
              <a:r>
                <a:rPr lang="en-US" b="1" dirty="0">
                  <a:latin typeface="+mn-lt"/>
                </a:rPr>
                <a:t>4</a:t>
              </a:r>
              <a:r>
                <a:rPr lang="el-GR" b="1" dirty="0">
                  <a:latin typeface="+mn-lt"/>
                </a:rPr>
                <a:t>σ </a:t>
              </a:r>
              <a:r>
                <a:rPr lang="en-US" b="1" dirty="0" smtClean="0">
                  <a:latin typeface="+mn-lt"/>
                </a:rPr>
                <a:t>:</a:t>
              </a:r>
              <a:endParaRPr lang="en-US" b="1" dirty="0">
                <a:latin typeface="+mn-lt"/>
              </a:endParaRPr>
            </a:p>
            <a:p>
              <a:r>
                <a:rPr lang="en-US" dirty="0" smtClean="0"/>
                <a:t> </a:t>
              </a:r>
              <a:r>
                <a:rPr lang="en-US" sz="1200" dirty="0" smtClean="0">
                  <a:sym typeface="Wingdings"/>
                </a:rPr>
                <a:t></a:t>
              </a:r>
              <a:r>
                <a:rPr lang="el-GR" sz="1400" b="1" dirty="0" smtClean="0">
                  <a:latin typeface="+mn-lt"/>
                </a:rPr>
                <a:t>ΔΓ</a:t>
              </a:r>
              <a:r>
                <a:rPr lang="en-US" sz="1400" b="1" dirty="0">
                  <a:latin typeface="+mn-lt"/>
                </a:rPr>
                <a:t>s = 0.123 ± </a:t>
              </a:r>
              <a:r>
                <a:rPr lang="en-US" sz="1400" b="1" dirty="0" smtClean="0">
                  <a:latin typeface="+mn-lt"/>
                </a:rPr>
                <a:t>0.029(stat</a:t>
              </a:r>
              <a:r>
                <a:rPr lang="en-US" sz="1400" b="1" dirty="0">
                  <a:latin typeface="+mn-lt"/>
                </a:rPr>
                <a:t>) ± 0.008 (syst) ps-1</a:t>
              </a:r>
            </a:p>
            <a:p>
              <a:r>
                <a:rPr lang="en-US" sz="1400" dirty="0" smtClean="0">
                  <a:sym typeface="Wingdings"/>
                </a:rPr>
                <a:t> </a:t>
              </a:r>
              <a:r>
                <a:rPr lang="en-US" sz="1200" dirty="0" smtClean="0">
                  <a:sym typeface="Wingdings"/>
                </a:rPr>
                <a:t></a:t>
              </a:r>
              <a:r>
                <a:rPr lang="el-GR" sz="1400" b="1" dirty="0" smtClean="0">
                  <a:latin typeface="+mn-lt"/>
                </a:rPr>
                <a:t>Γ</a:t>
              </a:r>
              <a:r>
                <a:rPr lang="en-US" sz="1400" b="1" dirty="0">
                  <a:latin typeface="+mn-lt"/>
                </a:rPr>
                <a:t>s = 0.656 ± </a:t>
              </a:r>
              <a:r>
                <a:rPr lang="en-US" sz="1400" b="1" dirty="0" smtClean="0">
                  <a:latin typeface="+mn-lt"/>
                </a:rPr>
                <a:t>0.009(stat</a:t>
              </a:r>
              <a:r>
                <a:rPr lang="en-US" sz="1400" b="1" dirty="0">
                  <a:latin typeface="+mn-lt"/>
                </a:rPr>
                <a:t>) ± 0.008 (syst) ps-1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686" y="3545340"/>
              <a:ext cx="409575" cy="45243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365104"/>
              <a:ext cx="533970" cy="533970"/>
            </a:xfrm>
            <a:prstGeom prst="rect">
              <a:avLst/>
            </a:prstGeom>
          </p:spPr>
        </p:pic>
      </p:grp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96" y="1052736"/>
            <a:ext cx="90360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</a:rPr>
              <a:t>La phase dans le mélange et la CPV </a:t>
            </a:r>
            <a:r>
              <a:rPr lang="fr-FR" sz="2000" dirty="0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fr-FR" sz="1600" baseline="-25000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fr-FR" dirty="0" smtClean="0">
                <a:latin typeface="Berlin Sans FB" pitchFamily="34" charset="0"/>
              </a:rPr>
              <a:t>dans les désintégrations 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</a:rPr>
              <a:t>B</a:t>
            </a:r>
            <a:r>
              <a:rPr lang="fr-FR" baseline="-25000" dirty="0" err="1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  <a:sym typeface="Symbol"/>
              </a:rPr>
              <a:t></a:t>
            </a:r>
            <a:r>
              <a:rPr lang="fr-FR" dirty="0" err="1" smtClean="0">
                <a:solidFill>
                  <a:srgbClr val="FF0000"/>
                </a:solidFill>
                <a:latin typeface="Berlin Sans FB" pitchFamily="34" charset="0"/>
              </a:rPr>
              <a:t>J</a:t>
            </a: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/</a:t>
            </a:r>
            <a:r>
              <a:rPr lang="fr-FR" dirty="0" err="1" smtClean="0">
                <a:solidFill>
                  <a:srgbClr val="FF0000"/>
                </a:solidFill>
                <a:latin typeface="Symbol" pitchFamily="18" charset="2"/>
              </a:rPr>
              <a:t>yf</a:t>
            </a:r>
            <a:r>
              <a:rPr lang="fr-FR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(</a:t>
            </a:r>
            <a:r>
              <a:rPr lang="fr-FR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s=-2βs SM) </a:t>
            </a:r>
            <a:r>
              <a:rPr lang="fr-FR" dirty="0" smtClean="0">
                <a:latin typeface="Berlin Sans FB" pitchFamily="34" charset="0"/>
              </a:rPr>
              <a:t>n’est pas encore mesurée, mais … il y avait début 2010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une indication de déviation venant du </a:t>
            </a:r>
            <a:r>
              <a:rPr lang="fr-FR" dirty="0" err="1" smtClean="0">
                <a:solidFill>
                  <a:srgbClr val="0000FF"/>
                </a:solidFill>
                <a:latin typeface="Berlin Sans FB" pitchFamily="34" charset="0"/>
              </a:rPr>
              <a:t>TeVatron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(non ???)</a:t>
            </a:r>
            <a:r>
              <a:rPr lang="fr-FR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  <a:sym typeface="Wingdings" pitchFamily="2" charset="2"/>
              </a:rPr>
              <a:t>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fr-FR" u="sng" dirty="0" smtClean="0">
                <a:solidFill>
                  <a:srgbClr val="0000FF"/>
                </a:solidFill>
                <a:latin typeface="Berlin Sans FB" pitchFamily="34" charset="0"/>
              </a:rPr>
              <a:t>déjà marginale à l’été 2010 !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u="sng" dirty="0">
              <a:latin typeface="Berlin Sans FB" pitchFamily="34" charset="0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FR" sz="1600" dirty="0" err="1" smtClean="0">
                <a:solidFill>
                  <a:srgbClr val="FF0000"/>
                </a:solidFill>
                <a:latin typeface="Arial Black" pitchFamily="34" charset="0"/>
              </a:rPr>
              <a:t>LHCb</a:t>
            </a:r>
            <a:r>
              <a:rPr lang="fr-FR" sz="1600" dirty="0" smtClean="0">
                <a:solidFill>
                  <a:srgbClr val="FF0000"/>
                </a:solidFill>
                <a:latin typeface="Arial Black" pitchFamily="34" charset="0"/>
              </a:rPr>
              <a:t> fait une très belle analyse</a:t>
            </a:r>
            <a:r>
              <a:rPr lang="fr-FR" sz="16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fr-FR" dirty="0" smtClean="0">
                <a:solidFill>
                  <a:srgbClr val="008000"/>
                </a:solidFill>
                <a:latin typeface="Berlin Sans FB" pitchFamily="34" charset="0"/>
              </a:rPr>
              <a:t>angulaire de CP dépendante du temps dans le mélange </a:t>
            </a:r>
            <a:r>
              <a:rPr lang="fr-FR" dirty="0" smtClean="0">
                <a:solidFill>
                  <a:srgbClr val="008000"/>
                </a:solidFill>
                <a:cs typeface="Arial" pitchFamily="34" charset="0"/>
              </a:rPr>
              <a:t>B</a:t>
            </a:r>
            <a:r>
              <a:rPr lang="fr-FR" baseline="-25000" dirty="0" smtClean="0">
                <a:solidFill>
                  <a:srgbClr val="008000"/>
                </a:solidFill>
                <a:cs typeface="Arial" pitchFamily="34" charset="0"/>
              </a:rPr>
              <a:t>s</a:t>
            </a:r>
            <a:r>
              <a:rPr lang="fr-FR" dirty="0" smtClean="0">
                <a:solidFill>
                  <a:srgbClr val="008000"/>
                </a:solidFill>
                <a:cs typeface="Arial" pitchFamily="34" charset="0"/>
              </a:rPr>
              <a:t>-</a:t>
            </a:r>
            <a:r>
              <a:rPr lang="fr-FR" dirty="0" smtClean="0">
                <a:solidFill>
                  <a:srgbClr val="008000"/>
                </a:solidFill>
                <a:latin typeface="Arial Bar" pitchFamily="34" charset="0"/>
                <a:cs typeface="Arial Bar" pitchFamily="34" charset="0"/>
              </a:rPr>
              <a:t>B</a:t>
            </a:r>
            <a:r>
              <a:rPr lang="fr-FR" baseline="-25000" dirty="0" smtClean="0">
                <a:solidFill>
                  <a:srgbClr val="008000"/>
                </a:solidFill>
                <a:cs typeface="Arial" pitchFamily="34" charset="0"/>
              </a:rPr>
              <a:t>s</a:t>
            </a:r>
            <a:r>
              <a:rPr lang="fr-FR" dirty="0" smtClean="0">
                <a:solidFill>
                  <a:srgbClr val="008000"/>
                </a:solidFill>
                <a:latin typeface="Berlin Sans FB" pitchFamily="34" charset="0"/>
              </a:rPr>
              <a:t> </a:t>
            </a:r>
            <a:r>
              <a:rPr lang="fr-FR" dirty="0" smtClean="0">
                <a:latin typeface="Berlin Sans FB" pitchFamily="34" charset="0"/>
              </a:rPr>
              <a:t>qui est </a:t>
            </a:r>
            <a:r>
              <a:rPr lang="fr-FR" sz="1600" u="sng" dirty="0" smtClean="0">
                <a:solidFill>
                  <a:srgbClr val="008000"/>
                </a:solidFill>
                <a:latin typeface="Berlin Sans FB" pitchFamily="34" charset="0"/>
              </a:rPr>
              <a:t>très complète et très difficile: </a:t>
            </a:r>
            <a:r>
              <a:rPr lang="fr-FR" sz="1600" dirty="0" smtClean="0">
                <a:latin typeface="Berlin Sans FB" pitchFamily="34" charset="0"/>
              </a:rPr>
              <a:t>sélection de ~8300 cands@340/</a:t>
            </a:r>
            <a:r>
              <a:rPr lang="fr-FR" sz="1600" dirty="0" err="1" smtClean="0">
                <a:latin typeface="Berlin Sans FB" pitchFamily="34" charset="0"/>
              </a:rPr>
              <a:t>pb</a:t>
            </a:r>
            <a:r>
              <a:rPr lang="fr-FR" sz="1600" dirty="0" smtClean="0">
                <a:latin typeface="Berlin Sans FB" pitchFamily="34" charset="0"/>
              </a:rPr>
              <a:t>  + temps de vie +mélange</a:t>
            </a:r>
            <a:r>
              <a:rPr lang="fr-FR" sz="1600" dirty="0">
                <a:latin typeface="Berlin Sans FB" pitchFamily="34" charset="0"/>
              </a:rPr>
              <a:t> </a:t>
            </a:r>
            <a:r>
              <a:rPr lang="fr-FR" sz="1600" dirty="0" err="1" smtClean="0">
                <a:latin typeface="Symbol" pitchFamily="18" charset="2"/>
              </a:rPr>
              <a:t>D</a:t>
            </a:r>
            <a:r>
              <a:rPr lang="fr-FR" sz="1600" dirty="0" err="1" smtClean="0">
                <a:latin typeface="Berlin Sans FB" pitchFamily="34" charset="0"/>
              </a:rPr>
              <a:t>ms</a:t>
            </a:r>
            <a:r>
              <a:rPr lang="fr-FR" sz="1600" dirty="0" smtClean="0">
                <a:latin typeface="Berlin Sans FB" pitchFamily="34" charset="0"/>
              </a:rPr>
              <a:t> +étiquetage de la saveur +ajustements/</a:t>
            </a:r>
            <a:r>
              <a:rPr lang="fr-FR" sz="1600" dirty="0" err="1" smtClean="0">
                <a:latin typeface="Berlin Sans FB" pitchFamily="34" charset="0"/>
              </a:rPr>
              <a:t>acceptance</a:t>
            </a:r>
            <a:r>
              <a:rPr lang="fr-FR" sz="1600" dirty="0" smtClean="0">
                <a:latin typeface="Berlin Sans FB" pitchFamily="34" charset="0"/>
              </a:rPr>
              <a:t> analyse angulaire </a:t>
            </a:r>
            <a:r>
              <a:rPr lang="fr-FR" sz="1600" dirty="0" err="1" smtClean="0">
                <a:latin typeface="Berlin Sans FB" pitchFamily="34" charset="0"/>
              </a:rPr>
              <a:t>transversité</a:t>
            </a:r>
            <a:r>
              <a:rPr lang="fr-FR" sz="1600" dirty="0" smtClean="0">
                <a:latin typeface="Berlin Sans FB" pitchFamily="34" charset="0"/>
              </a:rPr>
              <a:t> …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7544" y="44624"/>
            <a:ext cx="8208912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B</a:t>
            </a:r>
            <a:r>
              <a:rPr lang="fr-FR" baseline="-25000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s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FF"/>
                </a:solidFill>
                <a:cs typeface="Arial" pitchFamily="34" charset="0"/>
              </a:rPr>
              <a:t>J/</a:t>
            </a:r>
            <a:r>
              <a:rPr lang="en-US" sz="2000" b="1" dirty="0" err="1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yf</a:t>
            </a:r>
            <a:r>
              <a:rPr lang="en-US" sz="2000" b="1" dirty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: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au fait</a:t>
            </a:r>
            <a:r>
              <a:rPr lang="fr-FR" sz="2000" dirty="0" smtClean="0">
                <a:latin typeface="Arial Black" pitchFamily="34" charset="0"/>
                <a:sym typeface="Symbol"/>
              </a:rPr>
              <a:t>,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y a-t-il encore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des 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déviations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/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SM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? (2) </a:t>
            </a:r>
            <a:endParaRPr lang="fr-FR" sz="2000" dirty="0"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0272" y="620688"/>
            <a:ext cx="1296144" cy="504056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3768" y="548680"/>
            <a:ext cx="4092787" cy="52322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cs typeface="Arial" pitchFamily="34" charset="0"/>
              </a:rPr>
              <a:t>B</a:t>
            </a:r>
            <a:r>
              <a:rPr lang="en-US" sz="2800" b="1" baseline="-25000" dirty="0" smtClean="0">
                <a:cs typeface="Arial" pitchFamily="34" charset="0"/>
              </a:rPr>
              <a:t>s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cs typeface="Arial" pitchFamily="34" charset="0"/>
              </a:rPr>
              <a:t>J/</a:t>
            </a:r>
            <a:r>
              <a:rPr lang="en-US" sz="2800" b="1" dirty="0" err="1" smtClean="0">
                <a:latin typeface="Symbol" pitchFamily="18" charset="2"/>
                <a:cs typeface="Arial" pitchFamily="34" charset="0"/>
              </a:rPr>
              <a:t>yf</a:t>
            </a:r>
            <a:r>
              <a:rPr lang="en-US" sz="2800" b="1" dirty="0" smtClean="0">
                <a:latin typeface="Symbol" pitchFamily="18" charset="2"/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</a:rPr>
              <a:t>(</a:t>
            </a:r>
            <a:r>
              <a:rPr lang="el-GR" sz="2800" b="1" dirty="0">
                <a:cs typeface="Arial" pitchFamily="34" charset="0"/>
              </a:rPr>
              <a:t>φ</a:t>
            </a:r>
            <a:r>
              <a:rPr lang="en-US" sz="2800" b="1" baseline="-25000" dirty="0" smtClean="0">
                <a:cs typeface="Arial" pitchFamily="34" charset="0"/>
              </a:rPr>
              <a:t>s</a:t>
            </a:r>
            <a:r>
              <a:rPr lang="en-US" sz="2800" b="1" dirty="0" smtClean="0">
                <a:cs typeface="Arial" pitchFamily="34" charset="0"/>
                <a:sym typeface="Symbol"/>
              </a:rPr>
              <a:t></a:t>
            </a:r>
            <a:r>
              <a:rPr lang="en-US" sz="2800" b="1" dirty="0" smtClean="0">
                <a:cs typeface="Arial" pitchFamily="34" charset="0"/>
              </a:rPr>
              <a:t>-2</a:t>
            </a:r>
            <a:r>
              <a:rPr lang="el-GR" sz="2800" b="1" dirty="0" smtClean="0">
                <a:cs typeface="Arial" pitchFamily="34" charset="0"/>
              </a:rPr>
              <a:t>β</a:t>
            </a:r>
            <a:r>
              <a:rPr lang="en-US" sz="2800" b="1" baseline="-25000" dirty="0" smtClean="0">
                <a:cs typeface="Arial" pitchFamily="34" charset="0"/>
              </a:rPr>
              <a:t>s</a:t>
            </a:r>
            <a:r>
              <a:rPr lang="en-US" sz="2800" b="1" dirty="0" smtClean="0">
                <a:cs typeface="Arial" pitchFamily="34" charset="0"/>
              </a:rPr>
              <a:t> SM</a:t>
            </a:r>
            <a:r>
              <a:rPr lang="en-US" sz="2800" b="1" dirty="0">
                <a:cs typeface="Arial" pitchFamily="34" charset="0"/>
              </a:rPr>
              <a:t>) 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4067944" y="2996952"/>
            <a:ext cx="5040561" cy="3672408"/>
            <a:chOff x="4067944" y="2996952"/>
            <a:chExt cx="5040561" cy="3672408"/>
          </a:xfrm>
        </p:grpSpPr>
        <p:grpSp>
          <p:nvGrpSpPr>
            <p:cNvPr id="17" name="Groupe 16"/>
            <p:cNvGrpSpPr/>
            <p:nvPr/>
          </p:nvGrpSpPr>
          <p:grpSpPr>
            <a:xfrm>
              <a:off x="4067944" y="2996952"/>
              <a:ext cx="5040561" cy="3672408"/>
              <a:chOff x="4139951" y="2996952"/>
              <a:chExt cx="5040561" cy="3672408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4139951" y="2996952"/>
                <a:ext cx="5040561" cy="3672408"/>
                <a:chOff x="4211959" y="3140968"/>
                <a:chExt cx="4832363" cy="3528392"/>
              </a:xfrm>
            </p:grpSpPr>
            <p:pic>
              <p:nvPicPr>
                <p:cNvPr id="8199" name="Picture 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1959" y="3140968"/>
                  <a:ext cx="4832363" cy="35283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4" name="Connecteur droit 13"/>
                <p:cNvCxnSpPr/>
                <p:nvPr/>
              </p:nvCxnSpPr>
              <p:spPr>
                <a:xfrm>
                  <a:off x="6835003" y="4221088"/>
                  <a:ext cx="0" cy="190694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ZoneTexte 15"/>
              <p:cNvSpPr txBox="1"/>
              <p:nvPr/>
            </p:nvSpPr>
            <p:spPr bwMode="auto">
              <a:xfrm>
                <a:off x="6919548" y="4149080"/>
                <a:ext cx="676788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</a:rPr>
                  <a:t>SM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Berlin Sans FB" pitchFamily="34" charset="0"/>
                    <a:sym typeface="Symbol"/>
                  </a:rPr>
                  <a:t>0</a:t>
                </a:r>
                <a:endParaRPr lang="en-US" sz="1600" dirty="0" smtClean="0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</p:grpSp>
        <p:cxnSp>
          <p:nvCxnSpPr>
            <p:cNvPr id="19" name="Connecteur droit 18"/>
            <p:cNvCxnSpPr/>
            <p:nvPr/>
          </p:nvCxnSpPr>
          <p:spPr>
            <a:xfrm>
              <a:off x="6753600" y="5229200"/>
              <a:ext cx="262800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 bwMode="auto">
            <a:xfrm>
              <a:off x="6948264" y="5085184"/>
              <a:ext cx="133402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7030A0"/>
                  </a:solidFill>
                  <a:latin typeface="Berlin Sans FB" pitchFamily="34" charset="0"/>
                </a:rPr>
                <a:t>LHCb</a:t>
              </a:r>
              <a:r>
                <a:rPr lang="en-US" sz="1600" dirty="0" smtClean="0">
                  <a:solidFill>
                    <a:srgbClr val="7030A0"/>
                  </a:solidFill>
                  <a:latin typeface="Berlin Sans FB" pitchFamily="34" charset="0"/>
                </a:rPr>
                <a:t> 340/</a:t>
              </a:r>
              <a:r>
                <a:rPr lang="en-US" sz="1600" dirty="0" err="1" smtClean="0">
                  <a:solidFill>
                    <a:srgbClr val="7030A0"/>
                  </a:solidFill>
                  <a:latin typeface="Berlin Sans FB" pitchFamily="34" charset="0"/>
                </a:rPr>
                <a:t>pb</a:t>
              </a:r>
              <a:endParaRPr lang="en-US" sz="1600" dirty="0" smtClean="0">
                <a:solidFill>
                  <a:srgbClr val="7030A0"/>
                </a:solidFill>
                <a:latin typeface="Berlin Sans FB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133497" y="6462401"/>
            <a:ext cx="33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fr-FR" u="sng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mesures de précision !</a:t>
            </a:r>
            <a:endParaRPr lang="fr-FR" sz="1400" u="sng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559932-F41D-48F7-8BC6-4A35FB87799C}" type="slidenum">
              <a:rPr lang="en-US"/>
              <a:pPr/>
              <a:t>33</a:t>
            </a:fld>
            <a:endParaRPr 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" y="708554"/>
            <a:ext cx="9142560" cy="51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Constraints on Wilson Coefficients from </a:t>
            </a:r>
            <a:r>
              <a:rPr lang="en-US" sz="2500" b="1">
                <a:solidFill>
                  <a:srgbClr val="FF950E"/>
                </a:solidFill>
                <a:cs typeface="Arial" charset="0"/>
              </a:rPr>
              <a:t>Δ</a:t>
            </a:r>
            <a:r>
              <a:rPr lang="en-US" sz="2500" b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F=1 FCNC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711041" y="4762581"/>
            <a:ext cx="324720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100" b="1">
                <a:solidFill>
                  <a:srgbClr val="663300"/>
                </a:solidFill>
              </a:rPr>
              <a:t>Straub </a:t>
            </a:r>
            <a:r>
              <a:rPr lang="en-US" sz="1100" b="1" i="1">
                <a:solidFill>
                  <a:srgbClr val="663300"/>
                </a:solidFill>
              </a:rPr>
              <a:t>et al.</a:t>
            </a:r>
            <a:r>
              <a:rPr lang="en-US" sz="1100" b="1">
                <a:solidFill>
                  <a:srgbClr val="663300"/>
                </a:solidFill>
              </a:rPr>
              <a:t> [arXiv:1111.1257 – JHEP 1202:106]</a:t>
            </a:r>
          </a:p>
          <a:p>
            <a:r>
              <a:rPr lang="en-US" sz="1100" b="1">
                <a:solidFill>
                  <a:srgbClr val="663300"/>
                </a:solidFill>
              </a:rPr>
              <a:t>+ update 1205.xxxx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98561" y="5918556"/>
            <a:ext cx="7365600" cy="931271"/>
          </a:xfrm>
          <a:prstGeom prst="rect">
            <a:avLst/>
          </a:prstGeom>
          <a:solidFill>
            <a:srgbClr val="FFE69F"/>
          </a:solidFill>
          <a:ln w="324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6853" rIns="81639" bIns="42452" anchor="ctr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Over-constraining Wilson coefficients with many measurements ( → precision) in a global fit (similar to UT global fit): best sensitivity to small NP effects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031841" y="4310373"/>
            <a:ext cx="1471680" cy="380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664801" y="4311813"/>
            <a:ext cx="1471680" cy="380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281" y="1025388"/>
            <a:ext cx="36187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Red: combined 1</a:t>
            </a:r>
            <a:r>
              <a:rPr lang="en-US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>
                <a:solidFill>
                  <a:srgbClr val="FF0000"/>
                </a:solidFill>
              </a:rPr>
              <a:t> and 2</a:t>
            </a:r>
            <a:r>
              <a:rPr lang="en-US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>
                <a:solidFill>
                  <a:srgbClr val="FF0000"/>
                </a:solidFill>
              </a:rPr>
              <a:t> constraints</a:t>
            </a:r>
          </a:p>
        </p:txBody>
      </p:sp>
    </p:spTree>
    <p:extLst>
      <p:ext uri="{BB962C8B-B14F-4D97-AF65-F5344CB8AC3E}">
        <p14:creationId xmlns:p14="http://schemas.microsoft.com/office/powerpoint/2010/main" val="3495182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43139" y="38377"/>
            <a:ext cx="4786315" cy="369332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Programme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de</a:t>
            </a:r>
            <a:r>
              <a:rPr lang="fr-FR" b="1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 Physique </a:t>
            </a:r>
            <a:r>
              <a:rPr lang="fr-FR" b="1" dirty="0" smtClean="0">
                <a:latin typeface="Arial Black" pitchFamily="34" charset="0"/>
                <a:sym typeface="ZapfDingbats" pitchFamily="82" charset="2"/>
              </a:rPr>
              <a:t>de</a:t>
            </a: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LHCb</a:t>
            </a:r>
            <a:endParaRPr lang="fr-FR" b="1" dirty="0">
              <a:solidFill>
                <a:srgbClr val="0000FF"/>
              </a:solidFill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38" y="500042"/>
            <a:ext cx="900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Berlin Sans FB" pitchFamily="34" charset="0"/>
              </a:rPr>
              <a:t>Expérience dédiée aux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mesures de précision </a:t>
            </a:r>
            <a:r>
              <a:rPr lang="fr-FR" dirty="0" smtClean="0">
                <a:latin typeface="Berlin Sans FB" pitchFamily="34" charset="0"/>
              </a:rPr>
              <a:t>pour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recherche NP dans CPV </a:t>
            </a:r>
            <a:r>
              <a:rPr lang="fr-FR" dirty="0" smtClean="0">
                <a:latin typeface="Berlin Sans FB" pitchFamily="34" charset="0"/>
              </a:rPr>
              <a:t>et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 désintégrations rares </a:t>
            </a:r>
            <a:r>
              <a:rPr lang="fr-FR" dirty="0" smtClean="0">
                <a:latin typeface="Berlin Sans FB" pitchFamily="34" charset="0"/>
              </a:rPr>
              <a:t>de</a:t>
            </a:r>
            <a:r>
              <a:rPr lang="fr-FR" dirty="0" smtClean="0">
                <a:solidFill>
                  <a:srgbClr val="008000"/>
                </a:solidFill>
                <a:latin typeface="Berlin Sans FB" pitchFamily="34" charset="0"/>
              </a:rPr>
              <a:t> tous les hadrons b  </a:t>
            </a:r>
            <a:r>
              <a:rPr lang="fr-FR" dirty="0" smtClean="0">
                <a:latin typeface="Berlin Sans FB" pitchFamily="34" charset="0"/>
              </a:rPr>
              <a:t>: </a:t>
            </a:r>
            <a:r>
              <a:rPr lang="fr-FR" sz="1600" dirty="0" smtClean="0">
                <a:latin typeface="+mj-lt"/>
              </a:rPr>
              <a:t>B</a:t>
            </a:r>
            <a:r>
              <a:rPr lang="fr-FR" sz="1600" baseline="-25000" dirty="0" smtClean="0">
                <a:latin typeface="+mj-lt"/>
              </a:rPr>
              <a:t>d</a:t>
            </a:r>
            <a:r>
              <a:rPr lang="fr-FR" sz="1600" dirty="0" smtClean="0">
                <a:latin typeface="+mj-lt"/>
              </a:rPr>
              <a:t>(40%), B</a:t>
            </a:r>
            <a:r>
              <a:rPr lang="fr-FR" sz="1600" baseline="-25000" dirty="0" smtClean="0">
                <a:latin typeface="+mj-lt"/>
              </a:rPr>
              <a:t>u</a:t>
            </a:r>
            <a:r>
              <a:rPr lang="fr-FR" sz="1600" dirty="0" smtClean="0">
                <a:latin typeface="+mj-lt"/>
              </a:rPr>
              <a:t>(40%), </a:t>
            </a:r>
            <a:r>
              <a:rPr lang="fr-FR" dirty="0" smtClean="0">
                <a:solidFill>
                  <a:srgbClr val="FF0000"/>
                </a:solidFill>
                <a:latin typeface="Arial Black" pitchFamily="34" charset="0"/>
              </a:rPr>
              <a:t>B</a:t>
            </a:r>
            <a:r>
              <a:rPr lang="fr-FR" baseline="-25000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fr-FR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fr-FR" dirty="0" smtClean="0">
                <a:solidFill>
                  <a:srgbClr val="008000"/>
                </a:solidFill>
                <a:latin typeface="Berlin Sans FB" pitchFamily="34" charset="0"/>
              </a:rPr>
              <a:t>(10%)</a:t>
            </a:r>
            <a:r>
              <a:rPr lang="fr-FR" dirty="0" smtClean="0">
                <a:latin typeface="Berlin Sans FB" pitchFamily="34" charset="0"/>
              </a:rPr>
              <a:t>, </a:t>
            </a:r>
            <a:r>
              <a:rPr lang="fr-FR" sz="1600" dirty="0" err="1" smtClean="0">
                <a:latin typeface="+mj-lt"/>
              </a:rPr>
              <a:t>B</a:t>
            </a:r>
            <a:r>
              <a:rPr lang="fr-FR" sz="1600" baseline="-25000" dirty="0" err="1" smtClean="0">
                <a:latin typeface="+mj-lt"/>
              </a:rPr>
              <a:t>c</a:t>
            </a:r>
            <a:r>
              <a:rPr lang="fr-FR" sz="1600" dirty="0" smtClean="0">
                <a:latin typeface="+mj-lt"/>
              </a:rPr>
              <a:t> (0.1%), b-baryons (10%)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06" y="1285860"/>
            <a:ext cx="9001156" cy="5078313"/>
          </a:xfrm>
          <a:prstGeom prst="rect">
            <a:avLst/>
          </a:prstGeom>
          <a:solidFill>
            <a:srgbClr val="FFFFCC">
              <a:alpha val="28000"/>
            </a:srgbClr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Berlin Sans FB" pitchFamily="34" charset="0"/>
              </a:rPr>
              <a:t>1)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Mesures de précision/CKM pour recherche de déviations/SM: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1600" b="1" dirty="0" smtClean="0">
                <a:latin typeface="+mj-lt"/>
              </a:rPr>
              <a:t>Tests de cohérence du Triangle d'</a:t>
            </a:r>
            <a:r>
              <a:rPr lang="fr-FR" sz="1600" b="1" dirty="0" err="1" smtClean="0">
                <a:latin typeface="+mj-lt"/>
              </a:rPr>
              <a:t>unitarité</a:t>
            </a:r>
            <a:r>
              <a:rPr lang="fr-FR" sz="1600" b="1" dirty="0" smtClean="0">
                <a:latin typeface="+mj-lt"/>
              </a:rPr>
              <a:t> : 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angle </a:t>
            </a:r>
            <a:r>
              <a:rPr lang="fr-FR" sz="2400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smtClean="0">
                <a:latin typeface="+mj-lt"/>
              </a:rPr>
              <a:t>dans diverses méthodes/modes+ boucles/arbres.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smtClean="0">
                <a:latin typeface="+mj-lt"/>
              </a:rPr>
              <a:t> Comparer des mesures de la même quantité, une sensible à la NP et l'autre insensible </a:t>
            </a:r>
          </a:p>
          <a:p>
            <a:r>
              <a:rPr lang="fr-FR" sz="1600" b="1" dirty="0" smtClean="0">
                <a:latin typeface="+mj-lt"/>
              </a:rPr>
              <a:t>		[ex.: sin(2</a:t>
            </a:r>
            <a:r>
              <a:rPr lang="fr-FR" sz="1600" b="1" dirty="0" smtClean="0">
                <a:latin typeface="Symbol" pitchFamily="18" charset="2"/>
              </a:rPr>
              <a:t>b</a:t>
            </a:r>
            <a:r>
              <a:rPr lang="fr-FR" sz="1600" b="1" dirty="0" smtClean="0">
                <a:latin typeface="+mj-lt"/>
              </a:rPr>
              <a:t>) arbre/pingouins avec B</a:t>
            </a:r>
            <a:r>
              <a:rPr lang="fr-FR" sz="1600" b="1" baseline="-25000" dirty="0" smtClean="0">
                <a:latin typeface="+mj-lt"/>
              </a:rPr>
              <a:t>d</a:t>
            </a:r>
            <a:r>
              <a:rPr lang="fr-FR" sz="1200" b="1" dirty="0" smtClean="0">
                <a:latin typeface="Symbol" pitchFamily="18" charset="2"/>
                <a:sym typeface="Symbol"/>
              </a:rPr>
              <a:t></a:t>
            </a:r>
            <a:r>
              <a:rPr lang="fr-FR" sz="1600" b="1" dirty="0" smtClean="0">
                <a:latin typeface="+mj-lt"/>
                <a:sym typeface="Symbol"/>
              </a:rPr>
              <a:t>(</a:t>
            </a:r>
            <a:r>
              <a:rPr lang="fr-FR" sz="1600" b="1" dirty="0" smtClean="0">
                <a:latin typeface="+mj-lt"/>
              </a:rPr>
              <a:t> J/</a:t>
            </a:r>
            <a:r>
              <a:rPr lang="fr-FR" sz="2000" b="1" dirty="0" err="1" smtClean="0">
                <a:latin typeface="Symbol" pitchFamily="18" charset="2"/>
              </a:rPr>
              <a:t>y</a:t>
            </a:r>
            <a:r>
              <a:rPr lang="fr-FR" sz="1600" b="1" dirty="0" err="1" smtClean="0">
                <a:latin typeface="+mj-lt"/>
              </a:rPr>
              <a:t>K</a:t>
            </a:r>
            <a:r>
              <a:rPr lang="fr-FR" sz="1600" b="1" baseline="-25000" dirty="0" err="1" smtClean="0">
                <a:latin typeface="+mj-lt"/>
              </a:rPr>
              <a:t>S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smtClean="0">
                <a:latin typeface="+mj-lt"/>
                <a:sym typeface="Symbol"/>
              </a:rPr>
              <a:t>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2000" b="1" dirty="0" err="1" smtClean="0">
                <a:latin typeface="Symbol" pitchFamily="18" charset="2"/>
                <a:sym typeface="Symbol"/>
              </a:rPr>
              <a:t>f</a:t>
            </a:r>
            <a:r>
              <a:rPr lang="fr-FR" sz="1600" b="1" dirty="0" err="1" smtClean="0">
                <a:latin typeface="+mj-lt"/>
              </a:rPr>
              <a:t>K</a:t>
            </a:r>
            <a:r>
              <a:rPr lang="fr-FR" sz="1600" b="1" baseline="-25000" dirty="0" err="1" smtClean="0">
                <a:latin typeface="+mj-lt"/>
              </a:rPr>
              <a:t>S</a:t>
            </a:r>
            <a:r>
              <a:rPr lang="fr-FR" sz="1600" b="1" dirty="0" smtClean="0">
                <a:latin typeface="+mj-lt"/>
              </a:rPr>
              <a:t>)].</a:t>
            </a:r>
          </a:p>
          <a:p>
            <a:endParaRPr lang="fr-FR" sz="600" dirty="0" smtClean="0"/>
          </a:p>
          <a:p>
            <a:r>
              <a:rPr lang="fr-FR" dirty="0" smtClean="0">
                <a:latin typeface="Berlin Sans FB" pitchFamily="34" charset="0"/>
              </a:rPr>
              <a:t>2) 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NP via nouvelles phases CP: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1600" b="1" dirty="0" smtClean="0">
                <a:latin typeface="+mj-lt"/>
              </a:rPr>
              <a:t>Phase du mélange du B</a:t>
            </a:r>
            <a:r>
              <a:rPr lang="fr-FR" sz="1600" b="1" baseline="-25000" dirty="0" smtClean="0">
                <a:latin typeface="+mj-lt"/>
              </a:rPr>
              <a:t>s </a:t>
            </a:r>
            <a:r>
              <a:rPr lang="fr-FR" sz="1600" b="1" dirty="0" smtClean="0">
                <a:latin typeface="+mj-lt"/>
              </a:rPr>
              <a:t>avec la désintégration 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fr-FR" sz="2000" b="1" baseline="-25000" dirty="0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200" b="1" dirty="0" smtClean="0">
                <a:latin typeface="Symbol" pitchFamily="18" charset="2"/>
                <a:sym typeface="Symbol"/>
              </a:rPr>
              <a:t>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 J/</a:t>
            </a:r>
            <a:r>
              <a:rPr lang="fr-FR" sz="2000" b="1" dirty="0" err="1" smtClean="0">
                <a:solidFill>
                  <a:srgbClr val="FF0000"/>
                </a:solidFill>
                <a:latin typeface="Symbol" pitchFamily="18" charset="2"/>
              </a:rPr>
              <a:t>yf</a:t>
            </a:r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smtClean="0">
                <a:latin typeface="+mj-lt"/>
              </a:rPr>
              <a:t>+(J/</a:t>
            </a:r>
            <a:r>
              <a:rPr lang="fr-FR" sz="1600" b="1" dirty="0" err="1" smtClean="0">
                <a:latin typeface="Symbol" pitchFamily="18" charset="2"/>
              </a:rPr>
              <a:t>yh</a:t>
            </a:r>
            <a:r>
              <a:rPr lang="fr-FR" sz="1600" b="1" baseline="30000" dirty="0" smtClean="0">
                <a:latin typeface="+mj-lt"/>
              </a:rPr>
              <a:t>(</a:t>
            </a:r>
            <a:r>
              <a:rPr lang="fr-FR" sz="1600" b="1" dirty="0" smtClean="0">
                <a:latin typeface="+mj-lt"/>
              </a:rPr>
              <a:t>’</a:t>
            </a:r>
            <a:r>
              <a:rPr lang="fr-FR" sz="1600" b="1" baseline="30000" dirty="0" smtClean="0">
                <a:latin typeface="+mj-lt"/>
              </a:rPr>
              <a:t>)</a:t>
            </a:r>
            <a:r>
              <a:rPr lang="fr-FR" sz="1600" b="1" dirty="0" smtClean="0">
                <a:latin typeface="+mj-lt"/>
              </a:rPr>
              <a:t>, </a:t>
            </a:r>
            <a:r>
              <a:rPr lang="fr-FR" sz="1600" b="1" dirty="0" err="1" smtClean="0">
                <a:latin typeface="Symbol" pitchFamily="18" charset="2"/>
              </a:rPr>
              <a:t>h</a:t>
            </a:r>
            <a:r>
              <a:rPr lang="fr-FR" sz="1600" b="1" baseline="-25000" dirty="0" err="1" smtClean="0">
                <a:latin typeface="+mj-lt"/>
              </a:rPr>
              <a:t>c</a:t>
            </a:r>
            <a:r>
              <a:rPr lang="fr-FR" sz="1600" b="1" dirty="0" err="1" smtClean="0">
                <a:latin typeface="Symbol" pitchFamily="18" charset="2"/>
              </a:rPr>
              <a:t>f</a:t>
            </a:r>
            <a:r>
              <a:rPr lang="fr-FR" sz="1600" b="1" dirty="0" smtClean="0">
                <a:latin typeface="+mj-lt"/>
              </a:rPr>
              <a:t>, </a:t>
            </a:r>
            <a:r>
              <a:rPr lang="fr-FR" sz="1600" b="1" dirty="0" err="1" smtClean="0">
                <a:latin typeface="+mj-lt"/>
              </a:rPr>
              <a:t>D</a:t>
            </a:r>
            <a:r>
              <a:rPr lang="fr-FR" sz="1600" b="1" baseline="-25000" dirty="0" err="1" smtClean="0">
                <a:latin typeface="+mj-lt"/>
              </a:rPr>
              <a:t>s</a:t>
            </a:r>
            <a:r>
              <a:rPr lang="fr-FR" sz="1600" b="1" dirty="0" err="1" smtClean="0">
                <a:latin typeface="+mj-lt"/>
              </a:rPr>
              <a:t>D</a:t>
            </a:r>
            <a:r>
              <a:rPr lang="fr-FR" sz="1600" b="1" baseline="-25000" dirty="0" err="1" smtClean="0">
                <a:latin typeface="+mj-lt"/>
              </a:rPr>
              <a:t>s</a:t>
            </a:r>
            <a:r>
              <a:rPr lang="fr-FR" sz="1600" b="1" dirty="0" smtClean="0">
                <a:latin typeface="+mj-lt"/>
              </a:rPr>
              <a:t>…)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1600" b="1" dirty="0" smtClean="0">
                <a:latin typeface="+mn-lt"/>
              </a:rPr>
              <a:t>pingouin sans CPV: </a:t>
            </a:r>
            <a:r>
              <a:rPr lang="fr-FR" sz="1600" b="1" dirty="0" smtClean="0">
                <a:solidFill>
                  <a:srgbClr val="FF0000"/>
                </a:solidFill>
              </a:rPr>
              <a:t>B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1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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Symbol" pitchFamily="18" charset="2"/>
              </a:rPr>
              <a:t>ff </a:t>
            </a:r>
            <a:endParaRPr lang="fr-FR" sz="2000" b="1" dirty="0" smtClean="0">
              <a:latin typeface="Symbol" pitchFamily="18" charset="2"/>
            </a:endParaRPr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 smtClean="0"/>
          </a:p>
          <a:p>
            <a:r>
              <a:rPr lang="fr-FR" sz="1400" dirty="0" smtClean="0"/>
              <a:t>	</a:t>
            </a:r>
          </a:p>
          <a:p>
            <a:r>
              <a:rPr lang="fr-FR" dirty="0" smtClean="0">
                <a:latin typeface="Berlin Sans FB" pitchFamily="34" charset="0"/>
              </a:rPr>
              <a:t>3)</a:t>
            </a:r>
            <a:r>
              <a:rPr lang="fr-FR" dirty="0" smtClean="0">
                <a:solidFill>
                  <a:srgbClr val="0000FF"/>
                </a:solidFill>
                <a:latin typeface="Berlin Sans FB" pitchFamily="34" charset="0"/>
              </a:rPr>
              <a:t> NP dans désintégrations rares </a:t>
            </a:r>
            <a:r>
              <a:rPr lang="fr-FR" dirty="0" smtClean="0">
                <a:latin typeface="Berlin Sans FB" pitchFamily="34" charset="0"/>
              </a:rPr>
              <a:t>(|</a:t>
            </a:r>
            <a:r>
              <a:rPr lang="fr-FR" dirty="0" smtClean="0">
                <a:latin typeface="Symbol" pitchFamily="18" charset="2"/>
              </a:rPr>
              <a:t>D</a:t>
            </a:r>
            <a:r>
              <a:rPr lang="fr-FR" dirty="0" smtClean="0">
                <a:latin typeface="Berlin Sans FB" pitchFamily="34" charset="0"/>
              </a:rPr>
              <a:t>F|=1 FCNC): </a:t>
            </a:r>
            <a:r>
              <a:rPr lang="fr-FR" sz="1600" dirty="0" smtClean="0">
                <a:latin typeface="Berlin Sans FB" pitchFamily="34" charset="0"/>
              </a:rPr>
              <a:t>asymétries (</a:t>
            </a:r>
            <a:r>
              <a:rPr lang="fr-FR" sz="1600" dirty="0" err="1" smtClean="0">
                <a:latin typeface="Berlin Sans FB" pitchFamily="34" charset="0"/>
              </a:rPr>
              <a:t>géom</a:t>
            </a:r>
            <a:r>
              <a:rPr lang="fr-FR" sz="1600" dirty="0" smtClean="0">
                <a:latin typeface="Berlin Sans FB" pitchFamily="34" charset="0"/>
              </a:rPr>
              <a:t>:  A</a:t>
            </a:r>
            <a:r>
              <a:rPr lang="fr-FR" sz="1600" baseline="-25000" dirty="0" smtClean="0">
                <a:latin typeface="Berlin Sans FB" pitchFamily="34" charset="0"/>
              </a:rPr>
              <a:t>FB</a:t>
            </a:r>
            <a:r>
              <a:rPr lang="fr-FR" sz="1600" dirty="0" smtClean="0">
                <a:latin typeface="Berlin Sans FB" pitchFamily="34" charset="0"/>
              </a:rPr>
              <a:t>, directe, dépend. du temps:  C, S, …), analyses angulaires/ </a:t>
            </a:r>
            <a:r>
              <a:rPr lang="fr-FR" sz="1600" dirty="0" err="1" smtClean="0">
                <a:latin typeface="Berlin Sans FB" pitchFamily="34" charset="0"/>
              </a:rPr>
              <a:t>amp</a:t>
            </a:r>
            <a:r>
              <a:rPr lang="fr-FR" sz="1600" dirty="0" smtClean="0">
                <a:latin typeface="Berlin Sans FB" pitchFamily="34" charset="0"/>
              </a:rPr>
              <a:t>. </a:t>
            </a:r>
            <a:r>
              <a:rPr lang="fr-FR" sz="1600" dirty="0" err="1" smtClean="0">
                <a:latin typeface="Berlin Sans FB" pitchFamily="34" charset="0"/>
              </a:rPr>
              <a:t>transversité</a:t>
            </a:r>
            <a:r>
              <a:rPr lang="fr-FR" sz="1600" dirty="0" smtClean="0">
                <a:latin typeface="Berlin Sans FB" pitchFamily="34" charset="0"/>
              </a:rPr>
              <a:t>/structure en </a:t>
            </a:r>
            <a:r>
              <a:rPr lang="fr-FR" sz="1600" dirty="0" err="1" smtClean="0">
                <a:latin typeface="Berlin Sans FB" pitchFamily="34" charset="0"/>
              </a:rPr>
              <a:t>hélicité</a:t>
            </a:r>
            <a:r>
              <a:rPr lang="fr-FR" sz="1600" dirty="0" smtClean="0">
                <a:latin typeface="Berlin Sans FB" pitchFamily="34" charset="0"/>
              </a:rPr>
              <a:t> des courants (V-A), polarisations (</a:t>
            </a:r>
            <a:r>
              <a:rPr lang="fr-FR" sz="1600" dirty="0" smtClean="0">
                <a:latin typeface="Symbol" pitchFamily="18" charset="2"/>
              </a:rPr>
              <a:t>g</a:t>
            </a:r>
            <a:r>
              <a:rPr lang="fr-FR" sz="1600" dirty="0" smtClean="0">
                <a:latin typeface="Berlin Sans FB" pitchFamily="34" charset="0"/>
              </a:rPr>
              <a:t> RH ?), </a:t>
            </a:r>
            <a:r>
              <a:rPr lang="fr-FR" sz="1600" dirty="0" smtClean="0">
                <a:latin typeface="Lucida Handwriting" pitchFamily="66" charset="0"/>
              </a:rPr>
              <a:t>B </a:t>
            </a:r>
            <a:r>
              <a:rPr lang="fr-FR" sz="1600" dirty="0" smtClean="0">
                <a:latin typeface="Berlin Sans FB" pitchFamily="34" charset="0"/>
              </a:rPr>
              <a:t>&gt;SM </a:t>
            </a:r>
            <a:r>
              <a:rPr lang="fr-FR" sz="1600" dirty="0" err="1" smtClean="0">
                <a:latin typeface="Berlin Sans FB" pitchFamily="34" charset="0"/>
              </a:rPr>
              <a:t>pred</a:t>
            </a:r>
            <a:r>
              <a:rPr lang="fr-FR" sz="1600" dirty="0" smtClean="0">
                <a:latin typeface="Berlin Sans FB" pitchFamily="34" charset="0"/>
              </a:rPr>
              <a:t> ?                           </a:t>
            </a:r>
            <a:r>
              <a:rPr lang="fr-FR" sz="2000" b="1" dirty="0" smtClean="0">
                <a:latin typeface="+mj-lt"/>
                <a:sym typeface="Symbol"/>
              </a:rPr>
              <a:t>B</a:t>
            </a:r>
            <a:r>
              <a:rPr lang="fr-FR" sz="1200" b="1" dirty="0" smtClean="0">
                <a:latin typeface="+mj-lt"/>
                <a:sym typeface="Symbol"/>
              </a:rPr>
              <a:t></a:t>
            </a:r>
            <a:r>
              <a:rPr lang="fr-FR" sz="2000" b="1" dirty="0" smtClean="0">
                <a:latin typeface="+mj-lt"/>
              </a:rPr>
              <a:t>K*</a:t>
            </a:r>
            <a:r>
              <a:rPr lang="fr-FR" sz="2000" b="1" dirty="0" smtClean="0">
                <a:latin typeface="Symbol" pitchFamily="18" charset="2"/>
              </a:rPr>
              <a:t>g</a:t>
            </a:r>
            <a:r>
              <a:rPr lang="fr-FR" sz="2000" b="1" dirty="0" smtClean="0">
                <a:latin typeface="+mj-lt"/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fr-FR" sz="2000" b="1" baseline="-25000" dirty="0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fr-FR" sz="1200" b="1" dirty="0" smtClean="0">
                <a:latin typeface="+mj-lt"/>
                <a:sym typeface="Symbol"/>
              </a:rPr>
              <a:t></a:t>
            </a:r>
            <a:r>
              <a:rPr lang="fr-FR" sz="20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fg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b="1" dirty="0" smtClean="0">
                <a:latin typeface="+mj-lt"/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fr-FR" sz="1200" b="1" dirty="0" smtClean="0">
                <a:latin typeface="+mj-lt"/>
                <a:sym typeface="Symbol"/>
              </a:rPr>
              <a:t>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K*l</a:t>
            </a:r>
            <a:r>
              <a:rPr lang="fr-FR" sz="2000" b="1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l</a:t>
            </a:r>
            <a:r>
              <a:rPr lang="fr-FR" sz="2000" b="1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fr-FR" sz="2000" b="1" dirty="0" smtClean="0">
                <a:latin typeface="+mj-lt"/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fr-FR" sz="2000" b="1" baseline="-25000" dirty="0" smtClean="0">
                <a:solidFill>
                  <a:srgbClr val="FF0000"/>
                </a:solidFill>
                <a:latin typeface="+mj-lt"/>
              </a:rPr>
              <a:t>(s)</a:t>
            </a:r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/D</a:t>
            </a:r>
            <a:r>
              <a:rPr lang="fr-FR" sz="1200" b="1" dirty="0" smtClean="0">
                <a:latin typeface="+mj-lt"/>
                <a:sym typeface="Symbol"/>
              </a:rPr>
              <a:t></a:t>
            </a:r>
            <a:r>
              <a:rPr lang="fr-FR" sz="20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m</a:t>
            </a:r>
            <a:r>
              <a:rPr lang="fr-FR" sz="2000" b="1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fr-FR" sz="20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m</a:t>
            </a:r>
            <a:r>
              <a:rPr lang="fr-FR" sz="2000" b="1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fr-FR" b="1" dirty="0" smtClean="0">
                <a:latin typeface="+mj-lt"/>
                <a:sym typeface="Symbol"/>
              </a:rPr>
              <a:t>…</a:t>
            </a:r>
          </a:p>
          <a:p>
            <a:endParaRPr lang="fr-FR" b="1" dirty="0" smtClean="0">
              <a:latin typeface="+mj-lt"/>
              <a:sym typeface="Symbol"/>
            </a:endParaRPr>
          </a:p>
          <a:p>
            <a:endParaRPr lang="fr-FR" b="1" dirty="0" smtClean="0">
              <a:latin typeface="+mj-lt"/>
              <a:sym typeface="Symbol"/>
            </a:endParaRPr>
          </a:p>
          <a:p>
            <a:endParaRPr lang="fr-FR" b="1" dirty="0" smtClean="0">
              <a:latin typeface="+mj-lt"/>
            </a:endParaRPr>
          </a:p>
          <a:p>
            <a:endParaRPr lang="fr-FR" dirty="0" smtClean="0"/>
          </a:p>
        </p:txBody>
      </p:sp>
      <p:pic>
        <p:nvPicPr>
          <p:cNvPr id="12" name="Image 11" descr="logo-30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857232"/>
            <a:ext cx="1214414" cy="82979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grpSp>
        <p:nvGrpSpPr>
          <p:cNvPr id="70" name="Groupe 69"/>
          <p:cNvGrpSpPr/>
          <p:nvPr/>
        </p:nvGrpSpPr>
        <p:grpSpPr>
          <a:xfrm>
            <a:off x="3428992" y="5357826"/>
            <a:ext cx="4657741" cy="914400"/>
            <a:chOff x="3428992" y="5357826"/>
            <a:chExt cx="4657741" cy="914400"/>
          </a:xfrm>
        </p:grpSpPr>
        <p:grpSp>
          <p:nvGrpSpPr>
            <p:cNvPr id="16" name="Grouper 63"/>
            <p:cNvGrpSpPr>
              <a:grpSpLocks/>
            </p:cNvGrpSpPr>
            <p:nvPr/>
          </p:nvGrpSpPr>
          <p:grpSpPr bwMode="auto">
            <a:xfrm>
              <a:off x="5786446" y="5370529"/>
              <a:ext cx="2300287" cy="864821"/>
              <a:chOff x="2286000" y="4063622"/>
              <a:chExt cx="2300287" cy="865188"/>
            </a:xfrm>
          </p:grpSpPr>
          <p:pic>
            <p:nvPicPr>
              <p:cNvPr id="17" name="Picture 21" descr="MCj0239733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98095" y="4063622"/>
                <a:ext cx="1622425" cy="8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Freeform 23"/>
              <p:cNvSpPr>
                <a:spLocks/>
              </p:cNvSpPr>
              <p:nvPr/>
            </p:nvSpPr>
            <p:spPr bwMode="auto">
              <a:xfrm>
                <a:off x="4038600" y="4495800"/>
                <a:ext cx="547687" cy="285750"/>
              </a:xfrm>
              <a:custGeom>
                <a:avLst/>
                <a:gdLst>
                  <a:gd name="T0" fmla="*/ 896283026 w 568"/>
                  <a:gd name="T1" fmla="*/ 0 h 292"/>
                  <a:gd name="T2" fmla="*/ 896283026 w 568"/>
                  <a:gd name="T3" fmla="*/ 937538900 h 292"/>
                  <a:gd name="T4" fmla="*/ 896283026 w 568"/>
                  <a:gd name="T5" fmla="*/ 937538900 h 292"/>
                  <a:gd name="T6" fmla="*/ 0 w 568"/>
                  <a:gd name="T7" fmla="*/ 937538900 h 292"/>
                  <a:gd name="T8" fmla="*/ 896283026 w 568"/>
                  <a:gd name="T9" fmla="*/ 937538900 h 292"/>
                  <a:gd name="T10" fmla="*/ 896283026 w 568"/>
                  <a:gd name="T11" fmla="*/ 937538900 h 292"/>
                  <a:gd name="T12" fmla="*/ 896283026 w 568"/>
                  <a:gd name="T13" fmla="*/ 937538900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8"/>
                  <a:gd name="T22" fmla="*/ 0 h 292"/>
                  <a:gd name="T23" fmla="*/ 568 w 568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8" h="292">
                    <a:moveTo>
                      <a:pt x="568" y="0"/>
                    </a:moveTo>
                    <a:cubicBezTo>
                      <a:pt x="550" y="1"/>
                      <a:pt x="387" y="13"/>
                      <a:pt x="362" y="16"/>
                    </a:cubicBezTo>
                    <a:cubicBezTo>
                      <a:pt x="269" y="29"/>
                      <a:pt x="177" y="64"/>
                      <a:pt x="86" y="87"/>
                    </a:cubicBezTo>
                    <a:cubicBezTo>
                      <a:pt x="40" y="119"/>
                      <a:pt x="31" y="116"/>
                      <a:pt x="0" y="166"/>
                    </a:cubicBezTo>
                    <a:cubicBezTo>
                      <a:pt x="46" y="240"/>
                      <a:pt x="142" y="246"/>
                      <a:pt x="220" y="253"/>
                    </a:cubicBezTo>
                    <a:cubicBezTo>
                      <a:pt x="313" y="261"/>
                      <a:pt x="399" y="270"/>
                      <a:pt x="489" y="292"/>
                    </a:cubicBezTo>
                    <a:cubicBezTo>
                      <a:pt x="526" y="268"/>
                      <a:pt x="513" y="284"/>
                      <a:pt x="560" y="28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9" name="Forme libre 66"/>
              <p:cNvSpPr>
                <a:spLocks noChangeArrowheads="1"/>
              </p:cNvSpPr>
              <p:nvPr/>
            </p:nvSpPr>
            <p:spPr bwMode="auto">
              <a:xfrm>
                <a:off x="3377494" y="4533900"/>
                <a:ext cx="102306" cy="198967"/>
              </a:xfrm>
              <a:custGeom>
                <a:avLst/>
                <a:gdLst>
                  <a:gd name="T0" fmla="*/ 55739 w 102306"/>
                  <a:gd name="T1" fmla="*/ 0 h 198967"/>
                  <a:gd name="T2" fmla="*/ 4939 w 102306"/>
                  <a:gd name="T3" fmla="*/ 55033 h 198967"/>
                  <a:gd name="T4" fmla="*/ 85373 w 102306"/>
                  <a:gd name="T5" fmla="*/ 67733 h 198967"/>
                  <a:gd name="T6" fmla="*/ 21873 w 102306"/>
                  <a:gd name="T7" fmla="*/ 110067 h 198967"/>
                  <a:gd name="T8" fmla="*/ 102306 w 102306"/>
                  <a:gd name="T9" fmla="*/ 135467 h 198967"/>
                  <a:gd name="T10" fmla="*/ 21873 w 102306"/>
                  <a:gd name="T11" fmla="*/ 165100 h 198967"/>
                  <a:gd name="T12" fmla="*/ 72673 w 102306"/>
                  <a:gd name="T13" fmla="*/ 198967 h 1989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2306"/>
                  <a:gd name="T22" fmla="*/ 0 h 198967"/>
                  <a:gd name="T23" fmla="*/ 102306 w 102306"/>
                  <a:gd name="T24" fmla="*/ 198967 h 1989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2306" h="198967">
                    <a:moveTo>
                      <a:pt x="55739" y="0"/>
                    </a:moveTo>
                    <a:cubicBezTo>
                      <a:pt x="27869" y="21872"/>
                      <a:pt x="0" y="43744"/>
                      <a:pt x="4939" y="55033"/>
                    </a:cubicBezTo>
                    <a:cubicBezTo>
                      <a:pt x="9878" y="66322"/>
                      <a:pt x="82551" y="58561"/>
                      <a:pt x="85373" y="67733"/>
                    </a:cubicBezTo>
                    <a:cubicBezTo>
                      <a:pt x="88195" y="76905"/>
                      <a:pt x="19051" y="98778"/>
                      <a:pt x="21873" y="110067"/>
                    </a:cubicBezTo>
                    <a:cubicBezTo>
                      <a:pt x="24695" y="121356"/>
                      <a:pt x="102306" y="126295"/>
                      <a:pt x="102306" y="135467"/>
                    </a:cubicBezTo>
                    <a:cubicBezTo>
                      <a:pt x="102306" y="144639"/>
                      <a:pt x="26812" y="154517"/>
                      <a:pt x="21873" y="165100"/>
                    </a:cubicBezTo>
                    <a:cubicBezTo>
                      <a:pt x="16934" y="175683"/>
                      <a:pt x="72673" y="198967"/>
                      <a:pt x="72673" y="198967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0" name="Forme libre 67"/>
              <p:cNvSpPr>
                <a:spLocks noChangeArrowheads="1"/>
              </p:cNvSpPr>
              <p:nvPr/>
            </p:nvSpPr>
            <p:spPr bwMode="auto">
              <a:xfrm>
                <a:off x="3069167" y="4516966"/>
                <a:ext cx="604661" cy="230718"/>
              </a:xfrm>
              <a:custGeom>
                <a:avLst/>
                <a:gdLst>
                  <a:gd name="T0" fmla="*/ 0 w 604661"/>
                  <a:gd name="T1" fmla="*/ 4234 h 230718"/>
                  <a:gd name="T2" fmla="*/ 249766 w 604661"/>
                  <a:gd name="T3" fmla="*/ 1 h 230718"/>
                  <a:gd name="T4" fmla="*/ 351366 w 604661"/>
                  <a:gd name="T5" fmla="*/ 8467 h 230718"/>
                  <a:gd name="T6" fmla="*/ 533400 w 604661"/>
                  <a:gd name="T7" fmla="*/ 8467 h 230718"/>
                  <a:gd name="T8" fmla="*/ 588433 w 604661"/>
                  <a:gd name="T9" fmla="*/ 59267 h 230718"/>
                  <a:gd name="T10" fmla="*/ 601133 w 604661"/>
                  <a:gd name="T11" fmla="*/ 97367 h 230718"/>
                  <a:gd name="T12" fmla="*/ 567266 w 604661"/>
                  <a:gd name="T13" fmla="*/ 165101 h 230718"/>
                  <a:gd name="T14" fmla="*/ 440266 w 604661"/>
                  <a:gd name="T15" fmla="*/ 211667 h 230718"/>
                  <a:gd name="T16" fmla="*/ 304800 w 604661"/>
                  <a:gd name="T17" fmla="*/ 228601 h 230718"/>
                  <a:gd name="T18" fmla="*/ 131233 w 604661"/>
                  <a:gd name="T19" fmla="*/ 224367 h 2307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4661"/>
                  <a:gd name="T31" fmla="*/ 0 h 230718"/>
                  <a:gd name="T32" fmla="*/ 604661 w 604661"/>
                  <a:gd name="T33" fmla="*/ 230718 h 2307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4661" h="230718">
                    <a:moveTo>
                      <a:pt x="0" y="4234"/>
                    </a:moveTo>
                    <a:lnTo>
                      <a:pt x="249766" y="1"/>
                    </a:lnTo>
                    <a:cubicBezTo>
                      <a:pt x="308327" y="706"/>
                      <a:pt x="304094" y="7056"/>
                      <a:pt x="351366" y="8467"/>
                    </a:cubicBezTo>
                    <a:cubicBezTo>
                      <a:pt x="398638" y="9878"/>
                      <a:pt x="493889" y="0"/>
                      <a:pt x="533400" y="8467"/>
                    </a:cubicBezTo>
                    <a:cubicBezTo>
                      <a:pt x="572911" y="16934"/>
                      <a:pt x="577144" y="44450"/>
                      <a:pt x="588433" y="59267"/>
                    </a:cubicBezTo>
                    <a:cubicBezTo>
                      <a:pt x="599722" y="74084"/>
                      <a:pt x="604661" y="79728"/>
                      <a:pt x="601133" y="97367"/>
                    </a:cubicBezTo>
                    <a:cubicBezTo>
                      <a:pt x="597605" y="115006"/>
                      <a:pt x="594077" y="146051"/>
                      <a:pt x="567266" y="165101"/>
                    </a:cubicBezTo>
                    <a:cubicBezTo>
                      <a:pt x="540455" y="184151"/>
                      <a:pt x="484010" y="201084"/>
                      <a:pt x="440266" y="211667"/>
                    </a:cubicBezTo>
                    <a:cubicBezTo>
                      <a:pt x="396522" y="222250"/>
                      <a:pt x="356305" y="226484"/>
                      <a:pt x="304800" y="228601"/>
                    </a:cubicBezTo>
                    <a:cubicBezTo>
                      <a:pt x="253295" y="230718"/>
                      <a:pt x="192264" y="227542"/>
                      <a:pt x="131233" y="22436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1" name="Forme libre 68"/>
              <p:cNvSpPr>
                <a:spLocks noChangeArrowheads="1"/>
              </p:cNvSpPr>
              <p:nvPr/>
            </p:nvSpPr>
            <p:spPr bwMode="auto">
              <a:xfrm>
                <a:off x="2565400" y="4505678"/>
                <a:ext cx="431800" cy="23989"/>
              </a:xfrm>
              <a:custGeom>
                <a:avLst/>
                <a:gdLst>
                  <a:gd name="T0" fmla="*/ 431800 w 431800"/>
                  <a:gd name="T1" fmla="*/ 7055 h 23989"/>
                  <a:gd name="T2" fmla="*/ 304800 w 431800"/>
                  <a:gd name="T3" fmla="*/ 2822 h 23989"/>
                  <a:gd name="T4" fmla="*/ 0 w 431800"/>
                  <a:gd name="T5" fmla="*/ 23989 h 23989"/>
                  <a:gd name="T6" fmla="*/ 0 60000 65536"/>
                  <a:gd name="T7" fmla="*/ 0 60000 65536"/>
                  <a:gd name="T8" fmla="*/ 0 60000 65536"/>
                  <a:gd name="T9" fmla="*/ 0 w 431800"/>
                  <a:gd name="T10" fmla="*/ 0 h 23989"/>
                  <a:gd name="T11" fmla="*/ 431800 w 431800"/>
                  <a:gd name="T12" fmla="*/ 23989 h 239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800" h="23989">
                    <a:moveTo>
                      <a:pt x="431800" y="7055"/>
                    </a:moveTo>
                    <a:cubicBezTo>
                      <a:pt x="404283" y="3527"/>
                      <a:pt x="376767" y="0"/>
                      <a:pt x="304800" y="2822"/>
                    </a:cubicBezTo>
                    <a:cubicBezTo>
                      <a:pt x="232833" y="5644"/>
                      <a:pt x="0" y="23989"/>
                      <a:pt x="0" y="23989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2" name="Forme libre 69"/>
              <p:cNvSpPr>
                <a:spLocks noChangeArrowheads="1"/>
              </p:cNvSpPr>
              <p:nvPr/>
            </p:nvSpPr>
            <p:spPr bwMode="auto">
              <a:xfrm>
                <a:off x="2514600" y="4737100"/>
                <a:ext cx="520701" cy="63500"/>
              </a:xfrm>
              <a:custGeom>
                <a:avLst/>
                <a:gdLst>
                  <a:gd name="T0" fmla="*/ 772248 w 427567"/>
                  <a:gd name="T1" fmla="*/ 93725 h 19755"/>
                  <a:gd name="T2" fmla="*/ 504638 w 427567"/>
                  <a:gd name="T3" fmla="*/ 93725 h 19755"/>
                  <a:gd name="T4" fmla="*/ 0 w 427567"/>
                  <a:gd name="T5" fmla="*/ 656096 h 19755"/>
                  <a:gd name="T6" fmla="*/ 0 60000 65536"/>
                  <a:gd name="T7" fmla="*/ 0 60000 65536"/>
                  <a:gd name="T8" fmla="*/ 0 60000 65536"/>
                  <a:gd name="T9" fmla="*/ 0 w 427567"/>
                  <a:gd name="T10" fmla="*/ 0 h 19755"/>
                  <a:gd name="T11" fmla="*/ 427567 w 427567"/>
                  <a:gd name="T12" fmla="*/ 19755 h 197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567" h="19755">
                    <a:moveTo>
                      <a:pt x="427567" y="2822"/>
                    </a:moveTo>
                    <a:cubicBezTo>
                      <a:pt x="389114" y="1411"/>
                      <a:pt x="350661" y="0"/>
                      <a:pt x="279400" y="2822"/>
                    </a:cubicBezTo>
                    <a:cubicBezTo>
                      <a:pt x="208139" y="5644"/>
                      <a:pt x="0" y="19755"/>
                      <a:pt x="0" y="19755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3" name="Forme libre 70"/>
              <p:cNvSpPr>
                <a:spLocks noChangeArrowheads="1"/>
              </p:cNvSpPr>
              <p:nvPr/>
            </p:nvSpPr>
            <p:spPr bwMode="auto">
              <a:xfrm>
                <a:off x="3687233" y="4566356"/>
                <a:ext cx="177800" cy="93839"/>
              </a:xfrm>
              <a:custGeom>
                <a:avLst/>
                <a:gdLst>
                  <a:gd name="T0" fmla="*/ 0 w 177800"/>
                  <a:gd name="T1" fmla="*/ 47977 h 93839"/>
                  <a:gd name="T2" fmla="*/ 46567 w 177800"/>
                  <a:gd name="T3" fmla="*/ 5644 h 93839"/>
                  <a:gd name="T4" fmla="*/ 55034 w 177800"/>
                  <a:gd name="T5" fmla="*/ 81844 h 93839"/>
                  <a:gd name="T6" fmla="*/ 101600 w 177800"/>
                  <a:gd name="T7" fmla="*/ 18344 h 93839"/>
                  <a:gd name="T8" fmla="*/ 127000 w 177800"/>
                  <a:gd name="T9" fmla="*/ 90311 h 93839"/>
                  <a:gd name="T10" fmla="*/ 177800 w 177800"/>
                  <a:gd name="T11" fmla="*/ 39511 h 938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800"/>
                  <a:gd name="T19" fmla="*/ 0 h 93839"/>
                  <a:gd name="T20" fmla="*/ 177800 w 177800"/>
                  <a:gd name="T21" fmla="*/ 93839 h 938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800" h="93839">
                    <a:moveTo>
                      <a:pt x="0" y="47977"/>
                    </a:moveTo>
                    <a:cubicBezTo>
                      <a:pt x="18697" y="23988"/>
                      <a:pt x="37395" y="0"/>
                      <a:pt x="46567" y="5644"/>
                    </a:cubicBezTo>
                    <a:cubicBezTo>
                      <a:pt x="55739" y="11288"/>
                      <a:pt x="45862" y="79727"/>
                      <a:pt x="55034" y="81844"/>
                    </a:cubicBezTo>
                    <a:cubicBezTo>
                      <a:pt x="64206" y="83961"/>
                      <a:pt x="89606" y="16933"/>
                      <a:pt x="101600" y="18344"/>
                    </a:cubicBezTo>
                    <a:cubicBezTo>
                      <a:pt x="113594" y="19755"/>
                      <a:pt x="114300" y="86783"/>
                      <a:pt x="127000" y="90311"/>
                    </a:cubicBezTo>
                    <a:cubicBezTo>
                      <a:pt x="139700" y="93839"/>
                      <a:pt x="177800" y="39511"/>
                      <a:pt x="177800" y="39511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4" name="Forme libre 71"/>
              <p:cNvSpPr>
                <a:spLocks noChangeArrowheads="1"/>
              </p:cNvSpPr>
              <p:nvPr/>
            </p:nvSpPr>
            <p:spPr bwMode="auto">
              <a:xfrm>
                <a:off x="3920067" y="4605867"/>
                <a:ext cx="118533" cy="88194"/>
              </a:xfrm>
              <a:custGeom>
                <a:avLst/>
                <a:gdLst>
                  <a:gd name="T0" fmla="*/ 0 w 118533"/>
                  <a:gd name="T1" fmla="*/ 0 h 88194"/>
                  <a:gd name="T2" fmla="*/ 25400 w 118533"/>
                  <a:gd name="T3" fmla="*/ 80433 h 88194"/>
                  <a:gd name="T4" fmla="*/ 55033 w 118533"/>
                  <a:gd name="T5" fmla="*/ 0 h 88194"/>
                  <a:gd name="T6" fmla="*/ 80433 w 118533"/>
                  <a:gd name="T7" fmla="*/ 80433 h 88194"/>
                  <a:gd name="T8" fmla="*/ 118533 w 118533"/>
                  <a:gd name="T9" fmla="*/ 46566 h 88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33"/>
                  <a:gd name="T16" fmla="*/ 0 h 88194"/>
                  <a:gd name="T17" fmla="*/ 118533 w 118533"/>
                  <a:gd name="T18" fmla="*/ 88194 h 88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33" h="88194">
                    <a:moveTo>
                      <a:pt x="0" y="0"/>
                    </a:moveTo>
                    <a:cubicBezTo>
                      <a:pt x="8114" y="40216"/>
                      <a:pt x="16228" y="80433"/>
                      <a:pt x="25400" y="80433"/>
                    </a:cubicBezTo>
                    <a:cubicBezTo>
                      <a:pt x="34572" y="80433"/>
                      <a:pt x="45861" y="0"/>
                      <a:pt x="55033" y="0"/>
                    </a:cubicBezTo>
                    <a:cubicBezTo>
                      <a:pt x="64205" y="0"/>
                      <a:pt x="69850" y="72672"/>
                      <a:pt x="80433" y="80433"/>
                    </a:cubicBezTo>
                    <a:cubicBezTo>
                      <a:pt x="91016" y="88194"/>
                      <a:pt x="104774" y="67380"/>
                      <a:pt x="118533" y="46566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5" name="Text Box 14"/>
              <p:cNvSpPr txBox="1">
                <a:spLocks noChangeArrowheads="1"/>
              </p:cNvSpPr>
              <p:nvPr/>
            </p:nvSpPr>
            <p:spPr bwMode="auto">
              <a:xfrm>
                <a:off x="2286000" y="4289423"/>
                <a:ext cx="309700" cy="338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b="1"/>
                  <a:t>b</a:t>
                </a: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2298700" y="4556123"/>
                <a:ext cx="290464" cy="338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b="1" dirty="0">
                    <a:latin typeface="Arial Bar" pitchFamily="34" charset="0"/>
                    <a:cs typeface="Arial Bar" pitchFamily="34" charset="0"/>
                  </a:rPr>
                  <a:t>s</a:t>
                </a:r>
              </a:p>
            </p:txBody>
          </p:sp>
        </p:grpSp>
        <p:grpSp>
          <p:nvGrpSpPr>
            <p:cNvPr id="28" name="Grouper 92"/>
            <p:cNvGrpSpPr>
              <a:grpSpLocks/>
            </p:cNvGrpSpPr>
            <p:nvPr/>
          </p:nvGrpSpPr>
          <p:grpSpPr bwMode="auto">
            <a:xfrm>
              <a:off x="3428992" y="5357826"/>
              <a:ext cx="2149505" cy="914400"/>
              <a:chOff x="7391400" y="2971800"/>
              <a:chExt cx="2149505" cy="914400"/>
            </a:xfrm>
          </p:grpSpPr>
          <p:pic>
            <p:nvPicPr>
              <p:cNvPr id="29" name="Picture 5" descr="MCj0239733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91400" y="3038475"/>
                <a:ext cx="1592263" cy="847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0" name="Grouper 136"/>
              <p:cNvGrpSpPr/>
              <p:nvPr/>
            </p:nvGrpSpPr>
            <p:grpSpPr>
              <a:xfrm flipV="1">
                <a:off x="8177590" y="3429832"/>
                <a:ext cx="646112" cy="246063"/>
                <a:chOff x="5407025" y="5326063"/>
                <a:chExt cx="646112" cy="246063"/>
              </a:xfrm>
              <a:noFill/>
            </p:grpSpPr>
            <p:sp>
              <p:nvSpPr>
                <p:cNvPr id="39" name="Freeform 22"/>
                <p:cNvSpPr>
                  <a:spLocks/>
                </p:cNvSpPr>
                <p:nvPr/>
              </p:nvSpPr>
              <p:spPr bwMode="auto">
                <a:xfrm>
                  <a:off x="5516562" y="5326063"/>
                  <a:ext cx="442912" cy="161925"/>
                </a:xfrm>
                <a:custGeom>
                  <a:avLst/>
                  <a:gdLst>
                    <a:gd name="T0" fmla="*/ 0 w 459"/>
                    <a:gd name="T1" fmla="*/ 1 h 165"/>
                    <a:gd name="T2" fmla="*/ 1 w 459"/>
                    <a:gd name="T3" fmla="*/ 1 h 165"/>
                    <a:gd name="T4" fmla="*/ 1 w 459"/>
                    <a:gd name="T5" fmla="*/ 1 h 165"/>
                    <a:gd name="T6" fmla="*/ 1 w 459"/>
                    <a:gd name="T7" fmla="*/ 1 h 165"/>
                    <a:gd name="T8" fmla="*/ 1 w 459"/>
                    <a:gd name="T9" fmla="*/ 1 h 165"/>
                    <a:gd name="T10" fmla="*/ 1 w 459"/>
                    <a:gd name="T11" fmla="*/ 1 h 165"/>
                    <a:gd name="T12" fmla="*/ 1 w 459"/>
                    <a:gd name="T13" fmla="*/ 1 h 165"/>
                    <a:gd name="T14" fmla="*/ 1 w 459"/>
                    <a:gd name="T15" fmla="*/ 1 h 165"/>
                    <a:gd name="T16" fmla="*/ 1 w 459"/>
                    <a:gd name="T17" fmla="*/ 1 h 165"/>
                    <a:gd name="T18" fmla="*/ 1 w 459"/>
                    <a:gd name="T19" fmla="*/ 1 h 165"/>
                    <a:gd name="T20" fmla="*/ 1 w 459"/>
                    <a:gd name="T21" fmla="*/ 1 h 165"/>
                    <a:gd name="T22" fmla="*/ 1 w 459"/>
                    <a:gd name="T23" fmla="*/ 1 h 165"/>
                    <a:gd name="T24" fmla="*/ 1 w 459"/>
                    <a:gd name="T25" fmla="*/ 1 h 165"/>
                    <a:gd name="T26" fmla="*/ 1 w 459"/>
                    <a:gd name="T27" fmla="*/ 1 h 165"/>
                    <a:gd name="T28" fmla="*/ 1 w 459"/>
                    <a:gd name="T29" fmla="*/ 1 h 16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9"/>
                    <a:gd name="T46" fmla="*/ 0 h 165"/>
                    <a:gd name="T47" fmla="*/ 459 w 459"/>
                    <a:gd name="T48" fmla="*/ 165 h 16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9" h="165">
                      <a:moveTo>
                        <a:pt x="0" y="155"/>
                      </a:moveTo>
                      <a:cubicBezTo>
                        <a:pt x="26" y="117"/>
                        <a:pt x="16" y="87"/>
                        <a:pt x="55" y="60"/>
                      </a:cubicBezTo>
                      <a:cubicBezTo>
                        <a:pt x="63" y="63"/>
                        <a:pt x="71" y="64"/>
                        <a:pt x="79" y="68"/>
                      </a:cubicBezTo>
                      <a:cubicBezTo>
                        <a:pt x="88" y="72"/>
                        <a:pt x="94" y="86"/>
                        <a:pt x="103" y="84"/>
                      </a:cubicBezTo>
                      <a:cubicBezTo>
                        <a:pt x="114" y="81"/>
                        <a:pt x="108" y="43"/>
                        <a:pt x="118" y="28"/>
                      </a:cubicBezTo>
                      <a:cubicBezTo>
                        <a:pt x="123" y="20"/>
                        <a:pt x="134" y="18"/>
                        <a:pt x="142" y="13"/>
                      </a:cubicBezTo>
                      <a:cubicBezTo>
                        <a:pt x="163" y="15"/>
                        <a:pt x="186" y="12"/>
                        <a:pt x="205" y="20"/>
                      </a:cubicBezTo>
                      <a:cubicBezTo>
                        <a:pt x="213" y="23"/>
                        <a:pt x="207" y="38"/>
                        <a:pt x="213" y="44"/>
                      </a:cubicBezTo>
                      <a:cubicBezTo>
                        <a:pt x="219" y="50"/>
                        <a:pt x="229" y="49"/>
                        <a:pt x="237" y="52"/>
                      </a:cubicBezTo>
                      <a:cubicBezTo>
                        <a:pt x="245" y="47"/>
                        <a:pt x="254" y="43"/>
                        <a:pt x="260" y="36"/>
                      </a:cubicBezTo>
                      <a:cubicBezTo>
                        <a:pt x="267" y="27"/>
                        <a:pt x="265" y="9"/>
                        <a:pt x="276" y="5"/>
                      </a:cubicBezTo>
                      <a:cubicBezTo>
                        <a:pt x="291" y="0"/>
                        <a:pt x="308" y="10"/>
                        <a:pt x="324" y="13"/>
                      </a:cubicBezTo>
                      <a:cubicBezTo>
                        <a:pt x="347" y="85"/>
                        <a:pt x="340" y="73"/>
                        <a:pt x="426" y="84"/>
                      </a:cubicBezTo>
                      <a:cubicBezTo>
                        <a:pt x="431" y="100"/>
                        <a:pt x="433" y="117"/>
                        <a:pt x="442" y="131"/>
                      </a:cubicBezTo>
                      <a:cubicBezTo>
                        <a:pt x="459" y="157"/>
                        <a:pt x="458" y="165"/>
                        <a:pt x="458" y="147"/>
                      </a:cubicBezTo>
                    </a:path>
                  </a:pathLst>
                </a:custGeom>
                <a:grp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fr-FR"/>
                </a:p>
              </p:txBody>
            </p:sp>
            <p:sp>
              <p:nvSpPr>
                <p:cNvPr id="40" name="Freeform 25"/>
                <p:cNvSpPr>
                  <a:spLocks/>
                </p:cNvSpPr>
                <p:nvPr/>
              </p:nvSpPr>
              <p:spPr bwMode="auto">
                <a:xfrm>
                  <a:off x="5407025" y="5464175"/>
                  <a:ext cx="646112" cy="42863"/>
                </a:xfrm>
                <a:custGeom>
                  <a:avLst/>
                  <a:gdLst>
                    <a:gd name="T0" fmla="*/ 0 w 669"/>
                    <a:gd name="T1" fmla="*/ 1 h 44"/>
                    <a:gd name="T2" fmla="*/ 1 w 669"/>
                    <a:gd name="T3" fmla="*/ 1 h 44"/>
                    <a:gd name="T4" fmla="*/ 1 w 669"/>
                    <a:gd name="T5" fmla="*/ 1 h 44"/>
                    <a:gd name="T6" fmla="*/ 0 60000 65536"/>
                    <a:gd name="T7" fmla="*/ 0 60000 65536"/>
                    <a:gd name="T8" fmla="*/ 0 60000 65536"/>
                    <a:gd name="T9" fmla="*/ 0 w 669"/>
                    <a:gd name="T10" fmla="*/ 0 h 44"/>
                    <a:gd name="T11" fmla="*/ 669 w 66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9" h="44">
                      <a:moveTo>
                        <a:pt x="0" y="44"/>
                      </a:moveTo>
                      <a:cubicBezTo>
                        <a:pt x="106" y="0"/>
                        <a:pt x="19" y="28"/>
                        <a:pt x="232" y="35"/>
                      </a:cubicBezTo>
                      <a:cubicBezTo>
                        <a:pt x="378" y="39"/>
                        <a:pt x="669" y="44"/>
                        <a:pt x="669" y="44"/>
                      </a:cubicBezTo>
                    </a:path>
                  </a:pathLst>
                </a:custGeom>
                <a:grp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fr-FR"/>
                </a:p>
              </p:txBody>
            </p:sp>
            <p:sp>
              <p:nvSpPr>
                <p:cNvPr id="41" name="Freeform 28"/>
                <p:cNvSpPr>
                  <a:spLocks/>
                </p:cNvSpPr>
                <p:nvPr/>
              </p:nvSpPr>
              <p:spPr bwMode="auto">
                <a:xfrm>
                  <a:off x="5649912" y="5497513"/>
                  <a:ext cx="53975" cy="74613"/>
                </a:xfrm>
                <a:custGeom>
                  <a:avLst/>
                  <a:gdLst>
                    <a:gd name="T0" fmla="*/ 0 w 56"/>
                    <a:gd name="T1" fmla="*/ 0 h 74"/>
                    <a:gd name="T2" fmla="*/ 1 w 56"/>
                    <a:gd name="T3" fmla="*/ 1 h 74"/>
                    <a:gd name="T4" fmla="*/ 1 w 56"/>
                    <a:gd name="T5" fmla="*/ 1 h 74"/>
                    <a:gd name="T6" fmla="*/ 0 60000 65536"/>
                    <a:gd name="T7" fmla="*/ 0 60000 65536"/>
                    <a:gd name="T8" fmla="*/ 0 60000 65536"/>
                    <a:gd name="T9" fmla="*/ 0 w 56"/>
                    <a:gd name="T10" fmla="*/ 0 h 74"/>
                    <a:gd name="T11" fmla="*/ 56 w 5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6" h="74">
                      <a:moveTo>
                        <a:pt x="0" y="0"/>
                      </a:moveTo>
                      <a:cubicBezTo>
                        <a:pt x="6" y="9"/>
                        <a:pt x="9" y="21"/>
                        <a:pt x="18" y="28"/>
                      </a:cubicBezTo>
                      <a:cubicBezTo>
                        <a:pt x="46" y="51"/>
                        <a:pt x="56" y="17"/>
                        <a:pt x="56" y="74"/>
                      </a:cubicBezTo>
                    </a:path>
                  </a:pathLst>
                </a:custGeom>
                <a:grp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fr-FR"/>
                </a:p>
              </p:txBody>
            </p:sp>
          </p:grpSp>
          <p:sp>
            <p:nvSpPr>
              <p:cNvPr id="31" name="Forme libre 79"/>
              <p:cNvSpPr>
                <a:spLocks noChangeArrowheads="1"/>
              </p:cNvSpPr>
              <p:nvPr/>
            </p:nvSpPr>
            <p:spPr bwMode="auto">
              <a:xfrm>
                <a:off x="8953500" y="3475567"/>
                <a:ext cx="334433" cy="7408"/>
              </a:xfrm>
              <a:custGeom>
                <a:avLst/>
                <a:gdLst>
                  <a:gd name="T0" fmla="*/ 0 w 334433"/>
                  <a:gd name="T1" fmla="*/ 7408 h 7408"/>
                  <a:gd name="T2" fmla="*/ 285750 w 334433"/>
                  <a:gd name="T3" fmla="*/ 1058 h 7408"/>
                  <a:gd name="T4" fmla="*/ 292100 w 334433"/>
                  <a:gd name="T5" fmla="*/ 1058 h 7408"/>
                  <a:gd name="T6" fmla="*/ 0 60000 65536"/>
                  <a:gd name="T7" fmla="*/ 0 60000 65536"/>
                  <a:gd name="T8" fmla="*/ 0 60000 65536"/>
                  <a:gd name="T9" fmla="*/ 0 w 334433"/>
                  <a:gd name="T10" fmla="*/ 0 h 7408"/>
                  <a:gd name="T11" fmla="*/ 334433 w 334433"/>
                  <a:gd name="T12" fmla="*/ 7408 h 74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4433" h="7408">
                    <a:moveTo>
                      <a:pt x="0" y="7408"/>
                    </a:moveTo>
                    <a:lnTo>
                      <a:pt x="285750" y="1058"/>
                    </a:lnTo>
                    <a:cubicBezTo>
                      <a:pt x="334433" y="0"/>
                      <a:pt x="313266" y="529"/>
                      <a:pt x="292100" y="105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32" name="Forme libre 80"/>
              <p:cNvSpPr>
                <a:spLocks noChangeArrowheads="1"/>
              </p:cNvSpPr>
              <p:nvPr/>
            </p:nvSpPr>
            <p:spPr bwMode="auto">
              <a:xfrm>
                <a:off x="8509000" y="2971800"/>
                <a:ext cx="393700" cy="307975"/>
              </a:xfrm>
              <a:custGeom>
                <a:avLst/>
                <a:gdLst>
                  <a:gd name="T0" fmla="*/ 0 w 393700"/>
                  <a:gd name="T1" fmla="*/ 307975 h 307975"/>
                  <a:gd name="T2" fmla="*/ 101600 w 393700"/>
                  <a:gd name="T3" fmla="*/ 288925 h 307975"/>
                  <a:gd name="T4" fmla="*/ 50800 w 393700"/>
                  <a:gd name="T5" fmla="*/ 212725 h 307975"/>
                  <a:gd name="T6" fmla="*/ 203200 w 393700"/>
                  <a:gd name="T7" fmla="*/ 212725 h 307975"/>
                  <a:gd name="T8" fmla="*/ 146050 w 393700"/>
                  <a:gd name="T9" fmla="*/ 111125 h 307975"/>
                  <a:gd name="T10" fmla="*/ 317500 w 393700"/>
                  <a:gd name="T11" fmla="*/ 111125 h 307975"/>
                  <a:gd name="T12" fmla="*/ 241300 w 393700"/>
                  <a:gd name="T13" fmla="*/ 15875 h 307975"/>
                  <a:gd name="T14" fmla="*/ 393700 w 393700"/>
                  <a:gd name="T15" fmla="*/ 15875 h 3079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3700"/>
                  <a:gd name="T25" fmla="*/ 0 h 307975"/>
                  <a:gd name="T26" fmla="*/ 393700 w 393700"/>
                  <a:gd name="T27" fmla="*/ 307975 h 3079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3700" h="307975">
                    <a:moveTo>
                      <a:pt x="0" y="307975"/>
                    </a:moveTo>
                    <a:cubicBezTo>
                      <a:pt x="46566" y="306387"/>
                      <a:pt x="93133" y="304800"/>
                      <a:pt x="101600" y="288925"/>
                    </a:cubicBezTo>
                    <a:cubicBezTo>
                      <a:pt x="110067" y="273050"/>
                      <a:pt x="33867" y="225425"/>
                      <a:pt x="50800" y="212725"/>
                    </a:cubicBezTo>
                    <a:cubicBezTo>
                      <a:pt x="67733" y="200025"/>
                      <a:pt x="187325" y="229658"/>
                      <a:pt x="203200" y="212725"/>
                    </a:cubicBezTo>
                    <a:cubicBezTo>
                      <a:pt x="219075" y="195792"/>
                      <a:pt x="127000" y="128058"/>
                      <a:pt x="146050" y="111125"/>
                    </a:cubicBezTo>
                    <a:cubicBezTo>
                      <a:pt x="165100" y="94192"/>
                      <a:pt x="301625" y="127000"/>
                      <a:pt x="317500" y="111125"/>
                    </a:cubicBezTo>
                    <a:cubicBezTo>
                      <a:pt x="333375" y="95250"/>
                      <a:pt x="228600" y="31750"/>
                      <a:pt x="241300" y="15875"/>
                    </a:cubicBezTo>
                    <a:cubicBezTo>
                      <a:pt x="254000" y="0"/>
                      <a:pt x="323850" y="7937"/>
                      <a:pt x="393700" y="158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33" name="Forme libre 82"/>
              <p:cNvSpPr>
                <a:spLocks noChangeArrowheads="1"/>
              </p:cNvSpPr>
              <p:nvPr/>
            </p:nvSpPr>
            <p:spPr bwMode="auto">
              <a:xfrm>
                <a:off x="8305800" y="3711575"/>
                <a:ext cx="374650" cy="19050"/>
              </a:xfrm>
              <a:custGeom>
                <a:avLst/>
                <a:gdLst>
                  <a:gd name="T0" fmla="*/ 0 w 374650"/>
                  <a:gd name="T1" fmla="*/ 0 h 19050"/>
                  <a:gd name="T2" fmla="*/ 374650 w 374650"/>
                  <a:gd name="T3" fmla="*/ 19050 h 19050"/>
                  <a:gd name="T4" fmla="*/ 0 60000 65536"/>
                  <a:gd name="T5" fmla="*/ 0 60000 65536"/>
                  <a:gd name="T6" fmla="*/ 0 w 374650"/>
                  <a:gd name="T7" fmla="*/ 0 h 19050"/>
                  <a:gd name="T8" fmla="*/ 374650 w 374650"/>
                  <a:gd name="T9" fmla="*/ 19050 h 1905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4650" h="19050">
                    <a:moveTo>
                      <a:pt x="0" y="0"/>
                    </a:moveTo>
                    <a:lnTo>
                      <a:pt x="374650" y="19050"/>
                    </a:ln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34" name="Forme libre 83"/>
              <p:cNvSpPr>
                <a:spLocks noChangeArrowheads="1"/>
              </p:cNvSpPr>
              <p:nvPr/>
            </p:nvSpPr>
            <p:spPr bwMode="auto">
              <a:xfrm>
                <a:off x="8934450" y="3740150"/>
                <a:ext cx="361950" cy="22225"/>
              </a:xfrm>
              <a:custGeom>
                <a:avLst/>
                <a:gdLst>
                  <a:gd name="T0" fmla="*/ 0 w 361950"/>
                  <a:gd name="T1" fmla="*/ 22225 h 22225"/>
                  <a:gd name="T2" fmla="*/ 203200 w 361950"/>
                  <a:gd name="T3" fmla="*/ 3175 h 22225"/>
                  <a:gd name="T4" fmla="*/ 361950 w 361950"/>
                  <a:gd name="T5" fmla="*/ 3175 h 22225"/>
                  <a:gd name="T6" fmla="*/ 0 60000 65536"/>
                  <a:gd name="T7" fmla="*/ 0 60000 65536"/>
                  <a:gd name="T8" fmla="*/ 0 60000 65536"/>
                  <a:gd name="T9" fmla="*/ 0 w 361950"/>
                  <a:gd name="T10" fmla="*/ 0 h 22225"/>
                  <a:gd name="T11" fmla="*/ 361950 w 361950"/>
                  <a:gd name="T12" fmla="*/ 22225 h 22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1950" h="22225">
                    <a:moveTo>
                      <a:pt x="0" y="22225"/>
                    </a:moveTo>
                    <a:cubicBezTo>
                      <a:pt x="71437" y="14287"/>
                      <a:pt x="142875" y="6350"/>
                      <a:pt x="203200" y="3175"/>
                    </a:cubicBezTo>
                    <a:cubicBezTo>
                      <a:pt x="263525" y="0"/>
                      <a:pt x="312737" y="1587"/>
                      <a:pt x="361950" y="31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35" name="Text Box 30"/>
              <p:cNvSpPr txBox="1">
                <a:spLocks noChangeArrowheads="1"/>
              </p:cNvSpPr>
              <p:nvPr/>
            </p:nvSpPr>
            <p:spPr bwMode="auto">
              <a:xfrm>
                <a:off x="7429500" y="3241675"/>
                <a:ext cx="3097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b="1" dirty="0"/>
                  <a:t>b</a:t>
                </a:r>
              </a:p>
            </p:txBody>
          </p:sp>
          <p:sp>
            <p:nvSpPr>
              <p:cNvPr id="36" name="Text Box 31"/>
              <p:cNvSpPr txBox="1">
                <a:spLocks noChangeArrowheads="1"/>
              </p:cNvSpPr>
              <p:nvPr/>
            </p:nvSpPr>
            <p:spPr bwMode="auto">
              <a:xfrm>
                <a:off x="9242425" y="3241675"/>
                <a:ext cx="29848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b="1"/>
                  <a:t>s</a:t>
                </a:r>
              </a:p>
            </p:txBody>
          </p:sp>
          <p:sp>
            <p:nvSpPr>
              <p:cNvPr id="37" name="Forme libre 90"/>
              <p:cNvSpPr>
                <a:spLocks noChangeArrowheads="1"/>
              </p:cNvSpPr>
              <p:nvPr/>
            </p:nvSpPr>
            <p:spPr bwMode="auto">
              <a:xfrm>
                <a:off x="7702550" y="3517900"/>
                <a:ext cx="368300" cy="12700"/>
              </a:xfrm>
              <a:custGeom>
                <a:avLst/>
                <a:gdLst>
                  <a:gd name="T0" fmla="*/ 368300 w 368300"/>
                  <a:gd name="T1" fmla="*/ 0 h 12700"/>
                  <a:gd name="T2" fmla="*/ 120650 w 368300"/>
                  <a:gd name="T3" fmla="*/ 12700 h 12700"/>
                  <a:gd name="T4" fmla="*/ 0 w 368300"/>
                  <a:gd name="T5" fmla="*/ 0 h 12700"/>
                  <a:gd name="T6" fmla="*/ 0 60000 65536"/>
                  <a:gd name="T7" fmla="*/ 0 60000 65536"/>
                  <a:gd name="T8" fmla="*/ 0 60000 65536"/>
                  <a:gd name="T9" fmla="*/ 0 w 368300"/>
                  <a:gd name="T10" fmla="*/ 0 h 12700"/>
                  <a:gd name="T11" fmla="*/ 368300 w 368300"/>
                  <a:gd name="T12" fmla="*/ 12700 h 127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0" h="12700">
                    <a:moveTo>
                      <a:pt x="368300" y="0"/>
                    </a:moveTo>
                    <a:cubicBezTo>
                      <a:pt x="275166" y="6350"/>
                      <a:pt x="182033" y="12700"/>
                      <a:pt x="120650" y="12700"/>
                    </a:cubicBezTo>
                    <a:cubicBezTo>
                      <a:pt x="59267" y="12700"/>
                      <a:pt x="0" y="0"/>
                      <a:pt x="0" y="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38" name="Forme libre 91"/>
              <p:cNvSpPr>
                <a:spLocks noChangeArrowheads="1"/>
              </p:cNvSpPr>
              <p:nvPr/>
            </p:nvSpPr>
            <p:spPr bwMode="auto">
              <a:xfrm>
                <a:off x="7696200" y="3699933"/>
                <a:ext cx="412750" cy="21167"/>
              </a:xfrm>
              <a:custGeom>
                <a:avLst/>
                <a:gdLst>
                  <a:gd name="T0" fmla="*/ 412750 w 412750"/>
                  <a:gd name="T1" fmla="*/ 8467 h 21167"/>
                  <a:gd name="T2" fmla="*/ 215900 w 412750"/>
                  <a:gd name="T3" fmla="*/ 2117 h 21167"/>
                  <a:gd name="T4" fmla="*/ 0 w 412750"/>
                  <a:gd name="T5" fmla="*/ 21167 h 21167"/>
                  <a:gd name="T6" fmla="*/ 0 60000 65536"/>
                  <a:gd name="T7" fmla="*/ 0 60000 65536"/>
                  <a:gd name="T8" fmla="*/ 0 60000 65536"/>
                  <a:gd name="T9" fmla="*/ 0 w 412750"/>
                  <a:gd name="T10" fmla="*/ 0 h 21167"/>
                  <a:gd name="T11" fmla="*/ 412750 w 412750"/>
                  <a:gd name="T12" fmla="*/ 21167 h 211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2750" h="21167">
                    <a:moveTo>
                      <a:pt x="412750" y="8467"/>
                    </a:moveTo>
                    <a:cubicBezTo>
                      <a:pt x="348721" y="4233"/>
                      <a:pt x="284692" y="0"/>
                      <a:pt x="215900" y="2117"/>
                    </a:cubicBezTo>
                    <a:cubicBezTo>
                      <a:pt x="147108" y="4234"/>
                      <a:pt x="0" y="21167"/>
                      <a:pt x="0" y="21167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</p:grpSp>
      </p:grpSp>
      <p:grpSp>
        <p:nvGrpSpPr>
          <p:cNvPr id="69" name="Groupe 68"/>
          <p:cNvGrpSpPr/>
          <p:nvPr/>
        </p:nvGrpSpPr>
        <p:grpSpPr>
          <a:xfrm>
            <a:off x="3714744" y="3214686"/>
            <a:ext cx="4730918" cy="1192212"/>
            <a:chOff x="3714744" y="3214686"/>
            <a:chExt cx="4730918" cy="1192212"/>
          </a:xfrm>
        </p:grpSpPr>
        <p:grpSp>
          <p:nvGrpSpPr>
            <p:cNvPr id="42" name="Group 4"/>
            <p:cNvGrpSpPr>
              <a:grpSpLocks/>
            </p:cNvGrpSpPr>
            <p:nvPr/>
          </p:nvGrpSpPr>
          <p:grpSpPr bwMode="auto">
            <a:xfrm>
              <a:off x="3714744" y="3240086"/>
              <a:ext cx="2154237" cy="1114425"/>
              <a:chOff x="4249" y="672"/>
              <a:chExt cx="1357" cy="702"/>
            </a:xfrm>
          </p:grpSpPr>
          <p:pic>
            <p:nvPicPr>
              <p:cNvPr id="43" name="Picture 5" descr="MCj0239733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49" y="672"/>
                <a:ext cx="1003" cy="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Freeform 6"/>
              <p:cNvSpPr>
                <a:spLocks/>
              </p:cNvSpPr>
              <p:nvPr/>
            </p:nvSpPr>
            <p:spPr bwMode="auto">
              <a:xfrm>
                <a:off x="4733" y="994"/>
                <a:ext cx="485" cy="42"/>
              </a:xfrm>
              <a:custGeom>
                <a:avLst/>
                <a:gdLst>
                  <a:gd name="T0" fmla="*/ 0 w 669"/>
                  <a:gd name="T1" fmla="*/ 11 h 44"/>
                  <a:gd name="T2" fmla="*/ 1 w 669"/>
                  <a:gd name="T3" fmla="*/ 11 h 44"/>
                  <a:gd name="T4" fmla="*/ 1 w 669"/>
                  <a:gd name="T5" fmla="*/ 11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45" name="Freeform 7"/>
              <p:cNvSpPr>
                <a:spLocks/>
              </p:cNvSpPr>
              <p:nvPr/>
            </p:nvSpPr>
            <p:spPr bwMode="auto">
              <a:xfrm flipH="1">
                <a:off x="4491" y="1238"/>
                <a:ext cx="914" cy="49"/>
              </a:xfrm>
              <a:custGeom>
                <a:avLst/>
                <a:gdLst>
                  <a:gd name="T0" fmla="*/ 0 w 316"/>
                  <a:gd name="T1" fmla="*/ 0 h 18"/>
                  <a:gd name="T2" fmla="*/ 2147483647 w 316"/>
                  <a:gd name="T3" fmla="*/ 2147483647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46" name="Freeform 8"/>
              <p:cNvSpPr>
                <a:spLocks/>
              </p:cNvSpPr>
              <p:nvPr/>
            </p:nvSpPr>
            <p:spPr bwMode="auto">
              <a:xfrm rot="3902503">
                <a:off x="4811" y="1027"/>
                <a:ext cx="49" cy="58"/>
              </a:xfrm>
              <a:custGeom>
                <a:avLst/>
                <a:gdLst>
                  <a:gd name="T0" fmla="*/ 0 w 56"/>
                  <a:gd name="T1" fmla="*/ 0 h 74"/>
                  <a:gd name="T2" fmla="*/ 4 w 56"/>
                  <a:gd name="T3" fmla="*/ 2 h 74"/>
                  <a:gd name="T4" fmla="*/ 4 w 56"/>
                  <a:gd name="T5" fmla="*/ 2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47" name="Freeform 9"/>
              <p:cNvSpPr>
                <a:spLocks/>
              </p:cNvSpPr>
              <p:nvPr/>
            </p:nvSpPr>
            <p:spPr bwMode="auto">
              <a:xfrm>
                <a:off x="5036" y="1024"/>
                <a:ext cx="28" cy="82"/>
              </a:xfrm>
              <a:custGeom>
                <a:avLst/>
                <a:gdLst>
                  <a:gd name="T0" fmla="*/ 3 w 33"/>
                  <a:gd name="T1" fmla="*/ 0 h 98"/>
                  <a:gd name="T2" fmla="*/ 0 w 33"/>
                  <a:gd name="T3" fmla="*/ 3 h 98"/>
                  <a:gd name="T4" fmla="*/ 3 w 33"/>
                  <a:gd name="T5" fmla="*/ 3 h 98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98"/>
                  <a:gd name="T11" fmla="*/ 33 w 33"/>
                  <a:gd name="T12" fmla="*/ 98 h 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98">
                    <a:moveTo>
                      <a:pt x="33" y="0"/>
                    </a:moveTo>
                    <a:cubicBezTo>
                      <a:pt x="22" y="54"/>
                      <a:pt x="14" y="37"/>
                      <a:pt x="0" y="82"/>
                    </a:cubicBezTo>
                    <a:cubicBezTo>
                      <a:pt x="5" y="87"/>
                      <a:pt x="17" y="98"/>
                      <a:pt x="17" y="9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>
                <a:off x="5071" y="1182"/>
                <a:ext cx="30" cy="68"/>
              </a:xfrm>
              <a:custGeom>
                <a:avLst/>
                <a:gdLst>
                  <a:gd name="T0" fmla="*/ 0 w 36"/>
                  <a:gd name="T1" fmla="*/ 0 h 81"/>
                  <a:gd name="T2" fmla="*/ 3 w 36"/>
                  <a:gd name="T3" fmla="*/ 3 h 81"/>
                  <a:gd name="T4" fmla="*/ 3 w 36"/>
                  <a:gd name="T5" fmla="*/ 3 h 8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1"/>
                  <a:gd name="T11" fmla="*/ 36 w 36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1">
                    <a:moveTo>
                      <a:pt x="0" y="0"/>
                    </a:moveTo>
                    <a:cubicBezTo>
                      <a:pt x="5" y="16"/>
                      <a:pt x="3" y="37"/>
                      <a:pt x="16" y="49"/>
                    </a:cubicBezTo>
                    <a:cubicBezTo>
                      <a:pt x="36" y="68"/>
                      <a:pt x="33" y="57"/>
                      <a:pt x="33" y="8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49" name="Freeform 11"/>
              <p:cNvSpPr>
                <a:spLocks/>
              </p:cNvSpPr>
              <p:nvPr/>
            </p:nvSpPr>
            <p:spPr bwMode="auto">
              <a:xfrm>
                <a:off x="4810" y="1169"/>
                <a:ext cx="28" cy="102"/>
              </a:xfrm>
              <a:custGeom>
                <a:avLst/>
                <a:gdLst>
                  <a:gd name="T0" fmla="*/ 0 w 33"/>
                  <a:gd name="T1" fmla="*/ 0 h 122"/>
                  <a:gd name="T2" fmla="*/ 3 w 33"/>
                  <a:gd name="T3" fmla="*/ 3 h 122"/>
                  <a:gd name="T4" fmla="*/ 3 w 33"/>
                  <a:gd name="T5" fmla="*/ 3 h 122"/>
                  <a:gd name="T6" fmla="*/ 0 w 33"/>
                  <a:gd name="T7" fmla="*/ 3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22"/>
                  <a:gd name="T14" fmla="*/ 33 w 33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22">
                    <a:moveTo>
                      <a:pt x="0" y="0"/>
                    </a:moveTo>
                    <a:cubicBezTo>
                      <a:pt x="9" y="45"/>
                      <a:pt x="18" y="42"/>
                      <a:pt x="33" y="81"/>
                    </a:cubicBezTo>
                    <a:cubicBezTo>
                      <a:pt x="30" y="89"/>
                      <a:pt x="29" y="99"/>
                      <a:pt x="24" y="106"/>
                    </a:cubicBezTo>
                    <a:cubicBezTo>
                      <a:pt x="17" y="113"/>
                      <a:pt x="0" y="122"/>
                      <a:pt x="0" y="12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50" name="Freeform 12"/>
              <p:cNvSpPr>
                <a:spLocks/>
              </p:cNvSpPr>
              <p:nvPr/>
            </p:nvSpPr>
            <p:spPr bwMode="auto">
              <a:xfrm>
                <a:off x="4515" y="1065"/>
                <a:ext cx="165" cy="21"/>
              </a:xfrm>
              <a:custGeom>
                <a:avLst/>
                <a:gdLst>
                  <a:gd name="T0" fmla="*/ 3 w 196"/>
                  <a:gd name="T1" fmla="*/ 0 h 25"/>
                  <a:gd name="T2" fmla="*/ 0 w 196"/>
                  <a:gd name="T3" fmla="*/ 3 h 25"/>
                  <a:gd name="T4" fmla="*/ 0 60000 65536"/>
                  <a:gd name="T5" fmla="*/ 0 60000 65536"/>
                  <a:gd name="T6" fmla="*/ 0 w 196"/>
                  <a:gd name="T7" fmla="*/ 0 h 25"/>
                  <a:gd name="T8" fmla="*/ 196 w 196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6" h="25">
                    <a:moveTo>
                      <a:pt x="196" y="0"/>
                    </a:moveTo>
                    <a:cubicBezTo>
                      <a:pt x="123" y="23"/>
                      <a:pt x="83" y="25"/>
                      <a:pt x="0" y="2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51" name="Freeform 13"/>
              <p:cNvSpPr>
                <a:spLocks/>
              </p:cNvSpPr>
              <p:nvPr/>
            </p:nvSpPr>
            <p:spPr bwMode="auto">
              <a:xfrm>
                <a:off x="5242" y="1045"/>
                <a:ext cx="186" cy="13"/>
              </a:xfrm>
              <a:custGeom>
                <a:avLst/>
                <a:gdLst>
                  <a:gd name="T0" fmla="*/ 0 w 221"/>
                  <a:gd name="T1" fmla="*/ 2 h 16"/>
                  <a:gd name="T2" fmla="*/ 3 w 221"/>
                  <a:gd name="T3" fmla="*/ 0 h 16"/>
                  <a:gd name="T4" fmla="*/ 3 w 221"/>
                  <a:gd name="T5" fmla="*/ 2 h 16"/>
                  <a:gd name="T6" fmla="*/ 0 60000 65536"/>
                  <a:gd name="T7" fmla="*/ 0 60000 65536"/>
                  <a:gd name="T8" fmla="*/ 0 60000 65536"/>
                  <a:gd name="T9" fmla="*/ 0 w 221"/>
                  <a:gd name="T10" fmla="*/ 0 h 16"/>
                  <a:gd name="T11" fmla="*/ 221 w 22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" h="16">
                    <a:moveTo>
                      <a:pt x="0" y="8"/>
                    </a:moveTo>
                    <a:cubicBezTo>
                      <a:pt x="27" y="5"/>
                      <a:pt x="54" y="0"/>
                      <a:pt x="82" y="0"/>
                    </a:cubicBezTo>
                    <a:cubicBezTo>
                      <a:pt x="134" y="0"/>
                      <a:pt x="171" y="16"/>
                      <a:pt x="221" y="1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4338" y="973"/>
                <a:ext cx="20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 dirty="0"/>
                  <a:t>b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4346" y="1141"/>
                <a:ext cx="19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 dirty="0">
                    <a:latin typeface="Arial Bar" pitchFamily="34" charset="0"/>
                    <a:cs typeface="Arial Bar" pitchFamily="34" charset="0"/>
                  </a:rPr>
                  <a:t>s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5409" y="910"/>
                <a:ext cx="19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 dirty="0"/>
                  <a:t>s</a:t>
                </a:r>
              </a:p>
            </p:txBody>
          </p:sp>
          <p:sp>
            <p:nvSpPr>
              <p:cNvPr id="55" name="Text Box 17"/>
              <p:cNvSpPr txBox="1">
                <a:spLocks noChangeArrowheads="1"/>
              </p:cNvSpPr>
              <p:nvPr/>
            </p:nvSpPr>
            <p:spPr bwMode="auto">
              <a:xfrm>
                <a:off x="5402" y="1099"/>
                <a:ext cx="19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 dirty="0">
                    <a:latin typeface="Arial Bar" pitchFamily="34" charset="0"/>
                    <a:cs typeface="Arial Bar" pitchFamily="34" charset="0"/>
                  </a:rPr>
                  <a:t>b</a:t>
                </a:r>
              </a:p>
            </p:txBody>
          </p:sp>
        </p:grpSp>
        <p:grpSp>
          <p:nvGrpSpPr>
            <p:cNvPr id="57" name="Grouper 89"/>
            <p:cNvGrpSpPr>
              <a:grpSpLocks/>
            </p:cNvGrpSpPr>
            <p:nvPr/>
          </p:nvGrpSpPr>
          <p:grpSpPr bwMode="auto">
            <a:xfrm>
              <a:off x="6273794" y="3214686"/>
              <a:ext cx="2171868" cy="1192212"/>
              <a:chOff x="7307263" y="4598987"/>
              <a:chExt cx="2171868" cy="1192213"/>
            </a:xfrm>
          </p:grpSpPr>
          <p:pic>
            <p:nvPicPr>
              <p:cNvPr id="58" name="Picture 21" descr="MCj0239733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07263" y="4598987"/>
                <a:ext cx="1622425" cy="8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Freeform 22"/>
              <p:cNvSpPr>
                <a:spLocks/>
              </p:cNvSpPr>
              <p:nvPr/>
            </p:nvSpPr>
            <p:spPr bwMode="auto">
              <a:xfrm>
                <a:off x="8251825" y="5073650"/>
                <a:ext cx="442912" cy="161925"/>
              </a:xfrm>
              <a:custGeom>
                <a:avLst/>
                <a:gdLst>
                  <a:gd name="T0" fmla="*/ 0 w 459"/>
                  <a:gd name="T1" fmla="*/ 944776437 h 165"/>
                  <a:gd name="T2" fmla="*/ 898539145 w 459"/>
                  <a:gd name="T3" fmla="*/ 944776437 h 165"/>
                  <a:gd name="T4" fmla="*/ 898539145 w 459"/>
                  <a:gd name="T5" fmla="*/ 944776437 h 165"/>
                  <a:gd name="T6" fmla="*/ 898539145 w 459"/>
                  <a:gd name="T7" fmla="*/ 944776437 h 165"/>
                  <a:gd name="T8" fmla="*/ 898539145 w 459"/>
                  <a:gd name="T9" fmla="*/ 944776437 h 165"/>
                  <a:gd name="T10" fmla="*/ 898539145 w 459"/>
                  <a:gd name="T11" fmla="*/ 944776437 h 165"/>
                  <a:gd name="T12" fmla="*/ 898539145 w 459"/>
                  <a:gd name="T13" fmla="*/ 944776437 h 165"/>
                  <a:gd name="T14" fmla="*/ 898539145 w 459"/>
                  <a:gd name="T15" fmla="*/ 944776437 h 165"/>
                  <a:gd name="T16" fmla="*/ 898539145 w 459"/>
                  <a:gd name="T17" fmla="*/ 944776437 h 165"/>
                  <a:gd name="T18" fmla="*/ 898539145 w 459"/>
                  <a:gd name="T19" fmla="*/ 944776437 h 165"/>
                  <a:gd name="T20" fmla="*/ 898539145 w 459"/>
                  <a:gd name="T21" fmla="*/ 944776437 h 165"/>
                  <a:gd name="T22" fmla="*/ 898539145 w 459"/>
                  <a:gd name="T23" fmla="*/ 944776437 h 165"/>
                  <a:gd name="T24" fmla="*/ 898539145 w 459"/>
                  <a:gd name="T25" fmla="*/ 944776437 h 165"/>
                  <a:gd name="T26" fmla="*/ 898539145 w 459"/>
                  <a:gd name="T27" fmla="*/ 944776437 h 165"/>
                  <a:gd name="T28" fmla="*/ 898539145 w 459"/>
                  <a:gd name="T29" fmla="*/ 944776437 h 1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65"/>
                  <a:gd name="T47" fmla="*/ 459 w 459"/>
                  <a:gd name="T48" fmla="*/ 165 h 1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65">
                    <a:moveTo>
                      <a:pt x="0" y="155"/>
                    </a:moveTo>
                    <a:cubicBezTo>
                      <a:pt x="26" y="117"/>
                      <a:pt x="16" y="87"/>
                      <a:pt x="55" y="60"/>
                    </a:cubicBezTo>
                    <a:cubicBezTo>
                      <a:pt x="63" y="63"/>
                      <a:pt x="71" y="64"/>
                      <a:pt x="79" y="68"/>
                    </a:cubicBezTo>
                    <a:cubicBezTo>
                      <a:pt x="88" y="72"/>
                      <a:pt x="94" y="86"/>
                      <a:pt x="103" y="84"/>
                    </a:cubicBezTo>
                    <a:cubicBezTo>
                      <a:pt x="114" y="81"/>
                      <a:pt x="108" y="43"/>
                      <a:pt x="118" y="28"/>
                    </a:cubicBezTo>
                    <a:cubicBezTo>
                      <a:pt x="123" y="20"/>
                      <a:pt x="134" y="18"/>
                      <a:pt x="142" y="13"/>
                    </a:cubicBezTo>
                    <a:cubicBezTo>
                      <a:pt x="163" y="15"/>
                      <a:pt x="186" y="12"/>
                      <a:pt x="205" y="20"/>
                    </a:cubicBezTo>
                    <a:cubicBezTo>
                      <a:pt x="213" y="23"/>
                      <a:pt x="207" y="38"/>
                      <a:pt x="213" y="44"/>
                    </a:cubicBezTo>
                    <a:cubicBezTo>
                      <a:pt x="219" y="50"/>
                      <a:pt x="229" y="49"/>
                      <a:pt x="237" y="52"/>
                    </a:cubicBezTo>
                    <a:cubicBezTo>
                      <a:pt x="245" y="47"/>
                      <a:pt x="254" y="43"/>
                      <a:pt x="260" y="36"/>
                    </a:cubicBezTo>
                    <a:cubicBezTo>
                      <a:pt x="267" y="27"/>
                      <a:pt x="265" y="9"/>
                      <a:pt x="276" y="5"/>
                    </a:cubicBezTo>
                    <a:cubicBezTo>
                      <a:pt x="291" y="0"/>
                      <a:pt x="308" y="10"/>
                      <a:pt x="324" y="13"/>
                    </a:cubicBezTo>
                    <a:cubicBezTo>
                      <a:pt x="347" y="85"/>
                      <a:pt x="340" y="73"/>
                      <a:pt x="426" y="84"/>
                    </a:cubicBezTo>
                    <a:cubicBezTo>
                      <a:pt x="431" y="100"/>
                      <a:pt x="433" y="117"/>
                      <a:pt x="442" y="131"/>
                    </a:cubicBezTo>
                    <a:cubicBezTo>
                      <a:pt x="459" y="157"/>
                      <a:pt x="458" y="165"/>
                      <a:pt x="458" y="14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0" name="Freeform 23"/>
              <p:cNvSpPr>
                <a:spLocks/>
              </p:cNvSpPr>
              <p:nvPr/>
            </p:nvSpPr>
            <p:spPr bwMode="auto">
              <a:xfrm>
                <a:off x="8691563" y="5380037"/>
                <a:ext cx="547687" cy="285750"/>
              </a:xfrm>
              <a:custGeom>
                <a:avLst/>
                <a:gdLst>
                  <a:gd name="T0" fmla="*/ 896283026 w 568"/>
                  <a:gd name="T1" fmla="*/ 0 h 292"/>
                  <a:gd name="T2" fmla="*/ 896283026 w 568"/>
                  <a:gd name="T3" fmla="*/ 937538900 h 292"/>
                  <a:gd name="T4" fmla="*/ 896283026 w 568"/>
                  <a:gd name="T5" fmla="*/ 937538900 h 292"/>
                  <a:gd name="T6" fmla="*/ 0 w 568"/>
                  <a:gd name="T7" fmla="*/ 937538900 h 292"/>
                  <a:gd name="T8" fmla="*/ 896283026 w 568"/>
                  <a:gd name="T9" fmla="*/ 937538900 h 292"/>
                  <a:gd name="T10" fmla="*/ 896283026 w 568"/>
                  <a:gd name="T11" fmla="*/ 937538900 h 292"/>
                  <a:gd name="T12" fmla="*/ 896283026 w 568"/>
                  <a:gd name="T13" fmla="*/ 937538900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8"/>
                  <a:gd name="T22" fmla="*/ 0 h 292"/>
                  <a:gd name="T23" fmla="*/ 568 w 568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8" h="292">
                    <a:moveTo>
                      <a:pt x="568" y="0"/>
                    </a:moveTo>
                    <a:cubicBezTo>
                      <a:pt x="550" y="1"/>
                      <a:pt x="387" y="13"/>
                      <a:pt x="362" y="16"/>
                    </a:cubicBezTo>
                    <a:cubicBezTo>
                      <a:pt x="269" y="29"/>
                      <a:pt x="177" y="64"/>
                      <a:pt x="86" y="87"/>
                    </a:cubicBezTo>
                    <a:cubicBezTo>
                      <a:pt x="40" y="119"/>
                      <a:pt x="31" y="116"/>
                      <a:pt x="0" y="166"/>
                    </a:cubicBezTo>
                    <a:cubicBezTo>
                      <a:pt x="46" y="240"/>
                      <a:pt x="142" y="246"/>
                      <a:pt x="220" y="253"/>
                    </a:cubicBezTo>
                    <a:cubicBezTo>
                      <a:pt x="313" y="261"/>
                      <a:pt x="399" y="270"/>
                      <a:pt x="489" y="292"/>
                    </a:cubicBezTo>
                    <a:cubicBezTo>
                      <a:pt x="526" y="268"/>
                      <a:pt x="513" y="284"/>
                      <a:pt x="560" y="28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1" name="Freeform 24"/>
              <p:cNvSpPr>
                <a:spLocks/>
              </p:cNvSpPr>
              <p:nvPr/>
            </p:nvSpPr>
            <p:spPr bwMode="auto">
              <a:xfrm>
                <a:off x="7720013" y="5235575"/>
                <a:ext cx="288925" cy="34925"/>
              </a:xfrm>
              <a:custGeom>
                <a:avLst/>
                <a:gdLst>
                  <a:gd name="T0" fmla="*/ 0 w 298"/>
                  <a:gd name="T1" fmla="*/ 0 h 34"/>
                  <a:gd name="T2" fmla="*/ 911821122 w 298"/>
                  <a:gd name="T3" fmla="*/ 1083640574 h 34"/>
                  <a:gd name="T4" fmla="*/ 0 60000 65536"/>
                  <a:gd name="T5" fmla="*/ 0 60000 65536"/>
                  <a:gd name="T6" fmla="*/ 0 w 298"/>
                  <a:gd name="T7" fmla="*/ 0 h 34"/>
                  <a:gd name="T8" fmla="*/ 298 w 298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8" h="34">
                    <a:moveTo>
                      <a:pt x="0" y="0"/>
                    </a:moveTo>
                    <a:cubicBezTo>
                      <a:pt x="95" y="34"/>
                      <a:pt x="198" y="19"/>
                      <a:pt x="298" y="1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2" name="Freeform 25"/>
              <p:cNvSpPr>
                <a:spLocks/>
              </p:cNvSpPr>
              <p:nvPr/>
            </p:nvSpPr>
            <p:spPr bwMode="auto">
              <a:xfrm>
                <a:off x="8142288" y="5211762"/>
                <a:ext cx="646112" cy="42863"/>
              </a:xfrm>
              <a:custGeom>
                <a:avLst/>
                <a:gdLst>
                  <a:gd name="T0" fmla="*/ 0 w 669"/>
                  <a:gd name="T1" fmla="*/ 924312344 h 44"/>
                  <a:gd name="T2" fmla="*/ 901032641 w 669"/>
                  <a:gd name="T3" fmla="*/ 924312344 h 44"/>
                  <a:gd name="T4" fmla="*/ 901032641 w 669"/>
                  <a:gd name="T5" fmla="*/ 924312344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3" name="Freeform 26"/>
              <p:cNvSpPr>
                <a:spLocks/>
              </p:cNvSpPr>
              <p:nvPr/>
            </p:nvSpPr>
            <p:spPr bwMode="auto">
              <a:xfrm>
                <a:off x="8905875" y="5272087"/>
                <a:ext cx="304800" cy="19050"/>
              </a:xfrm>
              <a:custGeom>
                <a:avLst/>
                <a:gdLst>
                  <a:gd name="T0" fmla="*/ 0 w 316"/>
                  <a:gd name="T1" fmla="*/ 0 h 18"/>
                  <a:gd name="T2" fmla="*/ 897806727 w 316"/>
                  <a:gd name="T3" fmla="*/ 1185033825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4" name="Freeform 27"/>
              <p:cNvSpPr>
                <a:spLocks/>
              </p:cNvSpPr>
              <p:nvPr/>
            </p:nvSpPr>
            <p:spPr bwMode="auto">
              <a:xfrm>
                <a:off x="8458200" y="5454650"/>
                <a:ext cx="249237" cy="138113"/>
              </a:xfrm>
              <a:custGeom>
                <a:avLst/>
                <a:gdLst>
                  <a:gd name="T0" fmla="*/ 912285004 w 257"/>
                  <a:gd name="T1" fmla="*/ 0 h 140"/>
                  <a:gd name="T2" fmla="*/ 912285004 w 257"/>
                  <a:gd name="T3" fmla="*/ 960572955 h 140"/>
                  <a:gd name="T4" fmla="*/ 912285004 w 257"/>
                  <a:gd name="T5" fmla="*/ 960572955 h 140"/>
                  <a:gd name="T6" fmla="*/ 912285004 w 257"/>
                  <a:gd name="T7" fmla="*/ 960572955 h 140"/>
                  <a:gd name="T8" fmla="*/ 912285004 w 257"/>
                  <a:gd name="T9" fmla="*/ 960572955 h 140"/>
                  <a:gd name="T10" fmla="*/ 912285004 w 257"/>
                  <a:gd name="T11" fmla="*/ 960572955 h 140"/>
                  <a:gd name="T12" fmla="*/ 912285004 w 257"/>
                  <a:gd name="T13" fmla="*/ 960572955 h 140"/>
                  <a:gd name="T14" fmla="*/ 912285004 w 257"/>
                  <a:gd name="T15" fmla="*/ 960572955 h 140"/>
                  <a:gd name="T16" fmla="*/ 912285004 w 257"/>
                  <a:gd name="T17" fmla="*/ 960572955 h 140"/>
                  <a:gd name="T18" fmla="*/ 912285004 w 257"/>
                  <a:gd name="T19" fmla="*/ 960572955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7"/>
                  <a:gd name="T31" fmla="*/ 0 h 140"/>
                  <a:gd name="T32" fmla="*/ 257 w 257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7" h="140">
                    <a:moveTo>
                      <a:pt x="16" y="0"/>
                    </a:moveTo>
                    <a:cubicBezTo>
                      <a:pt x="13" y="9"/>
                      <a:pt x="0" y="20"/>
                      <a:pt x="6" y="28"/>
                    </a:cubicBezTo>
                    <a:cubicBezTo>
                      <a:pt x="19" y="46"/>
                      <a:pt x="62" y="65"/>
                      <a:pt x="62" y="65"/>
                    </a:cubicBezTo>
                    <a:cubicBezTo>
                      <a:pt x="81" y="59"/>
                      <a:pt x="104" y="61"/>
                      <a:pt x="118" y="47"/>
                    </a:cubicBezTo>
                    <a:cubicBezTo>
                      <a:pt x="125" y="40"/>
                      <a:pt x="100" y="36"/>
                      <a:pt x="90" y="38"/>
                    </a:cubicBezTo>
                    <a:cubicBezTo>
                      <a:pt x="79" y="40"/>
                      <a:pt x="71" y="50"/>
                      <a:pt x="62" y="56"/>
                    </a:cubicBezTo>
                    <a:cubicBezTo>
                      <a:pt x="59" y="65"/>
                      <a:pt x="50" y="75"/>
                      <a:pt x="53" y="84"/>
                    </a:cubicBezTo>
                    <a:cubicBezTo>
                      <a:pt x="63" y="113"/>
                      <a:pt x="112" y="131"/>
                      <a:pt x="137" y="140"/>
                    </a:cubicBezTo>
                    <a:cubicBezTo>
                      <a:pt x="183" y="108"/>
                      <a:pt x="166" y="93"/>
                      <a:pt x="220" y="65"/>
                    </a:cubicBezTo>
                    <a:cubicBezTo>
                      <a:pt x="251" y="76"/>
                      <a:pt x="238" y="75"/>
                      <a:pt x="257" y="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5" name="Freeform 28"/>
              <p:cNvSpPr>
                <a:spLocks/>
              </p:cNvSpPr>
              <p:nvPr/>
            </p:nvSpPr>
            <p:spPr bwMode="auto">
              <a:xfrm>
                <a:off x="8385175" y="5245100"/>
                <a:ext cx="53975" cy="74613"/>
              </a:xfrm>
              <a:custGeom>
                <a:avLst/>
                <a:gdLst>
                  <a:gd name="T0" fmla="*/ 0 w 56"/>
                  <a:gd name="T1" fmla="*/ 0 h 74"/>
                  <a:gd name="T2" fmla="*/ 895542598 w 56"/>
                  <a:gd name="T3" fmla="*/ 1024769224 h 74"/>
                  <a:gd name="T4" fmla="*/ 895542598 w 56"/>
                  <a:gd name="T5" fmla="*/ 1024769224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6" name="Freeform 29"/>
              <p:cNvSpPr>
                <a:spLocks/>
              </p:cNvSpPr>
              <p:nvPr/>
            </p:nvSpPr>
            <p:spPr bwMode="auto">
              <a:xfrm>
                <a:off x="7720013" y="5427662"/>
                <a:ext cx="1516062" cy="363538"/>
              </a:xfrm>
              <a:custGeom>
                <a:avLst/>
                <a:gdLst>
                  <a:gd name="T0" fmla="*/ 0 w 1570"/>
                  <a:gd name="T1" fmla="*/ 0 h 371"/>
                  <a:gd name="T2" fmla="*/ 900765823 w 1570"/>
                  <a:gd name="T3" fmla="*/ 940974508 h 371"/>
                  <a:gd name="T4" fmla="*/ 900765823 w 1570"/>
                  <a:gd name="T5" fmla="*/ 940974508 h 371"/>
                  <a:gd name="T6" fmla="*/ 900765823 w 1570"/>
                  <a:gd name="T7" fmla="*/ 940974508 h 371"/>
                  <a:gd name="T8" fmla="*/ 900765823 w 1570"/>
                  <a:gd name="T9" fmla="*/ 940974508 h 371"/>
                  <a:gd name="T10" fmla="*/ 900765823 w 1570"/>
                  <a:gd name="T11" fmla="*/ 940974508 h 371"/>
                  <a:gd name="T12" fmla="*/ 900765823 w 1570"/>
                  <a:gd name="T13" fmla="*/ 940974508 h 371"/>
                  <a:gd name="T14" fmla="*/ 900765823 w 1570"/>
                  <a:gd name="T15" fmla="*/ 940974508 h 371"/>
                  <a:gd name="T16" fmla="*/ 900765823 w 1570"/>
                  <a:gd name="T17" fmla="*/ 940974508 h 371"/>
                  <a:gd name="T18" fmla="*/ 900765823 w 1570"/>
                  <a:gd name="T19" fmla="*/ 940974508 h 371"/>
                  <a:gd name="T20" fmla="*/ 900765823 w 1570"/>
                  <a:gd name="T21" fmla="*/ 940974508 h 3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70"/>
                  <a:gd name="T34" fmla="*/ 0 h 371"/>
                  <a:gd name="T35" fmla="*/ 1570 w 1570"/>
                  <a:gd name="T36" fmla="*/ 371 h 3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70" h="371">
                    <a:moveTo>
                      <a:pt x="0" y="0"/>
                    </a:moveTo>
                    <a:cubicBezTo>
                      <a:pt x="71" y="3"/>
                      <a:pt x="143" y="4"/>
                      <a:pt x="214" y="9"/>
                    </a:cubicBezTo>
                    <a:cubicBezTo>
                      <a:pt x="265" y="13"/>
                      <a:pt x="321" y="38"/>
                      <a:pt x="372" y="46"/>
                    </a:cubicBezTo>
                    <a:cubicBezTo>
                      <a:pt x="423" y="81"/>
                      <a:pt x="487" y="73"/>
                      <a:pt x="539" y="102"/>
                    </a:cubicBezTo>
                    <a:cubicBezTo>
                      <a:pt x="630" y="153"/>
                      <a:pt x="562" y="128"/>
                      <a:pt x="623" y="148"/>
                    </a:cubicBezTo>
                    <a:cubicBezTo>
                      <a:pt x="651" y="166"/>
                      <a:pt x="674" y="196"/>
                      <a:pt x="706" y="204"/>
                    </a:cubicBezTo>
                    <a:cubicBezTo>
                      <a:pt x="772" y="220"/>
                      <a:pt x="837" y="240"/>
                      <a:pt x="902" y="260"/>
                    </a:cubicBezTo>
                    <a:cubicBezTo>
                      <a:pt x="988" y="286"/>
                      <a:pt x="1080" y="328"/>
                      <a:pt x="1171" y="334"/>
                    </a:cubicBezTo>
                    <a:cubicBezTo>
                      <a:pt x="1248" y="339"/>
                      <a:pt x="1326" y="340"/>
                      <a:pt x="1403" y="343"/>
                    </a:cubicBezTo>
                    <a:cubicBezTo>
                      <a:pt x="1445" y="350"/>
                      <a:pt x="1483" y="361"/>
                      <a:pt x="1524" y="371"/>
                    </a:cubicBezTo>
                    <a:cubicBezTo>
                      <a:pt x="1564" y="352"/>
                      <a:pt x="1547" y="353"/>
                      <a:pt x="1570" y="35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67" name="Text Box 30"/>
              <p:cNvSpPr txBox="1">
                <a:spLocks noChangeArrowheads="1"/>
              </p:cNvSpPr>
              <p:nvPr/>
            </p:nvSpPr>
            <p:spPr bwMode="auto">
              <a:xfrm>
                <a:off x="7437438" y="5051425"/>
                <a:ext cx="325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 dirty="0"/>
                  <a:t>b</a:t>
                </a:r>
              </a:p>
            </p:txBody>
          </p:sp>
          <p:sp>
            <p:nvSpPr>
              <p:cNvPr id="68" name="Text Box 31"/>
              <p:cNvSpPr txBox="1">
                <a:spLocks noChangeArrowheads="1"/>
              </p:cNvSpPr>
              <p:nvPr/>
            </p:nvSpPr>
            <p:spPr bwMode="auto">
              <a:xfrm>
                <a:off x="9166225" y="5040312"/>
                <a:ext cx="3129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b="1"/>
                  <a:t>s</a:t>
                </a:r>
              </a:p>
            </p:txBody>
          </p:sp>
        </p:grpSp>
      </p:grpSp>
      <p:sp>
        <p:nvSpPr>
          <p:cNvPr id="71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28728" y="6417254"/>
            <a:ext cx="7215238" cy="369332"/>
          </a:xfrm>
          <a:prstGeom prst="rect">
            <a:avLst/>
          </a:prstGeom>
          <a:solidFill>
            <a:srgbClr val="CCFFFF">
              <a:alpha val="42000"/>
            </a:srgbClr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sym typeface="Wingdings" pitchFamily="2" charset="2"/>
              </a:rPr>
              <a:t>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arXiv:0912.4179v2</a:t>
            </a:r>
            <a:r>
              <a:rPr lang="en-US" b="1" dirty="0" smtClean="0"/>
              <a:t> “</a:t>
            </a:r>
            <a:r>
              <a:rPr lang="en-US" b="1" dirty="0" smtClean="0">
                <a:latin typeface="+mj-lt"/>
              </a:rPr>
              <a:t>Roadmap for selected key measurements of </a:t>
            </a:r>
            <a:r>
              <a:rPr lang="en-US" b="1" dirty="0" err="1" smtClean="0">
                <a:latin typeface="+mj-lt"/>
              </a:rPr>
              <a:t>LHCb</a:t>
            </a:r>
            <a:r>
              <a:rPr lang="en-US" b="1" dirty="0" smtClean="0">
                <a:latin typeface="+mj-lt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AB83E24-7F01-4378-B2FE-03DC4113A19C}" type="slidenum">
              <a:rPr lang="en-US"/>
              <a:pPr/>
              <a:t>5</a:t>
            </a:fld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01" y="260648"/>
            <a:ext cx="4898880" cy="489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44001" y="2572110"/>
            <a:ext cx="4456800" cy="12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/>
              <a:t>Impressive accomplishments</a:t>
            </a:r>
          </a:p>
          <a:p>
            <a:pPr>
              <a:lnSpc>
                <a:spcPct val="140000"/>
              </a:lnSpc>
            </a:pPr>
            <a:r>
              <a:rPr lang="en-US" b="1">
                <a:solidFill>
                  <a:srgbClr val="0000FF"/>
                </a:solidFill>
              </a:rPr>
              <a:t>Overall consistency at 2</a:t>
            </a:r>
            <a:r>
              <a:rPr lang="en-US" b="1">
                <a:solidFill>
                  <a:srgbClr val="0000FF"/>
                </a:solidFill>
                <a:cs typeface="Arial" charset="0"/>
              </a:rPr>
              <a:t>σ</a:t>
            </a:r>
            <a:r>
              <a:rPr lang="en-US" b="1">
                <a:solidFill>
                  <a:srgbClr val="0000FF"/>
                </a:solidFill>
              </a:rPr>
              <a:t> level</a:t>
            </a:r>
          </a:p>
          <a:p>
            <a:pPr>
              <a:lnSpc>
                <a:spcPct val="140000"/>
              </a:lnSpc>
            </a:pPr>
            <a:r>
              <a:rPr lang="en-US"/>
              <a:t>Some discrepancies (|V</a:t>
            </a:r>
            <a:r>
              <a:rPr lang="en-US" baseline="-33000"/>
              <a:t>ub</a:t>
            </a:r>
            <a:r>
              <a:rPr lang="en-US"/>
              <a:t>|, B</a:t>
            </a:r>
            <a:r>
              <a:rPr lang="en-GB">
                <a:cs typeface="Arial" charset="0"/>
              </a:rPr>
              <a:t>→τν</a:t>
            </a:r>
            <a:r>
              <a:rPr lang="en-US"/>
              <a:t> vs sin2</a:t>
            </a:r>
            <a:r>
              <a:rPr lang="en-US">
                <a:cs typeface="Arial" charset="0"/>
              </a:rPr>
              <a:t>β)</a:t>
            </a:r>
            <a:r>
              <a:rPr lang="en-US"/>
              <a:t> 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KM Ansatz: Tested to be Dominant CPV Phase at EW Scale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400" y="4896514"/>
            <a:ext cx="4894560" cy="1706580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buSzPct val="45000"/>
              <a:buFont typeface="Wingdings" pitchFamily="2" charset="2"/>
              <a:buChar char=""/>
            </a:pPr>
            <a:r>
              <a:rPr lang="en-US" sz="1600" dirty="0"/>
              <a:t>Consistency </a:t>
            </a:r>
            <a:r>
              <a:rPr lang="en-US" sz="1600" dirty="0">
                <a:solidFill>
                  <a:srgbClr val="0000FF"/>
                </a:solidFill>
              </a:rPr>
              <a:t>often misinterpreted</a:t>
            </a:r>
            <a:r>
              <a:rPr lang="en-US" sz="1600" dirty="0"/>
              <a:t>. </a:t>
            </a:r>
          </a:p>
          <a:p>
            <a:pPr>
              <a:lnSpc>
                <a:spcPct val="125000"/>
              </a:lnSpc>
              <a:buSzPct val="45000"/>
              <a:buFont typeface="Wingdings" pitchFamily="2" charset="2"/>
              <a:buNone/>
            </a:pPr>
            <a:r>
              <a:rPr lang="en-US" sz="1600" dirty="0">
                <a:latin typeface="OpenSymbol" pitchFamily="2" charset="0"/>
                <a:ea typeface="OpenSymbol" pitchFamily="2" charset="0"/>
                <a:cs typeface="OpenSymbol" pitchFamily="2" charset="0"/>
              </a:rPr>
              <a:t>➔</a:t>
            </a:r>
            <a:r>
              <a:rPr lang="en-US" sz="1600" dirty="0">
                <a:ea typeface="OpenSymbol" pitchFamily="2" charset="0"/>
                <a:cs typeface="OpenSymbol" pitchFamily="2" charset="0"/>
              </a:rPr>
              <a:t> </a:t>
            </a:r>
            <a:r>
              <a:rPr lang="en-US" sz="1600" dirty="0"/>
              <a:t>consistency of different short-distance physics</a:t>
            </a:r>
          </a:p>
          <a:p>
            <a:pPr>
              <a:lnSpc>
                <a:spcPct val="140000"/>
              </a:lnSpc>
              <a:buSzPct val="45000"/>
              <a:buFont typeface="Wingdings" pitchFamily="2" charset="2"/>
              <a:buChar char=""/>
            </a:pPr>
            <a:r>
              <a:rPr lang="en-US" sz="1600" dirty="0"/>
              <a:t>Still </a:t>
            </a:r>
            <a:r>
              <a:rPr lang="en-US" sz="1600" dirty="0">
                <a:solidFill>
                  <a:srgbClr val="FF0000"/>
                </a:solidFill>
              </a:rPr>
              <a:t>sizable NP in mixing allowed</a:t>
            </a:r>
            <a:r>
              <a:rPr lang="en-US" sz="1600" dirty="0"/>
              <a:t> (O(30-40%))</a:t>
            </a:r>
          </a:p>
          <a:p>
            <a:pPr>
              <a:lnSpc>
                <a:spcPct val="140000"/>
              </a:lnSpc>
              <a:buSzPct val="45000"/>
              <a:buFont typeface="Wingdings" pitchFamily="2" charset="2"/>
              <a:buChar char=""/>
            </a:pPr>
            <a:r>
              <a:rPr lang="en-US" sz="1600" dirty="0"/>
              <a:t>Need to overall </a:t>
            </a:r>
            <a:r>
              <a:rPr lang="en-US" sz="1600" dirty="0">
                <a:solidFill>
                  <a:srgbClr val="0000FF"/>
                </a:solidFill>
              </a:rPr>
              <a:t>improve precision but especially on </a:t>
            </a:r>
            <a:r>
              <a:rPr lang="en-US" sz="1600" dirty="0">
                <a:solidFill>
                  <a:srgbClr val="0000FF"/>
                </a:solidFill>
                <a:latin typeface="OpenSymbol" pitchFamily="2" charset="0"/>
                <a:ea typeface="OpenSymbol" pitchFamily="2" charset="0"/>
                <a:cs typeface="OpenSymbol" pitchFamily="2" charset="0"/>
              </a:rPr>
              <a:t></a:t>
            </a:r>
            <a:r>
              <a:rPr lang="en-US" sz="1600" dirty="0"/>
              <a:t> for reference UT and </a:t>
            </a:r>
            <a:r>
              <a:rPr lang="en-US" sz="1600" dirty="0">
                <a:solidFill>
                  <a:srgbClr val="0000FF"/>
                </a:solidFill>
              </a:rPr>
              <a:t>on LQCD</a:t>
            </a:r>
            <a:r>
              <a:rPr lang="en-US" sz="1600" dirty="0"/>
              <a:t> inputs.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9760" y="986505"/>
            <a:ext cx="3594167" cy="1447351"/>
          </a:xfrm>
          <a:prstGeom prst="rect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buSzPct val="45000"/>
              <a:buFont typeface="Wingdings" pitchFamily="2" charset="2"/>
              <a:buChar char=""/>
            </a:pPr>
            <a:r>
              <a:rPr lang="en-US" b="1" dirty="0"/>
              <a:t>A, </a:t>
            </a:r>
            <a:r>
              <a:rPr lang="en-US" b="1" dirty="0">
                <a:cs typeface="Arial" charset="0"/>
              </a:rPr>
              <a:t>λ</a:t>
            </a:r>
            <a:r>
              <a:rPr lang="en-US" dirty="0"/>
              <a:t>: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33000" dirty="0" err="1">
                <a:solidFill>
                  <a:srgbClr val="0000FF"/>
                </a:solidFill>
              </a:rPr>
              <a:t>ud</a:t>
            </a:r>
            <a:r>
              <a:rPr lang="en-US" dirty="0">
                <a:solidFill>
                  <a:srgbClr val="0000FF"/>
                </a:solidFill>
              </a:rPr>
              <a:t>|, |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33000" dirty="0" err="1">
                <a:solidFill>
                  <a:srgbClr val="0000FF"/>
                </a:solidFill>
              </a:rPr>
              <a:t>us</a:t>
            </a:r>
            <a:r>
              <a:rPr lang="en-US" dirty="0">
                <a:solidFill>
                  <a:srgbClr val="0000FF"/>
                </a:solidFill>
              </a:rPr>
              <a:t>|, |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33000" dirty="0" err="1">
                <a:solidFill>
                  <a:srgbClr val="0000FF"/>
                </a:solidFill>
              </a:rPr>
              <a:t>cb</a:t>
            </a:r>
            <a:r>
              <a:rPr lang="en-US" dirty="0">
                <a:solidFill>
                  <a:srgbClr val="0000FF"/>
                </a:solidFill>
              </a:rPr>
              <a:t>|</a:t>
            </a:r>
          </a:p>
          <a:p>
            <a:pPr>
              <a:buSzPct val="45000"/>
              <a:buFont typeface="Wingdings" pitchFamily="2" charset="2"/>
              <a:buChar char=""/>
            </a:pPr>
            <a:r>
              <a:rPr lang="en-US" dirty="0"/>
              <a:t>         :</a:t>
            </a:r>
          </a:p>
          <a:p>
            <a:pPr lvl="1">
              <a:buSzPct val="45000"/>
              <a:buFont typeface="Wingdings" pitchFamily="2" charset="2"/>
              <a:buChar char=""/>
            </a:pP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33000" dirty="0" err="1">
                <a:solidFill>
                  <a:srgbClr val="0000FF"/>
                </a:solidFill>
              </a:rPr>
              <a:t>ub</a:t>
            </a:r>
            <a:r>
              <a:rPr lang="en-US" dirty="0">
                <a:solidFill>
                  <a:srgbClr val="0000FF"/>
                </a:solidFill>
              </a:rPr>
              <a:t>|, B</a:t>
            </a:r>
            <a:r>
              <a:rPr lang="en-GB" dirty="0">
                <a:solidFill>
                  <a:srgbClr val="0000FF"/>
                </a:solidFill>
                <a:cs typeface="Arial" charset="0"/>
              </a:rPr>
              <a:t>→</a:t>
            </a:r>
            <a:r>
              <a:rPr lang="en-GB" dirty="0" err="1">
                <a:solidFill>
                  <a:srgbClr val="0000FF"/>
                </a:solidFill>
                <a:cs typeface="Arial" charset="0"/>
              </a:rPr>
              <a:t>τν</a:t>
            </a:r>
            <a:r>
              <a:rPr lang="en-GB" dirty="0">
                <a:solidFill>
                  <a:srgbClr val="0000FF"/>
                </a:solidFill>
                <a:cs typeface="Arial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cs typeface="Arial" charset="0"/>
              </a:rPr>
              <a:t>Δ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33000" dirty="0" err="1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  <a:cs typeface="Arial" charset="0"/>
              </a:rPr>
              <a:t>Δ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33000" dirty="0" err="1">
                <a:solidFill>
                  <a:srgbClr val="0000FF"/>
                </a:solidFill>
              </a:rPr>
              <a:t>d</a:t>
            </a:r>
            <a:r>
              <a:rPr lang="en-US" dirty="0" err="1">
                <a:solidFill>
                  <a:srgbClr val="0000FF"/>
                </a:solidFill>
              </a:rPr>
              <a:t>&amp;</a:t>
            </a:r>
            <a:r>
              <a:rPr lang="en-US" dirty="0" err="1">
                <a:solidFill>
                  <a:srgbClr val="0000FF"/>
                </a:solidFill>
                <a:cs typeface="Arial" charset="0"/>
              </a:rPr>
              <a:t>Δ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33000" dirty="0" err="1">
                <a:solidFill>
                  <a:srgbClr val="0000FF"/>
                </a:solidFill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,</a:t>
            </a:r>
            <a:r>
              <a:rPr lang="en-US" dirty="0"/>
              <a:t> </a:t>
            </a:r>
            <a:r>
              <a:rPr lang="en-GB" dirty="0">
                <a:solidFill>
                  <a:srgbClr val="FF0000"/>
                </a:solidFill>
                <a:cs typeface="Arial" charset="0"/>
              </a:rPr>
              <a:t>|</a:t>
            </a:r>
            <a:r>
              <a:rPr lang="en-GB" dirty="0" err="1">
                <a:solidFill>
                  <a:srgbClr val="FF0000"/>
                </a:solidFill>
                <a:cs typeface="Arial" charset="0"/>
              </a:rPr>
              <a:t>ε</a:t>
            </a:r>
            <a:r>
              <a:rPr lang="en-GB" baseline="-33000" dirty="0" err="1">
                <a:solidFill>
                  <a:srgbClr val="FF0000"/>
                </a:solidFill>
                <a:cs typeface="Arial" charset="0"/>
              </a:rPr>
              <a:t>K</a:t>
            </a:r>
            <a:r>
              <a:rPr lang="en-GB" dirty="0">
                <a:solidFill>
                  <a:srgbClr val="FF0000"/>
                </a:solidFill>
                <a:cs typeface="Arial" charset="0"/>
              </a:rPr>
              <a:t>|, </a:t>
            </a:r>
            <a:r>
              <a:rPr lang="en-US" dirty="0">
                <a:solidFill>
                  <a:srgbClr val="FF0000"/>
                </a:solidFill>
              </a:rPr>
              <a:t>sin2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β, α, </a:t>
            </a:r>
            <a:r>
              <a:rPr lang="en-US" dirty="0" smtClean="0">
                <a:solidFill>
                  <a:srgbClr val="FF0000"/>
                </a:solidFill>
                <a:latin typeface="StarSymbol" charset="0"/>
                <a:cs typeface="Arial" charset="0"/>
              </a:rPr>
              <a:t>γ</a:t>
            </a:r>
            <a:endParaRPr lang="en-US" dirty="0">
              <a:solidFill>
                <a:srgbClr val="FF0000"/>
              </a:solidFill>
              <a:latin typeface="StarSymbol" charset="0"/>
              <a:ea typeface="StarSymbol" charset="0"/>
              <a:cs typeface="StarSymbol" charset="0"/>
            </a:endParaRPr>
          </a:p>
          <a:p>
            <a:pPr>
              <a:buSzPct val="45000"/>
              <a:buFont typeface="Wingdings" pitchFamily="2" charset="2"/>
              <a:buChar char=""/>
            </a:pPr>
            <a:r>
              <a:rPr lang="en-US" b="1" dirty="0">
                <a:solidFill>
                  <a:srgbClr val="008000"/>
                </a:solidFill>
                <a:ea typeface="StarSymbol" charset="0"/>
                <a:cs typeface="StarSymbol" charset="0"/>
              </a:rPr>
              <a:t>Lattice-QCD (LQCD)</a:t>
            </a:r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623521" y="1316298"/>
          <a:ext cx="485280" cy="24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5" imgW="543240" imgH="290880" progId="">
                  <p:embed/>
                </p:oleObj>
              </mc:Choice>
              <mc:Fallback>
                <p:oleObj r:id="rId5" imgW="543240" imgH="290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21" y="1316298"/>
                        <a:ext cx="485280" cy="24914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69281" y="650949"/>
            <a:ext cx="786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Inputs: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205601" y="5213348"/>
            <a:ext cx="3814560" cy="596223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68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CKM dominant source of flavor and CPV violation. </a:t>
            </a:r>
            <a:r>
              <a:rPr lang="en-US">
                <a:solidFill>
                  <a:srgbClr val="FF0000"/>
                </a:solidFill>
              </a:rPr>
              <a:t>Is CKM sufficient?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222881" y="5924782"/>
            <a:ext cx="3257280" cy="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6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500" i="1"/>
              <a:t>Let us stress that there is much more that is not shown in the usual UT plot (</a:t>
            </a:r>
            <a:r>
              <a:rPr lang="en-US" sz="1500" i="1">
                <a:cs typeface="Arial" charset="0"/>
              </a:rPr>
              <a:t>Φ</a:t>
            </a:r>
            <a:r>
              <a:rPr lang="en-US" sz="1500" i="1" baseline="-33000"/>
              <a:t>s</a:t>
            </a:r>
            <a:r>
              <a:rPr lang="en-US" sz="1500" i="1"/>
              <a:t>, B</a:t>
            </a:r>
            <a:r>
              <a:rPr lang="en-US" sz="1500" i="1" baseline="-33000"/>
              <a:t>s</a:t>
            </a:r>
            <a:r>
              <a:rPr lang="en-US" sz="1500" i="1"/>
              <a:t>→μμ, b → s</a:t>
            </a:r>
            <a:r>
              <a:rPr lang="en-US" sz="1500" i="1">
                <a:latin typeface="OpenSymbol" pitchFamily="2" charset="0"/>
                <a:ea typeface="OpenSymbol" pitchFamily="2" charset="0"/>
                <a:cs typeface="OpenSymbol" pitchFamily="2" charset="0"/>
              </a:rPr>
              <a:t>γ</a:t>
            </a:r>
            <a:r>
              <a:rPr lang="en-US" sz="1500" i="1"/>
              <a:t>, etc.)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44001" y="3645025"/>
            <a:ext cx="4384800" cy="576064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600" dirty="0" err="1">
                <a:solidFill>
                  <a:srgbClr val="008000"/>
                </a:solidFill>
              </a:rPr>
              <a:t>Wolfenstein</a:t>
            </a:r>
            <a:r>
              <a:rPr lang="en-US" sz="1600" dirty="0">
                <a:solidFill>
                  <a:srgbClr val="008000"/>
                </a:solidFill>
              </a:rPr>
              <a:t> parameters</a:t>
            </a:r>
            <a:r>
              <a:rPr lang="en-US" sz="1600" dirty="0"/>
              <a:t> (relative </a:t>
            </a:r>
            <a:r>
              <a:rPr lang="en-US" sz="1600" dirty="0" smtClean="0"/>
              <a:t>precision) 2.5</a:t>
            </a:r>
            <a:r>
              <a:rPr lang="en-US" sz="1600" dirty="0"/>
              <a:t>% (A), 0.4% (</a:t>
            </a:r>
            <a:r>
              <a:rPr lang="en-US" sz="1600" dirty="0">
                <a:cs typeface="Arial" charset="0"/>
              </a:rPr>
              <a:t>λ</a:t>
            </a:r>
            <a:r>
              <a:rPr lang="en-US" sz="1600" dirty="0"/>
              <a:t>), 17% (</a:t>
            </a:r>
            <a:r>
              <a:rPr lang="en-US" sz="1600" dirty="0">
                <a:cs typeface="Arial" charset="0"/>
              </a:rPr>
              <a:t>ρ</a:t>
            </a:r>
            <a:r>
              <a:rPr lang="en-US" sz="1600" dirty="0"/>
              <a:t>) and  5% (</a:t>
            </a:r>
            <a:r>
              <a:rPr lang="en-US" sz="1600" dirty="0">
                <a:cs typeface="Arial" charset="0"/>
              </a:rPr>
              <a:t>η</a:t>
            </a:r>
            <a:r>
              <a:rPr lang="en-US" sz="1600" dirty="0" smtClean="0"/>
              <a:t>)</a:t>
            </a:r>
          </a:p>
          <a:p>
            <a:endParaRPr lang="en-US" sz="800" dirty="0"/>
          </a:p>
          <a:p>
            <a:r>
              <a:rPr lang="en-US" dirty="0"/>
              <a:t>Can be tested a lot better: O(10%) → O(&lt;1</a:t>
            </a:r>
            <a:r>
              <a:rPr lang="en-US" dirty="0" smtClean="0"/>
              <a:t>%)</a:t>
            </a:r>
          </a:p>
          <a:p>
            <a:endParaRPr lang="en-US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8222" y="4729624"/>
            <a:ext cx="1201939" cy="57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-1" y="6525344"/>
            <a:ext cx="2433819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</p:spTree>
    <p:extLst>
      <p:ext uri="{BB962C8B-B14F-4D97-AF65-F5344CB8AC3E}">
        <p14:creationId xmlns:p14="http://schemas.microsoft.com/office/powerpoint/2010/main" val="18136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kmfitter.in2p3.fr/www/results/plots_moriond12/png/rhoeta_small_bothg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" y="4077072"/>
            <a:ext cx="540067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FDE8A4-00C9-4FA4-8007-B62EBB103320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714625" y="38100"/>
            <a:ext cx="3786188" cy="5238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316288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Berlin Sans FB" pitchFamily="34" charset="0"/>
                <a:sym typeface="Symbol"/>
              </a:rPr>
              <a:t>New Physics </a:t>
            </a:r>
            <a:r>
              <a:rPr lang="en-US" sz="2400" dirty="0">
                <a:latin typeface="Berlin Sans FB" pitchFamily="34" charset="0"/>
                <a:sym typeface="Symbol"/>
              </a:rPr>
              <a:t>in</a:t>
            </a:r>
            <a:r>
              <a:rPr lang="en-US" sz="2400" dirty="0">
                <a:solidFill>
                  <a:srgbClr val="FF0000"/>
                </a:solidFill>
                <a:latin typeface="Berlin Sans FB" pitchFamily="34" charset="0"/>
                <a:sym typeface="Symbo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Berlin Sans FB" pitchFamily="34" charset="0"/>
                <a:sym typeface="Symbol"/>
              </a:rPr>
              <a:t>B</a:t>
            </a:r>
            <a:r>
              <a:rPr lang="en-US" sz="2800" baseline="-25000" dirty="0" err="1">
                <a:solidFill>
                  <a:srgbClr val="008000"/>
                </a:solidFill>
                <a:latin typeface="Berlin Sans FB" pitchFamily="34" charset="0"/>
                <a:sym typeface="Symbol"/>
              </a:rPr>
              <a:t>q</a:t>
            </a:r>
            <a:r>
              <a:rPr lang="en-US" sz="2800" baseline="-25000" dirty="0">
                <a:latin typeface="Berlin Sans FB" pitchFamily="34" charset="0"/>
                <a:sym typeface="Symbol"/>
              </a:rPr>
              <a:t>=</a:t>
            </a:r>
            <a:r>
              <a:rPr lang="en-US" sz="2800" baseline="-25000" dirty="0" err="1">
                <a:solidFill>
                  <a:srgbClr val="0000FF"/>
                </a:solidFill>
                <a:latin typeface="Berlin Sans FB" pitchFamily="34" charset="0"/>
                <a:sym typeface="Symbol"/>
              </a:rPr>
              <a:t>d</a:t>
            </a:r>
            <a:r>
              <a:rPr lang="en-US" sz="2800" baseline="-25000" dirty="0" err="1">
                <a:latin typeface="Berlin Sans FB" pitchFamily="34" charset="0"/>
                <a:sym typeface="Symbol"/>
              </a:rPr>
              <a:t>,</a:t>
            </a:r>
            <a:r>
              <a:rPr lang="en-US" sz="2800" baseline="-25000" dirty="0" err="1">
                <a:solidFill>
                  <a:srgbClr val="0000FF"/>
                </a:solidFill>
                <a:latin typeface="Berlin Sans FB" pitchFamily="34" charset="0"/>
                <a:sym typeface="Symbol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Berlin Sans FB" pitchFamily="34" charset="0"/>
                <a:sym typeface="Symbol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Berlin Sans FB" pitchFamily="34" charset="0"/>
                <a:sym typeface="Symbol"/>
              </a:rPr>
              <a:t>mixing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316288" algn="l"/>
              </a:tabLst>
              <a:defRPr/>
            </a:pPr>
            <a:endParaRPr lang="en-US" sz="400" dirty="0">
              <a:solidFill>
                <a:srgbClr val="FF0000"/>
              </a:solidFill>
              <a:latin typeface="Berlin Sans FB" pitchFamily="34" charset="0"/>
              <a:sym typeface="ZapfDingbats" pitchFamily="82" charset="2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1406" y="548680"/>
            <a:ext cx="4071937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u="sng" dirty="0">
                <a:solidFill>
                  <a:srgbClr val="0000FF"/>
                </a:solidFill>
                <a:latin typeface="Berlin Sans FB" pitchFamily="34" charset="0"/>
              </a:rPr>
              <a:t>Assume that:</a:t>
            </a:r>
            <a:endParaRPr lang="en-US" sz="1600" dirty="0">
              <a:solidFill>
                <a:srgbClr val="0000FF"/>
              </a:solidFill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sz="1600" dirty="0">
                <a:latin typeface="Berlin Sans FB" pitchFamily="34" charset="0"/>
              </a:rPr>
              <a:t>tree-level processes are not affected by NP (SM4FC: </a:t>
            </a:r>
            <a:r>
              <a:rPr lang="en-US" sz="1600" dirty="0" err="1">
                <a:latin typeface="Berlin Sans FB" pitchFamily="34" charset="0"/>
                <a:sym typeface="Symbol"/>
              </a:rPr>
              <a:t>b</a:t>
            </a:r>
            <a:r>
              <a:rPr lang="en-US" sz="1200" dirty="0" err="1">
                <a:latin typeface="Berlin Sans FB" pitchFamily="34" charset="0"/>
                <a:sym typeface="Symbol"/>
              </a:rPr>
              <a:t></a:t>
            </a:r>
            <a:r>
              <a:rPr lang="en-US" sz="1600" dirty="0" err="1">
                <a:cs typeface="Arial" pitchFamily="34" charset="0"/>
                <a:sym typeface="Symbol"/>
              </a:rPr>
              <a:t>q</a:t>
            </a:r>
            <a:r>
              <a:rPr lang="en-US" sz="1600" baseline="-25000" dirty="0" err="1">
                <a:cs typeface="Arial" pitchFamily="34" charset="0"/>
                <a:sym typeface="Symbol"/>
              </a:rPr>
              <a:t>i</a:t>
            </a:r>
            <a:r>
              <a:rPr lang="en-US" sz="1600" dirty="0" err="1">
                <a:latin typeface="Arial Bar" pitchFamily="34" charset="0"/>
                <a:cs typeface="Arial Bar" pitchFamily="34" charset="0"/>
                <a:sym typeface="Symbol"/>
              </a:rPr>
              <a:t>q</a:t>
            </a:r>
            <a:r>
              <a:rPr lang="en-US" sz="1600" baseline="-25000" dirty="0" err="1">
                <a:cs typeface="Arial" pitchFamily="34" charset="0"/>
                <a:sym typeface="Symbol"/>
              </a:rPr>
              <a:t>j</a:t>
            </a:r>
            <a:r>
              <a:rPr lang="en-US" sz="1600" dirty="0" err="1">
                <a:cs typeface="Arial" pitchFamily="34" charset="0"/>
                <a:sym typeface="Symbol"/>
              </a:rPr>
              <a:t>q</a:t>
            </a:r>
            <a:r>
              <a:rPr lang="en-US" sz="1600" baseline="-25000" dirty="0" err="1">
                <a:cs typeface="Arial" pitchFamily="34" charset="0"/>
                <a:sym typeface="Symbol"/>
              </a:rPr>
              <a:t>k</a:t>
            </a:r>
            <a:r>
              <a:rPr lang="en-US" sz="1600" dirty="0">
                <a:latin typeface="Berlin Sans FB" pitchFamily="34" charset="0"/>
                <a:sym typeface="Symbol"/>
              </a:rPr>
              <a:t> </a:t>
            </a:r>
            <a:r>
              <a:rPr lang="en-US" sz="1400" dirty="0">
                <a:cs typeface="Arial" pitchFamily="34" charset="0"/>
                <a:sym typeface="Symbol"/>
              </a:rPr>
              <a:t>(</a:t>
            </a:r>
            <a:r>
              <a:rPr lang="en-US" sz="1400" dirty="0" err="1">
                <a:cs typeface="Arial" pitchFamily="34" charset="0"/>
                <a:sym typeface="Symbol"/>
              </a:rPr>
              <a:t>ijk</a:t>
            </a:r>
            <a:r>
              <a:rPr lang="en-US" sz="1400" dirty="0">
                <a:cs typeface="Arial" pitchFamily="34" charset="0"/>
                <a:sym typeface="Symbol"/>
              </a:rPr>
              <a:t>)</a:t>
            </a:r>
            <a:r>
              <a:rPr lang="en-US" sz="1600" dirty="0">
                <a:latin typeface="Berlin Sans FB" pitchFamily="34" charset="0"/>
                <a:sym typeface="Symbol"/>
              </a:rPr>
              <a:t>) nor non-loop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Berlin Sans FB" pitchFamily="34" charset="0"/>
                <a:sym typeface="Symbol"/>
              </a:rPr>
              <a:t>decays, </a:t>
            </a:r>
            <a:r>
              <a:rPr lang="en-US" sz="1600" dirty="0" err="1">
                <a:latin typeface="Berlin Sans FB" pitchFamily="34" charset="0"/>
                <a:sym typeface="Symbol"/>
              </a:rPr>
              <a:t>eg</a:t>
            </a:r>
            <a:r>
              <a:rPr lang="en-US" sz="1600" dirty="0">
                <a:latin typeface="Berlin Sans FB" pitchFamily="34" charset="0"/>
                <a:sym typeface="Symbol"/>
              </a:rPr>
              <a:t>:  B</a:t>
            </a:r>
            <a:r>
              <a:rPr lang="en-US" sz="1600" baseline="30000" dirty="0">
                <a:latin typeface="Berlin Sans FB" pitchFamily="34" charset="0"/>
                <a:sym typeface="Symbol"/>
              </a:rPr>
              <a:t>+</a:t>
            </a:r>
            <a:r>
              <a:rPr lang="en-US" sz="1600" dirty="0">
                <a:latin typeface="Berlin Sans FB" pitchFamily="34" charset="0"/>
                <a:sym typeface="Symbol"/>
              </a:rPr>
              <a:t></a:t>
            </a:r>
            <a:r>
              <a:rPr lang="en-US" sz="2000" dirty="0" err="1">
                <a:latin typeface="Symbol" pitchFamily="18" charset="2"/>
                <a:sym typeface="Symbol"/>
              </a:rPr>
              <a:t>t</a:t>
            </a:r>
            <a:r>
              <a:rPr lang="en-US" sz="2000" baseline="30000" dirty="0" err="1">
                <a:latin typeface="Berlin Sans FB" pitchFamily="34" charset="0"/>
                <a:sym typeface="Symbol"/>
              </a:rPr>
              <a:t>+</a:t>
            </a:r>
            <a:r>
              <a:rPr lang="en-US" sz="2000" dirty="0" err="1">
                <a:latin typeface="Symbol" pitchFamily="18" charset="2"/>
                <a:sym typeface="Symbol"/>
              </a:rPr>
              <a:t>n</a:t>
            </a:r>
            <a:r>
              <a:rPr lang="en-US" sz="1600" dirty="0">
                <a:latin typeface="Berlin Sans FB" pitchFamily="34" charset="0"/>
                <a:sym typeface="Symbol"/>
              </a:rPr>
              <a:t> </a:t>
            </a:r>
            <a:r>
              <a:rPr lang="en-US" sz="1400" dirty="0">
                <a:latin typeface="Berlin Sans FB" pitchFamily="34" charset="0"/>
                <a:sym typeface="Symbol"/>
              </a:rPr>
              <a:t>(implies 2HDM model).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" dirty="0"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Berlin Sans FB" pitchFamily="34" charset="0"/>
              </a:rPr>
              <a:t>NP</a:t>
            </a:r>
            <a:r>
              <a:rPr lang="en-US" sz="1600" dirty="0">
                <a:solidFill>
                  <a:srgbClr val="0000FF"/>
                </a:solidFill>
                <a:latin typeface="Berlin Sans FB" pitchFamily="34" charset="0"/>
              </a:rPr>
              <a:t> only affects the short  distance </a:t>
            </a:r>
            <a:r>
              <a:rPr lang="en-US" sz="1600" dirty="0">
                <a:latin typeface="Berlin Sans FB" pitchFamily="34" charset="0"/>
              </a:rPr>
              <a:t>physics in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rgbClr val="FF0000"/>
                </a:solidFill>
                <a:latin typeface="Berlin Sans FB" pitchFamily="34" charset="0"/>
              </a:rPr>
              <a:t>B=2</a:t>
            </a:r>
            <a:r>
              <a:rPr lang="en-US" sz="1600" dirty="0">
                <a:latin typeface="Berlin Sans FB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Berlin Sans FB" pitchFamily="34" charset="0"/>
              </a:rPr>
              <a:t>transitions</a:t>
            </a:r>
            <a:r>
              <a:rPr lang="en-US" sz="1600" dirty="0">
                <a:latin typeface="Berlin Sans FB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sz="400" dirty="0"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sz="2400" u="sng" dirty="0">
                <a:solidFill>
                  <a:srgbClr val="FF0000"/>
                </a:solidFill>
                <a:latin typeface="Berlin Sans FB" pitchFamily="34" charset="0"/>
              </a:rPr>
              <a:t>Model independent </a:t>
            </a:r>
            <a:r>
              <a:rPr lang="en-US" sz="2400" dirty="0">
                <a:solidFill>
                  <a:srgbClr val="0000FF"/>
                </a:solidFill>
                <a:latin typeface="Berlin Sans FB" pitchFamily="34" charset="0"/>
              </a:rPr>
              <a:t>parameterization</a:t>
            </a:r>
            <a:r>
              <a:rPr lang="en-US" sz="1600" dirty="0">
                <a:solidFill>
                  <a:srgbClr val="0000FF"/>
                </a:solidFill>
                <a:latin typeface="Berlin Sans FB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" dirty="0">
              <a:solidFill>
                <a:srgbClr val="0000FF"/>
              </a:solidFill>
              <a:latin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000" baseline="-25000" dirty="0" err="1">
                <a:solidFill>
                  <a:srgbClr val="0000FF"/>
                </a:solidFill>
                <a:latin typeface="Berlin Sans FB" pitchFamily="34" charset="0"/>
              </a:rPr>
              <a:t>q</a:t>
            </a:r>
            <a:r>
              <a:rPr lang="en-US" sz="1600" i="1" dirty="0">
                <a:latin typeface="Berlin Sans FB" pitchFamily="34" charset="0"/>
              </a:rPr>
              <a:t> </a:t>
            </a:r>
            <a:r>
              <a:rPr lang="en-US" sz="2000" dirty="0">
                <a:latin typeface="Berlin Sans FB" pitchFamily="34" charset="0"/>
              </a:rPr>
              <a:t>= |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baseline="-25000" dirty="0" err="1">
                <a:latin typeface="Berlin Sans FB" pitchFamily="34" charset="0"/>
              </a:rPr>
              <a:t>q</a:t>
            </a:r>
            <a:r>
              <a:rPr lang="en-US" sz="2000" dirty="0">
                <a:latin typeface="Berlin Sans FB" pitchFamily="34" charset="0"/>
              </a:rPr>
              <a:t>|</a:t>
            </a:r>
            <a:r>
              <a:rPr lang="en-US" sz="2000" baseline="-25000" dirty="0">
                <a:latin typeface="Berlin Sans FB" pitchFamily="34" charset="0"/>
              </a:rPr>
              <a:t> </a:t>
            </a:r>
            <a:r>
              <a:rPr lang="en-US" sz="2000" dirty="0">
                <a:latin typeface="Berlin Sans FB" pitchFamily="34" charset="0"/>
              </a:rPr>
              <a:t>e</a:t>
            </a:r>
            <a:r>
              <a:rPr lang="en-US" sz="2000" baseline="30000" dirty="0">
                <a:latin typeface="Berlin Sans FB" pitchFamily="34" charset="0"/>
              </a:rPr>
              <a:t>2i</a:t>
            </a:r>
            <a:r>
              <a:rPr lang="en-US" sz="2800" baseline="30000" dirty="0">
                <a:latin typeface="Symbol" pitchFamily="18" charset="2"/>
              </a:rPr>
              <a:t>F</a:t>
            </a:r>
            <a:r>
              <a:rPr lang="en-US" sz="2000" baseline="30000" dirty="0">
                <a:latin typeface="+mj-lt"/>
              </a:rPr>
              <a:t>NP</a:t>
            </a:r>
            <a:r>
              <a:rPr lang="en-US" sz="2000" baseline="30000" dirty="0">
                <a:latin typeface="Berlin Sans FB" pitchFamily="34" charset="0"/>
              </a:rPr>
              <a:t>q    </a:t>
            </a:r>
            <a:r>
              <a:rPr lang="en-US" sz="1600" dirty="0">
                <a:latin typeface="Berlin Sans FB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Berlin Sans FB" pitchFamily="34" charset="0"/>
              </a:rPr>
              <a:t>use Cartesian </a:t>
            </a:r>
            <a:r>
              <a:rPr lang="en-US" sz="1600" dirty="0" err="1">
                <a:solidFill>
                  <a:srgbClr val="FF0000"/>
                </a:solidFill>
                <a:latin typeface="Berlin Sans FB" pitchFamily="34" charset="0"/>
              </a:rPr>
              <a:t>coords</a:t>
            </a:r>
            <a:r>
              <a:rPr lang="en-US" sz="1600" dirty="0">
                <a:solidFill>
                  <a:srgbClr val="FF0000"/>
                </a:solidFill>
                <a:latin typeface="Berlin Sans FB" pitchFamily="34" charset="0"/>
              </a:rPr>
              <a:t>.</a:t>
            </a:r>
            <a:r>
              <a:rPr lang="en-US" sz="1600" dirty="0">
                <a:latin typeface="Berlin Sans FB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fr-FR" sz="1600" baseline="-25000" dirty="0">
              <a:solidFill>
                <a:srgbClr val="000066"/>
              </a:solidFill>
              <a:latin typeface="+mn-lt"/>
            </a:endParaRPr>
          </a:p>
        </p:txBody>
      </p:sp>
      <p:grpSp>
        <p:nvGrpSpPr>
          <p:cNvPr id="46088" name="Groupe 18"/>
          <p:cNvGrpSpPr>
            <a:grpSpLocks/>
          </p:cNvGrpSpPr>
          <p:nvPr/>
        </p:nvGrpSpPr>
        <p:grpSpPr bwMode="auto">
          <a:xfrm>
            <a:off x="4214781" y="888405"/>
            <a:ext cx="4786312" cy="857250"/>
            <a:chOff x="3786182" y="714356"/>
            <a:chExt cx="4786346" cy="857256"/>
          </a:xfrm>
        </p:grpSpPr>
        <p:pic>
          <p:nvPicPr>
            <p:cNvPr id="4610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6829" y="785794"/>
              <a:ext cx="4627085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8358214" y="857232"/>
              <a:ext cx="214314" cy="285752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6182" y="714356"/>
              <a:ext cx="4786346" cy="85725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  <p:sp>
        <p:nvSpPr>
          <p:cNvPr id="46089" name="AutoShape 6"/>
          <p:cNvSpPr>
            <a:spLocks/>
          </p:cNvSpPr>
          <p:nvPr/>
        </p:nvSpPr>
        <p:spPr bwMode="auto">
          <a:xfrm flipH="1">
            <a:off x="3929031" y="816967"/>
            <a:ext cx="214312" cy="2214563"/>
          </a:xfrm>
          <a:prstGeom prst="leftBrace">
            <a:avLst>
              <a:gd name="adj1" fmla="val 13065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8806" y="1842492"/>
            <a:ext cx="3903662" cy="1117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Symbol" pitchFamily="18" charset="2"/>
              </a:rPr>
              <a:t>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baseline="-25000" dirty="0" err="1">
                <a:latin typeface="Berlin Sans FB" pitchFamily="34" charset="0"/>
              </a:rPr>
              <a:t>q</a:t>
            </a:r>
            <a:r>
              <a:rPr lang="en-US" baseline="-25000" dirty="0">
                <a:latin typeface="Berlin Sans FB" pitchFamily="34" charset="0"/>
              </a:rPr>
              <a:t> </a:t>
            </a:r>
            <a:r>
              <a:rPr lang="en-US" dirty="0">
                <a:cs typeface="Arial" pitchFamily="34" charset="0"/>
              </a:rPr>
              <a:t>= r²</a:t>
            </a:r>
            <a:r>
              <a:rPr lang="en-US" baseline="-25000" dirty="0">
                <a:cs typeface="Arial" pitchFamily="34" charset="0"/>
              </a:rPr>
              <a:t>q </a:t>
            </a:r>
            <a:r>
              <a:rPr lang="en-US" dirty="0">
                <a:cs typeface="Arial" pitchFamily="34" charset="0"/>
              </a:rPr>
              <a:t>e</a:t>
            </a:r>
            <a:r>
              <a:rPr lang="en-US" baseline="30000" dirty="0">
                <a:cs typeface="Arial" pitchFamily="34" charset="0"/>
              </a:rPr>
              <a:t>2i</a:t>
            </a:r>
            <a:r>
              <a:rPr lang="en-US" sz="2400" baseline="30000" dirty="0">
                <a:latin typeface="Symbol" pitchFamily="18" charset="2"/>
                <a:cs typeface="Arial" pitchFamily="34" charset="0"/>
              </a:rPr>
              <a:t>q</a:t>
            </a:r>
            <a:r>
              <a:rPr lang="en-US" baseline="30000" dirty="0">
                <a:cs typeface="Arial" pitchFamily="34" charset="0"/>
              </a:rPr>
              <a:t>q </a:t>
            </a:r>
            <a:r>
              <a:rPr lang="en-US" dirty="0">
                <a:cs typeface="Arial" pitchFamily="34" charset="0"/>
              </a:rPr>
              <a:t>= 1 + h</a:t>
            </a:r>
            <a:r>
              <a:rPr lang="en-US" baseline="-25000" dirty="0">
                <a:cs typeface="Arial" pitchFamily="34" charset="0"/>
              </a:rPr>
              <a:t>q</a:t>
            </a:r>
            <a:r>
              <a:rPr lang="en-US" dirty="0">
                <a:cs typeface="Arial" pitchFamily="34" charset="0"/>
              </a:rPr>
              <a:t>e</a:t>
            </a:r>
            <a:r>
              <a:rPr lang="en-US" baseline="30000" dirty="0">
                <a:cs typeface="Arial" pitchFamily="34" charset="0"/>
              </a:rPr>
              <a:t>2i</a:t>
            </a:r>
            <a:r>
              <a:rPr lang="en-US" sz="2400" baseline="30000" dirty="0">
                <a:latin typeface="Symbol" pitchFamily="18" charset="2"/>
                <a:cs typeface="Arial" pitchFamily="34" charset="0"/>
              </a:rPr>
              <a:t>s</a:t>
            </a:r>
            <a:r>
              <a:rPr lang="en-US" baseline="30000" dirty="0">
                <a:cs typeface="Arial" pitchFamily="34" charset="0"/>
              </a:rPr>
              <a:t>q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00" baseline="30000" dirty="0"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aseline="30000" dirty="0">
                <a:latin typeface="Berlin Sans FB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Berlin Sans FB" pitchFamily="34" charset="0"/>
              </a:rPr>
              <a:t>SM </a:t>
            </a:r>
            <a:r>
              <a:rPr lang="en-US" dirty="0">
                <a:latin typeface="Berlin Sans FB" pitchFamily="34" charset="0"/>
                <a:sym typeface="Symbol"/>
              </a:rPr>
              <a:t>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baseline="-25000" dirty="0" err="1">
                <a:solidFill>
                  <a:srgbClr val="0000FF"/>
                </a:solidFill>
                <a:latin typeface="Berlin Sans FB" pitchFamily="34" charset="0"/>
              </a:rPr>
              <a:t>q</a:t>
            </a:r>
            <a:r>
              <a:rPr lang="en-US" baseline="-250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=1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erlin Sans FB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Berlin Sans FB" pitchFamily="34" charset="0"/>
              </a:rPr>
              <a:t>MFV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sz="1600" dirty="0">
                <a:latin typeface="Berlin Sans FB" pitchFamily="34" charset="0"/>
              </a:rPr>
              <a:t>(Yukawa) </a:t>
            </a:r>
            <a:r>
              <a:rPr lang="en-US" dirty="0">
                <a:latin typeface="Berlin Sans FB" pitchFamily="34" charset="0"/>
                <a:sym typeface="Symbol"/>
              </a:rPr>
              <a:t>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Symbol" pitchFamily="18" charset="2"/>
              </a:rPr>
              <a:t>F</a:t>
            </a:r>
            <a:r>
              <a:rPr lang="en-US" sz="2000" baseline="30000" dirty="0" err="1">
                <a:solidFill>
                  <a:srgbClr val="008000"/>
                </a:solidFill>
                <a:latin typeface="+mj-lt"/>
              </a:rPr>
              <a:t>NP</a:t>
            </a:r>
            <a:r>
              <a:rPr lang="en-US" sz="2400" baseline="-25000" dirty="0" err="1">
                <a:solidFill>
                  <a:srgbClr val="008000"/>
                </a:solidFill>
                <a:latin typeface="Berlin Sans FB" pitchFamily="34" charset="0"/>
              </a:rPr>
              <a:t>q</a:t>
            </a:r>
            <a:r>
              <a:rPr lang="en-US" dirty="0">
                <a:solidFill>
                  <a:srgbClr val="008000"/>
                </a:solidFill>
                <a:latin typeface="+mj-lt"/>
              </a:rPr>
              <a:t>=0 </a:t>
            </a:r>
            <a:r>
              <a:rPr lang="en-US" dirty="0">
                <a:latin typeface="+mj-lt"/>
              </a:rPr>
              <a:t>and</a:t>
            </a:r>
            <a:r>
              <a:rPr lang="en-US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baseline="-25000" dirty="0" err="1">
                <a:solidFill>
                  <a:srgbClr val="0000FF"/>
                </a:solidFill>
                <a:latin typeface="Berlin Sans FB" pitchFamily="34" charset="0"/>
              </a:rPr>
              <a:t>d</a:t>
            </a:r>
            <a:r>
              <a:rPr lang="en-US" baseline="-250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dirty="0">
                <a:latin typeface="+mn-lt"/>
              </a:rPr>
              <a:t>=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</a:rPr>
              <a:t> D</a:t>
            </a:r>
            <a:r>
              <a:rPr lang="en-US" sz="2400" baseline="-25000" dirty="0">
                <a:solidFill>
                  <a:srgbClr val="0000FF"/>
                </a:solidFill>
                <a:latin typeface="Berlin Sans FB" pitchFamily="34" charset="0"/>
              </a:rPr>
              <a:t>s</a:t>
            </a:r>
            <a:endParaRPr lang="en-US" sz="2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6097" name="Rectangle 24"/>
          <p:cNvSpPr>
            <a:spLocks noChangeArrowheads="1"/>
          </p:cNvSpPr>
          <p:nvPr/>
        </p:nvSpPr>
        <p:spPr bwMode="auto">
          <a:xfrm>
            <a:off x="1010702" y="3450902"/>
            <a:ext cx="2874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61938"/>
            <a:r>
              <a:rPr lang="fr-FR" sz="1200" b="1" dirty="0">
                <a:solidFill>
                  <a:srgbClr val="0000FF"/>
                </a:solidFill>
                <a:latin typeface="Calibri" pitchFamily="34" charset="0"/>
                <a:sym typeface="ZapfDingbats"/>
              </a:rPr>
              <a:t> </a:t>
            </a:r>
            <a:r>
              <a:rPr lang="en-US" sz="1600" dirty="0">
                <a:solidFill>
                  <a:srgbClr val="0000FF"/>
                </a:solidFill>
                <a:latin typeface="Berlin Sans FB" pitchFamily="34" charset="0"/>
                <a:sym typeface="Symbol" pitchFamily="18" charset="2"/>
              </a:rPr>
              <a:t>SM parameters are fixed by 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80540" y="3814768"/>
            <a:ext cx="3786187" cy="400050"/>
          </a:xfrm>
          <a:prstGeom prst="rect">
            <a:avLst/>
          </a:prstGeom>
          <a:solidFill>
            <a:srgbClr val="FFFFCC"/>
          </a:solidFill>
          <a:ln w="1587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defTabSz="261938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fr-FR" sz="1600" dirty="0">
                <a:latin typeface="Arial Unicode MS" pitchFamily="34" charset="-128"/>
                <a:sym typeface="Symbol" pitchFamily="18" charset="2"/>
              </a:rPr>
              <a:t>|</a:t>
            </a:r>
            <a:r>
              <a:rPr lang="fr-FR" sz="1600" dirty="0" err="1">
                <a:latin typeface="Arial Unicode MS" pitchFamily="34" charset="-128"/>
                <a:sym typeface="Symbol" pitchFamily="18" charset="2"/>
              </a:rPr>
              <a:t>V</a:t>
            </a:r>
            <a:r>
              <a:rPr lang="fr-FR" sz="1600" baseline="-25000" dirty="0" err="1">
                <a:latin typeface="Arial Unicode MS" pitchFamily="34" charset="-128"/>
                <a:sym typeface="Symbol" pitchFamily="18" charset="2"/>
              </a:rPr>
              <a:t>ub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|</a:t>
            </a:r>
            <a:r>
              <a:rPr lang="fr-FR" sz="1600" baseline="-25000" dirty="0">
                <a:latin typeface="Arial Unicode MS" pitchFamily="34" charset="-128"/>
                <a:sym typeface="Symbol" pitchFamily="18" charset="2"/>
              </a:rPr>
              <a:t>SL+</a:t>
            </a:r>
            <a:r>
              <a:rPr lang="fr-FR" sz="2000" baseline="-25000" dirty="0" err="1">
                <a:latin typeface="Symbol" pitchFamily="18" charset="2"/>
                <a:sym typeface="Symbol" pitchFamily="18" charset="2"/>
              </a:rPr>
              <a:t>tn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,|</a:t>
            </a:r>
            <a:r>
              <a:rPr lang="fr-FR" sz="1600" dirty="0" err="1">
                <a:latin typeface="Arial Unicode MS" pitchFamily="34" charset="-128"/>
                <a:sym typeface="Symbol" pitchFamily="18" charset="2"/>
              </a:rPr>
              <a:t>V</a:t>
            </a:r>
            <a:r>
              <a:rPr lang="fr-FR" sz="1600" baseline="-25000" dirty="0" err="1">
                <a:latin typeface="Arial Unicode MS" pitchFamily="34" charset="-128"/>
                <a:sym typeface="Symbol" pitchFamily="18" charset="2"/>
              </a:rPr>
              <a:t>cb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|,|</a:t>
            </a:r>
            <a:r>
              <a:rPr lang="fr-FR" sz="1600" dirty="0" err="1">
                <a:latin typeface="Arial Unicode MS" pitchFamily="34" charset="-128"/>
                <a:sym typeface="Symbol" pitchFamily="18" charset="2"/>
              </a:rPr>
              <a:t>V</a:t>
            </a:r>
            <a:r>
              <a:rPr lang="fr-FR" sz="1600" baseline="-25000" dirty="0" err="1">
                <a:latin typeface="Arial Unicode MS" pitchFamily="34" charset="-128"/>
                <a:sym typeface="Symbol" pitchFamily="18" charset="2"/>
              </a:rPr>
              <a:t>ud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|,|V</a:t>
            </a:r>
            <a:r>
              <a:rPr lang="fr-FR" sz="1600" baseline="-25000" dirty="0">
                <a:latin typeface="Arial Unicode MS" pitchFamily="34" charset="-128"/>
                <a:sym typeface="Symbol" pitchFamily="18" charset="2"/>
              </a:rPr>
              <a:t>us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|,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g,</a:t>
            </a:r>
            <a:r>
              <a:rPr lang="fr-FR" sz="1600" dirty="0">
                <a:latin typeface="Symbol" pitchFamily="18" charset="2"/>
                <a:sym typeface="Symbol" pitchFamily="18" charset="2"/>
              </a:rPr>
              <a:t> 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g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(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a</a:t>
            </a:r>
            <a:r>
              <a:rPr lang="fr-FR" sz="1600" dirty="0">
                <a:latin typeface="Arial Unicode MS" pitchFamily="34" charset="-128"/>
                <a:sym typeface="Symbol" pitchFamily="18" charset="2"/>
              </a:rPr>
              <a:t>)</a:t>
            </a:r>
            <a:r>
              <a:rPr lang="fr-FR" sz="1200" dirty="0">
                <a:latin typeface="Arial Unicode MS" pitchFamily="34" charset="-128"/>
                <a:sym typeface="Symbol" pitchFamily="18" charset="2"/>
              </a:rPr>
              <a:t>=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p</a:t>
            </a:r>
            <a:r>
              <a:rPr lang="fr-FR" sz="1600" dirty="0">
                <a:latin typeface="+mj-lt"/>
                <a:sym typeface="Symbol" pitchFamily="18" charset="2"/>
              </a:rPr>
              <a:t>-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b</a:t>
            </a:r>
            <a:r>
              <a:rPr lang="fr-FR" sz="1600" dirty="0">
                <a:latin typeface="+mj-lt"/>
                <a:sym typeface="Symbol" pitchFamily="18" charset="2"/>
              </a:rPr>
              <a:t>-</a:t>
            </a:r>
            <a:r>
              <a:rPr lang="fr-FR" sz="2000" dirty="0">
                <a:latin typeface="Symbol" pitchFamily="18" charset="2"/>
                <a:sym typeface="Symbol" pitchFamily="18" charset="2"/>
              </a:rPr>
              <a:t>a</a:t>
            </a:r>
            <a:endParaRPr lang="en-US" sz="2000" dirty="0"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86531" y="1334492"/>
            <a:ext cx="2143125" cy="357188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5297505" y="4214818"/>
            <a:ext cx="3376374" cy="156966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The CKM angle </a:t>
            </a:r>
            <a:r>
              <a:rPr lang="el-G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γ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our</a:t>
            </a:r>
            <a:r>
              <a:rPr lang="fr-FR" sz="1600" b="1" dirty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SM 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reference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BUT the direct</a:t>
            </a:r>
          </a:p>
          <a:p>
            <a:r>
              <a:rPr lang="fr-FR" sz="1600" b="1" dirty="0" err="1">
                <a:solidFill>
                  <a:srgbClr val="0000FF"/>
                </a:solidFill>
                <a:latin typeface="Arial Black" pitchFamily="34" charset="0"/>
                <a:cs typeface="Calibri"/>
              </a:rPr>
              <a:t>m</a:t>
            </a:r>
            <a:r>
              <a:rPr lang="fr-FR" sz="1600" b="1" dirty="0" err="1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easurement</a:t>
            </a:r>
            <a:r>
              <a:rPr lang="fr-FR" sz="1600" b="1" dirty="0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 not </a:t>
            </a:r>
            <a:r>
              <a:rPr lang="fr-FR" sz="1600" b="1" dirty="0" err="1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yet</a:t>
            </a:r>
            <a:r>
              <a:rPr lang="fr-FR" sz="1600" b="1" dirty="0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  </a:t>
            </a:r>
          </a:p>
          <a:p>
            <a:r>
              <a:rPr lang="fr-FR" sz="1600" b="1" dirty="0" err="1">
                <a:solidFill>
                  <a:srgbClr val="0000FF"/>
                </a:solidFill>
                <a:latin typeface="Arial Black" pitchFamily="34" charset="0"/>
                <a:cs typeface="Calibri"/>
              </a:rPr>
              <a:t>p</a:t>
            </a:r>
            <a:r>
              <a:rPr lang="fr-FR" sz="1600" b="1" dirty="0" err="1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recise</a:t>
            </a:r>
            <a:r>
              <a:rPr lang="fr-FR" sz="1600" b="1" dirty="0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Arial Black" pitchFamily="34" charset="0"/>
                <a:cs typeface="Calibri"/>
              </a:rPr>
              <a:t>enough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: crucial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parameter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for high </a:t>
            </a:r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precision</a:t>
            </a:r>
            <a:endParaRPr lang="fr-FR" sz="1600" b="1" dirty="0" smtClean="0">
              <a:solidFill>
                <a:srgbClr val="FF0000"/>
              </a:solidFill>
              <a:latin typeface="Arial Black" pitchFamily="34" charset="0"/>
              <a:cs typeface="Calibri"/>
            </a:endParaRPr>
          </a:p>
          <a:p>
            <a:r>
              <a:rPr lang="fr-FR" sz="1600" b="1" dirty="0">
                <a:solidFill>
                  <a:srgbClr val="FF0000"/>
                </a:solidFill>
                <a:latin typeface="Arial Black" pitchFamily="34" charset="0"/>
                <a:cs typeface="Calibri"/>
              </a:rPr>
              <a:t>t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ests of CKM </a:t>
            </a:r>
            <a:r>
              <a:rPr lang="fr-FR" sz="1600" b="1" dirty="0" err="1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within</a:t>
            </a:r>
            <a:r>
              <a:rPr lang="fr-FR" sz="1600" b="1" dirty="0" smtClean="0">
                <a:solidFill>
                  <a:srgbClr val="FF0000"/>
                </a:solidFill>
                <a:latin typeface="Arial Black" pitchFamily="34" charset="0"/>
                <a:cs typeface="Calibri"/>
              </a:rPr>
              <a:t> SM </a:t>
            </a:r>
          </a:p>
        </p:txBody>
      </p:sp>
      <p:sp>
        <p:nvSpPr>
          <p:cNvPr id="20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-1" y="6524625"/>
            <a:ext cx="2433819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</p:spTree>
    <p:extLst>
      <p:ext uri="{BB962C8B-B14F-4D97-AF65-F5344CB8AC3E}">
        <p14:creationId xmlns:p14="http://schemas.microsoft.com/office/powerpoint/2010/main" val="1593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39" y="1772816"/>
            <a:ext cx="4124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4" y="1772816"/>
            <a:ext cx="4124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4282" y="5715016"/>
            <a:ext cx="7358114" cy="2214578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56253" y="66664"/>
            <a:ext cx="8136904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au fait</a:t>
            </a:r>
            <a:r>
              <a:rPr lang="fr-FR" sz="2000" dirty="0" smtClean="0">
                <a:latin typeface="Arial Black" pitchFamily="34" charset="0"/>
                <a:sym typeface="Symbol"/>
              </a:rPr>
              <a:t>,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 </a:t>
            </a:r>
            <a:r>
              <a:rPr lang="fr-FR" sz="2000" b="1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AUJOURD’HUI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y a-t-il encore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des 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déviations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/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SM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? </a:t>
            </a:r>
            <a:endParaRPr lang="fr-FR" sz="2000" dirty="0"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35496" y="620688"/>
            <a:ext cx="833273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Berlin Sans FB" pitchFamily="34" charset="0"/>
              </a:rPr>
              <a:t>Paramètrisation</a:t>
            </a:r>
            <a:r>
              <a:rPr lang="en-US" sz="1600" dirty="0" smtClean="0">
                <a:solidFill>
                  <a:srgbClr val="0000FF"/>
                </a:solidFill>
                <a:latin typeface="Berlin Sans FB" pitchFamily="34" charset="0"/>
              </a:rPr>
              <a:t> de la Nouvelle Physique (NP)  </a:t>
            </a:r>
            <a:r>
              <a:rPr lang="en-US" sz="1600" dirty="0" err="1" smtClean="0">
                <a:latin typeface="Berlin Sans FB" pitchFamily="34" charset="0"/>
              </a:rPr>
              <a:t>dans</a:t>
            </a:r>
            <a:r>
              <a:rPr lang="en-US" sz="1600" dirty="0" smtClean="0">
                <a:latin typeface="Berlin Sans FB" pitchFamily="34" charset="0"/>
              </a:rPr>
              <a:t> le </a:t>
            </a:r>
            <a:r>
              <a:rPr lang="en-US" sz="1600" dirty="0" smtClean="0">
                <a:solidFill>
                  <a:srgbClr val="FF0000"/>
                </a:solidFill>
                <a:latin typeface="Berlin Sans FB" pitchFamily="34" charset="0"/>
              </a:rPr>
              <a:t>mélange </a:t>
            </a:r>
            <a:r>
              <a:rPr lang="en-US" sz="1600" b="1" dirty="0" smtClean="0">
                <a:solidFill>
                  <a:srgbClr val="FF0000"/>
                </a:solidFill>
                <a:cs typeface="Arial" pitchFamily="34" charset="0"/>
              </a:rPr>
              <a:t>B-</a:t>
            </a:r>
            <a:r>
              <a:rPr lang="en-US" sz="1600" b="1" dirty="0" smtClean="0">
                <a:solidFill>
                  <a:srgbClr val="FF0000"/>
                </a:solidFill>
                <a:latin typeface="Arial Bar" pitchFamily="34" charset="0"/>
                <a:cs typeface="Arial Bar" pitchFamily="34" charset="0"/>
              </a:rPr>
              <a:t>B</a:t>
            </a:r>
            <a:r>
              <a:rPr lang="en-US" sz="1600" dirty="0" smtClean="0">
                <a:latin typeface="Berlin Sans FB" pitchFamily="34" charset="0"/>
              </a:rPr>
              <a:t>, à La </a:t>
            </a:r>
            <a:r>
              <a:rPr lang="en-US" sz="1600" dirty="0" err="1" smtClean="0">
                <a:latin typeface="Berlin Sans FB" pitchFamily="34" charset="0"/>
              </a:rPr>
              <a:t>CKMfitter</a:t>
            </a:r>
            <a:r>
              <a:rPr lang="en-US" sz="1600" dirty="0" smtClean="0">
                <a:latin typeface="Berlin Sans FB" pitchFamily="34" charset="0"/>
              </a:rPr>
              <a:t>+ </a:t>
            </a:r>
          </a:p>
          <a:p>
            <a:r>
              <a:rPr lang="en-US" sz="1600" dirty="0" smtClean="0">
                <a:latin typeface="Berlin Sans FB" pitchFamily="34" charset="0"/>
              </a:rPr>
              <a:t>Lenz et </a:t>
            </a:r>
            <a:r>
              <a:rPr lang="en-US" sz="1600" dirty="0" err="1" smtClean="0">
                <a:latin typeface="Berlin Sans FB" pitchFamily="34" charset="0"/>
              </a:rPr>
              <a:t>Nierste</a:t>
            </a:r>
            <a:r>
              <a:rPr lang="en-US" sz="1600" dirty="0" smtClean="0">
                <a:latin typeface="Berlin Sans FB" pitchFamily="34" charset="0"/>
              </a:rPr>
              <a:t> (PRD 83 (2011) 03-004), </a:t>
            </a:r>
            <a:r>
              <a:rPr lang="en-US" sz="1600" dirty="0" err="1" smtClean="0">
                <a:latin typeface="Berlin Sans FB" pitchFamily="34" charset="0"/>
              </a:rPr>
              <a:t>Hamiltonien</a:t>
            </a:r>
            <a:r>
              <a:rPr lang="en-US" sz="1600" dirty="0" smtClean="0">
                <a:latin typeface="Berlin Sans FB" pitchFamily="34" charset="0"/>
              </a:rPr>
              <a:t> </a:t>
            </a:r>
            <a:r>
              <a:rPr lang="en-US" sz="1600" dirty="0" err="1" smtClean="0">
                <a:latin typeface="Berlin Sans FB" pitchFamily="34" charset="0"/>
              </a:rPr>
              <a:t>effectif</a:t>
            </a:r>
            <a:r>
              <a:rPr lang="en-US" sz="1600" dirty="0" smtClean="0">
                <a:latin typeface="Berlin Sans FB" pitchFamily="34" charset="0"/>
              </a:rPr>
              <a:t> </a:t>
            </a:r>
            <a:r>
              <a:rPr lang="en-US" sz="1600" dirty="0" err="1" smtClean="0">
                <a:latin typeface="Berlin Sans FB" pitchFamily="34" charset="0"/>
              </a:rPr>
              <a:t>indépendant</a:t>
            </a:r>
            <a:r>
              <a:rPr lang="en-US" sz="1600" dirty="0">
                <a:latin typeface="Berlin Sans FB" pitchFamily="34" charset="0"/>
              </a:rPr>
              <a:t> </a:t>
            </a:r>
            <a:r>
              <a:rPr lang="en-US" sz="1600" dirty="0" smtClean="0">
                <a:latin typeface="Berlin Sans FB" pitchFamily="34" charset="0"/>
              </a:rPr>
              <a:t>du </a:t>
            </a:r>
            <a:r>
              <a:rPr lang="en-US" sz="1600" dirty="0" err="1" smtClean="0">
                <a:latin typeface="Berlin Sans FB" pitchFamily="34" charset="0"/>
              </a:rPr>
              <a:t>modèle</a:t>
            </a:r>
            <a:r>
              <a:rPr lang="en-US" sz="1600" dirty="0" smtClean="0">
                <a:latin typeface="Berlin Sans FB" pitchFamily="34" charset="0"/>
              </a:rPr>
              <a:t> de NP:      </a:t>
            </a:r>
            <a:endParaRPr lang="en-US" sz="1600" b="1" dirty="0">
              <a:solidFill>
                <a:srgbClr val="0000FF"/>
              </a:solidFill>
              <a:latin typeface="Berlin Sans FB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Berlin Sans FB" pitchFamily="34" charset="0"/>
              </a:rPr>
              <a:t>				</a:t>
            </a:r>
            <a:r>
              <a:rPr lang="en-US" sz="2400" b="1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baseline="-25000" dirty="0" err="1" smtClean="0">
                <a:solidFill>
                  <a:srgbClr val="0000FF"/>
                </a:solidFill>
                <a:latin typeface="Berlin Sans FB" pitchFamily="34" charset="0"/>
              </a:rPr>
              <a:t>q</a:t>
            </a:r>
            <a:r>
              <a:rPr lang="en-US" sz="2400" i="1" dirty="0" smtClean="0">
                <a:latin typeface="Berlin Sans FB" pitchFamily="34" charset="0"/>
              </a:rPr>
              <a:t> </a:t>
            </a:r>
            <a:r>
              <a:rPr lang="en-US" sz="2400" dirty="0">
                <a:latin typeface="Berlin Sans FB" pitchFamily="34" charset="0"/>
              </a:rPr>
              <a:t>= |</a:t>
            </a:r>
            <a:r>
              <a:rPr lang="en-US" sz="2400" b="1" dirty="0" err="1">
                <a:latin typeface="Symbol" pitchFamily="18" charset="2"/>
              </a:rPr>
              <a:t>D</a:t>
            </a:r>
            <a:r>
              <a:rPr lang="en-US" sz="2400" baseline="-25000" dirty="0" err="1">
                <a:latin typeface="Berlin Sans FB" pitchFamily="34" charset="0"/>
              </a:rPr>
              <a:t>q</a:t>
            </a:r>
            <a:r>
              <a:rPr lang="en-US" sz="2400" dirty="0">
                <a:latin typeface="Berlin Sans FB" pitchFamily="34" charset="0"/>
              </a:rPr>
              <a:t>|</a:t>
            </a:r>
            <a:r>
              <a:rPr lang="en-US" sz="2400" baseline="-25000" dirty="0">
                <a:latin typeface="Berlin Sans FB" pitchFamily="34" charset="0"/>
              </a:rPr>
              <a:t> </a:t>
            </a:r>
            <a:r>
              <a:rPr lang="en-US" sz="2400" dirty="0" smtClean="0">
                <a:latin typeface="Berlin Sans FB" pitchFamily="34" charset="0"/>
              </a:rPr>
              <a:t>e</a:t>
            </a:r>
            <a:r>
              <a:rPr lang="en-US" sz="2400" baseline="30000" dirty="0" smtClean="0">
                <a:latin typeface="Berlin Sans FB" pitchFamily="34" charset="0"/>
              </a:rPr>
              <a:t>2i</a:t>
            </a:r>
            <a:r>
              <a:rPr lang="en-US" sz="2400" b="1" baseline="30000" dirty="0" smtClean="0">
                <a:latin typeface="Symbol" pitchFamily="18" charset="2"/>
              </a:rPr>
              <a:t>f</a:t>
            </a:r>
            <a:r>
              <a:rPr lang="en-US" sz="1000" dirty="0" smtClean="0">
                <a:latin typeface="Berlin Sans FB" pitchFamily="34" charset="0"/>
              </a:rPr>
              <a:t>NP</a:t>
            </a:r>
            <a:r>
              <a:rPr lang="en-US" sz="2400" baseline="30000" dirty="0" smtClean="0">
                <a:latin typeface="Berlin Sans FB" pitchFamily="34" charset="0"/>
              </a:rPr>
              <a:t>q </a:t>
            </a:r>
            <a:endParaRPr lang="en-US" sz="2400" dirty="0" smtClean="0">
              <a:latin typeface="Berlin Sans FB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843808" y="3007296"/>
            <a:ext cx="720080" cy="432048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164288" y="3007296"/>
            <a:ext cx="720080" cy="432048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496" y="6381328"/>
            <a:ext cx="9109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Pas de NP dans les Bs après </a:t>
            </a:r>
            <a:r>
              <a:rPr lang="fr-FR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LHCb</a:t>
            </a:r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 hiver 2012 </a:t>
            </a:r>
            <a:r>
              <a:rPr lang="fr-FR" u="sng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mesures de précision !</a:t>
            </a:r>
            <a:endParaRPr lang="fr-FR" sz="1400" u="sng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899592" y="1772816"/>
            <a:ext cx="7282763" cy="338554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rlin Sans FB" pitchFamily="34" charset="0"/>
                <a:sym typeface="Wingdings" pitchFamily="2" charset="2"/>
              </a:rPr>
              <a:t> </a:t>
            </a:r>
            <a:r>
              <a:rPr lang="en-US" sz="1600" dirty="0" smtClean="0">
                <a:latin typeface="Berlin Sans FB" pitchFamily="34" charset="0"/>
              </a:rPr>
              <a:t>Test de </a:t>
            </a:r>
            <a:r>
              <a:rPr lang="en-US" sz="1600" dirty="0" err="1" smtClean="0">
                <a:latin typeface="Berlin Sans FB" pitchFamily="34" charset="0"/>
              </a:rPr>
              <a:t>cohérence</a:t>
            </a:r>
            <a:r>
              <a:rPr lang="en-US" sz="1600" dirty="0" smtClean="0">
                <a:latin typeface="Berlin Sans FB" pitchFamily="34" charset="0"/>
              </a:rPr>
              <a:t> </a:t>
            </a:r>
            <a:r>
              <a:rPr lang="en-US" sz="1600" dirty="0" err="1" smtClean="0">
                <a:latin typeface="Berlin Sans FB" pitchFamily="34" charset="0"/>
              </a:rPr>
              <a:t>globale</a:t>
            </a:r>
            <a:r>
              <a:rPr lang="en-US" sz="1600" dirty="0" smtClean="0">
                <a:latin typeface="Berlin Sans FB" pitchFamily="34" charset="0"/>
              </a:rPr>
              <a:t> </a:t>
            </a:r>
            <a:r>
              <a:rPr lang="en-US" sz="1600" dirty="0" err="1" smtClean="0">
                <a:latin typeface="Berlin Sans FB" pitchFamily="34" charset="0"/>
              </a:rPr>
              <a:t>matrice</a:t>
            </a:r>
            <a:r>
              <a:rPr lang="en-US" sz="1600" dirty="0" smtClean="0">
                <a:latin typeface="Berlin Sans FB" pitchFamily="34" charset="0"/>
              </a:rPr>
              <a:t> CKM </a:t>
            </a:r>
            <a:r>
              <a:rPr lang="en-US" sz="1600" dirty="0" err="1" smtClean="0">
                <a:solidFill>
                  <a:srgbClr val="FF0000"/>
                </a:solidFill>
                <a:latin typeface="Berlin Sans FB" pitchFamily="34" charset="0"/>
              </a:rPr>
              <a:t>approche</a:t>
            </a:r>
            <a:r>
              <a:rPr lang="en-US" sz="1600" dirty="0" smtClean="0">
                <a:solidFill>
                  <a:srgbClr val="FF0000"/>
                </a:solidFill>
                <a:latin typeface="Berlin Sans FB" pitchFamily="34" charset="0"/>
              </a:rPr>
              <a:t> INDEPENDANTE du MODELE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11560" y="5949280"/>
            <a:ext cx="6681788" cy="422275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Sizable NP still allowed</a:t>
            </a:r>
            <a:r>
              <a:rPr lang="en-US" dirty="0"/>
              <a:t>: O(30%) in both </a:t>
            </a:r>
            <a:r>
              <a:rPr lang="en-US" dirty="0" err="1"/>
              <a:t>B</a:t>
            </a:r>
            <a:r>
              <a:rPr lang="en-US" baseline="-33000" dirty="0" err="1"/>
              <a:t>d</a:t>
            </a:r>
            <a:r>
              <a:rPr lang="en-US" dirty="0"/>
              <a:t> and </a:t>
            </a:r>
            <a:r>
              <a:rPr lang="en-US" dirty="0" err="1"/>
              <a:t>B</a:t>
            </a:r>
            <a:r>
              <a:rPr lang="en-US" baseline="-33000" dirty="0" err="1"/>
              <a:t>s</a:t>
            </a:r>
            <a:r>
              <a:rPr lang="en-US" dirty="0"/>
              <a:t> meson mixing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339781" y="6083300"/>
            <a:ext cx="1336675" cy="276225"/>
          </a:xfrm>
          <a:prstGeom prst="rect">
            <a:avLst/>
          </a:prstGeom>
          <a:solidFill>
            <a:srgbClr val="FFFF99"/>
          </a:solidFill>
          <a:ln w="936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663300"/>
                </a:solidFill>
                <a:cs typeface="Arial" charset="0"/>
              </a:rPr>
              <a:t>arXiv:1203.0238</a:t>
            </a:r>
          </a:p>
        </p:txBody>
      </p:sp>
      <p:sp>
        <p:nvSpPr>
          <p:cNvPr id="25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83568" y="44624"/>
            <a:ext cx="7776864" cy="40011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B</a:t>
            </a:r>
            <a:r>
              <a:rPr lang="fr-FR" baseline="-25000" dirty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d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ZapfDingbats" pitchFamily="82" charset="2"/>
              </a:rPr>
              <a:t>/B</a:t>
            </a:r>
            <a:r>
              <a:rPr lang="fr-FR" baseline="-25000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s</a:t>
            </a:r>
            <a:r>
              <a:rPr lang="fr-FR" dirty="0" smtClean="0">
                <a:solidFill>
                  <a:srgbClr val="0000FF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smtClean="0">
                <a:latin typeface="Arial Black" pitchFamily="34" charset="0"/>
                <a:sym typeface="Symbol"/>
              </a:rPr>
              <a:t>: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but </a:t>
            </a:r>
            <a:r>
              <a:rPr lang="fr-FR" sz="2000" dirty="0" err="1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is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there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yet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any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deviations</a:t>
            </a:r>
            <a:r>
              <a:rPr lang="fr-FR" sz="2000" dirty="0"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sz="2000" dirty="0" err="1" smtClean="0">
                <a:latin typeface="Arial Black" pitchFamily="34" charset="0"/>
                <a:sym typeface="ZapfDingbats" pitchFamily="82" charset="2"/>
              </a:rPr>
              <a:t>wrt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  <a:sym typeface="ZapfDingbats" pitchFamily="82" charset="2"/>
              </a:rPr>
              <a:t>SM </a:t>
            </a:r>
            <a:r>
              <a:rPr lang="fr-FR" sz="2000" dirty="0" smtClean="0">
                <a:latin typeface="Arial Black" pitchFamily="34" charset="0"/>
                <a:sym typeface="ZapfDingbats" pitchFamily="82" charset="2"/>
              </a:rPr>
              <a:t>? </a:t>
            </a:r>
            <a:endParaRPr lang="fr-FR" sz="2000" dirty="0">
              <a:latin typeface="Arial Black" pitchFamily="34" charset="0"/>
              <a:sym typeface="ZapfDingbats" pitchFamily="8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4000" y="5715016"/>
            <a:ext cx="936104" cy="100076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0919" y="6346446"/>
            <a:ext cx="666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SM ~</a:t>
            </a:r>
            <a:r>
              <a:rPr lang="fr-FR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yet</a:t>
            </a:r>
            <a:r>
              <a:rPr lang="fr-FR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 ok  </a:t>
            </a:r>
            <a:r>
              <a:rPr lang="fr-FR" u="sng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precision</a:t>
            </a:r>
            <a:r>
              <a:rPr lang="fr-FR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u="sng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measurements</a:t>
            </a:r>
            <a:r>
              <a:rPr lang="fr-FR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u="sng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mandatory</a:t>
            </a:r>
            <a:r>
              <a:rPr lang="fr-FR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sym typeface="Wingdings" pitchFamily="2" charset="2"/>
              </a:rPr>
              <a:t> !</a:t>
            </a:r>
            <a:endParaRPr lang="fr-FR" sz="1400" u="sng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053584" cy="495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 bwMode="auto">
          <a:xfrm>
            <a:off x="35496" y="548680"/>
            <a:ext cx="484857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sym typeface="Wingdings" pitchFamily="2" charset="2"/>
              </a:rPr>
              <a:t>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S. </a:t>
            </a:r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</a:rPr>
              <a:t>escotes-Genon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 (LPT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</a:rPr>
              <a:t>Orsay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 -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</a:rPr>
              <a:t>CKMitter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) FPCP 2012</a:t>
            </a: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4572000" y="965046"/>
            <a:ext cx="4396525" cy="46679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S.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T’Jampens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(LAPP-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LHCb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CKMfitter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)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at CIPANP 2012: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cs typeface="Arial" charset="0"/>
              </a:rPr>
              <a:t>B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Arial" charset="0"/>
              </a:rPr>
              <a:t>s</a:t>
            </a:r>
            <a:r>
              <a:rPr lang="en-US" sz="1600" b="1" dirty="0" err="1" smtClean="0">
                <a:solidFill>
                  <a:srgbClr val="0000FF"/>
                </a:solidFill>
                <a:cs typeface="Arial" charset="0"/>
                <a:sym typeface="Symbol"/>
              </a:rPr>
              <a:t></a:t>
            </a:r>
            <a:r>
              <a:rPr lang="en-US" sz="1600" b="1" dirty="0" err="1" smtClean="0">
                <a:solidFill>
                  <a:srgbClr val="0000FF"/>
                </a:solidFill>
                <a:cs typeface="Arial" charset="0"/>
              </a:rPr>
              <a:t>J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/</a:t>
            </a:r>
            <a:r>
              <a:rPr lang="en-US" sz="1600" b="1" dirty="0" smtClean="0">
                <a:solidFill>
                  <a:srgbClr val="0000FF"/>
                </a:solidFill>
                <a:latin typeface="Calibri"/>
                <a:cs typeface="Arial" charset="0"/>
              </a:rPr>
              <a:t>ψ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</a:rPr>
              <a:t>φ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Mixing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: Δ</a:t>
            </a:r>
            <a:r>
              <a:rPr lang="en-US" sz="1600" b="1" dirty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M</a:t>
            </a:r>
            <a:r>
              <a:rPr lang="en-US" sz="1600" b="1" baseline="-33000" dirty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s</a:t>
            </a:r>
            <a:r>
              <a:rPr lang="en-US" sz="1600" b="1" dirty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, 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ΔΓ</a:t>
            </a:r>
            <a:r>
              <a:rPr lang="en-US" sz="1600" b="1" baseline="-33000" dirty="0">
                <a:solidFill>
                  <a:srgbClr val="0000FF"/>
                </a:solidFill>
                <a:cs typeface="Arial" charset="0"/>
              </a:rPr>
              <a:t>s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, </a:t>
            </a:r>
            <a:r>
              <a:rPr lang="en-US" sz="1600" b="1" dirty="0" err="1" smtClean="0">
                <a:solidFill>
                  <a:srgbClr val="0000FF"/>
                </a:solidFill>
                <a:cs typeface="Arial" charset="0"/>
              </a:rPr>
              <a:t>Φ</a:t>
            </a:r>
            <a:r>
              <a:rPr lang="en-US" sz="1600" b="1" baseline="-33000" dirty="0" err="1" smtClean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s</a:t>
            </a:r>
            <a:r>
              <a:rPr lang="en-US" sz="1600" b="1" baseline="-33000" dirty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are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consistent 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with SM </a:t>
            </a:r>
            <a:r>
              <a:rPr lang="en-US" sz="1600" dirty="0" smtClean="0"/>
              <a:t>Most </a:t>
            </a:r>
            <a:r>
              <a:rPr lang="en-US" sz="1600" dirty="0"/>
              <a:t>importantly, theory </a:t>
            </a:r>
            <a:endParaRPr lang="en-US" sz="1600" dirty="0" smtClean="0"/>
          </a:p>
          <a:p>
            <a:r>
              <a:rPr lang="en-US" sz="1600" dirty="0" smtClean="0"/>
              <a:t>uncertainty </a:t>
            </a:r>
            <a:r>
              <a:rPr lang="en-US" sz="1600" dirty="0"/>
              <a:t>&lt;&lt; </a:t>
            </a:r>
            <a:r>
              <a:rPr lang="en-US" sz="1600" dirty="0" smtClean="0"/>
              <a:t>meas.  uncertainty </a:t>
            </a:r>
          </a:p>
          <a:p>
            <a:r>
              <a:rPr lang="en-US" sz="1600" dirty="0" smtClean="0">
                <a:latin typeface="StarSymbol" charset="0"/>
                <a:ea typeface="StarSymbol" charset="0"/>
                <a:cs typeface="StarSymbol" charset="0"/>
              </a:rPr>
              <a:t>➔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remains very </a:t>
            </a:r>
            <a:r>
              <a:rPr lang="en-US" sz="1600" dirty="0" smtClean="0">
                <a:solidFill>
                  <a:srgbClr val="FF0000"/>
                </a:solidFill>
              </a:rPr>
              <a:t>important</a:t>
            </a:r>
          </a:p>
          <a:p>
            <a:endParaRPr lang="en-US" sz="1600" b="1" baseline="-33000" dirty="0">
              <a:solidFill>
                <a:srgbClr val="FF0000"/>
              </a:solidFill>
              <a:ea typeface="WenQuanYi Micro Hei" charset="0"/>
              <a:cs typeface="WenQuanYi Micro Hei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Rare decays:</a:t>
            </a:r>
          </a:p>
          <a:p>
            <a:pPr marL="285750" indent="-285750">
              <a:buFontTx/>
              <a:buChar char="-"/>
            </a:pPr>
            <a:r>
              <a:rPr lang="en-US" sz="1600" b="1" dirty="0" err="1" smtClean="0">
                <a:solidFill>
                  <a:srgbClr val="0000FF"/>
                </a:solidFill>
                <a:cs typeface="Arial" charset="0"/>
              </a:rPr>
              <a:t>B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Arial" charset="0"/>
              </a:rPr>
              <a:t>s,d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  <a:sym typeface="Symbol"/>
              </a:rPr>
              <a:t>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μμ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reaching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SM</a:t>
            </a:r>
          </a:p>
          <a:p>
            <a:pPr marL="285750" indent="-285750">
              <a:buFontTx/>
              <a:buChar char="-"/>
            </a:pPr>
            <a:endParaRPr lang="fr-FR" sz="1600" b="1" dirty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solidFill>
                <a:srgbClr val="0000FF"/>
              </a:solidFill>
              <a:latin typeface="Calibri"/>
              <a:ea typeface="WenQuanYi Micro Hei" charset="0"/>
              <a:cs typeface="Calibri"/>
              <a:sym typeface="Symbol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Calibri"/>
                <a:ea typeface="WenQuanYi Micro Hei" charset="0"/>
                <a:cs typeface="Calibri"/>
                <a:sym typeface="Symbol"/>
              </a:rPr>
              <a:t>- B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  <a:sym typeface="Symbol"/>
              </a:rPr>
              <a:t>K(*)</a:t>
            </a:r>
            <a:r>
              <a:rPr lang="el-G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μμ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: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reach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pheno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. Looks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like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SM </a:t>
            </a:r>
            <a:r>
              <a:rPr lang="fr-FR" sz="1600" b="1" dirty="0" err="1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yet</a:t>
            </a:r>
            <a:r>
              <a:rPr lang="fr-FR" sz="1600" b="1" dirty="0" smtClean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!  </a:t>
            </a:r>
            <a:endParaRPr lang="en-US" sz="1600" b="1" dirty="0" smtClean="0">
              <a:solidFill>
                <a:srgbClr val="0000FF"/>
              </a:solidFill>
              <a:ea typeface="WenQuanYi Micro Hei" charset="0"/>
              <a:cs typeface="WenQuanYi Micro Hei" charset="0"/>
            </a:endParaRPr>
          </a:p>
          <a:p>
            <a:endParaRPr lang="en-US" sz="1600" b="1" baseline="-33000" dirty="0">
              <a:solidFill>
                <a:srgbClr val="FF950E"/>
              </a:solidFill>
              <a:latin typeface="Berlin Sans FB" pitchFamily="34" charset="0"/>
            </a:endParaRPr>
          </a:p>
          <a:p>
            <a:endParaRPr lang="en-US" sz="1600" dirty="0" smtClean="0">
              <a:latin typeface="Berlin Sans FB" pitchFamily="34" charset="0"/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88171"/>
            <a:ext cx="7302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075734" y="3284984"/>
            <a:ext cx="28448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dirty="0"/>
              <a:t>BR(</a:t>
            </a:r>
            <a:r>
              <a:rPr lang="en-US" dirty="0" err="1"/>
              <a:t>B</a:t>
            </a:r>
            <a:r>
              <a:rPr lang="en-US" baseline="-33000" dirty="0" err="1"/>
              <a:t>s</a:t>
            </a:r>
            <a:r>
              <a:rPr lang="en-US" dirty="0" err="1"/>
              <a:t>→μμ</a:t>
            </a:r>
            <a:r>
              <a:rPr lang="en-US" dirty="0"/>
              <a:t>)&lt; 4.5 x 10</a:t>
            </a:r>
            <a:r>
              <a:rPr lang="en-US" baseline="33000" dirty="0"/>
              <a:t>-9</a:t>
            </a:r>
          </a:p>
          <a:p>
            <a:r>
              <a:rPr lang="en-US" dirty="0"/>
              <a:t>BR(</a:t>
            </a:r>
            <a:r>
              <a:rPr lang="en-US" dirty="0" err="1"/>
              <a:t>B</a:t>
            </a:r>
            <a:r>
              <a:rPr lang="en-US" baseline="-33000" dirty="0" err="1"/>
              <a:t>d</a:t>
            </a:r>
            <a:r>
              <a:rPr lang="en-US" dirty="0" err="1"/>
              <a:t>→μμ</a:t>
            </a:r>
            <a:r>
              <a:rPr lang="en-US" dirty="0"/>
              <a:t>)&lt; 1.03 x 10</a:t>
            </a:r>
            <a:r>
              <a:rPr lang="en-US" baseline="33000" dirty="0"/>
              <a:t>-9</a:t>
            </a:r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>
            <a:off x="4704556" y="3965088"/>
            <a:ext cx="4115916" cy="672331"/>
          </a:xfrm>
          <a:prstGeom prst="roundRect">
            <a:avLst>
              <a:gd name="adj" fmla="val 16667"/>
            </a:avLst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4693592" y="4061356"/>
            <a:ext cx="1030536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en-US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SM</a:t>
            </a:r>
            <a:r>
              <a:rPr lang="en-US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:</a:t>
            </a:r>
          </a:p>
          <a:p>
            <a:r>
              <a:rPr lang="en-US" sz="1000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(CKMfitter’12)</a:t>
            </a:r>
            <a:endParaRPr lang="en-US" sz="1000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969611"/>
              </p:ext>
            </p:extLst>
          </p:nvPr>
        </p:nvGraphicFramePr>
        <p:xfrm>
          <a:off x="5580112" y="4032586"/>
          <a:ext cx="3022285" cy="316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Équation" r:id="rId5" imgW="3036600" imgH="319320" progId="Equation.3">
                  <p:embed/>
                </p:oleObj>
              </mc:Choice>
              <mc:Fallback>
                <p:oleObj name="Équation" r:id="rId5" imgW="3036600" imgH="319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032586"/>
                        <a:ext cx="3022285" cy="31680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959419"/>
              </p:ext>
            </p:extLst>
          </p:nvPr>
        </p:nvGraphicFramePr>
        <p:xfrm>
          <a:off x="5580112" y="4301252"/>
          <a:ext cx="3024336" cy="30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Équation" r:id="rId7" imgW="2095200" imgH="241200" progId="Equation.3">
                  <p:embed/>
                </p:oleObj>
              </mc:Choice>
              <mc:Fallback>
                <p:oleObj name="Équation" r:id="rId7" imgW="2095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301252"/>
                        <a:ext cx="3024336" cy="30140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30" y="5157192"/>
            <a:ext cx="2402607" cy="70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 bwMode="auto">
          <a:xfrm>
            <a:off x="1979712" y="6046120"/>
            <a:ext cx="564180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(Not talking about B to K</a:t>
            </a:r>
            <a:r>
              <a:rPr lang="el-GR" sz="1600" b="1" dirty="0" smtClean="0">
                <a:latin typeface="+mn-lt"/>
              </a:rPr>
              <a:t>π</a:t>
            </a:r>
            <a:r>
              <a:rPr lang="en-US" sz="1600" b="1" dirty="0" smtClean="0">
                <a:latin typeface="+mn-lt"/>
              </a:rPr>
              <a:t> puzzle nor </a:t>
            </a:r>
            <a:r>
              <a:rPr lang="en-US" sz="1600" b="1" dirty="0" smtClean="0">
                <a:cs typeface="Arial" pitchFamily="34" charset="0"/>
              </a:rPr>
              <a:t>D</a:t>
            </a:r>
            <a:r>
              <a:rPr lang="en-US" sz="1600" b="1" baseline="30000" dirty="0" smtClean="0">
                <a:latin typeface="+mn-lt"/>
              </a:rPr>
              <a:t>0</a:t>
            </a:r>
            <a:r>
              <a:rPr lang="en-US" sz="1600" b="1" dirty="0" smtClean="0">
                <a:latin typeface="+mn-lt"/>
              </a:rPr>
              <a:t>-</a:t>
            </a:r>
            <a:r>
              <a:rPr lang="en-US" sz="1600" b="1" dirty="0" smtClean="0">
                <a:latin typeface="Arial Bar" pitchFamily="34" charset="0"/>
                <a:cs typeface="Arial Bar" pitchFamily="34" charset="0"/>
              </a:rPr>
              <a:t>D</a:t>
            </a:r>
            <a:r>
              <a:rPr lang="en-US" sz="1600" b="1" baseline="30000" dirty="0" smtClean="0">
                <a:latin typeface="+mn-lt"/>
              </a:rPr>
              <a:t>0</a:t>
            </a:r>
            <a:r>
              <a:rPr lang="en-US" sz="1600" b="1" dirty="0" smtClean="0">
                <a:latin typeface="+mn-lt"/>
              </a:rPr>
              <a:t> CPV well above SM)</a:t>
            </a:r>
          </a:p>
        </p:txBody>
      </p:sp>
      <p:sp>
        <p:nvSpPr>
          <p:cNvPr id="44" name="Espace réservé de la date 1"/>
          <p:cNvSpPr txBox="1">
            <a:spLocks/>
          </p:cNvSpPr>
          <p:nvPr/>
        </p:nvSpPr>
        <p:spPr bwMode="auto">
          <a:xfrm>
            <a:off x="-1" y="6524625"/>
            <a:ext cx="2433819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chemeClr val="tx1"/>
                </a:solidFill>
                <a:latin typeface="Berlin Sans FB" pitchFamily="34" charset="0"/>
              </a:rPr>
              <a:t>V. Tisserand, LHCb/CKMfitter LAPP</a:t>
            </a:r>
            <a:endParaRPr lang="en-US" sz="11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6E87FCE-CCC2-4D32-92D3-724B9A925968}" type="slidenum">
              <a:rPr lang="en-US"/>
              <a:pPr/>
              <a:t>9</a:t>
            </a:fld>
            <a:endParaRPr 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0" y="823766"/>
            <a:ext cx="3922560" cy="290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63910"/>
          </a:xfrm>
          <a:prstGeom prst="rect">
            <a:avLst/>
          </a:prstGeom>
          <a:solidFill>
            <a:srgbClr val="666FB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 err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B</a:t>
            </a:r>
            <a:r>
              <a:rPr lang="en-US" sz="2500" b="1" baseline="-33000" dirty="0" err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s</a:t>
            </a:r>
            <a:r>
              <a:rPr lang="en-US" sz="2500" b="1" dirty="0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 → </a:t>
            </a:r>
            <a:r>
              <a:rPr lang="en-US" sz="2500" b="1" dirty="0" err="1">
                <a:solidFill>
                  <a:srgbClr val="FF950E"/>
                </a:solidFill>
                <a:cs typeface="Arial" charset="0"/>
              </a:rPr>
              <a:t>μμ</a:t>
            </a:r>
            <a:r>
              <a:rPr lang="en-US" sz="2500" b="1" dirty="0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: Constraints on </a:t>
            </a:r>
            <a:r>
              <a:rPr lang="en-US" sz="2500" b="1" dirty="0" err="1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Supersymmetric</a:t>
            </a:r>
            <a:r>
              <a:rPr lang="en-US" sz="2500" b="1" dirty="0">
                <a:solidFill>
                  <a:srgbClr val="FF950E"/>
                </a:solidFill>
                <a:ea typeface="WenQuanYi Micro Hei" charset="0"/>
                <a:cs typeface="WenQuanYi Micro Hei" charset="0"/>
              </a:rPr>
              <a:t> Models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60" y="823766"/>
            <a:ext cx="3906720" cy="290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49120" y="865531"/>
            <a:ext cx="1605600" cy="2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100"/>
              <a:t>Straub – MoriondEW12</a:t>
            </a: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141120" y="3891289"/>
            <a:ext cx="8883360" cy="2935028"/>
            <a:chOff x="98" y="2702"/>
            <a:chExt cx="6169" cy="2038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25"/>
              <a:ext cx="3818" cy="2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702"/>
              <a:ext cx="2758" cy="2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636641" y="4301732"/>
            <a:ext cx="112608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04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1100">
                <a:solidFill>
                  <a:srgbClr val="FFFFFF"/>
                </a:solidFill>
              </a:rPr>
              <a:t>Mamoudhi</a:t>
            </a:r>
          </a:p>
          <a:p>
            <a:r>
              <a:rPr lang="en-US" sz="1100">
                <a:solidFill>
                  <a:srgbClr val="FFFFFF"/>
                </a:solidFill>
              </a:rPr>
              <a:t>MoriondQCD12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-1" y="6524625"/>
            <a:ext cx="2433819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V.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Tisserand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LHCb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Berlin Sans FB" pitchFamily="34" charset="0"/>
              </a:rPr>
              <a:t>CKMfitter</a:t>
            </a:r>
            <a:r>
              <a:rPr lang="en-US" sz="1100" dirty="0" smtClean="0">
                <a:solidFill>
                  <a:schemeClr val="tx1"/>
                </a:solidFill>
                <a:latin typeface="Berlin Sans FB" pitchFamily="34" charset="0"/>
              </a:rPr>
              <a:t> LAPP</a:t>
            </a:r>
          </a:p>
        </p:txBody>
      </p:sp>
    </p:spTree>
    <p:extLst>
      <p:ext uri="{BB962C8B-B14F-4D97-AF65-F5344CB8AC3E}">
        <p14:creationId xmlns:p14="http://schemas.microsoft.com/office/powerpoint/2010/main" val="32217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1">
                <a:lumMod val="95000"/>
                <a:lumOff val="5000"/>
              </a:schemeClr>
            </a:solidFill>
            <a:latin typeface="Berlin Sans FB" pitchFamily="34" charset="0"/>
          </a:defRPr>
        </a:defPPr>
      </a:lstStyle>
    </a:sp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 rtlCol="0">
        <a:spAutoFit/>
      </a:bodyPr>
      <a:lstStyle>
        <a:defPPr>
          <a:defRPr sz="1600" dirty="0" err="1" smtClean="0">
            <a:latin typeface="Berlin Sans FB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42698</TotalTime>
  <Words>3375</Words>
  <Application>Microsoft Office PowerPoint</Application>
  <PresentationFormat>Affichage à l'écran (4:3)</PresentationFormat>
  <Paragraphs>557</Paragraphs>
  <Slides>33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58" baseType="lpstr">
      <vt:lpstr>Arial</vt:lpstr>
      <vt:lpstr>ZapfDingbats</vt:lpstr>
      <vt:lpstr>Arial Black</vt:lpstr>
      <vt:lpstr>Wingdings</vt:lpstr>
      <vt:lpstr>Lucida Handwriting</vt:lpstr>
      <vt:lpstr>OpenSymbol</vt:lpstr>
      <vt:lpstr>Arial Bar</vt:lpstr>
      <vt:lpstr>Berlin Sans FB Demi</vt:lpstr>
      <vt:lpstr>Lucida Calligraphy</vt:lpstr>
      <vt:lpstr>Berlin Sans FB</vt:lpstr>
      <vt:lpstr>Bernard MT Condensed</vt:lpstr>
      <vt:lpstr>Wingdings 3</vt:lpstr>
      <vt:lpstr>Times New Roman</vt:lpstr>
      <vt:lpstr>Calibri</vt:lpstr>
      <vt:lpstr>Forte</vt:lpstr>
      <vt:lpstr>Wingdings 2</vt:lpstr>
      <vt:lpstr>Symbol</vt:lpstr>
      <vt:lpstr>Bookman Old Style</vt:lpstr>
      <vt:lpstr>Arial Unicode MS</vt:lpstr>
      <vt:lpstr>Georgia</vt:lpstr>
      <vt:lpstr>StarSymbol</vt:lpstr>
      <vt:lpstr>DejaVu Sans</vt:lpstr>
      <vt:lpstr>WenQuanYi Micro Hei</vt:lpstr>
      <vt:lpstr>Thème Office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tisserav</dc:creator>
  <cp:lastModifiedBy>Vincent Tisserand</cp:lastModifiedBy>
  <cp:revision>3060</cp:revision>
  <cp:lastPrinted>2011-10-14T15:24:57Z</cp:lastPrinted>
  <dcterms:created xsi:type="dcterms:W3CDTF">2008-08-25T07:35:47Z</dcterms:created>
  <dcterms:modified xsi:type="dcterms:W3CDTF">2012-05-30T11:42:31Z</dcterms:modified>
</cp:coreProperties>
</file>