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80" r:id="rId4"/>
    <p:sldId id="262" r:id="rId5"/>
    <p:sldId id="260" r:id="rId6"/>
    <p:sldId id="284" r:id="rId7"/>
    <p:sldId id="261" r:id="rId8"/>
    <p:sldId id="270" r:id="rId9"/>
    <p:sldId id="265" r:id="rId10"/>
    <p:sldId id="266" r:id="rId11"/>
    <p:sldId id="267" r:id="rId12"/>
    <p:sldId id="268" r:id="rId13"/>
    <p:sldId id="281" r:id="rId14"/>
    <p:sldId id="269" r:id="rId15"/>
    <p:sldId id="271" r:id="rId16"/>
    <p:sldId id="282" r:id="rId17"/>
    <p:sldId id="283" r:id="rId18"/>
    <p:sldId id="285" r:id="rId19"/>
    <p:sldId id="286" r:id="rId20"/>
    <p:sldId id="287" r:id="rId21"/>
    <p:sldId id="288" r:id="rId22"/>
    <p:sldId id="279" r:id="rId23"/>
    <p:sldId id="290" r:id="rId24"/>
    <p:sldId id="291" r:id="rId25"/>
    <p:sldId id="293" r:id="rId26"/>
    <p:sldId id="292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520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EC6D7-A3CF-A641-980C-BD2887A7149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3ECED-A67C-8F4C-9807-E52982A253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64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ECED-A67C-8F4C-9807-E52982A2537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42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95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6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31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00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78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96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39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9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16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78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EB64D-E64B-5A40-82AB-17CB550537C5}" type="datetimeFigureOut">
              <a:rPr lang="fr-FR" smtClean="0"/>
              <a:t>03/12/12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6EB25-0476-AB4E-A8CA-42C703B3A9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29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7"/>
            <a:ext cx="9144000" cy="1928222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LHAASO : UN OBSERVATOIRE AMBITIEUX POUR GAMMAS ET RAYONS COSMIQUES DE HAUTE ÉNERGIE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073233"/>
            <a:ext cx="9144000" cy="881143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Diane Martraire</a:t>
            </a:r>
          </a:p>
          <a:p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IPN Orsay, France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336" y="6484788"/>
            <a:ext cx="9128664" cy="43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5" name="Image 4" descr="LHAASO project 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65157" y="3847181"/>
            <a:ext cx="2785176" cy="2213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Capture d’écran 2012-06-27 à 11.43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93" y="3401887"/>
            <a:ext cx="3249884" cy="227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Diapositive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13" y="3895796"/>
            <a:ext cx="2455441" cy="2142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47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36" y="0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KM2A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8" name="Image 7" descr="Capture d’écran 2012-09-18 à 16.52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28" y="2999809"/>
            <a:ext cx="2596519" cy="150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Capture d’écran 2012-06-27 à 11.43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96" y="4689896"/>
            <a:ext cx="2615907" cy="2053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 10" descr="Capture d’écran 2012-09-18 à 19.17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28" y="884601"/>
            <a:ext cx="2596519" cy="1726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168869" y="1017273"/>
            <a:ext cx="6172527" cy="4798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charset="2"/>
              <a:buChar char="²"/>
            </a:pP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KM2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rray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Détecteur d’1 km</a:t>
            </a:r>
            <a:r>
              <a:rPr lang="fr-FR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2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composé de 2 réseaux :</a:t>
            </a:r>
          </a:p>
          <a:p>
            <a:pPr algn="l"/>
            <a:endParaRPr lang="fr-F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ED -&gt; 5000 scintillateurs (EM),</a:t>
            </a:r>
          </a:p>
          <a:p>
            <a:pPr marL="800100" lvl="1" indent="-342900" algn="l">
              <a:buFont typeface="Wingdings" charset="2"/>
              <a:buChar char="²"/>
            </a:pPr>
            <a:endParaRPr lang="fr-FR" sz="3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MD -&gt; 1200 cuves </a:t>
            </a:r>
            <a:r>
              <a:rPr lang="fr-FR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Cherenkov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enterrées (muons).</a:t>
            </a:r>
          </a:p>
          <a:p>
            <a:pPr lvl="1" algn="l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rgbClr val="632523"/>
                </a:solidFill>
                <a:latin typeface="Cambria"/>
                <a:cs typeface="Cambria"/>
              </a:rPr>
              <a:t>Discrimination GAMMA / HADRON :</a:t>
            </a:r>
          </a:p>
          <a:p>
            <a:pPr algn="l"/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Seuls les muons atteignent les cuves, EM sont stoppées.</a:t>
            </a:r>
          </a:p>
          <a:p>
            <a:pPr algn="l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0"/>
              <a:buChar char="à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Mesure RAYONS COSMIQUES</a:t>
            </a:r>
          </a:p>
          <a:p>
            <a:pPr marL="342900" indent="-342900" algn="l">
              <a:buFont typeface="Wingdings" charset="0"/>
              <a:buChar char="à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Mesure GAMMAS entre 10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TeV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 et 1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PeV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.</a:t>
            </a:r>
          </a:p>
          <a:p>
            <a:pPr marL="342900" indent="-342900" algn="l">
              <a:buFont typeface="Wingdings" charset="0"/>
              <a:buChar char="à"/>
            </a:pP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  <a:sym typeface="Wingdings"/>
            </a:endParaRPr>
          </a:p>
          <a:p>
            <a:pPr marL="342900" indent="-342900" algn="l">
              <a:buFont typeface="Wingdings" charset="0"/>
              <a:buChar char="à"/>
            </a:pP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059562" y="5204488"/>
            <a:ext cx="3023643" cy="96317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23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WFCTA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777" y="1020544"/>
            <a:ext cx="4452458" cy="5614514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W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ide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F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luorescence </a:t>
            </a:r>
            <a:r>
              <a:rPr lang="fr-FR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herenkov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T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elescopes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rea</a:t>
            </a:r>
          </a:p>
          <a:p>
            <a:pPr marL="342900" indent="-342900" algn="l">
              <a:buFont typeface="Wingdings" charset="2"/>
              <a:buChar char="²"/>
            </a:pPr>
            <a:endParaRPr lang="fr-F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24 télescopes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Cherenkov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. </a:t>
            </a:r>
          </a:p>
          <a:p>
            <a:pPr algn="l"/>
            <a:endParaRPr lang="fr-FR" sz="1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Mesurent flux de particules, énergie, position.</a:t>
            </a:r>
          </a:p>
          <a:p>
            <a:pPr algn="l"/>
            <a:endParaRPr lang="fr-F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latin typeface="Cambria"/>
                <a:cs typeface="Cambria"/>
              </a:rPr>
              <a:t>Détection de </a:t>
            </a: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latin typeface="Cambria"/>
                <a:cs typeface="Cambria"/>
              </a:rPr>
              <a:t>GAMMAS + RC.</a:t>
            </a:r>
            <a:endParaRPr lang="fr-FR" sz="2000" dirty="0" smtClean="0">
              <a:solidFill>
                <a:schemeClr val="accent2">
                  <a:lumMod val="50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0"/>
              <a:buChar char="à"/>
            </a:pP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latin typeface="Cambria"/>
                <a:cs typeface="Cambria"/>
              </a:rPr>
              <a:t>P</a:t>
            </a:r>
            <a:r>
              <a:rPr lang="fr-FR" sz="2000" b="1" dirty="0" smtClean="0">
                <a:solidFill>
                  <a:srgbClr val="953735"/>
                </a:solidFill>
                <a:latin typeface="Cambria"/>
                <a:cs typeface="Cambria"/>
              </a:rPr>
              <a:t>ermet discrimination </a:t>
            </a:r>
          </a:p>
          <a:p>
            <a:pPr algn="l"/>
            <a:r>
              <a:rPr lang="fr-FR" sz="2000" b="1" dirty="0" smtClean="0">
                <a:solidFill>
                  <a:srgbClr val="953735"/>
                </a:solidFill>
                <a:latin typeface="Cambria"/>
                <a:cs typeface="Cambria"/>
              </a:rPr>
              <a:t>GAMMA / RAYONS COSMIQUES.</a:t>
            </a:r>
          </a:p>
          <a:p>
            <a:pPr algn="l"/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r>
              <a:rPr lang="fr-FR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Pour une source donnée, le flux de gamma est rectiligne.         Alors que pour les RC, le flux sera isotrope.</a:t>
            </a:r>
            <a:endParaRPr lang="fr-FR" sz="13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5" name="Picture 4" descr="IMG_0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r="17459"/>
          <a:stretch>
            <a:fillRect/>
          </a:stretch>
        </p:blipFill>
        <p:spPr bwMode="auto">
          <a:xfrm>
            <a:off x="6632226" y="4443424"/>
            <a:ext cx="2314222" cy="2379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47" descr="Capture d’écran 2012-11-30 à 13.35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98" y="1083265"/>
            <a:ext cx="4233333" cy="3360159"/>
          </a:xfrm>
          <a:prstGeom prst="rect">
            <a:avLst/>
          </a:prstGeom>
        </p:spPr>
      </p:pic>
      <p:pic>
        <p:nvPicPr>
          <p:cNvPr id="49" name="Image 48" descr="Capture d’écran 2012-11-30 à 15.14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3" y="4506144"/>
            <a:ext cx="3159610" cy="143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Capture d’écran 2012-11-30 à 21.45.3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35" y="4594554"/>
            <a:ext cx="1342357" cy="1342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92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WCDA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0843" y="1115784"/>
            <a:ext cx="5879125" cy="4798023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W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ater </a:t>
            </a:r>
            <a:r>
              <a:rPr lang="fr-FR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herenkov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D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etector </a:t>
            </a:r>
            <a:r>
              <a:rPr lang="fr-FR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rray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4 grand bassins </a:t>
            </a:r>
          </a:p>
          <a:p>
            <a:pPr marL="800100" lvl="1" indent="-342900" algn="l">
              <a:buFont typeface="Wingdings" charset="2"/>
              <a:buChar char="²"/>
            </a:pP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Surface : 150 m</a:t>
            </a:r>
            <a:r>
              <a:rPr lang="fr-FR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2</a:t>
            </a: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,</a:t>
            </a:r>
            <a:endParaRPr lang="fr-FR" sz="1600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Profondeur : 4 m,</a:t>
            </a:r>
          </a:p>
          <a:p>
            <a:pPr marL="800100" lvl="1" indent="-342900" algn="l">
              <a:buFont typeface="Wingdings" charset="2"/>
              <a:buChar char="²"/>
            </a:pP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Divisés en 900 sections avec chacune 1 PM de 8 ’’.</a:t>
            </a:r>
          </a:p>
          <a:p>
            <a:pPr algn="l"/>
            <a:endParaRPr lang="fr-FR" sz="1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Mesure charge et temps (effet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Cherenkov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).</a:t>
            </a:r>
          </a:p>
          <a:p>
            <a:pPr marL="342900" indent="-342900" algn="l">
              <a:buFont typeface="Wingdings" charset="2"/>
              <a:buChar char="²"/>
            </a:pPr>
            <a:endParaRPr lang="fr-F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Des cuves supplémentaires seront disposées autour des bassins, pour aider à la discrimination entre gerbe PROTON/GAMMA.</a:t>
            </a:r>
          </a:p>
          <a:p>
            <a:pPr algn="l"/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0"/>
              <a:buChar char="à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Mesure RAYONS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COSMIQUES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 Mesure GAMMAS entre 300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GeV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 et 10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TeV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  <a:sym typeface="Wingdings"/>
              </a:rPr>
              <a:t>.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ü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6" name="Image 5" descr="W0201109193961581472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98" y="1074884"/>
            <a:ext cx="2354034" cy="195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Capture d’écran 2012-06-27 à 11.43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68" y="4269603"/>
            <a:ext cx="2615907" cy="2053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1" name="Connecteur droit avec flèche 10"/>
          <p:cNvCxnSpPr/>
          <p:nvPr/>
        </p:nvCxnSpPr>
        <p:spPr>
          <a:xfrm>
            <a:off x="5424473" y="5440928"/>
            <a:ext cx="1975386" cy="47287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4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38537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SIMULATION DU DÉTECTEUR KM2A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05057" y="2694747"/>
            <a:ext cx="6082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1/ Taille des cuves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Cherenkov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 ?</a:t>
            </a:r>
          </a:p>
          <a:p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/>
            </a:r>
            <a:b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</a:b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2/ Simulation de KM2A : ED et MD</a:t>
            </a:r>
          </a:p>
          <a:p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1116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TAILLE DES CUVES CHERENKOV ?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2995" y="1317344"/>
            <a:ext cx="8325097" cy="4798023"/>
          </a:xfrm>
        </p:spPr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Projet LHAASO en phase de R&amp;D </a:t>
            </a:r>
          </a:p>
          <a:p>
            <a:pPr algn="l"/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	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--&gt; pas encore définitif (taille cuve, …)</a:t>
            </a:r>
          </a:p>
          <a:p>
            <a:pPr algn="l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Étude sur les dimensions des cuves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Cherenkov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Pour ces gammes d’énergie, il y a peu de muons :</a:t>
            </a:r>
          </a:p>
          <a:p>
            <a:pPr marL="342900" indent="-342900" algn="l">
              <a:buFont typeface="Wingdings" charset="2"/>
              <a:buChar char="²"/>
            </a:pPr>
            <a:endParaRPr lang="fr-FR" sz="1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Besoin de cuves assez grandes pour augmenter la surface de détection</a:t>
            </a:r>
          </a:p>
          <a:p>
            <a:pPr marL="800100" lvl="1" indent="-342900" algn="l">
              <a:buFont typeface="Wingdings" charset="2"/>
              <a:buChar char="²"/>
            </a:pPr>
            <a:endParaRPr lang="fr-FR" sz="1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Est-ce au détriment du signal mesuré par les cuves ?</a:t>
            </a:r>
          </a:p>
          <a:p>
            <a:pPr lvl="1" algn="l"/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Photons issus d’effet </a:t>
            </a:r>
            <a:r>
              <a:rPr lang="fr-FR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Cherenkov</a:t>
            </a: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vont parcourir plus de distance.</a:t>
            </a:r>
          </a:p>
          <a:p>
            <a:pPr marL="342900" indent="-342900" algn="l">
              <a:buFont typeface="Wingdings" charset="2"/>
              <a:buChar char="²"/>
            </a:pP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Étude de la qualité de l’eau dans les cuves (longueur d’absorption eau)</a:t>
            </a:r>
          </a:p>
          <a:p>
            <a:pPr algn="l"/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      --&gt; problème !</a:t>
            </a:r>
          </a:p>
          <a:p>
            <a:pPr marL="342900" indent="-342900" algn="l">
              <a:buFont typeface="Wingdings" charset="2"/>
              <a:buChar char="²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lvl="1" algn="l"/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lvl="1" algn="l"/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82079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SIGNAL D’UN MUON DANS UNE CUVE CHERENKOV</a:t>
            </a:r>
            <a:endParaRPr lang="fr-FR" sz="28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0265" y="1115784"/>
            <a:ext cx="8263467" cy="1202129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charset="2"/>
              <a:buChar char="²"/>
            </a:pPr>
            <a:r>
              <a:rPr lang="fr-FR" sz="2000" dirty="0" smtClean="0">
                <a:solidFill>
                  <a:schemeClr val="tx1"/>
                </a:solidFill>
                <a:latin typeface="Cambria"/>
                <a:cs typeface="Cambria"/>
              </a:rPr>
              <a:t>Signal d’un muon dans une cuve est proportionnel à son trajet dans la cuve ( Nb photons </a:t>
            </a:r>
            <a:r>
              <a:rPr lang="fr-FR" sz="2000" dirty="0" err="1" smtClean="0">
                <a:solidFill>
                  <a:schemeClr val="tx1"/>
                </a:solidFill>
                <a:latin typeface="Cambria"/>
                <a:cs typeface="Cambria"/>
              </a:rPr>
              <a:t>Cherenkov</a:t>
            </a:r>
            <a:r>
              <a:rPr lang="fr-FR" sz="2000" dirty="0" smtClean="0">
                <a:solidFill>
                  <a:schemeClr val="tx1"/>
                </a:solidFill>
                <a:latin typeface="Cambria"/>
                <a:cs typeface="Cambria"/>
              </a:rPr>
              <a:t> créés)</a:t>
            </a:r>
          </a:p>
          <a:p>
            <a:pPr marL="342900" indent="-342900" algn="just">
              <a:buFont typeface="Wingdings" charset="2"/>
              <a:buChar char="²"/>
            </a:pPr>
            <a:r>
              <a:rPr lang="fr-FR" sz="2000" dirty="0" smtClean="0">
                <a:solidFill>
                  <a:schemeClr val="tx1"/>
                </a:solidFill>
                <a:latin typeface="Cambria"/>
                <a:cs typeface="Cambria"/>
              </a:rPr>
              <a:t>Mais il dépend aussi de la propagation des photons dans la cuve.</a:t>
            </a:r>
          </a:p>
          <a:p>
            <a:pPr marL="342900" indent="-342900" algn="l">
              <a:buFont typeface="Wingdings" charset="2"/>
              <a:buChar char="ü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9514" y="2488644"/>
            <a:ext cx="3647152" cy="2862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dirty="0" smtClean="0">
                <a:latin typeface="Cambria"/>
                <a:cs typeface="Cambria"/>
              </a:rPr>
              <a:t>1 PM au </a:t>
            </a:r>
            <a:r>
              <a:rPr lang="en-US" dirty="0" err="1" smtClean="0">
                <a:latin typeface="Cambria"/>
                <a:cs typeface="Cambria"/>
              </a:rPr>
              <a:t>centre</a:t>
            </a:r>
            <a:r>
              <a:rPr lang="en-US" dirty="0" smtClean="0">
                <a:latin typeface="Cambria"/>
                <a:cs typeface="Cambria"/>
              </a:rPr>
              <a:t> de la </a:t>
            </a:r>
            <a:r>
              <a:rPr lang="en-US" dirty="0" err="1" smtClean="0">
                <a:latin typeface="Cambria"/>
                <a:cs typeface="Cambria"/>
              </a:rPr>
              <a:t>cuve</a:t>
            </a:r>
            <a:endParaRPr lang="en-US" dirty="0" smtClean="0">
              <a:latin typeface="Cambria"/>
              <a:cs typeface="Cambria"/>
            </a:endParaRPr>
          </a:p>
          <a:p>
            <a:pPr>
              <a:defRPr/>
            </a:pPr>
            <a:r>
              <a:rPr lang="en-US" dirty="0" smtClean="0">
                <a:latin typeface="Cambria"/>
                <a:cs typeface="Cambria"/>
              </a:rPr>
              <a:t>     </a:t>
            </a:r>
            <a:endParaRPr lang="en-US" u="sng" dirty="0">
              <a:latin typeface="Cambria"/>
              <a:cs typeface="Cambria"/>
            </a:endParaRPr>
          </a:p>
          <a:p>
            <a:pPr>
              <a:defRPr/>
            </a:pPr>
            <a:r>
              <a:rPr lang="en-US" u="sng" dirty="0" err="1" smtClean="0">
                <a:latin typeface="Cambria"/>
                <a:cs typeface="Cambria"/>
              </a:rPr>
              <a:t>Paramètres</a:t>
            </a:r>
            <a:r>
              <a:rPr lang="en-US" u="sng" dirty="0" smtClean="0">
                <a:latin typeface="Cambria"/>
                <a:cs typeface="Cambria"/>
              </a:rPr>
              <a:t> de la </a:t>
            </a:r>
            <a:r>
              <a:rPr lang="en-US" u="sng" dirty="0" err="1" smtClean="0">
                <a:latin typeface="Cambria"/>
                <a:cs typeface="Cambria"/>
              </a:rPr>
              <a:t>cuve</a:t>
            </a:r>
            <a:r>
              <a:rPr lang="en-US" u="sng" dirty="0" smtClean="0">
                <a:latin typeface="Cambria"/>
                <a:cs typeface="Cambria"/>
              </a:rPr>
              <a:t> :</a:t>
            </a:r>
            <a:endParaRPr lang="en-US" sz="600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Ø"/>
              <a:defRPr/>
            </a:pPr>
            <a:r>
              <a:rPr lang="fr-FR" dirty="0" smtClean="0">
                <a:latin typeface="Cambria"/>
                <a:cs typeface="Cambria"/>
              </a:rPr>
              <a:t>Longueur d’absorption de l’eau</a:t>
            </a:r>
            <a:endParaRPr lang="en-US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dirty="0" err="1" smtClean="0">
                <a:latin typeface="Cambria"/>
                <a:cs typeface="Cambria"/>
              </a:rPr>
              <a:t>Réflectivité</a:t>
            </a:r>
            <a:r>
              <a:rPr lang="en-US" dirty="0" smtClean="0">
                <a:latin typeface="Cambria"/>
                <a:cs typeface="Cambria"/>
              </a:rPr>
              <a:t> du </a:t>
            </a:r>
            <a:r>
              <a:rPr lang="en-US" dirty="0" err="1" smtClean="0">
                <a:latin typeface="Cambria"/>
                <a:cs typeface="Cambria"/>
              </a:rPr>
              <a:t>Tyvek</a:t>
            </a:r>
            <a:r>
              <a:rPr lang="en-US" dirty="0" smtClean="0">
                <a:latin typeface="Cambria"/>
                <a:cs typeface="Cambria"/>
              </a:rPr>
              <a:t>  </a:t>
            </a:r>
            <a:endParaRPr lang="en-US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Ø"/>
              <a:defRPr/>
            </a:pPr>
            <a:r>
              <a:rPr lang="fr-FR" dirty="0" smtClean="0">
                <a:latin typeface="Cambria"/>
                <a:cs typeface="Cambria"/>
              </a:rPr>
              <a:t>E</a:t>
            </a:r>
            <a:r>
              <a:rPr lang="en-US" dirty="0" err="1" smtClean="0">
                <a:latin typeface="Cambria"/>
                <a:cs typeface="Cambria"/>
              </a:rPr>
              <a:t>fficacité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quantique</a:t>
            </a:r>
            <a:r>
              <a:rPr lang="en-US" dirty="0" smtClean="0">
                <a:latin typeface="Cambria"/>
                <a:cs typeface="Cambria"/>
              </a:rPr>
              <a:t> des PMs</a:t>
            </a:r>
            <a:endParaRPr lang="en-US" dirty="0">
              <a:latin typeface="Cambria"/>
              <a:cs typeface="Cambria"/>
            </a:endParaRPr>
          </a:p>
          <a:p>
            <a:pPr>
              <a:defRPr/>
            </a:pPr>
            <a:endParaRPr lang="en-US" dirty="0">
              <a:latin typeface="Cambria"/>
              <a:cs typeface="Cambria"/>
            </a:endParaRPr>
          </a:p>
          <a:p>
            <a:pPr>
              <a:defRPr/>
            </a:pPr>
            <a:r>
              <a:rPr lang="en-US" u="sng" dirty="0" smtClean="0">
                <a:latin typeface="Cambria"/>
                <a:cs typeface="Cambria"/>
              </a:rPr>
              <a:t>Observables </a:t>
            </a:r>
            <a:r>
              <a:rPr lang="en-US" u="sng" dirty="0" err="1" smtClean="0">
                <a:latin typeface="Cambria"/>
                <a:cs typeface="Cambria"/>
              </a:rPr>
              <a:t>mesurées</a:t>
            </a:r>
            <a:r>
              <a:rPr lang="en-US" u="sng" dirty="0" smtClean="0">
                <a:latin typeface="Cambria"/>
                <a:cs typeface="Cambria"/>
              </a:rPr>
              <a:t> :</a:t>
            </a:r>
            <a:endParaRPr lang="en-US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dirty="0" smtClean="0">
                <a:latin typeface="Cambria"/>
                <a:cs typeface="Cambria"/>
              </a:rPr>
              <a:t>Distribution charge ( </a:t>
            </a:r>
            <a:r>
              <a:rPr lang="en-US" dirty="0" err="1">
                <a:latin typeface="Cambria"/>
                <a:cs typeface="Cambria"/>
              </a:rPr>
              <a:t>nPe</a:t>
            </a:r>
            <a:r>
              <a:rPr lang="en-US" dirty="0">
                <a:latin typeface="Cambria"/>
                <a:cs typeface="Cambria"/>
              </a:rPr>
              <a:t>)</a:t>
            </a: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dirty="0" err="1" smtClean="0">
                <a:latin typeface="Cambria"/>
                <a:cs typeface="Cambria"/>
              </a:rPr>
              <a:t>Profil</a:t>
            </a:r>
            <a:r>
              <a:rPr lang="en-US" dirty="0" smtClean="0">
                <a:latin typeface="Cambria"/>
                <a:cs typeface="Cambria"/>
              </a:rPr>
              <a:t> impulsion</a:t>
            </a:r>
            <a:endParaRPr lang="fr-FR" dirty="0">
              <a:latin typeface="Cambria"/>
              <a:cs typeface="Cambria"/>
            </a:endParaRPr>
          </a:p>
        </p:txBody>
      </p:sp>
      <p:pic>
        <p:nvPicPr>
          <p:cNvPr id="7" name="Image 6" descr="Capture d’écran 2012-09-10 à 10.59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0" y="2519472"/>
            <a:ext cx="4196055" cy="283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5678" y="5786045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u="sng" dirty="0" smtClean="0">
                <a:latin typeface="Cambria"/>
                <a:cs typeface="Cambria"/>
              </a:rPr>
              <a:t>Energie</a:t>
            </a:r>
            <a:r>
              <a:rPr lang="de-DE" u="sng" dirty="0">
                <a:latin typeface="Cambria"/>
                <a:cs typeface="Cambria"/>
              </a:rPr>
              <a:t> </a:t>
            </a:r>
            <a:r>
              <a:rPr lang="de-DE" u="sng" dirty="0" err="1" smtClean="0">
                <a:latin typeface="Cambria"/>
                <a:cs typeface="Cambria"/>
              </a:rPr>
              <a:t>perdue</a:t>
            </a:r>
            <a:r>
              <a:rPr lang="de-DE" u="sng" dirty="0" smtClean="0">
                <a:latin typeface="Cambria"/>
                <a:cs typeface="Cambria"/>
              </a:rPr>
              <a:t> </a:t>
            </a:r>
            <a:r>
              <a:rPr lang="fr-FR" u="sng" dirty="0" smtClean="0">
                <a:latin typeface="Cambria"/>
                <a:cs typeface="Cambria"/>
              </a:rPr>
              <a:t>par un muon vertical</a:t>
            </a:r>
            <a:r>
              <a:rPr lang="fi-FI" u="sng" dirty="0" smtClean="0">
                <a:latin typeface="Cambria"/>
                <a:cs typeface="Cambria"/>
              </a:rPr>
              <a:t> en </a:t>
            </a:r>
            <a:r>
              <a:rPr lang="fi-FI" u="sng" dirty="0" err="1" smtClean="0">
                <a:latin typeface="Cambria"/>
                <a:cs typeface="Cambria"/>
              </a:rPr>
              <a:t>traversant</a:t>
            </a:r>
            <a:r>
              <a:rPr lang="fi-FI" u="sng" dirty="0" smtClean="0">
                <a:latin typeface="Cambria"/>
                <a:cs typeface="Cambria"/>
              </a:rPr>
              <a:t> la </a:t>
            </a:r>
            <a:r>
              <a:rPr lang="fi-FI" u="sng" dirty="0" err="1" smtClean="0">
                <a:latin typeface="Cambria"/>
                <a:cs typeface="Cambria"/>
              </a:rPr>
              <a:t>cuve</a:t>
            </a:r>
            <a:r>
              <a:rPr lang="fr-FR" u="sng" dirty="0" smtClean="0">
                <a:latin typeface="Cambria"/>
                <a:cs typeface="Cambria"/>
              </a:rPr>
              <a:t> :</a:t>
            </a:r>
          </a:p>
          <a:p>
            <a:pPr algn="ctr"/>
            <a:endParaRPr lang="fr-FR" sz="800" dirty="0">
              <a:latin typeface="Cambria"/>
              <a:cs typeface="Cambria"/>
            </a:endParaRPr>
          </a:p>
          <a:p>
            <a:pPr algn="ctr"/>
            <a:r>
              <a:rPr lang="fr-FR" dirty="0">
                <a:latin typeface="Cambria"/>
                <a:cs typeface="Cambria"/>
              </a:rPr>
              <a:t>              200 MeV/m = 240 MeV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0990" y="5799555"/>
            <a:ext cx="6333778" cy="76944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96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57180"/>
            <a:ext cx="9144000" cy="864446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INLUENCE TAILLE DES CUVES ET </a:t>
            </a:r>
            <a:b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QUALITÉ DE L’EAU SUR LE SIGNAL</a:t>
            </a:r>
            <a:endParaRPr lang="fr-FR" sz="32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50243" y="2002648"/>
            <a:ext cx="3642418" cy="2955681"/>
          </a:xfrm>
        </p:spPr>
        <p:txBody>
          <a:bodyPr>
            <a:normAutofit/>
          </a:bodyPr>
          <a:lstStyle/>
          <a:p>
            <a:pPr marL="457200" indent="-4572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10000 µ toutes directions</a:t>
            </a:r>
          </a:p>
          <a:p>
            <a:pPr marL="457200" indent="-4572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Energie µ = 1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GeV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457200" indent="-457200" algn="l">
              <a:buFont typeface="Wingdings" charset="2"/>
              <a:buChar char="²"/>
            </a:pP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R</a:t>
            </a:r>
            <a:r>
              <a:rPr lang="fr-FR" sz="2000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diff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tyvek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= 0.94</a:t>
            </a:r>
          </a:p>
          <a:p>
            <a:pPr marL="457200" indent="-457200" algn="l">
              <a:buFont typeface="Wingdings" charset="2"/>
              <a:buChar char="²"/>
            </a:pP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Q</a:t>
            </a:r>
            <a:r>
              <a:rPr lang="fr-FR" sz="2000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eff</a:t>
            </a:r>
            <a:r>
              <a:rPr lang="fr-FR" sz="20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PM = 0.24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457200" indent="-4572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Hauteur cuve = 1.2 m</a:t>
            </a:r>
          </a:p>
          <a:p>
            <a:pPr marL="457200" indent="-4572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1 PM au centre de la cuve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5" name="Image 4" descr="muon all-direction 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9" y="1176253"/>
            <a:ext cx="4842407" cy="3905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13"/>
          <p:cNvSpPr txBox="1">
            <a:spLocks noChangeArrowheads="1"/>
          </p:cNvSpPr>
          <p:nvPr/>
        </p:nvSpPr>
        <p:spPr bwMode="auto">
          <a:xfrm>
            <a:off x="302364" y="5177622"/>
            <a:ext cx="8647619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fr-FR" sz="2000" b="1" u="sng" dirty="0" smtClean="0"/>
              <a:t>Variation du rayons des cuves entre 1.8 m (Auger) et 3.6 m  </a:t>
            </a:r>
          </a:p>
          <a:p>
            <a:pPr eaLnBrk="1" hangingPunct="1">
              <a:buFont typeface="Wingdings" charset="0"/>
              <a:buChar char="Ø"/>
            </a:pPr>
            <a:r>
              <a:rPr lang="fr-FR" sz="2000" b="1" u="sng" dirty="0" smtClean="0"/>
              <a:t>Variation de la longueur d’absorption entre 10 m et 100 m (Auger)</a:t>
            </a:r>
          </a:p>
          <a:p>
            <a:pPr eaLnBrk="1" hangingPunct="1">
              <a:buFont typeface="Wingdings" charset="0"/>
              <a:buChar char="Ø"/>
            </a:pPr>
            <a:endParaRPr lang="fr-FR" sz="500" b="1" u="sng" dirty="0" smtClean="0"/>
          </a:p>
          <a:p>
            <a:pPr marL="342900" indent="-342900" eaLnBrk="1" hangingPunct="1">
              <a:buFont typeface="Wingdings" charset="2"/>
              <a:buChar char="v"/>
            </a:pPr>
            <a:r>
              <a:rPr lang="fr-FR" sz="2000" dirty="0" smtClean="0"/>
              <a:t>Rayon de la cuve simulée :  1.8 </a:t>
            </a:r>
            <a:r>
              <a:rPr lang="fr-FR" sz="2000" dirty="0"/>
              <a:t>m  --&gt;  </a:t>
            </a:r>
            <a:r>
              <a:rPr lang="fr-FR" sz="2000" dirty="0" smtClean="0"/>
              <a:t>3.6 </a:t>
            </a:r>
            <a:r>
              <a:rPr lang="fr-FR" sz="2000" dirty="0"/>
              <a:t>m</a:t>
            </a:r>
          </a:p>
          <a:p>
            <a:pPr marL="342900" indent="-342900" eaLnBrk="1" hangingPunct="1">
              <a:buFont typeface="Wingdings" charset="2"/>
              <a:buChar char="v"/>
            </a:pPr>
            <a:r>
              <a:rPr lang="fr-FR" sz="2000" dirty="0" smtClean="0"/>
              <a:t>Nombre de photoélectrons  :    103     </a:t>
            </a:r>
            <a:r>
              <a:rPr lang="fr-FR" sz="2000" dirty="0"/>
              <a:t>--&gt;    30       </a:t>
            </a:r>
            <a:r>
              <a:rPr lang="fr-FR" sz="2000" b="1" dirty="0">
                <a:solidFill>
                  <a:srgbClr val="BC300A"/>
                </a:solidFill>
              </a:rPr>
              <a:t>( - 70 % </a:t>
            </a:r>
            <a:r>
              <a:rPr lang="fr-FR" sz="2000" b="1" dirty="0" smtClean="0">
                <a:solidFill>
                  <a:srgbClr val="BC300A"/>
                </a:solidFill>
              </a:rPr>
              <a:t>)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4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INFLUENCE TAILLE DES CUVES SUR IMPULSIONS</a:t>
            </a:r>
            <a:endParaRPr lang="fr-FR" sz="28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8738" y="1116093"/>
            <a:ext cx="4494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Impulsion pour R = 1.8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m 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591050" y="1116093"/>
            <a:ext cx="4512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 b="1" dirty="0" smtClean="0">
                <a:solidFill>
                  <a:srgbClr val="953735"/>
                </a:solidFill>
                <a:latin typeface="Cambria"/>
                <a:cs typeface="Cambria"/>
              </a:rPr>
              <a:t>Impulsion pour R = 3.6 </a:t>
            </a:r>
            <a:r>
              <a:rPr lang="fr-FR" sz="2000" b="1" dirty="0">
                <a:solidFill>
                  <a:srgbClr val="953735"/>
                </a:solidFill>
                <a:latin typeface="Cambria"/>
                <a:cs typeface="Cambria"/>
              </a:rPr>
              <a:t>m </a:t>
            </a:r>
          </a:p>
        </p:txBody>
      </p:sp>
      <p:sp>
        <p:nvSpPr>
          <p:cNvPr id="15" name="ZoneTexte 8"/>
          <p:cNvSpPr txBox="1">
            <a:spLocks noChangeArrowheads="1"/>
          </p:cNvSpPr>
          <p:nvPr/>
        </p:nvSpPr>
        <p:spPr bwMode="auto">
          <a:xfrm>
            <a:off x="108807" y="5226287"/>
            <a:ext cx="8967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fr-FR" sz="2000" dirty="0" smtClean="0"/>
              <a:t>Pour des cuves entre 1.8 m et 3.6 m --&gt; perte de plus de 50 % du signal !</a:t>
            </a:r>
            <a:endParaRPr lang="fr-FR" sz="2000" dirty="0"/>
          </a:p>
          <a:p>
            <a:pPr eaLnBrk="1" hangingPunct="1">
              <a:buFont typeface="Wingdings" charset="0"/>
              <a:buChar char="Ø"/>
            </a:pPr>
            <a:r>
              <a:rPr lang="fr-FR" sz="2000" dirty="0" smtClean="0"/>
              <a:t>Plus la cuve est grande, plus les photons se réfléchissant plus d’une fois sont perdus </a:t>
            </a:r>
            <a:r>
              <a:rPr lang="fr-FR" sz="2000" dirty="0"/>
              <a:t>!</a:t>
            </a:r>
            <a:r>
              <a:rPr lang="fr-FR" sz="2000" dirty="0" smtClean="0"/>
              <a:t>!</a:t>
            </a:r>
          </a:p>
          <a:p>
            <a:pPr eaLnBrk="1" hangingPunct="1">
              <a:buFont typeface="Wingdings" charset="0"/>
              <a:buChar char="Ø"/>
            </a:pPr>
            <a:r>
              <a:rPr lang="fr-FR" sz="2000" dirty="0" smtClean="0"/>
              <a:t>Plus l’eau est de mauvaise qualité, plus les photons sont vite absorbés.</a:t>
            </a:r>
            <a:endParaRPr lang="fr-FR" sz="2000" dirty="0"/>
          </a:p>
        </p:txBody>
      </p:sp>
      <p:pic>
        <p:nvPicPr>
          <p:cNvPr id="16" name="Image 15" descr="profils 1.8 muons all-dir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1" y="1660525"/>
            <a:ext cx="4214561" cy="3224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 16" descr="profils 3.6 muons all-dire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72" y="1660526"/>
            <a:ext cx="4473575" cy="3224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3761985" y="4579640"/>
            <a:ext cx="82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(ns)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118521" y="4532682"/>
            <a:ext cx="82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15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BILAN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0265" y="1115784"/>
            <a:ext cx="8263467" cy="4798023"/>
          </a:xfrm>
        </p:spPr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/>
                </a:solidFill>
                <a:latin typeface="Cambria"/>
                <a:cs typeface="Cambria"/>
              </a:rPr>
              <a:t>Simulation réponse d’une cuve </a:t>
            </a:r>
            <a:r>
              <a:rPr lang="fr-FR" sz="2000" dirty="0" err="1" smtClean="0">
                <a:solidFill>
                  <a:schemeClr val="tx1"/>
                </a:solidFill>
                <a:latin typeface="Cambria"/>
                <a:cs typeface="Cambria"/>
              </a:rPr>
              <a:t>Cherenkov</a:t>
            </a:r>
            <a:r>
              <a:rPr lang="fr-FR" sz="2000" dirty="0" smtClean="0">
                <a:solidFill>
                  <a:schemeClr val="tx1"/>
                </a:solidFill>
                <a:latin typeface="Cambria"/>
                <a:cs typeface="Cambria"/>
              </a:rPr>
              <a:t> du réseau KM2A pour         10 000 muons de toutes directions.</a:t>
            </a:r>
          </a:p>
          <a:p>
            <a:pPr marL="342900" indent="-342900" algn="l">
              <a:buFont typeface="Wingdings" charset="2"/>
              <a:buChar char="²"/>
            </a:pPr>
            <a:endParaRPr lang="fr-FR" sz="1000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/>
                </a:solidFill>
                <a:latin typeface="Cambria"/>
                <a:cs typeface="Cambria"/>
              </a:rPr>
              <a:t>Nombre de photoélectrons diminue avec la taille des cuves, ainsi que pour que pour de faibles longueurs d’absorption de l’eau. </a:t>
            </a:r>
          </a:p>
          <a:p>
            <a:pPr marL="342900" indent="-342900" algn="l">
              <a:buFont typeface="Wingdings" charset="2"/>
              <a:buChar char="²"/>
            </a:pPr>
            <a:endParaRPr lang="fr-FR" sz="10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/>
                </a:solidFill>
                <a:latin typeface="Cambria"/>
                <a:cs typeface="Cambria"/>
              </a:rPr>
              <a:t>Perte des photoélectrons après une réflexion sur les parois cuve.</a:t>
            </a:r>
          </a:p>
          <a:p>
            <a:pPr lvl="1"/>
            <a:endParaRPr lang="fr-FR" sz="2200" dirty="0" smtClean="0"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Ø"/>
            </a:pPr>
            <a:r>
              <a:rPr lang="fr-FR" sz="2000" b="1" dirty="0" smtClean="0">
                <a:solidFill>
                  <a:srgbClr val="BC300A"/>
                </a:solidFill>
                <a:latin typeface="Calisto MT" charset="0"/>
              </a:rPr>
              <a:t>Perte de signal entre rayon de 1.8 m et 3.6 m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fr-FR" sz="2000" b="1" dirty="0" smtClean="0">
                <a:solidFill>
                  <a:srgbClr val="BC300A"/>
                </a:solidFill>
                <a:latin typeface="Calisto MT" charset="0"/>
              </a:rPr>
              <a:t>Signal toutefois détecté et quantifié !</a:t>
            </a:r>
          </a:p>
          <a:p>
            <a:pPr marL="342900" indent="-342900" algn="l">
              <a:buFont typeface="Wingdings" charset="2"/>
              <a:buChar char="²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414799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36" y="-4066"/>
            <a:ext cx="9128664" cy="864446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GERBE PROTON : E=1482 </a:t>
            </a:r>
            <a:r>
              <a:rPr lang="fr-FR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TeV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,</a:t>
            </a:r>
            <a:r>
              <a:rPr lang="el-GR" sz="3200" b="1" dirty="0" smtClean="0">
                <a:latin typeface="Ayuthaya"/>
                <a:cs typeface="Ayuthaya"/>
              </a:rPr>
              <a:t> Θ</a:t>
            </a:r>
            <a:r>
              <a:rPr lang="fr-FR" sz="3200" b="1" dirty="0" smtClean="0">
                <a:latin typeface="Ayuthaya"/>
                <a:cs typeface="Ayuthaya"/>
              </a:rPr>
              <a:t>=11.31°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 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6" name="Image 5" descr="array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" y="1213805"/>
            <a:ext cx="5483356" cy="4985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Connecteur droit avec flèche 10"/>
          <p:cNvCxnSpPr/>
          <p:nvPr/>
        </p:nvCxnSpPr>
        <p:spPr>
          <a:xfrm flipH="1">
            <a:off x="2600334" y="1733396"/>
            <a:ext cx="3648528" cy="2358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ZoneTexte 11"/>
          <p:cNvSpPr txBox="1">
            <a:spLocks noChangeArrowheads="1"/>
          </p:cNvSpPr>
          <p:nvPr/>
        </p:nvSpPr>
        <p:spPr bwMode="auto">
          <a:xfrm>
            <a:off x="6315103" y="1370265"/>
            <a:ext cx="2243138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Cœur de la gerbe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5743" y="3001294"/>
            <a:ext cx="3295201" cy="18532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ZoneTexte 5"/>
          <p:cNvSpPr txBox="1">
            <a:spLocks noChangeArrowheads="1"/>
          </p:cNvSpPr>
          <p:nvPr/>
        </p:nvSpPr>
        <p:spPr bwMode="auto">
          <a:xfrm>
            <a:off x="5848800" y="3038642"/>
            <a:ext cx="41417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2"/>
              <a:buChar char="²"/>
            </a:pPr>
            <a:r>
              <a:rPr lang="fr-FR" sz="1600" dirty="0" smtClean="0">
                <a:latin typeface="Cambria"/>
                <a:cs typeface="Cambria"/>
              </a:rPr>
              <a:t>Élément primaire : </a:t>
            </a:r>
            <a:r>
              <a:rPr lang="fr-FR" sz="1600" dirty="0">
                <a:latin typeface="Cambria"/>
                <a:cs typeface="Cambria"/>
              </a:rPr>
              <a:t>proton</a:t>
            </a:r>
          </a:p>
          <a:p>
            <a:pPr eaLnBrk="1" hangingPunct="1">
              <a:buFont typeface="Wingdings" charset="2"/>
              <a:buChar char="²"/>
            </a:pPr>
            <a:r>
              <a:rPr lang="fr-FR" sz="1600" dirty="0">
                <a:latin typeface="Cambria"/>
                <a:cs typeface="Cambria"/>
              </a:rPr>
              <a:t>Altitude </a:t>
            </a:r>
            <a:r>
              <a:rPr lang="fr-FR" sz="1600" dirty="0" smtClean="0">
                <a:latin typeface="Cambria"/>
                <a:cs typeface="Cambria"/>
              </a:rPr>
              <a:t>1</a:t>
            </a:r>
            <a:r>
              <a:rPr lang="fr-FR" sz="1600" baseline="30000" dirty="0" smtClean="0">
                <a:latin typeface="Cambria"/>
                <a:cs typeface="Cambria"/>
              </a:rPr>
              <a:t>ère</a:t>
            </a:r>
            <a:r>
              <a:rPr lang="fr-FR" sz="1600" dirty="0" smtClean="0">
                <a:latin typeface="Cambria"/>
                <a:cs typeface="Cambria"/>
              </a:rPr>
              <a:t> interaction </a:t>
            </a:r>
            <a:r>
              <a:rPr lang="fr-FR" sz="1600" dirty="0">
                <a:latin typeface="Cambria"/>
                <a:cs typeface="Cambria"/>
              </a:rPr>
              <a:t>= 19 km</a:t>
            </a:r>
          </a:p>
          <a:p>
            <a:pPr eaLnBrk="1" hangingPunct="1">
              <a:buFont typeface="Wingdings" charset="2"/>
              <a:buChar char="²"/>
            </a:pPr>
            <a:r>
              <a:rPr lang="fr-FR" sz="1600" dirty="0" smtClean="0">
                <a:latin typeface="Cambria"/>
                <a:cs typeface="Cambria"/>
              </a:rPr>
              <a:t>Energie du proton </a:t>
            </a:r>
            <a:r>
              <a:rPr lang="fr-FR" sz="1600" dirty="0">
                <a:latin typeface="Cambria"/>
                <a:cs typeface="Cambria"/>
              </a:rPr>
              <a:t>= 1482 </a:t>
            </a:r>
            <a:r>
              <a:rPr lang="fr-FR" sz="1600" dirty="0" err="1">
                <a:latin typeface="Cambria"/>
                <a:cs typeface="Cambria"/>
              </a:rPr>
              <a:t>TeV</a:t>
            </a:r>
            <a:endParaRPr lang="fr-FR" sz="1600" dirty="0">
              <a:latin typeface="Cambria"/>
              <a:cs typeface="Cambria"/>
            </a:endParaRPr>
          </a:p>
          <a:p>
            <a:pPr eaLnBrk="1" hangingPunct="1">
              <a:buFont typeface="Wingdings" charset="2"/>
              <a:buChar char="²"/>
            </a:pPr>
            <a:r>
              <a:rPr lang="el-GR" sz="1600" dirty="0">
                <a:latin typeface="Cambria"/>
                <a:cs typeface="Cambria"/>
              </a:rPr>
              <a:t>Θ</a:t>
            </a:r>
            <a:r>
              <a:rPr lang="fr-FR" sz="1600" dirty="0">
                <a:latin typeface="Cambria"/>
                <a:cs typeface="Cambria"/>
              </a:rPr>
              <a:t> = 11.31 ° </a:t>
            </a:r>
          </a:p>
          <a:p>
            <a:pPr eaLnBrk="1" hangingPunct="1">
              <a:buFont typeface="Wingdings" charset="2"/>
              <a:buChar char="²"/>
            </a:pPr>
            <a:r>
              <a:rPr lang="fr-FR" sz="1600" dirty="0" err="1">
                <a:latin typeface="Cambria"/>
                <a:cs typeface="Cambria"/>
              </a:rPr>
              <a:t>φ</a:t>
            </a:r>
            <a:r>
              <a:rPr lang="fr-FR" sz="1600" dirty="0">
                <a:latin typeface="Cambria"/>
                <a:cs typeface="Cambria"/>
              </a:rPr>
              <a:t> =136.79 </a:t>
            </a:r>
            <a:r>
              <a:rPr lang="fr-FR" sz="1600" dirty="0" smtClean="0">
                <a:latin typeface="Cambria"/>
                <a:cs typeface="Cambria"/>
              </a:rPr>
              <a:t>°</a:t>
            </a:r>
          </a:p>
          <a:p>
            <a:pPr eaLnBrk="1" hangingPunct="1">
              <a:buFont typeface="Wingdings" charset="0"/>
              <a:buChar char="v"/>
            </a:pPr>
            <a:endParaRPr lang="fr-FR" sz="1600" dirty="0"/>
          </a:p>
          <a:p>
            <a:pPr eaLnBrk="1" hangingPunct="1">
              <a:buFont typeface="Wingdings" charset="2"/>
              <a:buChar char="²"/>
            </a:pPr>
            <a:r>
              <a:rPr lang="fr-FR" sz="1600" dirty="0" smtClean="0">
                <a:latin typeface="Cambria"/>
                <a:cs typeface="Cambria"/>
              </a:rPr>
              <a:t>Réseau 1 km</a:t>
            </a:r>
            <a:r>
              <a:rPr lang="fr-FR" sz="1600" baseline="30000" dirty="0" smtClean="0">
                <a:latin typeface="Cambria"/>
                <a:cs typeface="Cambria"/>
              </a:rPr>
              <a:t>2</a:t>
            </a:r>
            <a:endParaRPr lang="fr-FR" sz="1600" baseline="30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5972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PLAN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84909" y="1102042"/>
            <a:ext cx="8243455" cy="5467840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1/ Présentation du projet LHAASO</a:t>
            </a:r>
          </a:p>
          <a:p>
            <a:pPr algn="l"/>
            <a:endParaRPr lang="fr-F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Physique LHAASO</a:t>
            </a:r>
          </a:p>
          <a:p>
            <a:pPr lvl="1" algn="l"/>
            <a:endParaRPr lang="fr-FR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Problématique LHAASO</a:t>
            </a:r>
          </a:p>
          <a:p>
            <a:pPr marL="800100" lvl="1" indent="-342900" algn="l">
              <a:buFont typeface="Wingdings" charset="2"/>
              <a:buChar char="²"/>
            </a:pPr>
            <a:endParaRPr lang="fr-FR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Description de l’observatoire 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  <a:p>
            <a:pPr algn="l"/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2/ Simulation du détecteur KM2A</a:t>
            </a:r>
          </a:p>
          <a:p>
            <a:pPr algn="l"/>
            <a:endParaRPr lang="fr-F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T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aille des cuves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Cherenkov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 ?</a:t>
            </a:r>
          </a:p>
          <a:p>
            <a:pPr marL="800100" lvl="1" indent="-342900" algn="l">
              <a:buFont typeface="Wingdings" charset="2"/>
              <a:buChar char="²"/>
            </a:pPr>
            <a:endParaRPr lang="fr-FR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Simulation du détecteur KM2A : MD &amp; ED</a:t>
            </a:r>
            <a:endParaRPr lang="fr-FR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  <a:p>
            <a:pPr marL="800100" lvl="1" indent="-342900" algn="l">
              <a:buFont typeface="Wingdings" charset="2"/>
              <a:buChar char="²"/>
            </a:pPr>
            <a:endParaRPr lang="fr-F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3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/ Conclusion &amp; To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D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o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L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ist</a:t>
            </a:r>
          </a:p>
          <a:p>
            <a:pPr algn="l"/>
            <a:endParaRPr lang="fr-FR" sz="10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Pouvoir de discrimination HADRON/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GAMMA</a:t>
            </a:r>
          </a:p>
          <a:p>
            <a:pPr lvl="1" algn="l"/>
            <a:endParaRPr lang="fr-FR" sz="5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800100" lvl="1" indent="-342900" algn="l">
              <a:buFont typeface="Wingdings" charset="2"/>
              <a:buChar char="²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Calcul de la sensibilité du détecteur </a:t>
            </a:r>
          </a:p>
          <a:p>
            <a:pPr algn="l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  <a:p>
            <a:pPr algn="l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394357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SIGNAUX DES CUVES CHERENKOV</a:t>
            </a:r>
            <a:endParaRPr lang="fr-FR" sz="32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0265" y="759598"/>
            <a:ext cx="8263467" cy="38927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Signaux (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photo-électrons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) en sortie des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PMs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, en fonction du temps.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5" name="Image 4" descr="trace_14m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8" y="1587387"/>
            <a:ext cx="4124013" cy="2371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trace_33m_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33" y="1587387"/>
            <a:ext cx="4124013" cy="2371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trace_45m_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8" y="4387503"/>
            <a:ext cx="4124013" cy="2371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269945" y="3983832"/>
            <a:ext cx="18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Cambria"/>
                <a:cs typeface="Cambria"/>
              </a:rPr>
              <a:t>45 m du cœur : </a:t>
            </a:r>
            <a:endParaRPr lang="fr-FR" u="sng" dirty="0">
              <a:latin typeface="Cambria"/>
              <a:cs typeface="Cambria"/>
            </a:endParaRPr>
          </a:p>
        </p:txBody>
      </p:sp>
      <p:pic>
        <p:nvPicPr>
          <p:cNvPr id="10" name="Image 9" descr="trace_90m_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33" y="4387503"/>
            <a:ext cx="4124013" cy="2371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5904469" y="3951566"/>
            <a:ext cx="18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Cambria"/>
                <a:cs typeface="Cambria"/>
              </a:rPr>
              <a:t>90 m du cœur : </a:t>
            </a:r>
            <a:endParaRPr lang="fr-FR" u="sng" dirty="0">
              <a:latin typeface="Cambria"/>
              <a:cs typeface="Cambria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10261" y="1148877"/>
            <a:ext cx="18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Cambria"/>
                <a:cs typeface="Cambria"/>
              </a:rPr>
              <a:t>14 m du cœur : </a:t>
            </a:r>
            <a:endParaRPr lang="fr-FR" u="sng" dirty="0">
              <a:latin typeface="Cambria"/>
              <a:cs typeface="Cambri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04469" y="1169636"/>
            <a:ext cx="18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Cambria"/>
                <a:cs typeface="Cambria"/>
              </a:rPr>
              <a:t>33 m du cœur : </a:t>
            </a:r>
            <a:endParaRPr lang="fr-FR" u="sng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4860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2400" y="27396"/>
            <a:ext cx="9144000" cy="86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SIGNAUX DES SCINTILLATEURS</a:t>
            </a:r>
            <a:endParaRPr lang="fr-FR" sz="32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69945" y="887456"/>
            <a:ext cx="18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Cambria"/>
                <a:cs typeface="Cambria"/>
              </a:rPr>
              <a:t>14 m du cœur : </a:t>
            </a:r>
            <a:endParaRPr lang="fr-FR" u="sng" dirty="0"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04469" y="887456"/>
            <a:ext cx="18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Cambria"/>
                <a:cs typeface="Cambria"/>
              </a:rPr>
              <a:t>30 m du cœur : </a:t>
            </a:r>
            <a:endParaRPr lang="fr-FR" u="sng" dirty="0">
              <a:latin typeface="Cambria"/>
              <a:cs typeface="Cambri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87856" y="3905326"/>
            <a:ext cx="18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mbria"/>
                <a:cs typeface="Cambria"/>
              </a:rPr>
              <a:t>5</a:t>
            </a:r>
            <a:r>
              <a:rPr lang="fr-FR" u="sng" dirty="0" smtClean="0">
                <a:latin typeface="Cambria"/>
                <a:cs typeface="Cambria"/>
              </a:rPr>
              <a:t>2 m du cœur :</a:t>
            </a:r>
            <a:r>
              <a:rPr lang="fr-FR" dirty="0" smtClean="0">
                <a:latin typeface="Cambria"/>
                <a:cs typeface="Cambria"/>
              </a:rPr>
              <a:t> </a:t>
            </a:r>
            <a:endParaRPr lang="fr-FR" dirty="0">
              <a:latin typeface="Cambria"/>
              <a:cs typeface="Cambria"/>
            </a:endParaRPr>
          </a:p>
        </p:txBody>
      </p:sp>
      <p:pic>
        <p:nvPicPr>
          <p:cNvPr id="11" name="Image 10" descr="Profil_ED_14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7" y="1378417"/>
            <a:ext cx="4124014" cy="2371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 descr="Profil_ED_30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04" y="1378417"/>
            <a:ext cx="4124013" cy="2371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 descr="Profil_ED_52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43" y="4339168"/>
            <a:ext cx="3828161" cy="216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9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CONCLUSION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049" y="894068"/>
            <a:ext cx="8441683" cy="2733967"/>
          </a:xfrm>
        </p:spPr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LHAASO un projet ambitieux pour mesurer Gamma et Rayons Cosmiques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Utilise plusieurs détecteurs (KM2A, télescopes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Cherenkov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).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Discrimination GAMMA / HADRON.</a:t>
            </a:r>
          </a:p>
          <a:p>
            <a:pPr marL="342900" indent="-342900" algn="l">
              <a:buFont typeface="Wingdings" charset="2"/>
              <a:buChar char="²"/>
            </a:pP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Simulations taille des cuves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Cherenkov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--&gt; grandes cuves conviennent.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Simulation du réseau KM2A : traces des signaux --&gt; informations pour électronique.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0158" y="3675562"/>
            <a:ext cx="9144000" cy="86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TO DO LIST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73344" y="4452832"/>
            <a:ext cx="6292384" cy="273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charset="2"/>
              <a:buChar char="²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Sensibilité évaluée par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les collègues en Chine.</a:t>
            </a:r>
            <a:endParaRPr lang="fr-FR" sz="1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--&gt; Estimation de la sensibilité avec une simulation complète.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Pouvoir de discrimination  GAMMA / HADRON.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Outils en place !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Résolution angulaire et en énergie.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7" name="Image 6" descr="Capture d’écran 2012-06-27 à 11.43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27" y="4622214"/>
            <a:ext cx="2532301" cy="198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94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192081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SIMULATION ED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84909" y="1021418"/>
            <a:ext cx="8243455" cy="546784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Réseau de scintillateurs (16 parties) 1m x 1m x 1.5 cm, espacés de 15 mètres.</a:t>
            </a:r>
          </a:p>
          <a:p>
            <a:pPr marL="800100" lvl="1" indent="-342900" algn="l">
              <a:buFont typeface="Wingdings" charset="2"/>
              <a:buChar char="Ø"/>
            </a:pPr>
            <a:r>
              <a:rPr lang="fr-FR" sz="2100" u="sng" dirty="0">
                <a:solidFill>
                  <a:schemeClr val="tx1"/>
                </a:solidFill>
                <a:latin typeface="Cambria"/>
                <a:cs typeface="Cambria"/>
              </a:rPr>
              <a:t>1</a:t>
            </a:r>
            <a:r>
              <a:rPr lang="fr-FR" sz="2100" u="sng" baseline="30000" dirty="0">
                <a:solidFill>
                  <a:schemeClr val="tx1"/>
                </a:solidFill>
                <a:latin typeface="Cambria"/>
                <a:cs typeface="Cambria"/>
              </a:rPr>
              <a:t>ère</a:t>
            </a:r>
            <a:r>
              <a:rPr lang="fr-FR" sz="2100" u="sng" dirty="0">
                <a:solidFill>
                  <a:schemeClr val="tx1"/>
                </a:solidFill>
                <a:latin typeface="Cambria"/>
                <a:cs typeface="Cambria"/>
              </a:rPr>
              <a:t> approximation :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  scintillateur en un seul bloc  </a:t>
            </a:r>
          </a:p>
          <a:p>
            <a:pPr marL="800100" lvl="1" indent="-342900" algn="l">
              <a:buFont typeface="Wingdings" charset="2"/>
              <a:buChar char="Ø"/>
            </a:pPr>
            <a:endParaRPr lang="fr-FR" sz="1600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800100" lvl="1" indent="-342900" algn="l">
              <a:buFont typeface="Wingdings" charset="2"/>
              <a:buChar char="Ø"/>
            </a:pPr>
            <a:endParaRPr lang="fr-FR" sz="2000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v"/>
            </a:pPr>
            <a:endParaRPr lang="fr-FR" sz="2000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100" u="sng" dirty="0">
                <a:solidFill>
                  <a:schemeClr val="tx1"/>
                </a:solidFill>
                <a:latin typeface="Cambria"/>
                <a:cs typeface="Cambria"/>
              </a:rPr>
              <a:t>Anthracène :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 C</a:t>
            </a:r>
            <a:r>
              <a:rPr lang="fr-FR" sz="2100" baseline="-25000" dirty="0">
                <a:solidFill>
                  <a:schemeClr val="tx1"/>
                </a:solidFill>
                <a:latin typeface="Cambria"/>
                <a:cs typeface="Cambria"/>
              </a:rPr>
              <a:t>14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H</a:t>
            </a:r>
            <a:r>
              <a:rPr lang="fr-FR" sz="2100" baseline="-25000" dirty="0">
                <a:solidFill>
                  <a:schemeClr val="tx1"/>
                </a:solidFill>
                <a:latin typeface="Cambria"/>
                <a:cs typeface="Cambria"/>
              </a:rPr>
              <a:t>10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</a:p>
          <a:p>
            <a:pPr marL="800100" lvl="1" indent="-342900" algn="l">
              <a:buFont typeface="Wingdings" charset="2"/>
              <a:buChar char="Ø"/>
            </a:pP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  <a:sym typeface="Wingdings"/>
              </a:rPr>
              <a:t>Pour 1 MeV déposé dans le scintillateur --&gt; 11000 photons créés.</a:t>
            </a:r>
          </a:p>
          <a:p>
            <a:pPr algn="l"/>
            <a:endParaRPr lang="fr-FR" sz="2000" dirty="0">
              <a:solidFill>
                <a:schemeClr val="tx1"/>
              </a:solidFill>
              <a:latin typeface="Cambria"/>
              <a:cs typeface="Cambria"/>
              <a:sym typeface="Wingdings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  <a:sym typeface="Wingdings"/>
              </a:rPr>
              <a:t>Énergie déposée dans le scintillateur pour chaque particule ?</a:t>
            </a:r>
          </a:p>
          <a:p>
            <a:pPr algn="l"/>
            <a:endParaRPr lang="fr-FR" sz="800" dirty="0">
              <a:solidFill>
                <a:schemeClr val="tx1"/>
              </a:solidFill>
              <a:latin typeface="Cambria"/>
              <a:cs typeface="Cambria"/>
              <a:sym typeface="Wingdings"/>
            </a:endParaRPr>
          </a:p>
          <a:p>
            <a:pPr marL="342900" indent="-342900" algn="l">
              <a:buFont typeface="Wingdings" charset="2"/>
              <a:buChar char="Ø"/>
            </a:pPr>
            <a:r>
              <a:rPr lang="fr-FR" sz="2100" u="sng" dirty="0">
                <a:solidFill>
                  <a:schemeClr val="tx1"/>
                </a:solidFill>
                <a:latin typeface="Cambria"/>
                <a:cs typeface="Cambria"/>
              </a:rPr>
              <a:t>Muons &amp; électrons :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  Bethe &amp; Bloch --&gt; énergie déposée --&gt; nombre photons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fr-FR" sz="2100" u="sng" dirty="0">
                <a:solidFill>
                  <a:schemeClr val="tx1"/>
                </a:solidFill>
                <a:latin typeface="Cambria"/>
                <a:cs typeface="Cambria"/>
              </a:rPr>
              <a:t>Gammas :   </a:t>
            </a:r>
          </a:p>
          <a:p>
            <a:pPr marL="1257300" lvl="2" indent="-342900" algn="l">
              <a:buFont typeface="Arial"/>
              <a:buChar char="•"/>
            </a:pP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Probabilité d’interaction   (</a:t>
            </a:r>
            <a:r>
              <a:rPr lang="fr-FR" sz="2100" b="1" dirty="0">
                <a:solidFill>
                  <a:schemeClr val="tx1"/>
                </a:solidFill>
                <a:latin typeface="Cambria"/>
                <a:cs typeface="Cambria"/>
              </a:rPr>
              <a:t>Geant4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)</a:t>
            </a:r>
          </a:p>
          <a:p>
            <a:pPr marL="1257300" lvl="2" indent="-342900" algn="l">
              <a:buFont typeface="Wingdings" charset="2"/>
              <a:buChar char="ü"/>
            </a:pPr>
            <a:r>
              <a:rPr lang="fr-FR" sz="2100" dirty="0" err="1">
                <a:solidFill>
                  <a:schemeClr val="tx1"/>
                </a:solidFill>
                <a:latin typeface="Cambria"/>
                <a:cs typeface="Cambria"/>
              </a:rPr>
              <a:t>Simu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 100 000 gammas --&gt; scintillateur de 1.5 cm d’épaisseur</a:t>
            </a:r>
          </a:p>
          <a:p>
            <a:pPr marL="1257300" lvl="2" indent="-342900" algn="l">
              <a:buFont typeface="Arial"/>
              <a:buChar char="•"/>
            </a:pP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Si interaction --&gt; probabilité effet Compton/paire  (</a:t>
            </a:r>
            <a:r>
              <a:rPr lang="fr-FR" sz="2100" b="1" dirty="0">
                <a:solidFill>
                  <a:schemeClr val="tx1"/>
                </a:solidFill>
                <a:latin typeface="Cambria"/>
                <a:cs typeface="Cambria"/>
              </a:rPr>
              <a:t>Geant4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)</a:t>
            </a:r>
          </a:p>
          <a:p>
            <a:pPr marL="1257300" lvl="2" indent="-342900" algn="l">
              <a:buFont typeface="Wingdings" charset="2"/>
              <a:buChar char="ü"/>
            </a:pPr>
            <a:r>
              <a:rPr lang="fr-FR" sz="2100" dirty="0" err="1">
                <a:solidFill>
                  <a:schemeClr val="tx1"/>
                </a:solidFill>
                <a:latin typeface="Cambria"/>
                <a:cs typeface="Cambria"/>
              </a:rPr>
              <a:t>Simu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 100 000 gammas --&gt; scintillateur  3 m d’épaisseur (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  <a:sym typeface="Wingdings"/>
              </a:rPr>
              <a:t>➚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statistique) </a:t>
            </a:r>
          </a:p>
          <a:p>
            <a:pPr marL="1257300" lvl="2" indent="-342900" algn="l">
              <a:buFont typeface="Arial"/>
              <a:buChar char="•"/>
            </a:pP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Calcule énergie déposée par gamma ---&gt; nombre photons</a:t>
            </a:r>
          </a:p>
          <a:p>
            <a:pPr marL="1257300" lvl="2" indent="-342900" algn="l">
              <a:buFont typeface="Arial"/>
              <a:buChar char="•"/>
            </a:pPr>
            <a:r>
              <a:rPr lang="fr-FR" sz="2100" u="sng" dirty="0">
                <a:solidFill>
                  <a:schemeClr val="tx1"/>
                </a:solidFill>
                <a:latin typeface="Cambria"/>
                <a:cs typeface="Cambria"/>
              </a:rPr>
              <a:t>Paramètres conservés :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 nombre </a:t>
            </a:r>
            <a:r>
              <a:rPr lang="fr-FR" sz="2100" dirty="0" err="1">
                <a:solidFill>
                  <a:schemeClr val="tx1"/>
                </a:solidFill>
                <a:latin typeface="Cambria"/>
                <a:cs typeface="Cambria"/>
              </a:rPr>
              <a:t>pe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</a:rPr>
              <a:t> &amp; temps associés </a:t>
            </a:r>
            <a:endParaRPr lang="fr-FR" sz="2100" dirty="0">
              <a:solidFill>
                <a:schemeClr val="tx1"/>
              </a:solidFill>
              <a:latin typeface="Cambria"/>
              <a:cs typeface="Cambria"/>
              <a:sym typeface="Wingdings"/>
            </a:endParaRPr>
          </a:p>
          <a:p>
            <a:pPr marL="342900" indent="-342900" algn="l">
              <a:buFont typeface="Wingdings" charset="2"/>
              <a:buChar char="v"/>
            </a:pPr>
            <a:endParaRPr lang="fr-FR" sz="2000" dirty="0">
              <a:solidFill>
                <a:schemeClr val="tx1"/>
              </a:solidFill>
              <a:latin typeface="Cambria"/>
              <a:cs typeface="Cambria"/>
              <a:sym typeface="Wingdings"/>
            </a:endParaRPr>
          </a:p>
          <a:p>
            <a:pPr algn="l"/>
            <a:r>
              <a:rPr lang="fr-FR" sz="2100" u="sng" dirty="0">
                <a:solidFill>
                  <a:schemeClr val="tx1"/>
                </a:solidFill>
                <a:latin typeface="Cambria"/>
                <a:cs typeface="Cambria"/>
                <a:sym typeface="Wingdings"/>
              </a:rPr>
              <a:t>N.B :</a:t>
            </a:r>
            <a:r>
              <a:rPr lang="fr-FR" sz="2100" dirty="0">
                <a:solidFill>
                  <a:schemeClr val="tx1"/>
                </a:solidFill>
                <a:latin typeface="Cambria"/>
                <a:cs typeface="Cambria"/>
                <a:sym typeface="Wingdings"/>
              </a:rPr>
              <a:t> Toutes les probabilités ont été calculées via Geant4 puis tabulées. </a:t>
            </a:r>
            <a:endParaRPr lang="fr-FR" sz="21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0565" y="1717317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00565" y="1858955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02297" y="2005974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404678" y="2152993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594745" y="1717317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594745" y="1858955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594745" y="2005974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594745" y="2152993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89982" y="1717317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789982" y="1858955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789982" y="2005974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789982" y="2147612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796" y="1711936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987796" y="1858955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987796" y="2005974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987796" y="2151161"/>
            <a:ext cx="155400" cy="1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736344" y="1711936"/>
            <a:ext cx="742631" cy="5506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a droite 23"/>
          <p:cNvSpPr/>
          <p:nvPr/>
        </p:nvSpPr>
        <p:spPr>
          <a:xfrm>
            <a:off x="3681156" y="1826777"/>
            <a:ext cx="1606095" cy="28865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7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0" y="157180"/>
            <a:ext cx="9144000" cy="864446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INLUENCE TAILLE DES CUVES ET </a:t>
            </a:r>
            <a:b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QUALITÉ DE L’EAU SUR LE SIGNAL</a:t>
            </a:r>
            <a:endParaRPr lang="fr-FR" sz="32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5" name="Image 4" descr="Capture d’écran 2012-03-21 à 22.4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3" y="1289050"/>
            <a:ext cx="5434012" cy="453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854723" y="2121345"/>
            <a:ext cx="3587750" cy="28315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²"/>
              <a:defRPr/>
            </a:pPr>
            <a:r>
              <a:rPr lang="fr-FR" sz="2000" dirty="0">
                <a:latin typeface="Cambria"/>
                <a:cs typeface="Cambria"/>
              </a:rPr>
              <a:t>1000 </a:t>
            </a:r>
            <a:r>
              <a:rPr lang="fr-FR" sz="2000" dirty="0" smtClean="0">
                <a:latin typeface="Cambria"/>
                <a:cs typeface="Cambria"/>
              </a:rPr>
              <a:t>muons verticaux, </a:t>
            </a:r>
          </a:p>
          <a:p>
            <a:pPr marL="342900" indent="-342900">
              <a:buFont typeface="Wingdings" charset="2"/>
              <a:buChar char="²"/>
              <a:defRPr/>
            </a:pPr>
            <a:r>
              <a:rPr lang="fr-FR" sz="2000" dirty="0" smtClean="0">
                <a:latin typeface="Cambria"/>
                <a:cs typeface="Cambria"/>
              </a:rPr>
              <a:t>et au centre de la cuve</a:t>
            </a:r>
          </a:p>
          <a:p>
            <a:pPr marL="342900" indent="-342900">
              <a:buFont typeface="Wingdings" charset="2"/>
              <a:buChar char="²"/>
              <a:defRPr/>
            </a:pPr>
            <a:r>
              <a:rPr lang="fr-FR" sz="2000" dirty="0" smtClean="0">
                <a:latin typeface="Cambria"/>
                <a:cs typeface="Cambria"/>
              </a:rPr>
              <a:t> </a:t>
            </a:r>
            <a:r>
              <a:rPr lang="fr-FR" sz="2000" dirty="0" err="1" smtClean="0">
                <a:latin typeface="Cambria"/>
                <a:cs typeface="Cambria"/>
              </a:rPr>
              <a:t>Energy</a:t>
            </a:r>
            <a:r>
              <a:rPr lang="fr-FR" sz="2000" dirty="0">
                <a:latin typeface="Cambria"/>
                <a:cs typeface="Cambria"/>
              </a:rPr>
              <a:t> </a:t>
            </a:r>
            <a:r>
              <a:rPr lang="fr-FR" sz="2000" dirty="0" smtClean="0">
                <a:latin typeface="Cambria"/>
                <a:cs typeface="Cambria"/>
              </a:rPr>
              <a:t>muon = </a:t>
            </a:r>
            <a:r>
              <a:rPr lang="fr-FR" sz="2000" dirty="0">
                <a:latin typeface="Cambria"/>
                <a:cs typeface="Cambria"/>
              </a:rPr>
              <a:t>1 </a:t>
            </a:r>
            <a:r>
              <a:rPr lang="fr-FR" sz="2000" dirty="0" err="1">
                <a:latin typeface="Cambria"/>
                <a:cs typeface="Cambria"/>
              </a:rPr>
              <a:t>GeV</a:t>
            </a:r>
            <a:endParaRPr lang="fr-FR" sz="20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²"/>
              <a:defRPr/>
            </a:pPr>
            <a:r>
              <a:rPr lang="fr-FR" sz="2000" dirty="0">
                <a:latin typeface="Cambria"/>
                <a:cs typeface="Cambria"/>
              </a:rPr>
              <a:t> </a:t>
            </a:r>
            <a:r>
              <a:rPr lang="fr-FR" sz="2000" dirty="0" err="1">
                <a:latin typeface="Cambria"/>
                <a:cs typeface="Cambria"/>
              </a:rPr>
              <a:t>R</a:t>
            </a:r>
            <a:r>
              <a:rPr lang="fr-FR" sz="1200" dirty="0" err="1">
                <a:latin typeface="Cambria"/>
                <a:cs typeface="Cambria"/>
              </a:rPr>
              <a:t>diff</a:t>
            </a:r>
            <a:r>
              <a:rPr lang="fr-FR" sz="2000" dirty="0">
                <a:latin typeface="Cambria"/>
                <a:cs typeface="Cambria"/>
              </a:rPr>
              <a:t> </a:t>
            </a:r>
            <a:r>
              <a:rPr lang="fr-FR" sz="2000" dirty="0" err="1">
                <a:latin typeface="Cambria"/>
                <a:cs typeface="Cambria"/>
              </a:rPr>
              <a:t>tyvek</a:t>
            </a:r>
            <a:r>
              <a:rPr lang="fr-FR" sz="2000" dirty="0">
                <a:latin typeface="Cambria"/>
                <a:cs typeface="Cambria"/>
              </a:rPr>
              <a:t> = 0.94</a:t>
            </a:r>
          </a:p>
          <a:p>
            <a:pPr marL="342900" indent="-342900" algn="just">
              <a:buFont typeface="Wingdings" charset="2"/>
              <a:buChar char="²"/>
              <a:defRPr/>
            </a:pPr>
            <a:r>
              <a:rPr lang="en-US" sz="2000" dirty="0" smtClean="0">
                <a:latin typeface="Cambria"/>
                <a:cs typeface="Cambria"/>
              </a:rPr>
              <a:t> PM :  </a:t>
            </a:r>
            <a:r>
              <a:rPr lang="en-US" sz="2000" dirty="0" err="1" smtClean="0">
                <a:latin typeface="Cambria"/>
                <a:cs typeface="Cambria"/>
              </a:rPr>
              <a:t>q</a:t>
            </a:r>
            <a:r>
              <a:rPr lang="en-US" sz="1400" dirty="0" err="1" smtClean="0">
                <a:latin typeface="Cambria"/>
                <a:cs typeface="Cambria"/>
              </a:rPr>
              <a:t>eff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= 0.24</a:t>
            </a:r>
          </a:p>
          <a:p>
            <a:pPr marL="342900" indent="-342900">
              <a:buFont typeface="Wingdings" charset="2"/>
              <a:buChar char="²"/>
              <a:defRPr/>
            </a:pPr>
            <a:endParaRPr lang="fr-FR" sz="20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²"/>
              <a:defRPr/>
            </a:pPr>
            <a:r>
              <a:rPr lang="fr-FR" sz="2000" dirty="0">
                <a:latin typeface="Cambria"/>
                <a:cs typeface="Cambria"/>
              </a:rPr>
              <a:t>1 </a:t>
            </a:r>
            <a:r>
              <a:rPr lang="fr-FR" sz="2000" dirty="0" smtClean="0">
                <a:latin typeface="Cambria"/>
                <a:cs typeface="Cambria"/>
              </a:rPr>
              <a:t>PM au centre de la cuve</a:t>
            </a:r>
            <a:endParaRPr lang="fr-FR" sz="2000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v"/>
              <a:defRPr/>
            </a:pPr>
            <a:endParaRPr lang="fr-FR" dirty="0"/>
          </a:p>
          <a:p>
            <a:pPr marL="285750" indent="-285750">
              <a:buFont typeface="Wingdings" charset="2"/>
              <a:buChar char="v"/>
              <a:defRPr/>
            </a:pPr>
            <a:endParaRPr lang="fr-FR" sz="2000" dirty="0"/>
          </a:p>
        </p:txBody>
      </p:sp>
      <p:sp>
        <p:nvSpPr>
          <p:cNvPr id="7" name="ZoneTexte 13"/>
          <p:cNvSpPr txBox="1">
            <a:spLocks noChangeArrowheads="1"/>
          </p:cNvSpPr>
          <p:nvPr/>
        </p:nvSpPr>
        <p:spPr bwMode="auto">
          <a:xfrm>
            <a:off x="508000" y="5874284"/>
            <a:ext cx="814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fr-FR" sz="2000" dirty="0" smtClean="0"/>
              <a:t>Avec les paramètres d’Auger </a:t>
            </a:r>
            <a:r>
              <a:rPr lang="fr-FR" sz="2000" dirty="0"/>
              <a:t>(100 m) :  3.6 m  --&gt;  7.2 m</a:t>
            </a:r>
          </a:p>
          <a:p>
            <a:pPr eaLnBrk="1" hangingPunct="1">
              <a:buFont typeface="Wingdings" charset="0"/>
              <a:buChar char="Ø"/>
            </a:pPr>
            <a:r>
              <a:rPr lang="fr-FR" sz="2000" dirty="0" smtClean="0"/>
              <a:t>Nombre de </a:t>
            </a:r>
            <a:r>
              <a:rPr lang="fr-FR" sz="2000" dirty="0" err="1" smtClean="0"/>
              <a:t>photo-électrons</a:t>
            </a:r>
            <a:r>
              <a:rPr lang="fr-FR" sz="2000" dirty="0" smtClean="0"/>
              <a:t>  </a:t>
            </a:r>
            <a:r>
              <a:rPr lang="fr-FR" sz="2000" dirty="0"/>
              <a:t>:             </a:t>
            </a:r>
            <a:r>
              <a:rPr lang="fr-FR" sz="2000" dirty="0" smtClean="0"/>
              <a:t>    </a:t>
            </a:r>
            <a:r>
              <a:rPr lang="fr-FR" sz="2000" dirty="0"/>
              <a:t>130    --&gt;    75       </a:t>
            </a:r>
            <a:r>
              <a:rPr lang="fr-FR" sz="2000" b="1" dirty="0">
                <a:solidFill>
                  <a:srgbClr val="BC300A"/>
                </a:solidFill>
              </a:rPr>
              <a:t>( - 42 % )</a:t>
            </a:r>
          </a:p>
        </p:txBody>
      </p:sp>
    </p:spTree>
    <p:extLst>
      <p:ext uri="{BB962C8B-B14F-4D97-AF65-F5344CB8AC3E}">
        <p14:creationId xmlns:p14="http://schemas.microsoft.com/office/powerpoint/2010/main" val="326178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INFLUENCE TAILLE DES CUVES SUR IMPULSIONS</a:t>
            </a:r>
            <a:endParaRPr lang="fr-FR" sz="28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4" name="Image 3" descr="profils 1.8 muons verticau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1559773"/>
            <a:ext cx="4494212" cy="343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profils 3.6 muons verticau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559773"/>
            <a:ext cx="4475163" cy="343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54724" y="1075781"/>
            <a:ext cx="4532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Impulsion pour 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R=1.8 m </a:t>
            </a:r>
          </a:p>
        </p:txBody>
      </p:sp>
      <p:sp>
        <p:nvSpPr>
          <p:cNvPr id="7" name="ZoneTexte 7"/>
          <p:cNvSpPr txBox="1">
            <a:spLocks noChangeArrowheads="1"/>
          </p:cNvSpPr>
          <p:nvPr/>
        </p:nvSpPr>
        <p:spPr bwMode="auto">
          <a:xfrm>
            <a:off x="4587036" y="1075781"/>
            <a:ext cx="4502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 b="1" dirty="0" smtClean="0">
                <a:solidFill>
                  <a:srgbClr val="632523"/>
                </a:solidFill>
              </a:rPr>
              <a:t>Impulsion pour </a:t>
            </a:r>
            <a:r>
              <a:rPr lang="fr-FR" sz="2000" b="1" dirty="0">
                <a:solidFill>
                  <a:srgbClr val="632523"/>
                </a:solidFill>
              </a:rPr>
              <a:t>R=3.6 m </a:t>
            </a:r>
          </a:p>
        </p:txBody>
      </p:sp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98425" y="5211124"/>
            <a:ext cx="8967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fr-FR" sz="2000" dirty="0" smtClean="0"/>
              <a:t>Pour des muons verticaux et centraux, à cause de la géométrie, la majorité de la lumière détectée vient de photons ayant effectués 1 ou 2 réflexions.</a:t>
            </a:r>
            <a:endParaRPr lang="fr-FR" sz="2000" dirty="0"/>
          </a:p>
          <a:p>
            <a:pPr eaLnBrk="1" hangingPunct="1">
              <a:buFont typeface="Wingdings" charset="0"/>
              <a:buChar char="Ø"/>
            </a:pPr>
            <a:r>
              <a:rPr lang="fr-FR" sz="2000" dirty="0" smtClean="0"/>
              <a:t>Plus la cuve est grande, plus les photons se réfléchissant plus d’une fois sont perdus </a:t>
            </a:r>
            <a:r>
              <a:rPr lang="fr-FR" sz="2000" dirty="0"/>
              <a:t>!!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72429" y="4689268"/>
            <a:ext cx="82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(ns)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51493" y="4702778"/>
            <a:ext cx="82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12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40877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PRÉSENTATION DU PROJET LHAASO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91663" y="2916463"/>
            <a:ext cx="6027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1/ Physique de LHAASO</a:t>
            </a:r>
          </a:p>
          <a:p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/>
            </a:r>
            <a:b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</a:b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2/ Problématique de LHAASO</a:t>
            </a:r>
          </a:p>
          <a:p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/>
            </a:r>
            <a:b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</a:b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3/ Description de l’observatoire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4992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GERBE ATMOSPHERIQUE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14" name="Image 13" descr="Capture d’écran 2012-11-29 à 23.09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7" y="1292298"/>
            <a:ext cx="6448714" cy="477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36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PHYSIQUE LHAASO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92590" y="791706"/>
            <a:ext cx="8166129" cy="6282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charset="2"/>
              <a:buChar char="ü"/>
            </a:pPr>
            <a:r>
              <a:rPr lang="fr-FR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GAMMAS :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</a:p>
          <a:p>
            <a:pPr algn="l"/>
            <a:endParaRPr lang="fr-FR" sz="1050" u="sng" dirty="0" smtClean="0">
              <a:solidFill>
                <a:schemeClr val="tx1">
                  <a:lumMod val="85000"/>
                  <a:lumOff val="15000"/>
                </a:schemeClr>
              </a:solidFill>
              <a:cs typeface="Ayuthaya"/>
            </a:endParaRPr>
          </a:p>
          <a:p>
            <a:pPr marL="285750" indent="-285750" algn="l">
              <a:buFont typeface="Wingdings" charset="2"/>
              <a:buChar char="²"/>
            </a:pP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Étude des sources gammas au-delà de 100 </a:t>
            </a:r>
            <a:r>
              <a:rPr lang="fr-FR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GeV</a:t>
            </a:r>
            <a:endParaRPr lang="fr-FR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    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avec </a:t>
            </a: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couverture ‘ full–</a:t>
            </a:r>
            <a:r>
              <a:rPr lang="fr-FR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sky</a:t>
            </a: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‘ 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(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complémentaire de Hess / CTA)</a:t>
            </a:r>
          </a:p>
          <a:p>
            <a:pPr algn="l"/>
            <a:endParaRPr lang="fr-FR" sz="900" dirty="0" smtClean="0">
              <a:solidFill>
                <a:schemeClr val="tx1">
                  <a:lumMod val="85000"/>
                  <a:lumOff val="15000"/>
                </a:schemeClr>
              </a:solidFill>
              <a:cs typeface="Ayuthaya"/>
            </a:endParaRPr>
          </a:p>
          <a:p>
            <a:pPr marL="285750" indent="-285750" algn="l">
              <a:buFont typeface="Wingdings" charset="2"/>
              <a:buChar char="²"/>
            </a:pP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Recherche de </a:t>
            </a:r>
            <a:r>
              <a:rPr lang="fr-FR" sz="1800" dirty="0" err="1" smtClean="0">
                <a:solidFill>
                  <a:schemeClr val="tx1"/>
                </a:solidFill>
                <a:latin typeface="Cambria"/>
                <a:cs typeface="Cambria"/>
              </a:rPr>
              <a:t>γ</a:t>
            </a:r>
            <a:r>
              <a:rPr lang="fr-FR" sz="1800" dirty="0" smtClean="0">
                <a:solidFill>
                  <a:schemeClr val="tx1"/>
                </a:solidFill>
                <a:latin typeface="Cambria"/>
                <a:cs typeface="Cambria"/>
              </a:rPr>
              <a:t> &gt; 30 </a:t>
            </a:r>
            <a:r>
              <a:rPr lang="fr-FR" sz="1800" dirty="0" err="1" smtClean="0">
                <a:solidFill>
                  <a:schemeClr val="tx1"/>
                </a:solidFill>
                <a:latin typeface="Cambria"/>
                <a:cs typeface="Cambria"/>
              </a:rPr>
              <a:t>TeV</a:t>
            </a:r>
            <a:r>
              <a:rPr lang="fr-FR" sz="1800" dirty="0" smtClean="0">
                <a:solidFill>
                  <a:schemeClr val="tx1"/>
                </a:solidFill>
                <a:latin typeface="Cambria"/>
                <a:cs typeface="Cambria"/>
              </a:rPr>
              <a:t>  </a:t>
            </a:r>
            <a:endParaRPr lang="fr-FR" sz="18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algn="l"/>
            <a:r>
              <a:rPr lang="fr-FR" sz="1800" dirty="0" smtClean="0">
                <a:solidFill>
                  <a:schemeClr val="tx1"/>
                </a:solidFill>
                <a:latin typeface="Cambria"/>
                <a:cs typeface="Cambria"/>
              </a:rPr>
              <a:t>(</a:t>
            </a:r>
            <a:r>
              <a:rPr lang="fr-FR" sz="1800" dirty="0" smtClean="0">
                <a:solidFill>
                  <a:schemeClr val="tx1"/>
                </a:solidFill>
                <a:latin typeface="Cambria"/>
                <a:cs typeface="Cambria"/>
              </a:rPr>
              <a:t>signature de l’accélération de protons dans galaxie)</a:t>
            </a:r>
            <a:endParaRPr lang="fr-FR" sz="1800" b="1" u="sng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ü"/>
            </a:pPr>
            <a:endParaRPr lang="fr-FR" sz="20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ü"/>
            </a:pPr>
            <a:endParaRPr lang="fr-FR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ü"/>
            </a:pPr>
            <a:endParaRPr lang="fr-FR" sz="20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ü"/>
            </a:pPr>
            <a:endParaRPr lang="fr-FR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ü"/>
            </a:pPr>
            <a:endParaRPr lang="fr-FR" sz="20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fr-FR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RAYONS COSMIQUES :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endParaRPr lang="fr-FR" sz="20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lvl="1" algn="l"/>
            <a:endParaRPr lang="fr-FR" sz="1000" dirty="0" smtClean="0">
              <a:solidFill>
                <a:schemeClr val="tx1">
                  <a:lumMod val="85000"/>
                  <a:lumOff val="15000"/>
                </a:schemeClr>
              </a:solidFill>
              <a:cs typeface="Ayuthaya"/>
            </a:endParaRPr>
          </a:p>
          <a:p>
            <a:pPr marL="285750" indent="-285750" algn="l">
              <a:buFont typeface="Wingdings" charset="2"/>
              <a:buChar char="²"/>
            </a:pP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Étude du spectre des rayons cosmiques </a:t>
            </a:r>
          </a:p>
          <a:p>
            <a:pPr algn="l"/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(zone du « genou ») =  [10 </a:t>
            </a:r>
            <a:r>
              <a:rPr lang="fr-FR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TeV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– 100 </a:t>
            </a:r>
            <a:r>
              <a:rPr lang="fr-FR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PeV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]</a:t>
            </a:r>
          </a:p>
          <a:p>
            <a:pPr algn="l"/>
            <a:endParaRPr lang="fr-FR" sz="900" dirty="0" smtClean="0">
              <a:solidFill>
                <a:schemeClr val="tx1">
                  <a:lumMod val="85000"/>
                  <a:lumOff val="15000"/>
                </a:schemeClr>
              </a:solidFill>
              <a:cs typeface="Ayuthaya"/>
            </a:endParaRPr>
          </a:p>
          <a:p>
            <a:pPr marL="285750" indent="-285750" algn="l">
              <a:buFont typeface="Wingdings" charset="2"/>
              <a:buChar char="²"/>
            </a:pP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Étude d’anisotropies</a:t>
            </a:r>
          </a:p>
          <a:p>
            <a:pPr algn="l"/>
            <a:endParaRPr lang="fr-FR" sz="2000" u="sng" dirty="0" smtClean="0">
              <a:solidFill>
                <a:schemeClr val="tx1">
                  <a:lumMod val="85000"/>
                  <a:lumOff val="15000"/>
                </a:schemeClr>
              </a:solidFill>
              <a:cs typeface="Ayuthaya"/>
            </a:endParaRPr>
          </a:p>
          <a:p>
            <a:pPr algn="l"/>
            <a:endParaRPr lang="fr-FR" sz="2000" u="sng" dirty="0">
              <a:solidFill>
                <a:schemeClr val="tx1">
                  <a:lumMod val="85000"/>
                  <a:lumOff val="15000"/>
                </a:schemeClr>
              </a:solidFill>
              <a:cs typeface="Ayuthaya"/>
            </a:endParaRPr>
          </a:p>
          <a:p>
            <a:pPr algn="l"/>
            <a:endParaRPr lang="fr-FR" sz="2000" u="sng" dirty="0">
              <a:solidFill>
                <a:schemeClr val="tx1">
                  <a:lumMod val="85000"/>
                  <a:lumOff val="15000"/>
                </a:schemeClr>
              </a:solidFill>
              <a:cs typeface="Ayuthaya"/>
            </a:endParaRPr>
          </a:p>
        </p:txBody>
      </p:sp>
      <p:pic>
        <p:nvPicPr>
          <p:cNvPr id="11" name="Image 10" descr="cosmic_ray_spectr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75" y="3152044"/>
            <a:ext cx="3057265" cy="3668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Image 11" descr="loupe.jpg"/>
          <p:cNvPicPr>
            <a:picLocks noChangeAspect="1"/>
          </p:cNvPicPr>
          <p:nvPr/>
        </p:nvPicPr>
        <p:blipFill>
          <a:blip r:embed="rId4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953">
            <a:off x="6904663" y="4364121"/>
            <a:ext cx="1102049" cy="1555832"/>
          </a:xfrm>
          <a:prstGeom prst="rect">
            <a:avLst/>
          </a:prstGeom>
        </p:spPr>
      </p:pic>
      <p:pic>
        <p:nvPicPr>
          <p:cNvPr id="7" name="Image 6" descr="Capture d’écran 2012-06-27 à 11.43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32" y="1099649"/>
            <a:ext cx="2614352" cy="20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70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PROBLÉMATIQUE LHAASO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24" name="Sous-titre 2"/>
          <p:cNvSpPr txBox="1">
            <a:spLocks/>
          </p:cNvSpPr>
          <p:nvPr/>
        </p:nvSpPr>
        <p:spPr>
          <a:xfrm>
            <a:off x="440265" y="1208186"/>
            <a:ext cx="8321614" cy="468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charset="2"/>
              <a:buChar char="²"/>
            </a:pPr>
            <a:r>
              <a:rPr lang="fr-FR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LHAASO vise à mesurer :</a:t>
            </a:r>
          </a:p>
          <a:p>
            <a:pPr marL="285750" indent="-285750" algn="l">
              <a:buFont typeface="Wingdings" charset="2"/>
              <a:buChar char="²"/>
            </a:pPr>
            <a:endParaRPr lang="fr-FR" sz="10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742950" lvl="1" indent="-285750" algn="l">
              <a:buFont typeface="Wingdings" charset="2"/>
              <a:buChar char="²"/>
            </a:pP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Les  Gammas : [40 </a:t>
            </a:r>
            <a:r>
              <a:rPr lang="fr-FR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GeV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,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1 </a:t>
            </a:r>
            <a:r>
              <a:rPr lang="fr-FR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PeV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]</a:t>
            </a:r>
          </a:p>
          <a:p>
            <a:pPr marL="742950" lvl="1" indent="-285750" algn="l">
              <a:buFont typeface="Wingdings" charset="2"/>
              <a:buChar char="²"/>
            </a:pPr>
            <a:endParaRPr lang="fr-FR" sz="4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742950" lvl="1" indent="-285750" algn="l">
              <a:buFont typeface="Wingdings" charset="2"/>
              <a:buChar char="²"/>
            </a:pP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Les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r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ayons cosmiques : [10 </a:t>
            </a:r>
            <a:r>
              <a:rPr lang="fr-FR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TeV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, 1 </a:t>
            </a:r>
            <a:r>
              <a:rPr lang="fr-FR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EeV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]</a:t>
            </a:r>
          </a:p>
          <a:p>
            <a:pPr algn="l"/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285750" indent="-285750" algn="l">
              <a:buFont typeface="Wingdings" charset="2"/>
              <a:buChar char="²"/>
            </a:pPr>
            <a:r>
              <a:rPr lang="fr-FR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Problème :</a:t>
            </a:r>
          </a:p>
          <a:p>
            <a:pPr algn="l"/>
            <a:endParaRPr lang="fr-FR" sz="500" dirty="0">
              <a:solidFill>
                <a:schemeClr val="tx1">
                  <a:lumMod val="85000"/>
                  <a:lumOff val="15000"/>
                </a:schemeClr>
              </a:solidFill>
              <a:cs typeface="Ayuthaya"/>
            </a:endParaRPr>
          </a:p>
          <a:p>
            <a:pPr algn="l"/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Pour cette gamme d’énergie, le signal des gammas est noyé dans le bruit de fond, généré par les rayons cosmiques ! </a:t>
            </a:r>
          </a:p>
          <a:p>
            <a:pPr algn="l"/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Ø"/>
            </a:pPr>
            <a:r>
              <a:rPr lang="fr-FR" sz="2000" b="1" dirty="0" smtClean="0">
                <a:solidFill>
                  <a:srgbClr val="953735"/>
                </a:solidFill>
                <a:latin typeface="Cambria"/>
                <a:cs typeface="Cambria"/>
              </a:rPr>
              <a:t>Discrimination GAMMA / HADRON.</a:t>
            </a:r>
          </a:p>
        </p:txBody>
      </p:sp>
    </p:spTree>
    <p:extLst>
      <p:ext uri="{BB962C8B-B14F-4D97-AF65-F5344CB8AC3E}">
        <p14:creationId xmlns:p14="http://schemas.microsoft.com/office/powerpoint/2010/main" val="148760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DÉTECTION GAMMA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0" y="70559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ndale Mono"/>
                <a:cs typeface="Andale Mono"/>
              </a:rPr>
              <a:t>2 Techniques possibles</a:t>
            </a:r>
            <a:endParaRPr lang="fr-FR" dirty="0">
              <a:latin typeface="Andale Mono"/>
              <a:cs typeface="Andale Mono"/>
            </a:endParaRPr>
          </a:p>
        </p:txBody>
      </p:sp>
      <p:sp>
        <p:nvSpPr>
          <p:cNvPr id="31" name="Sous-titre 2"/>
          <p:cNvSpPr txBox="1">
            <a:spLocks/>
          </p:cNvSpPr>
          <p:nvPr/>
        </p:nvSpPr>
        <p:spPr>
          <a:xfrm>
            <a:off x="4736421" y="1148960"/>
            <a:ext cx="4027396" cy="42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 smtClean="0">
                <a:solidFill>
                  <a:schemeClr val="accent2">
                    <a:lumMod val="50000"/>
                  </a:schemeClr>
                </a:solidFill>
                <a:latin typeface="Cambria"/>
                <a:cs typeface="Cambria"/>
              </a:rPr>
              <a:t>Détection au sol</a:t>
            </a:r>
            <a:endParaRPr lang="fr-FR" sz="1800" dirty="0" smtClean="0">
              <a:solidFill>
                <a:schemeClr val="accent2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2" name="Sous-titre 2"/>
          <p:cNvSpPr txBox="1">
            <a:spLocks/>
          </p:cNvSpPr>
          <p:nvPr/>
        </p:nvSpPr>
        <p:spPr>
          <a:xfrm>
            <a:off x="347730" y="1148960"/>
            <a:ext cx="4026341" cy="42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Imageur </a:t>
            </a:r>
            <a:r>
              <a:rPr lang="fr-FR" sz="2000" b="1" u="sng" dirty="0" err="1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Cherenkov</a:t>
            </a:r>
            <a:endParaRPr lang="fr-FR" sz="1800" dirty="0" smtClean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7731" y="1149594"/>
            <a:ext cx="4026340" cy="4214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737477" y="1149277"/>
            <a:ext cx="4026340" cy="4214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47731" y="1953069"/>
            <a:ext cx="4026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latin typeface="Cambria"/>
                <a:cs typeface="Cambria"/>
              </a:rPr>
              <a:t>Ex : HESS, MAGIC, VERITAS et CTA.</a:t>
            </a:r>
          </a:p>
          <a:p>
            <a:pPr marL="285750" indent="-285750">
              <a:buFont typeface="Wingdings" charset="2"/>
              <a:buChar char="²"/>
            </a:pPr>
            <a:endParaRPr lang="fr-FR" sz="600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endParaRPr lang="fr-FR" sz="600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latin typeface="Cambria"/>
                <a:cs typeface="Cambria"/>
              </a:rPr>
              <a:t>Grande sensibilité            (discrimination GAMMA/HADRON).</a:t>
            </a:r>
          </a:p>
          <a:p>
            <a:endParaRPr lang="fr-FR" sz="600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latin typeface="Cambria"/>
                <a:cs typeface="Cambria"/>
              </a:rPr>
              <a:t>Bonne résolution spatiale.</a:t>
            </a:r>
          </a:p>
          <a:p>
            <a:endParaRPr lang="fr-FR" dirty="0">
              <a:latin typeface="Cambria"/>
              <a:cs typeface="Cambria"/>
            </a:endParaRPr>
          </a:p>
          <a:p>
            <a:pPr algn="ctr"/>
            <a:r>
              <a:rPr lang="fr-FR" b="1" u="sng" dirty="0" smtClean="0">
                <a:solidFill>
                  <a:srgbClr val="953735"/>
                </a:solidFill>
                <a:latin typeface="Cambria"/>
                <a:cs typeface="Cambria"/>
              </a:rPr>
              <a:t>MAIS</a:t>
            </a:r>
          </a:p>
          <a:p>
            <a:pPr algn="ctr"/>
            <a:endParaRPr lang="fr-FR" dirty="0">
              <a:solidFill>
                <a:srgbClr val="953735"/>
              </a:solidFill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solidFill>
                  <a:srgbClr val="953735"/>
                </a:solidFill>
                <a:latin typeface="Cambria"/>
                <a:cs typeface="Cambria"/>
              </a:rPr>
              <a:t>Champ de vue limité.</a:t>
            </a:r>
          </a:p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solidFill>
                  <a:srgbClr val="953735"/>
                </a:solidFill>
                <a:latin typeface="Cambria"/>
                <a:cs typeface="Cambria"/>
              </a:rPr>
              <a:t>Fonctionne uniquement de nuit.</a:t>
            </a:r>
            <a:endParaRPr lang="fr-FR" dirty="0">
              <a:solidFill>
                <a:srgbClr val="953735"/>
              </a:solidFill>
              <a:latin typeface="Cambria"/>
              <a:cs typeface="Cambria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737477" y="1953069"/>
            <a:ext cx="40263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latin typeface="Cambria"/>
                <a:cs typeface="Cambria"/>
              </a:rPr>
              <a:t>Ex : MILAGRO et HAWC.</a:t>
            </a:r>
          </a:p>
          <a:p>
            <a:pPr marL="285750" indent="-285750">
              <a:buFont typeface="Wingdings" charset="2"/>
              <a:buChar char="²"/>
            </a:pPr>
            <a:endParaRPr lang="fr-FR" sz="600" dirty="0">
              <a:latin typeface="Cambria"/>
              <a:cs typeface="Cambria"/>
            </a:endParaRPr>
          </a:p>
          <a:p>
            <a:endParaRPr lang="fr-FR" sz="600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latin typeface="Cambria"/>
                <a:cs typeface="Cambria"/>
              </a:rPr>
              <a:t>Fonctionne 100 % du temps.</a:t>
            </a:r>
          </a:p>
          <a:p>
            <a:endParaRPr lang="fr-FR" sz="600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latin typeface="Cambria"/>
                <a:cs typeface="Cambria"/>
              </a:rPr>
              <a:t>Grand champ de vue (full-</a:t>
            </a:r>
            <a:r>
              <a:rPr lang="fr-FR" dirty="0" err="1" smtClean="0">
                <a:latin typeface="Cambria"/>
                <a:cs typeface="Cambria"/>
              </a:rPr>
              <a:t>sky</a:t>
            </a:r>
            <a:r>
              <a:rPr lang="fr-FR" dirty="0" smtClean="0">
                <a:latin typeface="Cambria"/>
                <a:cs typeface="Cambria"/>
              </a:rPr>
              <a:t>).</a:t>
            </a:r>
          </a:p>
          <a:p>
            <a:endParaRPr lang="fr-FR" dirty="0" smtClean="0">
              <a:latin typeface="Cambria"/>
              <a:cs typeface="Cambria"/>
            </a:endParaRPr>
          </a:p>
          <a:p>
            <a:endParaRPr lang="fr-FR" dirty="0">
              <a:latin typeface="Cambria"/>
              <a:cs typeface="Cambria"/>
            </a:endParaRPr>
          </a:p>
          <a:p>
            <a:pPr algn="ctr"/>
            <a:r>
              <a:rPr lang="fr-FR" b="1" u="sng" dirty="0" smtClean="0">
                <a:solidFill>
                  <a:srgbClr val="953735"/>
                </a:solidFill>
                <a:latin typeface="Cambria"/>
                <a:cs typeface="Cambria"/>
              </a:rPr>
              <a:t>MAIS</a:t>
            </a:r>
          </a:p>
          <a:p>
            <a:pPr algn="ctr"/>
            <a:endParaRPr lang="fr-FR" dirty="0">
              <a:solidFill>
                <a:srgbClr val="953735"/>
              </a:solidFill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solidFill>
                  <a:srgbClr val="953735"/>
                </a:solidFill>
                <a:latin typeface="Cambria"/>
                <a:cs typeface="Cambria"/>
              </a:rPr>
              <a:t>Pouvoir de discrimination         GAMMA / HADRON plus faible.</a:t>
            </a:r>
            <a:endParaRPr lang="fr-FR" dirty="0">
              <a:solidFill>
                <a:srgbClr val="953735"/>
              </a:solidFill>
              <a:latin typeface="Cambria"/>
              <a:cs typeface="Cambria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47731" y="5519328"/>
            <a:ext cx="816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LHAASO :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détection au sol des gerbes produites par un GAMMA.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Optimisation du pouvoir de discrimination avec une grande surface de collection et l’association des différents détecteurs.</a:t>
            </a:r>
            <a:endParaRPr lang="fr-FR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3967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GERBES GAMMAS / RAYONS COSMIQUES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2" name="Image 1" descr="iron 10_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5" y="1781080"/>
            <a:ext cx="4298886" cy="2583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proton 10_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20" y="1781080"/>
            <a:ext cx="4248708" cy="2583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4736421" y="1148960"/>
            <a:ext cx="4248708" cy="42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 smtClean="0">
                <a:solidFill>
                  <a:schemeClr val="accent2">
                    <a:lumMod val="50000"/>
                  </a:schemeClr>
                </a:solidFill>
                <a:latin typeface="Cambria"/>
                <a:cs typeface="Cambria"/>
              </a:rPr>
              <a:t>RAYONS COSMIQUES</a:t>
            </a:r>
            <a:endParaRPr lang="fr-FR" sz="1800" dirty="0" smtClean="0">
              <a:solidFill>
                <a:schemeClr val="accent2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75276" y="1148960"/>
            <a:ext cx="4298886" cy="42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GAMMAS</a:t>
            </a:r>
            <a:endParaRPr lang="fr-FR" sz="1800" dirty="0" smtClean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76" y="1148960"/>
            <a:ext cx="4298885" cy="4214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36421" y="1148960"/>
            <a:ext cx="4248708" cy="4214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5276" y="4555934"/>
            <a:ext cx="4298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latin typeface="Cambria"/>
                <a:cs typeface="Cambria"/>
              </a:rPr>
              <a:t>Rayon gamma de 10</a:t>
            </a:r>
            <a:r>
              <a:rPr lang="fr-FR" baseline="30000" dirty="0" smtClean="0">
                <a:latin typeface="Cambria"/>
                <a:cs typeface="Cambria"/>
              </a:rPr>
              <a:t>13</a:t>
            </a:r>
            <a:r>
              <a:rPr lang="fr-FR" dirty="0" smtClean="0">
                <a:latin typeface="Cambria"/>
                <a:cs typeface="Cambria"/>
              </a:rPr>
              <a:t> eV.</a:t>
            </a:r>
          </a:p>
          <a:p>
            <a:endParaRPr lang="fr-FR" sz="600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latin typeface="Cambria"/>
                <a:cs typeface="Cambria"/>
              </a:rPr>
              <a:t>Très peu de muons, essentiellement particules électromagnétiques (e</a:t>
            </a:r>
            <a:r>
              <a:rPr lang="fr-FR" baseline="30000" dirty="0" smtClean="0">
                <a:latin typeface="Cambria"/>
                <a:cs typeface="Cambria"/>
              </a:rPr>
              <a:t>-</a:t>
            </a:r>
            <a:r>
              <a:rPr lang="fr-FR" dirty="0" smtClean="0">
                <a:latin typeface="Cambria"/>
                <a:cs typeface="Cambria"/>
              </a:rPr>
              <a:t>,</a:t>
            </a:r>
            <a:r>
              <a:rPr lang="fr-FR" dirty="0" err="1" smtClean="0">
                <a:latin typeface="Cambria"/>
                <a:cs typeface="Cambria"/>
              </a:rPr>
              <a:t>γ</a:t>
            </a:r>
            <a:r>
              <a:rPr lang="fr-FR" dirty="0" smtClean="0">
                <a:latin typeface="Cambria"/>
                <a:cs typeface="Cambria"/>
              </a:rPr>
              <a:t>).</a:t>
            </a:r>
          </a:p>
          <a:p>
            <a:endParaRPr lang="fr-FR" sz="600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latin typeface="Cambria"/>
                <a:cs typeface="Cambria"/>
              </a:rPr>
              <a:t>Particules secondaires concentrées dans une petite surface autour de l’axe de la gerbe.</a:t>
            </a:r>
            <a:endParaRPr lang="fr-FR" dirty="0">
              <a:latin typeface="Cambria"/>
              <a:cs typeface="Cambria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36421" y="4555934"/>
            <a:ext cx="424870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latin typeface="Cambria"/>
                <a:cs typeface="Cambria"/>
              </a:rPr>
              <a:t>Proton de 10</a:t>
            </a:r>
            <a:r>
              <a:rPr lang="fr-FR" baseline="30000" dirty="0" smtClean="0">
                <a:latin typeface="Cambria"/>
                <a:cs typeface="Cambria"/>
              </a:rPr>
              <a:t>13</a:t>
            </a:r>
            <a:r>
              <a:rPr lang="fr-FR" dirty="0" smtClean="0">
                <a:latin typeface="Cambria"/>
                <a:cs typeface="Cambria"/>
              </a:rPr>
              <a:t> eV.</a:t>
            </a:r>
          </a:p>
          <a:p>
            <a:endParaRPr lang="fr-FR" sz="600" dirty="0" smtClean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dirty="0">
                <a:latin typeface="Cambria"/>
                <a:cs typeface="Cambria"/>
              </a:rPr>
              <a:t>M</a:t>
            </a:r>
            <a:r>
              <a:rPr lang="fr-FR" dirty="0" smtClean="0">
                <a:latin typeface="Cambria"/>
                <a:cs typeface="Cambria"/>
              </a:rPr>
              <a:t>uons (davantage avec du fer),</a:t>
            </a:r>
          </a:p>
          <a:p>
            <a:r>
              <a:rPr lang="fr-FR" dirty="0">
                <a:latin typeface="Cambria"/>
                <a:cs typeface="Cambria"/>
              </a:rPr>
              <a:t> </a:t>
            </a:r>
            <a:r>
              <a:rPr lang="fr-FR" dirty="0" smtClean="0">
                <a:latin typeface="Cambria"/>
                <a:cs typeface="Cambria"/>
              </a:rPr>
              <a:t>     plus de particules EM.</a:t>
            </a:r>
          </a:p>
          <a:p>
            <a:endParaRPr lang="fr-FR" sz="600" dirty="0" smtClean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dirty="0" smtClean="0">
                <a:latin typeface="Cambria"/>
                <a:cs typeface="Cambria"/>
              </a:rPr>
              <a:t>Particules secondaires bien plus dispersées que pour gamma.</a:t>
            </a:r>
            <a:endParaRPr lang="fr-FR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endParaRPr lang="fr-FR" dirty="0" smtClean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endParaRPr lang="fr-FR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²"/>
            </a:pPr>
            <a:endParaRPr lang="fr-F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390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85000"/>
                <a:alpha val="68000"/>
              </a:schemeClr>
            </a:gs>
            <a:gs pos="100000">
              <a:srgbClr val="000000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088"/>
            <a:ext cx="9144000" cy="86444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DESIGN DE LHAASO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19241" y="1302844"/>
            <a:ext cx="4124759" cy="5147003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fr-F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L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arge </a:t>
            </a:r>
            <a:r>
              <a:rPr lang="fr-F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H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igh </a:t>
            </a:r>
            <a:r>
              <a:rPr lang="fr-F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ltitude </a:t>
            </a:r>
            <a:r>
              <a:rPr lang="fr-F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ir </a:t>
            </a:r>
            <a:r>
              <a:rPr lang="fr-FR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S</a:t>
            </a:r>
            <a:r>
              <a:rPr lang="fr-FR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hower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r>
              <a:rPr lang="fr-FR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O</a:t>
            </a:r>
            <a:r>
              <a:rPr lang="fr-FR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bservatory</a:t>
            </a:r>
            <a:endParaRPr lang="fr-FR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Altitude :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4300 m</a:t>
            </a:r>
          </a:p>
          <a:p>
            <a:pPr marL="342900" indent="-342900" algn="l">
              <a:buFont typeface="Wingdings" charset="2"/>
              <a:buChar char="²"/>
            </a:pPr>
            <a:endParaRPr lang="fr-FR" sz="6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Chine (Yunnan) --&gt; cherche site</a:t>
            </a:r>
          </a:p>
          <a:p>
            <a:pPr algn="l"/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l"/>
            <a:r>
              <a:rPr lang="fr-FR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Principaux détecteurs :</a:t>
            </a:r>
          </a:p>
          <a:p>
            <a:pPr algn="l"/>
            <a:endParaRPr lang="fr-FR" sz="1200" b="1" u="sng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KM2A 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: réseau d’1 km</a:t>
            </a:r>
            <a:r>
              <a:rPr lang="fr-FR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2</a:t>
            </a:r>
          </a:p>
          <a:p>
            <a:pPr marL="800100" lvl="1" indent="-342900" algn="l">
              <a:buFont typeface="Wingdings" charset="2"/>
              <a:buChar char="²"/>
            </a:pP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Scintillateurs (ED)</a:t>
            </a:r>
          </a:p>
          <a:p>
            <a:pPr marL="800100" lvl="1" indent="-342900" algn="l">
              <a:buFont typeface="Wingdings" charset="2"/>
              <a:buChar char="²"/>
            </a:pP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Cuves </a:t>
            </a:r>
            <a:r>
              <a:rPr lang="fr-F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Cherenkov</a:t>
            </a:r>
            <a:r>
              <a:rPr lang="fr-F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(MD)</a:t>
            </a:r>
          </a:p>
          <a:p>
            <a:pPr marL="800100" lvl="1" indent="-342900" algn="l">
              <a:buFont typeface="Wingdings" charset="2"/>
              <a:buChar char="²"/>
            </a:pPr>
            <a:endParaRPr lang="fr-FR" sz="6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WCDA 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: 4 bassins </a:t>
            </a:r>
            <a:r>
              <a:rPr lang="fr-FR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Cherenkov</a:t>
            </a:r>
            <a:endParaRPr lang="fr-FR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endParaRPr lang="fr-FR" sz="700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r-FR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WFCTA 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: 24  télescopes </a:t>
            </a:r>
            <a:r>
              <a:rPr lang="fr-FR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Cherenkov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marL="342900" indent="-342900" algn="l">
              <a:buFont typeface="Wingdings" charset="2"/>
              <a:buChar char="²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336" y="6569882"/>
            <a:ext cx="9128664" cy="27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yuthaya"/>
                <a:cs typeface="Ayuthaya"/>
              </a:rPr>
              <a:t>Journées Jeunes Chercheurs 2012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5" name="Image 4" descr="Capture d’écran 2012-09-18 à 19.18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5" y="1343155"/>
            <a:ext cx="4562792" cy="4743886"/>
          </a:xfrm>
          <a:prstGeom prst="rect">
            <a:avLst/>
          </a:prstGeom>
        </p:spPr>
      </p:pic>
      <p:pic>
        <p:nvPicPr>
          <p:cNvPr id="6" name="Image 5" descr="Diapositive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94" y="2660560"/>
            <a:ext cx="1445816" cy="1261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184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1470</Words>
  <Application>Microsoft Macintosh PowerPoint</Application>
  <PresentationFormat>Présentation à l'écran (4:3)</PresentationFormat>
  <Paragraphs>354</Paragraphs>
  <Slides>26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LHAASO : UN OBSERVATOIRE AMBITIEUX POUR GAMMAS ET RAYONS COSMIQUES DE HAUTE ÉNERGIE</vt:lpstr>
      <vt:lpstr>PLAN</vt:lpstr>
      <vt:lpstr>PRÉSENTATION DU PROJET LHAASO</vt:lpstr>
      <vt:lpstr>GERBE ATMOSPHERIQUE</vt:lpstr>
      <vt:lpstr>PHYSIQUE LHAASO</vt:lpstr>
      <vt:lpstr>PROBLÉMATIQUE LHAASO</vt:lpstr>
      <vt:lpstr>DÉTECTION GAMMA</vt:lpstr>
      <vt:lpstr>GERBES GAMMAS / RAYONS COSMIQUES</vt:lpstr>
      <vt:lpstr>DESIGN DE LHAASO</vt:lpstr>
      <vt:lpstr>KM2A</vt:lpstr>
      <vt:lpstr>WFCTA</vt:lpstr>
      <vt:lpstr>WCDA</vt:lpstr>
      <vt:lpstr>SIMULATION DU DÉTECTEUR KM2A</vt:lpstr>
      <vt:lpstr>TAILLE DES CUVES CHERENKOV ?</vt:lpstr>
      <vt:lpstr>SIGNAL D’UN MUON DANS UNE CUVE CHERENKOV</vt:lpstr>
      <vt:lpstr>INLUENCE TAILLE DES CUVES ET  QUALITÉ DE L’EAU SUR LE SIGNAL</vt:lpstr>
      <vt:lpstr>INFLUENCE TAILLE DES CUVES SUR IMPULSIONS</vt:lpstr>
      <vt:lpstr>BILAN</vt:lpstr>
      <vt:lpstr>GERBE PROTON : E=1482 TeV, Θ=11.31° </vt:lpstr>
      <vt:lpstr>SIGNAUX DES CUVES CHERENKOV</vt:lpstr>
      <vt:lpstr>Présentation PowerPoint</vt:lpstr>
      <vt:lpstr>CONCLUSION</vt:lpstr>
      <vt:lpstr>Présentation PowerPoint</vt:lpstr>
      <vt:lpstr>SIMULATION ED</vt:lpstr>
      <vt:lpstr>INLUENCE TAILLE DES CUVES ET  QUALITÉ DE L’EAU SUR LE SIGNAL</vt:lpstr>
      <vt:lpstr>INFLUENCE TAILLE DES CUVES SUR IMPULSIONS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 : Un observatoire ambitieux pour rayons cosmiques et gammas de hautes énergies</dc:title>
  <dc:creator>Diane Martraire</dc:creator>
  <cp:lastModifiedBy>Diane Martraire</cp:lastModifiedBy>
  <cp:revision>117</cp:revision>
  <dcterms:created xsi:type="dcterms:W3CDTF">2012-11-28T14:53:57Z</dcterms:created>
  <dcterms:modified xsi:type="dcterms:W3CDTF">2012-12-03T13:51:04Z</dcterms:modified>
</cp:coreProperties>
</file>