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59" r:id="rId5"/>
    <p:sldId id="260" r:id="rId6"/>
    <p:sldId id="261" r:id="rId7"/>
    <p:sldId id="262" r:id="rId8"/>
    <p:sldId id="263" r:id="rId9"/>
    <p:sldId id="279" r:id="rId10"/>
    <p:sldId id="280" r:id="rId11"/>
    <p:sldId id="281" r:id="rId12"/>
    <p:sldId id="271" r:id="rId13"/>
    <p:sldId id="272" r:id="rId14"/>
    <p:sldId id="265" r:id="rId15"/>
    <p:sldId id="266" r:id="rId16"/>
    <p:sldId id="267" r:id="rId17"/>
    <p:sldId id="268" r:id="rId18"/>
    <p:sldId id="269" r:id="rId19"/>
    <p:sldId id="257" r:id="rId20"/>
    <p:sldId id="258" r:id="rId21"/>
    <p:sldId id="278" r:id="rId22"/>
    <p:sldId id="273" r:id="rId23"/>
    <p:sldId id="274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660"/>
  </p:normalViewPr>
  <p:slideViewPr>
    <p:cSldViewPr>
      <p:cViewPr varScale="1">
        <p:scale>
          <a:sx n="87" d="100"/>
          <a:sy n="87" d="100"/>
        </p:scale>
        <p:origin x="-9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inscrits_jjc201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inscrits_jjc20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inscrits_jjc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inscrits_jjc20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f\JJCs\JJC2012\sur%20place\ques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dirty="0"/>
              <a:t>nb </a:t>
            </a:r>
            <a:r>
              <a:rPr lang="fr-FR" dirty="0" smtClean="0"/>
              <a:t>inscrits par date</a:t>
            </a:r>
            <a:endParaRPr lang="fr-FR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RegistrantsList!$E$1</c:f>
              <c:strCache>
                <c:ptCount val="1"/>
                <c:pt idx="0">
                  <c:v>nb inscrits</c:v>
                </c:pt>
              </c:strCache>
            </c:strRef>
          </c:tx>
          <c:xVal>
            <c:numRef>
              <c:f>RegistrantsList!$D$2:$D$120</c:f>
              <c:numCache>
                <c:formatCode>m/d/yyyy</c:formatCode>
                <c:ptCount val="119"/>
                <c:pt idx="0">
                  <c:v>41098</c:v>
                </c:pt>
                <c:pt idx="1">
                  <c:v>41099</c:v>
                </c:pt>
                <c:pt idx="2">
                  <c:v>41100</c:v>
                </c:pt>
                <c:pt idx="3">
                  <c:v>41101</c:v>
                </c:pt>
                <c:pt idx="4">
                  <c:v>41102</c:v>
                </c:pt>
                <c:pt idx="5">
                  <c:v>41103</c:v>
                </c:pt>
                <c:pt idx="6">
                  <c:v>41104</c:v>
                </c:pt>
                <c:pt idx="7">
                  <c:v>41105</c:v>
                </c:pt>
                <c:pt idx="8">
                  <c:v>41106</c:v>
                </c:pt>
                <c:pt idx="9">
                  <c:v>41107</c:v>
                </c:pt>
                <c:pt idx="10">
                  <c:v>41108</c:v>
                </c:pt>
                <c:pt idx="11">
                  <c:v>41109</c:v>
                </c:pt>
                <c:pt idx="12">
                  <c:v>41110</c:v>
                </c:pt>
                <c:pt idx="13">
                  <c:v>41111</c:v>
                </c:pt>
                <c:pt idx="14">
                  <c:v>41112</c:v>
                </c:pt>
                <c:pt idx="15">
                  <c:v>41113</c:v>
                </c:pt>
                <c:pt idx="16">
                  <c:v>41114</c:v>
                </c:pt>
                <c:pt idx="17">
                  <c:v>41115</c:v>
                </c:pt>
                <c:pt idx="18">
                  <c:v>41116</c:v>
                </c:pt>
                <c:pt idx="19">
                  <c:v>41117</c:v>
                </c:pt>
                <c:pt idx="20">
                  <c:v>41118</c:v>
                </c:pt>
                <c:pt idx="21">
                  <c:v>41119</c:v>
                </c:pt>
                <c:pt idx="22">
                  <c:v>41120</c:v>
                </c:pt>
                <c:pt idx="23">
                  <c:v>41121</c:v>
                </c:pt>
                <c:pt idx="24">
                  <c:v>41122</c:v>
                </c:pt>
                <c:pt idx="25">
                  <c:v>41123</c:v>
                </c:pt>
                <c:pt idx="26">
                  <c:v>41124</c:v>
                </c:pt>
                <c:pt idx="27">
                  <c:v>41125</c:v>
                </c:pt>
                <c:pt idx="28">
                  <c:v>41126</c:v>
                </c:pt>
                <c:pt idx="29">
                  <c:v>41127</c:v>
                </c:pt>
                <c:pt idx="30">
                  <c:v>41128</c:v>
                </c:pt>
                <c:pt idx="31">
                  <c:v>41129</c:v>
                </c:pt>
                <c:pt idx="32">
                  <c:v>41130</c:v>
                </c:pt>
                <c:pt idx="33">
                  <c:v>41131</c:v>
                </c:pt>
                <c:pt idx="34">
                  <c:v>41132</c:v>
                </c:pt>
                <c:pt idx="35">
                  <c:v>41133</c:v>
                </c:pt>
                <c:pt idx="36">
                  <c:v>41134</c:v>
                </c:pt>
                <c:pt idx="37">
                  <c:v>41135</c:v>
                </c:pt>
                <c:pt idx="38">
                  <c:v>41136</c:v>
                </c:pt>
                <c:pt idx="39">
                  <c:v>41137</c:v>
                </c:pt>
                <c:pt idx="40">
                  <c:v>41138</c:v>
                </c:pt>
                <c:pt idx="41">
                  <c:v>41139</c:v>
                </c:pt>
                <c:pt idx="42">
                  <c:v>41140</c:v>
                </c:pt>
                <c:pt idx="43">
                  <c:v>41141</c:v>
                </c:pt>
                <c:pt idx="44">
                  <c:v>41142</c:v>
                </c:pt>
                <c:pt idx="45">
                  <c:v>41143</c:v>
                </c:pt>
                <c:pt idx="46">
                  <c:v>41144</c:v>
                </c:pt>
                <c:pt idx="47">
                  <c:v>41145</c:v>
                </c:pt>
                <c:pt idx="48">
                  <c:v>41146</c:v>
                </c:pt>
                <c:pt idx="49">
                  <c:v>41147</c:v>
                </c:pt>
                <c:pt idx="50">
                  <c:v>41148</c:v>
                </c:pt>
                <c:pt idx="51">
                  <c:v>41149</c:v>
                </c:pt>
                <c:pt idx="52">
                  <c:v>41150</c:v>
                </c:pt>
                <c:pt idx="53">
                  <c:v>41151</c:v>
                </c:pt>
                <c:pt idx="54">
                  <c:v>41152</c:v>
                </c:pt>
                <c:pt idx="55">
                  <c:v>41153</c:v>
                </c:pt>
                <c:pt idx="56">
                  <c:v>41154</c:v>
                </c:pt>
                <c:pt idx="57">
                  <c:v>41155</c:v>
                </c:pt>
                <c:pt idx="58">
                  <c:v>41156</c:v>
                </c:pt>
                <c:pt idx="59">
                  <c:v>41157</c:v>
                </c:pt>
                <c:pt idx="60">
                  <c:v>41158</c:v>
                </c:pt>
                <c:pt idx="61">
                  <c:v>41159</c:v>
                </c:pt>
                <c:pt idx="62">
                  <c:v>41160</c:v>
                </c:pt>
                <c:pt idx="63">
                  <c:v>41161</c:v>
                </c:pt>
                <c:pt idx="64">
                  <c:v>41162</c:v>
                </c:pt>
                <c:pt idx="65">
                  <c:v>41163</c:v>
                </c:pt>
                <c:pt idx="66">
                  <c:v>41164</c:v>
                </c:pt>
                <c:pt idx="67">
                  <c:v>41165</c:v>
                </c:pt>
                <c:pt idx="68">
                  <c:v>41166</c:v>
                </c:pt>
                <c:pt idx="69">
                  <c:v>41167</c:v>
                </c:pt>
                <c:pt idx="70">
                  <c:v>41168</c:v>
                </c:pt>
                <c:pt idx="71">
                  <c:v>41169</c:v>
                </c:pt>
                <c:pt idx="72">
                  <c:v>41170</c:v>
                </c:pt>
                <c:pt idx="73">
                  <c:v>41171</c:v>
                </c:pt>
                <c:pt idx="74">
                  <c:v>41172</c:v>
                </c:pt>
                <c:pt idx="75">
                  <c:v>41173</c:v>
                </c:pt>
                <c:pt idx="76">
                  <c:v>41174</c:v>
                </c:pt>
                <c:pt idx="77">
                  <c:v>41175</c:v>
                </c:pt>
                <c:pt idx="78">
                  <c:v>41176</c:v>
                </c:pt>
                <c:pt idx="79">
                  <c:v>41177</c:v>
                </c:pt>
                <c:pt idx="80">
                  <c:v>41178</c:v>
                </c:pt>
                <c:pt idx="81">
                  <c:v>41179</c:v>
                </c:pt>
                <c:pt idx="82">
                  <c:v>41180</c:v>
                </c:pt>
                <c:pt idx="83">
                  <c:v>41181</c:v>
                </c:pt>
                <c:pt idx="84">
                  <c:v>41182</c:v>
                </c:pt>
                <c:pt idx="85">
                  <c:v>41183</c:v>
                </c:pt>
                <c:pt idx="86">
                  <c:v>41184</c:v>
                </c:pt>
                <c:pt idx="87">
                  <c:v>41185</c:v>
                </c:pt>
                <c:pt idx="88">
                  <c:v>41186</c:v>
                </c:pt>
                <c:pt idx="89">
                  <c:v>41187</c:v>
                </c:pt>
                <c:pt idx="90">
                  <c:v>41188</c:v>
                </c:pt>
                <c:pt idx="91">
                  <c:v>41189</c:v>
                </c:pt>
                <c:pt idx="92">
                  <c:v>41190</c:v>
                </c:pt>
                <c:pt idx="93">
                  <c:v>41191</c:v>
                </c:pt>
                <c:pt idx="94">
                  <c:v>41192</c:v>
                </c:pt>
                <c:pt idx="95">
                  <c:v>41193</c:v>
                </c:pt>
                <c:pt idx="96">
                  <c:v>41194</c:v>
                </c:pt>
                <c:pt idx="97">
                  <c:v>41195</c:v>
                </c:pt>
                <c:pt idx="98">
                  <c:v>41196</c:v>
                </c:pt>
                <c:pt idx="99">
                  <c:v>41197</c:v>
                </c:pt>
                <c:pt idx="100">
                  <c:v>41198</c:v>
                </c:pt>
                <c:pt idx="101">
                  <c:v>41199</c:v>
                </c:pt>
                <c:pt idx="102">
                  <c:v>41200</c:v>
                </c:pt>
                <c:pt idx="103">
                  <c:v>41201</c:v>
                </c:pt>
                <c:pt idx="104">
                  <c:v>41202</c:v>
                </c:pt>
                <c:pt idx="105">
                  <c:v>41203</c:v>
                </c:pt>
                <c:pt idx="106">
                  <c:v>41204</c:v>
                </c:pt>
                <c:pt idx="107">
                  <c:v>41205</c:v>
                </c:pt>
                <c:pt idx="108">
                  <c:v>41206</c:v>
                </c:pt>
                <c:pt idx="109">
                  <c:v>41207</c:v>
                </c:pt>
                <c:pt idx="110">
                  <c:v>41208</c:v>
                </c:pt>
                <c:pt idx="111">
                  <c:v>41209</c:v>
                </c:pt>
                <c:pt idx="112">
                  <c:v>41210</c:v>
                </c:pt>
                <c:pt idx="113">
                  <c:v>41211</c:v>
                </c:pt>
                <c:pt idx="114">
                  <c:v>41212</c:v>
                </c:pt>
                <c:pt idx="115">
                  <c:v>41213</c:v>
                </c:pt>
                <c:pt idx="116">
                  <c:v>41214</c:v>
                </c:pt>
                <c:pt idx="117">
                  <c:v>41215</c:v>
                </c:pt>
                <c:pt idx="118">
                  <c:v>41216</c:v>
                </c:pt>
              </c:numCache>
            </c:numRef>
          </c:xVal>
          <c:yVal>
            <c:numRef>
              <c:f>RegistrantsList!$E$2:$E$120</c:f>
              <c:numCache>
                <c:formatCode>General</c:formatCode>
                <c:ptCount val="1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1</c:v>
                </c:pt>
                <c:pt idx="63">
                  <c:v>0</c:v>
                </c:pt>
                <c:pt idx="64">
                  <c:v>1</c:v>
                </c:pt>
                <c:pt idx="65">
                  <c:v>1</c:v>
                </c:pt>
                <c:pt idx="66">
                  <c:v>2</c:v>
                </c:pt>
                <c:pt idx="67">
                  <c:v>1</c:v>
                </c:pt>
                <c:pt idx="68">
                  <c:v>1</c:v>
                </c:pt>
                <c:pt idx="69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0</c:v>
                </c:pt>
                <c:pt idx="73">
                  <c:v>0</c:v>
                </c:pt>
                <c:pt idx="74">
                  <c:v>1</c:v>
                </c:pt>
                <c:pt idx="75">
                  <c:v>0</c:v>
                </c:pt>
                <c:pt idx="76">
                  <c:v>0</c:v>
                </c:pt>
                <c:pt idx="77">
                  <c:v>1</c:v>
                </c:pt>
                <c:pt idx="78">
                  <c:v>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2</c:v>
                </c:pt>
                <c:pt idx="88">
                  <c:v>0</c:v>
                </c:pt>
                <c:pt idx="89">
                  <c:v>0</c:v>
                </c:pt>
                <c:pt idx="90">
                  <c:v>1</c:v>
                </c:pt>
                <c:pt idx="91">
                  <c:v>0</c:v>
                </c:pt>
                <c:pt idx="92">
                  <c:v>3</c:v>
                </c:pt>
                <c:pt idx="93">
                  <c:v>4</c:v>
                </c:pt>
                <c:pt idx="94">
                  <c:v>4</c:v>
                </c:pt>
                <c:pt idx="95">
                  <c:v>7</c:v>
                </c:pt>
                <c:pt idx="96">
                  <c:v>2</c:v>
                </c:pt>
                <c:pt idx="97">
                  <c:v>0</c:v>
                </c:pt>
                <c:pt idx="98">
                  <c:v>0</c:v>
                </c:pt>
                <c:pt idx="99">
                  <c:v>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3</c:v>
                </c:pt>
                <c:pt idx="107">
                  <c:v>0</c:v>
                </c:pt>
                <c:pt idx="108">
                  <c:v>2</c:v>
                </c:pt>
                <c:pt idx="109">
                  <c:v>0</c:v>
                </c:pt>
                <c:pt idx="110">
                  <c:v>5</c:v>
                </c:pt>
                <c:pt idx="111">
                  <c:v>1</c:v>
                </c:pt>
                <c:pt idx="112">
                  <c:v>0</c:v>
                </c:pt>
                <c:pt idx="113">
                  <c:v>1</c:v>
                </c:pt>
                <c:pt idx="114">
                  <c:v>4</c:v>
                </c:pt>
                <c:pt idx="115">
                  <c:v>2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396416"/>
        <c:axId val="96397952"/>
      </c:scatterChart>
      <c:valAx>
        <c:axId val="963964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6397952"/>
        <c:crosses val="autoZero"/>
        <c:crossBetween val="midCat"/>
        <c:majorUnit val="15"/>
      </c:valAx>
      <c:valAx>
        <c:axId val="9639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3964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questions/talk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data!$A$36</c:f>
              <c:strCache>
                <c:ptCount val="1"/>
                <c:pt idx="0">
                  <c:v>question/talk</c:v>
                </c:pt>
              </c:strCache>
            </c:strRef>
          </c:tx>
          <c:xVal>
            <c:numRef>
              <c:f>data!$B$35:$F$35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xVal>
          <c:yVal>
            <c:numRef>
              <c:f>data!$B$36:$F$36</c:f>
              <c:numCache>
                <c:formatCode>General</c:formatCode>
                <c:ptCount val="5"/>
                <c:pt idx="0">
                  <c:v>3.4</c:v>
                </c:pt>
                <c:pt idx="1">
                  <c:v>4.161290322580645</c:v>
                </c:pt>
                <c:pt idx="2">
                  <c:v>5.4255319148936172</c:v>
                </c:pt>
                <c:pt idx="3">
                  <c:v>5.8478260869565215</c:v>
                </c:pt>
                <c:pt idx="4">
                  <c:v>3.7924528301886791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749632"/>
        <c:axId val="99889152"/>
      </c:scatterChart>
      <c:valAx>
        <c:axId val="97749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889152"/>
        <c:crosses val="autoZero"/>
        <c:crossBetween val="midCat"/>
      </c:valAx>
      <c:valAx>
        <c:axId val="9988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7496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data!$A$38</c:f>
              <c:strCache>
                <c:ptCount val="1"/>
                <c:pt idx="0">
                  <c:v>talks</c:v>
                </c:pt>
              </c:strCache>
            </c:strRef>
          </c:tx>
          <c:xVal>
            <c:numRef>
              <c:f>data!$B$37:$F$37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xVal>
          <c:yVal>
            <c:numRef>
              <c:f>data!$B$38:$F$38</c:f>
              <c:numCache>
                <c:formatCode>General</c:formatCode>
                <c:ptCount val="5"/>
                <c:pt idx="0">
                  <c:v>65</c:v>
                </c:pt>
                <c:pt idx="1">
                  <c:v>62</c:v>
                </c:pt>
                <c:pt idx="2">
                  <c:v>47</c:v>
                </c:pt>
                <c:pt idx="3">
                  <c:v>46</c:v>
                </c:pt>
                <c:pt idx="4">
                  <c:v>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22016"/>
        <c:axId val="109623936"/>
      </c:scatterChart>
      <c:valAx>
        <c:axId val="10962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623936"/>
        <c:crosses val="autoZero"/>
        <c:crossBetween val="midCat"/>
      </c:valAx>
      <c:valAx>
        <c:axId val="109623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622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dirty="0"/>
              <a:t>total </a:t>
            </a:r>
            <a:r>
              <a:rPr lang="fr-FR" dirty="0" smtClean="0"/>
              <a:t>inscrits en fonction du</a:t>
            </a:r>
            <a:r>
              <a:rPr lang="fr-FR" baseline="0" dirty="0" smtClean="0"/>
              <a:t> temps</a:t>
            </a:r>
            <a:endParaRPr lang="fr-FR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RegistrantsList!$H$1</c:f>
              <c:strCache>
                <c:ptCount val="1"/>
                <c:pt idx="0">
                  <c:v>total inscrits</c:v>
                </c:pt>
              </c:strCache>
            </c:strRef>
          </c:tx>
          <c:xVal>
            <c:numRef>
              <c:f>RegistrantsList!$G$2:$G$120</c:f>
              <c:numCache>
                <c:formatCode>m/d/yyyy</c:formatCode>
                <c:ptCount val="119"/>
                <c:pt idx="0">
                  <c:v>41098</c:v>
                </c:pt>
                <c:pt idx="1">
                  <c:v>41099</c:v>
                </c:pt>
                <c:pt idx="2">
                  <c:v>41100</c:v>
                </c:pt>
                <c:pt idx="3">
                  <c:v>41101</c:v>
                </c:pt>
                <c:pt idx="4">
                  <c:v>41102</c:v>
                </c:pt>
                <c:pt idx="5">
                  <c:v>41103</c:v>
                </c:pt>
                <c:pt idx="6">
                  <c:v>41104</c:v>
                </c:pt>
                <c:pt idx="7">
                  <c:v>41105</c:v>
                </c:pt>
                <c:pt idx="8">
                  <c:v>41106</c:v>
                </c:pt>
                <c:pt idx="9">
                  <c:v>41107</c:v>
                </c:pt>
                <c:pt idx="10">
                  <c:v>41108</c:v>
                </c:pt>
                <c:pt idx="11">
                  <c:v>41109</c:v>
                </c:pt>
                <c:pt idx="12">
                  <c:v>41110</c:v>
                </c:pt>
                <c:pt idx="13">
                  <c:v>41111</c:v>
                </c:pt>
                <c:pt idx="14">
                  <c:v>41112</c:v>
                </c:pt>
                <c:pt idx="15">
                  <c:v>41113</c:v>
                </c:pt>
                <c:pt idx="16">
                  <c:v>41114</c:v>
                </c:pt>
                <c:pt idx="17">
                  <c:v>41115</c:v>
                </c:pt>
                <c:pt idx="18">
                  <c:v>41116</c:v>
                </c:pt>
                <c:pt idx="19">
                  <c:v>41117</c:v>
                </c:pt>
                <c:pt idx="20">
                  <c:v>41118</c:v>
                </c:pt>
                <c:pt idx="21">
                  <c:v>41119</c:v>
                </c:pt>
                <c:pt idx="22">
                  <c:v>41120</c:v>
                </c:pt>
                <c:pt idx="23">
                  <c:v>41121</c:v>
                </c:pt>
                <c:pt idx="24">
                  <c:v>41122</c:v>
                </c:pt>
                <c:pt idx="25">
                  <c:v>41123</c:v>
                </c:pt>
                <c:pt idx="26">
                  <c:v>41124</c:v>
                </c:pt>
                <c:pt idx="27">
                  <c:v>41125</c:v>
                </c:pt>
                <c:pt idx="28">
                  <c:v>41126</c:v>
                </c:pt>
                <c:pt idx="29">
                  <c:v>41127</c:v>
                </c:pt>
                <c:pt idx="30">
                  <c:v>41128</c:v>
                </c:pt>
                <c:pt idx="31">
                  <c:v>41129</c:v>
                </c:pt>
                <c:pt idx="32">
                  <c:v>41130</c:v>
                </c:pt>
                <c:pt idx="33">
                  <c:v>41131</c:v>
                </c:pt>
                <c:pt idx="34">
                  <c:v>41132</c:v>
                </c:pt>
                <c:pt idx="35">
                  <c:v>41133</c:v>
                </c:pt>
                <c:pt idx="36">
                  <c:v>41134</c:v>
                </c:pt>
                <c:pt idx="37">
                  <c:v>41135</c:v>
                </c:pt>
                <c:pt idx="38">
                  <c:v>41136</c:v>
                </c:pt>
                <c:pt idx="39">
                  <c:v>41137</c:v>
                </c:pt>
                <c:pt idx="40">
                  <c:v>41138</c:v>
                </c:pt>
                <c:pt idx="41">
                  <c:v>41139</c:v>
                </c:pt>
                <c:pt idx="42">
                  <c:v>41140</c:v>
                </c:pt>
                <c:pt idx="43">
                  <c:v>41141</c:v>
                </c:pt>
                <c:pt idx="44">
                  <c:v>41142</c:v>
                </c:pt>
                <c:pt idx="45">
                  <c:v>41143</c:v>
                </c:pt>
                <c:pt idx="46">
                  <c:v>41144</c:v>
                </c:pt>
                <c:pt idx="47">
                  <c:v>41145</c:v>
                </c:pt>
                <c:pt idx="48">
                  <c:v>41146</c:v>
                </c:pt>
                <c:pt idx="49">
                  <c:v>41147</c:v>
                </c:pt>
                <c:pt idx="50">
                  <c:v>41148</c:v>
                </c:pt>
                <c:pt idx="51">
                  <c:v>41149</c:v>
                </c:pt>
                <c:pt idx="52">
                  <c:v>41150</c:v>
                </c:pt>
                <c:pt idx="53">
                  <c:v>41151</c:v>
                </c:pt>
                <c:pt idx="54">
                  <c:v>41152</c:v>
                </c:pt>
                <c:pt idx="55">
                  <c:v>41153</c:v>
                </c:pt>
                <c:pt idx="56">
                  <c:v>41154</c:v>
                </c:pt>
                <c:pt idx="57">
                  <c:v>41155</c:v>
                </c:pt>
                <c:pt idx="58">
                  <c:v>41156</c:v>
                </c:pt>
                <c:pt idx="59">
                  <c:v>41157</c:v>
                </c:pt>
                <c:pt idx="60">
                  <c:v>41158</c:v>
                </c:pt>
                <c:pt idx="61">
                  <c:v>41159</c:v>
                </c:pt>
                <c:pt idx="62">
                  <c:v>41160</c:v>
                </c:pt>
                <c:pt idx="63">
                  <c:v>41161</c:v>
                </c:pt>
                <c:pt idx="64">
                  <c:v>41162</c:v>
                </c:pt>
                <c:pt idx="65">
                  <c:v>41163</c:v>
                </c:pt>
                <c:pt idx="66">
                  <c:v>41164</c:v>
                </c:pt>
                <c:pt idx="67">
                  <c:v>41165</c:v>
                </c:pt>
                <c:pt idx="68">
                  <c:v>41166</c:v>
                </c:pt>
                <c:pt idx="69">
                  <c:v>41167</c:v>
                </c:pt>
                <c:pt idx="70">
                  <c:v>41168</c:v>
                </c:pt>
                <c:pt idx="71">
                  <c:v>41169</c:v>
                </c:pt>
                <c:pt idx="72">
                  <c:v>41170</c:v>
                </c:pt>
                <c:pt idx="73">
                  <c:v>41171</c:v>
                </c:pt>
                <c:pt idx="74">
                  <c:v>41172</c:v>
                </c:pt>
                <c:pt idx="75">
                  <c:v>41173</c:v>
                </c:pt>
                <c:pt idx="76">
                  <c:v>41174</c:v>
                </c:pt>
                <c:pt idx="77">
                  <c:v>41175</c:v>
                </c:pt>
                <c:pt idx="78">
                  <c:v>41176</c:v>
                </c:pt>
                <c:pt idx="79">
                  <c:v>41177</c:v>
                </c:pt>
                <c:pt idx="80">
                  <c:v>41178</c:v>
                </c:pt>
                <c:pt idx="81">
                  <c:v>41179</c:v>
                </c:pt>
                <c:pt idx="82">
                  <c:v>41180</c:v>
                </c:pt>
                <c:pt idx="83">
                  <c:v>41181</c:v>
                </c:pt>
                <c:pt idx="84">
                  <c:v>41182</c:v>
                </c:pt>
                <c:pt idx="85">
                  <c:v>41183</c:v>
                </c:pt>
                <c:pt idx="86">
                  <c:v>41184</c:v>
                </c:pt>
                <c:pt idx="87">
                  <c:v>41185</c:v>
                </c:pt>
                <c:pt idx="88">
                  <c:v>41186</c:v>
                </c:pt>
                <c:pt idx="89">
                  <c:v>41187</c:v>
                </c:pt>
                <c:pt idx="90">
                  <c:v>41188</c:v>
                </c:pt>
                <c:pt idx="91">
                  <c:v>41189</c:v>
                </c:pt>
                <c:pt idx="92">
                  <c:v>41190</c:v>
                </c:pt>
                <c:pt idx="93">
                  <c:v>41191</c:v>
                </c:pt>
                <c:pt idx="94">
                  <c:v>41192</c:v>
                </c:pt>
                <c:pt idx="95">
                  <c:v>41193</c:v>
                </c:pt>
                <c:pt idx="96">
                  <c:v>41194</c:v>
                </c:pt>
                <c:pt idx="97">
                  <c:v>41195</c:v>
                </c:pt>
                <c:pt idx="98">
                  <c:v>41196</c:v>
                </c:pt>
                <c:pt idx="99">
                  <c:v>41197</c:v>
                </c:pt>
                <c:pt idx="100">
                  <c:v>41198</c:v>
                </c:pt>
                <c:pt idx="101">
                  <c:v>41199</c:v>
                </c:pt>
                <c:pt idx="102">
                  <c:v>41200</c:v>
                </c:pt>
                <c:pt idx="103">
                  <c:v>41201</c:v>
                </c:pt>
                <c:pt idx="104">
                  <c:v>41202</c:v>
                </c:pt>
                <c:pt idx="105">
                  <c:v>41203</c:v>
                </c:pt>
                <c:pt idx="106">
                  <c:v>41204</c:v>
                </c:pt>
                <c:pt idx="107">
                  <c:v>41205</c:v>
                </c:pt>
                <c:pt idx="108">
                  <c:v>41206</c:v>
                </c:pt>
                <c:pt idx="109">
                  <c:v>41207</c:v>
                </c:pt>
                <c:pt idx="110">
                  <c:v>41208</c:v>
                </c:pt>
                <c:pt idx="111">
                  <c:v>41209</c:v>
                </c:pt>
                <c:pt idx="112">
                  <c:v>41210</c:v>
                </c:pt>
                <c:pt idx="113">
                  <c:v>41211</c:v>
                </c:pt>
                <c:pt idx="114">
                  <c:v>41212</c:v>
                </c:pt>
                <c:pt idx="115">
                  <c:v>41213</c:v>
                </c:pt>
                <c:pt idx="116">
                  <c:v>41214</c:v>
                </c:pt>
                <c:pt idx="117">
                  <c:v>41215</c:v>
                </c:pt>
                <c:pt idx="118">
                  <c:v>41216</c:v>
                </c:pt>
              </c:numCache>
            </c:numRef>
          </c:xVal>
          <c:yVal>
            <c:numRef>
              <c:f>RegistrantsList!$H$2:$H$120</c:f>
              <c:numCache>
                <c:formatCode>General</c:formatCode>
                <c:ptCount val="1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4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7</c:v>
                </c:pt>
                <c:pt idx="63">
                  <c:v>7</c:v>
                </c:pt>
                <c:pt idx="64">
                  <c:v>8</c:v>
                </c:pt>
                <c:pt idx="65">
                  <c:v>9</c:v>
                </c:pt>
                <c:pt idx="66">
                  <c:v>11</c:v>
                </c:pt>
                <c:pt idx="67">
                  <c:v>12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14</c:v>
                </c:pt>
                <c:pt idx="72">
                  <c:v>14</c:v>
                </c:pt>
                <c:pt idx="73">
                  <c:v>14</c:v>
                </c:pt>
                <c:pt idx="74">
                  <c:v>15</c:v>
                </c:pt>
                <c:pt idx="75">
                  <c:v>15</c:v>
                </c:pt>
                <c:pt idx="76">
                  <c:v>15</c:v>
                </c:pt>
                <c:pt idx="77">
                  <c:v>16</c:v>
                </c:pt>
                <c:pt idx="78">
                  <c:v>18</c:v>
                </c:pt>
                <c:pt idx="79">
                  <c:v>18</c:v>
                </c:pt>
                <c:pt idx="80">
                  <c:v>18</c:v>
                </c:pt>
                <c:pt idx="81">
                  <c:v>18</c:v>
                </c:pt>
                <c:pt idx="82">
                  <c:v>18</c:v>
                </c:pt>
                <c:pt idx="83">
                  <c:v>18</c:v>
                </c:pt>
                <c:pt idx="84">
                  <c:v>18</c:v>
                </c:pt>
                <c:pt idx="85">
                  <c:v>18</c:v>
                </c:pt>
                <c:pt idx="86">
                  <c:v>18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21</c:v>
                </c:pt>
                <c:pt idx="91">
                  <c:v>21</c:v>
                </c:pt>
                <c:pt idx="92">
                  <c:v>24</c:v>
                </c:pt>
                <c:pt idx="93">
                  <c:v>28</c:v>
                </c:pt>
                <c:pt idx="94">
                  <c:v>32</c:v>
                </c:pt>
                <c:pt idx="95">
                  <c:v>39</c:v>
                </c:pt>
                <c:pt idx="96">
                  <c:v>41</c:v>
                </c:pt>
                <c:pt idx="97">
                  <c:v>41</c:v>
                </c:pt>
                <c:pt idx="98">
                  <c:v>41</c:v>
                </c:pt>
                <c:pt idx="99">
                  <c:v>43</c:v>
                </c:pt>
                <c:pt idx="100">
                  <c:v>43</c:v>
                </c:pt>
                <c:pt idx="101">
                  <c:v>43</c:v>
                </c:pt>
                <c:pt idx="102">
                  <c:v>43</c:v>
                </c:pt>
                <c:pt idx="103">
                  <c:v>43</c:v>
                </c:pt>
                <c:pt idx="104">
                  <c:v>43</c:v>
                </c:pt>
                <c:pt idx="105">
                  <c:v>43</c:v>
                </c:pt>
                <c:pt idx="106">
                  <c:v>46</c:v>
                </c:pt>
                <c:pt idx="107">
                  <c:v>46</c:v>
                </c:pt>
                <c:pt idx="108">
                  <c:v>48</c:v>
                </c:pt>
                <c:pt idx="109">
                  <c:v>48</c:v>
                </c:pt>
                <c:pt idx="110">
                  <c:v>53</c:v>
                </c:pt>
                <c:pt idx="111">
                  <c:v>54</c:v>
                </c:pt>
                <c:pt idx="112">
                  <c:v>54</c:v>
                </c:pt>
                <c:pt idx="113">
                  <c:v>55</c:v>
                </c:pt>
                <c:pt idx="114">
                  <c:v>59</c:v>
                </c:pt>
                <c:pt idx="115">
                  <c:v>61</c:v>
                </c:pt>
                <c:pt idx="116">
                  <c:v>61</c:v>
                </c:pt>
                <c:pt idx="117">
                  <c:v>61</c:v>
                </c:pt>
                <c:pt idx="118">
                  <c:v>61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970048"/>
        <c:axId val="97971584"/>
      </c:scatterChart>
      <c:valAx>
        <c:axId val="979700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7971584"/>
        <c:crosses val="autoZero"/>
        <c:crossBetween val="midCat"/>
        <c:majorUnit val="15"/>
      </c:valAx>
      <c:valAx>
        <c:axId val="97971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9700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nb inscriptions 2012</c:v>
                </c:pt>
              </c:strCache>
            </c:strRef>
          </c:tx>
          <c:xVal>
            <c:numRef>
              <c:f>Feuil1!$C$2:$C$25</c:f>
              <c:numCache>
                <c:formatCode>h:mm</c:formatCode>
                <c:ptCount val="24"/>
                <c:pt idx="0">
                  <c:v>2.0833333333333332E-2</c:v>
                </c:pt>
                <c:pt idx="1">
                  <c:v>6.25E-2</c:v>
                </c:pt>
                <c:pt idx="2">
                  <c:v>0.104166666666667</c:v>
                </c:pt>
                <c:pt idx="3">
                  <c:v>0.14583333333333301</c:v>
                </c:pt>
                <c:pt idx="4">
                  <c:v>0.1875</c:v>
                </c:pt>
                <c:pt idx="5">
                  <c:v>0.22916666666666599</c:v>
                </c:pt>
                <c:pt idx="6">
                  <c:v>0.27083333333333298</c:v>
                </c:pt>
                <c:pt idx="7">
                  <c:v>0.3125</c:v>
                </c:pt>
                <c:pt idx="8">
                  <c:v>0.35416666666666602</c:v>
                </c:pt>
                <c:pt idx="9">
                  <c:v>0.39583333333333298</c:v>
                </c:pt>
                <c:pt idx="10">
                  <c:v>0.4375</c:v>
                </c:pt>
                <c:pt idx="11">
                  <c:v>0.47916666666666602</c:v>
                </c:pt>
                <c:pt idx="12">
                  <c:v>0.52083333333333304</c:v>
                </c:pt>
                <c:pt idx="13">
                  <c:v>0.5625</c:v>
                </c:pt>
                <c:pt idx="14">
                  <c:v>0.60416666666666596</c:v>
                </c:pt>
                <c:pt idx="15">
                  <c:v>0.64583333333333304</c:v>
                </c:pt>
                <c:pt idx="16">
                  <c:v>0.6875</c:v>
                </c:pt>
                <c:pt idx="17">
                  <c:v>0.72916666666666596</c:v>
                </c:pt>
                <c:pt idx="18">
                  <c:v>0.77083333333333304</c:v>
                </c:pt>
                <c:pt idx="19">
                  <c:v>0.8125</c:v>
                </c:pt>
                <c:pt idx="20">
                  <c:v>0.85416666666666596</c:v>
                </c:pt>
                <c:pt idx="21">
                  <c:v>0.89583333333333304</c:v>
                </c:pt>
                <c:pt idx="22">
                  <c:v>0.9375</c:v>
                </c:pt>
                <c:pt idx="23">
                  <c:v>0.97916666666666596</c:v>
                </c:pt>
              </c:numCache>
            </c:numRef>
          </c:xVal>
          <c:yVal>
            <c:numRef>
              <c:f>Feuil1!$D$2:$D$25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5</c:v>
                </c:pt>
                <c:pt idx="11">
                  <c:v>7</c:v>
                </c:pt>
                <c:pt idx="12">
                  <c:v>7</c:v>
                </c:pt>
                <c:pt idx="13">
                  <c:v>4</c:v>
                </c:pt>
                <c:pt idx="14">
                  <c:v>7</c:v>
                </c:pt>
                <c:pt idx="15">
                  <c:v>6</c:v>
                </c:pt>
                <c:pt idx="16">
                  <c:v>11</c:v>
                </c:pt>
                <c:pt idx="17">
                  <c:v>5</c:v>
                </c:pt>
                <c:pt idx="18">
                  <c:v>8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055296"/>
        <c:axId val="100057088"/>
      </c:scatterChart>
      <c:valAx>
        <c:axId val="100055296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crossAx val="100057088"/>
        <c:crosses val="autoZero"/>
        <c:crossBetween val="midCat"/>
        <c:majorUnit val="0.1"/>
      </c:valAx>
      <c:valAx>
        <c:axId val="100057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0552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nb inscriptions 2012</c:v>
                </c:pt>
              </c:strCache>
            </c:strRef>
          </c:tx>
          <c:xVal>
            <c:numRef>
              <c:f>Feuil1!$C$2:$C$25</c:f>
              <c:numCache>
                <c:formatCode>h:mm</c:formatCode>
                <c:ptCount val="24"/>
                <c:pt idx="0">
                  <c:v>2.0833333333333332E-2</c:v>
                </c:pt>
                <c:pt idx="1">
                  <c:v>6.25E-2</c:v>
                </c:pt>
                <c:pt idx="2">
                  <c:v>0.104166666666667</c:v>
                </c:pt>
                <c:pt idx="3">
                  <c:v>0.14583333333333301</c:v>
                </c:pt>
                <c:pt idx="4">
                  <c:v>0.1875</c:v>
                </c:pt>
                <c:pt idx="5">
                  <c:v>0.22916666666666599</c:v>
                </c:pt>
                <c:pt idx="6">
                  <c:v>0.27083333333333298</c:v>
                </c:pt>
                <c:pt idx="7">
                  <c:v>0.3125</c:v>
                </c:pt>
                <c:pt idx="8">
                  <c:v>0.35416666666666602</c:v>
                </c:pt>
                <c:pt idx="9">
                  <c:v>0.39583333333333298</c:v>
                </c:pt>
                <c:pt idx="10">
                  <c:v>0.4375</c:v>
                </c:pt>
                <c:pt idx="11">
                  <c:v>0.47916666666666602</c:v>
                </c:pt>
                <c:pt idx="12">
                  <c:v>0.52083333333333304</c:v>
                </c:pt>
                <c:pt idx="13">
                  <c:v>0.5625</c:v>
                </c:pt>
                <c:pt idx="14">
                  <c:v>0.60416666666666596</c:v>
                </c:pt>
                <c:pt idx="15">
                  <c:v>0.64583333333333304</c:v>
                </c:pt>
                <c:pt idx="16">
                  <c:v>0.6875</c:v>
                </c:pt>
                <c:pt idx="17">
                  <c:v>0.72916666666666596</c:v>
                </c:pt>
                <c:pt idx="18">
                  <c:v>0.77083333333333304</c:v>
                </c:pt>
                <c:pt idx="19">
                  <c:v>0.8125</c:v>
                </c:pt>
                <c:pt idx="20">
                  <c:v>0.85416666666666596</c:v>
                </c:pt>
                <c:pt idx="21">
                  <c:v>0.89583333333333304</c:v>
                </c:pt>
                <c:pt idx="22">
                  <c:v>0.9375</c:v>
                </c:pt>
                <c:pt idx="23">
                  <c:v>0.97916666666666596</c:v>
                </c:pt>
              </c:numCache>
            </c:numRef>
          </c:xVal>
          <c:yVal>
            <c:numRef>
              <c:f>Feuil1!$D$2:$D$25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5</c:v>
                </c:pt>
                <c:pt idx="11">
                  <c:v>7</c:v>
                </c:pt>
                <c:pt idx="12">
                  <c:v>7</c:v>
                </c:pt>
                <c:pt idx="13">
                  <c:v>4</c:v>
                </c:pt>
                <c:pt idx="14">
                  <c:v>7</c:v>
                </c:pt>
                <c:pt idx="15">
                  <c:v>6</c:v>
                </c:pt>
                <c:pt idx="16">
                  <c:v>11</c:v>
                </c:pt>
                <c:pt idx="17">
                  <c:v>5</c:v>
                </c:pt>
                <c:pt idx="18">
                  <c:v>8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Feuil1!$E$1</c:f>
              <c:strCache>
                <c:ptCount val="1"/>
                <c:pt idx="0">
                  <c:v>nb inscriptions 2011</c:v>
                </c:pt>
              </c:strCache>
            </c:strRef>
          </c:tx>
          <c:xVal>
            <c:numRef>
              <c:f>Feuil1!$C$2:$C$25</c:f>
              <c:numCache>
                <c:formatCode>h:mm</c:formatCode>
                <c:ptCount val="24"/>
                <c:pt idx="0">
                  <c:v>2.0833333333333332E-2</c:v>
                </c:pt>
                <c:pt idx="1">
                  <c:v>6.25E-2</c:v>
                </c:pt>
                <c:pt idx="2">
                  <c:v>0.104166666666667</c:v>
                </c:pt>
                <c:pt idx="3">
                  <c:v>0.14583333333333301</c:v>
                </c:pt>
                <c:pt idx="4">
                  <c:v>0.1875</c:v>
                </c:pt>
                <c:pt idx="5">
                  <c:v>0.22916666666666599</c:v>
                </c:pt>
                <c:pt idx="6">
                  <c:v>0.27083333333333298</c:v>
                </c:pt>
                <c:pt idx="7">
                  <c:v>0.3125</c:v>
                </c:pt>
                <c:pt idx="8">
                  <c:v>0.35416666666666602</c:v>
                </c:pt>
                <c:pt idx="9">
                  <c:v>0.39583333333333298</c:v>
                </c:pt>
                <c:pt idx="10">
                  <c:v>0.4375</c:v>
                </c:pt>
                <c:pt idx="11">
                  <c:v>0.47916666666666602</c:v>
                </c:pt>
                <c:pt idx="12">
                  <c:v>0.52083333333333304</c:v>
                </c:pt>
                <c:pt idx="13">
                  <c:v>0.5625</c:v>
                </c:pt>
                <c:pt idx="14">
                  <c:v>0.60416666666666596</c:v>
                </c:pt>
                <c:pt idx="15">
                  <c:v>0.64583333333333304</c:v>
                </c:pt>
                <c:pt idx="16">
                  <c:v>0.6875</c:v>
                </c:pt>
                <c:pt idx="17">
                  <c:v>0.72916666666666596</c:v>
                </c:pt>
                <c:pt idx="18">
                  <c:v>0.77083333333333304</c:v>
                </c:pt>
                <c:pt idx="19">
                  <c:v>0.8125</c:v>
                </c:pt>
                <c:pt idx="20">
                  <c:v>0.85416666666666596</c:v>
                </c:pt>
                <c:pt idx="21">
                  <c:v>0.89583333333333304</c:v>
                </c:pt>
                <c:pt idx="22">
                  <c:v>0.9375</c:v>
                </c:pt>
                <c:pt idx="23">
                  <c:v>0.97916666666666596</c:v>
                </c:pt>
              </c:numCache>
            </c:numRef>
          </c:xVal>
          <c:yVal>
            <c:numRef>
              <c:f>Feuil1!$E$2:$E$25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3</c:v>
                </c:pt>
                <c:pt idx="10">
                  <c:v>6</c:v>
                </c:pt>
                <c:pt idx="11">
                  <c:v>6</c:v>
                </c:pt>
                <c:pt idx="12">
                  <c:v>7</c:v>
                </c:pt>
                <c:pt idx="13">
                  <c:v>0</c:v>
                </c:pt>
                <c:pt idx="14">
                  <c:v>7</c:v>
                </c:pt>
                <c:pt idx="15">
                  <c:v>11</c:v>
                </c:pt>
                <c:pt idx="16">
                  <c:v>3</c:v>
                </c:pt>
                <c:pt idx="17">
                  <c:v>5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36256"/>
        <c:axId val="97554432"/>
      </c:scatterChart>
      <c:valAx>
        <c:axId val="97536256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crossAx val="97554432"/>
        <c:crosses val="autoZero"/>
        <c:crossBetween val="midCat"/>
        <c:majorUnit val="0.1"/>
      </c:valAx>
      <c:valAx>
        <c:axId val="97554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53625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b="1"/>
              <a:t>Nombre</a:t>
            </a:r>
            <a:r>
              <a:rPr lang="fr-FR" sz="1400" b="1" baseline="0"/>
              <a:t>  total de questions par jour</a:t>
            </a:r>
            <a:endParaRPr lang="fr-FR" sz="1400" b="1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data!$A$2</c:f>
              <c:strCache>
                <c:ptCount val="1"/>
                <c:pt idx="0">
                  <c:v>matin</c:v>
                </c:pt>
              </c:strCache>
            </c:strRef>
          </c:tx>
          <c:xVal>
            <c:strRef>
              <c:f>data!$B$1:$F$1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data!$B$2:$F$2</c:f>
              <c:numCache>
                <c:formatCode>General</c:formatCode>
                <c:ptCount val="5"/>
                <c:pt idx="0">
                  <c:v>28</c:v>
                </c:pt>
                <c:pt idx="1">
                  <c:v>16</c:v>
                </c:pt>
                <c:pt idx="2">
                  <c:v>25</c:v>
                </c:pt>
                <c:pt idx="3">
                  <c:v>19</c:v>
                </c:pt>
                <c:pt idx="4">
                  <c:v>21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aprem</c:v>
                </c:pt>
              </c:strCache>
            </c:strRef>
          </c:tx>
          <c:xVal>
            <c:strRef>
              <c:f>data!$B$1:$F$1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data!$B$3:$F$3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3">
                  <c:v>16</c:v>
                </c:pt>
                <c:pt idx="4">
                  <c:v>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149440"/>
        <c:axId val="93164672"/>
      </c:scatterChart>
      <c:valAx>
        <c:axId val="93149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Jour (</a:t>
                </a:r>
                <a:r>
                  <a:rPr lang="fr-FR" baseline="0"/>
                  <a:t>1: lundi)</a:t>
                </a:r>
                <a:endParaRPr lang="fr-FR"/>
              </a:p>
            </c:rich>
          </c:tx>
          <c:layout/>
          <c:overlay val="0"/>
        </c:title>
        <c:numFmt formatCode="@" sourceLinked="0"/>
        <c:majorTickMark val="none"/>
        <c:minorTickMark val="none"/>
        <c:tickLblPos val="nextTo"/>
        <c:crossAx val="93164672"/>
        <c:crosses val="autoZero"/>
        <c:crossBetween val="midCat"/>
      </c:valAx>
      <c:valAx>
        <c:axId val="93164672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931494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b="1" dirty="0"/>
              <a:t>Nombre</a:t>
            </a:r>
            <a:r>
              <a:rPr lang="fr-FR" sz="1400" b="1" baseline="0" dirty="0"/>
              <a:t> de questions </a:t>
            </a:r>
            <a:r>
              <a:rPr lang="fr-FR" sz="1400" b="1" baseline="0" dirty="0" smtClean="0"/>
              <a:t>par </a:t>
            </a:r>
            <a:r>
              <a:rPr lang="fr-FR" sz="1400" b="1" baseline="0" dirty="0"/>
              <a:t>talk et par jour</a:t>
            </a:r>
            <a:endParaRPr lang="fr-FR" sz="1400" b="1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data!$A$10</c:f>
              <c:strCache>
                <c:ptCount val="1"/>
                <c:pt idx="0">
                  <c:v>am q/talk</c:v>
                </c:pt>
              </c:strCache>
            </c:strRef>
          </c:tx>
          <c:xVal>
            <c:strRef>
              <c:f>data!$B$9:$F$9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data!$B$10:$F$10</c:f>
              <c:numCache>
                <c:formatCode>General</c:formatCode>
                <c:ptCount val="5"/>
                <c:pt idx="0">
                  <c:v>4.666666666666667</c:v>
                </c:pt>
                <c:pt idx="1">
                  <c:v>2.6666666666666665</c:v>
                </c:pt>
                <c:pt idx="2">
                  <c:v>4.166666666666667</c:v>
                </c:pt>
                <c:pt idx="3">
                  <c:v>2.7142857142857144</c:v>
                </c:pt>
                <c:pt idx="4">
                  <c:v>3.5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data!$A$11</c:f>
              <c:strCache>
                <c:ptCount val="1"/>
                <c:pt idx="0">
                  <c:v>pm q/talk</c:v>
                </c:pt>
              </c:strCache>
            </c:strRef>
          </c:tx>
          <c:xVal>
            <c:strRef>
              <c:f>data!$B$9:$F$9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data!$B$11:$F$11</c:f>
              <c:numCache>
                <c:formatCode>General</c:formatCode>
                <c:ptCount val="5"/>
                <c:pt idx="0">
                  <c:v>4.2857142857142856</c:v>
                </c:pt>
                <c:pt idx="1">
                  <c:v>4.2857142857142856</c:v>
                </c:pt>
                <c:pt idx="3">
                  <c:v>4</c:v>
                </c:pt>
                <c:pt idx="4">
                  <c:v>5.333333333333333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766400"/>
        <c:axId val="99899264"/>
      </c:scatterChart>
      <c:valAx>
        <c:axId val="97766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Jour (1: lundi)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99899264"/>
        <c:crosses val="autoZero"/>
        <c:crossBetween val="midCat"/>
      </c:valAx>
      <c:valAx>
        <c:axId val="99899264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9776640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400" b="1"/>
              <a:t>Nombre</a:t>
            </a:r>
            <a:r>
              <a:rPr lang="fr-FR" sz="1400" b="1" baseline="0"/>
              <a:t>  total de questions par jour</a:t>
            </a:r>
            <a:endParaRPr lang="fr-FR" sz="1800" b="1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data!$A$14</c:f>
              <c:strCache>
                <c:ptCount val="1"/>
                <c:pt idx="0">
                  <c:v>etudiants</c:v>
                </c:pt>
              </c:strCache>
            </c:strRef>
          </c:tx>
          <c:xVal>
            <c:strRef>
              <c:f>data!$B$13:$F$13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data!$B$14:$F$14</c:f>
              <c:numCache>
                <c:formatCode>General</c:formatCode>
                <c:ptCount val="5"/>
                <c:pt idx="0">
                  <c:v>24</c:v>
                </c:pt>
                <c:pt idx="1">
                  <c:v>25</c:v>
                </c:pt>
                <c:pt idx="2">
                  <c:v>12</c:v>
                </c:pt>
                <c:pt idx="3">
                  <c:v>22</c:v>
                </c:pt>
                <c:pt idx="4">
                  <c:v>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data!$A$15</c:f>
              <c:strCache>
                <c:ptCount val="1"/>
                <c:pt idx="0">
                  <c:v>coordinateurs</c:v>
                </c:pt>
              </c:strCache>
            </c:strRef>
          </c:tx>
          <c:xVal>
            <c:strRef>
              <c:f>data!$B$13:$F$13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data!$B$15:$F$15</c:f>
              <c:numCache>
                <c:formatCode>General</c:formatCode>
                <c:ptCount val="5"/>
                <c:pt idx="0">
                  <c:v>7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data!$A$16</c:f>
              <c:strCache>
                <c:ptCount val="1"/>
                <c:pt idx="0">
                  <c:v>organisateurs</c:v>
                </c:pt>
              </c:strCache>
            </c:strRef>
          </c:tx>
          <c:xVal>
            <c:strRef>
              <c:f>data!$B$13:$F$13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data!$B$16:$F$16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878400"/>
        <c:axId val="99889920"/>
      </c:scatterChart>
      <c:valAx>
        <c:axId val="99878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Jour (1 = lundi)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99889920"/>
        <c:crosses val="autoZero"/>
        <c:crossBetween val="midCat"/>
      </c:valAx>
      <c:valAx>
        <c:axId val="998899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Quantité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9987840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600"/>
              <a:t>Nombre de questions par jour et par talk 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data!$A$23</c:f>
              <c:strCache>
                <c:ptCount val="1"/>
                <c:pt idx="0">
                  <c:v>etudiants</c:v>
                </c:pt>
              </c:strCache>
            </c:strRef>
          </c:tx>
          <c:xVal>
            <c:strRef>
              <c:f>data!$B$22:$F$22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data!$B$23:$F$23</c:f>
              <c:numCache>
                <c:formatCode>General</c:formatCode>
                <c:ptCount val="5"/>
                <c:pt idx="0">
                  <c:v>1.8461538461538463</c:v>
                </c:pt>
                <c:pt idx="1">
                  <c:v>1.9230769230769231</c:v>
                </c:pt>
                <c:pt idx="2">
                  <c:v>2</c:v>
                </c:pt>
                <c:pt idx="3">
                  <c:v>2</c:v>
                </c:pt>
                <c:pt idx="4">
                  <c:v>3.2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data!$A$24</c:f>
              <c:strCache>
                <c:ptCount val="1"/>
                <c:pt idx="0">
                  <c:v>coordinateurs</c:v>
                </c:pt>
              </c:strCache>
            </c:strRef>
          </c:tx>
          <c:xVal>
            <c:strRef>
              <c:f>data!$B$22:$F$22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data!$B$24:$F$24</c:f>
              <c:numCache>
                <c:formatCode>General</c:formatCode>
                <c:ptCount val="5"/>
                <c:pt idx="0">
                  <c:v>0.53846153846153844</c:v>
                </c:pt>
                <c:pt idx="1">
                  <c:v>1.5384615384615385</c:v>
                </c:pt>
                <c:pt idx="2">
                  <c:v>1.6666666666666667</c:v>
                </c:pt>
                <c:pt idx="3">
                  <c:v>0.90909090909090906</c:v>
                </c:pt>
                <c:pt idx="4">
                  <c:v>0.5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data!$A$25</c:f>
              <c:strCache>
                <c:ptCount val="1"/>
                <c:pt idx="0">
                  <c:v>organisateurs</c:v>
                </c:pt>
              </c:strCache>
            </c:strRef>
          </c:tx>
          <c:xVal>
            <c:strRef>
              <c:f>data!$B$22:$F$22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data!$B$25:$F$25</c:f>
              <c:numCache>
                <c:formatCode>General</c:formatCode>
                <c:ptCount val="5"/>
                <c:pt idx="0">
                  <c:v>0.53846153846153844</c:v>
                </c:pt>
                <c:pt idx="1">
                  <c:v>7.6923076923076927E-2</c:v>
                </c:pt>
                <c:pt idx="2">
                  <c:v>0.5</c:v>
                </c:pt>
                <c:pt idx="3">
                  <c:v>0.27272727272727271</c:v>
                </c:pt>
                <c:pt idx="4">
                  <c:v>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863232"/>
        <c:axId val="102864768"/>
      </c:scatterChart>
      <c:valAx>
        <c:axId val="102863232"/>
        <c:scaling>
          <c:orientation val="minMax"/>
        </c:scaling>
        <c:delete val="0"/>
        <c:axPos val="b"/>
        <c:majorTickMark val="out"/>
        <c:minorTickMark val="none"/>
        <c:tickLblPos val="nextTo"/>
        <c:crossAx val="102864768"/>
        <c:crosses val="autoZero"/>
        <c:crossBetween val="midCat"/>
      </c:valAx>
      <c:valAx>
        <c:axId val="102864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86323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Nb par talk et par jour normalisé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data!$A$28</c:f>
              <c:strCache>
                <c:ptCount val="1"/>
                <c:pt idx="0">
                  <c:v>etudiants</c:v>
                </c:pt>
              </c:strCache>
            </c:strRef>
          </c:tx>
          <c:xVal>
            <c:strRef>
              <c:f>data!$B$27:$F$27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data!$B$28:$F$28</c:f>
              <c:numCache>
                <c:formatCode>General</c:formatCode>
                <c:ptCount val="5"/>
                <c:pt idx="0">
                  <c:v>2.0818330605564648</c:v>
                </c:pt>
                <c:pt idx="1">
                  <c:v>2.1685761047463172</c:v>
                </c:pt>
                <c:pt idx="2">
                  <c:v>2.2553191489361701</c:v>
                </c:pt>
                <c:pt idx="3">
                  <c:v>2.2553191489361701</c:v>
                </c:pt>
                <c:pt idx="4">
                  <c:v>3.6085106382978727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data!$A$29</c:f>
              <c:strCache>
                <c:ptCount val="1"/>
                <c:pt idx="0">
                  <c:v>coordinateurs</c:v>
                </c:pt>
              </c:strCache>
            </c:strRef>
          </c:tx>
          <c:xVal>
            <c:strRef>
              <c:f>data!$B$27:$F$27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data!$B$29:$F$29</c:f>
              <c:numCache>
                <c:formatCode>General</c:formatCode>
                <c:ptCount val="5"/>
                <c:pt idx="0">
                  <c:v>5.707692307692307</c:v>
                </c:pt>
                <c:pt idx="1">
                  <c:v>16.30769230769231</c:v>
                </c:pt>
                <c:pt idx="2">
                  <c:v>17.666666666666668</c:v>
                </c:pt>
                <c:pt idx="3">
                  <c:v>9.6363636363636367</c:v>
                </c:pt>
                <c:pt idx="4">
                  <c:v>5.3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data!$A$30</c:f>
              <c:strCache>
                <c:ptCount val="1"/>
                <c:pt idx="0">
                  <c:v>organisateurs</c:v>
                </c:pt>
              </c:strCache>
            </c:strRef>
          </c:tx>
          <c:xVal>
            <c:strRef>
              <c:f>data!$B$27:$F$27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data!$B$30:$F$30</c:f>
              <c:numCache>
                <c:formatCode>General</c:formatCode>
                <c:ptCount val="5"/>
                <c:pt idx="0">
                  <c:v>9.5128205128205128</c:v>
                </c:pt>
                <c:pt idx="1">
                  <c:v>1.3589743589743593</c:v>
                </c:pt>
                <c:pt idx="2">
                  <c:v>8.8333333333333339</c:v>
                </c:pt>
                <c:pt idx="3">
                  <c:v>4.8181818181818175</c:v>
                </c:pt>
                <c:pt idx="4">
                  <c:v>5.3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48032"/>
        <c:axId val="167375232"/>
      </c:scatterChart>
      <c:valAx>
        <c:axId val="111148032"/>
        <c:scaling>
          <c:orientation val="minMax"/>
        </c:scaling>
        <c:delete val="0"/>
        <c:axPos val="b"/>
        <c:majorTickMark val="out"/>
        <c:minorTickMark val="none"/>
        <c:tickLblPos val="nextTo"/>
        <c:crossAx val="167375232"/>
        <c:crosses val="autoZero"/>
        <c:crossBetween val="midCat"/>
      </c:valAx>
      <c:valAx>
        <c:axId val="167375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14803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07/12/2012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microsoft.com/office/2007/relationships/hdphoto" Target="../media/hdphoto5.wdp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928992" cy="1368152"/>
          </a:xfrm>
        </p:spPr>
        <p:txBody>
          <a:bodyPr>
            <a:normAutofit fontScale="90000"/>
          </a:bodyPr>
          <a:lstStyle/>
          <a:p>
            <a:r>
              <a:rPr lang="fr-FR" sz="6000" dirty="0" smtClean="0">
                <a:latin typeface="Vijaya" pitchFamily="34" charset="0"/>
                <a:cs typeface="Vijaya" pitchFamily="34" charset="0"/>
              </a:rPr>
              <a:t>Bilan pas complètement objectif des JJC 2012</a:t>
            </a:r>
            <a:endParaRPr lang="fr-FR" sz="6000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026" name="Picture 2" descr="D:\Taf\JJCs\JJC2012\sur place\photos\tn_IMG_51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16579"/>
          <a:stretch/>
        </p:blipFill>
        <p:spPr bwMode="auto">
          <a:xfrm>
            <a:off x="611560" y="2204797"/>
            <a:ext cx="7992888" cy="37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af\JJCs\JJC2012\sur place\photos\tn_IMG_5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2" b="12028"/>
          <a:stretch/>
        </p:blipFill>
        <p:spPr bwMode="auto">
          <a:xfrm>
            <a:off x="6444208" y="692696"/>
            <a:ext cx="2495230" cy="11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fr-FR" dirty="0" smtClean="0"/>
              <a:t>Quelques plots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0573" y="5908630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Les questions…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546316"/>
              </p:ext>
            </p:extLst>
          </p:nvPr>
        </p:nvGraphicFramePr>
        <p:xfrm>
          <a:off x="-28263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255913"/>
              </p:ext>
            </p:extLst>
          </p:nvPr>
        </p:nvGraphicFramePr>
        <p:xfrm>
          <a:off x="457200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108547"/>
              </p:ext>
            </p:extLst>
          </p:nvPr>
        </p:nvGraphicFramePr>
        <p:xfrm>
          <a:off x="2987824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6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/>
              <a:t>Derniers plots</a:t>
            </a:r>
            <a:endParaRPr lang="fr-FR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253999"/>
              </p:ext>
            </p:extLst>
          </p:nvPr>
        </p:nvGraphicFramePr>
        <p:xfrm>
          <a:off x="179512" y="4005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020506"/>
              </p:ext>
            </p:extLst>
          </p:nvPr>
        </p:nvGraphicFramePr>
        <p:xfrm>
          <a:off x="4283968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28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0"/>
            <a:ext cx="8229600" cy="792088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Une marche digestive bienvenue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2714000" cy="18082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00" y="980728"/>
            <a:ext cx="2714000" cy="18082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0" y="980728"/>
            <a:ext cx="2714000" cy="18082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6637"/>
            <a:ext cx="2714000" cy="18082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00" y="2986638"/>
            <a:ext cx="2714000" cy="18082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0" y="2974061"/>
            <a:ext cx="2714000" cy="180820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6"/>
            <a:ext cx="2714000" cy="180820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00" y="4941167"/>
            <a:ext cx="2714000" cy="180820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0" y="4941168"/>
            <a:ext cx="2714000" cy="1808203"/>
          </a:xfrm>
          <a:prstGeom prst="rect">
            <a:avLst/>
          </a:prstGeom>
        </p:spPr>
      </p:pic>
      <p:sp>
        <p:nvSpPr>
          <p:cNvPr id="27" name="Bulle ronde 26"/>
          <p:cNvSpPr/>
          <p:nvPr/>
        </p:nvSpPr>
        <p:spPr>
          <a:xfrm>
            <a:off x="6948264" y="188640"/>
            <a:ext cx="1944216" cy="792088"/>
          </a:xfrm>
          <a:prstGeom prst="wedgeEllipseCallout">
            <a:avLst>
              <a:gd name="adj1" fmla="val -22923"/>
              <a:gd name="adj2" fmla="val 111750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ijaya" pitchFamily="34" charset="0"/>
                <a:cs typeface="Vijaya" pitchFamily="34" charset="0"/>
              </a:rPr>
              <a:t>Mais je vous assure je ne suis pas un loup-garou !</a:t>
            </a:r>
            <a:endParaRPr lang="fr-FR" sz="2400" dirty="0">
              <a:solidFill>
                <a:schemeClr val="tx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28" name="Pensées 27"/>
          <p:cNvSpPr/>
          <p:nvPr/>
        </p:nvSpPr>
        <p:spPr>
          <a:xfrm>
            <a:off x="5284736" y="2788931"/>
            <a:ext cx="3175696" cy="1735960"/>
          </a:xfrm>
          <a:prstGeom prst="cloudCallout">
            <a:avLst>
              <a:gd name="adj1" fmla="val -69392"/>
              <a:gd name="adj2" fmla="val 77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latin typeface="Vijaya" pitchFamily="34" charset="0"/>
                <a:cs typeface="Vijaya" pitchFamily="34" charset="0"/>
              </a:rPr>
              <a:t>Hin</a:t>
            </a:r>
            <a:r>
              <a:rPr lang="fr-FR" sz="1600" dirty="0" smtClean="0">
                <a:latin typeface="Vijaya" pitchFamily="34" charset="0"/>
                <a:cs typeface="Vijaya" pitchFamily="34" charset="0"/>
              </a:rPr>
              <a:t> </a:t>
            </a:r>
            <a:r>
              <a:rPr lang="fr-FR" sz="1600" dirty="0" err="1" smtClean="0">
                <a:latin typeface="Vijaya" pitchFamily="34" charset="0"/>
                <a:cs typeface="Vijaya" pitchFamily="34" charset="0"/>
              </a:rPr>
              <a:t>hin</a:t>
            </a:r>
            <a:r>
              <a:rPr lang="fr-FR" sz="1600" dirty="0" smtClean="0">
                <a:latin typeface="Vijaya" pitchFamily="34" charset="0"/>
                <a:cs typeface="Vijaya" pitchFamily="34" charset="0"/>
              </a:rPr>
              <a:t>, je leur ai fait croire que je suis le chasseur comme ça personne n’ose  lancer une alliance contre moi !</a:t>
            </a:r>
            <a:endParaRPr lang="fr-FR" sz="16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29" name="Pensées 28"/>
          <p:cNvSpPr/>
          <p:nvPr/>
        </p:nvSpPr>
        <p:spPr>
          <a:xfrm>
            <a:off x="1621304" y="2636912"/>
            <a:ext cx="2662664" cy="1512168"/>
          </a:xfrm>
          <a:prstGeom prst="cloudCallout">
            <a:avLst>
              <a:gd name="adj1" fmla="val -38752"/>
              <a:gd name="adj2" fmla="val 123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Vijaya" pitchFamily="34" charset="0"/>
                <a:cs typeface="Vijaya" pitchFamily="34" charset="0"/>
              </a:rPr>
              <a:t>J’ai comme la sale impression de me faire suivre par une horde de </a:t>
            </a:r>
            <a:r>
              <a:rPr lang="fr-FR" sz="1600" dirty="0" err="1" smtClean="0">
                <a:latin typeface="Vijaya" pitchFamily="34" charset="0"/>
                <a:cs typeface="Vijaya" pitchFamily="34" charset="0"/>
              </a:rPr>
              <a:t>loup-garous</a:t>
            </a:r>
            <a:r>
              <a:rPr lang="fr-FR" sz="1600" dirty="0" smtClean="0">
                <a:latin typeface="Vijaya" pitchFamily="34" charset="0"/>
                <a:cs typeface="Vijaya" pitchFamily="34" charset="0"/>
              </a:rPr>
              <a:t> !</a:t>
            </a:r>
            <a:endParaRPr lang="fr-FR" sz="16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Une marche digestive bienvenue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48803"/>
            <a:ext cx="1808203" cy="271400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2" y="912390"/>
            <a:ext cx="2714000" cy="180820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16" y="895041"/>
            <a:ext cx="2714000" cy="180820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2" y="2769759"/>
            <a:ext cx="2714000" cy="180820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16" y="2769760"/>
            <a:ext cx="2714000" cy="180820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87" y="4608009"/>
            <a:ext cx="2714000" cy="180820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89040"/>
            <a:ext cx="1808203" cy="271400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83" y="4624631"/>
            <a:ext cx="2714000" cy="1808203"/>
          </a:xfrm>
          <a:prstGeom prst="rect">
            <a:avLst/>
          </a:prstGeom>
        </p:spPr>
      </p:pic>
      <p:sp>
        <p:nvSpPr>
          <p:cNvPr id="11" name="Bulle ronde 10"/>
          <p:cNvSpPr/>
          <p:nvPr/>
        </p:nvSpPr>
        <p:spPr>
          <a:xfrm>
            <a:off x="4914446" y="807232"/>
            <a:ext cx="3545986" cy="1685664"/>
          </a:xfrm>
          <a:prstGeom prst="wedgeEllipseCallout">
            <a:avLst>
              <a:gd name="adj1" fmla="val -44030"/>
              <a:gd name="adj2" fmla="val 84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Vijaya" pitchFamily="34" charset="0"/>
                <a:cs typeface="Vijaya" pitchFamily="34" charset="0"/>
              </a:rPr>
              <a:t>Aller si tu veux, tu peux m’appeler </a:t>
            </a:r>
            <a:r>
              <a:rPr lang="fr-FR" sz="2400" dirty="0" err="1" smtClean="0">
                <a:latin typeface="Vijaya" pitchFamily="34" charset="0"/>
                <a:cs typeface="Vijaya" pitchFamily="34" charset="0"/>
              </a:rPr>
              <a:t>Cms</a:t>
            </a:r>
            <a:r>
              <a:rPr lang="fr-FR" sz="2400" dirty="0" smtClean="0">
                <a:latin typeface="Vijaya" pitchFamily="34" charset="0"/>
                <a:cs typeface="Vijaya" pitchFamily="34" charset="0"/>
              </a:rPr>
              <a:t> tout le reste de la semaine !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12" name="Pensées 11"/>
          <p:cNvSpPr/>
          <p:nvPr/>
        </p:nvSpPr>
        <p:spPr>
          <a:xfrm>
            <a:off x="2411760" y="2230414"/>
            <a:ext cx="4787716" cy="2027945"/>
          </a:xfrm>
          <a:prstGeom prst="cloudCallout">
            <a:avLst>
              <a:gd name="adj1" fmla="val -39570"/>
              <a:gd name="adj2" fmla="val 80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Vijaya" pitchFamily="34" charset="0"/>
                <a:cs typeface="Vijaya" pitchFamily="34" charset="0"/>
              </a:rPr>
              <a:t>Si je marche les mains dans les poches, ça fait genre j’ai rien à me reprocher donc ils ne penseront jamais que je suis loup-garou… d’un autre côté ça fait </a:t>
            </a:r>
            <a:r>
              <a:rPr lang="fr-FR" sz="1600" dirty="0" err="1" smtClean="0">
                <a:latin typeface="Vijaya" pitchFamily="34" charset="0"/>
                <a:cs typeface="Vijaya" pitchFamily="34" charset="0"/>
              </a:rPr>
              <a:t>ptet</a:t>
            </a:r>
            <a:r>
              <a:rPr lang="fr-FR" sz="1600" dirty="0" smtClean="0">
                <a:latin typeface="Vijaya" pitchFamily="34" charset="0"/>
                <a:cs typeface="Vijaya" pitchFamily="34" charset="0"/>
              </a:rPr>
              <a:t> trop genre j’ai rien à me reprocher et ça peut être suspect… je vais </a:t>
            </a:r>
            <a:r>
              <a:rPr lang="fr-FR" sz="1600" dirty="0" err="1" smtClean="0">
                <a:latin typeface="Vijaya" pitchFamily="34" charset="0"/>
                <a:cs typeface="Vijaya" pitchFamily="34" charset="0"/>
              </a:rPr>
              <a:t>ptet</a:t>
            </a:r>
            <a:r>
              <a:rPr lang="fr-FR" sz="1600" dirty="0" smtClean="0">
                <a:latin typeface="Vijaya" pitchFamily="34" charset="0"/>
                <a:cs typeface="Vijaya" pitchFamily="34" charset="0"/>
              </a:rPr>
              <a:t> juste siffloter.</a:t>
            </a:r>
            <a:endParaRPr lang="fr-FR" sz="16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Une conférence qui a déchainé les débats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3074" name="Picture 2" descr="D:\Taf\JJCs\JJC2012\sur place\photos\tn_IMG_50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1" r="13787"/>
          <a:stretch/>
        </p:blipFill>
        <p:spPr bwMode="auto">
          <a:xfrm>
            <a:off x="2051720" y="764704"/>
            <a:ext cx="1294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af\JJCs\JJC2012\sur place\photos\tn_IMG_5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1335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Taf\JJCs\JJC2012\sur place\photos\tn_IMG_5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51" y="4652055"/>
            <a:ext cx="31335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Taf\JJCs\JJC2012\sur place\photos\tn_IMG_5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48" y="2492896"/>
            <a:ext cx="31335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Taf\JJCs\JJC2012\sur place\photos\tn_IMG_5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07232"/>
            <a:ext cx="2474492" cy="16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Taf\JJCs\JJC2012\sur place\photos\tn_IMG_50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31335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Taf\JJCs\JJC2012\sur place\photos\tn_IMG_50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r="11372"/>
          <a:stretch/>
        </p:blipFill>
        <p:spPr bwMode="auto">
          <a:xfrm>
            <a:off x="107504" y="744724"/>
            <a:ext cx="17173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Taf\JJCs\JJC2012\sur place\photos\tn_IMG_50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2656155" cy="177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Taf\JJCs\JJC2012\sur place\photos\tn_IMG_509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472608" cy="36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lle ronde 3"/>
          <p:cNvSpPr/>
          <p:nvPr/>
        </p:nvSpPr>
        <p:spPr>
          <a:xfrm>
            <a:off x="3851920" y="807232"/>
            <a:ext cx="4608512" cy="2333736"/>
          </a:xfrm>
          <a:prstGeom prst="wedgeEllipseCallout">
            <a:avLst>
              <a:gd name="adj1" fmla="val -48879"/>
              <a:gd name="adj2" fmla="val 485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Vijaya" pitchFamily="34" charset="0"/>
                <a:cs typeface="Vijaya" pitchFamily="34" charset="0"/>
              </a:rPr>
              <a:t>Désolé je ne connais pas d’étude sur l’effet de la vue d’un Lagrangien sur la production </a:t>
            </a:r>
            <a:r>
              <a:rPr lang="fr-FR" sz="2400" dirty="0" smtClean="0">
                <a:latin typeface="Vijaya" pitchFamily="34" charset="0"/>
                <a:cs typeface="Vijaya" pitchFamily="34" charset="0"/>
              </a:rPr>
              <a:t>d’ocytocine </a:t>
            </a:r>
            <a:r>
              <a:rPr lang="fr-FR" sz="2400" dirty="0" smtClean="0">
                <a:latin typeface="Vijaya" pitchFamily="34" charset="0"/>
                <a:cs typeface="Vijaya" pitchFamily="34" charset="0"/>
              </a:rPr>
              <a:t>pour un échantillon représentatif de théoriciens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Quelques idées liées à l’ocytocine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184576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Faire snifer son directeur de thèse avant de lui amener ses chapitres de thèse à lire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En vaporiser dans l’amphi qui verra la défense de son analyse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Faire snifer les patrons de multinationales à tendance licencieuse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Faire snifer les banquiers avant une demande de prêt</a:t>
            </a:r>
          </a:p>
          <a:p>
            <a:r>
              <a:rPr lang="fr-FR" dirty="0" err="1" smtClean="0">
                <a:latin typeface="Vijaya" pitchFamily="34" charset="0"/>
                <a:cs typeface="Vijaya" pitchFamily="34" charset="0"/>
              </a:rPr>
              <a:t>etc</a:t>
            </a:r>
            <a:endParaRPr lang="fr-FR" dirty="0" smtClean="0">
              <a:latin typeface="Vijaya" pitchFamily="34" charset="0"/>
              <a:cs typeface="Vijaya" pitchFamily="34" charset="0"/>
            </a:endParaRPr>
          </a:p>
          <a:p>
            <a:endParaRPr lang="fr-FR" dirty="0" smtClean="0">
              <a:latin typeface="Vijaya" pitchFamily="34" charset="0"/>
              <a:cs typeface="Vijaya" pitchFamily="34" charset="0"/>
            </a:endParaRPr>
          </a:p>
          <a:p>
            <a:endParaRPr lang="fr-FR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Une sortie plutôt sympathique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" name="kaysersber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59768"/>
            <a:ext cx="3048000" cy="2286000"/>
          </a:xfrm>
          <a:prstGeom prst="rect">
            <a:avLst/>
          </a:prstGeom>
        </p:spPr>
      </p:pic>
      <p:pic>
        <p:nvPicPr>
          <p:cNvPr id="5122" name="Picture 2" descr="D:\Taf\JJCs\JJC2012\sur place\photos\tn_IMG_51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81" y="889198"/>
            <a:ext cx="40640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af\JJCs\JJC2012\sur place\photos\tn_IMG_51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93165"/>
            <a:ext cx="4176464" cy="27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Taf\JJCs\JJC2012\sur place\photos\tn_IMG_51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3165"/>
            <a:ext cx="40640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Une sortie plutôt sympathique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7" y="760984"/>
            <a:ext cx="1859242" cy="27888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86" y="782330"/>
            <a:ext cx="2032000" cy="30499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88" y="4005064"/>
            <a:ext cx="4064000" cy="27076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24" y="783953"/>
            <a:ext cx="2062075" cy="30950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1" y="4005064"/>
            <a:ext cx="4064000" cy="27076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34" y="783953"/>
            <a:ext cx="2062075" cy="30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On a pu gouter les spécialités locales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4623"/>
            <a:ext cx="4044280" cy="26961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56517"/>
            <a:ext cx="3941880" cy="26279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511000" cy="3766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861048"/>
            <a:ext cx="4032448" cy="2688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80" y="3922036"/>
            <a:ext cx="3796951" cy="2531300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323528" y="2549150"/>
            <a:ext cx="3216188" cy="1887962"/>
          </a:xfrm>
          <a:prstGeom prst="wedgeEllipseCallout">
            <a:avLst>
              <a:gd name="adj1" fmla="val 67626"/>
              <a:gd name="adj2" fmla="val -89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Vijaya" pitchFamily="34" charset="0"/>
                <a:cs typeface="Vijaya" pitchFamily="34" charset="0"/>
              </a:rPr>
              <a:t>J’ai 4 trains avec 3 correspondances et 8 heures de voyage… j’hésite à ramener la girafe-ballon quand même !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10" name="Bulle ronde 9"/>
          <p:cNvSpPr/>
          <p:nvPr/>
        </p:nvSpPr>
        <p:spPr>
          <a:xfrm>
            <a:off x="3237543" y="3935959"/>
            <a:ext cx="3216188" cy="1887962"/>
          </a:xfrm>
          <a:prstGeom prst="wedgeEllipseCallout">
            <a:avLst>
              <a:gd name="adj1" fmla="val -17668"/>
              <a:gd name="adj2" fmla="val -1590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Vijaya" pitchFamily="34" charset="0"/>
                <a:cs typeface="Vijaya" pitchFamily="34" charset="0"/>
              </a:rPr>
              <a:t>J’vais plutôt prendre des kouglofs à la fraise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tagada</a:t>
            </a:r>
            <a:r>
              <a:rPr lang="fr-FR" dirty="0" smtClean="0">
                <a:latin typeface="Vijaya" pitchFamily="34" charset="0"/>
                <a:cs typeface="Vijaya" pitchFamily="34" charset="0"/>
              </a:rPr>
              <a:t>, on sait jamais si un de mes trains reste bloquer par la neige..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688632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 smtClean="0">
                <a:latin typeface="Freestyle Script" pitchFamily="66" charset="0"/>
              </a:rPr>
              <a:t>« </a:t>
            </a:r>
            <a:r>
              <a:rPr lang="fr-FR" sz="3600" dirty="0" err="1" smtClean="0">
                <a:latin typeface="Freestyle Script" pitchFamily="66" charset="0"/>
              </a:rPr>
              <a:t>ya</a:t>
            </a:r>
            <a:r>
              <a:rPr lang="fr-FR" sz="3600" dirty="0" smtClean="0">
                <a:latin typeface="Freestyle Script" pitchFamily="66" charset="0"/>
              </a:rPr>
              <a:t> le mais, mais </a:t>
            </a:r>
            <a:r>
              <a:rPr lang="fr-FR" sz="3600" dirty="0" err="1" smtClean="0">
                <a:latin typeface="Freestyle Script" pitchFamily="66" charset="0"/>
              </a:rPr>
              <a:t>ya</a:t>
            </a:r>
            <a:r>
              <a:rPr lang="fr-FR" sz="3600" dirty="0" smtClean="0">
                <a:latin typeface="Freestyle Script" pitchFamily="66" charset="0"/>
              </a:rPr>
              <a:t> aussi le cependant… »</a:t>
            </a:r>
          </a:p>
          <a:p>
            <a:r>
              <a:rPr lang="fr-FR" sz="3600" dirty="0" smtClean="0">
                <a:latin typeface="Freestyle Script" pitchFamily="66" charset="0"/>
              </a:rPr>
              <a:t>« 1 à 30000 ans, pour un pulsar c’est jeune </a:t>
            </a:r>
            <a:r>
              <a:rPr lang="fr-FR" sz="3600" dirty="0" smtClean="0">
                <a:latin typeface="Freestyle Script" pitchFamily="66" charset="0"/>
              </a:rPr>
              <a:t>»</a:t>
            </a:r>
          </a:p>
          <a:p>
            <a:r>
              <a:rPr lang="fr-FR" sz="3600" dirty="0" smtClean="0">
                <a:latin typeface="Freestyle Script" pitchFamily="66" charset="0"/>
              </a:rPr>
              <a:t>« Je vous le montre, c’est uniquement politique, si vous ne retenez pas c’est pas grave »</a:t>
            </a:r>
            <a:endParaRPr lang="fr-FR" sz="3600" dirty="0" smtClean="0">
              <a:latin typeface="Freestyle Script" pitchFamily="66" charset="0"/>
            </a:endParaRPr>
          </a:p>
          <a:p>
            <a:r>
              <a:rPr lang="fr-FR" sz="3600" dirty="0" smtClean="0">
                <a:latin typeface="Freestyle Script" pitchFamily="66" charset="0"/>
              </a:rPr>
              <a:t>« Dans la vraie vie il manque toujours des défauts »</a:t>
            </a:r>
          </a:p>
          <a:p>
            <a:r>
              <a:rPr lang="fr-FR" sz="3600" dirty="0" smtClean="0">
                <a:latin typeface="Freestyle Script" pitchFamily="66" charset="0"/>
              </a:rPr>
              <a:t>« Dans le </a:t>
            </a:r>
            <a:r>
              <a:rPr lang="fr-FR" sz="3600" dirty="0" err="1" smtClean="0">
                <a:latin typeface="Freestyle Script" pitchFamily="66" charset="0"/>
              </a:rPr>
              <a:t>PKStruc</a:t>
            </a:r>
            <a:r>
              <a:rPr lang="fr-FR" sz="3600" dirty="0" smtClean="0">
                <a:latin typeface="Freestyle Script" pitchFamily="66" charset="0"/>
              </a:rPr>
              <a:t>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Ca c’est un coup des Japonais, je ne m’étends pas sur cette histoire »</a:t>
            </a:r>
          </a:p>
          <a:p>
            <a:r>
              <a:rPr lang="fr-FR" sz="3600" dirty="0" smtClean="0">
                <a:latin typeface="Freestyle Script" pitchFamily="66" charset="0"/>
              </a:rPr>
              <a:t>« Ya un truc qui saute aux yeux… </a:t>
            </a:r>
          </a:p>
          <a:p>
            <a:pPr marL="457200" lvl="1" indent="0">
              <a:buNone/>
            </a:pPr>
            <a:r>
              <a:rPr lang="fr-FR" sz="3600" dirty="0" smtClean="0">
                <a:latin typeface="Freestyle Script" pitchFamily="66" charset="0"/>
              </a:rPr>
              <a:t>					enfin pour moi en tout cas »</a:t>
            </a:r>
          </a:p>
          <a:p>
            <a:r>
              <a:rPr lang="fr-FR" sz="3600" dirty="0" smtClean="0">
                <a:latin typeface="Freestyle Script" pitchFamily="66" charset="0"/>
              </a:rPr>
              <a:t>« Dans le cas d’une eau pourrie, on va dire </a:t>
            </a:r>
            <a:r>
              <a:rPr lang="fr-FR" sz="3600" dirty="0" smtClean="0">
                <a:latin typeface="Freestyle Script" pitchFamily="66" charset="0"/>
              </a:rPr>
              <a:t>»</a:t>
            </a:r>
          </a:p>
          <a:p>
            <a:r>
              <a:rPr lang="fr-FR" sz="3600" dirty="0" smtClean="0">
                <a:latin typeface="Freestyle Script" pitchFamily="66" charset="0"/>
              </a:rPr>
              <a:t>« Je trouve ça joli, je ne sais pas si c’est pareil pour vous »</a:t>
            </a:r>
            <a:endParaRPr lang="fr-FR" sz="3600" dirty="0" smtClean="0">
              <a:latin typeface="Freestyle Script" pitchFamily="66" charset="0"/>
            </a:endParaRPr>
          </a:p>
          <a:p>
            <a:r>
              <a:rPr lang="fr-FR" sz="3600" dirty="0" smtClean="0">
                <a:latin typeface="Freestyle Script" pitchFamily="66" charset="0"/>
              </a:rPr>
              <a:t>« Ca c’est assez joli… </a:t>
            </a:r>
          </a:p>
          <a:p>
            <a:pPr marL="0" indent="0">
              <a:buNone/>
            </a:pPr>
            <a:r>
              <a:rPr lang="fr-FR" sz="3600" dirty="0">
                <a:latin typeface="Freestyle Script" pitchFamily="66" charset="0"/>
              </a:rPr>
              <a:t>	</a:t>
            </a:r>
            <a:r>
              <a:rPr lang="fr-FR" sz="3600" dirty="0" smtClean="0">
                <a:latin typeface="Freestyle Script" pitchFamily="66" charset="0"/>
              </a:rPr>
              <a:t>		enfin moi je trouve </a:t>
            </a:r>
            <a:r>
              <a:rPr lang="fr-FR" sz="3600" dirty="0" smtClean="0">
                <a:latin typeface="Freestyle Script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4380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3133" y="0"/>
            <a:ext cx="8229600" cy="850106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Les autres photos de groupe…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2050" name="Picture 2" descr="D:\Taf\JJCs\JJC2012\sur place\photos\tn_IMG_5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98787"/>
            <a:ext cx="3036014" cy="20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af\JJCs\JJC2012\sur place\photos\tn_IMG_5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27" y="1398788"/>
            <a:ext cx="3036013" cy="202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af\JJCs\JJC2012\sur place\photos\tn_IMG_51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48" y="1405782"/>
            <a:ext cx="302551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af\JJCs\JJC2012\sur place\photos\tn_IMG_51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" y="3422006"/>
            <a:ext cx="3022152" cy="20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af\JJCs\JJC2012\sur place\photos\tn_IMG_51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20" y="3422006"/>
            <a:ext cx="3025729" cy="20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Taf\JJCs\JJC2012\sur place\photos\tn_IMG_51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48" y="3422006"/>
            <a:ext cx="3036013" cy="202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Taf\JJCs\JJC2012\sur place\photos\tn_IMG_5115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67184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fr-FR" sz="3600" dirty="0" smtClean="0">
                <a:latin typeface="Freestyle Script" pitchFamily="66" charset="0"/>
              </a:rPr>
              <a:t>« J’ai fait des </a:t>
            </a:r>
            <a:r>
              <a:rPr lang="fr-FR" sz="3600" dirty="0" err="1" smtClean="0">
                <a:latin typeface="Freestyle Script" pitchFamily="66" charset="0"/>
              </a:rPr>
              <a:t>milliaaaaaaaaards</a:t>
            </a:r>
            <a:r>
              <a:rPr lang="fr-FR" sz="3600" dirty="0" smtClean="0">
                <a:latin typeface="Freestyle Script" pitchFamily="66" charset="0"/>
              </a:rPr>
              <a:t> de vérifications »</a:t>
            </a:r>
          </a:p>
          <a:p>
            <a:r>
              <a:rPr lang="fr-FR" sz="3600" dirty="0" smtClean="0">
                <a:latin typeface="Freestyle Script" pitchFamily="66" charset="0"/>
              </a:rPr>
              <a:t>« Vous, votre détecteur fait 7000 tonnes, le notre fait 7g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C’est comme le </a:t>
            </a:r>
            <a:r>
              <a:rPr lang="fr-FR" sz="3600" dirty="0" err="1" smtClean="0">
                <a:latin typeface="Freestyle Script" pitchFamily="66" charset="0"/>
              </a:rPr>
              <a:t>pileup</a:t>
            </a:r>
            <a:r>
              <a:rPr lang="fr-FR" sz="3600" dirty="0" smtClean="0">
                <a:latin typeface="Freestyle Script" pitchFamily="66" charset="0"/>
              </a:rPr>
              <a:t> dans un même noyau »</a:t>
            </a:r>
          </a:p>
          <a:p>
            <a:r>
              <a:rPr lang="fr-FR" sz="3600" dirty="0" smtClean="0">
                <a:latin typeface="Freestyle Script" pitchFamily="66" charset="0"/>
              </a:rPr>
              <a:t>« Donner ce qu’on n’a pas à quelqu’un qui n’en veut pas »</a:t>
            </a:r>
          </a:p>
          <a:p>
            <a:r>
              <a:rPr lang="fr-FR" sz="3600" dirty="0" smtClean="0">
                <a:latin typeface="Freestyle Script" pitchFamily="66" charset="0"/>
              </a:rPr>
              <a:t>« Bouffer de la cocaïne, ça sert à rien, il faut la snifer »</a:t>
            </a:r>
          </a:p>
          <a:p>
            <a:r>
              <a:rPr lang="fr-FR" sz="3600" dirty="0" smtClean="0">
                <a:latin typeface="Freestyle Script" pitchFamily="66" charset="0"/>
              </a:rPr>
              <a:t>« Tout ce dont j’ai parlé, c’est pas dans mon laboratoire »</a:t>
            </a:r>
          </a:p>
          <a:p>
            <a:r>
              <a:rPr lang="fr-FR" sz="3600" dirty="0" smtClean="0">
                <a:latin typeface="Freestyle Script" pitchFamily="66" charset="0"/>
              </a:rPr>
              <a:t>« L ’amour… c’est Antoine Lardeux ! </a:t>
            </a:r>
            <a:r>
              <a:rPr lang="fr-FR" sz="3600" dirty="0" smtClean="0">
                <a:latin typeface="Freestyle Script" pitchFamily="66" charset="0"/>
              </a:rPr>
              <a:t>»</a:t>
            </a:r>
          </a:p>
          <a:p>
            <a:r>
              <a:rPr lang="fr-FR" sz="3600" dirty="0" smtClean="0">
                <a:latin typeface="Freestyle Script" pitchFamily="66" charset="0"/>
              </a:rPr>
              <a:t>« Comme je suis super sympa, je vous donne la réponse tout de suite »</a:t>
            </a:r>
            <a:endParaRPr lang="fr-FR" sz="36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fr-FR" sz="3600" dirty="0" smtClean="0">
                <a:latin typeface="Freestyle Script" pitchFamily="66" charset="0"/>
              </a:rPr>
              <a:t>« J’ai pas encore eu trop le temps de me pencher sur la théorie, donc faut pas trop me poser de questions sur ce graph »</a:t>
            </a:r>
          </a:p>
          <a:p>
            <a:r>
              <a:rPr lang="fr-FR" sz="3600" dirty="0" smtClean="0">
                <a:latin typeface="Freestyle Script" pitchFamily="66" charset="0"/>
              </a:rPr>
              <a:t>« Alors ça c’est la Belgique, la France c’est là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C’est un vrai casse-tête mais on aime ça »</a:t>
            </a:r>
          </a:p>
          <a:p>
            <a:r>
              <a:rPr lang="fr-FR" sz="3600" dirty="0" smtClean="0">
                <a:latin typeface="Freestyle Script" pitchFamily="66" charset="0"/>
              </a:rPr>
              <a:t>« </a:t>
            </a:r>
            <a:r>
              <a:rPr lang="fr-FR" sz="3600" dirty="0" err="1" smtClean="0">
                <a:latin typeface="Freestyle Script" pitchFamily="66" charset="0"/>
              </a:rPr>
              <a:t>Allow</a:t>
            </a:r>
            <a:r>
              <a:rPr lang="fr-FR" sz="3600" dirty="0" smtClean="0">
                <a:latin typeface="Freestyle Script" pitchFamily="66" charset="0"/>
              </a:rPr>
              <a:t> me to </a:t>
            </a:r>
            <a:r>
              <a:rPr lang="fr-FR" sz="3600" dirty="0" err="1" smtClean="0">
                <a:latin typeface="Freestyle Script" pitchFamily="66" charset="0"/>
              </a:rPr>
              <a:t>give</a:t>
            </a:r>
            <a:r>
              <a:rPr lang="fr-FR" sz="3600" dirty="0" smtClean="0">
                <a:latin typeface="Freestyle Script" pitchFamily="66" charset="0"/>
              </a:rPr>
              <a:t> the </a:t>
            </a:r>
            <a:r>
              <a:rPr lang="fr-FR" sz="3600" dirty="0" err="1" smtClean="0">
                <a:latin typeface="Freestyle Script" pitchFamily="66" charset="0"/>
              </a:rPr>
              <a:t>english</a:t>
            </a:r>
            <a:r>
              <a:rPr lang="fr-FR" sz="3600" dirty="0" smtClean="0">
                <a:latin typeface="Freestyle Script" pitchFamily="66" charset="0"/>
              </a:rPr>
              <a:t> version of </a:t>
            </a:r>
            <a:r>
              <a:rPr lang="fr-FR" sz="3600" dirty="0" err="1" smtClean="0">
                <a:latin typeface="Freestyle Script" pitchFamily="66" charset="0"/>
              </a:rPr>
              <a:t>what</a:t>
            </a:r>
            <a:r>
              <a:rPr lang="fr-FR" sz="3600" dirty="0" smtClean="0">
                <a:latin typeface="Freestyle Script" pitchFamily="66" charset="0"/>
              </a:rPr>
              <a:t> Marie </a:t>
            </a:r>
            <a:r>
              <a:rPr lang="fr-FR" sz="3600" dirty="0" err="1" smtClean="0">
                <a:latin typeface="Freestyle Script" pitchFamily="66" charset="0"/>
              </a:rPr>
              <a:t>said</a:t>
            </a:r>
            <a:r>
              <a:rPr lang="fr-FR" sz="3600" dirty="0" smtClean="0">
                <a:latin typeface="Freestyle Script" pitchFamily="66" charset="0"/>
              </a:rPr>
              <a:t>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Cette ampoule, bon là c’est une bougie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C’est possible qu’on ne la découvre jamais, mais dans mon cas je me mets dans une situation un peu plus optimiste »</a:t>
            </a:r>
          </a:p>
          <a:p>
            <a:r>
              <a:rPr lang="fr-FR" sz="3600" dirty="0" smtClean="0">
                <a:latin typeface="Freestyle Script" pitchFamily="66" charset="0"/>
              </a:rPr>
              <a:t>« ISASUGRA c’est quand même pour les vieux, ça n’existe plus du tout »</a:t>
            </a:r>
          </a:p>
          <a:p>
            <a:r>
              <a:rPr lang="fr-FR" sz="3600" dirty="0" smtClean="0">
                <a:latin typeface="Freestyle Script" pitchFamily="66" charset="0"/>
              </a:rPr>
              <a:t>« Désolé </a:t>
            </a:r>
            <a:r>
              <a:rPr lang="fr-FR" sz="3600" dirty="0" err="1" smtClean="0">
                <a:latin typeface="Freestyle Script" pitchFamily="66" charset="0"/>
              </a:rPr>
              <a:t>ya</a:t>
            </a:r>
            <a:r>
              <a:rPr lang="fr-FR" sz="3600" dirty="0" smtClean="0">
                <a:latin typeface="Freestyle Script" pitchFamily="66" charset="0"/>
              </a:rPr>
              <a:t> beaucoup de texte mais je ne voulais pas mettre de </a:t>
            </a:r>
            <a:r>
              <a:rPr lang="fr-FR" sz="3600" dirty="0" smtClean="0">
                <a:latin typeface="Freestyle Script" pitchFamily="66" charset="0"/>
              </a:rPr>
              <a:t>Lagrangiens »</a:t>
            </a:r>
          </a:p>
          <a:p>
            <a:r>
              <a:rPr lang="fr-FR" sz="3600" dirty="0" smtClean="0">
                <a:latin typeface="Freestyle Script" pitchFamily="66" charset="0"/>
              </a:rPr>
              <a:t>« Ca nous fait vraiment croire à ce qu’on raconte »</a:t>
            </a:r>
            <a:endParaRPr lang="fr-FR" sz="36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Un grand merci à Léa et Isabelle !!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12929"/>
          <a:stretch/>
        </p:blipFill>
        <p:spPr>
          <a:xfrm>
            <a:off x="1774568" y="836712"/>
            <a:ext cx="5461728" cy="54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Merci aux coordinateurs !!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r="34464"/>
          <a:stretch/>
        </p:blipFill>
        <p:spPr>
          <a:xfrm>
            <a:off x="419200" y="688571"/>
            <a:ext cx="1905000" cy="27076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9"/>
          <a:stretch/>
        </p:blipFill>
        <p:spPr>
          <a:xfrm>
            <a:off x="5006573" y="853413"/>
            <a:ext cx="2247032" cy="270764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8571"/>
            <a:ext cx="2022286" cy="32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5" y="3561053"/>
            <a:ext cx="1741390" cy="312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photo personnel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5" y="4044875"/>
            <a:ext cx="1287304" cy="182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5589"/>
          <a:stretch/>
        </p:blipFill>
        <p:spPr bwMode="auto">
          <a:xfrm>
            <a:off x="2468902" y="4112333"/>
            <a:ext cx="4654930" cy="21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http://hepwww.rl.ac.uk/PPD_Contacts/photos/0322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03" y="1084465"/>
            <a:ext cx="1436888" cy="19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080420" y="2835533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Claudio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1005" y="6180179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Christophe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35662" y="3358753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Nicolas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63771" y="2950696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Aurore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585957" y="247373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Arnaud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524328" y="549806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Vijaya" pitchFamily="34" charset="0"/>
                <a:cs typeface="Vijaya" pitchFamily="34" charset="0"/>
              </a:rPr>
              <a:t>Francesca</a:t>
            </a:r>
            <a:endParaRPr lang="fr-FR" sz="2800" dirty="0">
              <a:solidFill>
                <a:schemeClr val="bg1"/>
              </a:solidFill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Merci à Eric !!!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0" y="836712"/>
            <a:ext cx="3851920" cy="57778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1052736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La résidence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2060848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Kaysersberg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92280" y="3202432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Les navettes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5127" y="458112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Certains A/R à la gare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11166" y="5081568"/>
            <a:ext cx="2042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La recherche de conférencier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50106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Les dernières annonces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764704"/>
            <a:ext cx="8496944" cy="5976664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Il faudra retirer vos draps, taies d’oreiller, linges de bain et les mettre dans le couloir à votre étage</a:t>
            </a:r>
          </a:p>
          <a:p>
            <a:r>
              <a:rPr lang="fr-FR" b="1" u="sng" dirty="0" smtClean="0">
                <a:latin typeface="Vijaya" pitchFamily="34" charset="0"/>
                <a:cs typeface="Vijaya" pitchFamily="34" charset="0"/>
              </a:rPr>
              <a:t>Navette demain </a:t>
            </a:r>
            <a:r>
              <a:rPr lang="fr-FR" b="1" u="sng" dirty="0" smtClean="0">
                <a:latin typeface="Vijaya" pitchFamily="34" charset="0"/>
                <a:cs typeface="Vijaya" pitchFamily="34" charset="0"/>
              </a:rPr>
              <a:t>PART à </a:t>
            </a:r>
            <a:r>
              <a:rPr lang="fr-FR" b="1" u="sng" dirty="0" smtClean="0">
                <a:latin typeface="Vijaya" pitchFamily="34" charset="0"/>
                <a:cs typeface="Vijaya" pitchFamily="34" charset="0"/>
              </a:rPr>
              <a:t>9h pétantes ! (on vise le TER de 9h31</a:t>
            </a:r>
            <a:r>
              <a:rPr lang="fr-FR" b="1" u="sng" dirty="0" smtClean="0">
                <a:latin typeface="Vijaya" pitchFamily="34" charset="0"/>
                <a:cs typeface="Vijaya" pitchFamily="34" charset="0"/>
              </a:rPr>
              <a:t>) donc au car à 8h45 !</a:t>
            </a:r>
            <a:endParaRPr lang="fr-FR" b="1" u="sng" dirty="0" smtClean="0">
              <a:latin typeface="Vijaya" pitchFamily="34" charset="0"/>
              <a:cs typeface="Vijaya" pitchFamily="34" charset="0"/>
            </a:endParaRPr>
          </a:p>
          <a:p>
            <a:pPr marL="36000"/>
            <a:r>
              <a:rPr lang="fr-FR" sz="3400" dirty="0">
                <a:latin typeface="Vijaya" pitchFamily="34" charset="0"/>
                <a:cs typeface="Vijaya" pitchFamily="34" charset="0"/>
              </a:rPr>
              <a:t>Un questionnaire </a:t>
            </a:r>
            <a:r>
              <a:rPr lang="fr-FR" sz="3400" dirty="0" err="1">
                <a:latin typeface="Vijaya" pitchFamily="34" charset="0"/>
                <a:cs typeface="Vijaya" pitchFamily="34" charset="0"/>
              </a:rPr>
              <a:t>google</a:t>
            </a:r>
            <a:r>
              <a:rPr lang="fr-FR" sz="3400" dirty="0">
                <a:latin typeface="Vijaya" pitchFamily="34" charset="0"/>
                <a:cs typeface="Vijaya" pitchFamily="34" charset="0"/>
              </a:rPr>
              <a:t> docs vous sera envoyé rapidement. Tout commentaire pour améliorer ces journées est le bienvenu</a:t>
            </a:r>
            <a:r>
              <a:rPr lang="fr-FR" sz="3400" dirty="0" smtClean="0">
                <a:latin typeface="Vijaya" pitchFamily="34" charset="0"/>
                <a:cs typeface="Vijaya" pitchFamily="34" charset="0"/>
              </a:rPr>
              <a:t>.</a:t>
            </a:r>
          </a:p>
          <a:p>
            <a:pPr marL="36000"/>
            <a:r>
              <a:rPr lang="fr-FR" sz="3400" dirty="0" smtClean="0">
                <a:latin typeface="Vijaya" pitchFamily="34" charset="0"/>
                <a:cs typeface="Vijaya" pitchFamily="34" charset="0"/>
              </a:rPr>
              <a:t>Si la coordination de session vous intéresse dans le futur, n’hésitez pas à nous le faire savoir</a:t>
            </a:r>
            <a:endParaRPr lang="fr-FR" sz="3400" dirty="0">
              <a:latin typeface="Vijaya" pitchFamily="34" charset="0"/>
              <a:cs typeface="Vijaya" pitchFamily="34" charset="0"/>
            </a:endParaRPr>
          </a:p>
          <a:p>
            <a:pPr marL="36000">
              <a:lnSpc>
                <a:spcPct val="90000"/>
              </a:lnSpc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Les fichiers de vos présentations seront mis sur l’</a:t>
            </a:r>
            <a:r>
              <a:rPr lang="fr-FR" sz="3400" dirty="0" err="1">
                <a:latin typeface="Vijaya" pitchFamily="34" charset="0"/>
                <a:cs typeface="Vijaya" pitchFamily="34" charset="0"/>
              </a:rPr>
              <a:t>indico</a:t>
            </a:r>
            <a:r>
              <a:rPr lang="fr-FR" sz="3400" dirty="0">
                <a:latin typeface="Vijaya" pitchFamily="34" charset="0"/>
                <a:cs typeface="Vijaya" pitchFamily="34" charset="0"/>
              </a:rPr>
              <a:t>. </a:t>
            </a:r>
            <a:r>
              <a:rPr lang="fr-FR" sz="3400" dirty="0" smtClean="0">
                <a:latin typeface="Vijaya" pitchFamily="34" charset="0"/>
                <a:cs typeface="Vijaya" pitchFamily="34" charset="0"/>
              </a:rPr>
              <a:t>Envoyez la à votre coordinateur si il ne l’a pas déjà</a:t>
            </a:r>
            <a:endParaRPr lang="fr-FR" sz="3400" dirty="0">
              <a:latin typeface="Vijaya" pitchFamily="34" charset="0"/>
              <a:cs typeface="Vijaya" pitchFamily="34" charset="0"/>
            </a:endParaRPr>
          </a:p>
          <a:p>
            <a:pPr marL="36000">
              <a:lnSpc>
                <a:spcPct val="90000"/>
              </a:lnSpc>
            </a:pPr>
            <a:r>
              <a:rPr lang="fr-FR" sz="3400" dirty="0" err="1">
                <a:latin typeface="Vijaya" pitchFamily="34" charset="0"/>
                <a:cs typeface="Vijaya" pitchFamily="34" charset="0"/>
              </a:rPr>
              <a:t>Proceedings</a:t>
            </a:r>
            <a:r>
              <a:rPr lang="fr-FR" sz="3400" dirty="0">
                <a:latin typeface="Vijaya" pitchFamily="34" charset="0"/>
                <a:cs typeface="Vijaya" pitchFamily="34" charset="0"/>
              </a:rPr>
              <a:t> (4 pages) :</a:t>
            </a:r>
          </a:p>
          <a:p>
            <a:pPr marL="607500" lvl="2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Vous recevrez un email vous expliquant la marche à suivre</a:t>
            </a:r>
          </a:p>
          <a:p>
            <a:pPr marL="607500" lvl="2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La rédaction se fera via Latex (un </a:t>
            </a:r>
            <a:r>
              <a:rPr lang="fr-FR" sz="3400" dirty="0" err="1">
                <a:latin typeface="Vijaya" pitchFamily="34" charset="0"/>
                <a:cs typeface="Vijaya" pitchFamily="34" charset="0"/>
              </a:rPr>
              <a:t>template</a:t>
            </a:r>
            <a:r>
              <a:rPr lang="fr-FR" sz="3400" dirty="0">
                <a:latin typeface="Vijaya" pitchFamily="34" charset="0"/>
                <a:cs typeface="Vijaya" pitchFamily="34" charset="0"/>
              </a:rPr>
              <a:t> vous sera fourni) en Français ou en Anglais (à votre choix)</a:t>
            </a:r>
          </a:p>
          <a:p>
            <a:pPr marL="607500" lvl="2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Ils seront à envoyer au coordinateur de votre session avant la fin du mois de février</a:t>
            </a:r>
          </a:p>
          <a:p>
            <a:pPr marL="607500" lvl="2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Vous recevrez un exemplaire de l’ensemble des papiers vers la fin de l’année prochaine</a:t>
            </a:r>
          </a:p>
          <a:p>
            <a:pPr marL="36000">
              <a:lnSpc>
                <a:spcPct val="90000"/>
              </a:lnSpc>
            </a:pPr>
            <a:r>
              <a:rPr lang="fr-FR" sz="3400" dirty="0">
                <a:latin typeface="Vijaya" pitchFamily="34" charset="0"/>
                <a:cs typeface="Vijaya" pitchFamily="34" charset="0"/>
              </a:rPr>
              <a:t>Les photos de la semaine seront mises en ligne</a:t>
            </a:r>
          </a:p>
          <a:p>
            <a:endParaRPr lang="fr-FR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9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J’avais pas fini les remerciements…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" name="Image 3" descr="tn_IMG_2308.JPG"/>
          <p:cNvPicPr>
            <a:picLocks noChangeAspect="1"/>
          </p:cNvPicPr>
          <p:nvPr/>
        </p:nvPicPr>
        <p:blipFill rotWithShape="1">
          <a:blip r:embed="rId2" cstate="print"/>
          <a:srcRect t="22908"/>
          <a:stretch/>
        </p:blipFill>
        <p:spPr>
          <a:xfrm>
            <a:off x="25219" y="4496426"/>
            <a:ext cx="4248472" cy="2182125"/>
          </a:xfrm>
          <a:prstGeom prst="rect">
            <a:avLst/>
          </a:prstGeom>
        </p:spPr>
      </p:pic>
      <p:pic>
        <p:nvPicPr>
          <p:cNvPr id="5" name="Picture 2" descr="D:\Taf\JJCs\JJC2012\sur place\photos\tn_IMG_51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16579"/>
          <a:stretch/>
        </p:blipFill>
        <p:spPr bwMode="auto">
          <a:xfrm>
            <a:off x="4499992" y="4660519"/>
            <a:ext cx="4248472" cy="19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G_65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662" r="16501" b="23100"/>
          <a:stretch>
            <a:fillRect/>
          </a:stretch>
        </p:blipFill>
        <p:spPr bwMode="auto">
          <a:xfrm>
            <a:off x="60512" y="2276872"/>
            <a:ext cx="306943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Taf\JJCs\JJC2010\online\groupe_plus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774813"/>
            <a:ext cx="5688632" cy="1374267"/>
          </a:xfrm>
          <a:prstGeom prst="rect">
            <a:avLst/>
          </a:prstGeom>
          <a:noFill/>
        </p:spPr>
      </p:pic>
      <p:pic>
        <p:nvPicPr>
          <p:cNvPr id="8" name="Picture 2" descr="IMG_271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18862"/>
          <a:stretch/>
        </p:blipFill>
        <p:spPr bwMode="auto">
          <a:xfrm>
            <a:off x="4296206" y="735242"/>
            <a:ext cx="3851920" cy="18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67980" y="1003065"/>
            <a:ext cx="361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C’étaient </a:t>
            </a:r>
            <a:r>
              <a:rPr lang="fr-FR" sz="2400" dirty="0" smtClean="0">
                <a:latin typeface="Vijaya" pitchFamily="34" charset="0"/>
                <a:cs typeface="Vijaya" pitchFamily="34" charset="0"/>
              </a:rPr>
              <a:t>les dernières pour moi…</a:t>
            </a:r>
          </a:p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Donc merci les </a:t>
            </a:r>
            <a:r>
              <a:rPr lang="fr-FR" sz="2400" dirty="0" err="1" smtClean="0">
                <a:latin typeface="Vijaya" pitchFamily="34" charset="0"/>
                <a:cs typeface="Vijaya" pitchFamily="34" charset="0"/>
              </a:rPr>
              <a:t>JJCs</a:t>
            </a:r>
            <a:r>
              <a:rPr lang="fr-FR" sz="2400" dirty="0" smtClean="0">
                <a:latin typeface="Vijaya" pitchFamily="34" charset="0"/>
                <a:cs typeface="Vijaya" pitchFamily="34" charset="0"/>
              </a:rPr>
              <a:t> 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52320" y="7647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2008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228184" y="37077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2010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52330" y="30907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2009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04730" y="50851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2011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47449" y="47251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2012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-2367"/>
            <a:ext cx="8229600" cy="767071"/>
          </a:xfrm>
        </p:spPr>
        <p:txBody>
          <a:bodyPr/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Ca parait loin…</a:t>
            </a:r>
            <a:endParaRPr lang="fr-FR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8" y="836712"/>
            <a:ext cx="1964000" cy="13085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5" y="836713"/>
            <a:ext cx="1964000" cy="13085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8" y="836714"/>
            <a:ext cx="1964000" cy="13085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4" y="836714"/>
            <a:ext cx="1964000" cy="13085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8" y="2295229"/>
            <a:ext cx="1964000" cy="13085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5" y="2295229"/>
            <a:ext cx="1964000" cy="13085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8" y="2295229"/>
            <a:ext cx="1964000" cy="13085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4" y="2295229"/>
            <a:ext cx="1964000" cy="13085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8" y="3820038"/>
            <a:ext cx="1964000" cy="130851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5" y="3820038"/>
            <a:ext cx="1964000" cy="130851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8" y="3795228"/>
            <a:ext cx="1964000" cy="130851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50" y="3795229"/>
            <a:ext cx="1964000" cy="130851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8" y="5334747"/>
            <a:ext cx="1964000" cy="13085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5" y="5334748"/>
            <a:ext cx="1964000" cy="130851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8" y="5334749"/>
            <a:ext cx="1964000" cy="130851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50" y="5334750"/>
            <a:ext cx="1964000" cy="1308515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3543534" y="2949486"/>
            <a:ext cx="5204929" cy="3039518"/>
          </a:xfrm>
          <a:prstGeom prst="wedgeEllipseCallout">
            <a:avLst>
              <a:gd name="adj1" fmla="val -54665"/>
              <a:gd name="adj2" fmla="val -59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Vijaya" pitchFamily="34" charset="0"/>
                <a:cs typeface="Vijaya" pitchFamily="34" charset="0"/>
              </a:rPr>
              <a:t>Ca serait possible en fait d’échanger de place avec Bobby qui voudrait être avec </a:t>
            </a:r>
            <a:r>
              <a:rPr lang="fr-FR" sz="2000" dirty="0" err="1" smtClean="0">
                <a:latin typeface="Vijaya" pitchFamily="34" charset="0"/>
                <a:cs typeface="Vijaya" pitchFamily="34" charset="0"/>
              </a:rPr>
              <a:t>Steevy</a:t>
            </a:r>
            <a:r>
              <a:rPr lang="fr-FR" sz="2000" dirty="0" smtClean="0">
                <a:latin typeface="Vijaya" pitchFamily="34" charset="0"/>
                <a:cs typeface="Vijaya" pitchFamily="34" charset="0"/>
              </a:rPr>
              <a:t> et ça me permettrait du même coup de me retrouver avec Johnny et George </a:t>
            </a:r>
            <a:r>
              <a:rPr lang="fr-FR" sz="2000" dirty="0" err="1" smtClean="0">
                <a:latin typeface="Vijaya" pitchFamily="34" charset="0"/>
                <a:cs typeface="Vijaya" pitchFamily="34" charset="0"/>
              </a:rPr>
              <a:t>Abitbol</a:t>
            </a:r>
            <a:r>
              <a:rPr lang="fr-FR" sz="2000" dirty="0" smtClean="0">
                <a:latin typeface="Vijaya" pitchFamily="34" charset="0"/>
                <a:cs typeface="Vijaya" pitchFamily="34" charset="0"/>
              </a:rPr>
              <a:t> qui étaient avec moi en M2 ? Ha et puis jeudi </a:t>
            </a:r>
            <a:r>
              <a:rPr lang="fr-FR" sz="2000" dirty="0" err="1" smtClean="0">
                <a:latin typeface="Vijaya" pitchFamily="34" charset="0"/>
                <a:cs typeface="Vijaya" pitchFamily="34" charset="0"/>
              </a:rPr>
              <a:t>ya</a:t>
            </a:r>
            <a:r>
              <a:rPr lang="fr-FR" sz="2000" dirty="0" smtClean="0">
                <a:latin typeface="Vijaya" pitchFamily="34" charset="0"/>
                <a:cs typeface="Vijaya" pitchFamily="34" charset="0"/>
              </a:rPr>
              <a:t> ma copine Cindy qui arrive donc j’aimerais bien me retrouver avec elle.</a:t>
            </a:r>
            <a:endParaRPr lang="fr-FR" sz="2000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22" name="Bulle ronde 21"/>
          <p:cNvSpPr/>
          <p:nvPr/>
        </p:nvSpPr>
        <p:spPr>
          <a:xfrm>
            <a:off x="3711757" y="1844824"/>
            <a:ext cx="3956588" cy="1224136"/>
          </a:xfrm>
          <a:prstGeom prst="wedgeEllipseCallout">
            <a:avLst>
              <a:gd name="adj1" fmla="val -53167"/>
              <a:gd name="adj2" fmla="val 248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Vijaya" pitchFamily="34" charset="0"/>
                <a:cs typeface="Vijaya" pitchFamily="34" charset="0"/>
              </a:rPr>
              <a:t>Finalement ça passe bien le kouglof sucré à l’apéro !</a:t>
            </a:r>
            <a:endParaRPr lang="fr-FR" sz="20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0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519"/>
            <a:ext cx="8229600" cy="828193"/>
          </a:xfrm>
        </p:spPr>
        <p:txBody>
          <a:bodyPr/>
          <a:lstStyle/>
          <a:p>
            <a:r>
              <a:rPr lang="fr-FR" dirty="0" smtClean="0"/>
              <a:t>Quelques chiffres…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08720"/>
            <a:ext cx="8496944" cy="554461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273 emails échangés par le comité d’organisation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53 présentations</a:t>
            </a:r>
          </a:p>
          <a:p>
            <a:r>
              <a:rPr lang="fr-FR" dirty="0">
                <a:latin typeface="Vijaya" pitchFamily="34" charset="0"/>
                <a:cs typeface="Vijaya" pitchFamily="34" charset="0"/>
              </a:rPr>
              <a:t>7 </a:t>
            </a:r>
            <a:r>
              <a:rPr lang="fr-FR" dirty="0" err="1">
                <a:latin typeface="Vijaya" pitchFamily="34" charset="0"/>
                <a:cs typeface="Vijaya" pitchFamily="34" charset="0"/>
              </a:rPr>
              <a:t>talks</a:t>
            </a:r>
            <a:r>
              <a:rPr lang="fr-FR" dirty="0">
                <a:latin typeface="Vijaya" pitchFamily="34" charset="0"/>
                <a:cs typeface="Vijaya" pitchFamily="34" charset="0"/>
              </a:rPr>
              <a:t> sur le Boson de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Higgs</a:t>
            </a:r>
            <a:endParaRPr lang="fr-FR" dirty="0" smtClean="0">
              <a:latin typeface="Vijaya" pitchFamily="34" charset="0"/>
              <a:cs typeface="Vijaya" pitchFamily="34" charset="0"/>
            </a:endParaRP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~25 mots/sec pour Claudia et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Camilia</a:t>
            </a:r>
            <a:r>
              <a:rPr lang="fr-FR" dirty="0" smtClean="0">
                <a:latin typeface="Vijaya" pitchFamily="34" charset="0"/>
                <a:cs typeface="Vijaya" pitchFamily="34" charset="0"/>
              </a:rPr>
              <a:t> lors de leurs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talks</a:t>
            </a:r>
            <a:endParaRPr lang="fr-FR" dirty="0">
              <a:latin typeface="Vijaya" pitchFamily="34" charset="0"/>
              <a:cs typeface="Vijaya" pitchFamily="34" charset="0"/>
            </a:endParaRPr>
          </a:p>
          <a:p>
            <a:r>
              <a:rPr lang="fr-FR" dirty="0">
                <a:latin typeface="Vijaya" pitchFamily="34" charset="0"/>
                <a:cs typeface="Vijaya" pitchFamily="34" charset="0"/>
              </a:rPr>
              <a:t>53 </a:t>
            </a:r>
            <a:r>
              <a:rPr lang="fr-FR" dirty="0" err="1">
                <a:latin typeface="Vijaya" pitchFamily="34" charset="0"/>
                <a:cs typeface="Vijaya" pitchFamily="34" charset="0"/>
              </a:rPr>
              <a:t>slides</a:t>
            </a:r>
            <a:r>
              <a:rPr lang="fr-FR" dirty="0">
                <a:latin typeface="Vijaya" pitchFamily="34" charset="0"/>
                <a:cs typeface="Vijaya" pitchFamily="34" charset="0"/>
              </a:rPr>
              <a:t> de back-up dans la présentation </a:t>
            </a:r>
            <a:r>
              <a:rPr lang="fr-FR" dirty="0" smtClean="0">
                <a:latin typeface="Vijaya" pitchFamily="34" charset="0"/>
                <a:cs typeface="Vijaya" pitchFamily="34" charset="0"/>
              </a:rPr>
              <a:t>d’Ivo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1 conférence « La chimie de l’amour » par Marcel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Hibert</a:t>
            </a:r>
            <a:endParaRPr lang="fr-FR" dirty="0" smtClean="0">
              <a:latin typeface="Vijaya" pitchFamily="34" charset="0"/>
              <a:cs typeface="Vijaya" pitchFamily="34" charset="0"/>
            </a:endParaRP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Nombre de blagues autour de l’ocytocine: 254 ± 5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201 </a:t>
            </a:r>
            <a:r>
              <a:rPr lang="fr-FR" dirty="0" smtClean="0">
                <a:latin typeface="Vijaya" pitchFamily="34" charset="0"/>
                <a:cs typeface="Vijaya" pitchFamily="34" charset="0"/>
              </a:rPr>
              <a:t>questions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Lundi soir: 60 bières bues en 1h30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Mardi soir: 120 bières bues en </a:t>
            </a:r>
            <a:r>
              <a:rPr lang="fr-FR" dirty="0" smtClean="0">
                <a:latin typeface="Vijaya" pitchFamily="34" charset="0"/>
                <a:cs typeface="Vijaya" pitchFamily="34" charset="0"/>
              </a:rPr>
              <a:t>2h</a:t>
            </a:r>
          </a:p>
          <a:p>
            <a:r>
              <a:rPr lang="fr-FR" dirty="0" smtClean="0">
                <a:latin typeface="Vijaya" pitchFamily="34" charset="0"/>
                <a:cs typeface="Vijaya" pitchFamily="34" charset="0"/>
              </a:rPr>
              <a:t>2 comme le nombre d’heures passées par Francesca à nous (Fred et moi) soutirer des informations sur ce qu’y se passe dans la suite de Game of </a:t>
            </a:r>
            <a:r>
              <a:rPr lang="fr-FR" dirty="0" err="1" smtClean="0">
                <a:latin typeface="Vijaya" pitchFamily="34" charset="0"/>
                <a:cs typeface="Vijaya" pitchFamily="34" charset="0"/>
              </a:rPr>
              <a:t>Thrones</a:t>
            </a:r>
            <a:endParaRPr lang="fr-FR" dirty="0" smtClean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098" name="Picture 2" descr="Molécule d'ocytoc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857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Taf\JJCs\JJC2012\sur place\photos\tn_IMG_50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4" b="4840"/>
          <a:stretch/>
        </p:blipFill>
        <p:spPr bwMode="auto">
          <a:xfrm>
            <a:off x="4932040" y="3789040"/>
            <a:ext cx="3411151" cy="25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/>
          <a:lstStyle/>
          <a:p>
            <a:r>
              <a:rPr lang="fr-FR" dirty="0" smtClean="0"/>
              <a:t>Quelques plots…</a:t>
            </a:r>
            <a:endParaRPr lang="fr-FR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446035"/>
              </p:ext>
            </p:extLst>
          </p:nvPr>
        </p:nvGraphicFramePr>
        <p:xfrm>
          <a:off x="395536" y="1335583"/>
          <a:ext cx="8496944" cy="317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6372200" y="1263575"/>
            <a:ext cx="1367223" cy="2736304"/>
            <a:chOff x="6372200" y="836712"/>
            <a:chExt cx="1367223" cy="2736304"/>
          </a:xfrm>
        </p:grpSpPr>
        <p:cxnSp>
          <p:nvCxnSpPr>
            <p:cNvPr id="6" name="Connecteur droit 5"/>
            <p:cNvCxnSpPr/>
            <p:nvPr/>
          </p:nvCxnSpPr>
          <p:spPr>
            <a:xfrm flipV="1">
              <a:off x="6372200" y="836712"/>
              <a:ext cx="0" cy="27363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6407968" y="848611"/>
              <a:ext cx="1331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1st deadline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063816" y="1695623"/>
            <a:ext cx="1446732" cy="2736304"/>
            <a:chOff x="6372200" y="836712"/>
            <a:chExt cx="1446732" cy="2736304"/>
          </a:xfrm>
        </p:grpSpPr>
        <p:cxnSp>
          <p:nvCxnSpPr>
            <p:cNvPr id="10" name="Connecteur droit 9"/>
            <p:cNvCxnSpPr/>
            <p:nvPr/>
          </p:nvCxnSpPr>
          <p:spPr>
            <a:xfrm flipV="1">
              <a:off x="6372200" y="836712"/>
              <a:ext cx="0" cy="273630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6407968" y="848611"/>
              <a:ext cx="141096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2nd deadline</a:t>
              </a:r>
              <a:endParaRPr lang="fr-FR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79512" y="5485213"/>
            <a:ext cx="867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Vijaya" pitchFamily="34" charset="0"/>
                <a:cs typeface="Vijaya" pitchFamily="34" charset="0"/>
              </a:rPr>
              <a:t>Qui a dit qu’on s’y prend souvent (toujours) à la bourre pour s’inscrire ?</a:t>
            </a:r>
            <a:endParaRPr lang="fr-FR" sz="2800" dirty="0">
              <a:latin typeface="Vijaya" pitchFamily="34" charset="0"/>
              <a:cs typeface="Vijaya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499692" y="2749961"/>
            <a:ext cx="2129109" cy="2171479"/>
            <a:chOff x="6499692" y="2749961"/>
            <a:chExt cx="2129109" cy="2171479"/>
          </a:xfrm>
        </p:grpSpPr>
        <p:sp>
          <p:nvSpPr>
            <p:cNvPr id="13" name="Ellipse 12"/>
            <p:cNvSpPr/>
            <p:nvPr/>
          </p:nvSpPr>
          <p:spPr>
            <a:xfrm>
              <a:off x="7063816" y="2749961"/>
              <a:ext cx="675607" cy="1681966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499692" y="4552108"/>
              <a:ext cx="2129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  <a:latin typeface="Vijaya" pitchFamily="34" charset="0"/>
                  <a:cs typeface="Vijaya" pitchFamily="34" charset="0"/>
                </a:rPr>
                <a:t>Ya quelques privilégiés…</a:t>
              </a:r>
              <a:endParaRPr lang="fr-FR" b="1" dirty="0">
                <a:solidFill>
                  <a:schemeClr val="bg2">
                    <a:lumMod val="50000"/>
                  </a:schemeClr>
                </a:solidFill>
                <a:latin typeface="Vijaya" pitchFamily="34" charset="0"/>
                <a:cs typeface="Vijay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7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994122"/>
          </a:xfrm>
        </p:spPr>
        <p:txBody>
          <a:bodyPr/>
          <a:lstStyle/>
          <a:p>
            <a:r>
              <a:rPr lang="fr-FR" dirty="0" smtClean="0"/>
              <a:t>Quelques plots…</a:t>
            </a:r>
            <a:endParaRPr lang="fr-FR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408225"/>
              </p:ext>
            </p:extLst>
          </p:nvPr>
        </p:nvGraphicFramePr>
        <p:xfrm>
          <a:off x="467544" y="1556792"/>
          <a:ext cx="828092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6300192" y="1988840"/>
            <a:ext cx="1367223" cy="2736304"/>
            <a:chOff x="6372200" y="836712"/>
            <a:chExt cx="1367223" cy="2736304"/>
          </a:xfrm>
        </p:grpSpPr>
        <p:cxnSp>
          <p:nvCxnSpPr>
            <p:cNvPr id="6" name="Connecteur droit 5"/>
            <p:cNvCxnSpPr/>
            <p:nvPr/>
          </p:nvCxnSpPr>
          <p:spPr>
            <a:xfrm flipV="1">
              <a:off x="6372200" y="836712"/>
              <a:ext cx="0" cy="27363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6407968" y="848611"/>
              <a:ext cx="1331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1st deadline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063816" y="2564904"/>
            <a:ext cx="1446732" cy="2736304"/>
            <a:chOff x="6372200" y="836712"/>
            <a:chExt cx="1446732" cy="2736304"/>
          </a:xfrm>
        </p:grpSpPr>
        <p:cxnSp>
          <p:nvCxnSpPr>
            <p:cNvPr id="9" name="Connecteur droit 8"/>
            <p:cNvCxnSpPr/>
            <p:nvPr/>
          </p:nvCxnSpPr>
          <p:spPr>
            <a:xfrm flipV="1">
              <a:off x="6372200" y="836712"/>
              <a:ext cx="0" cy="273630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6407968" y="848611"/>
              <a:ext cx="141096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2nd deadline</a:t>
              </a:r>
              <a:endParaRPr lang="fr-FR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994122"/>
          </a:xfrm>
        </p:spPr>
        <p:txBody>
          <a:bodyPr/>
          <a:lstStyle/>
          <a:p>
            <a:r>
              <a:rPr lang="fr-FR" dirty="0" smtClean="0"/>
              <a:t>Quelques plots…</a:t>
            </a:r>
            <a:endParaRPr lang="fr-FR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739235"/>
              </p:ext>
            </p:extLst>
          </p:nvPr>
        </p:nvGraphicFramePr>
        <p:xfrm>
          <a:off x="539552" y="1340768"/>
          <a:ext cx="7992888" cy="419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50573" y="5908630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Distribution des inscriptions en fonction de l’heure…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fr-FR" dirty="0" smtClean="0"/>
              <a:t>Quelques plots</a:t>
            </a:r>
            <a:endParaRPr lang="fr-FR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870664"/>
              </p:ext>
            </p:extLst>
          </p:nvPr>
        </p:nvGraphicFramePr>
        <p:xfrm>
          <a:off x="467544" y="1412776"/>
          <a:ext cx="806489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50573" y="5908630"/>
            <a:ext cx="814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Distribution des inscriptions en fonction de l’heure ces deux dernières années…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fr-FR" dirty="0" smtClean="0"/>
              <a:t>Quelques plots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0573" y="5908630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Vijaya" pitchFamily="34" charset="0"/>
                <a:cs typeface="Vijaya" pitchFamily="34" charset="0"/>
              </a:rPr>
              <a:t>Les questions…</a:t>
            </a:r>
            <a:endParaRPr lang="fr-FR" sz="2400" dirty="0">
              <a:latin typeface="Vijaya" pitchFamily="34" charset="0"/>
              <a:cs typeface="Vijaya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94883"/>
              </p:ext>
            </p:extLst>
          </p:nvPr>
        </p:nvGraphicFramePr>
        <p:xfrm>
          <a:off x="0" y="1124744"/>
          <a:ext cx="55530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866437"/>
              </p:ext>
            </p:extLst>
          </p:nvPr>
        </p:nvGraphicFramePr>
        <p:xfrm>
          <a:off x="3851920" y="3717032"/>
          <a:ext cx="4819650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94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796</Words>
  <Application>Microsoft Office PowerPoint</Application>
  <PresentationFormat>Affichage à l'écran (4:3)</PresentationFormat>
  <Paragraphs>136</Paragraphs>
  <Slides>26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Bilan pas complètement objectif des JJC 2012</vt:lpstr>
      <vt:lpstr>Les autres photos de groupe…</vt:lpstr>
      <vt:lpstr>Ca parait loin…</vt:lpstr>
      <vt:lpstr>Quelques chiffres…</vt:lpstr>
      <vt:lpstr>Quelques plots…</vt:lpstr>
      <vt:lpstr>Quelques plots…</vt:lpstr>
      <vt:lpstr>Quelques plots…</vt:lpstr>
      <vt:lpstr>Quelques plots</vt:lpstr>
      <vt:lpstr>Quelques plots</vt:lpstr>
      <vt:lpstr>Quelques plots</vt:lpstr>
      <vt:lpstr>Derniers plots</vt:lpstr>
      <vt:lpstr>Une marche digestive bienvenue</vt:lpstr>
      <vt:lpstr>Une marche digestive bienvenue</vt:lpstr>
      <vt:lpstr>Une conférence qui a déchainé les débats</vt:lpstr>
      <vt:lpstr>Quelques idées liées à l’ocytocine</vt:lpstr>
      <vt:lpstr>Une sortie plutôt sympathique</vt:lpstr>
      <vt:lpstr>Une sortie plutôt sympathique</vt:lpstr>
      <vt:lpstr>On a pu gouter les spécialités locales</vt:lpstr>
      <vt:lpstr>Vous l’avez dit…</vt:lpstr>
      <vt:lpstr>Vous l’avez dit…</vt:lpstr>
      <vt:lpstr>Vous l’avez dit…</vt:lpstr>
      <vt:lpstr>Un grand merci à Léa et Isabelle !!</vt:lpstr>
      <vt:lpstr>Merci aux coordinateurs !!</vt:lpstr>
      <vt:lpstr>Merci à Eric !!!</vt:lpstr>
      <vt:lpstr>Les dernières annonces</vt:lpstr>
      <vt:lpstr>J’avais pas fini les remerciements…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Barrillon</dc:creator>
  <cp:lastModifiedBy>Pierre Barrillon</cp:lastModifiedBy>
  <cp:revision>54</cp:revision>
  <dcterms:created xsi:type="dcterms:W3CDTF">2012-12-03T16:16:31Z</dcterms:created>
  <dcterms:modified xsi:type="dcterms:W3CDTF">2012-12-07T15:16:22Z</dcterms:modified>
</cp:coreProperties>
</file>