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2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3.bin" ContentType="application/vnd.openxmlformats-officedocument.oleObject"/>
  <Override PartName="/ppt/notesSlides/notesSlide38.xml" ContentType="application/vnd.openxmlformats-officedocument.presentationml.notesSlide+xml"/>
  <Override PartName="/ppt/embeddings/oleObject4.bin" ContentType="application/vnd.openxmlformats-officedocument.oleObject"/>
  <Override PartName="/ppt/notesSlides/notesSlide3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258" r:id="rId3"/>
    <p:sldId id="310" r:id="rId4"/>
    <p:sldId id="321" r:id="rId5"/>
    <p:sldId id="316" r:id="rId6"/>
    <p:sldId id="313" r:id="rId7"/>
    <p:sldId id="314" r:id="rId8"/>
    <p:sldId id="301" r:id="rId9"/>
    <p:sldId id="264" r:id="rId10"/>
    <p:sldId id="311" r:id="rId11"/>
    <p:sldId id="287" r:id="rId12"/>
    <p:sldId id="261" r:id="rId13"/>
    <p:sldId id="262" r:id="rId14"/>
    <p:sldId id="263" r:id="rId15"/>
    <p:sldId id="289" r:id="rId16"/>
    <p:sldId id="320" r:id="rId17"/>
    <p:sldId id="318" r:id="rId18"/>
    <p:sldId id="317" r:id="rId19"/>
    <p:sldId id="300" r:id="rId20"/>
    <p:sldId id="302" r:id="rId21"/>
    <p:sldId id="265" r:id="rId22"/>
    <p:sldId id="266" r:id="rId23"/>
    <p:sldId id="281" r:id="rId24"/>
    <p:sldId id="282" r:id="rId25"/>
    <p:sldId id="285" r:id="rId26"/>
    <p:sldId id="284" r:id="rId27"/>
    <p:sldId id="304" r:id="rId28"/>
    <p:sldId id="286" r:id="rId29"/>
    <p:sldId id="303" r:id="rId30"/>
    <p:sldId id="319" r:id="rId31"/>
    <p:sldId id="336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46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6EDEC-61C4-524A-9FE6-D55164FFDF2D}" type="datetimeFigureOut">
              <a:rPr lang="fr-FR" smtClean="0"/>
              <a:t>12/3/12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1C0C9-4970-DF4B-B77B-0B82FEA2E65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88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80939-A026-804D-A542-11F5942529D8}" type="datetimeFigureOut">
              <a:rPr lang="fr-FR" smtClean="0"/>
              <a:t>12/3/12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16313-00CF-7944-BEF9-9450BBC3DA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513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9943FF9-79BE-C747-B176-6D2AE2221256}" type="slidenum">
              <a:rPr lang="fr-FR"/>
              <a:pPr eaLnBrk="1" hangingPunct="1"/>
              <a:t>0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complexe: </a:t>
            </a:r>
            <a:r>
              <a:rPr lang="fr-FR" baseline="0" dirty="0" smtClean="0"/>
              <a:t>sources </a:t>
            </a:r>
            <a:r>
              <a:rPr lang="fr-FR" baseline="0" dirty="0" err="1" smtClean="0"/>
              <a:t>variees</a:t>
            </a:r>
            <a:r>
              <a:rPr lang="fr-FR" baseline="0" dirty="0" smtClean="0"/>
              <a:t>, champs </a:t>
            </a:r>
            <a:r>
              <a:rPr lang="fr-FR" baseline="0" dirty="0" err="1" smtClean="0"/>
              <a:t>magnetik</a:t>
            </a:r>
            <a:r>
              <a:rPr lang="fr-FR" baseline="0" dirty="0" smtClean="0"/>
              <a:t>, interaction gaz</a:t>
            </a:r>
          </a:p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A2243DE-9291-8B4F-A3A1-45AEFF600352}" type="slidenum">
              <a:rPr lang="fr-FR"/>
              <a:pPr eaLnBrk="1" hangingPunct="1"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Y’a </a:t>
            </a:r>
            <a:r>
              <a:rPr lang="fr-FR" dirty="0" err="1" smtClean="0"/>
              <a:t>tjr</a:t>
            </a:r>
            <a:r>
              <a:rPr lang="fr-FR" dirty="0" smtClean="0"/>
              <a:t> des sources, ms aussi fond -&gt; </a:t>
            </a:r>
            <a:r>
              <a:rPr lang="fr-FR" dirty="0" err="1" smtClean="0"/>
              <a:t>differentes</a:t>
            </a:r>
            <a:r>
              <a:rPr lang="fr-FR" dirty="0" smtClean="0"/>
              <a:t> composantes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552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F858C37-8A74-1440-9ED2-E5E08DECBBB5}" type="slidenum">
              <a:rPr lang="fr-FR"/>
              <a:pPr eaLnBrk="1" hangingPunct="1"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D1056E1-FEAA-E04C-AF7F-F2E9DAC173C7}" type="slidenum">
              <a:rPr lang="fr-FR"/>
              <a:pPr eaLnBrk="1" hangingPunct="1"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4272D54-96FA-EA4B-8FFE-649134D41D0F}" type="slidenum">
              <a:rPr lang="fr-FR"/>
              <a:pPr eaLnBrk="1" hangingPunct="1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F9EFF1-90F3-9E41-B0CE-F2979ED413D4}" type="slidenum">
              <a:rPr lang="fr-FR"/>
              <a:pPr eaLnBrk="1" hangingPunct="1"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</a:t>
            </a:r>
            <a:r>
              <a:rPr lang="fr-FR" dirty="0" err="1" smtClean="0"/>
              <a:t>convolue</a:t>
            </a:r>
            <a:r>
              <a:rPr lang="fr-FR" dirty="0" smtClean="0"/>
              <a:t> </a:t>
            </a:r>
            <a:r>
              <a:rPr lang="fr-FR" dirty="0" err="1" smtClean="0"/>
              <a:t>ak</a:t>
            </a:r>
            <a:r>
              <a:rPr lang="fr-FR" dirty="0" smtClean="0"/>
              <a:t> une gaussienne </a:t>
            </a:r>
            <a:r>
              <a:rPr lang="fr-FR" dirty="0" err="1" smtClean="0"/>
              <a:t>pr</a:t>
            </a:r>
            <a:r>
              <a:rPr lang="fr-FR" dirty="0" smtClean="0"/>
              <a:t> prendre en compte imperfections</a:t>
            </a:r>
            <a:r>
              <a:rPr lang="fr-FR" baseline="0" dirty="0" smtClean="0"/>
              <a:t> instruments (pas prises en compte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analyse)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Because</a:t>
            </a:r>
            <a:r>
              <a:rPr lang="fr-FR" dirty="0" smtClean="0"/>
              <a:t> of course</a:t>
            </a:r>
            <a:r>
              <a:rPr lang="fr-FR" baseline="0" dirty="0" smtClean="0"/>
              <a:t> PSF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theorical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never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instrument’s</a:t>
            </a:r>
            <a:r>
              <a:rPr lang="fr-FR" baseline="0" dirty="0" smtClean="0"/>
              <a:t> imperfections,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perfect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narrow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thought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convolute</a:t>
            </a:r>
            <a:r>
              <a:rPr lang="fr-FR" baseline="0" dirty="0" smtClean="0"/>
              <a:t> the PSF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in an </a:t>
            </a:r>
            <a:r>
              <a:rPr lang="fr-FR" baseline="0" dirty="0" err="1" smtClean="0"/>
              <a:t>attempt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improve</a:t>
            </a:r>
            <a:r>
              <a:rPr lang="fr-FR" baseline="0" dirty="0" smtClean="0"/>
              <a:t> the compatibility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data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determine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standard </a:t>
            </a:r>
            <a:r>
              <a:rPr lang="fr-FR" baseline="0" dirty="0" err="1" smtClean="0"/>
              <a:t>deviation</a:t>
            </a:r>
            <a:r>
              <a:rPr lang="fr-FR" baseline="0" dirty="0" smtClean="0"/>
              <a:t>. So I </a:t>
            </a:r>
            <a:r>
              <a:rPr lang="fr-FR" baseline="0" dirty="0" err="1" smtClean="0"/>
              <a:t>tried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best standard </a:t>
            </a:r>
            <a:r>
              <a:rPr lang="fr-FR" baseline="0" dirty="0" err="1" smtClean="0"/>
              <a:t>deviation</a:t>
            </a:r>
            <a:r>
              <a:rPr lang="fr-FR" baseline="0" dirty="0" smtClean="0"/>
              <a:t> to fit the data</a:t>
            </a:r>
          </a:p>
          <a:p>
            <a:r>
              <a:rPr lang="fr-FR" baseline="0" dirty="0" smtClean="0"/>
              <a:t>And I </a:t>
            </a:r>
            <a:r>
              <a:rPr lang="fr-FR" baseline="0" dirty="0" err="1" smtClean="0"/>
              <a:t>did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 point-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source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modelized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convoluted</a:t>
            </a:r>
            <a:r>
              <a:rPr lang="fr-FR" baseline="0" dirty="0" smtClean="0"/>
              <a:t> PSF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the central black </a:t>
            </a:r>
            <a:r>
              <a:rPr lang="fr-FR" baseline="0" dirty="0" err="1" smtClean="0"/>
              <a:t>hole</a:t>
            </a:r>
          </a:p>
          <a:p>
            <a:r>
              <a:rPr lang="fr-FR" baseline="0" dirty="0" err="1" smtClean="0"/>
              <a:t>----- Notes de la réunion (11/29/12 17:52) -----</a:t>
            </a:r>
          </a:p>
          <a:p>
            <a:r>
              <a:rPr lang="fr-FR" baseline="0" dirty="0" err="1" smtClean="0"/>
              <a:t>MODELISATION jamais parfaite (basée sur simulations)</a:t>
            </a:r>
          </a:p>
          <a:p>
            <a:r>
              <a:rPr lang="fr-FR" baseline="0" dirty="0" err="1" smtClean="0"/>
              <a:t>premiers essais avec la PSF non satisfaisants, d'ou l'interet de convoluer ak gaussienne pr essayer dameliorer la prise en compte des defau de linstrument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24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Residu</a:t>
            </a:r>
            <a:r>
              <a:rPr lang="fr-FR" dirty="0" smtClean="0"/>
              <a:t> pas </a:t>
            </a:r>
            <a:r>
              <a:rPr lang="fr-FR" dirty="0" err="1" smtClean="0"/>
              <a:t>negligeable</a:t>
            </a:r>
            <a:r>
              <a:rPr lang="fr-FR" dirty="0" smtClean="0"/>
              <a:t> a gauche-&gt; pas </a:t>
            </a:r>
            <a:r>
              <a:rPr lang="fr-FR" dirty="0" err="1" smtClean="0"/>
              <a:t>derangeant</a:t>
            </a:r>
            <a:r>
              <a:rPr lang="fr-FR" dirty="0" smtClean="0"/>
              <a:t> car on </a:t>
            </a:r>
            <a:r>
              <a:rPr lang="fr-FR" dirty="0" err="1" smtClean="0"/>
              <a:t>sai</a:t>
            </a:r>
            <a:r>
              <a:rPr lang="fr-FR" dirty="0" smtClean="0"/>
              <a:t> </a:t>
            </a:r>
            <a:r>
              <a:rPr lang="fr-FR" dirty="0" err="1" smtClean="0"/>
              <a:t>ki</a:t>
            </a:r>
            <a:r>
              <a:rPr lang="fr-FR" dirty="0" smtClean="0"/>
              <a:t> y a </a:t>
            </a:r>
            <a:r>
              <a:rPr lang="fr-FR" dirty="0" err="1" smtClean="0"/>
              <a:t>Sgr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east</a:t>
            </a:r>
            <a:endParaRPr lang="fr-FR" dirty="0" smtClean="0"/>
          </a:p>
          <a:p>
            <a:r>
              <a:rPr lang="fr-FR" dirty="0" smtClean="0"/>
              <a:t>Fond </a:t>
            </a:r>
            <a:r>
              <a:rPr lang="fr-FR" dirty="0" err="1" smtClean="0"/>
              <a:t>elevé</a:t>
            </a:r>
            <a:r>
              <a:rPr lang="fr-FR" dirty="0" smtClean="0"/>
              <a:t> -&gt;</a:t>
            </a:r>
            <a:r>
              <a:rPr lang="fr-FR" baseline="0" dirty="0" smtClean="0"/>
              <a:t>pas </a:t>
            </a:r>
            <a:r>
              <a:rPr lang="fr-FR" baseline="0" dirty="0" err="1" smtClean="0"/>
              <a:t>derangeant</a:t>
            </a:r>
            <a:r>
              <a:rPr lang="fr-FR" baseline="0" dirty="0" smtClean="0"/>
              <a:t> car sait </a:t>
            </a:r>
            <a:r>
              <a:rPr lang="fr-FR" dirty="0" smtClean="0"/>
              <a:t>Fond </a:t>
            </a:r>
            <a:r>
              <a:rPr lang="fr-FR" dirty="0" err="1" smtClean="0"/>
              <a:t>galactik</a:t>
            </a:r>
            <a:endParaRPr lang="fr-FR" baseline="0" dirty="0" smtClean="0"/>
          </a:p>
          <a:p>
            <a:r>
              <a:rPr lang="fr-FR" baseline="0" dirty="0" smtClean="0"/>
              <a:t>Prend source isolée et ponctuelle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again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subtract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Sagittarius</a:t>
            </a:r>
            <a:r>
              <a:rPr lang="fr-FR" baseline="0" dirty="0" smtClean="0"/>
              <a:t> A*.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skymap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10 </a:t>
            </a:r>
            <a:r>
              <a:rPr lang="fr-FR" baseline="0" dirty="0" err="1" smtClean="0"/>
              <a:t>runs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randomly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</a:t>
            </a:r>
            <a:r>
              <a:rPr lang="fr-FR" baseline="0" dirty="0" smtClean="0"/>
              <a:t> </a:t>
            </a:r>
          </a:p>
          <a:p>
            <a:endParaRPr lang="fr-FR" baseline="0" dirty="0" smtClean="0"/>
          </a:p>
          <a:p>
            <a:r>
              <a:rPr lang="fr-FR" baseline="0" dirty="0" smtClean="0"/>
              <a:t>I first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convoluted</a:t>
            </a:r>
            <a:r>
              <a:rPr lang="fr-FR" baseline="0" dirty="0" smtClean="0"/>
              <a:t> PSF </a:t>
            </a:r>
            <a:r>
              <a:rPr lang="fr-FR" baseline="0" dirty="0" err="1" smtClean="0"/>
              <a:t>found</a:t>
            </a:r>
            <a:r>
              <a:rPr lang="fr-FR" baseline="0" dirty="0" smtClean="0"/>
              <a:t> for PKS 2155 </a:t>
            </a:r>
          </a:p>
          <a:p>
            <a:endParaRPr lang="fr-FR" baseline="0" dirty="0" smtClean="0"/>
          </a:p>
          <a:p>
            <a:r>
              <a:rPr lang="fr-FR" baseline="0" dirty="0" smtClean="0"/>
              <a:t>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applying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directly</a:t>
            </a:r>
            <a:r>
              <a:rPr lang="fr-FR" baseline="0" dirty="0" smtClean="0"/>
              <a:t> on the black </a:t>
            </a:r>
            <a:r>
              <a:rPr lang="fr-FR" baseline="0" dirty="0" err="1" smtClean="0"/>
              <a:t>hole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are compatible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53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to a </a:t>
            </a:r>
            <a:r>
              <a:rPr lang="fr-FR" baseline="0" dirty="0" err="1" smtClean="0"/>
              <a:t>supposedly</a:t>
            </a:r>
            <a:r>
              <a:rPr lang="fr-FR" baseline="0" dirty="0" smtClean="0"/>
              <a:t> point-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source: PKS 2155.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skymap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20 </a:t>
            </a:r>
            <a:r>
              <a:rPr lang="fr-FR" baseline="0" dirty="0" err="1" smtClean="0"/>
              <a:t>runs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randomly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subtracting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worked</a:t>
            </a:r>
            <a:r>
              <a:rPr lang="fr-FR" baseline="0" dirty="0" smtClean="0"/>
              <a:t>, the center of the source has been </a:t>
            </a:r>
            <a:r>
              <a:rPr lang="fr-FR" baseline="0" dirty="0" err="1" smtClean="0"/>
              <a:t>erased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eventhough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residue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left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But the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surprising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convolute</a:t>
            </a:r>
            <a:r>
              <a:rPr lang="fr-FR" baseline="0" dirty="0" smtClean="0"/>
              <a:t> the PSF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as large as the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PSF, </a:t>
            </a:r>
            <a:r>
              <a:rPr lang="fr-FR" baseline="0" dirty="0" err="1" smtClean="0"/>
              <a:t>giving</a:t>
            </a:r>
            <a:r>
              <a:rPr lang="fr-FR" baseline="0" dirty="0" smtClean="0"/>
              <a:t> a total </a:t>
            </a:r>
            <a:r>
              <a:rPr lang="fr-FR" baseline="0" dirty="0" err="1" smtClean="0"/>
              <a:t>width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modelized</a:t>
            </a:r>
            <a:r>
              <a:rPr lang="fr-FR" baseline="0" dirty="0" smtClean="0"/>
              <a:t> source of 0.07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huge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cannot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explained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supposing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instrument’s</a:t>
            </a:r>
            <a:r>
              <a:rPr lang="fr-FR" baseline="0" dirty="0" smtClean="0"/>
              <a:t> imperfections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far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data</a:t>
            </a:r>
          </a:p>
          <a:p>
            <a:endParaRPr lang="fr-FR" baseline="0" dirty="0" smtClean="0"/>
          </a:p>
          <a:p>
            <a:r>
              <a:rPr lang="fr-FR" baseline="0" dirty="0" smtClean="0"/>
              <a:t>So the PSF </a:t>
            </a:r>
            <a:r>
              <a:rPr lang="fr-FR" baseline="0" dirty="0" err="1" smtClean="0"/>
              <a:t>doesn’t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explain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residue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exces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map</a:t>
            </a:r>
          </a:p>
          <a:p>
            <a:r>
              <a:rPr lang="fr-FR" baseline="0" dirty="0" err="1" smtClean="0"/>
              <a:t>----- Notes de la réunion (11/29/12 17:16) -----</a:t>
            </a:r>
          </a:p>
          <a:p>
            <a:r>
              <a:rPr lang="fr-FR" baseline="0" dirty="0" err="1" smtClean="0"/>
              <a:t>surechantillonné -&gt; fau divisé au moins par deux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475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Ten</a:t>
            </a:r>
            <a:r>
              <a:rPr lang="fr-FR" dirty="0" smtClean="0"/>
              <a:t> a prouver k deux sources de mm nature</a:t>
            </a:r>
          </a:p>
          <a:p>
            <a:endParaRPr lang="fr-FR" dirty="0" smtClean="0"/>
          </a:p>
          <a:p>
            <a:r>
              <a:rPr lang="fr-FR" dirty="0" smtClean="0"/>
              <a:t>I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again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subtract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Sagittarius</a:t>
            </a:r>
            <a:r>
              <a:rPr lang="fr-FR" baseline="0" dirty="0" smtClean="0"/>
              <a:t> A*.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skymap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10 </a:t>
            </a:r>
            <a:r>
              <a:rPr lang="fr-FR" baseline="0" dirty="0" err="1" smtClean="0"/>
              <a:t>runs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randomly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</a:t>
            </a:r>
            <a:r>
              <a:rPr lang="fr-FR" baseline="0" dirty="0" smtClean="0"/>
              <a:t> </a:t>
            </a:r>
          </a:p>
          <a:p>
            <a:endParaRPr lang="fr-FR" baseline="0" dirty="0" smtClean="0"/>
          </a:p>
          <a:p>
            <a:r>
              <a:rPr lang="fr-FR" baseline="0" dirty="0" smtClean="0"/>
              <a:t>I first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convoluted</a:t>
            </a:r>
            <a:r>
              <a:rPr lang="fr-FR" baseline="0" dirty="0" smtClean="0"/>
              <a:t> PSF </a:t>
            </a:r>
            <a:r>
              <a:rPr lang="fr-FR" baseline="0" dirty="0" err="1" smtClean="0"/>
              <a:t>found</a:t>
            </a:r>
            <a:r>
              <a:rPr lang="fr-FR" baseline="0" dirty="0" smtClean="0"/>
              <a:t> for PKS 2155 </a:t>
            </a:r>
          </a:p>
          <a:p>
            <a:endParaRPr lang="fr-FR" baseline="0" dirty="0" smtClean="0"/>
          </a:p>
          <a:p>
            <a:r>
              <a:rPr lang="fr-FR" baseline="0" dirty="0" smtClean="0"/>
              <a:t>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applying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directly</a:t>
            </a:r>
            <a:r>
              <a:rPr lang="fr-FR" baseline="0" dirty="0" smtClean="0"/>
              <a:t> on the black </a:t>
            </a:r>
            <a:r>
              <a:rPr lang="fr-FR" baseline="0" dirty="0" err="1" smtClean="0"/>
              <a:t>hole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are compatible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53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7715AFF-F367-1246-B2AF-1132459E28CC}" type="slidenum">
              <a:rPr lang="fr-FR"/>
              <a:pPr eaLnBrk="1" hangingPunct="1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 in conclusion, as I </a:t>
            </a:r>
            <a:r>
              <a:rPr lang="fr-FR" dirty="0" err="1" smtClean="0"/>
              <a:t>said</a:t>
            </a:r>
            <a:r>
              <a:rPr lang="fr-FR" dirty="0" smtClean="0"/>
              <a:t>, the </a:t>
            </a:r>
            <a:r>
              <a:rPr lang="fr-FR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are compatible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subtracting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work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the </a:t>
            </a:r>
            <a:r>
              <a:rPr lang="fr-FR" dirty="0" err="1" smtClean="0"/>
              <a:t>sky</a:t>
            </a:r>
            <a:r>
              <a:rPr lang="fr-FR" dirty="0" smtClean="0"/>
              <a:t>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 err="1" smtClean="0"/>
              <a:t>before</a:t>
            </a:r>
            <a:r>
              <a:rPr lang="fr-FR" dirty="0" smtClean="0"/>
              <a:t> and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subtraction</a:t>
            </a:r>
            <a:r>
              <a:rPr lang="fr-FR" dirty="0" smtClean="0"/>
              <a:t> of the central black </a:t>
            </a:r>
            <a:r>
              <a:rPr lang="fr-FR" dirty="0" err="1" smtClean="0"/>
              <a:t>hole</a:t>
            </a:r>
            <a:r>
              <a:rPr lang="fr-FR" dirty="0" smtClean="0"/>
              <a:t>,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baseline="0" dirty="0" smtClean="0"/>
              <a:t> looks a lot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skymap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published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made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fewer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runs</a:t>
            </a:r>
            <a:endParaRPr lang="fr-FR" baseline="0" dirty="0" smtClean="0"/>
          </a:p>
          <a:p>
            <a:r>
              <a:rPr lang="fr-FR" baseline="0" dirty="0" smtClean="0"/>
              <a:t> </a:t>
            </a:r>
            <a:endParaRPr lang="fr-FR" dirty="0" smtClean="0"/>
          </a:p>
          <a:p>
            <a:r>
              <a:rPr lang="fr-FR" baseline="0" dirty="0" smtClean="0"/>
              <a:t>the diffuse </a:t>
            </a:r>
            <a:r>
              <a:rPr lang="fr-FR" baseline="0" dirty="0" err="1" smtClean="0"/>
              <a:t>emission</a:t>
            </a:r>
            <a:r>
              <a:rPr lang="fr-FR" baseline="0" dirty="0" smtClean="0"/>
              <a:t> in the background </a:t>
            </a:r>
            <a:r>
              <a:rPr lang="fr-FR" baseline="0" dirty="0" err="1" smtClean="0"/>
              <a:t>appears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clearly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as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excesses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not as visible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,</a:t>
            </a:r>
          </a:p>
          <a:p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one on the </a:t>
            </a:r>
            <a:r>
              <a:rPr lang="fr-FR" baseline="0" dirty="0" err="1" smtClean="0"/>
              <a:t>left</a:t>
            </a:r>
            <a:r>
              <a:rPr lang="fr-FR" baseline="0" dirty="0" smtClean="0"/>
              <a:t> of the white </a:t>
            </a:r>
            <a:r>
              <a:rPr lang="fr-FR" baseline="0" dirty="0" err="1" smtClean="0"/>
              <a:t>circle</a:t>
            </a:r>
            <a:r>
              <a:rPr lang="fr-FR" baseline="0" dirty="0" smtClean="0"/>
              <a:t>, in the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 of the supernova </a:t>
            </a:r>
            <a:r>
              <a:rPr lang="fr-FR" baseline="0" dirty="0" err="1" smtClean="0"/>
              <a:t>remnant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Sagittarius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east</a:t>
            </a:r>
            <a:r>
              <a:rPr lang="fr-FR" baseline="0" dirty="0" smtClean="0"/>
              <a:t>, </a:t>
            </a:r>
          </a:p>
          <a:p>
            <a:r>
              <a:rPr lang="fr-FR" baseline="0" dirty="0" smtClean="0"/>
              <a:t>or the one </a:t>
            </a:r>
            <a:r>
              <a:rPr lang="fr-FR" baseline="0" dirty="0" err="1" smtClean="0"/>
              <a:t>marked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cross, compatible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G09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607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F9EFF1-90F3-9E41-B0CE-F2979ED413D4}" type="slidenum">
              <a:rPr lang="fr-FR"/>
              <a:pPr eaLnBrk="1" hangingPunct="1"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1347B95-3D51-9D44-832D-EB98D5CBD508}" type="slidenum">
              <a:rPr lang="fr-FR"/>
              <a:pPr eaLnBrk="1" hangingPunct="1"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Maintenant a meilleure fit PSF-&gt;donne carte des poids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366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dirty="0" err="1" smtClean="0">
                <a:latin typeface="Calibri" charset="0"/>
                <a:ea typeface="ＭＳ Ｐゴシック" charset="0"/>
              </a:rPr>
              <a:t>Acceptance</a:t>
            </a:r>
            <a:r>
              <a:rPr lang="fr-FR" baseline="0" dirty="0" smtClean="0">
                <a:latin typeface="Calibri" charset="0"/>
                <a:ea typeface="ＭＳ Ｐゴシック" charset="0"/>
              </a:rPr>
              <a:t> </a:t>
            </a:r>
            <a:r>
              <a:rPr lang="fr-FR" baseline="0" dirty="0" err="1" smtClean="0">
                <a:latin typeface="Calibri" charset="0"/>
                <a:ea typeface="ＭＳ Ｐゴシック" charset="0"/>
              </a:rPr>
              <a:t>d</a:t>
            </a:r>
            <a:r>
              <a:rPr lang="fr-FR" dirty="0" err="1" smtClean="0">
                <a:latin typeface="Calibri" charset="0"/>
                <a:ea typeface="ＭＳ Ｐゴシック" charset="0"/>
              </a:rPr>
              <a:t>epend</a:t>
            </a:r>
            <a:r>
              <a:rPr lang="fr-FR" dirty="0" smtClean="0">
                <a:latin typeface="Calibri" charset="0"/>
                <a:ea typeface="ＭＳ Ｐゴシック" charset="0"/>
              </a:rPr>
              <a:t>: position</a:t>
            </a:r>
            <a:r>
              <a:rPr lang="fr-FR" baseline="0" dirty="0" smtClean="0">
                <a:latin typeface="Calibri" charset="0"/>
                <a:ea typeface="ＭＳ Ｐゴシック" charset="0"/>
              </a:rPr>
              <a:t> camera, angle </a:t>
            </a:r>
            <a:r>
              <a:rPr lang="fr-FR" baseline="0" dirty="0" err="1" smtClean="0">
                <a:latin typeface="Calibri" charset="0"/>
                <a:ea typeface="ＭＳ Ｐゴシック" charset="0"/>
              </a:rPr>
              <a:t>zenithal</a:t>
            </a:r>
            <a:r>
              <a:rPr lang="fr-FR" baseline="0" dirty="0" smtClean="0">
                <a:latin typeface="Calibri" charset="0"/>
                <a:ea typeface="ＭＳ Ｐゴシック" charset="0"/>
              </a:rPr>
              <a:t> d’observation, d’</a:t>
            </a:r>
            <a:r>
              <a:rPr lang="fr-FR" baseline="0" dirty="0" err="1" smtClean="0">
                <a:latin typeface="Calibri" charset="0"/>
                <a:ea typeface="ＭＳ Ｐゴシック" charset="0"/>
              </a:rPr>
              <a:t>energie</a:t>
            </a:r>
            <a:endParaRPr lang="fr-FR" baseline="0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baseline="0" dirty="0" smtClean="0">
                <a:latin typeface="Calibri" charset="0"/>
                <a:ea typeface="ＭＳ Ｐゴシック" charset="0"/>
              </a:rPr>
              <a:t>Correction permet de trouver phi 0: le flux</a:t>
            </a: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DF0359C-A9C0-384D-90ED-F616936CB568}" type="slidenum">
              <a:rPr lang="fr-FR"/>
              <a:pPr eaLnBrk="1" hangingPunct="1"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Points pas utilisés </a:t>
            </a:r>
            <a:r>
              <a:rPr lang="fr-FR" dirty="0" err="1" smtClean="0">
                <a:latin typeface="Calibri" charset="0"/>
                <a:ea typeface="ＭＳ Ｐゴシック" charset="0"/>
              </a:rPr>
              <a:t>pr</a:t>
            </a:r>
            <a:r>
              <a:rPr lang="fr-FR" dirty="0" smtClean="0">
                <a:latin typeface="Calibri" charset="0"/>
                <a:ea typeface="ＭＳ Ｐゴシック" charset="0"/>
              </a:rPr>
              <a:t> le fit! Juste une </a:t>
            </a:r>
            <a:r>
              <a:rPr lang="fr-FR" dirty="0" err="1" smtClean="0">
                <a:latin typeface="Calibri" charset="0"/>
                <a:ea typeface="ＭＳ Ｐゴシック" charset="0"/>
              </a:rPr>
              <a:t>representation</a:t>
            </a:r>
            <a:r>
              <a:rPr lang="fr-FR" dirty="0" smtClean="0">
                <a:latin typeface="Calibri" charset="0"/>
                <a:ea typeface="ＭＳ Ｐゴシック" charset="0"/>
              </a:rPr>
              <a:t> </a:t>
            </a:r>
            <a:r>
              <a:rPr lang="fr-FR" dirty="0" err="1" smtClean="0">
                <a:latin typeface="Calibri" charset="0"/>
                <a:ea typeface="ＭＳ Ｐゴシック" charset="0"/>
              </a:rPr>
              <a:t>binnée</a:t>
            </a:r>
            <a:endParaRPr lang="fr-FR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Données: tt champs de vue camera, pas autour source</a:t>
            </a: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----- Notes de la réunion (11/29/12 17:52) -----</a:t>
            </a: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points ki remontent ds spectre bg: soi pb hypothese loi de puissance soit pb acceptance</a:t>
            </a:r>
          </a:p>
          <a:p>
            <a:pPr eaLnBrk="1" hangingPunct="1">
              <a:spcBef>
                <a:spcPct val="0"/>
              </a:spcBef>
            </a:pPr>
            <a:endParaRPr lang="fr-FR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NE PAS DIRE k cest pas les points utilises pr le fit</a:t>
            </a:r>
          </a:p>
          <a:p>
            <a:pPr eaLnBrk="1" hangingPunct="1">
              <a:spcBef>
                <a:spcPct val="0"/>
              </a:spcBef>
            </a:pPr>
            <a:endParaRPr lang="fr-FR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preliminaire pk c un premier essai, decrochement a haute energie: soit acceptance ki est mal reproduite et rien nempeche k lhypothese de loi de puissance pr le fond reste a verifier</a:t>
            </a:r>
          </a:p>
          <a:p>
            <a:pPr eaLnBrk="1" hangingPunct="1">
              <a:spcBef>
                <a:spcPct val="0"/>
              </a:spcBef>
            </a:pPr>
            <a:endParaRPr lang="fr-FR" dirty="0" smtClean="0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et on a aussi fond diffus galactik kon a negligé...</a:t>
            </a: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1C3295A-E68A-1D4C-B910-4C2418601B58}" type="slidenum">
              <a:rPr lang="fr-FR"/>
              <a:pPr eaLnBrk="1" hangingPunct="1"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sur de maitriser en bord de champs</a:t>
            </a:r>
            <a:r>
              <a:rPr lang="fr-FR" baseline="0" dirty="0" smtClean="0"/>
              <a:t> et comme prend tt champs</a:t>
            </a:r>
          </a:p>
          <a:p>
            <a:r>
              <a:rPr lang="fr-FR" baseline="0" dirty="0" smtClean="0"/>
              <a:t>Tester sur spectre </a:t>
            </a:r>
            <a:r>
              <a:rPr lang="fr-FR" baseline="0" dirty="0" err="1" smtClean="0"/>
              <a:t>generé</a:t>
            </a:r>
            <a:r>
              <a:rPr lang="fr-FR" baseline="0" dirty="0" smtClean="0"/>
              <a:t>?</a:t>
            </a:r>
          </a:p>
          <a:p>
            <a:r>
              <a:rPr lang="fr-FR" baseline="0" dirty="0" smtClean="0"/>
              <a:t>----- Notes de la réunion (11/29/12 18:00) -----</a:t>
            </a:r>
          </a:p>
          <a:p>
            <a:r>
              <a:rPr lang="fr-FR" baseline="0" dirty="0" smtClean="0"/>
              <a:t>fond diffus galactik residuel peut etudier en regardant autres regions du ciel ou aussi en comparant ak fermi ()</a:t>
            </a:r>
          </a:p>
          <a:p>
            <a:endParaRPr lang="fr-FR" baseline="0" dirty="0" smtClean="0"/>
          </a:p>
          <a:p>
            <a:r>
              <a:rPr lang="fr-FR" baseline="0" dirty="0" smtClean="0"/>
              <a:t>Fond diffus </a:t>
            </a:r>
            <a:r>
              <a:rPr lang="fr-FR" baseline="0" dirty="0" err="1" smtClean="0"/>
              <a:t>verifie</a:t>
            </a:r>
            <a:r>
              <a:rPr lang="fr-FR" baseline="0" dirty="0" smtClean="0"/>
              <a:t> par test </a:t>
            </a:r>
            <a:r>
              <a:rPr lang="fr-FR" baseline="0" dirty="0" err="1" smtClean="0"/>
              <a:t>detudes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presecedentes</a:t>
            </a:r>
            <a:r>
              <a:rPr lang="fr-FR" baseline="0" dirty="0" smtClean="0"/>
              <a:t> ou par fermi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05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F9EFF1-90F3-9E41-B0CE-F2979ED413D4}" type="slidenum">
              <a:rPr lang="fr-FR"/>
              <a:pPr eaLnBrk="1" hangingPunct="1"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Faible </a:t>
            </a:r>
            <a:r>
              <a:rPr lang="fr-FR" dirty="0" err="1" smtClean="0"/>
              <a:t>echantillon</a:t>
            </a:r>
            <a:r>
              <a:rPr lang="fr-FR" dirty="0" smtClean="0"/>
              <a:t> de données, en</a:t>
            </a:r>
            <a:r>
              <a:rPr lang="fr-FR" baseline="0" dirty="0" smtClean="0"/>
              <a:t> utilisant soustraction arrive a mettre en </a:t>
            </a:r>
            <a:r>
              <a:rPr lang="fr-FR" baseline="0" dirty="0" err="1" smtClean="0"/>
              <a:t>evidence</a:t>
            </a:r>
            <a:r>
              <a:rPr lang="fr-FR" baseline="0" dirty="0" smtClean="0"/>
              <a:t> fond diffus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le plan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Voit </a:t>
            </a:r>
            <a:r>
              <a:rPr lang="fr-FR" dirty="0" err="1" smtClean="0"/>
              <a:t>appara</a:t>
            </a:r>
            <a:r>
              <a:rPr lang="ro-RO" dirty="0" smtClean="0"/>
              <a:t>î</a:t>
            </a:r>
            <a:r>
              <a:rPr lang="fr-FR" dirty="0" err="1" smtClean="0"/>
              <a:t>tre</a:t>
            </a:r>
            <a:r>
              <a:rPr lang="fr-FR" dirty="0" smtClean="0"/>
              <a:t> fond diffus galactique (</a:t>
            </a:r>
            <a:r>
              <a:rPr lang="fr-FR" dirty="0" err="1" smtClean="0"/>
              <a:t>inhomogene</a:t>
            </a:r>
            <a:r>
              <a:rPr lang="fr-FR" dirty="0" smtClean="0"/>
              <a:t>) </a:t>
            </a:r>
            <a:r>
              <a:rPr lang="fr-FR" dirty="0" err="1" smtClean="0"/>
              <a:t>apres</a:t>
            </a:r>
            <a:r>
              <a:rPr lang="fr-FR" dirty="0" smtClean="0"/>
              <a:t> soustraction </a:t>
            </a:r>
            <a:r>
              <a:rPr lang="fr-FR" dirty="0" err="1" smtClean="0"/>
              <a:t>SgrAstar</a:t>
            </a:r>
            <a:endParaRPr lang="fr-FR" dirty="0" smtClean="0"/>
          </a:p>
          <a:p>
            <a:r>
              <a:rPr lang="fr-FR" dirty="0" err="1" smtClean="0"/>
              <a:t>Region</a:t>
            </a:r>
            <a:r>
              <a:rPr lang="fr-FR" dirty="0" smtClean="0"/>
              <a:t> gaz </a:t>
            </a:r>
            <a:r>
              <a:rPr lang="fr-FR" dirty="0" err="1" smtClean="0"/>
              <a:t>moleculaire</a:t>
            </a:r>
            <a:r>
              <a:rPr lang="fr-FR" dirty="0" smtClean="0"/>
              <a:t> -&gt; doit utiliser données radio ou autres </a:t>
            </a:r>
            <a:r>
              <a:rPr lang="fr-FR" dirty="0" err="1" smtClean="0"/>
              <a:t>pr</a:t>
            </a:r>
            <a:r>
              <a:rPr lang="fr-FR" dirty="0" smtClean="0"/>
              <a:t> modéliser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</a:t>
            </a:r>
            <a:r>
              <a:rPr lang="fr-FR" baseline="0" dirty="0" smtClean="0"/>
              <a:t> us to </a:t>
            </a:r>
            <a:r>
              <a:rPr lang="fr-FR" baseline="0" dirty="0" err="1" smtClean="0"/>
              <a:t>subtract</a:t>
            </a:r>
            <a:r>
              <a:rPr lang="fr-FR" baseline="0" dirty="0" smtClean="0"/>
              <a:t> the sources in 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way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,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able to </a:t>
            </a:r>
            <a:r>
              <a:rPr lang="fr-FR" baseline="0" dirty="0" err="1" smtClean="0"/>
              <a:t>reconstruct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spectrum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As I </a:t>
            </a:r>
            <a:r>
              <a:rPr lang="fr-FR" dirty="0" err="1" smtClean="0"/>
              <a:t>said</a:t>
            </a:r>
            <a:r>
              <a:rPr lang="fr-FR" dirty="0" smtClean="0"/>
              <a:t>, by </a:t>
            </a:r>
            <a:r>
              <a:rPr lang="fr-FR" dirty="0" err="1" smtClean="0"/>
              <a:t>modelizing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source</a:t>
            </a:r>
            <a:r>
              <a:rPr lang="fr-FR" baseline="0" dirty="0" smtClean="0"/>
              <a:t> and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contribution to the diffuse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baseline="0" dirty="0" smtClean="0"/>
              <a:t> as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a global fit and look for anomalies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?(</a:t>
            </a:r>
            <a:r>
              <a:rPr lang="fr-FR" baseline="0" dirty="0" err="1" smtClean="0"/>
              <a:t>taking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source’s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morphology</a:t>
            </a:r>
            <a:r>
              <a:rPr lang="fr-FR" baseline="0" dirty="0" smtClean="0"/>
              <a:t>?)</a:t>
            </a:r>
          </a:p>
          <a:p>
            <a:r>
              <a:rPr lang="fr-FR" baseline="0" dirty="0" smtClean="0"/>
              <a:t>----- Notes de la réunion (11/29/12 18:03) -----</a:t>
            </a:r>
          </a:p>
          <a:p>
            <a:r>
              <a:rPr lang="fr-FR" baseline="0" dirty="0" smtClean="0"/>
              <a:t>signaler k ttes etudes precedentes portent autour de SgrAstar et la on etend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25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Sources très diversifiée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872E3-80AA-4745-B887-E41B07BAF11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386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? C’est soit des</a:t>
            </a:r>
            <a:r>
              <a:rPr lang="fr-FR" baseline="0" dirty="0" smtClean="0"/>
              <a:t> sources de gamma inconnues comme sources </a:t>
            </a:r>
            <a:r>
              <a:rPr lang="fr-FR" baseline="0" dirty="0" err="1" smtClean="0"/>
              <a:t>astro</a:t>
            </a:r>
            <a:r>
              <a:rPr lang="fr-FR" baseline="0" dirty="0" smtClean="0"/>
              <a:t> non </a:t>
            </a:r>
            <a:r>
              <a:rPr lang="fr-FR" baseline="0" dirty="0" err="1" smtClean="0"/>
              <a:t>resolues</a:t>
            </a:r>
            <a:r>
              <a:rPr lang="fr-FR" baseline="0" dirty="0" smtClean="0"/>
              <a:t> ou </a:t>
            </a:r>
            <a:r>
              <a:rPr lang="fr-FR" baseline="0" dirty="0" err="1" smtClean="0"/>
              <a:t>annihiliation</a:t>
            </a:r>
            <a:r>
              <a:rPr lang="fr-FR" baseline="0" dirty="0" smtClean="0"/>
              <a:t> ou </a:t>
            </a:r>
            <a:r>
              <a:rPr lang="fr-FR" baseline="0" dirty="0" err="1" smtClean="0"/>
              <a:t>desintgration</a:t>
            </a:r>
            <a:r>
              <a:rPr lang="fr-FR" baseline="0" dirty="0" smtClean="0"/>
              <a:t> de </a:t>
            </a:r>
            <a:r>
              <a:rPr lang="fr-FR" baseline="0" dirty="0" err="1" smtClean="0"/>
              <a:t>matiere</a:t>
            </a:r>
            <a:r>
              <a:rPr lang="fr-FR" baseline="0" dirty="0" smtClean="0"/>
              <a:t> noire, soit des hadrons </a:t>
            </a:r>
            <a:r>
              <a:rPr lang="fr-FR" baseline="0" dirty="0" err="1" smtClean="0"/>
              <a:t>k’on</a:t>
            </a:r>
            <a:r>
              <a:rPr lang="fr-FR" baseline="0" dirty="0" smtClean="0"/>
              <a:t> n’a pas </a:t>
            </a:r>
            <a:r>
              <a:rPr lang="fr-FR" baseline="0" dirty="0" err="1" smtClean="0"/>
              <a:t>reussi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reconna</a:t>
            </a:r>
            <a:r>
              <a:rPr lang="ro-RO" baseline="0" dirty="0" smtClean="0"/>
              <a:t>î</a:t>
            </a:r>
            <a:r>
              <a:rPr lang="fr-FR" baseline="0" dirty="0" err="1" smtClean="0"/>
              <a:t>tre</a:t>
            </a:r>
            <a:r>
              <a:rPr lang="fr-FR" baseline="0" dirty="0" smtClean="0"/>
              <a:t> ou des </a:t>
            </a:r>
            <a:r>
              <a:rPr lang="fr-FR" baseline="0" dirty="0" err="1" smtClean="0"/>
              <a:t>electrons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kon</a:t>
            </a:r>
            <a:r>
              <a:rPr lang="fr-FR" baseline="0" dirty="0" smtClean="0"/>
              <a:t> ne SAIT PAS </a:t>
            </a:r>
            <a:r>
              <a:rPr lang="fr-FR" baseline="0" dirty="0" err="1" smtClean="0"/>
              <a:t>reconna</a:t>
            </a:r>
            <a:r>
              <a:rPr lang="ro-RO" baseline="0" dirty="0" smtClean="0"/>
              <a:t>î</a:t>
            </a:r>
            <a:r>
              <a:rPr lang="fr-FR" baseline="0" dirty="0" err="1" smtClean="0"/>
              <a:t>tre</a:t>
            </a:r>
            <a:r>
              <a:rPr lang="fr-FR" baseline="0" dirty="0" smtClean="0"/>
              <a:t>….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LABO: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detailler</a:t>
            </a:r>
            <a:r>
              <a:rPr lang="fr-FR" baseline="0" dirty="0" smtClean="0"/>
              <a:t> plus sources directes et indirectes</a:t>
            </a:r>
            <a:endParaRPr lang="fr-FR" dirty="0" smtClean="0"/>
          </a:p>
          <a:p>
            <a:r>
              <a:rPr lang="fr-FR" dirty="0" smtClean="0"/>
              <a:t>Coupure haut</a:t>
            </a:r>
            <a:r>
              <a:rPr lang="fr-FR" baseline="0" dirty="0" smtClean="0"/>
              <a:t> seuil en </a:t>
            </a:r>
            <a:r>
              <a:rPr lang="fr-FR" baseline="0" dirty="0" err="1" smtClean="0"/>
              <a:t>energie</a:t>
            </a:r>
            <a:endParaRPr lang="fr-FR" baseline="0" dirty="0" smtClean="0"/>
          </a:p>
          <a:p>
            <a:r>
              <a:rPr lang="fr-FR" baseline="0" dirty="0" smtClean="0"/>
              <a:t>Coupure sur significativité (</a:t>
            </a:r>
            <a:r>
              <a:rPr lang="fr-FR" baseline="0" dirty="0" err="1" smtClean="0"/>
              <a:t>elimine</a:t>
            </a:r>
            <a:r>
              <a:rPr lang="fr-FR" baseline="0" dirty="0" smtClean="0"/>
              <a:t> sources)</a:t>
            </a:r>
          </a:p>
          <a:p>
            <a:r>
              <a:rPr lang="fr-FR" baseline="0" dirty="0" smtClean="0"/>
              <a:t>Supposé rayonnement de sources a grande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, comme univers uniforme a ces </a:t>
            </a:r>
            <a:r>
              <a:rPr lang="fr-FR" baseline="0" dirty="0" err="1" smtClean="0"/>
              <a:t>echelles</a:t>
            </a:r>
            <a:r>
              <a:rPr lang="fr-FR" baseline="0" dirty="0" smtClean="0"/>
              <a:t> là peu </a:t>
            </a:r>
            <a:r>
              <a:rPr lang="fr-FR" baseline="0" dirty="0" err="1" smtClean="0"/>
              <a:t>considerer</a:t>
            </a:r>
            <a:r>
              <a:rPr lang="fr-FR" baseline="0" dirty="0" smtClean="0"/>
              <a:t> uniforme (pas </a:t>
            </a:r>
            <a:r>
              <a:rPr lang="fr-FR" baseline="0" dirty="0" err="1" smtClean="0"/>
              <a:t>décélé</a:t>
            </a:r>
            <a:r>
              <a:rPr lang="fr-FR" baseline="0" dirty="0" smtClean="0"/>
              <a:t> d’anisotropies a priori ni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gamma ni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rayonnement de haute </a:t>
            </a:r>
            <a:r>
              <a:rPr lang="fr-FR" baseline="0" dirty="0" err="1" smtClean="0"/>
              <a:t>energie</a:t>
            </a:r>
            <a:r>
              <a:rPr lang="fr-FR" baseline="0" dirty="0" smtClean="0"/>
              <a:t> (MILAGRO clame))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267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LABO: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separer</a:t>
            </a:r>
            <a:r>
              <a:rPr lang="fr-FR" baseline="0" dirty="0" smtClean="0"/>
              <a:t> deux </a:t>
            </a:r>
            <a:r>
              <a:rPr lang="fr-FR" baseline="0" dirty="0" err="1" smtClean="0"/>
              <a:t>slides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expliker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deuxieme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details</a:t>
            </a:r>
            <a:r>
              <a:rPr lang="fr-FR" baseline="0" dirty="0" smtClean="0"/>
              <a:t> plusieurs processus production gamma (</a:t>
            </a:r>
            <a:r>
              <a:rPr lang="fr-FR" baseline="0" dirty="0" err="1" smtClean="0"/>
              <a:t>electrons</a:t>
            </a:r>
            <a:r>
              <a:rPr lang="fr-FR" baseline="0" dirty="0" smtClean="0"/>
              <a:t>, hadrons)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Trait fond diffus -&gt;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desaccord</a:t>
            </a:r>
            <a:r>
              <a:rPr lang="fr-FR" baseline="0" dirty="0" smtClean="0"/>
              <a:t> entre </a:t>
            </a:r>
            <a:r>
              <a:rPr lang="fr-FR" baseline="0" dirty="0" err="1" smtClean="0"/>
              <a:t>modeles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laissai place a d’autres sources</a:t>
            </a:r>
          </a:p>
          <a:p>
            <a:r>
              <a:rPr lang="fr-FR" baseline="0" dirty="0" smtClean="0"/>
              <a:t>Depuis 2008 fermi meilleure </a:t>
            </a:r>
            <a:r>
              <a:rPr lang="fr-FR" baseline="0" dirty="0" err="1" smtClean="0"/>
              <a:t>precision</a:t>
            </a:r>
            <a:r>
              <a:rPr lang="fr-FR" baseline="0" dirty="0" smtClean="0"/>
              <a:t> angulaire et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 en </a:t>
            </a:r>
            <a:r>
              <a:rPr lang="fr-FR" baseline="0" dirty="0" err="1" smtClean="0"/>
              <a:t>energie</a:t>
            </a:r>
            <a:r>
              <a:rPr lang="fr-FR" baseline="0" dirty="0" smtClean="0"/>
              <a:t> et spectre </a:t>
            </a:r>
            <a:r>
              <a:rPr lang="fr-FR" baseline="0" dirty="0" err="1" smtClean="0"/>
              <a:t>differe</a:t>
            </a:r>
            <a:endParaRPr lang="fr-FR" baseline="0" dirty="0" smtClean="0"/>
          </a:p>
          <a:p>
            <a:r>
              <a:rPr lang="fr-FR" baseline="0" dirty="0" err="1" smtClean="0"/>
              <a:t>Ds</a:t>
            </a:r>
            <a:r>
              <a:rPr lang="fr-FR" baseline="0" dirty="0" smtClean="0"/>
              <a:t> plot de droite si met toutes les composantes (</a:t>
            </a:r>
            <a:r>
              <a:rPr lang="fr-FR" baseline="0" dirty="0" err="1" smtClean="0"/>
              <a:t>expliker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emissions</a:t>
            </a:r>
            <a:r>
              <a:rPr lang="fr-FR" baseline="0" dirty="0" smtClean="0"/>
              <a:t>) peut comparer </a:t>
            </a:r>
            <a:r>
              <a:rPr lang="fr-FR" baseline="0" dirty="0" err="1" smtClean="0"/>
              <a:t>donnees</a:t>
            </a:r>
            <a:r>
              <a:rPr lang="fr-FR" baseline="0" dirty="0" smtClean="0"/>
              <a:t> -&gt; plus d’anomalies ?</a:t>
            </a:r>
            <a:endParaRPr lang="fr-FR" dirty="0" smtClean="0"/>
          </a:p>
          <a:p>
            <a:r>
              <a:rPr lang="fr-FR" dirty="0" smtClean="0"/>
              <a:t>EGRET avait</a:t>
            </a:r>
            <a:r>
              <a:rPr lang="fr-FR" baseline="0" dirty="0" smtClean="0"/>
              <a:t> détecté en bleu il y a </a:t>
            </a:r>
            <a:r>
              <a:rPr lang="fr-FR" baseline="0" dirty="0" err="1" smtClean="0"/>
              <a:t>kks</a:t>
            </a:r>
            <a:r>
              <a:rPr lang="fr-FR" baseline="0" dirty="0" smtClean="0"/>
              <a:t> années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laissai </a:t>
            </a:r>
            <a:r>
              <a:rPr lang="fr-FR" baseline="0" dirty="0" err="1" smtClean="0"/>
              <a:t>prevoir</a:t>
            </a:r>
            <a:r>
              <a:rPr lang="fr-FR" baseline="0" dirty="0" smtClean="0"/>
              <a:t> une composante (</a:t>
            </a:r>
            <a:r>
              <a:rPr lang="fr-FR" baseline="0" dirty="0" err="1" smtClean="0"/>
              <a:t>decrochement</a:t>
            </a:r>
            <a:r>
              <a:rPr lang="fr-FR" baseline="0" dirty="0" smtClean="0"/>
              <a:t>) rajouté au fond diffus -&gt; </a:t>
            </a:r>
            <a:r>
              <a:rPr lang="fr-FR" baseline="0" dirty="0" err="1" smtClean="0"/>
              <a:t>hypothese</a:t>
            </a:r>
            <a:endParaRPr lang="fr-FR" dirty="0" smtClean="0"/>
          </a:p>
          <a:p>
            <a:r>
              <a:rPr lang="fr-FR" dirty="0" smtClean="0"/>
              <a:t>motivation: si </a:t>
            </a:r>
            <a:r>
              <a:rPr lang="fr-FR" dirty="0" err="1" smtClean="0"/>
              <a:t>detecte</a:t>
            </a:r>
            <a:r>
              <a:rPr lang="fr-FR" dirty="0" smtClean="0"/>
              <a:t> </a:t>
            </a:r>
            <a:r>
              <a:rPr lang="fr-FR" dirty="0" err="1" smtClean="0"/>
              <a:t>ecart</a:t>
            </a:r>
            <a:r>
              <a:rPr lang="fr-FR" dirty="0" smtClean="0"/>
              <a:t> au fond diffus</a:t>
            </a:r>
            <a:r>
              <a:rPr lang="fr-FR" baseline="0" dirty="0" smtClean="0"/>
              <a:t> peut </a:t>
            </a:r>
            <a:r>
              <a:rPr lang="fr-FR" baseline="0" dirty="0" err="1" smtClean="0"/>
              <a:t>emettre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hypotheses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502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Fond galactique moins attendu</a:t>
            </a:r>
            <a:r>
              <a:rPr lang="fr-FR" baseline="0" dirty="0" smtClean="0"/>
              <a:t> à </a:t>
            </a:r>
            <a:r>
              <a:rPr lang="fr-FR" baseline="0" dirty="0" err="1" smtClean="0"/>
              <a:t>tres</a:t>
            </a:r>
            <a:r>
              <a:rPr lang="fr-FR" baseline="0" dirty="0" smtClean="0"/>
              <a:t> haute </a:t>
            </a:r>
            <a:r>
              <a:rPr lang="fr-FR" baseline="0" dirty="0" err="1" smtClean="0"/>
              <a:t>energie</a:t>
            </a:r>
            <a:endParaRPr lang="fr-FR" baseline="0" dirty="0" smtClean="0"/>
          </a:p>
          <a:p>
            <a:r>
              <a:rPr lang="fr-FR" baseline="0" dirty="0" smtClean="0"/>
              <a:t>Partout il y a les deux </a:t>
            </a:r>
          </a:p>
          <a:p>
            <a:r>
              <a:rPr lang="fr-FR" dirty="0" smtClean="0"/>
              <a:t>Fond </a:t>
            </a:r>
            <a:r>
              <a:rPr lang="fr-FR" dirty="0" err="1" smtClean="0"/>
              <a:t>extragalactik</a:t>
            </a:r>
            <a:r>
              <a:rPr lang="fr-FR" dirty="0" smtClean="0"/>
              <a:t> </a:t>
            </a:r>
            <a:r>
              <a:rPr lang="fr-FR" dirty="0" err="1" smtClean="0"/>
              <a:t>tres</a:t>
            </a:r>
            <a:r>
              <a:rPr lang="fr-FR" dirty="0" smtClean="0"/>
              <a:t> difficile d’</a:t>
            </a:r>
            <a:r>
              <a:rPr lang="fr-FR" dirty="0" err="1" smtClean="0"/>
              <a:t>etudier</a:t>
            </a:r>
            <a:r>
              <a:rPr lang="fr-FR" baseline="0" dirty="0" smtClean="0"/>
              <a:t> sa distribution (pas d’anomalies)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04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Anomalie par rapport a </a:t>
            </a:r>
            <a:r>
              <a:rPr lang="fr-FR" dirty="0" err="1" smtClean="0"/>
              <a:t>modele</a:t>
            </a:r>
            <a:r>
              <a:rPr lang="fr-FR" dirty="0" smtClean="0"/>
              <a:t> (en noir) -&gt; deux </a:t>
            </a:r>
            <a:r>
              <a:rPr lang="fr-FR" dirty="0" err="1" smtClean="0"/>
              <a:t>hypotheses</a:t>
            </a:r>
            <a:r>
              <a:rPr lang="fr-FR" dirty="0" smtClean="0"/>
              <a:t> possibles</a:t>
            </a:r>
          </a:p>
          <a:p>
            <a:r>
              <a:rPr lang="fr-FR" dirty="0" smtClean="0"/>
              <a:t>Physique: Sources</a:t>
            </a:r>
            <a:r>
              <a:rPr lang="fr-FR" baseline="0" dirty="0" smtClean="0"/>
              <a:t> proches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emission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electrons</a:t>
            </a:r>
            <a:r>
              <a:rPr lang="fr-FR" baseline="0" dirty="0" smtClean="0"/>
              <a:t> (pulsars)</a:t>
            </a:r>
          </a:p>
          <a:p>
            <a:r>
              <a:rPr lang="fr-FR" baseline="0" dirty="0" smtClean="0"/>
              <a:t>+ </a:t>
            </a:r>
            <a:r>
              <a:rPr lang="fr-FR" baseline="0" dirty="0" err="1" smtClean="0"/>
              <a:t>hypothese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matiere</a:t>
            </a:r>
            <a:r>
              <a:rPr lang="fr-FR" baseline="0" dirty="0" smtClean="0"/>
              <a:t> noire </a:t>
            </a:r>
          </a:p>
          <a:p>
            <a:r>
              <a:rPr lang="fr-FR" baseline="0" dirty="0" smtClean="0"/>
              <a:t>(2 </a:t>
            </a:r>
            <a:r>
              <a:rPr lang="fr-FR" baseline="0" dirty="0" err="1" smtClean="0"/>
              <a:t>hypothese</a:t>
            </a:r>
            <a:r>
              <a:rPr lang="fr-FR" baseline="0" dirty="0" smtClean="0"/>
              <a:t> d’</a:t>
            </a:r>
            <a:r>
              <a:rPr lang="fr-FR" baseline="0" dirty="0" err="1" smtClean="0"/>
              <a:t>exces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Reste a </a:t>
            </a:r>
            <a:r>
              <a:rPr lang="fr-FR" baseline="0" dirty="0" err="1" smtClean="0"/>
              <a:t>etudier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raccordemen</a:t>
            </a:r>
            <a:r>
              <a:rPr lang="fr-FR" baseline="0" dirty="0" smtClean="0"/>
              <a:t> fermi-Hess 2)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940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</a:t>
            </a:r>
            <a:r>
              <a:rPr lang="fr-FR" dirty="0" err="1" smtClean="0"/>
              <a:t>astro</a:t>
            </a:r>
            <a:r>
              <a:rPr lang="fr-FR" dirty="0" smtClean="0"/>
              <a:t> barre a 5 sigma </a:t>
            </a:r>
            <a:r>
              <a:rPr lang="fr-FR" dirty="0" err="1" smtClean="0"/>
              <a:t>pr</a:t>
            </a:r>
            <a:r>
              <a:rPr lang="fr-FR" dirty="0" smtClean="0"/>
              <a:t> </a:t>
            </a:r>
            <a:r>
              <a:rPr lang="fr-FR" dirty="0" err="1" smtClean="0"/>
              <a:t>etre</a:t>
            </a:r>
            <a:r>
              <a:rPr lang="fr-FR" dirty="0" smtClean="0"/>
              <a:t> significatif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16313-00CF-7944-BEF9-9450BBC3DAB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082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Sources </a:t>
            </a:r>
            <a:r>
              <a:rPr lang="fr-FR" dirty="0" err="1" smtClean="0"/>
              <a:t>astriphysiques</a:t>
            </a:r>
            <a:r>
              <a:rPr lang="fr-FR" dirty="0" smtClean="0"/>
              <a:t> </a:t>
            </a:r>
            <a:r>
              <a:rPr lang="fr-FR" dirty="0" err="1" smtClean="0"/>
              <a:t>etudiées</a:t>
            </a:r>
            <a:r>
              <a:rPr lang="fr-FR" dirty="0" smtClean="0"/>
              <a:t> par ailleurs -&gt; spectres mesurés -&gt;</a:t>
            </a:r>
            <a:r>
              <a:rPr lang="fr-FR" baseline="0" dirty="0" smtClean="0"/>
              <a:t> permet avoir indice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modele</a:t>
            </a:r>
            <a:r>
              <a:rPr lang="fr-FR" baseline="0" dirty="0" smtClean="0"/>
              <a:t> PSF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On a choisi de </a:t>
            </a:r>
            <a:r>
              <a:rPr lang="fr-FR" dirty="0" err="1" smtClean="0"/>
              <a:t>modeliser</a:t>
            </a:r>
            <a:r>
              <a:rPr lang="fr-FR" dirty="0" smtClean="0"/>
              <a:t> source</a:t>
            </a:r>
            <a:r>
              <a:rPr lang="fr-FR" baseline="0" dirty="0" smtClean="0"/>
              <a:t> par PSF, ce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est justifie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source ponctuelle ms pas </a:t>
            </a:r>
            <a:r>
              <a:rPr lang="fr-FR" baseline="0" dirty="0" err="1" smtClean="0"/>
              <a:t>necessairmt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Sagittarius</a:t>
            </a:r>
            <a:r>
              <a:rPr lang="fr-FR" baseline="0" dirty="0" smtClean="0"/>
              <a:t> A*</a:t>
            </a:r>
            <a:endParaRPr lang="fr-FR" dirty="0" smtClean="0"/>
          </a:p>
          <a:p>
            <a:r>
              <a:rPr lang="fr-FR" dirty="0" err="1" smtClean="0"/>
              <a:t>Depend</a:t>
            </a:r>
            <a:r>
              <a:rPr lang="fr-FR" baseline="0" dirty="0" smtClean="0"/>
              <a:t> du trajet optique selon type de miroir,  (courbure, taille, distance focale)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HESS fait simulation PK? COMMENT?</a:t>
            </a:r>
          </a:p>
          <a:p>
            <a:r>
              <a:rPr lang="fr-FR" baseline="0" dirty="0" smtClean="0"/>
              <a:t>Angle </a:t>
            </a:r>
            <a:r>
              <a:rPr lang="fr-FR" baseline="0" dirty="0" err="1" smtClean="0"/>
              <a:t>zenithal</a:t>
            </a:r>
            <a:r>
              <a:rPr lang="fr-FR" baseline="0" dirty="0" smtClean="0"/>
              <a:t>: on a fait une petite </a:t>
            </a:r>
            <a:r>
              <a:rPr lang="fr-FR" baseline="0" dirty="0" err="1" smtClean="0"/>
              <a:t>etude</a:t>
            </a:r>
            <a:r>
              <a:rPr lang="fr-FR" baseline="0" dirty="0" smtClean="0"/>
              <a:t> de la </a:t>
            </a:r>
            <a:r>
              <a:rPr lang="fr-FR" baseline="0" dirty="0" err="1" smtClean="0"/>
              <a:t>dependance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diff</a:t>
            </a:r>
            <a:r>
              <a:rPr lang="fr-FR" baseline="0" dirty="0" smtClean="0"/>
              <a:t> angles </a:t>
            </a:r>
            <a:r>
              <a:rPr lang="fr-FR" baseline="0" dirty="0" err="1" smtClean="0"/>
              <a:t>zenithaux</a:t>
            </a:r>
            <a:r>
              <a:rPr lang="fr-FR" baseline="0" dirty="0" smtClean="0"/>
              <a:t>-&gt;pas </a:t>
            </a:r>
            <a:r>
              <a:rPr lang="fr-FR" baseline="0" dirty="0" err="1" smtClean="0"/>
              <a:t>evident</a:t>
            </a:r>
            <a:r>
              <a:rPr lang="fr-FR" baseline="0" dirty="0" smtClean="0"/>
              <a:t> dc si pas </a:t>
            </a:r>
            <a:r>
              <a:rPr lang="fr-FR" baseline="0" dirty="0" err="1" smtClean="0"/>
              <a:t>diff</a:t>
            </a:r>
            <a:r>
              <a:rPr lang="fr-FR" baseline="0" dirty="0" smtClean="0"/>
              <a:t> c k PSF pas </a:t>
            </a:r>
            <a:r>
              <a:rPr lang="fr-FR" baseline="0" dirty="0" err="1" smtClean="0"/>
              <a:t>bn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calculee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premiere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kestion</a:t>
            </a:r>
            <a:r>
              <a:rPr lang="fr-FR" baseline="0" dirty="0" smtClean="0"/>
              <a:t> par rapport a bonne PSF</a:t>
            </a:r>
          </a:p>
          <a:p>
            <a:r>
              <a:rPr lang="fr-FR" baseline="0" dirty="0" smtClean="0"/>
              <a:t>EXPLIQUER en fait </a:t>
            </a:r>
            <a:r>
              <a:rPr lang="fr-FR" baseline="0" dirty="0" err="1" smtClean="0"/>
              <a:t>fction</a:t>
            </a:r>
            <a:r>
              <a:rPr lang="fr-FR" baseline="0" dirty="0" smtClean="0"/>
              <a:t> de spectre en </a:t>
            </a:r>
            <a:r>
              <a:rPr lang="fr-FR" baseline="0" dirty="0" err="1" smtClean="0"/>
              <a:t>energie</a:t>
            </a:r>
            <a:r>
              <a:rPr lang="fr-FR" baseline="0" dirty="0" smtClean="0"/>
              <a:t>, pris comme loi de puissance PK????</a:t>
            </a:r>
          </a:p>
          <a:p>
            <a:r>
              <a:rPr lang="fr-FR" baseline="0" dirty="0" err="1" smtClean="0"/>
              <a:t>Dc</a:t>
            </a:r>
            <a:r>
              <a:rPr lang="fr-FR" baseline="0" dirty="0" smtClean="0"/>
              <a:t> on a une PSF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est </a:t>
            </a:r>
            <a:r>
              <a:rPr lang="fr-FR" baseline="0" dirty="0" err="1" smtClean="0"/>
              <a:t>symetrik</a:t>
            </a:r>
            <a:r>
              <a:rPr lang="fr-FR" baseline="0" dirty="0" smtClean="0"/>
              <a:t>, ce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est bizarre car </a:t>
            </a:r>
            <a:r>
              <a:rPr lang="fr-FR" baseline="0" dirty="0" err="1" smtClean="0"/>
              <a:t>depend</a:t>
            </a:r>
            <a:r>
              <a:rPr lang="fr-FR" baseline="0" dirty="0" smtClean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4456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Je ne connais k </a:t>
            </a:r>
            <a:r>
              <a:rPr lang="fr-FR" dirty="0" err="1" smtClean="0"/>
              <a:t>T</a:t>
            </a:r>
            <a:r>
              <a:rPr lang="fr-FR" dirty="0" smtClean="0"/>
              <a:t>, il me fau un </a:t>
            </a:r>
            <a:r>
              <a:rPr lang="fr-FR" dirty="0" err="1" smtClean="0"/>
              <a:t>syteme</a:t>
            </a:r>
            <a:r>
              <a:rPr lang="fr-FR" dirty="0" smtClean="0"/>
              <a:t> </a:t>
            </a:r>
            <a:r>
              <a:rPr lang="fr-FR" dirty="0" err="1" smtClean="0"/>
              <a:t>pr</a:t>
            </a:r>
            <a:r>
              <a:rPr lang="fr-FR" dirty="0" smtClean="0"/>
              <a:t> </a:t>
            </a:r>
            <a:r>
              <a:rPr lang="fr-FR" dirty="0" err="1" smtClean="0"/>
              <a:t>resoudre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The </a:t>
            </a:r>
            <a:r>
              <a:rPr lang="fr-FR" dirty="0" err="1" smtClean="0"/>
              <a:t>idea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to je ne veux faire aucune supposition sur fond (mm pas h) </a:t>
            </a:r>
            <a:r>
              <a:rPr lang="fr-FR" dirty="0" err="1" smtClean="0"/>
              <a:t>uisk</a:t>
            </a:r>
            <a:r>
              <a:rPr lang="fr-FR" dirty="0" smtClean="0"/>
              <a:t> c'est ca k je veux </a:t>
            </a:r>
            <a:r>
              <a:rPr lang="fr-FR" dirty="0" err="1" smtClean="0"/>
              <a:t>determiner</a:t>
            </a:r>
            <a:r>
              <a:rPr lang="fr-FR" dirty="0" smtClean="0"/>
              <a:t> (proportion source /background), je ne suppose k </a:t>
            </a:r>
            <a:r>
              <a:rPr lang="fr-FR" dirty="0" err="1" smtClean="0"/>
              <a:t>syymetry</a:t>
            </a:r>
            <a:r>
              <a:rPr lang="fr-FR" dirty="0" smtClean="0"/>
              <a:t> et </a:t>
            </a:r>
            <a:r>
              <a:rPr lang="fr-FR" dirty="0" err="1" smtClean="0"/>
              <a:t>shape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So 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present</a:t>
            </a:r>
            <a:r>
              <a:rPr lang="fr-FR" dirty="0" smtClean="0"/>
              <a:t> the </a:t>
            </a:r>
            <a:r>
              <a:rPr lang="fr-FR" dirty="0" err="1" smtClean="0"/>
              <a:t>method</a:t>
            </a:r>
            <a:r>
              <a:rPr lang="fr-FR" baseline="0" dirty="0" smtClean="0"/>
              <a:t> to do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</a:t>
            </a:r>
            <a:r>
              <a:rPr lang="fr-FR" baseline="0" dirty="0" smtClean="0"/>
              <a:t> us to </a:t>
            </a:r>
            <a:r>
              <a:rPr lang="fr-FR" baseline="0" dirty="0" err="1" smtClean="0"/>
              <a:t>subtract</a:t>
            </a:r>
            <a:r>
              <a:rPr lang="fr-FR" baseline="0" dirty="0" smtClean="0"/>
              <a:t> the PSF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right volume</a:t>
            </a:r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similar</a:t>
            </a:r>
            <a:r>
              <a:rPr lang="fr-FR" baseline="0" dirty="0" smtClean="0"/>
              <a:t> to the ring background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suppose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know 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of the source,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don’t</a:t>
            </a:r>
            <a:r>
              <a:rPr lang="fr-FR" baseline="0" dirty="0" smtClean="0"/>
              <a:t> have to </a:t>
            </a:r>
            <a:r>
              <a:rPr lang="fr-FR" baseline="0" dirty="0" err="1" smtClean="0"/>
              <a:t>exclude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 of the signal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use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region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case,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use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signal </a:t>
            </a:r>
            <a:r>
              <a:rPr lang="fr-FR" baseline="0" dirty="0" err="1" smtClean="0"/>
              <a:t>region</a:t>
            </a:r>
            <a:r>
              <a:rPr lang="fr-FR" baseline="0" dirty="0" smtClean="0"/>
              <a:t>, to </a:t>
            </a:r>
            <a:r>
              <a:rPr lang="fr-FR" baseline="0" dirty="0" err="1" smtClean="0"/>
              <a:t>estimate</a:t>
            </a:r>
            <a:r>
              <a:rPr lang="fr-FR" baseline="0" dirty="0" smtClean="0"/>
              <a:t> the background </a:t>
            </a:r>
            <a:r>
              <a:rPr lang="fr-FR" baseline="0" dirty="0" err="1" smtClean="0"/>
              <a:t>under</a:t>
            </a:r>
            <a:r>
              <a:rPr lang="fr-FR" baseline="0" dirty="0" smtClean="0"/>
              <a:t> the source</a:t>
            </a:r>
          </a:p>
          <a:p>
            <a:endParaRPr lang="fr-FR" baseline="0" dirty="0" smtClean="0"/>
          </a:p>
          <a:p>
            <a:r>
              <a:rPr lang="fr-FR" dirty="0" err="1" smtClean="0"/>
              <a:t>Here’s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source in </a:t>
            </a: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pink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 call S1</a:t>
            </a:r>
            <a:r>
              <a:rPr lang="fr-FR" baseline="0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it’s</a:t>
            </a:r>
            <a:r>
              <a:rPr lang="fr-FR" dirty="0" smtClean="0"/>
              <a:t> background in light</a:t>
            </a:r>
            <a:r>
              <a:rPr lang="fr-FR" baseline="0" dirty="0" smtClean="0"/>
              <a:t> </a:t>
            </a:r>
            <a:r>
              <a:rPr lang="fr-FR" dirty="0" err="1" smtClean="0"/>
              <a:t>pink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 call B1. I know the total </a:t>
            </a:r>
            <a:r>
              <a:rPr lang="fr-FR" dirty="0" err="1" smtClean="0"/>
              <a:t>number</a:t>
            </a:r>
            <a:r>
              <a:rPr lang="fr-FR" dirty="0" smtClean="0"/>
              <a:t> of photonsT1  </a:t>
            </a:r>
            <a:r>
              <a:rPr lang="fr-FR" dirty="0" err="1" smtClean="0"/>
              <a:t>inside</a:t>
            </a:r>
            <a:r>
              <a:rPr lang="fr-FR" baseline="0" dirty="0" smtClean="0"/>
              <a:t> the radius of the source, r1 and I have the simple relation. </a:t>
            </a:r>
          </a:p>
          <a:p>
            <a:r>
              <a:rPr lang="fr-FR" baseline="0" dirty="0" smtClean="0"/>
              <a:t>I</a:t>
            </a:r>
            <a:r>
              <a:rPr lang="fr-FR" dirty="0" smtClean="0"/>
              <a:t> </a:t>
            </a:r>
            <a:r>
              <a:rPr lang="fr-FR" dirty="0" err="1" smtClean="0"/>
              <a:t>want</a:t>
            </a:r>
            <a:r>
              <a:rPr lang="fr-FR" dirty="0" smtClean="0"/>
              <a:t> to </a:t>
            </a:r>
            <a:r>
              <a:rPr lang="fr-FR" dirty="0" err="1" smtClean="0"/>
              <a:t>find</a:t>
            </a:r>
            <a:r>
              <a:rPr lang="fr-FR" dirty="0" smtClean="0"/>
              <a:t>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pink</a:t>
            </a:r>
            <a:r>
              <a:rPr lang="fr-FR" baseline="0" dirty="0" smtClean="0"/>
              <a:t> -&gt; S1 </a:t>
            </a:r>
            <a:r>
              <a:rPr lang="fr-FR" dirty="0" err="1" smtClean="0"/>
              <a:t>supposing</a:t>
            </a:r>
            <a:r>
              <a:rPr lang="fr-FR" dirty="0" smtClean="0"/>
              <a:t> the</a:t>
            </a:r>
            <a:r>
              <a:rPr lang="fr-FR" baseline="0" dirty="0" smtClean="0"/>
              <a:t> background </a:t>
            </a:r>
            <a:r>
              <a:rPr lang="fr-FR" baseline="0" dirty="0" err="1" smtClean="0"/>
              <a:t>underneath</a:t>
            </a:r>
            <a:r>
              <a:rPr lang="fr-FR" baseline="0" dirty="0" smtClean="0"/>
              <a:t> has a constant </a:t>
            </a:r>
            <a:r>
              <a:rPr lang="fr-FR" baseline="0" dirty="0" err="1" smtClean="0"/>
              <a:t>level</a:t>
            </a:r>
            <a:r>
              <a:rPr lang="fr-FR" baseline="0" dirty="0" smtClean="0"/>
              <a:t> h,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don’t</a:t>
            </a:r>
            <a:r>
              <a:rPr lang="fr-FR" baseline="0" dirty="0" smtClean="0"/>
              <a:t> know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990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, I </a:t>
            </a:r>
            <a:r>
              <a:rPr lang="fr-FR" baseline="0" dirty="0" err="1" smtClean="0"/>
              <a:t>take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smaller</a:t>
            </a:r>
            <a:r>
              <a:rPr lang="fr-FR" baseline="0" dirty="0" smtClean="0"/>
              <a:t> radius r2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the center of the source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part of the signal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call S2 and of the background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call B2,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of course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682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consider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hypothesis</a:t>
            </a:r>
            <a:r>
              <a:rPr lang="fr-FR" baseline="0" dirty="0" smtClean="0"/>
              <a:t>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First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rotational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symmetry</a:t>
            </a:r>
            <a:r>
              <a:rPr lang="fr-FR" baseline="0" dirty="0" smtClean="0"/>
              <a:t>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So I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relations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background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first radius and the second radius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427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And second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baseline="0" dirty="0" smtClean="0"/>
              <a:t>the </a:t>
            </a:r>
            <a:r>
              <a:rPr lang="fr-FR" baseline="0" dirty="0" err="1" smtClean="0"/>
              <a:t>shape</a:t>
            </a:r>
            <a:r>
              <a:rPr lang="fr-FR" baseline="0" dirty="0" smtClean="0"/>
              <a:t> of the distribution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by the PSF</a:t>
            </a:r>
          </a:p>
          <a:p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So I have a relation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baseline="0" dirty="0" smtClean="0"/>
              <a:t>the signal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first radius and the second radius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897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So, I have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distribution, </a:t>
            </a:r>
          </a:p>
          <a:p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initial relations </a:t>
            </a:r>
          </a:p>
          <a:p>
            <a:r>
              <a:rPr lang="fr-FR" baseline="0" dirty="0" smtClean="0"/>
              <a:t>and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hypthoesis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By </a:t>
            </a:r>
            <a:r>
              <a:rPr lang="fr-FR" baseline="0" dirty="0" err="1" smtClean="0"/>
              <a:t>mixing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equations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estimated</a:t>
            </a:r>
            <a:r>
              <a:rPr lang="fr-FR" baseline="0" dirty="0" smtClean="0"/>
              <a:t> volume of the source</a:t>
            </a:r>
          </a:p>
          <a:p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r>
              <a:rPr lang="fr-FR" dirty="0" smtClean="0"/>
              <a:t> I </a:t>
            </a:r>
            <a:r>
              <a:rPr lang="fr-FR" dirty="0" err="1" smtClean="0"/>
              <a:t>tried</a:t>
            </a:r>
            <a:r>
              <a:rPr lang="fr-FR" dirty="0" smtClean="0"/>
              <a:t> to </a:t>
            </a:r>
            <a:r>
              <a:rPr lang="fr-FR" dirty="0" err="1" smtClean="0"/>
              <a:t>subtract</a:t>
            </a:r>
            <a:r>
              <a:rPr lang="fr-FR" dirty="0" smtClean="0"/>
              <a:t> the</a:t>
            </a:r>
            <a:r>
              <a:rPr lang="fr-FR" baseline="0" dirty="0" smtClean="0"/>
              <a:t> point-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part of </a:t>
            </a:r>
            <a:r>
              <a:rPr lang="fr-FR" baseline="0" dirty="0" err="1" smtClean="0"/>
              <a:t>Sagittarius</a:t>
            </a:r>
            <a:r>
              <a:rPr lang="fr-FR" baseline="0" dirty="0" smtClean="0"/>
              <a:t> A*, But I </a:t>
            </a:r>
            <a:r>
              <a:rPr lang="fr-FR" baseline="0" dirty="0" err="1" smtClean="0"/>
              <a:t>obtained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hole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skymap</a:t>
            </a:r>
            <a:r>
              <a:rPr lang="fr-FR" baseline="0" dirty="0" smtClean="0"/>
              <a:t>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51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  <a:ea typeface="ＭＳ Ｐゴシック" charset="0"/>
              </a:rPr>
              <a:t>----- Notes de la réunion (11/29/12 17:31) -----</a:t>
            </a:r>
          </a:p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  <a:ea typeface="ＭＳ Ｐゴシック" charset="0"/>
              </a:rPr>
              <a:t>pour l'astronomie gamma (tres largement utilisé en physik des hautes energies)</a:t>
            </a: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41BEECF-E87C-9F4B-BD25-7A370D2164A9}" type="slidenum">
              <a:rPr lang="fr-FR"/>
              <a:pPr eaLnBrk="1" hangingPunct="1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</a:t>
            </a:r>
            <a:r>
              <a:rPr lang="fr-FR" dirty="0" err="1" smtClean="0"/>
              <a:t>convolue</a:t>
            </a:r>
            <a:r>
              <a:rPr lang="fr-FR" dirty="0" smtClean="0"/>
              <a:t> </a:t>
            </a:r>
            <a:r>
              <a:rPr lang="fr-FR" dirty="0" err="1" smtClean="0"/>
              <a:t>ak</a:t>
            </a:r>
            <a:r>
              <a:rPr lang="fr-FR" dirty="0" smtClean="0"/>
              <a:t> une gaussienne </a:t>
            </a:r>
            <a:r>
              <a:rPr lang="fr-FR" dirty="0" err="1" smtClean="0"/>
              <a:t>pr</a:t>
            </a:r>
            <a:r>
              <a:rPr lang="fr-FR" dirty="0" smtClean="0"/>
              <a:t> prendre en compte imperfections</a:t>
            </a:r>
            <a:r>
              <a:rPr lang="fr-FR" baseline="0" dirty="0" smtClean="0"/>
              <a:t> instruments (pas prises en compte </a:t>
            </a:r>
            <a:r>
              <a:rPr lang="fr-FR" baseline="0" dirty="0" err="1" smtClean="0"/>
              <a:t>ds</a:t>
            </a:r>
            <a:r>
              <a:rPr lang="fr-FR" baseline="0" dirty="0" smtClean="0"/>
              <a:t> analyse)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Because</a:t>
            </a:r>
            <a:r>
              <a:rPr lang="fr-FR" dirty="0" smtClean="0"/>
              <a:t> of course</a:t>
            </a:r>
            <a:r>
              <a:rPr lang="fr-FR" baseline="0" dirty="0" smtClean="0"/>
              <a:t> PSF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theorical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never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fully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instrument’s</a:t>
            </a:r>
            <a:r>
              <a:rPr lang="fr-FR" baseline="0" dirty="0" smtClean="0"/>
              <a:t> imperfections,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perfect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narrow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thought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convolute</a:t>
            </a:r>
            <a:r>
              <a:rPr lang="fr-FR" baseline="0" dirty="0" smtClean="0"/>
              <a:t> the PSF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in an </a:t>
            </a:r>
            <a:r>
              <a:rPr lang="fr-FR" baseline="0" dirty="0" err="1" smtClean="0"/>
              <a:t>attempt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improve</a:t>
            </a:r>
            <a:r>
              <a:rPr lang="fr-FR" baseline="0" dirty="0" smtClean="0"/>
              <a:t> the compatibility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data</a:t>
            </a:r>
          </a:p>
          <a:p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determine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standard </a:t>
            </a:r>
            <a:r>
              <a:rPr lang="fr-FR" baseline="0" dirty="0" err="1" smtClean="0"/>
              <a:t>deviation</a:t>
            </a:r>
            <a:r>
              <a:rPr lang="fr-FR" baseline="0" dirty="0" smtClean="0"/>
              <a:t>. So I </a:t>
            </a:r>
            <a:r>
              <a:rPr lang="fr-FR" baseline="0" dirty="0" err="1" smtClean="0"/>
              <a:t>tried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best standard </a:t>
            </a:r>
            <a:r>
              <a:rPr lang="fr-FR" baseline="0" dirty="0" err="1" smtClean="0"/>
              <a:t>deviation</a:t>
            </a:r>
            <a:r>
              <a:rPr lang="fr-FR" baseline="0" dirty="0" smtClean="0"/>
              <a:t> to fit the data</a:t>
            </a:r>
          </a:p>
          <a:p>
            <a:r>
              <a:rPr lang="fr-FR" baseline="0" dirty="0" smtClean="0"/>
              <a:t>And I </a:t>
            </a:r>
            <a:r>
              <a:rPr lang="fr-FR" baseline="0" dirty="0" err="1" smtClean="0"/>
              <a:t>did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 point-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source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modelized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convoluted</a:t>
            </a:r>
            <a:r>
              <a:rPr lang="fr-FR" baseline="0" dirty="0" smtClean="0"/>
              <a:t> PSF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the central black </a:t>
            </a:r>
            <a:r>
              <a:rPr lang="fr-FR" baseline="0" dirty="0" err="1" smtClean="0"/>
              <a:t>hole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24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Minimisation</a:t>
            </a:r>
            <a:r>
              <a:rPr lang="fr-FR" baseline="0" dirty="0" smtClean="0"/>
              <a:t> variance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donnerait meilleure soustraction</a:t>
            </a:r>
          </a:p>
          <a:p>
            <a:r>
              <a:rPr lang="fr-FR" baseline="0" dirty="0" smtClean="0"/>
              <a:t>Variance: </a:t>
            </a:r>
            <a:r>
              <a:rPr lang="fr-FR" baseline="0" dirty="0" err="1" smtClean="0"/>
              <a:t>ecarts</a:t>
            </a:r>
            <a:r>
              <a:rPr lang="fr-FR" baseline="0" dirty="0" smtClean="0"/>
              <a:t> signal a moyenne fond en dehors source</a:t>
            </a:r>
            <a:endParaRPr lang="fr-FR" dirty="0" smtClean="0"/>
          </a:p>
          <a:p>
            <a:r>
              <a:rPr lang="fr-FR" dirty="0" smtClean="0"/>
              <a:t>On commence sigma </a:t>
            </a:r>
            <a:r>
              <a:rPr lang="fr-FR" dirty="0" err="1" smtClean="0"/>
              <a:t>eleve</a:t>
            </a:r>
            <a:r>
              <a:rPr lang="fr-FR" dirty="0" smtClean="0"/>
              <a:t>-&gt;PSF </a:t>
            </a:r>
            <a:r>
              <a:rPr lang="fr-FR" dirty="0" err="1" smtClean="0"/>
              <a:t>tres</a:t>
            </a:r>
            <a:r>
              <a:rPr lang="fr-FR" dirty="0" smtClean="0"/>
              <a:t> </a:t>
            </a:r>
            <a:r>
              <a:rPr lang="fr-FR" dirty="0" err="1" smtClean="0"/>
              <a:t>elargie</a:t>
            </a:r>
            <a:r>
              <a:rPr lang="fr-FR" dirty="0" smtClean="0"/>
              <a:t>-&gt;quasiment pas soustraction</a:t>
            </a:r>
          </a:p>
          <a:p>
            <a:endParaRPr lang="fr-FR" dirty="0" smtClean="0"/>
          </a:p>
          <a:p>
            <a:r>
              <a:rPr lang="fr-FR" dirty="0" err="1" smtClean="0"/>
              <a:t>Methode</a:t>
            </a:r>
            <a:r>
              <a:rPr lang="fr-FR" dirty="0" smtClean="0"/>
              <a:t> pas optimum-&gt;temps</a:t>
            </a:r>
            <a:r>
              <a:rPr lang="fr-FR" baseline="0" dirty="0" smtClean="0"/>
              <a:t> perdu-&gt;peu ajuster pas en fonction de vitesse convergence</a:t>
            </a:r>
          </a:p>
          <a:p>
            <a:r>
              <a:rPr lang="fr-FR" baseline="0" dirty="0" smtClean="0"/>
              <a:t>Plus </a:t>
            </a:r>
            <a:r>
              <a:rPr lang="fr-FR" baseline="0" dirty="0" err="1" smtClean="0"/>
              <a:t>siple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kestion</a:t>
            </a:r>
            <a:r>
              <a:rPr lang="fr-FR" baseline="0" dirty="0" smtClean="0"/>
              <a:t> programmation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6147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to a </a:t>
            </a:r>
            <a:r>
              <a:rPr lang="fr-FR" baseline="0" dirty="0" err="1" smtClean="0"/>
              <a:t>supposedly</a:t>
            </a:r>
            <a:r>
              <a:rPr lang="fr-FR" baseline="0" dirty="0" smtClean="0"/>
              <a:t> point-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source: PKS 2155.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skymap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20 </a:t>
            </a:r>
            <a:r>
              <a:rPr lang="fr-FR" baseline="0" dirty="0" err="1" smtClean="0"/>
              <a:t>runs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randomly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looks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iterative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subtracting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worked</a:t>
            </a:r>
            <a:r>
              <a:rPr lang="fr-FR" baseline="0" dirty="0" smtClean="0"/>
              <a:t>, the center of the source has been </a:t>
            </a:r>
            <a:r>
              <a:rPr lang="fr-FR" baseline="0" dirty="0" err="1" smtClean="0"/>
              <a:t>erased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eventhough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residue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left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But the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surprising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convolute</a:t>
            </a:r>
            <a:r>
              <a:rPr lang="fr-FR" baseline="0" dirty="0" smtClean="0"/>
              <a:t> the PSF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gaussian</a:t>
            </a:r>
            <a:r>
              <a:rPr lang="fr-FR" baseline="0" dirty="0" smtClean="0"/>
              <a:t> as large as the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PSF, </a:t>
            </a:r>
            <a:r>
              <a:rPr lang="fr-FR" baseline="0" dirty="0" err="1" smtClean="0"/>
              <a:t>giving</a:t>
            </a:r>
            <a:r>
              <a:rPr lang="fr-FR" baseline="0" dirty="0" smtClean="0"/>
              <a:t> a total </a:t>
            </a:r>
            <a:r>
              <a:rPr lang="fr-FR" baseline="0" dirty="0" err="1" smtClean="0"/>
              <a:t>width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modelized</a:t>
            </a:r>
            <a:r>
              <a:rPr lang="fr-FR" baseline="0" dirty="0" smtClean="0"/>
              <a:t> source of 0.07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huge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cannot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explained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supposing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instrument’s</a:t>
            </a:r>
            <a:r>
              <a:rPr lang="fr-FR" baseline="0" dirty="0" smtClean="0"/>
              <a:t> imperfections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account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far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data</a:t>
            </a:r>
          </a:p>
          <a:p>
            <a:endParaRPr lang="fr-FR" baseline="0" dirty="0" smtClean="0"/>
          </a:p>
          <a:p>
            <a:r>
              <a:rPr lang="fr-FR" baseline="0" dirty="0" smtClean="0"/>
              <a:t>So the PSF </a:t>
            </a:r>
            <a:r>
              <a:rPr lang="fr-FR" baseline="0" dirty="0" err="1" smtClean="0"/>
              <a:t>doesn’t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explain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residue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exces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map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32D-A057-8540-A7CF-C7F8997C12F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475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F9EFF1-90F3-9E41-B0CE-F2979ED413D4}" type="slidenum">
              <a:rPr lang="fr-FR"/>
              <a:pPr eaLnBrk="1" hangingPunct="1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Etude sur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bcp</a:t>
            </a:r>
            <a:r>
              <a:rPr lang="fr-FR" baseline="0" dirty="0" smtClean="0"/>
              <a:t> plus </a:t>
            </a:r>
            <a:r>
              <a:rPr lang="fr-FR" baseline="0" dirty="0" err="1" smtClean="0"/>
              <a:t>complikee</a:t>
            </a: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20 </a:t>
            </a:r>
            <a:r>
              <a:rPr lang="fr-FR" baseline="0" dirty="0" err="1" smtClean="0"/>
              <a:t>GeV</a:t>
            </a:r>
            <a:r>
              <a:rPr lang="fr-FR" baseline="0" dirty="0" smtClean="0"/>
              <a:t> au trigger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5eme </a:t>
            </a:r>
            <a:r>
              <a:rPr lang="fr-FR" baseline="0" dirty="0" err="1" smtClean="0"/>
              <a:t>telescope</a:t>
            </a: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Muon particulier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Gerbe hadron: contient muon, arc pas complet -&gt; </a:t>
            </a:r>
            <a:r>
              <a:rPr lang="fr-FR" baseline="0" dirty="0" err="1" smtClean="0"/>
              <a:t>parametre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dimpact</a:t>
            </a:r>
            <a:r>
              <a:rPr lang="fr-FR" baseline="0" dirty="0" smtClean="0"/>
              <a:t> loin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HESS:  -</a:t>
            </a:r>
            <a:r>
              <a:rPr lang="fr-FR" baseline="0" dirty="0" err="1" smtClean="0"/>
              <a:t>reseau</a:t>
            </a:r>
            <a:r>
              <a:rPr lang="fr-FR" baseline="0" dirty="0" smtClean="0"/>
              <a:t> 4 </a:t>
            </a:r>
            <a:r>
              <a:rPr lang="fr-FR" baseline="0" dirty="0" err="1" smtClean="0"/>
              <a:t>telescopes</a:t>
            </a:r>
            <a:r>
              <a:rPr lang="fr-FR" baseline="0" dirty="0" smtClean="0"/>
              <a:t> en Namibie, EXPLIQUER pk au sol et </a:t>
            </a:r>
            <a:r>
              <a:rPr lang="fr-FR" baseline="0" dirty="0" err="1" smtClean="0"/>
              <a:t>cherenkov</a:t>
            </a:r>
            <a:endParaRPr lang="fr-FR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-domaine </a:t>
            </a:r>
            <a:r>
              <a:rPr lang="fr-FR" baseline="0" dirty="0" err="1" smtClean="0"/>
              <a:t>energie</a:t>
            </a:r>
            <a:r>
              <a:rPr lang="fr-FR" baseline="0" dirty="0" smtClean="0"/>
              <a:t>, ajout 5eme </a:t>
            </a:r>
            <a:r>
              <a:rPr lang="fr-FR" baseline="0" dirty="0" err="1" smtClean="0"/>
              <a:t>telescope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ki</a:t>
            </a:r>
            <a:r>
              <a:rPr lang="fr-FR" baseline="0" dirty="0" smtClean="0"/>
              <a:t> augmente </a:t>
            </a:r>
            <a:r>
              <a:rPr lang="fr-FR" baseline="0" dirty="0" err="1" smtClean="0"/>
              <a:t>sensibilite</a:t>
            </a:r>
            <a:r>
              <a:rPr lang="fr-FR" baseline="0" dirty="0" smtClean="0"/>
              <a:t> et diminue seuil en </a:t>
            </a:r>
            <a:r>
              <a:rPr lang="fr-FR" baseline="0" dirty="0" err="1" smtClean="0"/>
              <a:t>energie</a:t>
            </a:r>
            <a:endParaRPr lang="fr-FR" baseline="0" dirty="0" smtClean="0"/>
          </a:p>
          <a:p>
            <a:r>
              <a:rPr lang="fr-FR" dirty="0" smtClean="0"/>
              <a:t>	-1ere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difficulte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differencier</a:t>
            </a:r>
            <a:r>
              <a:rPr lang="fr-FR" baseline="0" dirty="0" smtClean="0"/>
              <a:t> gamma, muons, hadrons</a:t>
            </a:r>
          </a:p>
          <a:p>
            <a:r>
              <a:rPr lang="fr-FR" baseline="0" dirty="0" smtClean="0"/>
              <a:t>	-muons </a:t>
            </a:r>
            <a:r>
              <a:rPr lang="fr-FR" baseline="0" dirty="0" err="1" smtClean="0"/>
              <a:t>elimines</a:t>
            </a:r>
            <a:r>
              <a:rPr lang="fr-FR" baseline="0" dirty="0" smtClean="0"/>
              <a:t> par </a:t>
            </a:r>
            <a:r>
              <a:rPr lang="fr-FR" baseline="0" dirty="0" err="1" smtClean="0"/>
              <a:t>stereoscpie</a:t>
            </a:r>
            <a:r>
              <a:rPr lang="fr-FR" baseline="0" dirty="0" smtClean="0"/>
              <a:t> EXPLIQUER</a:t>
            </a:r>
          </a:p>
          <a:p>
            <a:r>
              <a:rPr lang="fr-FR" baseline="0" dirty="0" smtClean="0"/>
              <a:t>	-autres </a:t>
            </a:r>
            <a:r>
              <a:rPr lang="fr-FR" baseline="0" dirty="0" err="1" smtClean="0"/>
              <a:t>generalmt</a:t>
            </a:r>
            <a:r>
              <a:rPr lang="fr-FR" baseline="0" dirty="0" smtClean="0"/>
              <a:t> fait au </a:t>
            </a:r>
            <a:r>
              <a:rPr lang="fr-FR" baseline="0" dirty="0" err="1" smtClean="0"/>
              <a:t>declenchement</a:t>
            </a:r>
            <a:r>
              <a:rPr lang="fr-FR" baseline="0" dirty="0" smtClean="0"/>
              <a:t> donc, EXPLIQUER RAPPORT</a:t>
            </a:r>
          </a:p>
          <a:p>
            <a:r>
              <a:rPr lang="fr-FR" baseline="0" dirty="0" smtClean="0"/>
              <a:t>----- Notes de la réunion (11/29/12 17:37) -----</a:t>
            </a:r>
          </a:p>
          <a:p>
            <a:r>
              <a:rPr lang="fr-FR" baseline="0" dirty="0" smtClean="0"/>
              <a:t>explorer le domaine en dessous de 100 GeV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78D3-472F-C740-947F-9D302AB79B1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3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631662-045E-EB41-8B8A-00E0816DB040}" type="slidenum">
              <a:rPr lang="fr-FR">
                <a:solidFill>
                  <a:srgbClr val="000000"/>
                </a:solidFill>
                <a:latin typeface="Comic Sans MS" charset="0"/>
              </a:rPr>
              <a:pPr/>
              <a:t>6</a:t>
            </a:fld>
            <a:endParaRPr lang="fr-FR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 dirty="0" err="1" smtClean="0">
                <a:latin typeface="Calibri" charset="0"/>
              </a:rPr>
              <a:t>Expliker</a:t>
            </a:r>
            <a:r>
              <a:rPr lang="fr-FR" dirty="0" smtClean="0">
                <a:latin typeface="Calibri" charset="0"/>
              </a:rPr>
              <a:t>, comme on</a:t>
            </a:r>
            <a:r>
              <a:rPr lang="fr-FR" baseline="0" dirty="0" smtClean="0">
                <a:latin typeface="Calibri" charset="0"/>
              </a:rPr>
              <a:t> a dit 4 </a:t>
            </a:r>
            <a:r>
              <a:rPr lang="fr-FR" baseline="0" dirty="0" err="1" smtClean="0">
                <a:latin typeface="Calibri" charset="0"/>
              </a:rPr>
              <a:t>telescope</a:t>
            </a:r>
            <a:r>
              <a:rPr lang="fr-FR" baseline="0" dirty="0" smtClean="0">
                <a:latin typeface="Calibri" charset="0"/>
              </a:rPr>
              <a:t> </a:t>
            </a:r>
            <a:r>
              <a:rPr lang="fr-FR" baseline="0" dirty="0" err="1" smtClean="0">
                <a:latin typeface="Calibri" charset="0"/>
              </a:rPr>
              <a:t>detectent</a:t>
            </a:r>
            <a:r>
              <a:rPr lang="fr-FR" baseline="0" dirty="0" smtClean="0">
                <a:latin typeface="Calibri" charset="0"/>
              </a:rPr>
              <a:t> particules secondaires….comme on a dit forme </a:t>
            </a:r>
            <a:r>
              <a:rPr lang="fr-FR" baseline="0" dirty="0" err="1" smtClean="0">
                <a:latin typeface="Calibri" charset="0"/>
              </a:rPr>
              <a:t>eliptik</a:t>
            </a:r>
            <a:r>
              <a:rPr lang="fr-FR" baseline="0" dirty="0" smtClean="0">
                <a:latin typeface="Calibri" charset="0"/>
              </a:rPr>
              <a:t> </a:t>
            </a:r>
            <a:r>
              <a:rPr lang="fr-FR" baseline="0" dirty="0" err="1" smtClean="0">
                <a:latin typeface="Calibri" charset="0"/>
              </a:rPr>
              <a:t>pr</a:t>
            </a:r>
            <a:r>
              <a:rPr lang="fr-FR" baseline="0" dirty="0" smtClean="0">
                <a:latin typeface="Calibri" charset="0"/>
              </a:rPr>
              <a:t> gamma</a:t>
            </a:r>
            <a:endParaRPr lang="fr-FR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BF9EFF1-90F3-9E41-B0CE-F2979ED413D4}" type="slidenum">
              <a:rPr lang="fr-FR"/>
              <a:pPr eaLnBrk="1" hangingPunct="1"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fr-FR" dirty="0" smtClean="0"/>
              <a:t>Grosse </a:t>
            </a:r>
            <a:r>
              <a:rPr lang="fr-FR" dirty="0" err="1" smtClean="0"/>
              <a:t>problematik</a:t>
            </a:r>
            <a:r>
              <a:rPr lang="fr-FR" dirty="0" smtClean="0"/>
              <a:t> d’astronomie gamma au sol: pas </a:t>
            </a:r>
            <a:r>
              <a:rPr lang="fr-FR" dirty="0" err="1" smtClean="0"/>
              <a:t>bcp</a:t>
            </a:r>
            <a:r>
              <a:rPr lang="fr-FR" dirty="0" smtClean="0"/>
              <a:t> d’observation</a:t>
            </a:r>
            <a:r>
              <a:rPr lang="fr-FR" baseline="0" dirty="0" smtClean="0"/>
              <a:t> (1000 </a:t>
            </a:r>
            <a:r>
              <a:rPr lang="fr-FR" baseline="0" dirty="0" err="1" smtClean="0"/>
              <a:t>hr</a:t>
            </a:r>
            <a:r>
              <a:rPr lang="fr-FR" baseline="0" dirty="0" smtClean="0"/>
              <a:t>)</a:t>
            </a:r>
          </a:p>
          <a:p>
            <a:r>
              <a:rPr lang="fr-FR" baseline="0" dirty="0" smtClean="0"/>
              <a:t>On ne peu pas se permettre de faire des scans, champs de vue de HESS: 5 </a:t>
            </a:r>
            <a:r>
              <a:rPr lang="fr-FR" baseline="0" dirty="0" err="1" smtClean="0"/>
              <a:t>degres</a:t>
            </a:r>
            <a:endParaRPr lang="fr-FR" dirty="0" smtClean="0"/>
          </a:p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D96FF6F-C46C-F94E-B7AB-9863F74ED5BD}" type="slidenum">
              <a:rPr lang="fr-FR"/>
              <a:pPr eaLnBrk="1" hangingPunct="1"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91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3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0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28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9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1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19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24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79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17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5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2B6D8-478C-8F4B-B9BF-0FBF280C0F3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88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microsoft.com/office/2007/relationships/hdphoto" Target="../media/hdphoto2.wdp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Relationship Id="rId11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emf"/><Relationship Id="rId12" Type="http://schemas.openxmlformats.org/officeDocument/2006/relationships/image" Target="../media/image53.png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52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9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50.emf"/><Relationship Id="rId10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z="3200" b="1" dirty="0">
                <a:latin typeface="Arial" charset="0"/>
                <a:ea typeface="ＭＳ Ｐゴシック" charset="0"/>
              </a:rPr>
              <a:t>Étude </a:t>
            </a:r>
            <a:r>
              <a:rPr lang="fr-FR" sz="3200" b="1" dirty="0" smtClean="0">
                <a:latin typeface="Arial" charset="0"/>
                <a:ea typeface="ＭＳ Ｐゴシック" charset="0"/>
              </a:rPr>
              <a:t>des émissions diffuses </a:t>
            </a:r>
            <a:r>
              <a:rPr lang="fr-FR" sz="3200" b="1" dirty="0">
                <a:latin typeface="Arial" charset="0"/>
                <a:ea typeface="ＭＳ Ｐゴシック" charset="0"/>
              </a:rPr>
              <a:t>avec l’expérience H.E.S.S.</a:t>
            </a:r>
            <a:endParaRPr lang="fr-FR" sz="2400" b="1" dirty="0">
              <a:latin typeface="Arial" charset="0"/>
              <a:ea typeface="ＭＳ Ｐゴシック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400" b="1" dirty="0" smtClean="0">
                <a:ea typeface="+mn-ea"/>
                <a:cs typeface="+mn-cs"/>
              </a:rPr>
              <a:t>Tania </a:t>
            </a:r>
            <a:r>
              <a:rPr lang="fr-FR" sz="2400" b="1" dirty="0" err="1" smtClean="0">
                <a:ea typeface="+mn-ea"/>
                <a:cs typeface="+mn-cs"/>
              </a:rPr>
              <a:t>Garrigoux</a:t>
            </a:r>
            <a:endParaRPr lang="fr-FR" sz="1800" b="1" dirty="0">
              <a:ea typeface="+mn-ea"/>
              <a:cs typeface="+mn-cs"/>
            </a:endParaRPr>
          </a:p>
        </p:txBody>
      </p:sp>
      <p:pic>
        <p:nvPicPr>
          <p:cNvPr id="2055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4289425"/>
            <a:ext cx="1295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893763"/>
            <a:ext cx="10699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02" y="436760"/>
            <a:ext cx="1279946" cy="115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7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38300" y="4687888"/>
            <a:ext cx="5867400" cy="835025"/>
          </a:xfrm>
          <a:prstGeom prst="rect">
            <a:avLst/>
          </a:prstGeom>
          <a:gradFill rotWithShape="1">
            <a:gsLst>
              <a:gs pos="0">
                <a:srgbClr val="D1403C"/>
              </a:gs>
              <a:gs pos="100000">
                <a:srgbClr val="FF9A99"/>
              </a:gs>
            </a:gsLst>
            <a:lin ang="162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38300" y="3833813"/>
            <a:ext cx="5867400" cy="835025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>
                <a:latin typeface="Calibri" charset="0"/>
                <a:ea typeface="ＭＳ Ｐゴシック" charset="0"/>
              </a:rPr>
              <a:t>Considérations sur </a:t>
            </a:r>
            <a:r>
              <a:rPr lang="fr-FR" sz="3600" b="1" dirty="0" smtClean="0">
                <a:latin typeface="Calibri" charset="0"/>
                <a:ea typeface="ＭＳ Ｐゴシック" charset="0"/>
              </a:rPr>
              <a:t>les fonds </a:t>
            </a:r>
            <a:r>
              <a:rPr lang="fr-FR" sz="3600" b="1" dirty="0">
                <a:latin typeface="Calibri" charset="0"/>
                <a:ea typeface="ＭＳ Ｐゴシック" charset="0"/>
              </a:rPr>
              <a:t>diffus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410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0B52C9B-9524-A348-9181-DDE77EEB5403}" type="slidenum">
              <a:rPr lang="fr-FR">
                <a:solidFill>
                  <a:srgbClr val="898989"/>
                </a:solidFill>
              </a:rPr>
              <a:pPr eaLnBrk="1" hangingPunct="1"/>
              <a:t>9</a:t>
            </a:fld>
            <a:endParaRPr lang="fr-FR">
              <a:solidFill>
                <a:srgbClr val="898989"/>
              </a:solidFill>
            </a:endParaRPr>
          </a:p>
        </p:txBody>
      </p:sp>
      <p:cxnSp>
        <p:nvCxnSpPr>
          <p:cNvPr id="11" name="Connecteur en arc 10"/>
          <p:cNvCxnSpPr>
            <a:cxnSpLocks noChangeShapeType="1"/>
          </p:cNvCxnSpPr>
          <p:nvPr/>
        </p:nvCxnSpPr>
        <p:spPr bwMode="auto">
          <a:xfrm rot="16200000" flipH="1">
            <a:off x="1623219" y="5615781"/>
            <a:ext cx="473075" cy="44291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cteur droit 8"/>
          <p:cNvCxnSpPr>
            <a:cxnSpLocks noChangeShapeType="1"/>
          </p:cNvCxnSpPr>
          <p:nvPr/>
        </p:nvCxnSpPr>
        <p:spPr bwMode="auto">
          <a:xfrm>
            <a:off x="1638300" y="5540375"/>
            <a:ext cx="586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cteur en arc 12"/>
          <p:cNvCxnSpPr>
            <a:cxnSpLocks noChangeShapeType="1"/>
          </p:cNvCxnSpPr>
          <p:nvPr/>
        </p:nvCxnSpPr>
        <p:spPr bwMode="auto">
          <a:xfrm>
            <a:off x="2093913" y="6010275"/>
            <a:ext cx="542925" cy="2444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en arc 14"/>
          <p:cNvCxnSpPr>
            <a:cxnSpLocks noChangeShapeType="1"/>
          </p:cNvCxnSpPr>
          <p:nvPr/>
        </p:nvCxnSpPr>
        <p:spPr bwMode="auto">
          <a:xfrm flipV="1">
            <a:off x="2628900" y="5691188"/>
            <a:ext cx="1185863" cy="5715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en arc 20"/>
          <p:cNvCxnSpPr>
            <a:cxnSpLocks noChangeShapeType="1"/>
          </p:cNvCxnSpPr>
          <p:nvPr/>
        </p:nvCxnSpPr>
        <p:spPr bwMode="auto">
          <a:xfrm>
            <a:off x="3795713" y="5691188"/>
            <a:ext cx="1008062" cy="7254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cteur en arc 21"/>
          <p:cNvCxnSpPr>
            <a:cxnSpLocks noChangeShapeType="1"/>
          </p:cNvCxnSpPr>
          <p:nvPr/>
        </p:nvCxnSpPr>
        <p:spPr bwMode="auto">
          <a:xfrm flipV="1">
            <a:off x="4803775" y="5730875"/>
            <a:ext cx="885825" cy="6731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cteur en arc 25"/>
          <p:cNvCxnSpPr>
            <a:cxnSpLocks noChangeShapeType="1"/>
          </p:cNvCxnSpPr>
          <p:nvPr/>
        </p:nvCxnSpPr>
        <p:spPr bwMode="auto">
          <a:xfrm>
            <a:off x="5670550" y="5726113"/>
            <a:ext cx="1235075" cy="2428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Connecteur en arc 29"/>
          <p:cNvCxnSpPr>
            <a:cxnSpLocks noChangeShapeType="1"/>
          </p:cNvCxnSpPr>
          <p:nvPr/>
        </p:nvCxnSpPr>
        <p:spPr bwMode="auto">
          <a:xfrm flipV="1">
            <a:off x="6884988" y="5600700"/>
            <a:ext cx="598487" cy="3683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Forme libre 34"/>
          <p:cNvSpPr>
            <a:spLocks/>
          </p:cNvSpPr>
          <p:nvPr/>
        </p:nvSpPr>
        <p:spPr bwMode="auto">
          <a:xfrm>
            <a:off x="1658938" y="1406525"/>
            <a:ext cx="5846762" cy="2432050"/>
          </a:xfrm>
          <a:custGeom>
            <a:avLst/>
            <a:gdLst>
              <a:gd name="T0" fmla="*/ 0 w 5764954"/>
              <a:gd name="T1" fmla="*/ 2390776 h 2432858"/>
              <a:gd name="T2" fmla="*/ 1063180 w 5764954"/>
              <a:gd name="T3" fmla="*/ 1705650 h 2432858"/>
              <a:gd name="T4" fmla="*/ 1881011 w 5764954"/>
              <a:gd name="T5" fmla="*/ 234644 h 2432858"/>
              <a:gd name="T6" fmla="*/ 2392154 w 5764954"/>
              <a:gd name="T7" fmla="*/ 154041 h 2432858"/>
              <a:gd name="T8" fmla="*/ 3066865 w 5764954"/>
              <a:gd name="T9" fmla="*/ 1725801 h 2432858"/>
              <a:gd name="T10" fmla="*/ 3802913 w 5764954"/>
              <a:gd name="T11" fmla="*/ 1947459 h 2432858"/>
              <a:gd name="T12" fmla="*/ 4334503 w 5764954"/>
              <a:gd name="T13" fmla="*/ 1544444 h 2432858"/>
              <a:gd name="T14" fmla="*/ 4906984 w 5764954"/>
              <a:gd name="T15" fmla="*/ 1786253 h 2432858"/>
              <a:gd name="T16" fmla="*/ 5193225 w 5764954"/>
              <a:gd name="T17" fmla="*/ 1705650 h 2432858"/>
              <a:gd name="T18" fmla="*/ 5663477 w 5764954"/>
              <a:gd name="T19" fmla="*/ 1040675 h 2432858"/>
              <a:gd name="T20" fmla="*/ 5847363 w 5764954"/>
              <a:gd name="T21" fmla="*/ 2432255 h 24328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64954" h="2432858">
                <a:moveTo>
                  <a:pt x="0" y="2391369"/>
                </a:moveTo>
                <a:cubicBezTo>
                  <a:pt x="369556" y="2228443"/>
                  <a:pt x="739113" y="2065517"/>
                  <a:pt x="1048196" y="1706073"/>
                </a:cubicBezTo>
                <a:cubicBezTo>
                  <a:pt x="1357279" y="1346629"/>
                  <a:pt x="1636127" y="493368"/>
                  <a:pt x="1854501" y="234702"/>
                </a:cubicBezTo>
                <a:cubicBezTo>
                  <a:pt x="2072875" y="-23964"/>
                  <a:pt x="2163584" y="-94509"/>
                  <a:pt x="2358441" y="154079"/>
                </a:cubicBezTo>
                <a:cubicBezTo>
                  <a:pt x="2553298" y="402667"/>
                  <a:pt x="2791830" y="1427252"/>
                  <a:pt x="3023643" y="1726229"/>
                </a:cubicBezTo>
                <a:cubicBezTo>
                  <a:pt x="3255456" y="2025206"/>
                  <a:pt x="3541022" y="1978176"/>
                  <a:pt x="3749317" y="1947942"/>
                </a:cubicBezTo>
                <a:cubicBezTo>
                  <a:pt x="3957612" y="1917708"/>
                  <a:pt x="4091997" y="1571701"/>
                  <a:pt x="4273415" y="1544827"/>
                </a:cubicBezTo>
                <a:cubicBezTo>
                  <a:pt x="4454833" y="1517953"/>
                  <a:pt x="4696725" y="1759822"/>
                  <a:pt x="4837828" y="1786696"/>
                </a:cubicBezTo>
                <a:cubicBezTo>
                  <a:pt x="4978931" y="1813570"/>
                  <a:pt x="4995730" y="1830367"/>
                  <a:pt x="5120035" y="1706073"/>
                </a:cubicBezTo>
                <a:cubicBezTo>
                  <a:pt x="5244340" y="1581779"/>
                  <a:pt x="5476174" y="919802"/>
                  <a:pt x="5583660" y="1040933"/>
                </a:cubicBezTo>
                <a:cubicBezTo>
                  <a:pt x="5691146" y="1162064"/>
                  <a:pt x="5751516" y="2405984"/>
                  <a:pt x="5764954" y="2432858"/>
                </a:cubicBezTo>
              </a:path>
            </a:pathLst>
          </a:custGeom>
          <a:solidFill>
            <a:srgbClr val="C4BD97"/>
          </a:solidFill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fr-FR"/>
          </a:p>
        </p:txBody>
      </p:sp>
      <p:sp>
        <p:nvSpPr>
          <p:cNvPr id="9231" name="ZoneTexte 44"/>
          <p:cNvSpPr txBox="1">
            <a:spLocks noChangeArrowheads="1"/>
          </p:cNvSpPr>
          <p:nvPr/>
        </p:nvSpPr>
        <p:spPr bwMode="auto">
          <a:xfrm>
            <a:off x="2859088" y="4783138"/>
            <a:ext cx="36782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/>
              <a:t>Fond extragalactique</a:t>
            </a:r>
          </a:p>
        </p:txBody>
      </p:sp>
      <p:sp>
        <p:nvSpPr>
          <p:cNvPr id="9233" name="ZoneTexte 46"/>
          <p:cNvSpPr txBox="1">
            <a:spLocks noChangeArrowheads="1"/>
          </p:cNvSpPr>
          <p:nvPr/>
        </p:nvSpPr>
        <p:spPr bwMode="auto">
          <a:xfrm>
            <a:off x="3827463" y="3940175"/>
            <a:ext cx="3678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dirty="0"/>
              <a:t>Fond </a:t>
            </a:r>
            <a:r>
              <a:rPr lang="fr-FR" sz="3200" dirty="0" smtClean="0"/>
              <a:t>galactique</a:t>
            </a:r>
            <a:endParaRPr lang="fr-FR" sz="3200" dirty="0"/>
          </a:p>
        </p:txBody>
      </p:sp>
      <p:sp>
        <p:nvSpPr>
          <p:cNvPr id="9234" name="ZoneTexte 94"/>
          <p:cNvSpPr txBox="1">
            <a:spLocks noChangeArrowheads="1"/>
          </p:cNvSpPr>
          <p:nvPr/>
        </p:nvSpPr>
        <p:spPr bwMode="auto">
          <a:xfrm>
            <a:off x="4560888" y="5641975"/>
            <a:ext cx="56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/>
              <a:t>?</a:t>
            </a:r>
          </a:p>
        </p:txBody>
      </p:sp>
      <p:sp>
        <p:nvSpPr>
          <p:cNvPr id="9235" name="ZoneTexte 95"/>
          <p:cNvSpPr txBox="1">
            <a:spLocks noChangeArrowheads="1"/>
          </p:cNvSpPr>
          <p:nvPr/>
        </p:nvSpPr>
        <p:spPr bwMode="auto">
          <a:xfrm>
            <a:off x="2455863" y="5532438"/>
            <a:ext cx="563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/>
              <a:t>?</a:t>
            </a:r>
          </a:p>
        </p:txBody>
      </p:sp>
      <p:sp>
        <p:nvSpPr>
          <p:cNvPr id="4117" name="ZoneTexte 96"/>
          <p:cNvSpPr txBox="1">
            <a:spLocks noChangeArrowheads="1"/>
          </p:cNvSpPr>
          <p:nvPr/>
        </p:nvSpPr>
        <p:spPr bwMode="auto">
          <a:xfrm>
            <a:off x="4560888" y="1101303"/>
            <a:ext cx="27098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dirty="0"/>
              <a:t>Sources </a:t>
            </a:r>
            <a:r>
              <a:rPr lang="fr-FR" sz="3200" dirty="0" smtClean="0"/>
              <a:t>astrophysiques connues</a:t>
            </a:r>
            <a:endParaRPr lang="fr-FR" sz="3200" dirty="0"/>
          </a:p>
        </p:txBody>
      </p:sp>
      <p:cxnSp>
        <p:nvCxnSpPr>
          <p:cNvPr id="19" name="Connecteur droit 18"/>
          <p:cNvCxnSpPr>
            <a:cxnSpLocks noChangeShapeType="1"/>
          </p:cNvCxnSpPr>
          <p:nvPr/>
        </p:nvCxnSpPr>
        <p:spPr bwMode="auto">
          <a:xfrm>
            <a:off x="1638300" y="3833813"/>
            <a:ext cx="5867400" cy="0"/>
          </a:xfrm>
          <a:prstGeom prst="line">
            <a:avLst/>
          </a:prstGeom>
          <a:noFill/>
          <a:ln w="38100">
            <a:solidFill>
              <a:srgbClr val="9BBB5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cteur droit 7"/>
          <p:cNvCxnSpPr>
            <a:cxnSpLocks noChangeShapeType="1"/>
          </p:cNvCxnSpPr>
          <p:nvPr/>
        </p:nvCxnSpPr>
        <p:spPr bwMode="auto">
          <a:xfrm flipV="1">
            <a:off x="1638300" y="4668838"/>
            <a:ext cx="5867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5483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9231" grpId="0"/>
      <p:bldP spid="9233" grpId="0"/>
      <p:bldP spid="9234" grpId="0"/>
      <p:bldP spid="92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63639"/>
          </a:xfrm>
        </p:spPr>
        <p:txBody>
          <a:bodyPr>
            <a:normAutofit/>
          </a:bodyPr>
          <a:lstStyle/>
          <a:p>
            <a:r>
              <a:rPr lang="fr-FR" dirty="0" smtClean="0"/>
              <a:t>Modélisation des sources astrophysiques</a:t>
            </a:r>
          </a:p>
          <a:p>
            <a:pPr lvl="1"/>
            <a:r>
              <a:rPr lang="fr-FR" dirty="0" smtClean="0"/>
              <a:t>Source ponctuelle : PSF de l’instrument</a:t>
            </a:r>
          </a:p>
          <a:p>
            <a:pPr lvl="1"/>
            <a:r>
              <a:rPr lang="fr-FR" dirty="0" smtClean="0"/>
              <a:t>Source étendue : modèle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68635" y="2085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latin typeface="Calibri" charset="0"/>
                <a:ea typeface="ＭＳ Ｐゴシック" charset="0"/>
              </a:rPr>
              <a:t>Méthode – 0 – étude préliminaire de la source</a:t>
            </a:r>
            <a:endParaRPr lang="fr-FR" sz="3600" b="1" dirty="0">
              <a:latin typeface="Calibri" charset="0"/>
              <a:ea typeface="ＭＳ Ｐゴシック" charset="0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4806615" y="2826489"/>
            <a:ext cx="2301170" cy="2130122"/>
          </a:xfrm>
          <a:custGeom>
            <a:avLst/>
            <a:gdLst>
              <a:gd name="connsiteX0" fmla="*/ 0 w 2301170"/>
              <a:gd name="connsiteY0" fmla="*/ 2130122 h 2130122"/>
              <a:gd name="connsiteX1" fmla="*/ 532561 w 2301170"/>
              <a:gd name="connsiteY1" fmla="*/ 1542976 h 2130122"/>
              <a:gd name="connsiteX2" fmla="*/ 1174365 w 2301170"/>
              <a:gd name="connsiteY2" fmla="*/ 12 h 2130122"/>
              <a:gd name="connsiteX3" fmla="*/ 1747892 w 2301170"/>
              <a:gd name="connsiteY3" fmla="*/ 1570286 h 2130122"/>
              <a:gd name="connsiteX4" fmla="*/ 2253142 w 2301170"/>
              <a:gd name="connsiteY4" fmla="*/ 2061850 h 2130122"/>
              <a:gd name="connsiteX5" fmla="*/ 2280453 w 2301170"/>
              <a:gd name="connsiteY5" fmla="*/ 2075504 h 2130122"/>
              <a:gd name="connsiteX6" fmla="*/ 2280453 w 2301170"/>
              <a:gd name="connsiteY6" fmla="*/ 2075504 h 213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1170" h="2130122">
                <a:moveTo>
                  <a:pt x="0" y="2130122"/>
                </a:moveTo>
                <a:cubicBezTo>
                  <a:pt x="168417" y="2014058"/>
                  <a:pt x="336834" y="1897994"/>
                  <a:pt x="532561" y="1542976"/>
                </a:cubicBezTo>
                <a:cubicBezTo>
                  <a:pt x="728288" y="1187958"/>
                  <a:pt x="971810" y="-4540"/>
                  <a:pt x="1174365" y="12"/>
                </a:cubicBezTo>
                <a:cubicBezTo>
                  <a:pt x="1376920" y="4564"/>
                  <a:pt x="1568096" y="1226646"/>
                  <a:pt x="1747892" y="1570286"/>
                </a:cubicBezTo>
                <a:cubicBezTo>
                  <a:pt x="1927688" y="1913926"/>
                  <a:pt x="2164382" y="1977647"/>
                  <a:pt x="2253142" y="2061850"/>
                </a:cubicBezTo>
                <a:cubicBezTo>
                  <a:pt x="2341902" y="2146053"/>
                  <a:pt x="2280453" y="2075504"/>
                  <a:pt x="2280453" y="2075504"/>
                </a:cubicBezTo>
                <a:lnTo>
                  <a:pt x="2280453" y="2075504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r 37"/>
          <p:cNvGrpSpPr/>
          <p:nvPr/>
        </p:nvGrpSpPr>
        <p:grpSpPr>
          <a:xfrm>
            <a:off x="4000947" y="4942956"/>
            <a:ext cx="3755628" cy="1726652"/>
            <a:chOff x="2294072" y="4697166"/>
            <a:chExt cx="3755628" cy="1726652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2294072" y="4697166"/>
              <a:ext cx="3755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/>
            <p:cNvCxnSpPr>
              <a:cxnSpLocks noChangeShapeType="1"/>
            </p:cNvCxnSpPr>
            <p:nvPr/>
          </p:nvCxnSpPr>
          <p:spPr bwMode="auto">
            <a:xfrm>
              <a:off x="2487524" y="5698331"/>
              <a:ext cx="1008062" cy="725487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Connecteur en arc 27"/>
            <p:cNvCxnSpPr>
              <a:cxnSpLocks noChangeShapeType="1"/>
            </p:cNvCxnSpPr>
            <p:nvPr/>
          </p:nvCxnSpPr>
          <p:spPr bwMode="auto">
            <a:xfrm flipV="1">
              <a:off x="3495586" y="5738018"/>
              <a:ext cx="885825" cy="6731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Connecteur en arc 28"/>
            <p:cNvCxnSpPr>
              <a:cxnSpLocks noChangeShapeType="1"/>
            </p:cNvCxnSpPr>
            <p:nvPr/>
          </p:nvCxnSpPr>
          <p:spPr bwMode="auto">
            <a:xfrm>
              <a:off x="4362361" y="5733256"/>
              <a:ext cx="1235075" cy="242887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Connecteur en arc 29"/>
            <p:cNvCxnSpPr>
              <a:cxnSpLocks noChangeShapeType="1"/>
            </p:cNvCxnSpPr>
            <p:nvPr/>
          </p:nvCxnSpPr>
          <p:spPr bwMode="auto">
            <a:xfrm flipV="1">
              <a:off x="5451213" y="5600700"/>
              <a:ext cx="598487" cy="3683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ZoneTexte 49"/>
          <p:cNvSpPr txBox="1"/>
          <p:nvPr/>
        </p:nvSpPr>
        <p:spPr>
          <a:xfrm>
            <a:off x="6420580" y="5199783"/>
            <a:ext cx="1056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Fonds</a:t>
            </a:r>
            <a:endParaRPr lang="fr-FR" sz="2800" dirty="0"/>
          </a:p>
        </p:txBody>
      </p:sp>
      <p:cxnSp>
        <p:nvCxnSpPr>
          <p:cNvPr id="52" name="Connecteur droit avec flèche 51"/>
          <p:cNvCxnSpPr/>
          <p:nvPr/>
        </p:nvCxnSpPr>
        <p:spPr>
          <a:xfrm flipH="1">
            <a:off x="6499922" y="3249793"/>
            <a:ext cx="804389" cy="559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7360231" y="2799188"/>
            <a:ext cx="70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PSF</a:t>
            </a:r>
            <a:endParaRPr lang="fr-FR" sz="2800" dirty="0"/>
          </a:p>
        </p:txBody>
      </p:sp>
      <p:sp>
        <p:nvSpPr>
          <p:cNvPr id="54" name="Espace réservé de la date 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5" name="Espace réservé du pied de page 5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10</a:t>
            </a:fld>
            <a:endParaRPr lang="fr-FR"/>
          </a:p>
        </p:txBody>
      </p:sp>
      <p:pic>
        <p:nvPicPr>
          <p:cNvPr id="17" name="Image 16" descr="PSF_vueDessus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4" y="3906000"/>
            <a:ext cx="3365944" cy="228265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632637" y="3422575"/>
            <a:ext cx="70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PSF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12879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latin typeface="Calibri" charset="0"/>
                <a:ea typeface="ＭＳ Ｐゴシック" charset="0"/>
              </a:rPr>
              <a:t>Méthode </a:t>
            </a:r>
            <a:r>
              <a:rPr lang="fr-FR" sz="3600" b="1" dirty="0" smtClean="0">
                <a:latin typeface="Calibri" charset="0"/>
                <a:ea typeface="ＭＳ Ｐゴシック" charset="0"/>
              </a:rPr>
              <a:t>– 1 – </a:t>
            </a:r>
            <a:r>
              <a:rPr lang="fr-FR" sz="3600" b="1" dirty="0">
                <a:latin typeface="Calibri" charset="0"/>
                <a:ea typeface="ＭＳ Ｐゴシック" charset="0"/>
              </a:rPr>
              <a:t>simplifier le problème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fr-FR" b="1" dirty="0" smtClean="0">
                <a:latin typeface="Calibri" charset="0"/>
                <a:ea typeface="ＭＳ Ｐゴシック" charset="0"/>
              </a:rPr>
              <a:t>Région de PKS2155</a:t>
            </a:r>
            <a:r>
              <a:rPr lang="fr-FR" sz="2800" b="1" dirty="0">
                <a:latin typeface="Calibri" charset="0"/>
                <a:ea typeface="ＭＳ Ｐゴシック" charset="0"/>
              </a:rPr>
              <a:t>: </a:t>
            </a:r>
          </a:p>
          <a:p>
            <a:pPr lvl="1">
              <a:buFont typeface="Wingdings 2" charset="0"/>
              <a:buChar char="»"/>
            </a:pPr>
            <a:r>
              <a:rPr lang="fr-FR" dirty="0" smtClean="0">
                <a:latin typeface="Calibri" charset="0"/>
                <a:ea typeface="ＭＳ Ｐゴシック" charset="0"/>
              </a:rPr>
              <a:t>Une </a:t>
            </a:r>
            <a:r>
              <a:rPr lang="fr-FR" dirty="0">
                <a:latin typeface="Calibri" charset="0"/>
                <a:ea typeface="ＭＳ Ｐゴシック" charset="0"/>
              </a:rPr>
              <a:t>source ponctuelle + un fond supposé être dominé par sa composante extragalactique</a:t>
            </a:r>
            <a:r>
              <a:rPr lang="fr-FR" dirty="0" smtClean="0">
                <a:latin typeface="Calibri" charset="0"/>
                <a:ea typeface="ＭＳ Ｐゴシック" charset="0"/>
              </a:rPr>
              <a:t>.</a:t>
            </a:r>
          </a:p>
          <a:p>
            <a:pPr lvl="1">
              <a:buFont typeface="Wingdings 2" charset="0"/>
              <a:buChar char="»"/>
            </a:pP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>
              <a:buFont typeface="Wingdings 2" charset="0"/>
              <a:buChar char="»"/>
            </a:pPr>
            <a:r>
              <a:rPr lang="fr-FR" dirty="0" smtClean="0">
                <a:latin typeface="Calibri" charset="0"/>
                <a:ea typeface="ＭＳ Ｐゴシック" charset="0"/>
              </a:rPr>
              <a:t>La </a:t>
            </a:r>
            <a:r>
              <a:rPr lang="fr-FR" dirty="0">
                <a:latin typeface="Calibri" charset="0"/>
                <a:ea typeface="ＭＳ Ｐゴシック" charset="0"/>
              </a:rPr>
              <a:t>modélisation </a:t>
            </a:r>
            <a:r>
              <a:rPr lang="fr-FR" dirty="0" smtClean="0">
                <a:latin typeface="Calibri" charset="0"/>
                <a:ea typeface="ＭＳ Ｐゴシック" charset="0"/>
              </a:rPr>
              <a:t>d</a:t>
            </a:r>
            <a:r>
              <a:rPr lang="en-US" dirty="0" smtClean="0">
                <a:latin typeface="Calibri" charset="0"/>
                <a:ea typeface="ＭＳ Ｐゴシック" charset="0"/>
              </a:rPr>
              <a:t>’</a:t>
            </a:r>
            <a:r>
              <a:rPr lang="fr-FR" dirty="0" smtClean="0">
                <a:latin typeface="Calibri" charset="0"/>
                <a:ea typeface="ＭＳ Ｐゴシック" charset="0"/>
              </a:rPr>
              <a:t>une </a:t>
            </a:r>
            <a:r>
              <a:rPr lang="fr-FR" dirty="0">
                <a:latin typeface="Calibri" charset="0"/>
                <a:ea typeface="ＭＳ Ｐゴシック" charset="0"/>
              </a:rPr>
              <a:t>source ponctuelle par </a:t>
            </a:r>
            <a:r>
              <a:rPr lang="fr-FR" dirty="0" smtClean="0">
                <a:latin typeface="Calibri" charset="0"/>
                <a:ea typeface="ＭＳ Ｐゴシック" charset="0"/>
              </a:rPr>
              <a:t>l</a:t>
            </a:r>
            <a:r>
              <a:rPr lang="en-US" dirty="0" smtClean="0">
                <a:latin typeface="Calibri" charset="0"/>
                <a:ea typeface="ＭＳ Ｐゴシック" charset="0"/>
              </a:rPr>
              <a:t>’</a:t>
            </a:r>
            <a:r>
              <a:rPr lang="fr-FR" dirty="0" smtClean="0">
                <a:latin typeface="Calibri" charset="0"/>
                <a:ea typeface="ＭＳ Ｐゴシック" charset="0"/>
              </a:rPr>
              <a:t>utilisation </a:t>
            </a:r>
            <a:r>
              <a:rPr lang="fr-FR" dirty="0">
                <a:latin typeface="Calibri" charset="0"/>
                <a:ea typeface="ＭＳ Ｐゴシック" charset="0"/>
              </a:rPr>
              <a:t>de la PSF permet de contraindre la contribution des deux composantes au spectre</a:t>
            </a:r>
          </a:p>
          <a:p>
            <a:pPr lvl="1" eaLnBrk="1" hangingPunct="1">
              <a:buFont typeface="Wingdings 2" charset="0"/>
              <a:buChar char="»"/>
            </a:pP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fr-FR" dirty="0">
                <a:latin typeface="Arial Unicode MS" charset="0"/>
                <a:ea typeface="ＭＳ Ｐゴシック" charset="0"/>
                <a:cs typeface="Arial Unicode MS" charset="0"/>
              </a:rPr>
              <a:t>	⇒</a:t>
            </a:r>
            <a:r>
              <a:rPr lang="fr-FR" dirty="0">
                <a:latin typeface="Arial Unicode MS" charset="0"/>
                <a:ea typeface="ＭＳ Ｐゴシック" charset="0"/>
                <a:cs typeface="Arial Unicode MS" charset="0"/>
                <a:sym typeface="Symbol" charset="0"/>
              </a:rPr>
              <a:t> </a:t>
            </a:r>
            <a:r>
              <a:rPr lang="fr-FR" dirty="0">
                <a:latin typeface="Calibri" charset="0"/>
                <a:ea typeface="ＭＳ Ｐゴシック" charset="0"/>
              </a:rPr>
              <a:t>contraindre le fond </a:t>
            </a:r>
            <a:r>
              <a:rPr lang="fr-FR" b="1" dirty="0">
                <a:latin typeface="Calibri" charset="0"/>
                <a:ea typeface="ＭＳ Ｐゴシック" charset="0"/>
              </a:rPr>
              <a:t>extragalactique 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615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3A07CC5-5D51-754D-9CA9-F30E5026EEEC}" type="slidenum">
              <a:rPr lang="fr-FR">
                <a:solidFill>
                  <a:srgbClr val="898989"/>
                </a:solidFill>
              </a:rPr>
              <a:pPr eaLnBrk="1" hangingPunct="1"/>
              <a:t>11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4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>
                <a:latin typeface="Calibri" charset="0"/>
                <a:ea typeface="ＭＳ Ｐゴシック" charset="0"/>
              </a:rPr>
              <a:t>Méthode </a:t>
            </a:r>
            <a:r>
              <a:rPr lang="fr-FR" sz="3600" b="1" dirty="0" smtClean="0">
                <a:latin typeface="Calibri" charset="0"/>
                <a:ea typeface="ＭＳ Ｐゴシック" charset="0"/>
              </a:rPr>
              <a:t>– </a:t>
            </a:r>
            <a:r>
              <a:rPr lang="fr-FR" sz="3600" b="1" dirty="0">
                <a:latin typeface="Calibri" charset="0"/>
                <a:ea typeface="ＭＳ Ｐゴシック" charset="0"/>
              </a:rPr>
              <a:t>2</a:t>
            </a:r>
            <a:r>
              <a:rPr lang="fr-FR" sz="3600" b="1" dirty="0" smtClean="0">
                <a:latin typeface="Calibri" charset="0"/>
                <a:ea typeface="ＭＳ Ｐゴシック" charset="0"/>
              </a:rPr>
              <a:t> – </a:t>
            </a:r>
            <a:r>
              <a:rPr lang="fr-FR" sz="3600" b="1" dirty="0">
                <a:latin typeface="Calibri" charset="0"/>
                <a:ea typeface="ＭＳ Ｐゴシック" charset="0"/>
              </a:rPr>
              <a:t>complexifier progressivement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fr-FR" b="1" dirty="0" err="1">
                <a:latin typeface="Calibri" charset="0"/>
                <a:ea typeface="ＭＳ Ｐゴシック" charset="0"/>
              </a:rPr>
              <a:t>Sagittarius</a:t>
            </a:r>
            <a:r>
              <a:rPr lang="fr-FR" b="1" dirty="0">
                <a:latin typeface="Calibri" charset="0"/>
                <a:ea typeface="ＭＳ Ｐゴシック" charset="0"/>
              </a:rPr>
              <a:t> A*</a:t>
            </a:r>
            <a:r>
              <a:rPr lang="fr-FR" dirty="0">
                <a:latin typeface="Calibri" charset="0"/>
                <a:ea typeface="ＭＳ Ｐゴシック" charset="0"/>
              </a:rPr>
              <a:t>:</a:t>
            </a:r>
          </a:p>
          <a:p>
            <a:pPr lvl="1" eaLnBrk="1" hangingPunct="1">
              <a:buFont typeface="Wingdings 2" charset="0"/>
              <a:buChar char="»"/>
            </a:pPr>
            <a:r>
              <a:rPr lang="fr-FR" dirty="0">
                <a:latin typeface="Calibri" charset="0"/>
                <a:ea typeface="ＭＳ Ｐゴシック" charset="0"/>
              </a:rPr>
              <a:t>source ponctuelle + fond extragalactique + fond </a:t>
            </a:r>
            <a:r>
              <a:rPr lang="fr-FR" dirty="0" smtClean="0">
                <a:latin typeface="Calibri" charset="0"/>
                <a:ea typeface="ＭＳ Ｐゴシック" charset="0"/>
              </a:rPr>
              <a:t>galactique «</a:t>
            </a:r>
            <a:r>
              <a:rPr lang="fr-FR" dirty="0">
                <a:latin typeface="Calibri" charset="0"/>
                <a:ea typeface="ＭＳ Ｐゴシック" charset="0"/>
              </a:rPr>
              <a:t> </a:t>
            </a:r>
            <a:r>
              <a:rPr lang="fr-FR" dirty="0" smtClean="0">
                <a:latin typeface="Calibri" charset="0"/>
                <a:ea typeface="ＭＳ Ｐゴシック" charset="0"/>
              </a:rPr>
              <a:t>uniforme »</a:t>
            </a: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</a:pP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>
              <a:buFont typeface="Wingdings 2" charset="0"/>
              <a:buChar char="»"/>
            </a:pPr>
            <a:r>
              <a:rPr lang="fr-FR" dirty="0">
                <a:latin typeface="Calibri" charset="0"/>
                <a:ea typeface="ＭＳ Ｐゴシック" charset="0"/>
              </a:rPr>
              <a:t>modélisation de la source </a:t>
            </a:r>
            <a:r>
              <a:rPr lang="fr-FR" dirty="0" smtClean="0">
                <a:latin typeface="Calibri" charset="0"/>
                <a:ea typeface="ＭＳ Ｐゴシック" charset="0"/>
              </a:rPr>
              <a:t>-</a:t>
            </a:r>
            <a:r>
              <a:rPr lang="fr-FR" dirty="0">
                <a:latin typeface="Calibri" charset="0"/>
                <a:ea typeface="ＭＳ Ｐゴシック" charset="0"/>
              </a:rPr>
              <a:t>&gt; </a:t>
            </a:r>
            <a:r>
              <a:rPr lang="fr-FR" dirty="0" smtClean="0">
                <a:latin typeface="Calibri" charset="0"/>
                <a:ea typeface="ＭＳ Ｐゴシック" charset="0"/>
              </a:rPr>
              <a:t>contributions au spectre </a:t>
            </a:r>
            <a:r>
              <a:rPr lang="fr-FR" dirty="0">
                <a:latin typeface="Calibri" charset="0"/>
                <a:ea typeface="ＭＳ Ｐゴシック" charset="0"/>
              </a:rPr>
              <a:t>+ contrainte du fond extragalactique par </a:t>
            </a:r>
            <a:r>
              <a:rPr lang="fr-FR" dirty="0" smtClean="0">
                <a:latin typeface="Calibri" charset="0"/>
                <a:ea typeface="ＭＳ Ｐゴシック" charset="0"/>
              </a:rPr>
              <a:t>l</a:t>
            </a:r>
            <a:r>
              <a:rPr lang="en-US" dirty="0" smtClean="0">
                <a:latin typeface="Calibri" charset="0"/>
                <a:ea typeface="ＭＳ Ｐゴシック" charset="0"/>
              </a:rPr>
              <a:t>’</a:t>
            </a:r>
            <a:r>
              <a:rPr lang="fr-FR" dirty="0" smtClean="0">
                <a:latin typeface="Calibri" charset="0"/>
                <a:ea typeface="ＭＳ Ｐゴシック" charset="0"/>
              </a:rPr>
              <a:t>étude </a:t>
            </a:r>
            <a:r>
              <a:rPr lang="fr-FR" dirty="0">
                <a:latin typeface="Calibri" charset="0"/>
                <a:ea typeface="ＭＳ Ｐゴシック" charset="0"/>
              </a:rPr>
              <a:t>de PKS2155 </a:t>
            </a:r>
          </a:p>
          <a:p>
            <a:pPr lvl="1" eaLnBrk="1" hangingPunct="1">
              <a:buFont typeface="Arial" charset="0"/>
              <a:buNone/>
            </a:pP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fr-FR" dirty="0">
                <a:latin typeface="Calibri" charset="0"/>
                <a:ea typeface="ＭＳ Ｐゴシック" charset="0"/>
              </a:rPr>
              <a:t>			 </a:t>
            </a:r>
            <a:r>
              <a:rPr lang="fr-FR" dirty="0">
                <a:latin typeface="Arial Unicode MS" charset="0"/>
                <a:ea typeface="ＭＳ Ｐゴシック" charset="0"/>
                <a:cs typeface="Arial Unicode MS" charset="0"/>
              </a:rPr>
              <a:t>⇒</a:t>
            </a:r>
            <a:r>
              <a:rPr lang="fr-FR" dirty="0">
                <a:latin typeface="Calibri" charset="0"/>
                <a:ea typeface="ＭＳ Ｐゴシック" charset="0"/>
              </a:rPr>
              <a:t> contraindre le fond </a:t>
            </a:r>
            <a:r>
              <a:rPr lang="fr-FR" b="1" dirty="0">
                <a:latin typeface="Calibri" charset="0"/>
                <a:ea typeface="ＭＳ Ｐゴシック" charset="0"/>
              </a:rPr>
              <a:t>galactique</a:t>
            </a:r>
          </a:p>
          <a:p>
            <a:pPr lvl="1" eaLnBrk="1" hangingPunct="1">
              <a:buFont typeface="Arial" charset="0"/>
              <a:buNone/>
            </a:pP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/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717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4E3D188-1E04-834A-BD23-BA00A9669482}" type="slidenum">
              <a:rPr lang="fr-FR">
                <a:solidFill>
                  <a:srgbClr val="898989"/>
                </a:solidFill>
              </a:rPr>
              <a:pPr eaLnBrk="1" hangingPunct="1"/>
              <a:t>12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6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sz="3600" b="1" dirty="0" smtClean="0">
                <a:latin typeface="Calibri" charset="0"/>
                <a:ea typeface="ＭＳ Ｐゴシック" charset="0"/>
              </a:rPr>
              <a:t>Méthode – 3 – le plan galactique</a:t>
            </a:r>
            <a:endParaRPr lang="fr-FR" sz="3600" b="1" dirty="0">
              <a:latin typeface="Calibri" charset="0"/>
              <a:ea typeface="ＭＳ Ｐゴシック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 eaLnBrk="1" hangingPunct="1">
              <a:lnSpc>
                <a:spcPct val="90000"/>
              </a:lnSpc>
              <a:buFont typeface="Wingdings 2" charset="0"/>
              <a:buChar char="»"/>
            </a:pPr>
            <a:r>
              <a:rPr lang="fr-FR">
                <a:latin typeface="Calibri" charset="0"/>
                <a:ea typeface="ＭＳ Ｐゴシック" charset="0"/>
              </a:rPr>
              <a:t>sources astrophysiques + fond extragalactique uniforme ? + fond </a:t>
            </a:r>
            <a:r>
              <a:rPr lang="fr-FR" b="1">
                <a:latin typeface="Calibri" charset="0"/>
                <a:ea typeface="ＭＳ Ｐゴシック" charset="0"/>
              </a:rPr>
              <a:t>galactique étendu </a:t>
            </a:r>
            <a:r>
              <a:rPr lang="fr-FR">
                <a:latin typeface="Calibri" charset="0"/>
                <a:ea typeface="ＭＳ Ｐゴシック" charset="0"/>
              </a:rPr>
              <a:t>(lien avec distribution de gaz?)</a:t>
            </a:r>
          </a:p>
          <a:p>
            <a:pPr marL="285750" lvl="1" eaLnBrk="1" hangingPunct="1">
              <a:lnSpc>
                <a:spcPct val="90000"/>
              </a:lnSpc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</a:endParaRPr>
          </a:p>
          <a:p>
            <a:pPr marL="285750" lvl="1" eaLnBrk="1" hangingPunct="1">
              <a:lnSpc>
                <a:spcPct val="90000"/>
              </a:lnSpc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</a:endParaRPr>
          </a:p>
          <a:p>
            <a:pPr marL="285750" lvl="1" eaLnBrk="1" hangingPunct="1">
              <a:lnSpc>
                <a:spcPct val="90000"/>
              </a:lnSpc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</a:endParaRPr>
          </a:p>
          <a:p>
            <a:pPr marL="285750" lvl="1" eaLnBrk="1" hangingPunct="1">
              <a:lnSpc>
                <a:spcPct val="90000"/>
              </a:lnSpc>
              <a:buFont typeface="Wingdings 2" charset="0"/>
              <a:buChar char="»"/>
            </a:pPr>
            <a:r>
              <a:rPr lang="fr-FR">
                <a:latin typeface="Calibri" charset="0"/>
                <a:ea typeface="ＭＳ Ｐゴシック" charset="0"/>
              </a:rPr>
              <a:t>modélisation de sources + distribution de gaz -&gt; spectre + contraintes des fonds</a:t>
            </a:r>
          </a:p>
          <a:p>
            <a:pPr marL="285750" lvl="1" eaLnBrk="1" hangingPunct="1">
              <a:lnSpc>
                <a:spcPct val="90000"/>
              </a:lnSpc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</a:endParaRPr>
          </a:p>
          <a:p>
            <a:pPr marL="285750" lvl="1" eaLnBrk="1" hangingPunct="1">
              <a:lnSpc>
                <a:spcPct val="90000"/>
              </a:lnSpc>
              <a:buFont typeface="Arial" charset="0"/>
              <a:buNone/>
            </a:pPr>
            <a:r>
              <a:rPr lang="fr-FR">
                <a:latin typeface="Calibri" charset="0"/>
                <a:ea typeface="ＭＳ Ｐゴシック" charset="0"/>
              </a:rPr>
              <a:t>	-&gt; confrontation aux </a:t>
            </a:r>
            <a:r>
              <a:rPr lang="fr-FR" b="1">
                <a:latin typeface="Calibri" charset="0"/>
                <a:ea typeface="ＭＳ Ｐゴシック" charset="0"/>
              </a:rPr>
              <a:t>modèles</a:t>
            </a:r>
            <a:r>
              <a:rPr lang="fr-FR">
                <a:latin typeface="Calibri" charset="0"/>
                <a:ea typeface="ＭＳ Ｐゴシック" charset="0"/>
              </a:rPr>
              <a:t> (GALPROP,…)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819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7D0FAB5-703A-EF43-99F3-E4412DA58953}" type="slidenum">
              <a:rPr lang="fr-FR">
                <a:solidFill>
                  <a:srgbClr val="898989"/>
                </a:solidFill>
              </a:rPr>
              <a:pPr eaLnBrk="1" hangingPunct="1"/>
              <a:t>13</a:t>
            </a:fld>
            <a:endParaRPr lang="fr-FR">
              <a:solidFill>
                <a:srgbClr val="898989"/>
              </a:solidFill>
            </a:endParaRPr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4587875" y="2900363"/>
            <a:ext cx="402272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7"/>
          <a:stretch>
            <a:fillRect/>
          </a:stretch>
        </p:blipFill>
        <p:spPr bwMode="auto">
          <a:xfrm>
            <a:off x="563563" y="2898775"/>
            <a:ext cx="4024312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74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cap="none" dirty="0">
                <a:latin typeface="Calibri" charset="0"/>
                <a:ea typeface="ＭＳ Ｐゴシック" charset="0"/>
              </a:rPr>
              <a:t>ÉTUDE </a:t>
            </a:r>
            <a:r>
              <a:rPr lang="fr-FR" sz="3600" cap="none" dirty="0" smtClean="0">
                <a:latin typeface="Calibri" charset="0"/>
                <a:ea typeface="ＭＳ Ｐゴシック" charset="0"/>
              </a:rPr>
              <a:t>D’UNE SOURCE PONCTUELLE</a:t>
            </a:r>
            <a:endParaRPr lang="fr-FR" sz="3600" cap="none" dirty="0">
              <a:latin typeface="Calibri" charset="0"/>
              <a:ea typeface="ＭＳ Ｐゴシック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2800" b="1" u="sng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Méthode</a:t>
            </a:r>
            <a:r>
              <a:rPr lang="fr-FR" sz="2800" b="1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 : première partie</a:t>
            </a:r>
            <a:endParaRPr lang="fr-FR" sz="2800" b="1" dirty="0">
              <a:solidFill>
                <a:srgbClr val="898989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02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CCFEEA1-15FB-0343-A97C-B3457C242577}" type="slidenum">
              <a:rPr lang="fr-FR">
                <a:solidFill>
                  <a:srgbClr val="898989"/>
                </a:solidFill>
              </a:rPr>
              <a:pPr eaLnBrk="1" hangingPunct="1"/>
              <a:t>14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9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SF_3D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62" y="2659357"/>
            <a:ext cx="5183968" cy="351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4839" y="236898"/>
            <a:ext cx="6390645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Convolution avec une gaussienne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5886" y="1816466"/>
            <a:ext cx="7303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3200" dirty="0" smtClean="0"/>
              <a:t>Convolution avec une gaussienne. </a:t>
            </a:r>
            <a:r>
              <a:rPr lang="el-GR" sz="3200" dirty="0" smtClean="0"/>
              <a:t>σ</a:t>
            </a:r>
            <a:r>
              <a:rPr lang="en-US" sz="3200" baseline="-25000" dirty="0" err="1" smtClean="0"/>
              <a:t>gaussienne</a:t>
            </a:r>
            <a:r>
              <a:rPr lang="en-US" sz="3200" dirty="0" smtClean="0"/>
              <a:t>? </a:t>
            </a:r>
            <a:endParaRPr lang="fr-FR" sz="3200" dirty="0" smtClean="0"/>
          </a:p>
          <a:p>
            <a:endParaRPr lang="fr-FR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err="1" smtClean="0"/>
              <a:t>Détermination</a:t>
            </a:r>
            <a:r>
              <a:rPr lang="en-US" sz="3200" dirty="0" smtClean="0"/>
              <a:t>: </a:t>
            </a:r>
          </a:p>
          <a:p>
            <a:r>
              <a:rPr lang="fr-FR" sz="3200" dirty="0" smtClean="0"/>
              <a:t>Utilisation d’une méthode </a:t>
            </a:r>
          </a:p>
          <a:p>
            <a:r>
              <a:rPr lang="fr-FR" sz="3200" dirty="0" smtClean="0"/>
              <a:t>itérative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15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348965" y="2256011"/>
            <a:ext cx="11107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PSF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83071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546"/>
            <a:ext cx="8229600" cy="1143000"/>
          </a:xfrm>
        </p:spPr>
        <p:txBody>
          <a:bodyPr/>
          <a:lstStyle/>
          <a:p>
            <a:r>
              <a:rPr lang="fr-FR" dirty="0" smtClean="0"/>
              <a:t>Application au centre galactique</a:t>
            </a:r>
            <a:endParaRPr lang="fr-FR" dirty="0"/>
          </a:p>
        </p:txBody>
      </p:sp>
      <p:pic>
        <p:nvPicPr>
          <p:cNvPr id="4" name="Image 3" descr="Sgr_vueDessus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" y="1113165"/>
            <a:ext cx="4193695" cy="2844000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4285914" y="4043641"/>
            <a:ext cx="620095" cy="3073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 descr="C:\Documents and Settings\Pascal\Bureau\Sgr_sous2_vueDessus_zoom_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47" y="2641346"/>
            <a:ext cx="4193695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06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766"/>
            <a:ext cx="8229600" cy="1143000"/>
          </a:xfrm>
        </p:spPr>
        <p:txBody>
          <a:bodyPr/>
          <a:lstStyle/>
          <a:p>
            <a:r>
              <a:rPr lang="fr-FR" dirty="0" smtClean="0"/>
              <a:t>Application à PKS 2155-304</a:t>
            </a:r>
            <a:endParaRPr lang="fr-FR" dirty="0"/>
          </a:p>
        </p:txBody>
      </p:sp>
      <p:pic>
        <p:nvPicPr>
          <p:cNvPr id="6" name="Image 5" descr="PKS_vueDessus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036"/>
            <a:ext cx="4021942" cy="2727524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4342224" y="5285629"/>
            <a:ext cx="620095" cy="3073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PKS_vueDessus_zoom_f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99" y="3862403"/>
            <a:ext cx="3934205" cy="27986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24436" y="3221118"/>
            <a:ext cx="3730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err="1" smtClean="0"/>
              <a:t>gaussian</a:t>
            </a:r>
            <a:r>
              <a:rPr lang="el-GR" sz="2400" dirty="0" smtClean="0"/>
              <a:t>=0.059 </a:t>
            </a:r>
            <a:r>
              <a:rPr lang="el-GR" sz="2400" dirty="0"/>
              <a:t>± 0.001 (syst.</a:t>
            </a:r>
            <a:r>
              <a:rPr lang="el-GR" sz="2400" dirty="0" smtClean="0"/>
              <a:t>)</a:t>
            </a:r>
            <a:endParaRPr lang="en-US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45538" y="3999119"/>
            <a:ext cx="513794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PSF après convolution</a:t>
            </a:r>
          </a:p>
          <a:p>
            <a:endParaRPr lang="en-US" sz="2000" dirty="0" smtClean="0"/>
          </a:p>
          <a:p>
            <a:r>
              <a:rPr lang="el-GR" sz="2400" dirty="0" smtClean="0"/>
              <a:t>σ</a:t>
            </a:r>
            <a:r>
              <a:rPr lang="en-US" sz="2400" baseline="-25000" dirty="0" smtClean="0"/>
              <a:t>total</a:t>
            </a:r>
            <a:r>
              <a:rPr lang="en-US" sz="2400" dirty="0" smtClean="0"/>
              <a:t>=</a:t>
            </a:r>
            <a:r>
              <a:rPr lang="el-GR" sz="2400" dirty="0" smtClean="0"/>
              <a:t>0</a:t>
            </a:r>
            <a:r>
              <a:rPr lang="en-US" sz="2400" dirty="0" smtClean="0"/>
              <a:t>.072 </a:t>
            </a:r>
            <a:r>
              <a:rPr lang="el-GR" sz="2400" dirty="0" smtClean="0"/>
              <a:t>±</a:t>
            </a:r>
            <a:r>
              <a:rPr lang="en-US" sz="2400" dirty="0" smtClean="0"/>
              <a:t> 0.005 (stat.)</a:t>
            </a:r>
            <a:r>
              <a:rPr lang="el-GR" sz="2400" dirty="0" smtClean="0"/>
              <a:t>± 0.001 (syst.)</a:t>
            </a:r>
            <a:endParaRPr lang="fr-FR" sz="2400" dirty="0" smtClean="0"/>
          </a:p>
          <a:p>
            <a:endParaRPr lang="fr-FR" sz="2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73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69" y="-7546"/>
            <a:ext cx="8642184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Comparaison avec le centre galactique</a:t>
            </a:r>
            <a:endParaRPr lang="fr-FR" dirty="0"/>
          </a:p>
        </p:txBody>
      </p:sp>
      <p:pic>
        <p:nvPicPr>
          <p:cNvPr id="4" name="Image 3" descr="Sgr_vueDessus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" y="1113165"/>
            <a:ext cx="4193695" cy="2844000"/>
          </a:xfrm>
          <a:prstGeom prst="rect">
            <a:avLst/>
          </a:prstGeom>
        </p:spPr>
      </p:pic>
      <p:pic>
        <p:nvPicPr>
          <p:cNvPr id="12" name="Image 11" descr="Sgr_sous2KPS_vueDessus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48" y="1113165"/>
            <a:ext cx="4193693" cy="2844000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4402698" y="2334042"/>
            <a:ext cx="620095" cy="3073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 descr="C:\Documents and Settings\Pascal\Bureau\Sgr_sous2_vueDessus_zoom_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947" y="3818401"/>
            <a:ext cx="4193695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vers la droite 6"/>
          <p:cNvSpPr/>
          <p:nvPr/>
        </p:nvSpPr>
        <p:spPr>
          <a:xfrm>
            <a:off x="4298222" y="5100122"/>
            <a:ext cx="620095" cy="3073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18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98181" y="3903579"/>
            <a:ext cx="3512951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Rappel pour PKS 2155:</a:t>
            </a:r>
          </a:p>
          <a:p>
            <a:r>
              <a:rPr lang="el-GR" sz="2400" dirty="0" smtClean="0"/>
              <a:t>σ</a:t>
            </a:r>
            <a:r>
              <a:rPr lang="en-US" sz="2400" baseline="-25000" dirty="0" err="1" smtClean="0"/>
              <a:t>gaussienne</a:t>
            </a:r>
            <a:r>
              <a:rPr lang="el-GR" sz="2400" dirty="0" smtClean="0"/>
              <a:t>=0.059 </a:t>
            </a:r>
            <a:r>
              <a:rPr lang="el-GR" sz="2400" dirty="0"/>
              <a:t>± </a:t>
            </a:r>
            <a:r>
              <a:rPr lang="el-GR" sz="2400" dirty="0" smtClean="0"/>
              <a:t>0.001</a:t>
            </a:r>
            <a:endParaRPr lang="en-US" sz="2400" dirty="0" smtClean="0"/>
          </a:p>
          <a:p>
            <a:r>
              <a:rPr lang="el-GR" sz="2400" dirty="0" smtClean="0"/>
              <a:t>σ</a:t>
            </a:r>
            <a:r>
              <a:rPr lang="en-US" sz="2400" baseline="-25000" dirty="0" smtClean="0"/>
              <a:t>total</a:t>
            </a:r>
            <a:r>
              <a:rPr lang="en-US" sz="2400" dirty="0" smtClean="0"/>
              <a:t>=</a:t>
            </a:r>
            <a:r>
              <a:rPr lang="el-GR" sz="2400" dirty="0" smtClean="0"/>
              <a:t>0</a:t>
            </a:r>
            <a:r>
              <a:rPr lang="en-US" sz="2400" dirty="0" smtClean="0"/>
              <a:t>.072 </a:t>
            </a:r>
            <a:r>
              <a:rPr lang="el-GR" sz="2400" dirty="0" smtClean="0"/>
              <a:t>±</a:t>
            </a:r>
            <a:r>
              <a:rPr lang="en-US" sz="2400" dirty="0" smtClean="0"/>
              <a:t> 0.005</a:t>
            </a:r>
            <a:endParaRPr lang="fr-FR" sz="2800" dirty="0"/>
          </a:p>
        </p:txBody>
      </p:sp>
      <p:sp>
        <p:nvSpPr>
          <p:cNvPr id="14" name="Rectangle 13"/>
          <p:cNvSpPr/>
          <p:nvPr/>
        </p:nvSpPr>
        <p:spPr>
          <a:xfrm>
            <a:off x="574303" y="5442379"/>
            <a:ext cx="312742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err="1" smtClean="0"/>
              <a:t>gaussienne</a:t>
            </a:r>
            <a:r>
              <a:rPr lang="el-GR" sz="2400" dirty="0" smtClean="0"/>
              <a:t>=0.061 </a:t>
            </a:r>
            <a:r>
              <a:rPr lang="el-GR" sz="2400" dirty="0"/>
              <a:t>± </a:t>
            </a:r>
            <a:r>
              <a:rPr lang="el-GR" sz="2400" dirty="0" smtClean="0"/>
              <a:t>0.0</a:t>
            </a:r>
            <a:r>
              <a:rPr lang="en-US" sz="2400" dirty="0" smtClean="0"/>
              <a:t>0</a:t>
            </a:r>
            <a:r>
              <a:rPr lang="el-GR" sz="2400" dirty="0" smtClean="0"/>
              <a:t>1</a:t>
            </a:r>
            <a:endParaRPr lang="en-US" sz="2400" dirty="0" smtClean="0"/>
          </a:p>
          <a:p>
            <a:r>
              <a:rPr lang="el-GR" sz="2400" dirty="0" smtClean="0"/>
              <a:t>σ</a:t>
            </a:r>
            <a:r>
              <a:rPr lang="en-US" sz="2400" baseline="-25000" dirty="0" smtClean="0"/>
              <a:t>total</a:t>
            </a:r>
            <a:r>
              <a:rPr lang="en-US" sz="2400" dirty="0" smtClean="0"/>
              <a:t>=</a:t>
            </a:r>
            <a:r>
              <a:rPr lang="el-GR" sz="2400" dirty="0" smtClean="0"/>
              <a:t>0</a:t>
            </a:r>
            <a:r>
              <a:rPr lang="en-US" sz="2400" dirty="0" smtClean="0"/>
              <a:t>.068 </a:t>
            </a:r>
            <a:r>
              <a:rPr lang="el-GR" sz="2400" dirty="0" smtClean="0"/>
              <a:t>± 0.00</a:t>
            </a:r>
            <a:r>
              <a:rPr lang="en-US" sz="2400" dirty="0"/>
              <a:t>5</a:t>
            </a:r>
            <a:r>
              <a:rPr lang="el-G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3787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>
                <a:latin typeface="Calibri" charset="0"/>
                <a:ea typeface="ＭＳ Ｐゴシック" charset="0"/>
              </a:rPr>
              <a:t>Discussion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968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Les sources astrophysiques de rayonnement gamma</a:t>
            </a:r>
          </a:p>
          <a:p>
            <a:pPr>
              <a:spcBef>
                <a:spcPts val="1968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L’expérience HESS</a:t>
            </a:r>
          </a:p>
          <a:p>
            <a:pPr eaLnBrk="1" hangingPunct="1">
              <a:spcBef>
                <a:spcPts val="1968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Présentation de la méthode d’analyse</a:t>
            </a:r>
          </a:p>
          <a:p>
            <a:pPr eaLnBrk="1" hangingPunct="1">
              <a:spcBef>
                <a:spcPts val="1968"/>
              </a:spcBef>
            </a:pPr>
            <a:r>
              <a:rPr lang="fr-FR" dirty="0" smtClean="0">
                <a:latin typeface="Calibri" charset="0"/>
                <a:ea typeface="ＭＳ Ｐゴシック" charset="0"/>
              </a:rPr>
              <a:t>Analyse des données</a:t>
            </a:r>
            <a:r>
              <a:rPr lang="fr-FR" dirty="0">
                <a:latin typeface="Calibri" charset="0"/>
                <a:ea typeface="ＭＳ Ｐゴシック" charset="0"/>
              </a:rPr>
              <a:t> </a:t>
            </a:r>
            <a:r>
              <a:rPr lang="fr-FR" dirty="0" smtClean="0">
                <a:latin typeface="Calibri" charset="0"/>
                <a:ea typeface="ＭＳ Ｐゴシック" charset="0"/>
              </a:rPr>
              <a:t>de PKS2155 et du centre galactique</a:t>
            </a: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307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3067F1-842F-1046-B826-2473A41F3539}" type="slidenum">
              <a:rPr lang="fr-FR">
                <a:solidFill>
                  <a:srgbClr val="898989"/>
                </a:solidFill>
              </a:rPr>
              <a:pPr eaLnBrk="1" hangingPunct="1"/>
              <a:t>1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0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09106"/>
            <a:ext cx="8229600" cy="1143000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631873"/>
              </p:ext>
            </p:extLst>
          </p:nvPr>
        </p:nvGraphicFramePr>
        <p:xfrm>
          <a:off x="2042622" y="2549904"/>
          <a:ext cx="669793" cy="544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0" name="Équation" r:id="rId4" imgW="203200" imgH="127000" progId="Equation.3">
                  <p:embed/>
                </p:oleObj>
              </mc:Choice>
              <mc:Fallback>
                <p:oleObj name="Équation" r:id="rId4" imgW="2032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2622" y="2549904"/>
                        <a:ext cx="669793" cy="544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576" y="1092017"/>
            <a:ext cx="8619896" cy="3523222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Sur la </a:t>
            </a:r>
            <a:r>
              <a:rPr lang="en-US" u="sng" dirty="0" err="1" smtClean="0"/>
              <a:t>méthode</a:t>
            </a:r>
            <a:r>
              <a:rPr lang="en-US" u="sng" dirty="0" smtClean="0"/>
              <a:t> </a:t>
            </a:r>
            <a:r>
              <a:rPr lang="en-US" u="sng" dirty="0" err="1" smtClean="0"/>
              <a:t>d’ajustement</a:t>
            </a:r>
            <a:r>
              <a:rPr lang="en-US" u="sng" dirty="0" smtClean="0"/>
              <a:t> de la PSF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sz="3000" dirty="0" smtClean="0"/>
              <a:t>	PKS </a:t>
            </a:r>
            <a:r>
              <a:rPr lang="en-US" sz="3000" dirty="0"/>
              <a:t>2155-</a:t>
            </a:r>
            <a:r>
              <a:rPr lang="en-US" sz="3000" dirty="0" smtClean="0"/>
              <a:t>304: </a:t>
            </a:r>
            <a:r>
              <a:rPr lang="el-GR" sz="2800" dirty="0"/>
              <a:t>σ</a:t>
            </a:r>
            <a:r>
              <a:rPr lang="en-US" sz="2800" baseline="-25000" dirty="0"/>
              <a:t>total</a:t>
            </a:r>
            <a:r>
              <a:rPr lang="en-US" sz="2800" dirty="0"/>
              <a:t>=</a:t>
            </a:r>
            <a:r>
              <a:rPr lang="el-GR" sz="2800" dirty="0" smtClean="0"/>
              <a:t>0</a:t>
            </a:r>
            <a:r>
              <a:rPr lang="en-US" sz="2800" dirty="0" smtClean="0"/>
              <a:t>.072 </a:t>
            </a:r>
            <a:r>
              <a:rPr lang="el-GR" sz="2800" dirty="0"/>
              <a:t>±</a:t>
            </a:r>
            <a:r>
              <a:rPr lang="en-US" sz="2800" dirty="0"/>
              <a:t> </a:t>
            </a:r>
            <a:r>
              <a:rPr lang="en-US" sz="2800" dirty="0" smtClean="0"/>
              <a:t>0.005</a:t>
            </a:r>
            <a:endParaRPr lang="en-US" sz="2800" dirty="0"/>
          </a:p>
          <a:p>
            <a:pPr marL="0" indent="0">
              <a:buNone/>
            </a:pPr>
            <a:r>
              <a:rPr lang="en-US" sz="3000" dirty="0" smtClean="0"/>
              <a:t>	Sagittarius </a:t>
            </a:r>
            <a:r>
              <a:rPr lang="en-US" sz="3000" dirty="0"/>
              <a:t>A</a:t>
            </a:r>
            <a:r>
              <a:rPr lang="en-US" sz="3000" dirty="0" smtClean="0"/>
              <a:t>*: </a:t>
            </a:r>
            <a:r>
              <a:rPr lang="el-GR" sz="2800" dirty="0"/>
              <a:t>σ</a:t>
            </a:r>
            <a:r>
              <a:rPr lang="en-US" sz="2800" baseline="-25000" dirty="0"/>
              <a:t>total</a:t>
            </a:r>
            <a:r>
              <a:rPr lang="en-US" sz="2800" dirty="0"/>
              <a:t>=</a:t>
            </a:r>
            <a:r>
              <a:rPr lang="el-GR" sz="2800" dirty="0"/>
              <a:t>0</a:t>
            </a:r>
            <a:r>
              <a:rPr lang="en-US" sz="2800" dirty="0"/>
              <a:t>.068 </a:t>
            </a:r>
            <a:r>
              <a:rPr lang="el-GR" sz="2800" dirty="0"/>
              <a:t>± </a:t>
            </a:r>
            <a:r>
              <a:rPr lang="el-GR" sz="2800" dirty="0" smtClean="0"/>
              <a:t>0.00</a:t>
            </a:r>
            <a:r>
              <a:rPr lang="en-US" sz="2800" dirty="0" smtClean="0"/>
              <a:t>5</a:t>
            </a:r>
            <a:endParaRPr lang="fr-FR" sz="2800" dirty="0"/>
          </a:p>
          <a:p>
            <a:pPr marL="0" indent="0">
              <a:buNone/>
            </a:pPr>
            <a:r>
              <a:rPr lang="en-US" sz="3000" dirty="0" smtClean="0"/>
              <a:t>                              </a:t>
            </a:r>
            <a:r>
              <a:rPr lang="en-US" sz="3000" dirty="0" err="1" smtClean="0"/>
              <a:t>résultats</a:t>
            </a:r>
            <a:r>
              <a:rPr lang="fr-FR" sz="3000" dirty="0" smtClean="0"/>
              <a:t> compatibles</a:t>
            </a:r>
          </a:p>
          <a:p>
            <a:pPr marL="0" indent="0">
              <a:buNone/>
            </a:pPr>
            <a:r>
              <a:rPr lang="fr-FR" sz="3000" dirty="0"/>
              <a:t> </a:t>
            </a:r>
            <a:r>
              <a:rPr lang="fr-FR" sz="3000" dirty="0" smtClean="0"/>
              <a:t>                       </a:t>
            </a:r>
          </a:p>
          <a:p>
            <a:r>
              <a:rPr lang="fr-FR" dirty="0" smtClean="0"/>
              <a:t>Étude de l’asymétrie résiduelle dans le champs de vue de PKS2155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83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cap="none">
                <a:latin typeface="Calibri" charset="0"/>
                <a:ea typeface="ＭＳ Ｐゴシック" charset="0"/>
              </a:rPr>
              <a:t>ÉTUDE DE LA RÉGION DE PKS 2155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2800" b="1" u="sng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Méthode</a:t>
            </a:r>
            <a:r>
              <a:rPr lang="fr-FR" sz="2800" b="1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 : deuxième partie</a:t>
            </a:r>
            <a:endParaRPr lang="fr-FR" sz="2800" b="1" dirty="0">
              <a:solidFill>
                <a:srgbClr val="898989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02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CCFEEA1-15FB-0343-A97C-B3457C242577}" type="slidenum">
              <a:rPr lang="fr-FR">
                <a:solidFill>
                  <a:srgbClr val="898989"/>
                </a:solidFill>
              </a:rPr>
              <a:pPr eaLnBrk="1" hangingPunct="1"/>
              <a:t>20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9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>
                <a:latin typeface="Calibri" charset="0"/>
                <a:ea typeface="ＭＳ Ｐゴシック" charset="0"/>
              </a:rPr>
              <a:t>Étude de la région de PKS 2155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 eaLnBrk="1" hangingPunct="1">
              <a:buFont typeface="Arial" charset="0"/>
              <a:buNone/>
            </a:pPr>
            <a:r>
              <a:rPr lang="fr-FR" sz="2400" b="1" dirty="0">
                <a:latin typeface="Calibri" charset="0"/>
                <a:ea typeface="ＭＳ Ｐゴシック" charset="0"/>
              </a:rPr>
              <a:t>2 composantes superposées: </a:t>
            </a:r>
          </a:p>
          <a:p>
            <a:pPr marL="857250" lvl="2" indent="-457200" eaLnBrk="1" hangingPunct="1">
              <a:buFont typeface="Wingdings 2" charset="0"/>
              <a:buChar char="»"/>
            </a:pPr>
            <a:r>
              <a:rPr lang="fr-FR" dirty="0">
                <a:latin typeface="Calibri" charset="0"/>
                <a:ea typeface="ＭＳ Ｐゴシック" charset="0"/>
              </a:rPr>
              <a:t>Source ponctuelle PKS2155.</a:t>
            </a:r>
          </a:p>
          <a:p>
            <a:pPr marL="857250" lvl="2" indent="-457200" eaLnBrk="1" hangingPunct="1">
              <a:buFont typeface="Wingdings 2" charset="0"/>
              <a:buChar char="»"/>
            </a:pPr>
            <a:r>
              <a:rPr lang="fr-FR" dirty="0">
                <a:latin typeface="Calibri" charset="0"/>
                <a:ea typeface="ＭＳ Ｐゴシック" charset="0"/>
              </a:rPr>
              <a:t>Un  fond diffus extragalactique ?</a:t>
            </a:r>
            <a:endParaRPr lang="fr-FR" sz="2800" dirty="0">
              <a:latin typeface="Calibri" charset="0"/>
              <a:ea typeface="ＭＳ Ｐゴシック" charset="0"/>
            </a:endParaRPr>
          </a:p>
          <a:p>
            <a:pPr marL="0" lvl="1" indent="0" eaLnBrk="1" hangingPunct="1">
              <a:buFont typeface="Arial" charset="0"/>
              <a:buNone/>
            </a:pPr>
            <a:r>
              <a:rPr lang="fr-FR" sz="2400" b="1" dirty="0">
                <a:latin typeface="Calibri" charset="0"/>
                <a:ea typeface="ＭＳ Ｐゴシック" charset="0"/>
              </a:rPr>
              <a:t>Chaque événement</a:t>
            </a:r>
            <a:r>
              <a:rPr lang="fr-FR" sz="2400" dirty="0">
                <a:latin typeface="Calibri" charset="0"/>
                <a:ea typeface="ＭＳ Ｐゴシック" charset="0"/>
              </a:rPr>
              <a:t> = probabilité provenance de la source + probabilité de provenance du fond</a:t>
            </a:r>
          </a:p>
          <a:p>
            <a:pPr marL="0" lvl="1" indent="0" eaLnBrk="1" hangingPunct="1">
              <a:buFont typeface="Arial" charset="0"/>
              <a:buNone/>
            </a:pPr>
            <a:r>
              <a:rPr lang="fr-FR" sz="2400" b="1" dirty="0">
                <a:latin typeface="Calibri" charset="0"/>
                <a:ea typeface="ＭＳ Ｐゴシック" charset="0"/>
              </a:rPr>
              <a:t>Les probabilités </a:t>
            </a:r>
            <a:r>
              <a:rPr lang="fr-FR" sz="2400" dirty="0" smtClean="0">
                <a:latin typeface="Calibri" charset="0"/>
                <a:ea typeface="ＭＳ Ｐゴシック" charset="0"/>
              </a:rPr>
              <a:t>dépendent de la position de l’événement. Elles sont déterminées grâce à la modélisation de </a:t>
            </a:r>
            <a:r>
              <a:rPr lang="fr-FR" sz="2400" dirty="0">
                <a:latin typeface="Calibri" charset="0"/>
                <a:ea typeface="ＭＳ Ｐゴシック" charset="0"/>
              </a:rPr>
              <a:t>la source</a:t>
            </a:r>
            <a:r>
              <a:rPr lang="fr-FR" sz="2400" dirty="0" smtClean="0">
                <a:latin typeface="Calibri" charset="0"/>
                <a:ea typeface="ＭＳ Ｐゴシック" charset="0"/>
              </a:rPr>
              <a:t>.</a:t>
            </a:r>
          </a:p>
          <a:p>
            <a:pPr marL="0" lvl="1" indent="0" eaLnBrk="1" hangingPunct="1">
              <a:buFont typeface="Arial" charset="0"/>
              <a:buNone/>
            </a:pPr>
            <a:endParaRPr lang="fr-FR" sz="2400" dirty="0">
              <a:latin typeface="Calibri" charset="0"/>
              <a:ea typeface="ＭＳ Ｐゴシック" charset="0"/>
            </a:endParaRPr>
          </a:p>
          <a:p>
            <a:pPr marL="400050" lvl="2" indent="0" eaLnBrk="1" hangingPunct="1">
              <a:buNone/>
            </a:pPr>
            <a:r>
              <a:rPr lang="fr-FR" dirty="0" smtClean="0">
                <a:latin typeface="Calibri" charset="0"/>
                <a:ea typeface="ＭＳ Ｐゴシック" charset="0"/>
              </a:rPr>
              <a:t>        -&gt; contribution des 2 composantes au spectre</a:t>
            </a:r>
          </a:p>
          <a:p>
            <a:pPr marL="0" lvl="1" indent="0" eaLnBrk="1" hangingPunct="1">
              <a:buFont typeface="Arial" charset="0"/>
              <a:buNone/>
            </a:pPr>
            <a:endParaRPr lang="fr-FR" sz="600" b="1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127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4C4E66B-0C5E-1148-8830-3513EA202F20}" type="slidenum">
              <a:rPr lang="fr-FR">
                <a:solidFill>
                  <a:srgbClr val="898989"/>
                </a:solidFill>
              </a:rPr>
              <a:pPr eaLnBrk="1" hangingPunct="1"/>
              <a:t>21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5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Image 6" descr="Weight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860516"/>
            <a:ext cx="2254205" cy="1509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b="1" dirty="0" smtClean="0">
                <a:ea typeface="+mj-ea"/>
                <a:cs typeface="+mj-cs"/>
              </a:rPr>
              <a:t>Obtention des 2 composantes du spectre </a:t>
            </a:r>
            <a:endParaRPr lang="fr-FR" sz="3600" b="1" dirty="0">
              <a:ea typeface="+mj-ea"/>
              <a:cs typeface="+mj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229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D3549DE-6817-D147-98E3-C4BEB833D1BB}" type="slidenum">
              <a:rPr lang="fr-FR">
                <a:solidFill>
                  <a:srgbClr val="898989"/>
                </a:solidFill>
              </a:rPr>
              <a:pPr eaLnBrk="1" hangingPunct="1"/>
              <a:t>22</a:t>
            </a:fld>
            <a:endParaRPr lang="fr-FR">
              <a:solidFill>
                <a:srgbClr val="898989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87588"/>
            <a:ext cx="27813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3856038"/>
            <a:ext cx="27813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347788"/>
            <a:ext cx="278765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>
            <a:cxnSpLocks noChangeShapeType="1"/>
          </p:cNvCxnSpPr>
          <p:nvPr/>
        </p:nvCxnSpPr>
        <p:spPr bwMode="auto">
          <a:xfrm>
            <a:off x="3390900" y="4368800"/>
            <a:ext cx="1860550" cy="10699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avec flèche 14"/>
          <p:cNvCxnSpPr>
            <a:cxnSpLocks noChangeShapeType="1"/>
          </p:cNvCxnSpPr>
          <p:nvPr/>
        </p:nvCxnSpPr>
        <p:spPr bwMode="auto">
          <a:xfrm flipV="1">
            <a:off x="3259138" y="1793875"/>
            <a:ext cx="1900237" cy="10064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0" name="ZoneTexte 17"/>
          <p:cNvSpPr txBox="1">
            <a:spLocks noChangeArrowheads="1"/>
          </p:cNvSpPr>
          <p:nvPr/>
        </p:nvSpPr>
        <p:spPr bwMode="auto">
          <a:xfrm>
            <a:off x="6411913" y="3521075"/>
            <a:ext cx="135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/>
              <a:t> Source</a:t>
            </a:r>
          </a:p>
        </p:txBody>
      </p:sp>
      <p:sp>
        <p:nvSpPr>
          <p:cNvPr id="12301" name="ZoneTexte 18"/>
          <p:cNvSpPr txBox="1">
            <a:spLocks noChangeArrowheads="1"/>
          </p:cNvSpPr>
          <p:nvPr/>
        </p:nvSpPr>
        <p:spPr bwMode="auto">
          <a:xfrm>
            <a:off x="6557963" y="6094413"/>
            <a:ext cx="936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/>
              <a:t>Fond</a:t>
            </a:r>
          </a:p>
        </p:txBody>
      </p:sp>
      <p:sp>
        <p:nvSpPr>
          <p:cNvPr id="12302" name="ZoneTexte 18"/>
          <p:cNvSpPr txBox="1">
            <a:spLocks noChangeArrowheads="1"/>
          </p:cNvSpPr>
          <p:nvPr/>
        </p:nvSpPr>
        <p:spPr bwMode="auto">
          <a:xfrm>
            <a:off x="2865438" y="5527675"/>
            <a:ext cx="30019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/>
              <a:t>  + </a:t>
            </a:r>
            <a:r>
              <a:rPr lang="fr-FR" sz="2800" b="1"/>
              <a:t>Carte des poids</a:t>
            </a:r>
          </a:p>
          <a:p>
            <a:pPr eaLnBrk="1" hangingPunct="1"/>
            <a:r>
              <a:rPr lang="fr-FR" sz="2400" b="1"/>
              <a:t>  </a:t>
            </a:r>
            <a:endParaRPr lang="fr-FR" sz="2800" b="1"/>
          </a:p>
        </p:txBody>
      </p:sp>
      <p:sp>
        <p:nvSpPr>
          <p:cNvPr id="12303" name="ZoneTexte 18"/>
          <p:cNvSpPr txBox="1">
            <a:spLocks noChangeArrowheads="1"/>
          </p:cNvSpPr>
          <p:nvPr/>
        </p:nvSpPr>
        <p:spPr bwMode="auto">
          <a:xfrm>
            <a:off x="257175" y="4813300"/>
            <a:ext cx="300196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/>
              <a:t>  Spectre global</a:t>
            </a:r>
          </a:p>
          <a:p>
            <a:pPr eaLnBrk="1" hangingPunct="1"/>
            <a:r>
              <a:rPr lang="fr-FR" sz="2400" b="1"/>
              <a:t>  </a:t>
            </a:r>
            <a:endParaRPr lang="fr-FR" sz="2800" b="1"/>
          </a:p>
        </p:txBody>
      </p:sp>
    </p:spTree>
    <p:extLst>
      <p:ext uri="{BB962C8B-B14F-4D97-AF65-F5344CB8AC3E}">
        <p14:creationId xmlns:p14="http://schemas.microsoft.com/office/powerpoint/2010/main" val="406632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>
                <a:latin typeface="Calibri" charset="0"/>
                <a:ea typeface="ＭＳ Ｐゴシック" charset="0"/>
              </a:rPr>
              <a:t>La méthode : ajustement des spectres</a:t>
            </a:r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 eaLnBrk="1" hangingPunct="1">
              <a:buFont typeface="Arial" charset="0"/>
              <a:buChar char="•"/>
            </a:pPr>
            <a:r>
              <a:rPr lang="fr-FR" u="sng" dirty="0">
                <a:latin typeface="Calibri" charset="0"/>
                <a:ea typeface="ＭＳ Ｐゴシック" charset="0"/>
              </a:rPr>
              <a:t>Hypothèse</a:t>
            </a:r>
            <a:r>
              <a:rPr lang="fr-FR" dirty="0">
                <a:latin typeface="Calibri" charset="0"/>
                <a:ea typeface="ＭＳ Ｐゴシック" charset="0"/>
              </a:rPr>
              <a:t>: Lois de puissance pour 2 composantes</a:t>
            </a:r>
          </a:p>
          <a:p>
            <a:pPr marL="457200" lvl="1" indent="-457200" eaLnBrk="1" hangingPunct="1">
              <a:buFont typeface="Arial" charset="0"/>
              <a:buChar char="•"/>
            </a:pPr>
            <a:endParaRPr lang="fr-FR" dirty="0">
              <a:latin typeface="Calibri" charset="0"/>
              <a:ea typeface="ＭＳ Ｐゴシック" charset="0"/>
            </a:endParaRPr>
          </a:p>
          <a:p>
            <a:pPr marL="457200" lvl="1" indent="-457200" eaLnBrk="1" hangingPunct="1">
              <a:buFont typeface="Arial" charset="0"/>
              <a:buChar char="•"/>
            </a:pPr>
            <a:endParaRPr lang="fr-FR" dirty="0">
              <a:latin typeface="Calibri" charset="0"/>
              <a:ea typeface="ＭＳ Ｐゴシック" charset="0"/>
            </a:endParaRPr>
          </a:p>
          <a:p>
            <a:pPr marL="457200" lvl="1" indent="-457200" eaLnBrk="1" hangingPunct="1">
              <a:buFont typeface="Arial" charset="0"/>
              <a:buChar char="•"/>
            </a:pPr>
            <a:endParaRPr lang="fr-FR" dirty="0">
              <a:latin typeface="Calibri" charset="0"/>
              <a:ea typeface="ＭＳ Ｐゴシック" charset="0"/>
            </a:endParaRPr>
          </a:p>
          <a:p>
            <a:pPr marL="457200" lvl="1" indent="-457200" eaLnBrk="1" hangingPunct="1">
              <a:buFont typeface="Arial" charset="0"/>
              <a:buChar char="•"/>
            </a:pPr>
            <a:r>
              <a:rPr lang="fr-FR" dirty="0">
                <a:latin typeface="Calibri" charset="0"/>
                <a:ea typeface="ＭＳ Ｐゴシック" charset="0"/>
              </a:rPr>
              <a:t>Correction par la fonction </a:t>
            </a:r>
            <a:r>
              <a:rPr lang="fr-FR" dirty="0" smtClean="0">
                <a:latin typeface="Calibri" charset="0"/>
                <a:ea typeface="ＭＳ Ｐゴシック" charset="0"/>
              </a:rPr>
              <a:t>d’</a:t>
            </a:r>
            <a:r>
              <a:rPr lang="fr-FR" altLang="ja-JP" dirty="0" err="1" smtClean="0">
                <a:latin typeface="Calibri" charset="0"/>
                <a:ea typeface="ＭＳ Ｐゴシック" charset="0"/>
              </a:rPr>
              <a:t>acceptance</a:t>
            </a:r>
            <a:endParaRPr lang="fr-FR" altLang="ja-JP" dirty="0">
              <a:latin typeface="Calibri" charset="0"/>
              <a:ea typeface="ＭＳ Ｐゴシック" charset="0"/>
            </a:endParaRPr>
          </a:p>
          <a:p>
            <a:pPr marL="457200" lvl="1" indent="-457200" eaLnBrk="1" hangingPunct="1">
              <a:buFont typeface="Arial" charset="0"/>
              <a:buChar char="•"/>
            </a:pPr>
            <a:r>
              <a:rPr lang="fr-FR" dirty="0">
                <a:latin typeface="Calibri" charset="0"/>
                <a:ea typeface="ＭＳ Ｐゴシック" charset="0"/>
              </a:rPr>
              <a:t>Ajustement de la contribution de la source et de la contribution du fond :</a:t>
            </a:r>
          </a:p>
          <a:p>
            <a:pPr marL="457200" lvl="1" indent="-457200" eaLnBrk="1" hangingPunct="1">
              <a:buFont typeface="Arial" charset="0"/>
              <a:buNone/>
            </a:pPr>
            <a:r>
              <a:rPr lang="fr-FR" dirty="0">
                <a:latin typeface="Calibri" charset="0"/>
                <a:ea typeface="ＭＳ Ｐゴシック" charset="0"/>
              </a:rPr>
              <a:t>			-&gt; obtention 2 indices spectraux ( </a:t>
            </a:r>
            <a:r>
              <a:rPr lang="az-Cyrl-AZ" dirty="0">
                <a:latin typeface="Arial" charset="0"/>
                <a:ea typeface="ＭＳ Ｐゴシック" charset="0"/>
                <a:cs typeface="Arial" charset="0"/>
              </a:rPr>
              <a:t>Г</a:t>
            </a:r>
            <a:r>
              <a:rPr lang="fr-FR" baseline="-25000" dirty="0">
                <a:latin typeface="Arial" charset="0"/>
                <a:ea typeface="ＭＳ Ｐゴシック" charset="0"/>
                <a:cs typeface="Arial" charset="0"/>
              </a:rPr>
              <a:t>1</a:t>
            </a:r>
            <a:r>
              <a:rPr lang="fr-FR" baseline="-25000" dirty="0">
                <a:latin typeface="Calibri" charset="0"/>
                <a:ea typeface="ＭＳ Ｐゴシック" charset="0"/>
              </a:rPr>
              <a:t> </a:t>
            </a:r>
            <a:r>
              <a:rPr lang="fr-FR" dirty="0">
                <a:latin typeface="Calibri" charset="0"/>
                <a:ea typeface="ＭＳ Ｐゴシック" charset="0"/>
              </a:rPr>
              <a:t>et </a:t>
            </a:r>
            <a:r>
              <a:rPr lang="az-Cyrl-AZ" dirty="0">
                <a:latin typeface="Arial" charset="0"/>
                <a:ea typeface="ＭＳ Ｐゴシック" charset="0"/>
                <a:cs typeface="Arial" charset="0"/>
              </a:rPr>
              <a:t>Г</a:t>
            </a:r>
            <a:r>
              <a:rPr lang="fr-FR" baseline="-25000" dirty="0"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fr-FR" dirty="0">
                <a:latin typeface="Calibri" charset="0"/>
                <a:ea typeface="ＭＳ Ｐゴシック" charset="0"/>
              </a:rPr>
              <a:t>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331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93BFC14-2998-4241-AA78-65B0EBC88CCE}" type="slidenum">
              <a:rPr lang="fr-FR">
                <a:solidFill>
                  <a:srgbClr val="898989"/>
                </a:solidFill>
              </a:rPr>
              <a:pPr eaLnBrk="1" hangingPunct="1"/>
              <a:t>23</a:t>
            </a:fld>
            <a:endParaRPr lang="fr-FR">
              <a:solidFill>
                <a:srgbClr val="898989"/>
              </a:solidFill>
            </a:endParaRPr>
          </a:p>
        </p:txBody>
      </p:sp>
      <p:graphicFrame>
        <p:nvGraphicFramePr>
          <p:cNvPr id="13319" name="Objet 1"/>
          <p:cNvGraphicFramePr>
            <a:graphicFrameLocks noChangeAspect="1"/>
          </p:cNvGraphicFramePr>
          <p:nvPr/>
        </p:nvGraphicFramePr>
        <p:xfrm>
          <a:off x="3014663" y="2154238"/>
          <a:ext cx="3233737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Equation" r:id="rId4" imgW="825480" imgH="406080" progId="Equation.DSMT4">
                  <p:embed/>
                </p:oleObj>
              </mc:Choice>
              <mc:Fallback>
                <p:oleObj name="Equation" r:id="rId4" imgW="8254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2154238"/>
                        <a:ext cx="3233737" cy="159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759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43" y="1372815"/>
            <a:ext cx="5342805" cy="274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94" y="4163246"/>
            <a:ext cx="4829536" cy="24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>
                <a:latin typeface="Calibri" charset="0"/>
                <a:ea typeface="ＭＳ Ｐゴシック" charset="0"/>
              </a:rPr>
              <a:t>Méthode d’ajustement multiple</a:t>
            </a:r>
          </a:p>
        </p:txBody>
      </p:sp>
      <p:sp>
        <p:nvSpPr>
          <p:cNvPr id="15364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4325"/>
            <a:ext cx="8229600" cy="4525963"/>
          </a:xfrm>
        </p:spPr>
        <p:txBody>
          <a:bodyPr/>
          <a:lstStyle/>
          <a:p>
            <a:pPr eaLnBrk="1" hangingPunct="1"/>
            <a:r>
              <a:rPr lang="fr-FR" dirty="0">
                <a:latin typeface="Calibri" charset="0"/>
                <a:ea typeface="ＭＳ Ｐゴシック" charset="0"/>
              </a:rPr>
              <a:t>Ajustement:</a:t>
            </a:r>
          </a:p>
          <a:p>
            <a:pPr lvl="1" eaLnBrk="1" hangingPunct="1"/>
            <a:r>
              <a:rPr lang="fr-FR" dirty="0">
                <a:latin typeface="Calibri" charset="0"/>
                <a:ea typeface="ＭＳ Ｐゴシック" charset="0"/>
              </a:rPr>
              <a:t> pondéré </a:t>
            </a:r>
          </a:p>
          <a:p>
            <a:pPr lvl="1" eaLnBrk="1" hangingPunct="1"/>
            <a:r>
              <a:rPr lang="fr-FR" dirty="0">
                <a:latin typeface="Calibri" charset="0"/>
                <a:ea typeface="ＭＳ Ｐゴシック" charset="0"/>
              </a:rPr>
              <a:t>non </a:t>
            </a:r>
            <a:r>
              <a:rPr lang="fr-FR" dirty="0" err="1">
                <a:latin typeface="Calibri" charset="0"/>
                <a:ea typeface="ＭＳ Ｐゴシック" charset="0"/>
              </a:rPr>
              <a:t>binné</a:t>
            </a:r>
            <a:endParaRPr lang="fr-FR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fr-FR" dirty="0">
                <a:latin typeface="Calibri" charset="0"/>
                <a:ea typeface="ＭＳ Ｐゴシック" charset="0"/>
              </a:rPr>
              <a:t>maximum </a:t>
            </a:r>
          </a:p>
          <a:p>
            <a:pPr lvl="1" eaLnBrk="1" hangingPunct="1">
              <a:buFont typeface="Arial" charset="0"/>
              <a:buNone/>
            </a:pPr>
            <a:r>
              <a:rPr lang="fr-FR" dirty="0">
                <a:latin typeface="Calibri" charset="0"/>
                <a:ea typeface="ＭＳ Ｐゴシック" charset="0"/>
              </a:rPr>
              <a:t>  de vraisemblance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536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A8EF8D2-3544-AA4C-8174-CD584189B9F0}" type="slidenum">
              <a:rPr lang="fr-FR">
                <a:solidFill>
                  <a:srgbClr val="898989"/>
                </a:solidFill>
              </a:rPr>
              <a:pPr eaLnBrk="1" hangingPunct="1"/>
              <a:t>24</a:t>
            </a:fld>
            <a:endParaRPr lang="fr-FR">
              <a:solidFill>
                <a:srgbClr val="89898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6420" y="4497295"/>
            <a:ext cx="1386780" cy="865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471535">
            <a:off x="3622509" y="4851018"/>
            <a:ext cx="2226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smtClean="0">
                <a:solidFill>
                  <a:schemeClr val="bg1">
                    <a:lumMod val="50000"/>
                  </a:schemeClr>
                </a:solidFill>
              </a:rPr>
              <a:t>Préliminaire</a:t>
            </a:r>
            <a:endParaRPr lang="fr-FR" sz="3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1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457200" y="868918"/>
            <a:ext cx="8229600" cy="562302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sz="3000" u="sng" dirty="0" smtClean="0">
                <a:latin typeface="Calibri" charset="0"/>
                <a:ea typeface="ＭＳ Ｐゴシック" charset="0"/>
              </a:rPr>
              <a:t>Sur la méthode d’ajustement du spectre</a:t>
            </a:r>
            <a:r>
              <a:rPr lang="fr-FR" sz="3000" dirty="0" smtClean="0">
                <a:latin typeface="Calibri" charset="0"/>
                <a:ea typeface="ＭＳ Ｐゴシック" charset="0"/>
              </a:rPr>
              <a:t>: </a:t>
            </a:r>
          </a:p>
          <a:p>
            <a:pPr marL="0" indent="0" eaLnBrk="1" hangingPunct="1">
              <a:buNone/>
            </a:pPr>
            <a:r>
              <a:rPr lang="fr-FR" sz="3000" dirty="0">
                <a:latin typeface="Calibri" charset="0"/>
                <a:ea typeface="ＭＳ Ｐゴシック" charset="0"/>
              </a:rPr>
              <a:t>	</a:t>
            </a:r>
            <a:r>
              <a:rPr lang="fr-FR" sz="3000" dirty="0" smtClean="0">
                <a:latin typeface="Calibri" charset="0"/>
                <a:ea typeface="ＭＳ Ｐゴシック" charset="0"/>
              </a:rPr>
              <a:t>Les </a:t>
            </a:r>
            <a:r>
              <a:rPr lang="fr-FR" sz="3000" dirty="0">
                <a:latin typeface="Calibri" charset="0"/>
                <a:ea typeface="ＭＳ Ｐゴシック" charset="0"/>
              </a:rPr>
              <a:t>outils sont en place</a:t>
            </a:r>
          </a:p>
          <a:p>
            <a:pPr eaLnBrk="1" hangingPunct="1"/>
            <a:endParaRPr lang="fr-FR" sz="3000" dirty="0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fr-FR" sz="3000" dirty="0">
                <a:latin typeface="Calibri" charset="0"/>
                <a:ea typeface="ＭＳ Ｐゴシック" charset="0"/>
              </a:rPr>
              <a:t>Améliorer la fonction </a:t>
            </a:r>
            <a:r>
              <a:rPr lang="fr-FR" sz="3000" dirty="0" smtClean="0">
                <a:latin typeface="Calibri" charset="0"/>
                <a:ea typeface="ＭＳ Ｐゴシック" charset="0"/>
              </a:rPr>
              <a:t>d</a:t>
            </a:r>
            <a:r>
              <a:rPr lang="en-US" sz="3000" dirty="0" smtClean="0">
                <a:latin typeface="Calibri" charset="0"/>
                <a:ea typeface="ＭＳ Ｐゴシック" charset="0"/>
              </a:rPr>
              <a:t>’</a:t>
            </a:r>
            <a:r>
              <a:rPr lang="fr-FR" sz="3000" dirty="0" err="1" smtClean="0">
                <a:latin typeface="Calibri" charset="0"/>
                <a:ea typeface="ＭＳ Ｐゴシック" charset="0"/>
              </a:rPr>
              <a:t>acceptance</a:t>
            </a:r>
            <a:r>
              <a:rPr lang="fr-FR" sz="3000" dirty="0" smtClean="0">
                <a:latin typeface="Calibri" charset="0"/>
                <a:ea typeface="ＭＳ Ｐゴシック" charset="0"/>
              </a:rPr>
              <a:t> ?</a:t>
            </a:r>
          </a:p>
          <a:p>
            <a:pPr eaLnBrk="1" hangingPunct="1"/>
            <a:endParaRPr lang="fr-FR" sz="3000" dirty="0">
              <a:latin typeface="Calibri" charset="0"/>
              <a:ea typeface="ＭＳ Ｐゴシック" charset="0"/>
            </a:endParaRPr>
          </a:p>
          <a:p>
            <a:r>
              <a:rPr lang="fr-FR" sz="3000" dirty="0">
                <a:latin typeface="Calibri" charset="0"/>
                <a:ea typeface="ＭＳ Ｐゴシック" charset="0"/>
              </a:rPr>
              <a:t>Étudier différentes régions du ciel hors plan galactique </a:t>
            </a:r>
            <a:r>
              <a:rPr lang="fr-FR" sz="3000" dirty="0" smtClean="0">
                <a:latin typeface="Calibri" charset="0"/>
                <a:ea typeface="ＭＳ Ｐゴシック" charset="0"/>
              </a:rPr>
              <a:t>:</a:t>
            </a:r>
          </a:p>
          <a:p>
            <a:pPr lvl="1"/>
            <a:r>
              <a:rPr lang="fr-FR" sz="2600" dirty="0" smtClean="0">
                <a:latin typeface="Calibri" charset="0"/>
                <a:ea typeface="ＭＳ Ｐゴシック" charset="0"/>
              </a:rPr>
              <a:t>Vérifier </a:t>
            </a:r>
            <a:r>
              <a:rPr lang="fr-FR" sz="2600" dirty="0">
                <a:latin typeface="Calibri" charset="0"/>
                <a:ea typeface="ＭＳ Ｐゴシック" charset="0"/>
              </a:rPr>
              <a:t>l’hypothèse de la loi de </a:t>
            </a:r>
            <a:r>
              <a:rPr lang="fr-FR" sz="2600" dirty="0" smtClean="0">
                <a:latin typeface="Calibri" charset="0"/>
                <a:ea typeface="ＭＳ Ｐゴシック" charset="0"/>
              </a:rPr>
              <a:t>puissance pour le fond diffus extragalactique</a:t>
            </a:r>
          </a:p>
          <a:p>
            <a:pPr lvl="1"/>
            <a:r>
              <a:rPr lang="fr-FR" sz="2600" dirty="0" smtClean="0">
                <a:latin typeface="Calibri" charset="0"/>
                <a:ea typeface="ＭＳ Ｐゴシック" charset="0"/>
              </a:rPr>
              <a:t>Tester l’isotropie du fond extragalactique (résultats compatibles ?)</a:t>
            </a:r>
          </a:p>
          <a:p>
            <a:pPr lvl="1"/>
            <a:endParaRPr lang="fr-FR" sz="3000" dirty="0" smtClean="0">
              <a:latin typeface="Calibri" charset="0"/>
              <a:ea typeface="ＭＳ Ｐゴシック" charset="0"/>
            </a:endParaRPr>
          </a:p>
          <a:p>
            <a:r>
              <a:rPr lang="fr-FR" sz="3000" dirty="0" smtClean="0">
                <a:latin typeface="Calibri" charset="0"/>
                <a:ea typeface="ＭＳ Ｐゴシック" charset="0"/>
              </a:rPr>
              <a:t>Contribution fond diffus galactique résiduel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639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05C2BBE-338B-A146-81E3-532E3342FE9A}" type="slidenum">
              <a:rPr lang="fr-FR">
                <a:solidFill>
                  <a:srgbClr val="898989"/>
                </a:solidFill>
              </a:rPr>
              <a:pPr eaLnBrk="1" hangingPunct="1"/>
              <a:t>25</a:t>
            </a:fld>
            <a:endParaRPr lang="fr-FR">
              <a:solidFill>
                <a:srgbClr val="898989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57200" y="-1858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Conclusions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4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cap="none" dirty="0" smtClean="0">
                <a:latin typeface="Calibri" charset="0"/>
                <a:ea typeface="ＭＳ Ｐゴシック" charset="0"/>
              </a:rPr>
              <a:t>PERSPECTIVES</a:t>
            </a:r>
            <a:endParaRPr lang="fr-FR" sz="3600" cap="none" dirty="0">
              <a:latin typeface="Calibri" charset="0"/>
              <a:ea typeface="ＭＳ Ｐゴシック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2800" b="1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Discussion</a:t>
            </a:r>
            <a:endParaRPr lang="fr-FR" sz="2800" b="1" dirty="0">
              <a:solidFill>
                <a:srgbClr val="898989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02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CCFEEA1-15FB-0343-A97C-B3457C242577}" type="slidenum">
              <a:rPr lang="fr-FR">
                <a:solidFill>
                  <a:srgbClr val="898989"/>
                </a:solidFill>
              </a:rPr>
              <a:pPr eaLnBrk="1" hangingPunct="1"/>
              <a:t>26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4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2503"/>
            <a:ext cx="8229600" cy="1143000"/>
          </a:xfrm>
        </p:spPr>
        <p:txBody>
          <a:bodyPr/>
          <a:lstStyle/>
          <a:p>
            <a:r>
              <a:rPr lang="en-US" dirty="0" smtClean="0"/>
              <a:t>Plan </a:t>
            </a:r>
            <a:r>
              <a:rPr lang="en-US" dirty="0" err="1" smtClean="0"/>
              <a:t>galactique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9303"/>
            <a:ext cx="8229600" cy="3793648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charset="0"/>
                <a:ea typeface="ＭＳ Ｐゴシック" charset="0"/>
              </a:rPr>
              <a:t>Étude centre galactique: composante           fond diffus galactique en plus</a:t>
            </a:r>
          </a:p>
          <a:p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 descr="Sgr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51" y="2847113"/>
            <a:ext cx="6732646" cy="32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8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Fermi / HESS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68857"/>
          </a:xfrm>
        </p:spPr>
        <p:txBody>
          <a:bodyPr/>
          <a:lstStyle/>
          <a:p>
            <a:r>
              <a:rPr lang="fr-FR" dirty="0" smtClean="0"/>
              <a:t>Inter-calibrage entre HESS et Fermi grâce à l’ajout du cinquième télescope</a:t>
            </a:r>
          </a:p>
          <a:p>
            <a:r>
              <a:rPr lang="fr-FR" dirty="0" smtClean="0">
                <a:latin typeface="Calibri" charset="0"/>
                <a:ea typeface="ＭＳ Ｐゴシック" charset="0"/>
              </a:rPr>
              <a:t>Ajustement simultané avec les données de Fermi 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gl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58" y="3892218"/>
            <a:ext cx="4397273" cy="2484459"/>
          </a:xfrm>
          <a:prstGeom prst="rect">
            <a:avLst/>
          </a:prstGeom>
        </p:spPr>
      </p:pic>
      <p:pic>
        <p:nvPicPr>
          <p:cNvPr id="5" name="Image 4" descr="IMG_32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2218"/>
            <a:ext cx="4002793" cy="2668529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61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http://www.aanda.org/articles/aa/full_html/2010/09/aa13822-09/img122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79" t="36450" r="50576" b="36450"/>
          <a:stretch/>
        </p:blipFill>
        <p:spPr bwMode="auto">
          <a:xfrm>
            <a:off x="7092280" y="4623020"/>
            <a:ext cx="2033003" cy="19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aanda.org/articles/aa/full_html/2010/09/aa13822-09/img12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 r="50000" b="70149"/>
          <a:stretch/>
        </p:blipFill>
        <p:spPr bwMode="auto">
          <a:xfrm>
            <a:off x="2506951" y="5091558"/>
            <a:ext cx="1993041" cy="10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news.slac.stanford.edu/sites/default/files/images/image/main_allsky_unlabeled-for-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328592" cy="38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Composantes du rayonnement gamma</a:t>
            </a:r>
            <a:endParaRPr lang="fr-FR" sz="3600" b="1" dirty="0"/>
          </a:p>
        </p:txBody>
      </p:sp>
      <p:pic>
        <p:nvPicPr>
          <p:cNvPr id="7" name="Picture 7" descr="http://www.aanda.org/articles/aa/full_html/2010/09/aa13822-09/img12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t="69433" r="23123" b="3387"/>
          <a:stretch/>
        </p:blipFill>
        <p:spPr bwMode="auto">
          <a:xfrm>
            <a:off x="35496" y="5068402"/>
            <a:ext cx="2136775" cy="10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78959" y="4311341"/>
            <a:ext cx="1915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Emission diffuse</a:t>
            </a:r>
          </a:p>
          <a:p>
            <a:pPr algn="ctr"/>
            <a:r>
              <a:rPr lang="fr-FR" sz="2000" b="1" dirty="0" smtClean="0"/>
              <a:t>Galactique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816330" y="4365104"/>
            <a:ext cx="1915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Emission diffuse</a:t>
            </a:r>
          </a:p>
          <a:p>
            <a:pPr algn="ctr"/>
            <a:r>
              <a:rPr lang="fr-FR" sz="2000" b="1" dirty="0" smtClean="0"/>
              <a:t>Extragalactique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94531" y="4377298"/>
            <a:ext cx="181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Sources</a:t>
            </a:r>
          </a:p>
          <a:p>
            <a:pPr algn="ctr"/>
            <a:r>
              <a:rPr lang="fr-FR" sz="2000" b="1" dirty="0" smtClean="0"/>
              <a:t>Astrophysiques</a:t>
            </a:r>
            <a:endParaRPr lang="fr-FR" sz="2000" b="1" dirty="0"/>
          </a:p>
        </p:txBody>
      </p:sp>
      <p:sp>
        <p:nvSpPr>
          <p:cNvPr id="3" name="Ellipse 2"/>
          <p:cNvSpPr/>
          <p:nvPr/>
        </p:nvSpPr>
        <p:spPr>
          <a:xfrm>
            <a:off x="4932040" y="5074572"/>
            <a:ext cx="1770135" cy="999220"/>
          </a:xfrm>
          <a:prstGeom prst="ellipse">
            <a:avLst/>
          </a:prstGeom>
          <a:solidFill>
            <a:srgbClr val="312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028537" y="522023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492496" y="522023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4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724744" y="5220239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+     	   ?</a:t>
            </a:r>
            <a:endParaRPr lang="fr-FR" sz="40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49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62332"/>
            <a:ext cx="8229600" cy="1143000"/>
          </a:xfrm>
        </p:spPr>
        <p:txBody>
          <a:bodyPr/>
          <a:lstStyle/>
          <a:p>
            <a:r>
              <a:rPr lang="fr-FR" smtClean="0"/>
              <a:t>Merci!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06670"/>
            <a:ext cx="8229600" cy="1143000"/>
          </a:xfrm>
        </p:spPr>
        <p:txBody>
          <a:bodyPr/>
          <a:lstStyle/>
          <a:p>
            <a:r>
              <a:rPr lang="fr-FR" dirty="0" smtClean="0"/>
              <a:t>Backup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184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Sources astrophysiques au TeV</a:t>
            </a:r>
            <a:endParaRPr lang="fr-FR" sz="3600" b="1" dirty="0"/>
          </a:p>
        </p:txBody>
      </p:sp>
      <p:pic>
        <p:nvPicPr>
          <p:cNvPr id="2053" name="Picture 5" descr="http://tevcat.uchicago.edu/tmp/legen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"/>
          <a:stretch/>
        </p:blipFill>
        <p:spPr bwMode="auto">
          <a:xfrm>
            <a:off x="7452320" y="1556792"/>
            <a:ext cx="1650790" cy="26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7" y="1385146"/>
            <a:ext cx="7316661" cy="384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www.mpi-hd.mpg.de/mpi/typo3temp/pics/457e3152e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65204"/>
            <a:ext cx="1405522" cy="12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ig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2697" r="3694" b="10272"/>
          <a:stretch/>
        </p:blipFill>
        <p:spPr bwMode="auto">
          <a:xfrm>
            <a:off x="1868469" y="5465203"/>
            <a:ext cx="1335379" cy="12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ig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88" y="5463743"/>
            <a:ext cx="1381328" cy="12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ig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82" y="5465204"/>
            <a:ext cx="1251874" cy="12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www.mpi-hd.mpg.de/hfm/HESS/pages/home/som/2006/03/images/Som_3_06_p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63736"/>
            <a:ext cx="1224137" cy="12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www.mpi-hd.mpg.de/hfm/HESS/pages/home/som/2006/04/images/Som_4_06_p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3178" r="10556" b="9444"/>
          <a:stretch/>
        </p:blipFill>
        <p:spPr bwMode="auto">
          <a:xfrm>
            <a:off x="7568181" y="5465204"/>
            <a:ext cx="1223474" cy="12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6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Mesure du fond </a:t>
            </a:r>
            <a:r>
              <a:rPr lang="fr-FR" sz="3600" b="1" dirty="0"/>
              <a:t>gamma </a:t>
            </a:r>
            <a:r>
              <a:rPr lang="fr-FR" sz="3600" b="1" dirty="0" smtClean="0"/>
              <a:t>diffus galactique par EGRET et Fermi</a:t>
            </a:r>
            <a:endParaRPr lang="fr-FR" sz="36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Char char="»"/>
            </a:pPr>
            <a:r>
              <a:rPr lang="fr-FR" sz="2400" b="1" dirty="0" smtClean="0"/>
              <a:t>Mesure du fond diffus hors plan galactique.</a:t>
            </a:r>
            <a:endParaRPr lang="fr-FR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60" y="2492896"/>
            <a:ext cx="68294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12822" y="2123564"/>
            <a:ext cx="597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       Fermi-LAT vs EGRET				Fermi-LAT vs modèles</a:t>
            </a:r>
            <a:endParaRPr lang="fr-FR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8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67" y="4703018"/>
            <a:ext cx="68294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Emissions diffuses Extragalactique</a:t>
            </a:r>
            <a:endParaRPr lang="fr-FR" sz="36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66374" y="152549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 </a:t>
            </a:r>
            <a:r>
              <a:rPr lang="fr-FR" sz="2400" b="1" dirty="0" smtClean="0"/>
              <a:t>     Plan galactique			            Hors plan galactique</a:t>
            </a:r>
            <a:endParaRPr lang="fr-FR" sz="2400" b="1" dirty="0"/>
          </a:p>
        </p:txBody>
      </p:sp>
      <p:pic>
        <p:nvPicPr>
          <p:cNvPr id="3076" name="Picture 4" descr="http://ars.els-cdn.com/content/image/1-s2.0-S0927650506000351-gr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33761"/>
            <a:ext cx="36385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rs.els-cdn.com/content/image/1-s2.0-S0927650506000351-gr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6385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5815" y="5013176"/>
            <a:ext cx="2096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MILAGRO</a:t>
            </a:r>
            <a:endParaRPr lang="fr-FR" sz="2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2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Fond diffus des électrons</a:t>
            </a:r>
            <a:endParaRPr lang="fr-FR" sz="36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Char char="»"/>
            </a:pPr>
            <a:r>
              <a:rPr lang="fr-FR" sz="2400" b="1" dirty="0" smtClean="0"/>
              <a:t>Mesures du fond diffus des électrons.</a:t>
            </a:r>
            <a:endParaRPr lang="fr-FR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847413" y="2117017"/>
            <a:ext cx="357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ATIC, PPB-BETS, Fermi-LAT, HESS</a:t>
            </a:r>
            <a:endParaRPr lang="fr-FR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34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82" y="2654601"/>
            <a:ext cx="5099554" cy="34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Recherche de matière noire dans les données de Fermi LAT</a:t>
            </a:r>
            <a:endParaRPr lang="fr-FR" sz="36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Char char="»"/>
            </a:pPr>
            <a:r>
              <a:rPr lang="fr-FR" sz="2400" b="1" dirty="0" smtClean="0"/>
              <a:t>Modèle d’annihilation avec un rayonnement </a:t>
            </a:r>
            <a:r>
              <a:rPr lang="fr-FR" sz="2400" b="1" dirty="0" err="1" smtClean="0"/>
              <a:t>Bremsstralung</a:t>
            </a:r>
            <a:r>
              <a:rPr lang="fr-FR" sz="2400" b="1" dirty="0" smtClean="0"/>
              <a:t> interne qui augmente la section efficace</a:t>
            </a:r>
            <a:endParaRPr lang="fr-FR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4" y="2367100"/>
            <a:ext cx="4859956" cy="412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52430"/>
            <a:ext cx="2448296" cy="14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69784"/>
            <a:ext cx="3504109" cy="84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2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850" y="-128233"/>
            <a:ext cx="86868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Fonction d’étalement du point (PSF)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550" y="897630"/>
            <a:ext cx="7962141" cy="3273870"/>
          </a:xfrm>
        </p:spPr>
        <p:txBody>
          <a:bodyPr/>
          <a:lstStyle/>
          <a:p>
            <a:r>
              <a:rPr lang="fr-FR" dirty="0"/>
              <a:t>R</a:t>
            </a:r>
            <a:r>
              <a:rPr lang="fr-FR" dirty="0" smtClean="0"/>
              <a:t>éponse d’un système d’imagerie à une source ponctuelle</a:t>
            </a:r>
          </a:p>
          <a:p>
            <a:endParaRPr lang="fr-FR" sz="1400" dirty="0" smtClean="0"/>
          </a:p>
          <a:p>
            <a:r>
              <a:rPr lang="fr-FR" dirty="0" smtClean="0"/>
              <a:t>Dépendante de:</a:t>
            </a:r>
          </a:p>
          <a:p>
            <a:pPr lvl="1"/>
            <a:r>
              <a:rPr lang="fr-FR" dirty="0" smtClean="0"/>
              <a:t>Angle zénithal</a:t>
            </a:r>
          </a:p>
          <a:p>
            <a:pPr lvl="1"/>
            <a:r>
              <a:rPr lang="fr-FR" dirty="0"/>
              <a:t> 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PSF_3D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32" y="1852013"/>
            <a:ext cx="5183968" cy="351556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10800000" flipH="1" flipV="1">
            <a:off x="3441483" y="5247016"/>
            <a:ext cx="6030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Lucida Grande"/>
              <a:buChar char="-"/>
            </a:pPr>
            <a:r>
              <a:rPr lang="fr-FR" sz="2800" dirty="0" smtClean="0"/>
              <a:t>Énergie des évènements: indice spectral de la source (loi de puissance)</a:t>
            </a:r>
          </a:p>
        </p:txBody>
      </p:sp>
      <p:pic>
        <p:nvPicPr>
          <p:cNvPr id="8" name="Image 7" descr="PSF_vueDessus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" y="4163943"/>
            <a:ext cx="3962506" cy="26872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9014" y="3291720"/>
            <a:ext cx="4018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800" dirty="0"/>
              <a:t> </a:t>
            </a:r>
            <a:r>
              <a:rPr lang="fr-FR" sz="2800" dirty="0" smtClean="0"/>
              <a:t>   Distance </a:t>
            </a:r>
            <a:r>
              <a:rPr lang="fr-FR" sz="2800" dirty="0"/>
              <a:t>au centre </a:t>
            </a:r>
            <a:r>
              <a:rPr lang="fr-FR" sz="2800" dirty="0" smtClean="0"/>
              <a:t> </a:t>
            </a:r>
          </a:p>
          <a:p>
            <a:pPr lvl="1"/>
            <a:r>
              <a:rPr lang="fr-FR" sz="2800" dirty="0"/>
              <a:t> </a:t>
            </a:r>
            <a:r>
              <a:rPr lang="fr-FR" sz="2800" dirty="0" smtClean="0"/>
              <a:t>   de </a:t>
            </a:r>
            <a:r>
              <a:rPr lang="fr-FR" sz="2800" dirty="0"/>
              <a:t>la </a:t>
            </a:r>
            <a:r>
              <a:rPr lang="fr-FR" sz="2800" dirty="0" smtClean="0"/>
              <a:t>caméra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7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423311" y="689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Méthode de soustraction</a:t>
            </a:r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3780508" y="1830234"/>
            <a:ext cx="4906291" cy="4526115"/>
            <a:chOff x="3780509" y="2105406"/>
            <a:chExt cx="4478582" cy="3992662"/>
          </a:xfrm>
        </p:grpSpPr>
        <p:grpSp>
          <p:nvGrpSpPr>
            <p:cNvPr id="9" name="Groupe 8"/>
            <p:cNvGrpSpPr/>
            <p:nvPr/>
          </p:nvGrpSpPr>
          <p:grpSpPr>
            <a:xfrm>
              <a:off x="4442445" y="2105406"/>
              <a:ext cx="3809825" cy="3624907"/>
              <a:chOff x="2020713" y="692660"/>
              <a:chExt cx="4871106" cy="4752564"/>
            </a:xfrm>
          </p:grpSpPr>
          <p:sp>
            <p:nvSpPr>
              <p:cNvPr id="10" name="Forme libre 9"/>
              <p:cNvSpPr/>
              <p:nvPr/>
            </p:nvSpPr>
            <p:spPr>
              <a:xfrm>
                <a:off x="2020713" y="692660"/>
                <a:ext cx="4871106" cy="3436875"/>
              </a:xfrm>
              <a:custGeom>
                <a:avLst/>
                <a:gdLst>
                  <a:gd name="connsiteX0" fmla="*/ 0 w 1806223"/>
                  <a:gd name="connsiteY0" fmla="*/ 1614312 h 1778384"/>
                  <a:gd name="connsiteX1" fmla="*/ 485423 w 1806223"/>
                  <a:gd name="connsiteY1" fmla="*/ 1614312 h 1778384"/>
                  <a:gd name="connsiteX2" fmla="*/ 869245 w 1806223"/>
                  <a:gd name="connsiteY2" fmla="*/ 1 h 1778384"/>
                  <a:gd name="connsiteX3" fmla="*/ 1332089 w 1806223"/>
                  <a:gd name="connsiteY3" fmla="*/ 1625601 h 1778384"/>
                  <a:gd name="connsiteX4" fmla="*/ 1806223 w 1806223"/>
                  <a:gd name="connsiteY4" fmla="*/ 1614312 h 1778384"/>
                  <a:gd name="connsiteX0" fmla="*/ 0 w 1806223"/>
                  <a:gd name="connsiteY0" fmla="*/ 1614331 h 1778403"/>
                  <a:gd name="connsiteX1" fmla="*/ 399118 w 1806223"/>
                  <a:gd name="connsiteY1" fmla="*/ 1589387 h 1778403"/>
                  <a:gd name="connsiteX2" fmla="*/ 869245 w 1806223"/>
                  <a:gd name="connsiteY2" fmla="*/ 20 h 1778403"/>
                  <a:gd name="connsiteX3" fmla="*/ 1332089 w 1806223"/>
                  <a:gd name="connsiteY3" fmla="*/ 1625620 h 1778403"/>
                  <a:gd name="connsiteX4" fmla="*/ 1806223 w 1806223"/>
                  <a:gd name="connsiteY4" fmla="*/ 1614331 h 1778403"/>
                  <a:gd name="connsiteX0" fmla="*/ 0 w 1806223"/>
                  <a:gd name="connsiteY0" fmla="*/ 1614330 h 1778402"/>
                  <a:gd name="connsiteX1" fmla="*/ 399118 w 1806223"/>
                  <a:gd name="connsiteY1" fmla="*/ 1589386 h 1778402"/>
                  <a:gd name="connsiteX2" fmla="*/ 869245 w 1806223"/>
                  <a:gd name="connsiteY2" fmla="*/ 19 h 1778402"/>
                  <a:gd name="connsiteX3" fmla="*/ 1332089 w 1806223"/>
                  <a:gd name="connsiteY3" fmla="*/ 1625619 h 1778402"/>
                  <a:gd name="connsiteX4" fmla="*/ 1806223 w 1806223"/>
                  <a:gd name="connsiteY4" fmla="*/ 1614330 h 1778402"/>
                  <a:gd name="connsiteX0" fmla="*/ 0 w 1802113"/>
                  <a:gd name="connsiteY0" fmla="*/ 1701638 h 1803607"/>
                  <a:gd name="connsiteX1" fmla="*/ 395008 w 1802113"/>
                  <a:gd name="connsiteY1" fmla="*/ 1589387 h 1803607"/>
                  <a:gd name="connsiteX2" fmla="*/ 865135 w 1802113"/>
                  <a:gd name="connsiteY2" fmla="*/ 20 h 1803607"/>
                  <a:gd name="connsiteX3" fmla="*/ 1327979 w 1802113"/>
                  <a:gd name="connsiteY3" fmla="*/ 1625620 h 1803607"/>
                  <a:gd name="connsiteX4" fmla="*/ 1802113 w 1802113"/>
                  <a:gd name="connsiteY4" fmla="*/ 1614331 h 1803607"/>
                  <a:gd name="connsiteX0" fmla="*/ 0 w 1802113"/>
                  <a:gd name="connsiteY0" fmla="*/ 1701638 h 1778403"/>
                  <a:gd name="connsiteX1" fmla="*/ 395008 w 1802113"/>
                  <a:gd name="connsiteY1" fmla="*/ 1589387 h 1778403"/>
                  <a:gd name="connsiteX2" fmla="*/ 865135 w 1802113"/>
                  <a:gd name="connsiteY2" fmla="*/ 20 h 1778403"/>
                  <a:gd name="connsiteX3" fmla="*/ 1327979 w 1802113"/>
                  <a:gd name="connsiteY3" fmla="*/ 1625620 h 1778403"/>
                  <a:gd name="connsiteX4" fmla="*/ 1802113 w 1802113"/>
                  <a:gd name="connsiteY4" fmla="*/ 1614331 h 1778403"/>
                  <a:gd name="connsiteX0" fmla="*/ 0 w 1793893"/>
                  <a:gd name="connsiteY0" fmla="*/ 1888724 h 1891816"/>
                  <a:gd name="connsiteX1" fmla="*/ 386788 w 1793893"/>
                  <a:gd name="connsiteY1" fmla="*/ 1589388 h 1891816"/>
                  <a:gd name="connsiteX2" fmla="*/ 856915 w 1793893"/>
                  <a:gd name="connsiteY2" fmla="*/ 21 h 1891816"/>
                  <a:gd name="connsiteX3" fmla="*/ 1319759 w 1793893"/>
                  <a:gd name="connsiteY3" fmla="*/ 1625621 h 1891816"/>
                  <a:gd name="connsiteX4" fmla="*/ 1793893 w 1793893"/>
                  <a:gd name="connsiteY4" fmla="*/ 1614332 h 1891816"/>
                  <a:gd name="connsiteX0" fmla="*/ 0 w 1793893"/>
                  <a:gd name="connsiteY0" fmla="*/ 1888724 h 1891816"/>
                  <a:gd name="connsiteX1" fmla="*/ 386788 w 1793893"/>
                  <a:gd name="connsiteY1" fmla="*/ 1589388 h 1891816"/>
                  <a:gd name="connsiteX2" fmla="*/ 856915 w 1793893"/>
                  <a:gd name="connsiteY2" fmla="*/ 21 h 1891816"/>
                  <a:gd name="connsiteX3" fmla="*/ 1319759 w 1793893"/>
                  <a:gd name="connsiteY3" fmla="*/ 1625621 h 1891816"/>
                  <a:gd name="connsiteX4" fmla="*/ 1793893 w 1793893"/>
                  <a:gd name="connsiteY4" fmla="*/ 1614332 h 1891816"/>
                  <a:gd name="connsiteX0" fmla="*/ 0 w 1777454"/>
                  <a:gd name="connsiteY0" fmla="*/ 1888724 h 1893136"/>
                  <a:gd name="connsiteX1" fmla="*/ 386788 w 1777454"/>
                  <a:gd name="connsiteY1" fmla="*/ 1589388 h 1893136"/>
                  <a:gd name="connsiteX2" fmla="*/ 856915 w 1777454"/>
                  <a:gd name="connsiteY2" fmla="*/ 21 h 1893136"/>
                  <a:gd name="connsiteX3" fmla="*/ 1319759 w 1777454"/>
                  <a:gd name="connsiteY3" fmla="*/ 1625621 h 1893136"/>
                  <a:gd name="connsiteX4" fmla="*/ 1777454 w 1777454"/>
                  <a:gd name="connsiteY4" fmla="*/ 1888724 h 1893136"/>
                  <a:gd name="connsiteX0" fmla="*/ 0 w 1773344"/>
                  <a:gd name="connsiteY0" fmla="*/ 1888724 h 1898583"/>
                  <a:gd name="connsiteX1" fmla="*/ 386788 w 1773344"/>
                  <a:gd name="connsiteY1" fmla="*/ 1589388 h 1898583"/>
                  <a:gd name="connsiteX2" fmla="*/ 856915 w 1773344"/>
                  <a:gd name="connsiteY2" fmla="*/ 21 h 1898583"/>
                  <a:gd name="connsiteX3" fmla="*/ 1319759 w 1773344"/>
                  <a:gd name="connsiteY3" fmla="*/ 1625621 h 1898583"/>
                  <a:gd name="connsiteX4" fmla="*/ 1773344 w 1773344"/>
                  <a:gd name="connsiteY4" fmla="*/ 1894960 h 1898583"/>
                  <a:gd name="connsiteX0" fmla="*/ 0 w 1773344"/>
                  <a:gd name="connsiteY0" fmla="*/ 1888724 h 1898583"/>
                  <a:gd name="connsiteX1" fmla="*/ 386788 w 1773344"/>
                  <a:gd name="connsiteY1" fmla="*/ 1589388 h 1898583"/>
                  <a:gd name="connsiteX2" fmla="*/ 856915 w 1773344"/>
                  <a:gd name="connsiteY2" fmla="*/ 21 h 1898583"/>
                  <a:gd name="connsiteX3" fmla="*/ 1319759 w 1773344"/>
                  <a:gd name="connsiteY3" fmla="*/ 1625621 h 1898583"/>
                  <a:gd name="connsiteX4" fmla="*/ 1773344 w 1773344"/>
                  <a:gd name="connsiteY4" fmla="*/ 1894960 h 1898583"/>
                  <a:gd name="connsiteX0" fmla="*/ 0 w 1773344"/>
                  <a:gd name="connsiteY0" fmla="*/ 1888724 h 1898583"/>
                  <a:gd name="connsiteX1" fmla="*/ 386788 w 1773344"/>
                  <a:gd name="connsiteY1" fmla="*/ 1589388 h 1898583"/>
                  <a:gd name="connsiteX2" fmla="*/ 856915 w 1773344"/>
                  <a:gd name="connsiteY2" fmla="*/ 21 h 1898583"/>
                  <a:gd name="connsiteX3" fmla="*/ 1319759 w 1773344"/>
                  <a:gd name="connsiteY3" fmla="*/ 1625621 h 1898583"/>
                  <a:gd name="connsiteX4" fmla="*/ 1773344 w 1773344"/>
                  <a:gd name="connsiteY4" fmla="*/ 1894960 h 1898583"/>
                  <a:gd name="connsiteX0" fmla="*/ 0 w 1773344"/>
                  <a:gd name="connsiteY0" fmla="*/ 1888724 h 1898583"/>
                  <a:gd name="connsiteX1" fmla="*/ 386788 w 1773344"/>
                  <a:gd name="connsiteY1" fmla="*/ 1589388 h 1898583"/>
                  <a:gd name="connsiteX2" fmla="*/ 856915 w 1773344"/>
                  <a:gd name="connsiteY2" fmla="*/ 21 h 1898583"/>
                  <a:gd name="connsiteX3" fmla="*/ 1319759 w 1773344"/>
                  <a:gd name="connsiteY3" fmla="*/ 1625621 h 1898583"/>
                  <a:gd name="connsiteX4" fmla="*/ 1773344 w 1773344"/>
                  <a:gd name="connsiteY4" fmla="*/ 1894960 h 189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344" h="1898583">
                    <a:moveTo>
                      <a:pt x="0" y="1888724"/>
                    </a:moveTo>
                    <a:cubicBezTo>
                      <a:pt x="211372" y="1886055"/>
                      <a:pt x="243969" y="1904172"/>
                      <a:pt x="386788" y="1589388"/>
                    </a:cubicBezTo>
                    <a:cubicBezTo>
                      <a:pt x="529607" y="1274604"/>
                      <a:pt x="701420" y="-6018"/>
                      <a:pt x="856915" y="21"/>
                    </a:cubicBezTo>
                    <a:cubicBezTo>
                      <a:pt x="1012410" y="6060"/>
                      <a:pt x="1167021" y="1309798"/>
                      <a:pt x="1319759" y="1625621"/>
                    </a:cubicBezTo>
                    <a:cubicBezTo>
                      <a:pt x="1472497" y="1941444"/>
                      <a:pt x="1548602" y="1897935"/>
                      <a:pt x="1773344" y="1894960"/>
                    </a:cubicBezTo>
                  </a:path>
                </a:pathLst>
              </a:custGeom>
              <a:solidFill>
                <a:schemeClr val="accent2">
                  <a:alpha val="27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020713" y="4129535"/>
                <a:ext cx="4871106" cy="131568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9" name="Connecteur droit 18"/>
            <p:cNvCxnSpPr/>
            <p:nvPr/>
          </p:nvCxnSpPr>
          <p:spPr>
            <a:xfrm>
              <a:off x="4461438" y="4012344"/>
              <a:ext cx="0" cy="1702595"/>
            </a:xfrm>
            <a:prstGeom prst="line">
              <a:avLst/>
            </a:prstGeom>
            <a:ln>
              <a:solidFill>
                <a:schemeClr val="dk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8259091" y="4012344"/>
              <a:ext cx="0" cy="1702595"/>
            </a:xfrm>
            <a:prstGeom prst="line">
              <a:avLst/>
            </a:prstGeom>
            <a:ln>
              <a:solidFill>
                <a:schemeClr val="dk1">
                  <a:shade val="95000"/>
                  <a:satMod val="10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464665" y="3880773"/>
              <a:ext cx="436557" cy="49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C00000"/>
                  </a:solidFill>
                </a:rPr>
                <a:t>S</a:t>
              </a:r>
              <a:r>
                <a:rPr lang="fr-FR" sz="3600" b="1" baseline="-250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598329" y="4966696"/>
              <a:ext cx="467901" cy="49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rgbClr val="C00000"/>
                  </a:solidFill>
                </a:rPr>
                <a:t>B</a:t>
              </a:r>
              <a:r>
                <a:rPr lang="fr-FR" sz="3600" b="1" baseline="-25000" dirty="0" smtClean="0">
                  <a:solidFill>
                    <a:srgbClr val="C00000"/>
                  </a:solidFill>
                </a:rPr>
                <a:t>1</a:t>
              </a:r>
              <a:endParaRPr lang="fr-FR" sz="3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797386" y="2639284"/>
              <a:ext cx="445333" cy="49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C00000"/>
                  </a:solidFill>
                </a:rPr>
                <a:t>T</a:t>
              </a:r>
              <a:r>
                <a:rPr lang="fr-FR" sz="3600" b="1" baseline="-25000" dirty="0" smtClean="0">
                  <a:solidFill>
                    <a:srgbClr val="C00000"/>
                  </a:solidFill>
                </a:rPr>
                <a:t>1</a:t>
              </a:r>
              <a:endParaRPr lang="fr-FR" sz="36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260412" y="5605094"/>
              <a:ext cx="393929" cy="49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/>
                <a:t>r</a:t>
              </a:r>
              <a:r>
                <a:rPr lang="fr-FR" sz="3600" b="1" baseline="-25000" dirty="0" smtClean="0"/>
                <a:t>1</a:t>
              </a:r>
              <a:endParaRPr lang="fr-FR" sz="3600" b="1" baseline="-25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780509" y="4434194"/>
              <a:ext cx="338196" cy="492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/>
                <a:t>h</a:t>
              </a:r>
              <a:endParaRPr lang="fr-FR" sz="3600" b="1" baseline="-250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6258545" y="936546"/>
            <a:ext cx="436557" cy="492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</a:t>
            </a:r>
            <a:r>
              <a:rPr lang="fr-FR" sz="3600" b="1" baseline="-25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6440" y="895575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B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16" name="Espace réservé du contenu 10"/>
          <p:cNvSpPr txBox="1">
            <a:spLocks/>
          </p:cNvSpPr>
          <p:nvPr/>
        </p:nvSpPr>
        <p:spPr>
          <a:xfrm>
            <a:off x="6120663" y="968678"/>
            <a:ext cx="2667431" cy="11488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dirty="0" smtClean="0"/>
              <a:t>       +        =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167433" y="88174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37</a:t>
            </a:fld>
            <a:endParaRPr lang="fr-FR"/>
          </a:p>
        </p:txBody>
      </p:sp>
      <p:pic>
        <p:nvPicPr>
          <p:cNvPr id="21" name="Image 20" descr="PSF_3D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9" y="1470015"/>
            <a:ext cx="4450995" cy="301849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621148" y="949138"/>
            <a:ext cx="11107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PSF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338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 build="allAtOnce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1619672" y="692696"/>
            <a:ext cx="5544616" cy="5256620"/>
            <a:chOff x="1619672" y="692660"/>
            <a:chExt cx="5544616" cy="5256620"/>
          </a:xfrm>
        </p:grpSpPr>
        <p:sp>
          <p:nvSpPr>
            <p:cNvPr id="14" name="Forme libre 13"/>
            <p:cNvSpPr/>
            <p:nvPr/>
          </p:nvSpPr>
          <p:spPr>
            <a:xfrm>
              <a:off x="2020713" y="692660"/>
              <a:ext cx="4871106" cy="3436875"/>
            </a:xfrm>
            <a:custGeom>
              <a:avLst/>
              <a:gdLst>
                <a:gd name="connsiteX0" fmla="*/ 0 w 1806223"/>
                <a:gd name="connsiteY0" fmla="*/ 1614312 h 1778384"/>
                <a:gd name="connsiteX1" fmla="*/ 485423 w 1806223"/>
                <a:gd name="connsiteY1" fmla="*/ 1614312 h 1778384"/>
                <a:gd name="connsiteX2" fmla="*/ 869245 w 1806223"/>
                <a:gd name="connsiteY2" fmla="*/ 1 h 1778384"/>
                <a:gd name="connsiteX3" fmla="*/ 1332089 w 1806223"/>
                <a:gd name="connsiteY3" fmla="*/ 1625601 h 1778384"/>
                <a:gd name="connsiteX4" fmla="*/ 1806223 w 1806223"/>
                <a:gd name="connsiteY4" fmla="*/ 1614312 h 1778384"/>
                <a:gd name="connsiteX0" fmla="*/ 0 w 1806223"/>
                <a:gd name="connsiteY0" fmla="*/ 1614331 h 1778403"/>
                <a:gd name="connsiteX1" fmla="*/ 399118 w 1806223"/>
                <a:gd name="connsiteY1" fmla="*/ 1589387 h 1778403"/>
                <a:gd name="connsiteX2" fmla="*/ 869245 w 1806223"/>
                <a:gd name="connsiteY2" fmla="*/ 20 h 1778403"/>
                <a:gd name="connsiteX3" fmla="*/ 1332089 w 1806223"/>
                <a:gd name="connsiteY3" fmla="*/ 1625620 h 1778403"/>
                <a:gd name="connsiteX4" fmla="*/ 1806223 w 1806223"/>
                <a:gd name="connsiteY4" fmla="*/ 1614331 h 1778403"/>
                <a:gd name="connsiteX0" fmla="*/ 0 w 1806223"/>
                <a:gd name="connsiteY0" fmla="*/ 1614330 h 1778402"/>
                <a:gd name="connsiteX1" fmla="*/ 399118 w 1806223"/>
                <a:gd name="connsiteY1" fmla="*/ 1589386 h 1778402"/>
                <a:gd name="connsiteX2" fmla="*/ 869245 w 1806223"/>
                <a:gd name="connsiteY2" fmla="*/ 19 h 1778402"/>
                <a:gd name="connsiteX3" fmla="*/ 1332089 w 1806223"/>
                <a:gd name="connsiteY3" fmla="*/ 1625619 h 1778402"/>
                <a:gd name="connsiteX4" fmla="*/ 1806223 w 1806223"/>
                <a:gd name="connsiteY4" fmla="*/ 1614330 h 1778402"/>
                <a:gd name="connsiteX0" fmla="*/ 0 w 1802113"/>
                <a:gd name="connsiteY0" fmla="*/ 1701638 h 1803607"/>
                <a:gd name="connsiteX1" fmla="*/ 395008 w 1802113"/>
                <a:gd name="connsiteY1" fmla="*/ 1589387 h 1803607"/>
                <a:gd name="connsiteX2" fmla="*/ 865135 w 1802113"/>
                <a:gd name="connsiteY2" fmla="*/ 20 h 1803607"/>
                <a:gd name="connsiteX3" fmla="*/ 1327979 w 1802113"/>
                <a:gd name="connsiteY3" fmla="*/ 1625620 h 1803607"/>
                <a:gd name="connsiteX4" fmla="*/ 1802113 w 1802113"/>
                <a:gd name="connsiteY4" fmla="*/ 1614331 h 1803607"/>
                <a:gd name="connsiteX0" fmla="*/ 0 w 1802113"/>
                <a:gd name="connsiteY0" fmla="*/ 1701638 h 1778403"/>
                <a:gd name="connsiteX1" fmla="*/ 395008 w 1802113"/>
                <a:gd name="connsiteY1" fmla="*/ 1589387 h 1778403"/>
                <a:gd name="connsiteX2" fmla="*/ 865135 w 1802113"/>
                <a:gd name="connsiteY2" fmla="*/ 20 h 1778403"/>
                <a:gd name="connsiteX3" fmla="*/ 1327979 w 1802113"/>
                <a:gd name="connsiteY3" fmla="*/ 1625620 h 1778403"/>
                <a:gd name="connsiteX4" fmla="*/ 1802113 w 1802113"/>
                <a:gd name="connsiteY4" fmla="*/ 1614331 h 1778403"/>
                <a:gd name="connsiteX0" fmla="*/ 0 w 1793893"/>
                <a:gd name="connsiteY0" fmla="*/ 1888724 h 1891816"/>
                <a:gd name="connsiteX1" fmla="*/ 386788 w 1793893"/>
                <a:gd name="connsiteY1" fmla="*/ 1589388 h 1891816"/>
                <a:gd name="connsiteX2" fmla="*/ 856915 w 1793893"/>
                <a:gd name="connsiteY2" fmla="*/ 21 h 1891816"/>
                <a:gd name="connsiteX3" fmla="*/ 1319759 w 1793893"/>
                <a:gd name="connsiteY3" fmla="*/ 1625621 h 1891816"/>
                <a:gd name="connsiteX4" fmla="*/ 1793893 w 1793893"/>
                <a:gd name="connsiteY4" fmla="*/ 1614332 h 1891816"/>
                <a:gd name="connsiteX0" fmla="*/ 0 w 1793893"/>
                <a:gd name="connsiteY0" fmla="*/ 1888724 h 1891816"/>
                <a:gd name="connsiteX1" fmla="*/ 386788 w 1793893"/>
                <a:gd name="connsiteY1" fmla="*/ 1589388 h 1891816"/>
                <a:gd name="connsiteX2" fmla="*/ 856915 w 1793893"/>
                <a:gd name="connsiteY2" fmla="*/ 21 h 1891816"/>
                <a:gd name="connsiteX3" fmla="*/ 1319759 w 1793893"/>
                <a:gd name="connsiteY3" fmla="*/ 1625621 h 1891816"/>
                <a:gd name="connsiteX4" fmla="*/ 1793893 w 1793893"/>
                <a:gd name="connsiteY4" fmla="*/ 1614332 h 1891816"/>
                <a:gd name="connsiteX0" fmla="*/ 0 w 1777454"/>
                <a:gd name="connsiteY0" fmla="*/ 1888724 h 1893136"/>
                <a:gd name="connsiteX1" fmla="*/ 386788 w 1777454"/>
                <a:gd name="connsiteY1" fmla="*/ 1589388 h 1893136"/>
                <a:gd name="connsiteX2" fmla="*/ 856915 w 1777454"/>
                <a:gd name="connsiteY2" fmla="*/ 21 h 1893136"/>
                <a:gd name="connsiteX3" fmla="*/ 1319759 w 1777454"/>
                <a:gd name="connsiteY3" fmla="*/ 1625621 h 1893136"/>
                <a:gd name="connsiteX4" fmla="*/ 1777454 w 1777454"/>
                <a:gd name="connsiteY4" fmla="*/ 1888724 h 1893136"/>
                <a:gd name="connsiteX0" fmla="*/ 0 w 1773344"/>
                <a:gd name="connsiteY0" fmla="*/ 1888724 h 1898583"/>
                <a:gd name="connsiteX1" fmla="*/ 386788 w 1773344"/>
                <a:gd name="connsiteY1" fmla="*/ 1589388 h 1898583"/>
                <a:gd name="connsiteX2" fmla="*/ 856915 w 1773344"/>
                <a:gd name="connsiteY2" fmla="*/ 21 h 1898583"/>
                <a:gd name="connsiteX3" fmla="*/ 1319759 w 1773344"/>
                <a:gd name="connsiteY3" fmla="*/ 1625621 h 1898583"/>
                <a:gd name="connsiteX4" fmla="*/ 1773344 w 1773344"/>
                <a:gd name="connsiteY4" fmla="*/ 1894960 h 18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344" h="1898583">
                  <a:moveTo>
                    <a:pt x="0" y="1888724"/>
                  </a:moveTo>
                  <a:cubicBezTo>
                    <a:pt x="162055" y="1898527"/>
                    <a:pt x="243969" y="1904172"/>
                    <a:pt x="386788" y="1589388"/>
                  </a:cubicBezTo>
                  <a:cubicBezTo>
                    <a:pt x="529607" y="1274604"/>
                    <a:pt x="701420" y="-6018"/>
                    <a:pt x="856915" y="21"/>
                  </a:cubicBezTo>
                  <a:cubicBezTo>
                    <a:pt x="1012410" y="6060"/>
                    <a:pt x="1167021" y="1309798"/>
                    <a:pt x="1319759" y="1625621"/>
                  </a:cubicBezTo>
                  <a:cubicBezTo>
                    <a:pt x="1472497" y="1941444"/>
                    <a:pt x="1597919" y="1897935"/>
                    <a:pt x="1773344" y="1894960"/>
                  </a:cubicBezTo>
                </a:path>
              </a:pathLst>
            </a:cu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1835696" y="4119675"/>
              <a:ext cx="53285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020713" y="4129535"/>
              <a:ext cx="4871106" cy="131568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19672" y="1556792"/>
              <a:ext cx="2016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76288" y="1556792"/>
              <a:ext cx="2088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020713" y="692660"/>
            <a:ext cx="4871106" cy="4752564"/>
            <a:chOff x="2020713" y="692660"/>
            <a:chExt cx="4871106" cy="4752564"/>
          </a:xfrm>
        </p:grpSpPr>
        <p:sp>
          <p:nvSpPr>
            <p:cNvPr id="19" name="Forme libre 18"/>
            <p:cNvSpPr/>
            <p:nvPr/>
          </p:nvSpPr>
          <p:spPr>
            <a:xfrm>
              <a:off x="2020713" y="692660"/>
              <a:ext cx="4871106" cy="3436875"/>
            </a:xfrm>
            <a:custGeom>
              <a:avLst/>
              <a:gdLst>
                <a:gd name="connsiteX0" fmla="*/ 0 w 1806223"/>
                <a:gd name="connsiteY0" fmla="*/ 1614312 h 1778384"/>
                <a:gd name="connsiteX1" fmla="*/ 485423 w 1806223"/>
                <a:gd name="connsiteY1" fmla="*/ 1614312 h 1778384"/>
                <a:gd name="connsiteX2" fmla="*/ 869245 w 1806223"/>
                <a:gd name="connsiteY2" fmla="*/ 1 h 1778384"/>
                <a:gd name="connsiteX3" fmla="*/ 1332089 w 1806223"/>
                <a:gd name="connsiteY3" fmla="*/ 1625601 h 1778384"/>
                <a:gd name="connsiteX4" fmla="*/ 1806223 w 1806223"/>
                <a:gd name="connsiteY4" fmla="*/ 1614312 h 1778384"/>
                <a:gd name="connsiteX0" fmla="*/ 0 w 1806223"/>
                <a:gd name="connsiteY0" fmla="*/ 1614331 h 1778403"/>
                <a:gd name="connsiteX1" fmla="*/ 399118 w 1806223"/>
                <a:gd name="connsiteY1" fmla="*/ 1589387 h 1778403"/>
                <a:gd name="connsiteX2" fmla="*/ 869245 w 1806223"/>
                <a:gd name="connsiteY2" fmla="*/ 20 h 1778403"/>
                <a:gd name="connsiteX3" fmla="*/ 1332089 w 1806223"/>
                <a:gd name="connsiteY3" fmla="*/ 1625620 h 1778403"/>
                <a:gd name="connsiteX4" fmla="*/ 1806223 w 1806223"/>
                <a:gd name="connsiteY4" fmla="*/ 1614331 h 1778403"/>
                <a:gd name="connsiteX0" fmla="*/ 0 w 1806223"/>
                <a:gd name="connsiteY0" fmla="*/ 1614330 h 1778402"/>
                <a:gd name="connsiteX1" fmla="*/ 399118 w 1806223"/>
                <a:gd name="connsiteY1" fmla="*/ 1589386 h 1778402"/>
                <a:gd name="connsiteX2" fmla="*/ 869245 w 1806223"/>
                <a:gd name="connsiteY2" fmla="*/ 19 h 1778402"/>
                <a:gd name="connsiteX3" fmla="*/ 1332089 w 1806223"/>
                <a:gd name="connsiteY3" fmla="*/ 1625619 h 1778402"/>
                <a:gd name="connsiteX4" fmla="*/ 1806223 w 1806223"/>
                <a:gd name="connsiteY4" fmla="*/ 1614330 h 1778402"/>
                <a:gd name="connsiteX0" fmla="*/ 0 w 1802113"/>
                <a:gd name="connsiteY0" fmla="*/ 1701638 h 1803607"/>
                <a:gd name="connsiteX1" fmla="*/ 395008 w 1802113"/>
                <a:gd name="connsiteY1" fmla="*/ 1589387 h 1803607"/>
                <a:gd name="connsiteX2" fmla="*/ 865135 w 1802113"/>
                <a:gd name="connsiteY2" fmla="*/ 20 h 1803607"/>
                <a:gd name="connsiteX3" fmla="*/ 1327979 w 1802113"/>
                <a:gd name="connsiteY3" fmla="*/ 1625620 h 1803607"/>
                <a:gd name="connsiteX4" fmla="*/ 1802113 w 1802113"/>
                <a:gd name="connsiteY4" fmla="*/ 1614331 h 1803607"/>
                <a:gd name="connsiteX0" fmla="*/ 0 w 1802113"/>
                <a:gd name="connsiteY0" fmla="*/ 1701638 h 1778403"/>
                <a:gd name="connsiteX1" fmla="*/ 395008 w 1802113"/>
                <a:gd name="connsiteY1" fmla="*/ 1589387 h 1778403"/>
                <a:gd name="connsiteX2" fmla="*/ 865135 w 1802113"/>
                <a:gd name="connsiteY2" fmla="*/ 20 h 1778403"/>
                <a:gd name="connsiteX3" fmla="*/ 1327979 w 1802113"/>
                <a:gd name="connsiteY3" fmla="*/ 1625620 h 1778403"/>
                <a:gd name="connsiteX4" fmla="*/ 1802113 w 1802113"/>
                <a:gd name="connsiteY4" fmla="*/ 1614331 h 1778403"/>
                <a:gd name="connsiteX0" fmla="*/ 0 w 1793893"/>
                <a:gd name="connsiteY0" fmla="*/ 1888724 h 1891816"/>
                <a:gd name="connsiteX1" fmla="*/ 386788 w 1793893"/>
                <a:gd name="connsiteY1" fmla="*/ 1589388 h 1891816"/>
                <a:gd name="connsiteX2" fmla="*/ 856915 w 1793893"/>
                <a:gd name="connsiteY2" fmla="*/ 21 h 1891816"/>
                <a:gd name="connsiteX3" fmla="*/ 1319759 w 1793893"/>
                <a:gd name="connsiteY3" fmla="*/ 1625621 h 1891816"/>
                <a:gd name="connsiteX4" fmla="*/ 1793893 w 1793893"/>
                <a:gd name="connsiteY4" fmla="*/ 1614332 h 1891816"/>
                <a:gd name="connsiteX0" fmla="*/ 0 w 1793893"/>
                <a:gd name="connsiteY0" fmla="*/ 1888724 h 1891816"/>
                <a:gd name="connsiteX1" fmla="*/ 386788 w 1793893"/>
                <a:gd name="connsiteY1" fmla="*/ 1589388 h 1891816"/>
                <a:gd name="connsiteX2" fmla="*/ 856915 w 1793893"/>
                <a:gd name="connsiteY2" fmla="*/ 21 h 1891816"/>
                <a:gd name="connsiteX3" fmla="*/ 1319759 w 1793893"/>
                <a:gd name="connsiteY3" fmla="*/ 1625621 h 1891816"/>
                <a:gd name="connsiteX4" fmla="*/ 1793893 w 1793893"/>
                <a:gd name="connsiteY4" fmla="*/ 1614332 h 1891816"/>
                <a:gd name="connsiteX0" fmla="*/ 0 w 1777454"/>
                <a:gd name="connsiteY0" fmla="*/ 1888724 h 1893136"/>
                <a:gd name="connsiteX1" fmla="*/ 386788 w 1777454"/>
                <a:gd name="connsiteY1" fmla="*/ 1589388 h 1893136"/>
                <a:gd name="connsiteX2" fmla="*/ 856915 w 1777454"/>
                <a:gd name="connsiteY2" fmla="*/ 21 h 1893136"/>
                <a:gd name="connsiteX3" fmla="*/ 1319759 w 1777454"/>
                <a:gd name="connsiteY3" fmla="*/ 1625621 h 1893136"/>
                <a:gd name="connsiteX4" fmla="*/ 1777454 w 1777454"/>
                <a:gd name="connsiteY4" fmla="*/ 1888724 h 1893136"/>
                <a:gd name="connsiteX0" fmla="*/ 0 w 1773344"/>
                <a:gd name="connsiteY0" fmla="*/ 1888724 h 1898583"/>
                <a:gd name="connsiteX1" fmla="*/ 386788 w 1773344"/>
                <a:gd name="connsiteY1" fmla="*/ 1589388 h 1898583"/>
                <a:gd name="connsiteX2" fmla="*/ 856915 w 1773344"/>
                <a:gd name="connsiteY2" fmla="*/ 21 h 1898583"/>
                <a:gd name="connsiteX3" fmla="*/ 1319759 w 1773344"/>
                <a:gd name="connsiteY3" fmla="*/ 1625621 h 1898583"/>
                <a:gd name="connsiteX4" fmla="*/ 1773344 w 1773344"/>
                <a:gd name="connsiteY4" fmla="*/ 1894960 h 1898583"/>
                <a:gd name="connsiteX0" fmla="*/ 0 w 1773344"/>
                <a:gd name="connsiteY0" fmla="*/ 1888724 h 1898583"/>
                <a:gd name="connsiteX1" fmla="*/ 386788 w 1773344"/>
                <a:gd name="connsiteY1" fmla="*/ 1589388 h 1898583"/>
                <a:gd name="connsiteX2" fmla="*/ 856915 w 1773344"/>
                <a:gd name="connsiteY2" fmla="*/ 21 h 1898583"/>
                <a:gd name="connsiteX3" fmla="*/ 1319759 w 1773344"/>
                <a:gd name="connsiteY3" fmla="*/ 1625621 h 1898583"/>
                <a:gd name="connsiteX4" fmla="*/ 1773344 w 1773344"/>
                <a:gd name="connsiteY4" fmla="*/ 1894960 h 1898583"/>
                <a:gd name="connsiteX0" fmla="*/ 0 w 1773344"/>
                <a:gd name="connsiteY0" fmla="*/ 1888724 h 1898583"/>
                <a:gd name="connsiteX1" fmla="*/ 386788 w 1773344"/>
                <a:gd name="connsiteY1" fmla="*/ 1589388 h 1898583"/>
                <a:gd name="connsiteX2" fmla="*/ 856915 w 1773344"/>
                <a:gd name="connsiteY2" fmla="*/ 21 h 1898583"/>
                <a:gd name="connsiteX3" fmla="*/ 1319759 w 1773344"/>
                <a:gd name="connsiteY3" fmla="*/ 1625621 h 1898583"/>
                <a:gd name="connsiteX4" fmla="*/ 1773344 w 1773344"/>
                <a:gd name="connsiteY4" fmla="*/ 1894960 h 1898583"/>
                <a:gd name="connsiteX0" fmla="*/ 0 w 1773344"/>
                <a:gd name="connsiteY0" fmla="*/ 1888724 h 1898583"/>
                <a:gd name="connsiteX1" fmla="*/ 386788 w 1773344"/>
                <a:gd name="connsiteY1" fmla="*/ 1589388 h 1898583"/>
                <a:gd name="connsiteX2" fmla="*/ 856915 w 1773344"/>
                <a:gd name="connsiteY2" fmla="*/ 21 h 1898583"/>
                <a:gd name="connsiteX3" fmla="*/ 1319759 w 1773344"/>
                <a:gd name="connsiteY3" fmla="*/ 1625621 h 1898583"/>
                <a:gd name="connsiteX4" fmla="*/ 1773344 w 1773344"/>
                <a:gd name="connsiteY4" fmla="*/ 1894960 h 18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344" h="1898583">
                  <a:moveTo>
                    <a:pt x="0" y="1888724"/>
                  </a:moveTo>
                  <a:cubicBezTo>
                    <a:pt x="211372" y="1886055"/>
                    <a:pt x="243969" y="1904172"/>
                    <a:pt x="386788" y="1589388"/>
                  </a:cubicBezTo>
                  <a:cubicBezTo>
                    <a:pt x="529607" y="1274604"/>
                    <a:pt x="701420" y="-6018"/>
                    <a:pt x="856915" y="21"/>
                  </a:cubicBezTo>
                  <a:cubicBezTo>
                    <a:pt x="1012410" y="6060"/>
                    <a:pt x="1167021" y="1309798"/>
                    <a:pt x="1319759" y="1625621"/>
                  </a:cubicBezTo>
                  <a:cubicBezTo>
                    <a:pt x="1472497" y="1941444"/>
                    <a:pt x="1548602" y="1897935"/>
                    <a:pt x="1773344" y="1894960"/>
                  </a:cubicBezTo>
                </a:path>
              </a:pathLst>
            </a:custGeom>
            <a:solidFill>
              <a:schemeClr val="accent2">
                <a:alpha val="27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20713" y="4129535"/>
              <a:ext cx="4871106" cy="131568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1" name="Connecteur droit 20"/>
          <p:cNvCxnSpPr/>
          <p:nvPr/>
        </p:nvCxnSpPr>
        <p:spPr>
          <a:xfrm>
            <a:off x="5076056" y="1844824"/>
            <a:ext cx="0" cy="3600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635896" y="1844824"/>
            <a:ext cx="0" cy="3600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020713" y="3212976"/>
            <a:ext cx="0" cy="223224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876256" y="3212976"/>
            <a:ext cx="0" cy="223224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059832" y="342900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S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195736" y="4464213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B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450244" y="1412776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17890" y="342900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S</a:t>
            </a:r>
            <a:r>
              <a:rPr lang="fr-FR" sz="3600" b="1" baseline="-25000" dirty="0" smtClean="0"/>
              <a:t>2</a:t>
            </a:r>
            <a:endParaRPr lang="fr-FR" sz="3600" b="1" baseline="-25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653794" y="4464213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B</a:t>
            </a:r>
            <a:r>
              <a:rPr lang="fr-FR" sz="3600" b="1" baseline="-25000" dirty="0" smtClean="0"/>
              <a:t>2</a:t>
            </a:r>
            <a:endParaRPr lang="fr-FR" sz="3600" b="1" baseline="-25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3908302" y="1412776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T</a:t>
            </a:r>
            <a:r>
              <a:rPr lang="fr-FR" sz="3600" b="1" baseline="-25000" dirty="0" smtClean="0"/>
              <a:t>2</a:t>
            </a:r>
            <a:endParaRPr lang="fr-FR" sz="3600" b="1" baseline="-25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763688" y="530120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r</a:t>
            </a:r>
            <a:r>
              <a:rPr lang="fr-FR" sz="3600" b="1" baseline="-25000" dirty="0" smtClean="0"/>
              <a:t>1</a:t>
            </a:r>
            <a:endParaRPr lang="fr-FR" sz="3600" b="1" baseline="-25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3419872" y="530120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r</a:t>
            </a:r>
            <a:r>
              <a:rPr lang="fr-FR" sz="3600" b="1" baseline="-25000" dirty="0" smtClean="0"/>
              <a:t>2</a:t>
            </a:r>
            <a:endParaRPr lang="fr-FR" sz="3600" b="1" baseline="-25000" dirty="0"/>
          </a:p>
        </p:txBody>
      </p:sp>
      <p:sp>
        <p:nvSpPr>
          <p:cNvPr id="33" name="ZoneTexte 32"/>
          <p:cNvSpPr txBox="1"/>
          <p:nvPr/>
        </p:nvSpPr>
        <p:spPr>
          <a:xfrm>
            <a:off x="1247741" y="3794660"/>
            <a:ext cx="432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h</a:t>
            </a:r>
            <a:endParaRPr lang="fr-FR" sz="3600" b="1" baseline="-250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828858" y="1208472"/>
            <a:ext cx="66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B</a:t>
            </a:r>
            <a:r>
              <a:rPr lang="fr-FR" sz="3600" b="1" baseline="-25000" dirty="0" smtClean="0">
                <a:solidFill>
                  <a:schemeClr val="tx2"/>
                </a:solidFill>
              </a:rPr>
              <a:t>2</a:t>
            </a:r>
            <a:endParaRPr lang="fr-FR" sz="3600" b="1" baseline="-25000" dirty="0">
              <a:solidFill>
                <a:schemeClr val="tx2"/>
              </a:solidFill>
            </a:endParaRPr>
          </a:p>
        </p:txBody>
      </p:sp>
      <p:sp>
        <p:nvSpPr>
          <p:cNvPr id="35" name="Espace réservé du contenu 10"/>
          <p:cNvSpPr txBox="1">
            <a:spLocks/>
          </p:cNvSpPr>
          <p:nvPr/>
        </p:nvSpPr>
        <p:spPr>
          <a:xfrm>
            <a:off x="5830572" y="1270377"/>
            <a:ext cx="2667431" cy="11488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dirty="0" smtClean="0"/>
              <a:t>       +        =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1362" y="1212102"/>
            <a:ext cx="59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tx2"/>
                </a:solidFill>
              </a:rPr>
              <a:t>S</a:t>
            </a:r>
            <a:r>
              <a:rPr lang="fr-FR" sz="3600" b="1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7861979" y="122045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fr-FR" sz="3600" b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fr-FR" sz="36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5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457200" y="-78182"/>
            <a:ext cx="8229600" cy="1143000"/>
          </a:xfrm>
        </p:spPr>
        <p:txBody>
          <a:bodyPr/>
          <a:lstStyle/>
          <a:p>
            <a:pPr eaLnBrk="1" hangingPunct="1"/>
            <a:r>
              <a:rPr lang="fr-FR" sz="3600" b="1" dirty="0">
                <a:latin typeface="Calibri" charset="0"/>
                <a:ea typeface="ＭＳ Ｐゴシック" charset="0"/>
              </a:rPr>
              <a:t>Objectifs</a:t>
            </a:r>
          </a:p>
        </p:txBody>
      </p:sp>
      <p:sp>
        <p:nvSpPr>
          <p:cNvPr id="5123" name="Espace réservé du contenu 1"/>
          <p:cNvSpPr>
            <a:spLocks noGrp="1"/>
          </p:cNvSpPr>
          <p:nvPr>
            <p:ph idx="1"/>
          </p:nvPr>
        </p:nvSpPr>
        <p:spPr>
          <a:xfrm>
            <a:off x="457200" y="1053328"/>
            <a:ext cx="8229600" cy="54739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FR" dirty="0">
                <a:latin typeface="Calibri" charset="0"/>
                <a:ea typeface="ＭＳ Ｐゴシック" charset="0"/>
              </a:rPr>
              <a:t>Comprendre les fonds galactiques et extragalactiques en utilisant les données !</a:t>
            </a:r>
          </a:p>
          <a:p>
            <a:pPr eaLnBrk="1" hangingPunct="1"/>
            <a:endParaRPr lang="fr-FR" dirty="0">
              <a:latin typeface="Calibri" charset="0"/>
              <a:ea typeface="ＭＳ Ｐゴシック" charset="0"/>
            </a:endParaRPr>
          </a:p>
          <a:p>
            <a:r>
              <a:rPr lang="fr-FR" dirty="0">
                <a:latin typeface="Calibri" charset="0"/>
                <a:ea typeface="ＭＳ Ｐゴシック" charset="0"/>
              </a:rPr>
              <a:t>Distinguer les différentes composantes pour </a:t>
            </a:r>
            <a:r>
              <a:rPr lang="fr-FR" dirty="0" smtClean="0">
                <a:latin typeface="Calibri" charset="0"/>
                <a:ea typeface="ＭＳ Ｐゴシック" charset="0"/>
              </a:rPr>
              <a:t>étudier: </a:t>
            </a:r>
          </a:p>
          <a:p>
            <a:pPr lvl="1"/>
            <a:r>
              <a:rPr lang="fr-FR" dirty="0" smtClean="0">
                <a:latin typeface="Calibri" charset="0"/>
                <a:ea typeface="ＭＳ Ｐゴシック" charset="0"/>
              </a:rPr>
              <a:t>les signaux gamma </a:t>
            </a:r>
            <a:r>
              <a:rPr lang="fr-FR" dirty="0">
                <a:latin typeface="Calibri" charset="0"/>
                <a:ea typeface="ＭＳ Ｐゴシック" charset="0"/>
              </a:rPr>
              <a:t>inexplorés </a:t>
            </a:r>
            <a:r>
              <a:rPr lang="fr-FR" dirty="0" smtClean="0">
                <a:latin typeface="Calibri" charset="0"/>
                <a:ea typeface="ＭＳ Ｐゴシック" charset="0"/>
              </a:rPr>
              <a:t>(sources astrophysiques non résolues ou matière noire) </a:t>
            </a:r>
          </a:p>
          <a:p>
            <a:pPr lvl="1"/>
            <a:r>
              <a:rPr lang="fr-FR" dirty="0" smtClean="0">
                <a:latin typeface="Calibri" charset="0"/>
                <a:ea typeface="ＭＳ Ｐゴシック" charset="0"/>
              </a:rPr>
              <a:t>les contributions des électrons ou des hadrons dans les gerbes atmosphériques</a:t>
            </a:r>
            <a:endParaRPr lang="fr-FR" dirty="0">
              <a:latin typeface="Calibri" charset="0"/>
              <a:ea typeface="ＭＳ Ｐゴシック" charset="0"/>
            </a:endParaRPr>
          </a:p>
          <a:p>
            <a:endParaRPr lang="fr-FR" dirty="0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fr-FR" dirty="0">
                <a:latin typeface="Calibri" charset="0"/>
                <a:ea typeface="ＭＳ Ｐゴシック" charset="0"/>
              </a:rPr>
              <a:t>Définir de nouvelles méthodes </a:t>
            </a:r>
            <a:r>
              <a:rPr lang="fr-FR" dirty="0" smtClean="0">
                <a:latin typeface="Calibri" charset="0"/>
                <a:ea typeface="ＭＳ Ｐゴシック" charset="0"/>
              </a:rPr>
              <a:t>d</a:t>
            </a:r>
            <a:r>
              <a:rPr lang="en-US" dirty="0" smtClean="0">
                <a:latin typeface="Calibri" charset="0"/>
                <a:ea typeface="ＭＳ Ｐゴシック" charset="0"/>
              </a:rPr>
              <a:t>’</a:t>
            </a:r>
            <a:r>
              <a:rPr lang="fr-FR" dirty="0" smtClean="0">
                <a:latin typeface="Calibri" charset="0"/>
                <a:ea typeface="ＭＳ Ｐゴシック" charset="0"/>
              </a:rPr>
              <a:t>analyse </a:t>
            </a: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512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8371016-C5BF-7246-B37F-CABA520E657B}" type="slidenum">
              <a:rPr lang="fr-FR">
                <a:solidFill>
                  <a:srgbClr val="898989"/>
                </a:solidFill>
              </a:rPr>
              <a:pPr eaLnBrk="1" hangingPunct="1"/>
              <a:t>3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1619672" y="1556792"/>
            <a:ext cx="5544616" cy="4392488"/>
            <a:chOff x="1619672" y="1556792"/>
            <a:chExt cx="5544616" cy="4392488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1835696" y="4119675"/>
              <a:ext cx="53285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020713" y="4129535"/>
              <a:ext cx="4871106" cy="131568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19672" y="1556792"/>
              <a:ext cx="2016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76288" y="1556792"/>
              <a:ext cx="2088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020713" y="4129535"/>
            <a:ext cx="4871106" cy="1315689"/>
          </a:xfrm>
          <a:prstGeom prst="rect">
            <a:avLst/>
          </a:prstGeom>
          <a:solidFill>
            <a:schemeClr val="accent2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>
            <a:off x="5076056" y="4005064"/>
            <a:ext cx="0" cy="1440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635896" y="4005064"/>
            <a:ext cx="0" cy="1440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020713" y="3212976"/>
            <a:ext cx="0" cy="223224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876256" y="3212976"/>
            <a:ext cx="0" cy="223224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195736" y="4464213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B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653794" y="4464213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B</a:t>
            </a:r>
            <a:r>
              <a:rPr lang="fr-FR" sz="3600" b="1" baseline="-25000" dirty="0" smtClean="0">
                <a:solidFill>
                  <a:schemeClr val="tx2"/>
                </a:solidFill>
              </a:rPr>
              <a:t>2</a:t>
            </a:r>
            <a:endParaRPr lang="fr-FR" sz="3600" b="1" baseline="-25000" dirty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763688" y="530120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r</a:t>
            </a:r>
            <a:r>
              <a:rPr lang="fr-FR" sz="3600" b="1" baseline="-25000" dirty="0" smtClean="0"/>
              <a:t>1</a:t>
            </a:r>
            <a:endParaRPr lang="fr-FR" sz="3600" b="1" baseline="-25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3419872" y="5301208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r</a:t>
            </a:r>
            <a:r>
              <a:rPr lang="fr-FR" sz="3600" b="1" baseline="-25000" dirty="0" smtClean="0"/>
              <a:t>2</a:t>
            </a:r>
            <a:endParaRPr lang="fr-FR" sz="3600" b="1" baseline="-25000" dirty="0"/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376316"/>
              </p:ext>
            </p:extLst>
          </p:nvPr>
        </p:nvGraphicFramePr>
        <p:xfrm>
          <a:off x="3419872" y="1915306"/>
          <a:ext cx="1914063" cy="129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Équation" r:id="rId4" imgW="749300" imgH="508000" progId="Equation.3">
                  <p:embed/>
                </p:oleObj>
              </mc:Choice>
              <mc:Fallback>
                <p:oleObj name="Équation" r:id="rId4" imgW="749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72" y="1915306"/>
                        <a:ext cx="1914063" cy="1297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re 1"/>
          <p:cNvSpPr txBox="1">
            <a:spLocks/>
          </p:cNvSpPr>
          <p:nvPr/>
        </p:nvSpPr>
        <p:spPr>
          <a:xfrm>
            <a:off x="423311" y="47920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u="sng" dirty="0" smtClean="0"/>
              <a:t>Hypothèse 1</a:t>
            </a:r>
            <a:endParaRPr lang="fr-FR" sz="4000" u="sng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8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1619672" y="1176404"/>
            <a:ext cx="5544616" cy="5256620"/>
            <a:chOff x="1619672" y="692660"/>
            <a:chExt cx="5544616" cy="5256620"/>
          </a:xfrm>
        </p:grpSpPr>
        <p:sp>
          <p:nvSpPr>
            <p:cNvPr id="14" name="Forme libre 13"/>
            <p:cNvSpPr/>
            <p:nvPr/>
          </p:nvSpPr>
          <p:spPr>
            <a:xfrm>
              <a:off x="2020713" y="692660"/>
              <a:ext cx="4871106" cy="3436875"/>
            </a:xfrm>
            <a:custGeom>
              <a:avLst/>
              <a:gdLst>
                <a:gd name="connsiteX0" fmla="*/ 0 w 1806223"/>
                <a:gd name="connsiteY0" fmla="*/ 1614312 h 1778384"/>
                <a:gd name="connsiteX1" fmla="*/ 485423 w 1806223"/>
                <a:gd name="connsiteY1" fmla="*/ 1614312 h 1778384"/>
                <a:gd name="connsiteX2" fmla="*/ 869245 w 1806223"/>
                <a:gd name="connsiteY2" fmla="*/ 1 h 1778384"/>
                <a:gd name="connsiteX3" fmla="*/ 1332089 w 1806223"/>
                <a:gd name="connsiteY3" fmla="*/ 1625601 h 1778384"/>
                <a:gd name="connsiteX4" fmla="*/ 1806223 w 1806223"/>
                <a:gd name="connsiteY4" fmla="*/ 1614312 h 1778384"/>
                <a:gd name="connsiteX0" fmla="*/ 0 w 1806223"/>
                <a:gd name="connsiteY0" fmla="*/ 1614331 h 1778403"/>
                <a:gd name="connsiteX1" fmla="*/ 399118 w 1806223"/>
                <a:gd name="connsiteY1" fmla="*/ 1589387 h 1778403"/>
                <a:gd name="connsiteX2" fmla="*/ 869245 w 1806223"/>
                <a:gd name="connsiteY2" fmla="*/ 20 h 1778403"/>
                <a:gd name="connsiteX3" fmla="*/ 1332089 w 1806223"/>
                <a:gd name="connsiteY3" fmla="*/ 1625620 h 1778403"/>
                <a:gd name="connsiteX4" fmla="*/ 1806223 w 1806223"/>
                <a:gd name="connsiteY4" fmla="*/ 1614331 h 1778403"/>
                <a:gd name="connsiteX0" fmla="*/ 0 w 1806223"/>
                <a:gd name="connsiteY0" fmla="*/ 1614330 h 1778402"/>
                <a:gd name="connsiteX1" fmla="*/ 399118 w 1806223"/>
                <a:gd name="connsiteY1" fmla="*/ 1589386 h 1778402"/>
                <a:gd name="connsiteX2" fmla="*/ 869245 w 1806223"/>
                <a:gd name="connsiteY2" fmla="*/ 19 h 1778402"/>
                <a:gd name="connsiteX3" fmla="*/ 1332089 w 1806223"/>
                <a:gd name="connsiteY3" fmla="*/ 1625619 h 1778402"/>
                <a:gd name="connsiteX4" fmla="*/ 1806223 w 1806223"/>
                <a:gd name="connsiteY4" fmla="*/ 1614330 h 1778402"/>
                <a:gd name="connsiteX0" fmla="*/ 0 w 1802113"/>
                <a:gd name="connsiteY0" fmla="*/ 1701638 h 1803607"/>
                <a:gd name="connsiteX1" fmla="*/ 395008 w 1802113"/>
                <a:gd name="connsiteY1" fmla="*/ 1589387 h 1803607"/>
                <a:gd name="connsiteX2" fmla="*/ 865135 w 1802113"/>
                <a:gd name="connsiteY2" fmla="*/ 20 h 1803607"/>
                <a:gd name="connsiteX3" fmla="*/ 1327979 w 1802113"/>
                <a:gd name="connsiteY3" fmla="*/ 1625620 h 1803607"/>
                <a:gd name="connsiteX4" fmla="*/ 1802113 w 1802113"/>
                <a:gd name="connsiteY4" fmla="*/ 1614331 h 1803607"/>
                <a:gd name="connsiteX0" fmla="*/ 0 w 1802113"/>
                <a:gd name="connsiteY0" fmla="*/ 1701638 h 1778403"/>
                <a:gd name="connsiteX1" fmla="*/ 395008 w 1802113"/>
                <a:gd name="connsiteY1" fmla="*/ 1589387 h 1778403"/>
                <a:gd name="connsiteX2" fmla="*/ 865135 w 1802113"/>
                <a:gd name="connsiteY2" fmla="*/ 20 h 1778403"/>
                <a:gd name="connsiteX3" fmla="*/ 1327979 w 1802113"/>
                <a:gd name="connsiteY3" fmla="*/ 1625620 h 1778403"/>
                <a:gd name="connsiteX4" fmla="*/ 1802113 w 1802113"/>
                <a:gd name="connsiteY4" fmla="*/ 1614331 h 1778403"/>
                <a:gd name="connsiteX0" fmla="*/ 0 w 1793893"/>
                <a:gd name="connsiteY0" fmla="*/ 1888724 h 1891816"/>
                <a:gd name="connsiteX1" fmla="*/ 386788 w 1793893"/>
                <a:gd name="connsiteY1" fmla="*/ 1589388 h 1891816"/>
                <a:gd name="connsiteX2" fmla="*/ 856915 w 1793893"/>
                <a:gd name="connsiteY2" fmla="*/ 21 h 1891816"/>
                <a:gd name="connsiteX3" fmla="*/ 1319759 w 1793893"/>
                <a:gd name="connsiteY3" fmla="*/ 1625621 h 1891816"/>
                <a:gd name="connsiteX4" fmla="*/ 1793893 w 1793893"/>
                <a:gd name="connsiteY4" fmla="*/ 1614332 h 1891816"/>
                <a:gd name="connsiteX0" fmla="*/ 0 w 1793893"/>
                <a:gd name="connsiteY0" fmla="*/ 1888724 h 1891816"/>
                <a:gd name="connsiteX1" fmla="*/ 386788 w 1793893"/>
                <a:gd name="connsiteY1" fmla="*/ 1589388 h 1891816"/>
                <a:gd name="connsiteX2" fmla="*/ 856915 w 1793893"/>
                <a:gd name="connsiteY2" fmla="*/ 21 h 1891816"/>
                <a:gd name="connsiteX3" fmla="*/ 1319759 w 1793893"/>
                <a:gd name="connsiteY3" fmla="*/ 1625621 h 1891816"/>
                <a:gd name="connsiteX4" fmla="*/ 1793893 w 1793893"/>
                <a:gd name="connsiteY4" fmla="*/ 1614332 h 1891816"/>
                <a:gd name="connsiteX0" fmla="*/ 0 w 1777454"/>
                <a:gd name="connsiteY0" fmla="*/ 1888724 h 1893136"/>
                <a:gd name="connsiteX1" fmla="*/ 386788 w 1777454"/>
                <a:gd name="connsiteY1" fmla="*/ 1589388 h 1893136"/>
                <a:gd name="connsiteX2" fmla="*/ 856915 w 1777454"/>
                <a:gd name="connsiteY2" fmla="*/ 21 h 1893136"/>
                <a:gd name="connsiteX3" fmla="*/ 1319759 w 1777454"/>
                <a:gd name="connsiteY3" fmla="*/ 1625621 h 1893136"/>
                <a:gd name="connsiteX4" fmla="*/ 1777454 w 1777454"/>
                <a:gd name="connsiteY4" fmla="*/ 1888724 h 1893136"/>
                <a:gd name="connsiteX0" fmla="*/ 0 w 1773344"/>
                <a:gd name="connsiteY0" fmla="*/ 1888724 h 1898583"/>
                <a:gd name="connsiteX1" fmla="*/ 386788 w 1773344"/>
                <a:gd name="connsiteY1" fmla="*/ 1589388 h 1898583"/>
                <a:gd name="connsiteX2" fmla="*/ 856915 w 1773344"/>
                <a:gd name="connsiteY2" fmla="*/ 21 h 1898583"/>
                <a:gd name="connsiteX3" fmla="*/ 1319759 w 1773344"/>
                <a:gd name="connsiteY3" fmla="*/ 1625621 h 1898583"/>
                <a:gd name="connsiteX4" fmla="*/ 1773344 w 1773344"/>
                <a:gd name="connsiteY4" fmla="*/ 1894960 h 18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344" h="1898583">
                  <a:moveTo>
                    <a:pt x="0" y="1888724"/>
                  </a:moveTo>
                  <a:cubicBezTo>
                    <a:pt x="162055" y="1898527"/>
                    <a:pt x="243969" y="1904172"/>
                    <a:pt x="386788" y="1589388"/>
                  </a:cubicBezTo>
                  <a:cubicBezTo>
                    <a:pt x="529607" y="1274604"/>
                    <a:pt x="701420" y="-6018"/>
                    <a:pt x="856915" y="21"/>
                  </a:cubicBezTo>
                  <a:cubicBezTo>
                    <a:pt x="1012410" y="6060"/>
                    <a:pt x="1167021" y="1309798"/>
                    <a:pt x="1319759" y="1625621"/>
                  </a:cubicBezTo>
                  <a:cubicBezTo>
                    <a:pt x="1472497" y="1941444"/>
                    <a:pt x="1597919" y="1897935"/>
                    <a:pt x="1773344" y="1894960"/>
                  </a:cubicBezTo>
                </a:path>
              </a:pathLst>
            </a:custGeom>
            <a:solidFill>
              <a:schemeClr val="tx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1835696" y="4119675"/>
              <a:ext cx="53285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19672" y="1556792"/>
              <a:ext cx="2016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76288" y="1556792"/>
              <a:ext cx="208800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Forme libre 18"/>
          <p:cNvSpPr/>
          <p:nvPr/>
        </p:nvSpPr>
        <p:spPr>
          <a:xfrm>
            <a:off x="2020713" y="1176404"/>
            <a:ext cx="4871106" cy="3436875"/>
          </a:xfrm>
          <a:custGeom>
            <a:avLst/>
            <a:gdLst>
              <a:gd name="connsiteX0" fmla="*/ 0 w 1806223"/>
              <a:gd name="connsiteY0" fmla="*/ 1614312 h 1778384"/>
              <a:gd name="connsiteX1" fmla="*/ 485423 w 1806223"/>
              <a:gd name="connsiteY1" fmla="*/ 1614312 h 1778384"/>
              <a:gd name="connsiteX2" fmla="*/ 869245 w 1806223"/>
              <a:gd name="connsiteY2" fmla="*/ 1 h 1778384"/>
              <a:gd name="connsiteX3" fmla="*/ 1332089 w 1806223"/>
              <a:gd name="connsiteY3" fmla="*/ 1625601 h 1778384"/>
              <a:gd name="connsiteX4" fmla="*/ 1806223 w 1806223"/>
              <a:gd name="connsiteY4" fmla="*/ 1614312 h 1778384"/>
              <a:gd name="connsiteX0" fmla="*/ 0 w 1806223"/>
              <a:gd name="connsiteY0" fmla="*/ 1614331 h 1778403"/>
              <a:gd name="connsiteX1" fmla="*/ 399118 w 1806223"/>
              <a:gd name="connsiteY1" fmla="*/ 1589387 h 1778403"/>
              <a:gd name="connsiteX2" fmla="*/ 869245 w 1806223"/>
              <a:gd name="connsiteY2" fmla="*/ 20 h 1778403"/>
              <a:gd name="connsiteX3" fmla="*/ 1332089 w 1806223"/>
              <a:gd name="connsiteY3" fmla="*/ 1625620 h 1778403"/>
              <a:gd name="connsiteX4" fmla="*/ 1806223 w 1806223"/>
              <a:gd name="connsiteY4" fmla="*/ 1614331 h 1778403"/>
              <a:gd name="connsiteX0" fmla="*/ 0 w 1806223"/>
              <a:gd name="connsiteY0" fmla="*/ 1614330 h 1778402"/>
              <a:gd name="connsiteX1" fmla="*/ 399118 w 1806223"/>
              <a:gd name="connsiteY1" fmla="*/ 1589386 h 1778402"/>
              <a:gd name="connsiteX2" fmla="*/ 869245 w 1806223"/>
              <a:gd name="connsiteY2" fmla="*/ 19 h 1778402"/>
              <a:gd name="connsiteX3" fmla="*/ 1332089 w 1806223"/>
              <a:gd name="connsiteY3" fmla="*/ 1625619 h 1778402"/>
              <a:gd name="connsiteX4" fmla="*/ 1806223 w 1806223"/>
              <a:gd name="connsiteY4" fmla="*/ 1614330 h 1778402"/>
              <a:gd name="connsiteX0" fmla="*/ 0 w 1802113"/>
              <a:gd name="connsiteY0" fmla="*/ 1701638 h 1803607"/>
              <a:gd name="connsiteX1" fmla="*/ 395008 w 1802113"/>
              <a:gd name="connsiteY1" fmla="*/ 1589387 h 1803607"/>
              <a:gd name="connsiteX2" fmla="*/ 865135 w 1802113"/>
              <a:gd name="connsiteY2" fmla="*/ 20 h 1803607"/>
              <a:gd name="connsiteX3" fmla="*/ 1327979 w 1802113"/>
              <a:gd name="connsiteY3" fmla="*/ 1625620 h 1803607"/>
              <a:gd name="connsiteX4" fmla="*/ 1802113 w 1802113"/>
              <a:gd name="connsiteY4" fmla="*/ 1614331 h 1803607"/>
              <a:gd name="connsiteX0" fmla="*/ 0 w 1802113"/>
              <a:gd name="connsiteY0" fmla="*/ 1701638 h 1778403"/>
              <a:gd name="connsiteX1" fmla="*/ 395008 w 1802113"/>
              <a:gd name="connsiteY1" fmla="*/ 1589387 h 1778403"/>
              <a:gd name="connsiteX2" fmla="*/ 865135 w 1802113"/>
              <a:gd name="connsiteY2" fmla="*/ 20 h 1778403"/>
              <a:gd name="connsiteX3" fmla="*/ 1327979 w 1802113"/>
              <a:gd name="connsiteY3" fmla="*/ 1625620 h 1778403"/>
              <a:gd name="connsiteX4" fmla="*/ 1802113 w 1802113"/>
              <a:gd name="connsiteY4" fmla="*/ 1614331 h 1778403"/>
              <a:gd name="connsiteX0" fmla="*/ 0 w 1793893"/>
              <a:gd name="connsiteY0" fmla="*/ 1888724 h 1891816"/>
              <a:gd name="connsiteX1" fmla="*/ 386788 w 1793893"/>
              <a:gd name="connsiteY1" fmla="*/ 1589388 h 1891816"/>
              <a:gd name="connsiteX2" fmla="*/ 856915 w 1793893"/>
              <a:gd name="connsiteY2" fmla="*/ 21 h 1891816"/>
              <a:gd name="connsiteX3" fmla="*/ 1319759 w 1793893"/>
              <a:gd name="connsiteY3" fmla="*/ 1625621 h 1891816"/>
              <a:gd name="connsiteX4" fmla="*/ 1793893 w 1793893"/>
              <a:gd name="connsiteY4" fmla="*/ 1614332 h 1891816"/>
              <a:gd name="connsiteX0" fmla="*/ 0 w 1793893"/>
              <a:gd name="connsiteY0" fmla="*/ 1888724 h 1891816"/>
              <a:gd name="connsiteX1" fmla="*/ 386788 w 1793893"/>
              <a:gd name="connsiteY1" fmla="*/ 1589388 h 1891816"/>
              <a:gd name="connsiteX2" fmla="*/ 856915 w 1793893"/>
              <a:gd name="connsiteY2" fmla="*/ 21 h 1891816"/>
              <a:gd name="connsiteX3" fmla="*/ 1319759 w 1793893"/>
              <a:gd name="connsiteY3" fmla="*/ 1625621 h 1891816"/>
              <a:gd name="connsiteX4" fmla="*/ 1793893 w 1793893"/>
              <a:gd name="connsiteY4" fmla="*/ 1614332 h 1891816"/>
              <a:gd name="connsiteX0" fmla="*/ 0 w 1777454"/>
              <a:gd name="connsiteY0" fmla="*/ 1888724 h 1893136"/>
              <a:gd name="connsiteX1" fmla="*/ 386788 w 1777454"/>
              <a:gd name="connsiteY1" fmla="*/ 1589388 h 1893136"/>
              <a:gd name="connsiteX2" fmla="*/ 856915 w 1777454"/>
              <a:gd name="connsiteY2" fmla="*/ 21 h 1893136"/>
              <a:gd name="connsiteX3" fmla="*/ 1319759 w 1777454"/>
              <a:gd name="connsiteY3" fmla="*/ 1625621 h 1893136"/>
              <a:gd name="connsiteX4" fmla="*/ 1777454 w 1777454"/>
              <a:gd name="connsiteY4" fmla="*/ 1888724 h 1893136"/>
              <a:gd name="connsiteX0" fmla="*/ 0 w 1773344"/>
              <a:gd name="connsiteY0" fmla="*/ 1888724 h 1898583"/>
              <a:gd name="connsiteX1" fmla="*/ 386788 w 1773344"/>
              <a:gd name="connsiteY1" fmla="*/ 1589388 h 1898583"/>
              <a:gd name="connsiteX2" fmla="*/ 856915 w 1773344"/>
              <a:gd name="connsiteY2" fmla="*/ 21 h 1898583"/>
              <a:gd name="connsiteX3" fmla="*/ 1319759 w 1773344"/>
              <a:gd name="connsiteY3" fmla="*/ 1625621 h 1898583"/>
              <a:gd name="connsiteX4" fmla="*/ 1773344 w 1773344"/>
              <a:gd name="connsiteY4" fmla="*/ 1894960 h 1898583"/>
              <a:gd name="connsiteX0" fmla="*/ 0 w 1773344"/>
              <a:gd name="connsiteY0" fmla="*/ 1888724 h 1898583"/>
              <a:gd name="connsiteX1" fmla="*/ 386788 w 1773344"/>
              <a:gd name="connsiteY1" fmla="*/ 1589388 h 1898583"/>
              <a:gd name="connsiteX2" fmla="*/ 856915 w 1773344"/>
              <a:gd name="connsiteY2" fmla="*/ 21 h 1898583"/>
              <a:gd name="connsiteX3" fmla="*/ 1319759 w 1773344"/>
              <a:gd name="connsiteY3" fmla="*/ 1625621 h 1898583"/>
              <a:gd name="connsiteX4" fmla="*/ 1773344 w 1773344"/>
              <a:gd name="connsiteY4" fmla="*/ 1894960 h 1898583"/>
              <a:gd name="connsiteX0" fmla="*/ 0 w 1773344"/>
              <a:gd name="connsiteY0" fmla="*/ 1888724 h 1898583"/>
              <a:gd name="connsiteX1" fmla="*/ 386788 w 1773344"/>
              <a:gd name="connsiteY1" fmla="*/ 1589388 h 1898583"/>
              <a:gd name="connsiteX2" fmla="*/ 856915 w 1773344"/>
              <a:gd name="connsiteY2" fmla="*/ 21 h 1898583"/>
              <a:gd name="connsiteX3" fmla="*/ 1319759 w 1773344"/>
              <a:gd name="connsiteY3" fmla="*/ 1625621 h 1898583"/>
              <a:gd name="connsiteX4" fmla="*/ 1773344 w 1773344"/>
              <a:gd name="connsiteY4" fmla="*/ 1894960 h 1898583"/>
              <a:gd name="connsiteX0" fmla="*/ 0 w 1773344"/>
              <a:gd name="connsiteY0" fmla="*/ 1888724 h 1898583"/>
              <a:gd name="connsiteX1" fmla="*/ 386788 w 1773344"/>
              <a:gd name="connsiteY1" fmla="*/ 1589388 h 1898583"/>
              <a:gd name="connsiteX2" fmla="*/ 856915 w 1773344"/>
              <a:gd name="connsiteY2" fmla="*/ 21 h 1898583"/>
              <a:gd name="connsiteX3" fmla="*/ 1319759 w 1773344"/>
              <a:gd name="connsiteY3" fmla="*/ 1625621 h 1898583"/>
              <a:gd name="connsiteX4" fmla="*/ 1773344 w 1773344"/>
              <a:gd name="connsiteY4" fmla="*/ 1894960 h 189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344" h="1898583">
                <a:moveTo>
                  <a:pt x="0" y="1888724"/>
                </a:moveTo>
                <a:cubicBezTo>
                  <a:pt x="211372" y="1886055"/>
                  <a:pt x="243969" y="1904172"/>
                  <a:pt x="386788" y="1589388"/>
                </a:cubicBezTo>
                <a:cubicBezTo>
                  <a:pt x="529607" y="1274604"/>
                  <a:pt x="701420" y="-6018"/>
                  <a:pt x="856915" y="21"/>
                </a:cubicBezTo>
                <a:cubicBezTo>
                  <a:pt x="1012410" y="6060"/>
                  <a:pt x="1167021" y="1309798"/>
                  <a:pt x="1319759" y="1625621"/>
                </a:cubicBezTo>
                <a:cubicBezTo>
                  <a:pt x="1472497" y="1941444"/>
                  <a:pt x="1548602" y="1897935"/>
                  <a:pt x="1773344" y="1894960"/>
                </a:cubicBezTo>
              </a:path>
            </a:pathLst>
          </a:custGeom>
          <a:solidFill>
            <a:schemeClr val="accent2">
              <a:alpha val="27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>
            <a:off x="5076056" y="2328568"/>
            <a:ext cx="0" cy="2484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635896" y="2328568"/>
            <a:ext cx="0" cy="2484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020713" y="3696720"/>
            <a:ext cx="0" cy="223224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876256" y="3696720"/>
            <a:ext cx="0" cy="223224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059832" y="3912744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S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17890" y="3912744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S</a:t>
            </a:r>
            <a:r>
              <a:rPr lang="fr-FR" sz="3600" b="1" baseline="-25000" dirty="0" smtClean="0">
                <a:solidFill>
                  <a:schemeClr val="tx2"/>
                </a:solidFill>
              </a:rPr>
              <a:t>2</a:t>
            </a:r>
            <a:endParaRPr lang="fr-FR" sz="3600" b="1" baseline="-25000" dirty="0">
              <a:solidFill>
                <a:schemeClr val="tx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763688" y="5784952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r</a:t>
            </a:r>
            <a:r>
              <a:rPr lang="fr-FR" sz="3600" b="1" baseline="-25000" dirty="0" smtClean="0"/>
              <a:t>1</a:t>
            </a:r>
            <a:endParaRPr lang="fr-FR" sz="3600" b="1" baseline="-25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3419872" y="4776840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r</a:t>
            </a:r>
            <a:r>
              <a:rPr lang="fr-FR" sz="3600" b="1" baseline="-25000" dirty="0" smtClean="0"/>
              <a:t>2</a:t>
            </a:r>
            <a:endParaRPr lang="fr-FR" sz="3600" b="1" baseline="-25000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452800"/>
              </p:ext>
            </p:extLst>
          </p:nvPr>
        </p:nvGraphicFramePr>
        <p:xfrm>
          <a:off x="3669027" y="5746227"/>
          <a:ext cx="1415513" cy="565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Équation" r:id="rId4" imgW="571500" imgH="228600" progId="Equation.3">
                  <p:embed/>
                </p:oleObj>
              </mc:Choice>
              <mc:Fallback>
                <p:oleObj name="Équation" r:id="rId4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9027" y="5746227"/>
                        <a:ext cx="1415513" cy="565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re 1"/>
          <p:cNvSpPr txBox="1">
            <a:spLocks/>
          </p:cNvSpPr>
          <p:nvPr/>
        </p:nvSpPr>
        <p:spPr>
          <a:xfrm>
            <a:off x="423311" y="1365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u="sng" dirty="0" smtClean="0"/>
              <a:t>Hypothèse 2</a:t>
            </a:r>
            <a:endParaRPr lang="fr-FR" sz="4000" u="sng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1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311" y="-92292"/>
            <a:ext cx="8229600" cy="1143000"/>
          </a:xfrm>
        </p:spPr>
        <p:txBody>
          <a:bodyPr/>
          <a:lstStyle/>
          <a:p>
            <a:r>
              <a:rPr lang="fr-FR" dirty="0" smtClean="0"/>
              <a:t>Soustraction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357953" y="2428749"/>
            <a:ext cx="301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Symétrie: 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344495" y="1395596"/>
            <a:ext cx="112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- PSF: </a:t>
            </a:r>
            <a:endParaRPr lang="fr-FR" sz="2800" dirty="0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927902"/>
              </p:ext>
            </p:extLst>
          </p:nvPr>
        </p:nvGraphicFramePr>
        <p:xfrm>
          <a:off x="5499100" y="3760788"/>
          <a:ext cx="2346325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Équation" r:id="rId4" imgW="914400" imgH="660400" progId="Equation.3">
                  <p:embed/>
                </p:oleObj>
              </mc:Choice>
              <mc:Fallback>
                <p:oleObj name="Équation" r:id="rId4" imgW="9144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99100" y="3760788"/>
                        <a:ext cx="2346325" cy="16954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532091"/>
              </p:ext>
            </p:extLst>
          </p:nvPr>
        </p:nvGraphicFramePr>
        <p:xfrm>
          <a:off x="5600700" y="5635625"/>
          <a:ext cx="18716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Équation" r:id="rId6" imgW="673100" imgH="203200" progId="Equation.3">
                  <p:embed/>
                </p:oleObj>
              </mc:Choice>
              <mc:Fallback>
                <p:oleObj name="Équation" r:id="rId6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00700" y="5635625"/>
                        <a:ext cx="1871663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37321"/>
              </p:ext>
            </p:extLst>
          </p:nvPr>
        </p:nvGraphicFramePr>
        <p:xfrm>
          <a:off x="4102144" y="4821265"/>
          <a:ext cx="656710" cy="69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Équation" r:id="rId8" imgW="203200" imgH="127000" progId="Equation.3">
                  <p:embed/>
                </p:oleObj>
              </mc:Choice>
              <mc:Fallback>
                <p:oleObj name="Équation" r:id="rId8" imgW="2032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02144" y="4821265"/>
                        <a:ext cx="656710" cy="69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914978"/>
              </p:ext>
            </p:extLst>
          </p:nvPr>
        </p:nvGraphicFramePr>
        <p:xfrm>
          <a:off x="5066262" y="3524786"/>
          <a:ext cx="833264" cy="3380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Équation" r:id="rId10" imgW="177800" imgH="241300" progId="Equation.3">
                  <p:embed/>
                </p:oleObj>
              </mc:Choice>
              <mc:Fallback>
                <p:oleObj name="Équation" r:id="rId10" imgW="17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66262" y="3524786"/>
                        <a:ext cx="833264" cy="3380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41</a:t>
            </a:fld>
            <a:endParaRPr lang="fr-FR"/>
          </a:p>
        </p:txBody>
      </p:sp>
      <p:pic>
        <p:nvPicPr>
          <p:cNvPr id="94" name="Image 93" descr="gaus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" y="539766"/>
            <a:ext cx="4168050" cy="3760679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1919940" y="4303619"/>
            <a:ext cx="66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</a:rPr>
              <a:t>B</a:t>
            </a:r>
            <a:r>
              <a:rPr lang="fr-FR" sz="3600" b="1" baseline="-25000" dirty="0" smtClean="0">
                <a:solidFill>
                  <a:schemeClr val="tx2"/>
                </a:solidFill>
              </a:rPr>
              <a:t>2</a:t>
            </a:r>
            <a:endParaRPr lang="fr-FR" sz="3600" b="1" baseline="-25000" dirty="0">
              <a:solidFill>
                <a:schemeClr val="tx2"/>
              </a:solidFill>
            </a:endParaRPr>
          </a:p>
        </p:txBody>
      </p:sp>
      <p:sp>
        <p:nvSpPr>
          <p:cNvPr id="97" name="Espace réservé du contenu 10"/>
          <p:cNvSpPr txBox="1">
            <a:spLocks/>
          </p:cNvSpPr>
          <p:nvPr/>
        </p:nvSpPr>
        <p:spPr>
          <a:xfrm>
            <a:off x="921654" y="4365524"/>
            <a:ext cx="2667431" cy="11488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dirty="0" smtClean="0"/>
              <a:t>       +        =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022444" y="4307249"/>
            <a:ext cx="59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tx2"/>
                </a:solidFill>
              </a:rPr>
              <a:t>S</a:t>
            </a:r>
            <a:r>
              <a:rPr lang="fr-FR" sz="3600" b="1" baseline="-25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2953061" y="4315597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fr-FR" sz="3600" b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fr-FR" sz="3600" b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1039245" y="5323965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</a:t>
            </a:r>
            <a:r>
              <a:rPr lang="fr-FR" sz="3600" b="1" baseline="-25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1967589" y="5344121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B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sp>
        <p:nvSpPr>
          <p:cNvPr id="102" name="Espace réservé du contenu 10"/>
          <p:cNvSpPr txBox="1">
            <a:spLocks/>
          </p:cNvSpPr>
          <p:nvPr/>
        </p:nvSpPr>
        <p:spPr>
          <a:xfrm>
            <a:off x="941812" y="5343158"/>
            <a:ext cx="2667431" cy="11488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dirty="0" smtClean="0"/>
              <a:t>       +        =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2988582" y="5330286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T</a:t>
            </a:r>
            <a:r>
              <a:rPr lang="fr-FR" sz="3600" b="1" baseline="-25000" dirty="0" smtClean="0">
                <a:solidFill>
                  <a:srgbClr val="C00000"/>
                </a:solidFill>
              </a:rPr>
              <a:t>1</a:t>
            </a:r>
            <a:endParaRPr lang="fr-FR" sz="3600" b="1" baseline="-25000" dirty="0">
              <a:solidFill>
                <a:srgbClr val="C00000"/>
              </a:solidFill>
            </a:endParaRPr>
          </a:p>
        </p:txBody>
      </p:sp>
      <p:graphicFrame>
        <p:nvGraphicFramePr>
          <p:cNvPr id="104" name="Obje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227533"/>
              </p:ext>
            </p:extLst>
          </p:nvPr>
        </p:nvGraphicFramePr>
        <p:xfrm>
          <a:off x="5359878" y="1355283"/>
          <a:ext cx="1675131" cy="66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Équation" r:id="rId13" imgW="571500" imgH="228600" progId="Equation.3">
                  <p:embed/>
                </p:oleObj>
              </mc:Choice>
              <mc:Fallback>
                <p:oleObj name="Équation" r:id="rId13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878" y="1355283"/>
                        <a:ext cx="1675131" cy="669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952673"/>
              </p:ext>
            </p:extLst>
          </p:nvPr>
        </p:nvGraphicFramePr>
        <p:xfrm>
          <a:off x="6338748" y="2024964"/>
          <a:ext cx="2069761" cy="140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Équation" r:id="rId15" imgW="749300" imgH="508000" progId="Equation.3">
                  <p:embed/>
                </p:oleObj>
              </mc:Choice>
              <mc:Fallback>
                <p:oleObj name="Équation" r:id="rId15" imgW="749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38748" y="2024964"/>
                        <a:ext cx="2069761" cy="1403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5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4839" y="236898"/>
            <a:ext cx="6390645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Convolution avec une gaussienne</a:t>
            </a:r>
            <a:endParaRPr lang="fr-FR" dirty="0"/>
          </a:p>
        </p:txBody>
      </p:sp>
      <p:pic>
        <p:nvPicPr>
          <p:cNvPr id="4" name="Image 3" descr="PSF_gauss_3D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08" y="2450950"/>
            <a:ext cx="4916683" cy="3905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5886" y="1816466"/>
            <a:ext cx="7303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3200" dirty="0" smtClean="0"/>
              <a:t>Convolution avec une gaussienne. </a:t>
            </a:r>
            <a:r>
              <a:rPr lang="el-GR" sz="3200" dirty="0" smtClean="0"/>
              <a:t>σ</a:t>
            </a:r>
            <a:r>
              <a:rPr lang="en-US" sz="3200" baseline="-25000" dirty="0" err="1" smtClean="0"/>
              <a:t>gaussienne</a:t>
            </a:r>
            <a:r>
              <a:rPr lang="en-US" sz="3200" dirty="0" smtClean="0"/>
              <a:t>? </a:t>
            </a:r>
            <a:endParaRPr lang="fr-FR" sz="3200" dirty="0" smtClean="0"/>
          </a:p>
          <a:p>
            <a:endParaRPr lang="fr-FR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err="1" smtClean="0"/>
              <a:t>Détermination</a:t>
            </a:r>
            <a:r>
              <a:rPr lang="en-US" sz="3200" dirty="0" smtClean="0"/>
              <a:t>: </a:t>
            </a:r>
          </a:p>
          <a:p>
            <a:r>
              <a:rPr lang="fr-FR" sz="3200" dirty="0" smtClean="0"/>
              <a:t>Utilisation d’une méthode </a:t>
            </a:r>
          </a:p>
          <a:p>
            <a:r>
              <a:rPr lang="fr-FR" sz="3200" dirty="0" smtClean="0"/>
              <a:t>itérative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6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48638"/>
            <a:ext cx="8229600" cy="1143000"/>
          </a:xfrm>
        </p:spPr>
        <p:txBody>
          <a:bodyPr/>
          <a:lstStyle/>
          <a:p>
            <a:r>
              <a:rPr lang="fr-FR" dirty="0" smtClean="0"/>
              <a:t>Méthode itérative</a:t>
            </a:r>
            <a:endParaRPr lang="fr-FR" dirty="0"/>
          </a:p>
        </p:txBody>
      </p:sp>
      <p:sp>
        <p:nvSpPr>
          <p:cNvPr id="58" name="Espace réservé du contenu 2"/>
          <p:cNvSpPr>
            <a:spLocks noGrp="1"/>
          </p:cNvSpPr>
          <p:nvPr>
            <p:ph idx="1"/>
          </p:nvPr>
        </p:nvSpPr>
        <p:spPr>
          <a:xfrm>
            <a:off x="60474" y="1156966"/>
            <a:ext cx="9144000" cy="4374587"/>
          </a:xfrm>
        </p:spPr>
        <p:txBody>
          <a:bodyPr>
            <a:normAutofit/>
          </a:bodyPr>
          <a:lstStyle/>
          <a:p>
            <a:r>
              <a:rPr lang="fr-FR" dirty="0" smtClean="0"/>
              <a:t>Soustractions successives en faisant varier </a:t>
            </a:r>
            <a:r>
              <a:rPr lang="el-GR" dirty="0" smtClean="0"/>
              <a:t>σ</a:t>
            </a:r>
            <a:r>
              <a:rPr lang="en-US" baseline="-25000" dirty="0" err="1" smtClean="0"/>
              <a:t>gaussian</a:t>
            </a:r>
            <a:endParaRPr lang="en-US" baseline="-25000" dirty="0" smtClean="0"/>
          </a:p>
          <a:p>
            <a:endParaRPr lang="en-US" dirty="0" smtClean="0"/>
          </a:p>
          <a:p>
            <a:r>
              <a:rPr lang="en-US" u="sng" dirty="0" smtClean="0"/>
              <a:t>But</a:t>
            </a:r>
            <a:r>
              <a:rPr lang="en-US" dirty="0" smtClean="0"/>
              <a:t>: </a:t>
            </a:r>
            <a:r>
              <a:rPr lang="en-US" dirty="0" err="1" smtClean="0"/>
              <a:t>minimisation</a:t>
            </a:r>
            <a:r>
              <a:rPr lang="en-US" dirty="0" smtClean="0"/>
              <a:t> de la “variance”</a:t>
            </a:r>
          </a:p>
          <a:p>
            <a:endParaRPr lang="fr-FR" dirty="0" smtClean="0"/>
          </a:p>
          <a:p>
            <a:r>
              <a:rPr lang="fr-FR" dirty="0" smtClean="0"/>
              <a:t>Calcul de la </a:t>
            </a:r>
            <a:r>
              <a:rPr lang="en-US" dirty="0"/>
              <a:t>“variance</a:t>
            </a:r>
            <a:r>
              <a:rPr lang="en-US" dirty="0" smtClean="0"/>
              <a:t>”</a:t>
            </a:r>
            <a:r>
              <a:rPr lang="fr-FR" dirty="0" smtClean="0"/>
              <a:t>:</a:t>
            </a:r>
          </a:p>
          <a:p>
            <a:pPr lvl="1"/>
            <a:r>
              <a:rPr lang="fr-FR" dirty="0"/>
              <a:t>Moyenne en dehors de la source</a:t>
            </a:r>
          </a:p>
          <a:p>
            <a:pPr lvl="1"/>
            <a:r>
              <a:rPr lang="fr-FR" dirty="0"/>
              <a:t>Variance du signal par rapport à cette moyenne</a:t>
            </a:r>
          </a:p>
          <a:p>
            <a:pPr marL="457200" lvl="1" indent="0">
              <a:buNone/>
            </a:pPr>
            <a:endParaRPr lang="fr-FR" dirty="0" smtClean="0"/>
          </a:p>
          <a:p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7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766"/>
            <a:ext cx="8229600" cy="1143000"/>
          </a:xfrm>
        </p:spPr>
        <p:txBody>
          <a:bodyPr/>
          <a:lstStyle/>
          <a:p>
            <a:r>
              <a:rPr lang="fr-FR" dirty="0" smtClean="0"/>
              <a:t>Application à PKS 2155-304</a:t>
            </a:r>
            <a:endParaRPr lang="fr-FR" dirty="0"/>
          </a:p>
        </p:txBody>
      </p:sp>
      <p:pic>
        <p:nvPicPr>
          <p:cNvPr id="6" name="Image 5" descr="PKS_vueDessus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036"/>
            <a:ext cx="4021942" cy="2727524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4342224" y="5285629"/>
            <a:ext cx="620095" cy="30730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PKS_vueDessus_zoom_f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99" y="3862403"/>
            <a:ext cx="3934205" cy="27986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24436" y="3221118"/>
            <a:ext cx="3730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σ</a:t>
            </a:r>
            <a:r>
              <a:rPr lang="en-US" sz="2400" baseline="-25000" dirty="0" err="1" smtClean="0"/>
              <a:t>gaussian</a:t>
            </a:r>
            <a:r>
              <a:rPr lang="el-GR" sz="2400" dirty="0" smtClean="0"/>
              <a:t>=0.059 </a:t>
            </a:r>
            <a:r>
              <a:rPr lang="el-GR" sz="2400" dirty="0"/>
              <a:t>± 0.001 (syst.</a:t>
            </a:r>
            <a:r>
              <a:rPr lang="el-GR" sz="2400" dirty="0" smtClean="0"/>
              <a:t>)</a:t>
            </a:r>
            <a:endParaRPr lang="en-US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-60473" y="3766282"/>
            <a:ext cx="5549967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PSF après convolution</a:t>
            </a:r>
          </a:p>
          <a:p>
            <a:endParaRPr lang="en-US" sz="2000" dirty="0" smtClean="0"/>
          </a:p>
          <a:p>
            <a:r>
              <a:rPr lang="el-GR" sz="2400" dirty="0" smtClean="0"/>
              <a:t>σ</a:t>
            </a:r>
            <a:r>
              <a:rPr lang="en-US" sz="2400" baseline="-25000" dirty="0" smtClean="0"/>
              <a:t>x, total</a:t>
            </a:r>
            <a:r>
              <a:rPr lang="en-US" sz="2400" dirty="0"/>
              <a:t>=</a:t>
            </a:r>
            <a:r>
              <a:rPr lang="el-GR" sz="2400" dirty="0" smtClean="0"/>
              <a:t>0</a:t>
            </a:r>
            <a:r>
              <a:rPr lang="en-US" sz="2400" dirty="0" smtClean="0"/>
              <a:t>.076 </a:t>
            </a:r>
            <a:r>
              <a:rPr lang="el-GR" sz="2400" dirty="0" smtClean="0"/>
              <a:t>±</a:t>
            </a:r>
            <a:r>
              <a:rPr lang="en-US" sz="2400" dirty="0" smtClean="0"/>
              <a:t> 0.002 (stat.) </a:t>
            </a:r>
            <a:r>
              <a:rPr lang="el-GR" sz="2400" dirty="0" smtClean="0"/>
              <a:t>± </a:t>
            </a:r>
            <a:r>
              <a:rPr lang="el-GR" sz="2400" dirty="0"/>
              <a:t>0.001 (syst.</a:t>
            </a:r>
            <a:r>
              <a:rPr lang="el-GR" sz="2400" dirty="0" smtClean="0"/>
              <a:t>)</a:t>
            </a:r>
            <a:endParaRPr lang="en-US" sz="2400" dirty="0" smtClean="0"/>
          </a:p>
          <a:p>
            <a:r>
              <a:rPr lang="el-GR" sz="2400" dirty="0" smtClean="0"/>
              <a:t>σ</a:t>
            </a:r>
            <a:r>
              <a:rPr lang="en-US" sz="2400" baseline="-25000" dirty="0"/>
              <a:t>y</a:t>
            </a:r>
            <a:r>
              <a:rPr lang="en-US" sz="2400" baseline="-25000" dirty="0" smtClean="0"/>
              <a:t>, total</a:t>
            </a:r>
            <a:r>
              <a:rPr lang="en-US" sz="2400" dirty="0" smtClean="0"/>
              <a:t>=</a:t>
            </a:r>
            <a:r>
              <a:rPr lang="el-GR" sz="2400" dirty="0" smtClean="0"/>
              <a:t>0</a:t>
            </a:r>
            <a:r>
              <a:rPr lang="en-US" sz="2400" dirty="0" smtClean="0"/>
              <a:t>.068 </a:t>
            </a:r>
            <a:r>
              <a:rPr lang="el-GR" sz="2400" dirty="0"/>
              <a:t>±</a:t>
            </a:r>
            <a:r>
              <a:rPr lang="en-US" sz="2400" dirty="0"/>
              <a:t> </a:t>
            </a:r>
            <a:r>
              <a:rPr lang="en-US" sz="2400" dirty="0" smtClean="0"/>
              <a:t>0.002 </a:t>
            </a:r>
            <a:r>
              <a:rPr lang="en-US" sz="2400" dirty="0"/>
              <a:t>(stat.</a:t>
            </a:r>
            <a:r>
              <a:rPr lang="en-US" sz="2400" dirty="0" smtClean="0"/>
              <a:t>) </a:t>
            </a:r>
            <a:r>
              <a:rPr lang="el-GR" sz="2400" dirty="0" smtClean="0"/>
              <a:t>± </a:t>
            </a:r>
            <a:r>
              <a:rPr lang="el-GR" sz="2400" dirty="0"/>
              <a:t>0.001 (syst.</a:t>
            </a:r>
            <a:r>
              <a:rPr lang="el-GR" sz="2400" dirty="0" smtClean="0"/>
              <a:t>)</a:t>
            </a:r>
            <a:endParaRPr lang="fr-FR" sz="2400" dirty="0"/>
          </a:p>
          <a:p>
            <a:endParaRPr lang="fr-FR" sz="2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C3B-331F-BD4E-83AF-C95DC1DFD6B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re 1"/>
          <p:cNvSpPr>
            <a:spLocks noGrp="1"/>
          </p:cNvSpPr>
          <p:nvPr>
            <p:ph type="title"/>
          </p:nvPr>
        </p:nvSpPr>
        <p:spPr>
          <a:xfrm>
            <a:off x="556641" y="5492795"/>
            <a:ext cx="7772400" cy="1362075"/>
          </a:xfrm>
        </p:spPr>
        <p:txBody>
          <a:bodyPr/>
          <a:lstStyle/>
          <a:p>
            <a:pPr eaLnBrk="1" hangingPunct="1"/>
            <a:r>
              <a:rPr lang="fr-FR" sz="3600" cap="none" dirty="0" smtClean="0">
                <a:latin typeface="Calibri" charset="0"/>
                <a:ea typeface="ＭＳ Ｐゴシック" charset="0"/>
              </a:rPr>
              <a:t>HESS</a:t>
            </a:r>
            <a:endParaRPr lang="fr-FR" sz="3600" cap="none" dirty="0">
              <a:latin typeface="Calibri" charset="0"/>
              <a:ea typeface="ＭＳ Ｐゴシック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556641" y="3992608"/>
            <a:ext cx="7772400" cy="1500187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Expérience</a:t>
            </a:r>
            <a:endParaRPr lang="fr-FR" sz="2800" b="1" dirty="0">
              <a:solidFill>
                <a:srgbClr val="898989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02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CCFEEA1-15FB-0343-A97C-B3457C242577}" type="slidenum">
              <a:rPr lang="fr-FR">
                <a:solidFill>
                  <a:srgbClr val="898989"/>
                </a:solidFill>
              </a:rPr>
              <a:pPr eaLnBrk="1" hangingPunct="1"/>
              <a:t>4</a:t>
            </a:fld>
            <a:endParaRPr lang="fr-FR">
              <a:solidFill>
                <a:srgbClr val="898989"/>
              </a:solidFill>
            </a:endParaRPr>
          </a:p>
        </p:txBody>
      </p:sp>
      <p:pic>
        <p:nvPicPr>
          <p:cNvPr id="4" name="Image 3" descr="HESS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1" y="349687"/>
            <a:ext cx="8592982" cy="41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Expérience HESS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1426"/>
            <a:ext cx="8229600" cy="5910180"/>
          </a:xfrm>
        </p:spPr>
        <p:txBody>
          <a:bodyPr>
            <a:normAutofit/>
          </a:bodyPr>
          <a:lstStyle/>
          <a:p>
            <a:r>
              <a:rPr lang="fr-FR" dirty="0"/>
              <a:t>HESS: </a:t>
            </a:r>
            <a:r>
              <a:rPr lang="fr-FR" dirty="0" smtClean="0"/>
              <a:t>5 </a:t>
            </a:r>
            <a:r>
              <a:rPr lang="fr-FR" dirty="0"/>
              <a:t>télescopes à effet </a:t>
            </a:r>
            <a:r>
              <a:rPr lang="fr-FR" dirty="0" err="1"/>
              <a:t>C</a:t>
            </a:r>
            <a:r>
              <a:rPr lang="fr-FR" dirty="0" err="1" smtClean="0"/>
              <a:t>herenkov</a:t>
            </a:r>
            <a:endParaRPr lang="fr-FR" dirty="0"/>
          </a:p>
          <a:p>
            <a:pPr lvl="1"/>
            <a:r>
              <a:rPr lang="fr-FR" dirty="0" smtClean="0"/>
              <a:t>Détection de gerbe de particules secondaires après </a:t>
            </a:r>
            <a:r>
              <a:rPr lang="fr-FR" dirty="0"/>
              <a:t>interaction </a:t>
            </a:r>
            <a:r>
              <a:rPr lang="fr-FR" dirty="0" smtClean="0"/>
              <a:t>de la particule initiale avec l’atmosphère</a:t>
            </a:r>
          </a:p>
          <a:p>
            <a:pPr lvl="1"/>
            <a:r>
              <a:rPr lang="fr-FR" dirty="0" smtClean="0"/>
              <a:t>100 </a:t>
            </a:r>
            <a:r>
              <a:rPr lang="fr-FR" dirty="0" err="1" smtClean="0"/>
              <a:t>GeV</a:t>
            </a:r>
            <a:r>
              <a:rPr lang="fr-FR" dirty="0" smtClean="0"/>
              <a:t> (puis ~20GeV) à quelques dizaines de </a:t>
            </a:r>
            <a:r>
              <a:rPr lang="fr-FR" dirty="0" err="1" smtClean="0"/>
              <a:t>TeV</a:t>
            </a:r>
            <a:endParaRPr lang="fr-FR" dirty="0"/>
          </a:p>
          <a:p>
            <a:pPr lvl="1"/>
            <a:r>
              <a:rPr lang="fr-FR" dirty="0"/>
              <a:t>Reconnaissance </a:t>
            </a:r>
            <a:r>
              <a:rPr lang="fr-FR" dirty="0" smtClean="0"/>
              <a:t>forme</a:t>
            </a:r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2" y="4330249"/>
            <a:ext cx="766127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59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ChangeArrowheads="1"/>
          </p:cNvSpPr>
          <p:nvPr/>
        </p:nvSpPr>
        <p:spPr bwMode="auto">
          <a:xfrm>
            <a:off x="69850" y="488950"/>
            <a:ext cx="9037638" cy="38893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Tx/>
              <a:buChar char="•"/>
            </a:pPr>
            <a:r>
              <a:rPr lang="fr-FR" sz="2000">
                <a:solidFill>
                  <a:srgbClr val="000000"/>
                </a:solidFill>
                <a:latin typeface="Calibri" charset="0"/>
              </a:rPr>
              <a:t>La night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t="14418" r="21301"/>
          <a:stretch>
            <a:fillRect/>
          </a:stretch>
        </p:blipFill>
        <p:spPr bwMode="auto">
          <a:xfrm>
            <a:off x="2733675" y="488950"/>
            <a:ext cx="8763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6"/>
          <p:cNvGrpSpPr>
            <a:grpSpLocks/>
          </p:cNvGrpSpPr>
          <p:nvPr/>
        </p:nvGrpSpPr>
        <p:grpSpPr bwMode="auto">
          <a:xfrm>
            <a:off x="874713" y="1169988"/>
            <a:ext cx="4595812" cy="5211762"/>
            <a:chOff x="551" y="737"/>
            <a:chExt cx="2895" cy="3283"/>
          </a:xfrm>
        </p:grpSpPr>
        <p:sp>
          <p:nvSpPr>
            <p:cNvPr id="29804" name="Oval 7"/>
            <p:cNvSpPr>
              <a:spLocks noChangeArrowheads="1"/>
            </p:cNvSpPr>
            <p:nvPr/>
          </p:nvSpPr>
          <p:spPr bwMode="auto">
            <a:xfrm>
              <a:off x="551" y="3316"/>
              <a:ext cx="2895" cy="704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Tx/>
                <a:buChar char="•"/>
              </a:pPr>
              <a:endParaRPr lang="en-US" sz="16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29805" name="Freeform 6"/>
            <p:cNvSpPr>
              <a:spLocks noChangeArrowheads="1"/>
            </p:cNvSpPr>
            <p:nvPr/>
          </p:nvSpPr>
          <p:spPr bwMode="auto">
            <a:xfrm>
              <a:off x="551" y="737"/>
              <a:ext cx="2886" cy="2919"/>
            </a:xfrm>
            <a:custGeom>
              <a:avLst/>
              <a:gdLst>
                <a:gd name="T0" fmla="*/ 6399 w 12797"/>
                <a:gd name="T1" fmla="*/ 0 h 9520"/>
                <a:gd name="T2" fmla="*/ 12796 w 12797"/>
                <a:gd name="T3" fmla="*/ 9519 h 9520"/>
                <a:gd name="T4" fmla="*/ 0 w 12797"/>
                <a:gd name="T5" fmla="*/ 9519 h 9520"/>
                <a:gd name="T6" fmla="*/ 6399 w 12797"/>
                <a:gd name="T7" fmla="*/ 0 h 95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97" h="9520">
                  <a:moveTo>
                    <a:pt x="6399" y="0"/>
                  </a:moveTo>
                  <a:lnTo>
                    <a:pt x="12796" y="9519"/>
                  </a:lnTo>
                  <a:lnTo>
                    <a:pt x="0" y="9519"/>
                  </a:lnTo>
                  <a:lnTo>
                    <a:pt x="6399" y="0"/>
                  </a:lnTo>
                </a:path>
              </a:pathLst>
            </a:custGeom>
            <a:solidFill>
              <a:srgbClr val="99CCFF">
                <a:alpha val="2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9701" name="Group 8"/>
          <p:cNvGrpSpPr>
            <a:grpSpLocks/>
          </p:cNvGrpSpPr>
          <p:nvPr/>
        </p:nvGrpSpPr>
        <p:grpSpPr bwMode="auto">
          <a:xfrm>
            <a:off x="4064000" y="4970463"/>
            <a:ext cx="490538" cy="860425"/>
            <a:chOff x="2392" y="3524"/>
            <a:chExt cx="309" cy="542"/>
          </a:xfrm>
        </p:grpSpPr>
        <p:grpSp>
          <p:nvGrpSpPr>
            <p:cNvPr id="29787" name="Group 9"/>
            <p:cNvGrpSpPr>
              <a:grpSpLocks/>
            </p:cNvGrpSpPr>
            <p:nvPr/>
          </p:nvGrpSpPr>
          <p:grpSpPr bwMode="auto">
            <a:xfrm>
              <a:off x="2392" y="3524"/>
              <a:ext cx="309" cy="410"/>
              <a:chOff x="2392" y="3524"/>
              <a:chExt cx="309" cy="410"/>
            </a:xfrm>
          </p:grpSpPr>
          <p:sp>
            <p:nvSpPr>
              <p:cNvPr id="29795" name="Oval 10"/>
              <p:cNvSpPr>
                <a:spLocks noChangeArrowheads="1"/>
              </p:cNvSpPr>
              <p:nvPr/>
            </p:nvSpPr>
            <p:spPr bwMode="auto">
              <a:xfrm rot="-60000">
                <a:off x="2448" y="3893"/>
                <a:ext cx="210" cy="43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Char char="•"/>
                </a:pPr>
                <a:endParaRPr 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9796" name="Oval 11"/>
              <p:cNvSpPr>
                <a:spLocks noChangeArrowheads="1"/>
              </p:cNvSpPr>
              <p:nvPr/>
            </p:nvSpPr>
            <p:spPr bwMode="auto">
              <a:xfrm rot="-60000">
                <a:off x="2419" y="3866"/>
                <a:ext cx="265" cy="58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Char char="•"/>
                </a:pPr>
                <a:endParaRPr 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9797" name="Oval 12"/>
              <p:cNvSpPr>
                <a:spLocks noChangeArrowheads="1"/>
              </p:cNvSpPr>
              <p:nvPr/>
            </p:nvSpPr>
            <p:spPr bwMode="auto">
              <a:xfrm rot="-60000">
                <a:off x="2394" y="3860"/>
                <a:ext cx="307" cy="52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Char char="•"/>
                </a:pPr>
                <a:endParaRPr 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grpSp>
            <p:nvGrpSpPr>
              <p:cNvPr id="29798" name="Group 13"/>
              <p:cNvGrpSpPr>
                <a:grpSpLocks/>
              </p:cNvGrpSpPr>
              <p:nvPr/>
            </p:nvGrpSpPr>
            <p:grpSpPr bwMode="auto">
              <a:xfrm>
                <a:off x="2528" y="3524"/>
                <a:ext cx="50" cy="66"/>
                <a:chOff x="2528" y="3524"/>
                <a:chExt cx="50" cy="66"/>
              </a:xfrm>
            </p:grpSpPr>
            <p:sp>
              <p:nvSpPr>
                <p:cNvPr id="29802" name="Freeform 14"/>
                <p:cNvSpPr>
                  <a:spLocks noChangeArrowheads="1"/>
                </p:cNvSpPr>
                <p:nvPr/>
              </p:nvSpPr>
              <p:spPr bwMode="auto">
                <a:xfrm>
                  <a:off x="2528" y="3524"/>
                  <a:ext cx="51" cy="67"/>
                </a:xfrm>
                <a:custGeom>
                  <a:avLst/>
                  <a:gdLst>
                    <a:gd name="T0" fmla="*/ 112 w 226"/>
                    <a:gd name="T1" fmla="*/ 1 h 295"/>
                    <a:gd name="T2" fmla="*/ 0 w 226"/>
                    <a:gd name="T3" fmla="*/ 38 h 295"/>
                    <a:gd name="T4" fmla="*/ 3 w 226"/>
                    <a:gd name="T5" fmla="*/ 257 h 295"/>
                    <a:gd name="T6" fmla="*/ 115 w 226"/>
                    <a:gd name="T7" fmla="*/ 294 h 295"/>
                    <a:gd name="T8" fmla="*/ 225 w 226"/>
                    <a:gd name="T9" fmla="*/ 256 h 295"/>
                    <a:gd name="T10" fmla="*/ 223 w 226"/>
                    <a:gd name="T11" fmla="*/ 37 h 295"/>
                    <a:gd name="T12" fmla="*/ 112 w 226"/>
                    <a:gd name="T13" fmla="*/ 1 h 2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26" h="295">
                      <a:moveTo>
                        <a:pt x="112" y="1"/>
                      </a:moveTo>
                      <a:cubicBezTo>
                        <a:pt x="50" y="1"/>
                        <a:pt x="0" y="19"/>
                        <a:pt x="0" y="38"/>
                      </a:cubicBezTo>
                      <a:lnTo>
                        <a:pt x="3" y="257"/>
                      </a:lnTo>
                      <a:cubicBezTo>
                        <a:pt x="3" y="277"/>
                        <a:pt x="54" y="294"/>
                        <a:pt x="115" y="294"/>
                      </a:cubicBezTo>
                      <a:cubicBezTo>
                        <a:pt x="176" y="293"/>
                        <a:pt x="225" y="275"/>
                        <a:pt x="225" y="256"/>
                      </a:cubicBezTo>
                      <a:lnTo>
                        <a:pt x="223" y="37"/>
                      </a:lnTo>
                      <a:cubicBezTo>
                        <a:pt x="223" y="17"/>
                        <a:pt x="173" y="0"/>
                        <a:pt x="112" y="1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803" name="Freeform 15"/>
                <p:cNvSpPr>
                  <a:spLocks noChangeArrowheads="1"/>
                </p:cNvSpPr>
                <p:nvPr/>
              </p:nvSpPr>
              <p:spPr bwMode="auto">
                <a:xfrm>
                  <a:off x="2528" y="3524"/>
                  <a:ext cx="51" cy="17"/>
                </a:xfrm>
                <a:custGeom>
                  <a:avLst/>
                  <a:gdLst>
                    <a:gd name="T0" fmla="*/ 112 w 226"/>
                    <a:gd name="T1" fmla="*/ 1 h 75"/>
                    <a:gd name="T2" fmla="*/ 0 w 226"/>
                    <a:gd name="T3" fmla="*/ 38 h 75"/>
                    <a:gd name="T4" fmla="*/ 112 w 226"/>
                    <a:gd name="T5" fmla="*/ 74 h 75"/>
                    <a:gd name="T6" fmla="*/ 222 w 226"/>
                    <a:gd name="T7" fmla="*/ 37 h 75"/>
                    <a:gd name="T8" fmla="*/ 112 w 226"/>
                    <a:gd name="T9" fmla="*/ 1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6" h="75">
                      <a:moveTo>
                        <a:pt x="112" y="1"/>
                      </a:moveTo>
                      <a:cubicBezTo>
                        <a:pt x="50" y="1"/>
                        <a:pt x="0" y="19"/>
                        <a:pt x="0" y="38"/>
                      </a:cubicBezTo>
                      <a:cubicBezTo>
                        <a:pt x="1" y="58"/>
                        <a:pt x="50" y="74"/>
                        <a:pt x="112" y="74"/>
                      </a:cubicBezTo>
                      <a:cubicBezTo>
                        <a:pt x="173" y="73"/>
                        <a:pt x="225" y="56"/>
                        <a:pt x="222" y="37"/>
                      </a:cubicBezTo>
                      <a:cubicBezTo>
                        <a:pt x="220" y="17"/>
                        <a:pt x="172" y="0"/>
                        <a:pt x="112" y="1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9799" name="Line 16"/>
              <p:cNvSpPr>
                <a:spLocks noChangeShapeType="1"/>
              </p:cNvSpPr>
              <p:nvPr/>
            </p:nvSpPr>
            <p:spPr bwMode="auto">
              <a:xfrm flipV="1">
                <a:off x="2392" y="3556"/>
                <a:ext cx="134" cy="33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00" name="Line 17"/>
              <p:cNvSpPr>
                <a:spLocks noChangeShapeType="1"/>
              </p:cNvSpPr>
              <p:nvPr/>
            </p:nvSpPr>
            <p:spPr bwMode="auto">
              <a:xfrm flipH="1" flipV="1">
                <a:off x="2547" y="3559"/>
                <a:ext cx="8" cy="35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01" name="Line 18"/>
              <p:cNvSpPr>
                <a:spLocks noChangeShapeType="1"/>
              </p:cNvSpPr>
              <p:nvPr/>
            </p:nvSpPr>
            <p:spPr bwMode="auto">
              <a:xfrm flipH="1" flipV="1">
                <a:off x="2573" y="3553"/>
                <a:ext cx="128" cy="32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9788" name="Group 19"/>
            <p:cNvGrpSpPr>
              <a:grpSpLocks/>
            </p:cNvGrpSpPr>
            <p:nvPr/>
          </p:nvGrpSpPr>
          <p:grpSpPr bwMode="auto">
            <a:xfrm>
              <a:off x="2436" y="3983"/>
              <a:ext cx="240" cy="83"/>
              <a:chOff x="2436" y="3983"/>
              <a:chExt cx="240" cy="83"/>
            </a:xfrm>
          </p:grpSpPr>
          <p:sp>
            <p:nvSpPr>
              <p:cNvPr id="29793" name="Freeform 20"/>
              <p:cNvSpPr>
                <a:spLocks noChangeArrowheads="1"/>
              </p:cNvSpPr>
              <p:nvPr/>
            </p:nvSpPr>
            <p:spPr bwMode="auto">
              <a:xfrm>
                <a:off x="2436" y="3983"/>
                <a:ext cx="241" cy="84"/>
              </a:xfrm>
              <a:custGeom>
                <a:avLst/>
                <a:gdLst>
                  <a:gd name="T0" fmla="*/ 531 w 1064"/>
                  <a:gd name="T1" fmla="*/ 0 h 371"/>
                  <a:gd name="T2" fmla="*/ 0 w 1064"/>
                  <a:gd name="T3" fmla="*/ 93 h 371"/>
                  <a:gd name="T4" fmla="*/ 0 w 1064"/>
                  <a:gd name="T5" fmla="*/ 277 h 371"/>
                  <a:gd name="T6" fmla="*/ 531 w 1064"/>
                  <a:gd name="T7" fmla="*/ 370 h 371"/>
                  <a:gd name="T8" fmla="*/ 1063 w 1064"/>
                  <a:gd name="T9" fmla="*/ 277 h 371"/>
                  <a:gd name="T10" fmla="*/ 1063 w 1064"/>
                  <a:gd name="T11" fmla="*/ 93 h 371"/>
                  <a:gd name="T12" fmla="*/ 531 w 1064"/>
                  <a:gd name="T13" fmla="*/ 0 h 3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4" h="371">
                    <a:moveTo>
                      <a:pt x="531" y="0"/>
                    </a:moveTo>
                    <a:cubicBezTo>
                      <a:pt x="241" y="0"/>
                      <a:pt x="0" y="41"/>
                      <a:pt x="0" y="93"/>
                    </a:cubicBezTo>
                    <a:lnTo>
                      <a:pt x="0" y="277"/>
                    </a:lnTo>
                    <a:cubicBezTo>
                      <a:pt x="0" y="329"/>
                      <a:pt x="241" y="370"/>
                      <a:pt x="531" y="370"/>
                    </a:cubicBezTo>
                    <a:cubicBezTo>
                      <a:pt x="821" y="370"/>
                      <a:pt x="1063" y="329"/>
                      <a:pt x="1063" y="277"/>
                    </a:cubicBezTo>
                    <a:lnTo>
                      <a:pt x="1063" y="93"/>
                    </a:lnTo>
                    <a:cubicBezTo>
                      <a:pt x="1063" y="41"/>
                      <a:pt x="822" y="0"/>
                      <a:pt x="531" y="0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794" name="Freeform 21"/>
              <p:cNvSpPr>
                <a:spLocks noChangeArrowheads="1"/>
              </p:cNvSpPr>
              <p:nvPr/>
            </p:nvSpPr>
            <p:spPr bwMode="auto">
              <a:xfrm>
                <a:off x="2436" y="3983"/>
                <a:ext cx="241" cy="42"/>
              </a:xfrm>
              <a:custGeom>
                <a:avLst/>
                <a:gdLst>
                  <a:gd name="T0" fmla="*/ 531 w 1064"/>
                  <a:gd name="T1" fmla="*/ 0 h 187"/>
                  <a:gd name="T2" fmla="*/ 0 w 1064"/>
                  <a:gd name="T3" fmla="*/ 94 h 187"/>
                  <a:gd name="T4" fmla="*/ 531 w 1064"/>
                  <a:gd name="T5" fmla="*/ 186 h 187"/>
                  <a:gd name="T6" fmla="*/ 1063 w 1064"/>
                  <a:gd name="T7" fmla="*/ 94 h 187"/>
                  <a:gd name="T8" fmla="*/ 531 w 1064"/>
                  <a:gd name="T9" fmla="*/ 0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4" h="187">
                    <a:moveTo>
                      <a:pt x="531" y="0"/>
                    </a:moveTo>
                    <a:cubicBezTo>
                      <a:pt x="241" y="0"/>
                      <a:pt x="0" y="41"/>
                      <a:pt x="0" y="94"/>
                    </a:cubicBezTo>
                    <a:cubicBezTo>
                      <a:pt x="0" y="146"/>
                      <a:pt x="241" y="186"/>
                      <a:pt x="531" y="186"/>
                    </a:cubicBezTo>
                    <a:cubicBezTo>
                      <a:pt x="821" y="186"/>
                      <a:pt x="1063" y="144"/>
                      <a:pt x="1063" y="94"/>
                    </a:cubicBezTo>
                    <a:cubicBezTo>
                      <a:pt x="1063" y="43"/>
                      <a:pt x="822" y="0"/>
                      <a:pt x="531" y="0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9789" name="Line 22"/>
            <p:cNvSpPr>
              <a:spLocks noChangeShapeType="1"/>
            </p:cNvSpPr>
            <p:nvPr/>
          </p:nvSpPr>
          <p:spPr bwMode="auto">
            <a:xfrm flipV="1">
              <a:off x="2503" y="3919"/>
              <a:ext cx="53" cy="10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90" name="Line 23"/>
            <p:cNvSpPr>
              <a:spLocks noChangeShapeType="1"/>
            </p:cNvSpPr>
            <p:nvPr/>
          </p:nvSpPr>
          <p:spPr bwMode="auto">
            <a:xfrm>
              <a:off x="2560" y="3925"/>
              <a:ext cx="47" cy="9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91" name="Line 24"/>
            <p:cNvSpPr>
              <a:spLocks noChangeShapeType="1"/>
            </p:cNvSpPr>
            <p:nvPr/>
          </p:nvSpPr>
          <p:spPr bwMode="auto">
            <a:xfrm flipV="1">
              <a:off x="2497" y="3944"/>
              <a:ext cx="21" cy="4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792" name="Line 25"/>
            <p:cNvSpPr>
              <a:spLocks noChangeShapeType="1"/>
            </p:cNvSpPr>
            <p:nvPr/>
          </p:nvSpPr>
          <p:spPr bwMode="auto">
            <a:xfrm flipH="1" flipV="1">
              <a:off x="2585" y="3926"/>
              <a:ext cx="33" cy="5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93370" name="Text Box 26"/>
          <p:cNvSpPr txBox="1">
            <a:spLocks noChangeArrowheads="1"/>
          </p:cNvSpPr>
          <p:nvPr/>
        </p:nvSpPr>
        <p:spPr bwMode="auto">
          <a:xfrm>
            <a:off x="5421313" y="4873625"/>
            <a:ext cx="36369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hangingPunct="0">
              <a:lnSpc>
                <a:spcPts val="2425"/>
              </a:lnSpc>
              <a:buClr>
                <a:srgbClr val="000000"/>
              </a:buClr>
              <a:buSzPct val="45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La position de la source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est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sur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l’axe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de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symétrie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l’image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sp>
        <p:nvSpPr>
          <p:cNvPr id="1593371" name="AutoShape 27"/>
          <p:cNvSpPr>
            <a:spLocks noChangeArrowheads="1"/>
          </p:cNvSpPr>
          <p:nvPr/>
        </p:nvSpPr>
        <p:spPr bwMode="auto">
          <a:xfrm>
            <a:off x="5413375" y="5815013"/>
            <a:ext cx="3630613" cy="877887"/>
          </a:xfrm>
          <a:prstGeom prst="roundRect">
            <a:avLst>
              <a:gd name="adj" fmla="val 190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hangingPunct="0">
              <a:lnSpc>
                <a:spcPts val="2425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La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combinaison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 de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plusieurs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 images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lève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 la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dégénérescence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4356100" y="620713"/>
            <a:ext cx="4751388" cy="4294187"/>
            <a:chOff x="2744" y="135"/>
            <a:chExt cx="2993" cy="2705"/>
          </a:xfrm>
        </p:grpSpPr>
        <p:grpSp>
          <p:nvGrpSpPr>
            <p:cNvPr id="29775" name="Group 29"/>
            <p:cNvGrpSpPr>
              <a:grpSpLocks/>
            </p:cNvGrpSpPr>
            <p:nvPr/>
          </p:nvGrpSpPr>
          <p:grpSpPr bwMode="auto">
            <a:xfrm>
              <a:off x="2744" y="135"/>
              <a:ext cx="2993" cy="2705"/>
              <a:chOff x="2744" y="135"/>
              <a:chExt cx="2993" cy="2705"/>
            </a:xfrm>
          </p:grpSpPr>
          <p:grpSp>
            <p:nvGrpSpPr>
              <p:cNvPr id="29777" name="Group 30"/>
              <p:cNvGrpSpPr>
                <a:grpSpLocks/>
              </p:cNvGrpSpPr>
              <p:nvPr/>
            </p:nvGrpSpPr>
            <p:grpSpPr bwMode="auto">
              <a:xfrm>
                <a:off x="3152" y="135"/>
                <a:ext cx="2585" cy="2653"/>
                <a:chOff x="3152" y="364"/>
                <a:chExt cx="2585" cy="2653"/>
              </a:xfrm>
            </p:grpSpPr>
            <p:sp>
              <p:nvSpPr>
                <p:cNvPr id="29779" name="AutoShape 31"/>
                <p:cNvSpPr>
                  <a:spLocks noChangeArrowheads="1"/>
                </p:cNvSpPr>
                <p:nvPr/>
              </p:nvSpPr>
              <p:spPr bwMode="auto">
                <a:xfrm>
                  <a:off x="3152" y="364"/>
                  <a:ext cx="2585" cy="2653"/>
                </a:xfrm>
                <a:prstGeom prst="roundRect">
                  <a:avLst>
                    <a:gd name="adj" fmla="val 37"/>
                  </a:avLst>
                </a:prstGeom>
                <a:solidFill>
                  <a:srgbClr val="000000"/>
                </a:solidFill>
                <a:ln w="2857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pic>
              <p:nvPicPr>
                <p:cNvPr id="29780" name="Picture 3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6" y="523"/>
                  <a:ext cx="2255" cy="2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781" name="Freeform 33"/>
                <p:cNvSpPr>
                  <a:spLocks noChangeArrowheads="1"/>
                </p:cNvSpPr>
                <p:nvPr/>
              </p:nvSpPr>
              <p:spPr bwMode="auto">
                <a:xfrm>
                  <a:off x="3217" y="391"/>
                  <a:ext cx="2489" cy="2580"/>
                </a:xfrm>
                <a:custGeom>
                  <a:avLst/>
                  <a:gdLst>
                    <a:gd name="T0" fmla="*/ 5486 w 10976"/>
                    <a:gd name="T1" fmla="*/ 0 h 11377"/>
                    <a:gd name="T2" fmla="*/ 10975 w 10976"/>
                    <a:gd name="T3" fmla="*/ 5687 h 11377"/>
                    <a:gd name="T4" fmla="*/ 5486 w 10976"/>
                    <a:gd name="T5" fmla="*/ 11376 h 11377"/>
                    <a:gd name="T6" fmla="*/ 0 w 10976"/>
                    <a:gd name="T7" fmla="*/ 5687 h 11377"/>
                    <a:gd name="T8" fmla="*/ 5486 w 10976"/>
                    <a:gd name="T9" fmla="*/ 0 h 11377"/>
                    <a:gd name="T10" fmla="*/ 5486 w 10976"/>
                    <a:gd name="T11" fmla="*/ 0 h 11377"/>
                    <a:gd name="T12" fmla="*/ 5485 w 10976"/>
                    <a:gd name="T13" fmla="*/ 1311 h 11377"/>
                    <a:gd name="T14" fmla="*/ 9708 w 10976"/>
                    <a:gd name="T15" fmla="*/ 5687 h 11377"/>
                    <a:gd name="T16" fmla="*/ 5485 w 10976"/>
                    <a:gd name="T17" fmla="*/ 10064 h 11377"/>
                    <a:gd name="T18" fmla="*/ 1263 w 10976"/>
                    <a:gd name="T19" fmla="*/ 5687 h 11377"/>
                    <a:gd name="T20" fmla="*/ 5485 w 10976"/>
                    <a:gd name="T21" fmla="*/ 1311 h 11377"/>
                    <a:gd name="T22" fmla="*/ 5485 w 10976"/>
                    <a:gd name="T23" fmla="*/ 1311 h 1137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0976" h="11377">
                      <a:moveTo>
                        <a:pt x="5486" y="0"/>
                      </a:moveTo>
                      <a:cubicBezTo>
                        <a:pt x="8598" y="0"/>
                        <a:pt x="10975" y="2462"/>
                        <a:pt x="10975" y="5687"/>
                      </a:cubicBezTo>
                      <a:cubicBezTo>
                        <a:pt x="10975" y="8912"/>
                        <a:pt x="8598" y="11376"/>
                        <a:pt x="5486" y="11376"/>
                      </a:cubicBezTo>
                      <a:cubicBezTo>
                        <a:pt x="2375" y="11376"/>
                        <a:pt x="0" y="8912"/>
                        <a:pt x="0" y="5687"/>
                      </a:cubicBezTo>
                      <a:cubicBezTo>
                        <a:pt x="0" y="2462"/>
                        <a:pt x="2375" y="0"/>
                        <a:pt x="5486" y="0"/>
                      </a:cubicBezTo>
                      <a:close/>
                      <a:moveTo>
                        <a:pt x="5485" y="1311"/>
                      </a:moveTo>
                      <a:cubicBezTo>
                        <a:pt x="7879" y="1311"/>
                        <a:pt x="9708" y="3205"/>
                        <a:pt x="9708" y="5687"/>
                      </a:cubicBezTo>
                      <a:cubicBezTo>
                        <a:pt x="9708" y="8169"/>
                        <a:pt x="7879" y="10064"/>
                        <a:pt x="5485" y="10064"/>
                      </a:cubicBezTo>
                      <a:cubicBezTo>
                        <a:pt x="3092" y="10064"/>
                        <a:pt x="1263" y="8170"/>
                        <a:pt x="1263" y="5687"/>
                      </a:cubicBezTo>
                      <a:cubicBezTo>
                        <a:pt x="1263" y="3204"/>
                        <a:pt x="3092" y="1311"/>
                        <a:pt x="5485" y="13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82" name="Freeform 34"/>
                <p:cNvSpPr>
                  <a:spLocks noChangeArrowheads="1"/>
                </p:cNvSpPr>
                <p:nvPr/>
              </p:nvSpPr>
              <p:spPr bwMode="auto">
                <a:xfrm>
                  <a:off x="3195" y="477"/>
                  <a:ext cx="935" cy="840"/>
                </a:xfrm>
                <a:custGeom>
                  <a:avLst/>
                  <a:gdLst>
                    <a:gd name="T0" fmla="*/ 0 w 4122"/>
                    <a:gd name="T1" fmla="*/ 0 h 3706"/>
                    <a:gd name="T2" fmla="*/ 4121 w 4122"/>
                    <a:gd name="T3" fmla="*/ 47 h 3706"/>
                    <a:gd name="T4" fmla="*/ 1124 w 4122"/>
                    <a:gd name="T5" fmla="*/ 3705 h 3706"/>
                    <a:gd name="T6" fmla="*/ 234 w 4122"/>
                    <a:gd name="T7" fmla="*/ 3421 h 3706"/>
                    <a:gd name="T8" fmla="*/ 0 w 4122"/>
                    <a:gd name="T9" fmla="*/ 0 h 37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22" h="3706">
                      <a:moveTo>
                        <a:pt x="0" y="0"/>
                      </a:moveTo>
                      <a:lnTo>
                        <a:pt x="4121" y="47"/>
                      </a:lnTo>
                      <a:lnTo>
                        <a:pt x="1124" y="3705"/>
                      </a:lnTo>
                      <a:lnTo>
                        <a:pt x="234" y="34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83" name="Freeform 35"/>
                <p:cNvSpPr>
                  <a:spLocks noChangeArrowheads="1"/>
                </p:cNvSpPr>
                <p:nvPr/>
              </p:nvSpPr>
              <p:spPr bwMode="auto">
                <a:xfrm>
                  <a:off x="4737" y="445"/>
                  <a:ext cx="935" cy="841"/>
                </a:xfrm>
                <a:custGeom>
                  <a:avLst/>
                  <a:gdLst>
                    <a:gd name="T0" fmla="*/ 4121 w 4122"/>
                    <a:gd name="T1" fmla="*/ 0 h 3710"/>
                    <a:gd name="T2" fmla="*/ 0 w 4122"/>
                    <a:gd name="T3" fmla="*/ 47 h 3710"/>
                    <a:gd name="T4" fmla="*/ 2997 w 4122"/>
                    <a:gd name="T5" fmla="*/ 3709 h 3710"/>
                    <a:gd name="T6" fmla="*/ 3887 w 4122"/>
                    <a:gd name="T7" fmla="*/ 3424 h 3710"/>
                    <a:gd name="T8" fmla="*/ 4121 w 4122"/>
                    <a:gd name="T9" fmla="*/ 0 h 37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22" h="3710">
                      <a:moveTo>
                        <a:pt x="4121" y="0"/>
                      </a:moveTo>
                      <a:lnTo>
                        <a:pt x="0" y="47"/>
                      </a:lnTo>
                      <a:lnTo>
                        <a:pt x="2997" y="3709"/>
                      </a:lnTo>
                      <a:lnTo>
                        <a:pt x="3887" y="3424"/>
                      </a:lnTo>
                      <a:lnTo>
                        <a:pt x="4121" y="0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84" name="Freeform 36"/>
                <p:cNvSpPr>
                  <a:spLocks noChangeArrowheads="1"/>
                </p:cNvSpPr>
                <p:nvPr/>
              </p:nvSpPr>
              <p:spPr bwMode="auto">
                <a:xfrm>
                  <a:off x="3174" y="2075"/>
                  <a:ext cx="935" cy="841"/>
                </a:xfrm>
                <a:custGeom>
                  <a:avLst/>
                  <a:gdLst>
                    <a:gd name="T0" fmla="*/ 0 w 4124"/>
                    <a:gd name="T1" fmla="*/ 3709 h 3710"/>
                    <a:gd name="T2" fmla="*/ 4123 w 4124"/>
                    <a:gd name="T3" fmla="*/ 3661 h 3710"/>
                    <a:gd name="T4" fmla="*/ 1124 w 4124"/>
                    <a:gd name="T5" fmla="*/ 0 h 3710"/>
                    <a:gd name="T6" fmla="*/ 234 w 4124"/>
                    <a:gd name="T7" fmla="*/ 285 h 3710"/>
                    <a:gd name="T8" fmla="*/ 0 w 4124"/>
                    <a:gd name="T9" fmla="*/ 3709 h 37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24" h="3710">
                      <a:moveTo>
                        <a:pt x="0" y="3709"/>
                      </a:moveTo>
                      <a:lnTo>
                        <a:pt x="4123" y="3661"/>
                      </a:lnTo>
                      <a:lnTo>
                        <a:pt x="1124" y="0"/>
                      </a:lnTo>
                      <a:lnTo>
                        <a:pt x="234" y="285"/>
                      </a:lnTo>
                      <a:lnTo>
                        <a:pt x="0" y="3709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85" name="Freeform 37"/>
                <p:cNvSpPr>
                  <a:spLocks noChangeArrowheads="1"/>
                </p:cNvSpPr>
                <p:nvPr/>
              </p:nvSpPr>
              <p:spPr bwMode="auto">
                <a:xfrm>
                  <a:off x="4779" y="2043"/>
                  <a:ext cx="935" cy="841"/>
                </a:xfrm>
                <a:custGeom>
                  <a:avLst/>
                  <a:gdLst>
                    <a:gd name="T0" fmla="*/ 4123 w 4124"/>
                    <a:gd name="T1" fmla="*/ 3709 h 3710"/>
                    <a:gd name="T2" fmla="*/ 0 w 4124"/>
                    <a:gd name="T3" fmla="*/ 3661 h 3710"/>
                    <a:gd name="T4" fmla="*/ 3000 w 4124"/>
                    <a:gd name="T5" fmla="*/ 0 h 3710"/>
                    <a:gd name="T6" fmla="*/ 3889 w 4124"/>
                    <a:gd name="T7" fmla="*/ 284 h 3710"/>
                    <a:gd name="T8" fmla="*/ 4123 w 4124"/>
                    <a:gd name="T9" fmla="*/ 3709 h 37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24" h="3710">
                      <a:moveTo>
                        <a:pt x="4123" y="3709"/>
                      </a:moveTo>
                      <a:lnTo>
                        <a:pt x="0" y="3661"/>
                      </a:lnTo>
                      <a:lnTo>
                        <a:pt x="3000" y="0"/>
                      </a:lnTo>
                      <a:lnTo>
                        <a:pt x="3889" y="284"/>
                      </a:lnTo>
                      <a:lnTo>
                        <a:pt x="4123" y="3709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86" name="Oval 38"/>
                <p:cNvSpPr>
                  <a:spLocks noChangeArrowheads="1"/>
                </p:cNvSpPr>
                <p:nvPr/>
              </p:nvSpPr>
              <p:spPr bwMode="auto">
                <a:xfrm>
                  <a:off x="3483" y="693"/>
                  <a:ext cx="1946" cy="1976"/>
                </a:xfrm>
                <a:prstGeom prst="ellipse">
                  <a:avLst/>
                </a:prstGeom>
                <a:noFill/>
                <a:ln w="936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29778" name="Line 39"/>
              <p:cNvSpPr>
                <a:spLocks noChangeShapeType="1"/>
              </p:cNvSpPr>
              <p:nvPr/>
            </p:nvSpPr>
            <p:spPr bwMode="auto">
              <a:xfrm flipV="1">
                <a:off x="2744" y="1933"/>
                <a:ext cx="1089" cy="907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prstDash val="dashDot"/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776" name="Line 40"/>
            <p:cNvSpPr>
              <a:spLocks noChangeShapeType="1"/>
            </p:cNvSpPr>
            <p:nvPr/>
          </p:nvSpPr>
          <p:spPr bwMode="auto">
            <a:xfrm flipV="1">
              <a:off x="3873" y="1307"/>
              <a:ext cx="1719" cy="215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2641600" y="1027113"/>
            <a:ext cx="5530850" cy="4927600"/>
            <a:chOff x="1664" y="391"/>
            <a:chExt cx="3484" cy="3104"/>
          </a:xfrm>
        </p:grpSpPr>
        <p:grpSp>
          <p:nvGrpSpPr>
            <p:cNvPr id="29754" name="Group 42"/>
            <p:cNvGrpSpPr>
              <a:grpSpLocks/>
            </p:cNvGrpSpPr>
            <p:nvPr/>
          </p:nvGrpSpPr>
          <p:grpSpPr bwMode="auto">
            <a:xfrm>
              <a:off x="1664" y="2953"/>
              <a:ext cx="309" cy="542"/>
              <a:chOff x="2392" y="3524"/>
              <a:chExt cx="309" cy="542"/>
            </a:xfrm>
          </p:grpSpPr>
          <p:grpSp>
            <p:nvGrpSpPr>
              <p:cNvPr id="29758" name="Group 43"/>
              <p:cNvGrpSpPr>
                <a:grpSpLocks/>
              </p:cNvGrpSpPr>
              <p:nvPr/>
            </p:nvGrpSpPr>
            <p:grpSpPr bwMode="auto">
              <a:xfrm>
                <a:off x="2392" y="3524"/>
                <a:ext cx="309" cy="410"/>
                <a:chOff x="2392" y="3524"/>
                <a:chExt cx="309" cy="410"/>
              </a:xfrm>
            </p:grpSpPr>
            <p:sp>
              <p:nvSpPr>
                <p:cNvPr id="29766" name="Oval 44"/>
                <p:cNvSpPr>
                  <a:spLocks noChangeArrowheads="1"/>
                </p:cNvSpPr>
                <p:nvPr/>
              </p:nvSpPr>
              <p:spPr bwMode="auto">
                <a:xfrm rot="-60000">
                  <a:off x="2448" y="3893"/>
                  <a:ext cx="210" cy="43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9767" name="Oval 45"/>
                <p:cNvSpPr>
                  <a:spLocks noChangeArrowheads="1"/>
                </p:cNvSpPr>
                <p:nvPr/>
              </p:nvSpPr>
              <p:spPr bwMode="auto">
                <a:xfrm rot="-60000">
                  <a:off x="2419" y="3866"/>
                  <a:ext cx="265" cy="58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9768" name="Oval 46"/>
                <p:cNvSpPr>
                  <a:spLocks noChangeArrowheads="1"/>
                </p:cNvSpPr>
                <p:nvPr/>
              </p:nvSpPr>
              <p:spPr bwMode="auto">
                <a:xfrm rot="-60000">
                  <a:off x="2394" y="3860"/>
                  <a:ext cx="307" cy="52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grpSp>
              <p:nvGrpSpPr>
                <p:cNvPr id="29769" name="Group 47"/>
                <p:cNvGrpSpPr>
                  <a:grpSpLocks/>
                </p:cNvGrpSpPr>
                <p:nvPr/>
              </p:nvGrpSpPr>
              <p:grpSpPr bwMode="auto">
                <a:xfrm>
                  <a:off x="2528" y="3524"/>
                  <a:ext cx="50" cy="66"/>
                  <a:chOff x="2528" y="3524"/>
                  <a:chExt cx="50" cy="66"/>
                </a:xfrm>
              </p:grpSpPr>
              <p:sp>
                <p:nvSpPr>
                  <p:cNvPr id="29773" name="Freeform 48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524"/>
                    <a:ext cx="51" cy="67"/>
                  </a:xfrm>
                  <a:custGeom>
                    <a:avLst/>
                    <a:gdLst>
                      <a:gd name="T0" fmla="*/ 112 w 226"/>
                      <a:gd name="T1" fmla="*/ 1 h 295"/>
                      <a:gd name="T2" fmla="*/ 0 w 226"/>
                      <a:gd name="T3" fmla="*/ 38 h 295"/>
                      <a:gd name="T4" fmla="*/ 3 w 226"/>
                      <a:gd name="T5" fmla="*/ 257 h 295"/>
                      <a:gd name="T6" fmla="*/ 115 w 226"/>
                      <a:gd name="T7" fmla="*/ 294 h 295"/>
                      <a:gd name="T8" fmla="*/ 225 w 226"/>
                      <a:gd name="T9" fmla="*/ 256 h 295"/>
                      <a:gd name="T10" fmla="*/ 223 w 226"/>
                      <a:gd name="T11" fmla="*/ 37 h 295"/>
                      <a:gd name="T12" fmla="*/ 112 w 226"/>
                      <a:gd name="T13" fmla="*/ 1 h 29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26" h="295">
                        <a:moveTo>
                          <a:pt x="112" y="1"/>
                        </a:moveTo>
                        <a:cubicBezTo>
                          <a:pt x="50" y="1"/>
                          <a:pt x="0" y="19"/>
                          <a:pt x="0" y="38"/>
                        </a:cubicBezTo>
                        <a:lnTo>
                          <a:pt x="3" y="257"/>
                        </a:lnTo>
                        <a:cubicBezTo>
                          <a:pt x="3" y="277"/>
                          <a:pt x="54" y="294"/>
                          <a:pt x="115" y="294"/>
                        </a:cubicBezTo>
                        <a:cubicBezTo>
                          <a:pt x="176" y="293"/>
                          <a:pt x="225" y="275"/>
                          <a:pt x="225" y="256"/>
                        </a:cubicBezTo>
                        <a:lnTo>
                          <a:pt x="223" y="37"/>
                        </a:lnTo>
                        <a:cubicBezTo>
                          <a:pt x="223" y="17"/>
                          <a:pt x="173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74" name="Freeform 49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524"/>
                    <a:ext cx="51" cy="17"/>
                  </a:xfrm>
                  <a:custGeom>
                    <a:avLst/>
                    <a:gdLst>
                      <a:gd name="T0" fmla="*/ 112 w 226"/>
                      <a:gd name="T1" fmla="*/ 1 h 75"/>
                      <a:gd name="T2" fmla="*/ 0 w 226"/>
                      <a:gd name="T3" fmla="*/ 38 h 75"/>
                      <a:gd name="T4" fmla="*/ 112 w 226"/>
                      <a:gd name="T5" fmla="*/ 74 h 75"/>
                      <a:gd name="T6" fmla="*/ 222 w 226"/>
                      <a:gd name="T7" fmla="*/ 37 h 75"/>
                      <a:gd name="T8" fmla="*/ 112 w 226"/>
                      <a:gd name="T9" fmla="*/ 1 h 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6" h="75">
                        <a:moveTo>
                          <a:pt x="112" y="1"/>
                        </a:moveTo>
                        <a:cubicBezTo>
                          <a:pt x="50" y="1"/>
                          <a:pt x="0" y="19"/>
                          <a:pt x="0" y="38"/>
                        </a:cubicBezTo>
                        <a:cubicBezTo>
                          <a:pt x="1" y="58"/>
                          <a:pt x="50" y="74"/>
                          <a:pt x="112" y="74"/>
                        </a:cubicBezTo>
                        <a:cubicBezTo>
                          <a:pt x="173" y="73"/>
                          <a:pt x="225" y="56"/>
                          <a:pt x="222" y="37"/>
                        </a:cubicBezTo>
                        <a:cubicBezTo>
                          <a:pt x="220" y="17"/>
                          <a:pt x="172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977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392" y="3556"/>
                  <a:ext cx="134" cy="33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71" name="Line 51"/>
                <p:cNvSpPr>
                  <a:spLocks noChangeShapeType="1"/>
                </p:cNvSpPr>
                <p:nvPr/>
              </p:nvSpPr>
              <p:spPr bwMode="auto">
                <a:xfrm flipH="1" flipV="1">
                  <a:off x="2547" y="3559"/>
                  <a:ext cx="8" cy="35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72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2573" y="3553"/>
                  <a:ext cx="128" cy="32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9759" name="Group 53"/>
              <p:cNvGrpSpPr>
                <a:grpSpLocks/>
              </p:cNvGrpSpPr>
              <p:nvPr/>
            </p:nvGrpSpPr>
            <p:grpSpPr bwMode="auto">
              <a:xfrm>
                <a:off x="2436" y="3983"/>
                <a:ext cx="240" cy="83"/>
                <a:chOff x="2436" y="3983"/>
                <a:chExt cx="240" cy="83"/>
              </a:xfrm>
            </p:grpSpPr>
            <p:sp>
              <p:nvSpPr>
                <p:cNvPr id="29764" name="Freeform 54"/>
                <p:cNvSpPr>
                  <a:spLocks noChangeArrowheads="1"/>
                </p:cNvSpPr>
                <p:nvPr/>
              </p:nvSpPr>
              <p:spPr bwMode="auto">
                <a:xfrm>
                  <a:off x="2436" y="3983"/>
                  <a:ext cx="241" cy="84"/>
                </a:xfrm>
                <a:custGeom>
                  <a:avLst/>
                  <a:gdLst>
                    <a:gd name="T0" fmla="*/ 531 w 1064"/>
                    <a:gd name="T1" fmla="*/ 0 h 371"/>
                    <a:gd name="T2" fmla="*/ 0 w 1064"/>
                    <a:gd name="T3" fmla="*/ 93 h 371"/>
                    <a:gd name="T4" fmla="*/ 0 w 1064"/>
                    <a:gd name="T5" fmla="*/ 277 h 371"/>
                    <a:gd name="T6" fmla="*/ 531 w 1064"/>
                    <a:gd name="T7" fmla="*/ 370 h 371"/>
                    <a:gd name="T8" fmla="*/ 1063 w 1064"/>
                    <a:gd name="T9" fmla="*/ 277 h 371"/>
                    <a:gd name="T10" fmla="*/ 1063 w 1064"/>
                    <a:gd name="T11" fmla="*/ 93 h 371"/>
                    <a:gd name="T12" fmla="*/ 531 w 1064"/>
                    <a:gd name="T13" fmla="*/ 0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64" h="371">
                      <a:moveTo>
                        <a:pt x="531" y="0"/>
                      </a:moveTo>
                      <a:cubicBezTo>
                        <a:pt x="241" y="0"/>
                        <a:pt x="0" y="41"/>
                        <a:pt x="0" y="93"/>
                      </a:cubicBezTo>
                      <a:lnTo>
                        <a:pt x="0" y="277"/>
                      </a:lnTo>
                      <a:cubicBezTo>
                        <a:pt x="0" y="329"/>
                        <a:pt x="241" y="370"/>
                        <a:pt x="531" y="370"/>
                      </a:cubicBezTo>
                      <a:cubicBezTo>
                        <a:pt x="821" y="370"/>
                        <a:pt x="1063" y="329"/>
                        <a:pt x="1063" y="277"/>
                      </a:cubicBezTo>
                      <a:lnTo>
                        <a:pt x="1063" y="93"/>
                      </a:lnTo>
                      <a:cubicBezTo>
                        <a:pt x="1063" y="41"/>
                        <a:pt x="822" y="0"/>
                        <a:pt x="531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65" name="Freeform 55"/>
                <p:cNvSpPr>
                  <a:spLocks noChangeArrowheads="1"/>
                </p:cNvSpPr>
                <p:nvPr/>
              </p:nvSpPr>
              <p:spPr bwMode="auto">
                <a:xfrm>
                  <a:off x="2436" y="3983"/>
                  <a:ext cx="241" cy="42"/>
                </a:xfrm>
                <a:custGeom>
                  <a:avLst/>
                  <a:gdLst>
                    <a:gd name="T0" fmla="*/ 531 w 1064"/>
                    <a:gd name="T1" fmla="*/ 0 h 187"/>
                    <a:gd name="T2" fmla="*/ 0 w 1064"/>
                    <a:gd name="T3" fmla="*/ 94 h 187"/>
                    <a:gd name="T4" fmla="*/ 531 w 1064"/>
                    <a:gd name="T5" fmla="*/ 186 h 187"/>
                    <a:gd name="T6" fmla="*/ 1063 w 1064"/>
                    <a:gd name="T7" fmla="*/ 94 h 187"/>
                    <a:gd name="T8" fmla="*/ 531 w 1064"/>
                    <a:gd name="T9" fmla="*/ 0 h 1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4" h="187">
                      <a:moveTo>
                        <a:pt x="531" y="0"/>
                      </a:moveTo>
                      <a:cubicBezTo>
                        <a:pt x="241" y="0"/>
                        <a:pt x="0" y="41"/>
                        <a:pt x="0" y="94"/>
                      </a:cubicBezTo>
                      <a:cubicBezTo>
                        <a:pt x="0" y="146"/>
                        <a:pt x="241" y="186"/>
                        <a:pt x="531" y="186"/>
                      </a:cubicBezTo>
                      <a:cubicBezTo>
                        <a:pt x="821" y="186"/>
                        <a:pt x="1063" y="144"/>
                        <a:pt x="1063" y="94"/>
                      </a:cubicBezTo>
                      <a:cubicBezTo>
                        <a:pt x="1063" y="43"/>
                        <a:pt x="822" y="0"/>
                        <a:pt x="531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9760" name="Line 56"/>
              <p:cNvSpPr>
                <a:spLocks noChangeShapeType="1"/>
              </p:cNvSpPr>
              <p:nvPr/>
            </p:nvSpPr>
            <p:spPr bwMode="auto">
              <a:xfrm flipV="1">
                <a:off x="2503" y="3919"/>
                <a:ext cx="53" cy="1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61" name="Line 57"/>
              <p:cNvSpPr>
                <a:spLocks noChangeShapeType="1"/>
              </p:cNvSpPr>
              <p:nvPr/>
            </p:nvSpPr>
            <p:spPr bwMode="auto">
              <a:xfrm>
                <a:off x="2560" y="3925"/>
                <a:ext cx="47" cy="9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62" name="Line 58"/>
              <p:cNvSpPr>
                <a:spLocks noChangeShapeType="1"/>
              </p:cNvSpPr>
              <p:nvPr/>
            </p:nvSpPr>
            <p:spPr bwMode="auto">
              <a:xfrm flipV="1">
                <a:off x="2497" y="3944"/>
                <a:ext cx="21" cy="4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63" name="Line 59"/>
              <p:cNvSpPr>
                <a:spLocks noChangeShapeType="1"/>
              </p:cNvSpPr>
              <p:nvPr/>
            </p:nvSpPr>
            <p:spPr bwMode="auto">
              <a:xfrm flipH="1" flipV="1">
                <a:off x="2585" y="3926"/>
                <a:ext cx="33" cy="5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9755" name="Group 60"/>
            <p:cNvGrpSpPr>
              <a:grpSpLocks/>
            </p:cNvGrpSpPr>
            <p:nvPr/>
          </p:nvGrpSpPr>
          <p:grpSpPr bwMode="auto">
            <a:xfrm>
              <a:off x="4286" y="391"/>
              <a:ext cx="862" cy="1179"/>
              <a:chOff x="4286" y="391"/>
              <a:chExt cx="862" cy="1179"/>
            </a:xfrm>
          </p:grpSpPr>
          <p:sp>
            <p:nvSpPr>
              <p:cNvPr id="29756" name="Oval 61"/>
              <p:cNvSpPr>
                <a:spLocks noChangeArrowheads="1"/>
              </p:cNvSpPr>
              <p:nvPr/>
            </p:nvSpPr>
            <p:spPr bwMode="auto">
              <a:xfrm rot="-3262747">
                <a:off x="4412" y="855"/>
                <a:ext cx="664" cy="190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FontTx/>
                  <a:buChar char="•"/>
                </a:pPr>
                <a:endParaRPr 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9757" name="Line 62"/>
              <p:cNvSpPr>
                <a:spLocks noChangeShapeType="1"/>
              </p:cNvSpPr>
              <p:nvPr/>
            </p:nvSpPr>
            <p:spPr bwMode="auto">
              <a:xfrm flipV="1">
                <a:off x="4286" y="391"/>
                <a:ext cx="862" cy="1179"/>
              </a:xfrm>
              <a:prstGeom prst="line">
                <a:avLst/>
              </a:prstGeom>
              <a:noFill/>
              <a:ln w="38160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1474788" y="1458913"/>
            <a:ext cx="5767387" cy="4208462"/>
            <a:chOff x="929" y="663"/>
            <a:chExt cx="3633" cy="2651"/>
          </a:xfrm>
        </p:grpSpPr>
        <p:grpSp>
          <p:nvGrpSpPr>
            <p:cNvPr id="29733" name="Group 64"/>
            <p:cNvGrpSpPr>
              <a:grpSpLocks/>
            </p:cNvGrpSpPr>
            <p:nvPr/>
          </p:nvGrpSpPr>
          <p:grpSpPr bwMode="auto">
            <a:xfrm>
              <a:off x="929" y="2772"/>
              <a:ext cx="309" cy="542"/>
              <a:chOff x="2392" y="3524"/>
              <a:chExt cx="309" cy="542"/>
            </a:xfrm>
          </p:grpSpPr>
          <p:grpSp>
            <p:nvGrpSpPr>
              <p:cNvPr id="29737" name="Group 65"/>
              <p:cNvGrpSpPr>
                <a:grpSpLocks/>
              </p:cNvGrpSpPr>
              <p:nvPr/>
            </p:nvGrpSpPr>
            <p:grpSpPr bwMode="auto">
              <a:xfrm>
                <a:off x="2392" y="3524"/>
                <a:ext cx="309" cy="410"/>
                <a:chOff x="2392" y="3524"/>
                <a:chExt cx="309" cy="410"/>
              </a:xfrm>
            </p:grpSpPr>
            <p:sp>
              <p:nvSpPr>
                <p:cNvPr id="29745" name="Oval 66"/>
                <p:cNvSpPr>
                  <a:spLocks noChangeArrowheads="1"/>
                </p:cNvSpPr>
                <p:nvPr/>
              </p:nvSpPr>
              <p:spPr bwMode="auto">
                <a:xfrm rot="-60000">
                  <a:off x="2448" y="3893"/>
                  <a:ext cx="210" cy="43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9746" name="Oval 67"/>
                <p:cNvSpPr>
                  <a:spLocks noChangeArrowheads="1"/>
                </p:cNvSpPr>
                <p:nvPr/>
              </p:nvSpPr>
              <p:spPr bwMode="auto">
                <a:xfrm rot="-60000">
                  <a:off x="2419" y="3866"/>
                  <a:ext cx="265" cy="58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9747" name="Oval 68"/>
                <p:cNvSpPr>
                  <a:spLocks noChangeArrowheads="1"/>
                </p:cNvSpPr>
                <p:nvPr/>
              </p:nvSpPr>
              <p:spPr bwMode="auto">
                <a:xfrm rot="-60000">
                  <a:off x="2394" y="3860"/>
                  <a:ext cx="307" cy="52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grpSp>
              <p:nvGrpSpPr>
                <p:cNvPr id="29748" name="Group 69"/>
                <p:cNvGrpSpPr>
                  <a:grpSpLocks/>
                </p:cNvGrpSpPr>
                <p:nvPr/>
              </p:nvGrpSpPr>
              <p:grpSpPr bwMode="auto">
                <a:xfrm>
                  <a:off x="2528" y="3524"/>
                  <a:ext cx="50" cy="66"/>
                  <a:chOff x="2528" y="3524"/>
                  <a:chExt cx="50" cy="66"/>
                </a:xfrm>
              </p:grpSpPr>
              <p:sp>
                <p:nvSpPr>
                  <p:cNvPr id="29752" name="Freeform 70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524"/>
                    <a:ext cx="51" cy="67"/>
                  </a:xfrm>
                  <a:custGeom>
                    <a:avLst/>
                    <a:gdLst>
                      <a:gd name="T0" fmla="*/ 112 w 226"/>
                      <a:gd name="T1" fmla="*/ 1 h 295"/>
                      <a:gd name="T2" fmla="*/ 0 w 226"/>
                      <a:gd name="T3" fmla="*/ 38 h 295"/>
                      <a:gd name="T4" fmla="*/ 3 w 226"/>
                      <a:gd name="T5" fmla="*/ 257 h 295"/>
                      <a:gd name="T6" fmla="*/ 115 w 226"/>
                      <a:gd name="T7" fmla="*/ 294 h 295"/>
                      <a:gd name="T8" fmla="*/ 225 w 226"/>
                      <a:gd name="T9" fmla="*/ 256 h 295"/>
                      <a:gd name="T10" fmla="*/ 223 w 226"/>
                      <a:gd name="T11" fmla="*/ 37 h 295"/>
                      <a:gd name="T12" fmla="*/ 112 w 226"/>
                      <a:gd name="T13" fmla="*/ 1 h 29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26" h="295">
                        <a:moveTo>
                          <a:pt x="112" y="1"/>
                        </a:moveTo>
                        <a:cubicBezTo>
                          <a:pt x="50" y="1"/>
                          <a:pt x="0" y="19"/>
                          <a:pt x="0" y="38"/>
                        </a:cubicBezTo>
                        <a:lnTo>
                          <a:pt x="3" y="257"/>
                        </a:lnTo>
                        <a:cubicBezTo>
                          <a:pt x="3" y="277"/>
                          <a:pt x="54" y="294"/>
                          <a:pt x="115" y="294"/>
                        </a:cubicBezTo>
                        <a:cubicBezTo>
                          <a:pt x="176" y="293"/>
                          <a:pt x="225" y="275"/>
                          <a:pt x="225" y="256"/>
                        </a:cubicBezTo>
                        <a:lnTo>
                          <a:pt x="223" y="37"/>
                        </a:lnTo>
                        <a:cubicBezTo>
                          <a:pt x="223" y="17"/>
                          <a:pt x="173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53" name="Freeform 71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524"/>
                    <a:ext cx="51" cy="17"/>
                  </a:xfrm>
                  <a:custGeom>
                    <a:avLst/>
                    <a:gdLst>
                      <a:gd name="T0" fmla="*/ 112 w 226"/>
                      <a:gd name="T1" fmla="*/ 1 h 75"/>
                      <a:gd name="T2" fmla="*/ 0 w 226"/>
                      <a:gd name="T3" fmla="*/ 38 h 75"/>
                      <a:gd name="T4" fmla="*/ 112 w 226"/>
                      <a:gd name="T5" fmla="*/ 74 h 75"/>
                      <a:gd name="T6" fmla="*/ 222 w 226"/>
                      <a:gd name="T7" fmla="*/ 37 h 75"/>
                      <a:gd name="T8" fmla="*/ 112 w 226"/>
                      <a:gd name="T9" fmla="*/ 1 h 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6" h="75">
                        <a:moveTo>
                          <a:pt x="112" y="1"/>
                        </a:moveTo>
                        <a:cubicBezTo>
                          <a:pt x="50" y="1"/>
                          <a:pt x="0" y="19"/>
                          <a:pt x="0" y="38"/>
                        </a:cubicBezTo>
                        <a:cubicBezTo>
                          <a:pt x="1" y="58"/>
                          <a:pt x="50" y="74"/>
                          <a:pt x="112" y="74"/>
                        </a:cubicBezTo>
                        <a:cubicBezTo>
                          <a:pt x="173" y="73"/>
                          <a:pt x="225" y="56"/>
                          <a:pt x="222" y="37"/>
                        </a:cubicBezTo>
                        <a:cubicBezTo>
                          <a:pt x="220" y="17"/>
                          <a:pt x="172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9749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392" y="3556"/>
                  <a:ext cx="134" cy="33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50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2547" y="3559"/>
                  <a:ext cx="8" cy="35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51" name="Line 74"/>
                <p:cNvSpPr>
                  <a:spLocks noChangeShapeType="1"/>
                </p:cNvSpPr>
                <p:nvPr/>
              </p:nvSpPr>
              <p:spPr bwMode="auto">
                <a:xfrm flipH="1" flipV="1">
                  <a:off x="2573" y="3553"/>
                  <a:ext cx="128" cy="32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9738" name="Group 75"/>
              <p:cNvGrpSpPr>
                <a:grpSpLocks/>
              </p:cNvGrpSpPr>
              <p:nvPr/>
            </p:nvGrpSpPr>
            <p:grpSpPr bwMode="auto">
              <a:xfrm>
                <a:off x="2436" y="3983"/>
                <a:ext cx="240" cy="83"/>
                <a:chOff x="2436" y="3983"/>
                <a:chExt cx="240" cy="83"/>
              </a:xfrm>
            </p:grpSpPr>
            <p:sp>
              <p:nvSpPr>
                <p:cNvPr id="29743" name="Freeform 76"/>
                <p:cNvSpPr>
                  <a:spLocks noChangeArrowheads="1"/>
                </p:cNvSpPr>
                <p:nvPr/>
              </p:nvSpPr>
              <p:spPr bwMode="auto">
                <a:xfrm>
                  <a:off x="2436" y="3983"/>
                  <a:ext cx="241" cy="84"/>
                </a:xfrm>
                <a:custGeom>
                  <a:avLst/>
                  <a:gdLst>
                    <a:gd name="T0" fmla="*/ 531 w 1064"/>
                    <a:gd name="T1" fmla="*/ 0 h 371"/>
                    <a:gd name="T2" fmla="*/ 0 w 1064"/>
                    <a:gd name="T3" fmla="*/ 93 h 371"/>
                    <a:gd name="T4" fmla="*/ 0 w 1064"/>
                    <a:gd name="T5" fmla="*/ 277 h 371"/>
                    <a:gd name="T6" fmla="*/ 531 w 1064"/>
                    <a:gd name="T7" fmla="*/ 370 h 371"/>
                    <a:gd name="T8" fmla="*/ 1063 w 1064"/>
                    <a:gd name="T9" fmla="*/ 277 h 371"/>
                    <a:gd name="T10" fmla="*/ 1063 w 1064"/>
                    <a:gd name="T11" fmla="*/ 93 h 371"/>
                    <a:gd name="T12" fmla="*/ 531 w 1064"/>
                    <a:gd name="T13" fmla="*/ 0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64" h="371">
                      <a:moveTo>
                        <a:pt x="531" y="0"/>
                      </a:moveTo>
                      <a:cubicBezTo>
                        <a:pt x="241" y="0"/>
                        <a:pt x="0" y="41"/>
                        <a:pt x="0" y="93"/>
                      </a:cubicBezTo>
                      <a:lnTo>
                        <a:pt x="0" y="277"/>
                      </a:lnTo>
                      <a:cubicBezTo>
                        <a:pt x="0" y="329"/>
                        <a:pt x="241" y="370"/>
                        <a:pt x="531" y="370"/>
                      </a:cubicBezTo>
                      <a:cubicBezTo>
                        <a:pt x="821" y="370"/>
                        <a:pt x="1063" y="329"/>
                        <a:pt x="1063" y="277"/>
                      </a:cubicBezTo>
                      <a:lnTo>
                        <a:pt x="1063" y="93"/>
                      </a:lnTo>
                      <a:cubicBezTo>
                        <a:pt x="1063" y="41"/>
                        <a:pt x="822" y="0"/>
                        <a:pt x="531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44" name="Freeform 77"/>
                <p:cNvSpPr>
                  <a:spLocks noChangeArrowheads="1"/>
                </p:cNvSpPr>
                <p:nvPr/>
              </p:nvSpPr>
              <p:spPr bwMode="auto">
                <a:xfrm>
                  <a:off x="2436" y="3983"/>
                  <a:ext cx="241" cy="42"/>
                </a:xfrm>
                <a:custGeom>
                  <a:avLst/>
                  <a:gdLst>
                    <a:gd name="T0" fmla="*/ 531 w 1064"/>
                    <a:gd name="T1" fmla="*/ 0 h 187"/>
                    <a:gd name="T2" fmla="*/ 0 w 1064"/>
                    <a:gd name="T3" fmla="*/ 94 h 187"/>
                    <a:gd name="T4" fmla="*/ 531 w 1064"/>
                    <a:gd name="T5" fmla="*/ 186 h 187"/>
                    <a:gd name="T6" fmla="*/ 1063 w 1064"/>
                    <a:gd name="T7" fmla="*/ 94 h 187"/>
                    <a:gd name="T8" fmla="*/ 531 w 1064"/>
                    <a:gd name="T9" fmla="*/ 0 h 1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4" h="187">
                      <a:moveTo>
                        <a:pt x="531" y="0"/>
                      </a:moveTo>
                      <a:cubicBezTo>
                        <a:pt x="241" y="0"/>
                        <a:pt x="0" y="41"/>
                        <a:pt x="0" y="94"/>
                      </a:cubicBezTo>
                      <a:cubicBezTo>
                        <a:pt x="0" y="146"/>
                        <a:pt x="241" y="186"/>
                        <a:pt x="531" y="186"/>
                      </a:cubicBezTo>
                      <a:cubicBezTo>
                        <a:pt x="821" y="186"/>
                        <a:pt x="1063" y="144"/>
                        <a:pt x="1063" y="94"/>
                      </a:cubicBezTo>
                      <a:cubicBezTo>
                        <a:pt x="1063" y="43"/>
                        <a:pt x="822" y="0"/>
                        <a:pt x="531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9739" name="Line 78"/>
              <p:cNvSpPr>
                <a:spLocks noChangeShapeType="1"/>
              </p:cNvSpPr>
              <p:nvPr/>
            </p:nvSpPr>
            <p:spPr bwMode="auto">
              <a:xfrm flipV="1">
                <a:off x="2503" y="3919"/>
                <a:ext cx="53" cy="1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40" name="Line 79"/>
              <p:cNvSpPr>
                <a:spLocks noChangeShapeType="1"/>
              </p:cNvSpPr>
              <p:nvPr/>
            </p:nvSpPr>
            <p:spPr bwMode="auto">
              <a:xfrm>
                <a:off x="2560" y="3925"/>
                <a:ext cx="47" cy="9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41" name="Line 80"/>
              <p:cNvSpPr>
                <a:spLocks noChangeShapeType="1"/>
              </p:cNvSpPr>
              <p:nvPr/>
            </p:nvSpPr>
            <p:spPr bwMode="auto">
              <a:xfrm flipV="1">
                <a:off x="2497" y="3944"/>
                <a:ext cx="21" cy="4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42" name="Line 81"/>
              <p:cNvSpPr>
                <a:spLocks noChangeShapeType="1"/>
              </p:cNvSpPr>
              <p:nvPr/>
            </p:nvSpPr>
            <p:spPr bwMode="auto">
              <a:xfrm flipH="1" flipV="1">
                <a:off x="2585" y="3926"/>
                <a:ext cx="33" cy="5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9734" name="Group 82"/>
            <p:cNvGrpSpPr>
              <a:grpSpLocks/>
            </p:cNvGrpSpPr>
            <p:nvPr/>
          </p:nvGrpSpPr>
          <p:grpSpPr bwMode="auto">
            <a:xfrm>
              <a:off x="3721" y="663"/>
              <a:ext cx="841" cy="1032"/>
              <a:chOff x="3721" y="663"/>
              <a:chExt cx="841" cy="1032"/>
            </a:xfrm>
          </p:grpSpPr>
          <p:sp>
            <p:nvSpPr>
              <p:cNvPr id="29735" name="Oval 83"/>
              <p:cNvSpPr>
                <a:spLocks noChangeArrowheads="1"/>
              </p:cNvSpPr>
              <p:nvPr/>
            </p:nvSpPr>
            <p:spPr bwMode="auto">
              <a:xfrm rot="3120000">
                <a:off x="3772" y="1041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FontTx/>
                  <a:buChar char="•"/>
                </a:pPr>
                <a:endParaRPr 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9736" name="Line 84"/>
              <p:cNvSpPr>
                <a:spLocks noChangeShapeType="1"/>
              </p:cNvSpPr>
              <p:nvPr/>
            </p:nvSpPr>
            <p:spPr bwMode="auto">
              <a:xfrm>
                <a:off x="3721" y="663"/>
                <a:ext cx="841" cy="1032"/>
              </a:xfrm>
              <a:prstGeom prst="line">
                <a:avLst/>
              </a:prstGeom>
              <a:noFill/>
              <a:ln w="38160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22" name="Group 85"/>
          <p:cNvGrpSpPr>
            <a:grpSpLocks/>
          </p:cNvGrpSpPr>
          <p:nvPr/>
        </p:nvGrpSpPr>
        <p:grpSpPr bwMode="auto">
          <a:xfrm>
            <a:off x="3059113" y="2466975"/>
            <a:ext cx="3960812" cy="2987675"/>
            <a:chOff x="1927" y="1298"/>
            <a:chExt cx="2495" cy="1882"/>
          </a:xfrm>
        </p:grpSpPr>
        <p:grpSp>
          <p:nvGrpSpPr>
            <p:cNvPr id="29712" name="Group 86"/>
            <p:cNvGrpSpPr>
              <a:grpSpLocks/>
            </p:cNvGrpSpPr>
            <p:nvPr/>
          </p:nvGrpSpPr>
          <p:grpSpPr bwMode="auto">
            <a:xfrm>
              <a:off x="1927" y="2638"/>
              <a:ext cx="309" cy="542"/>
              <a:chOff x="2392" y="3524"/>
              <a:chExt cx="309" cy="542"/>
            </a:xfrm>
          </p:grpSpPr>
          <p:grpSp>
            <p:nvGrpSpPr>
              <p:cNvPr id="29716" name="Group 87"/>
              <p:cNvGrpSpPr>
                <a:grpSpLocks/>
              </p:cNvGrpSpPr>
              <p:nvPr/>
            </p:nvGrpSpPr>
            <p:grpSpPr bwMode="auto">
              <a:xfrm>
                <a:off x="2392" y="3524"/>
                <a:ext cx="309" cy="410"/>
                <a:chOff x="2392" y="3524"/>
                <a:chExt cx="309" cy="410"/>
              </a:xfrm>
            </p:grpSpPr>
            <p:sp>
              <p:nvSpPr>
                <p:cNvPr id="29724" name="Oval 88"/>
                <p:cNvSpPr>
                  <a:spLocks noChangeArrowheads="1"/>
                </p:cNvSpPr>
                <p:nvPr/>
              </p:nvSpPr>
              <p:spPr bwMode="auto">
                <a:xfrm rot="-60000">
                  <a:off x="2448" y="3893"/>
                  <a:ext cx="210" cy="43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9725" name="Oval 89"/>
                <p:cNvSpPr>
                  <a:spLocks noChangeArrowheads="1"/>
                </p:cNvSpPr>
                <p:nvPr/>
              </p:nvSpPr>
              <p:spPr bwMode="auto">
                <a:xfrm rot="-60000">
                  <a:off x="2419" y="3866"/>
                  <a:ext cx="265" cy="58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9726" name="Oval 90"/>
                <p:cNvSpPr>
                  <a:spLocks noChangeArrowheads="1"/>
                </p:cNvSpPr>
                <p:nvPr/>
              </p:nvSpPr>
              <p:spPr bwMode="auto">
                <a:xfrm rot="-60000">
                  <a:off x="2394" y="3860"/>
                  <a:ext cx="307" cy="52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Char char="•"/>
                  </a:pPr>
                  <a:endParaRPr lang="en-US" sz="160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grpSp>
              <p:nvGrpSpPr>
                <p:cNvPr id="29727" name="Group 91"/>
                <p:cNvGrpSpPr>
                  <a:grpSpLocks/>
                </p:cNvGrpSpPr>
                <p:nvPr/>
              </p:nvGrpSpPr>
              <p:grpSpPr bwMode="auto">
                <a:xfrm>
                  <a:off x="2528" y="3524"/>
                  <a:ext cx="50" cy="66"/>
                  <a:chOff x="2528" y="3524"/>
                  <a:chExt cx="50" cy="66"/>
                </a:xfrm>
              </p:grpSpPr>
              <p:sp>
                <p:nvSpPr>
                  <p:cNvPr id="29731" name="Freeform 92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524"/>
                    <a:ext cx="51" cy="67"/>
                  </a:xfrm>
                  <a:custGeom>
                    <a:avLst/>
                    <a:gdLst>
                      <a:gd name="T0" fmla="*/ 112 w 226"/>
                      <a:gd name="T1" fmla="*/ 1 h 295"/>
                      <a:gd name="T2" fmla="*/ 0 w 226"/>
                      <a:gd name="T3" fmla="*/ 38 h 295"/>
                      <a:gd name="T4" fmla="*/ 3 w 226"/>
                      <a:gd name="T5" fmla="*/ 257 h 295"/>
                      <a:gd name="T6" fmla="*/ 115 w 226"/>
                      <a:gd name="T7" fmla="*/ 294 h 295"/>
                      <a:gd name="T8" fmla="*/ 225 w 226"/>
                      <a:gd name="T9" fmla="*/ 256 h 295"/>
                      <a:gd name="T10" fmla="*/ 223 w 226"/>
                      <a:gd name="T11" fmla="*/ 37 h 295"/>
                      <a:gd name="T12" fmla="*/ 112 w 226"/>
                      <a:gd name="T13" fmla="*/ 1 h 29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26" h="295">
                        <a:moveTo>
                          <a:pt x="112" y="1"/>
                        </a:moveTo>
                        <a:cubicBezTo>
                          <a:pt x="50" y="1"/>
                          <a:pt x="0" y="19"/>
                          <a:pt x="0" y="38"/>
                        </a:cubicBezTo>
                        <a:lnTo>
                          <a:pt x="3" y="257"/>
                        </a:lnTo>
                        <a:cubicBezTo>
                          <a:pt x="3" y="277"/>
                          <a:pt x="54" y="294"/>
                          <a:pt x="115" y="294"/>
                        </a:cubicBezTo>
                        <a:cubicBezTo>
                          <a:pt x="176" y="293"/>
                          <a:pt x="225" y="275"/>
                          <a:pt x="225" y="256"/>
                        </a:cubicBezTo>
                        <a:lnTo>
                          <a:pt x="223" y="37"/>
                        </a:lnTo>
                        <a:cubicBezTo>
                          <a:pt x="223" y="17"/>
                          <a:pt x="173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32" name="Freeform 93"/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3524"/>
                    <a:ext cx="51" cy="17"/>
                  </a:xfrm>
                  <a:custGeom>
                    <a:avLst/>
                    <a:gdLst>
                      <a:gd name="T0" fmla="*/ 112 w 226"/>
                      <a:gd name="T1" fmla="*/ 1 h 75"/>
                      <a:gd name="T2" fmla="*/ 0 w 226"/>
                      <a:gd name="T3" fmla="*/ 38 h 75"/>
                      <a:gd name="T4" fmla="*/ 112 w 226"/>
                      <a:gd name="T5" fmla="*/ 74 h 75"/>
                      <a:gd name="T6" fmla="*/ 222 w 226"/>
                      <a:gd name="T7" fmla="*/ 37 h 75"/>
                      <a:gd name="T8" fmla="*/ 112 w 226"/>
                      <a:gd name="T9" fmla="*/ 1 h 7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6" h="75">
                        <a:moveTo>
                          <a:pt x="112" y="1"/>
                        </a:moveTo>
                        <a:cubicBezTo>
                          <a:pt x="50" y="1"/>
                          <a:pt x="0" y="19"/>
                          <a:pt x="0" y="38"/>
                        </a:cubicBezTo>
                        <a:cubicBezTo>
                          <a:pt x="1" y="58"/>
                          <a:pt x="50" y="74"/>
                          <a:pt x="112" y="74"/>
                        </a:cubicBezTo>
                        <a:cubicBezTo>
                          <a:pt x="173" y="73"/>
                          <a:pt x="225" y="56"/>
                          <a:pt x="222" y="37"/>
                        </a:cubicBezTo>
                        <a:cubicBezTo>
                          <a:pt x="220" y="17"/>
                          <a:pt x="172" y="0"/>
                          <a:pt x="112" y="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9728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2392" y="3556"/>
                  <a:ext cx="134" cy="33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29" name="Line 95"/>
                <p:cNvSpPr>
                  <a:spLocks noChangeShapeType="1"/>
                </p:cNvSpPr>
                <p:nvPr/>
              </p:nvSpPr>
              <p:spPr bwMode="auto">
                <a:xfrm flipH="1" flipV="1">
                  <a:off x="2547" y="3559"/>
                  <a:ext cx="8" cy="35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30" name="Line 96"/>
                <p:cNvSpPr>
                  <a:spLocks noChangeShapeType="1"/>
                </p:cNvSpPr>
                <p:nvPr/>
              </p:nvSpPr>
              <p:spPr bwMode="auto">
                <a:xfrm flipH="1" flipV="1">
                  <a:off x="2573" y="3553"/>
                  <a:ext cx="128" cy="32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9717" name="Group 97"/>
              <p:cNvGrpSpPr>
                <a:grpSpLocks/>
              </p:cNvGrpSpPr>
              <p:nvPr/>
            </p:nvGrpSpPr>
            <p:grpSpPr bwMode="auto">
              <a:xfrm>
                <a:off x="2436" y="3983"/>
                <a:ext cx="240" cy="83"/>
                <a:chOff x="2436" y="3983"/>
                <a:chExt cx="240" cy="83"/>
              </a:xfrm>
            </p:grpSpPr>
            <p:sp>
              <p:nvSpPr>
                <p:cNvPr id="29722" name="Freeform 98"/>
                <p:cNvSpPr>
                  <a:spLocks noChangeArrowheads="1"/>
                </p:cNvSpPr>
                <p:nvPr/>
              </p:nvSpPr>
              <p:spPr bwMode="auto">
                <a:xfrm>
                  <a:off x="2436" y="3983"/>
                  <a:ext cx="241" cy="84"/>
                </a:xfrm>
                <a:custGeom>
                  <a:avLst/>
                  <a:gdLst>
                    <a:gd name="T0" fmla="*/ 531 w 1064"/>
                    <a:gd name="T1" fmla="*/ 0 h 371"/>
                    <a:gd name="T2" fmla="*/ 0 w 1064"/>
                    <a:gd name="T3" fmla="*/ 93 h 371"/>
                    <a:gd name="T4" fmla="*/ 0 w 1064"/>
                    <a:gd name="T5" fmla="*/ 277 h 371"/>
                    <a:gd name="T6" fmla="*/ 531 w 1064"/>
                    <a:gd name="T7" fmla="*/ 370 h 371"/>
                    <a:gd name="T8" fmla="*/ 1063 w 1064"/>
                    <a:gd name="T9" fmla="*/ 277 h 371"/>
                    <a:gd name="T10" fmla="*/ 1063 w 1064"/>
                    <a:gd name="T11" fmla="*/ 93 h 371"/>
                    <a:gd name="T12" fmla="*/ 531 w 1064"/>
                    <a:gd name="T13" fmla="*/ 0 h 3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64" h="371">
                      <a:moveTo>
                        <a:pt x="531" y="0"/>
                      </a:moveTo>
                      <a:cubicBezTo>
                        <a:pt x="241" y="0"/>
                        <a:pt x="0" y="41"/>
                        <a:pt x="0" y="93"/>
                      </a:cubicBezTo>
                      <a:lnTo>
                        <a:pt x="0" y="277"/>
                      </a:lnTo>
                      <a:cubicBezTo>
                        <a:pt x="0" y="329"/>
                        <a:pt x="241" y="370"/>
                        <a:pt x="531" y="370"/>
                      </a:cubicBezTo>
                      <a:cubicBezTo>
                        <a:pt x="821" y="370"/>
                        <a:pt x="1063" y="329"/>
                        <a:pt x="1063" y="277"/>
                      </a:cubicBezTo>
                      <a:lnTo>
                        <a:pt x="1063" y="93"/>
                      </a:lnTo>
                      <a:cubicBezTo>
                        <a:pt x="1063" y="41"/>
                        <a:pt x="822" y="0"/>
                        <a:pt x="531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723" name="Freeform 99"/>
                <p:cNvSpPr>
                  <a:spLocks noChangeArrowheads="1"/>
                </p:cNvSpPr>
                <p:nvPr/>
              </p:nvSpPr>
              <p:spPr bwMode="auto">
                <a:xfrm>
                  <a:off x="2436" y="3983"/>
                  <a:ext cx="241" cy="42"/>
                </a:xfrm>
                <a:custGeom>
                  <a:avLst/>
                  <a:gdLst>
                    <a:gd name="T0" fmla="*/ 531 w 1064"/>
                    <a:gd name="T1" fmla="*/ 0 h 187"/>
                    <a:gd name="T2" fmla="*/ 0 w 1064"/>
                    <a:gd name="T3" fmla="*/ 94 h 187"/>
                    <a:gd name="T4" fmla="*/ 531 w 1064"/>
                    <a:gd name="T5" fmla="*/ 186 h 187"/>
                    <a:gd name="T6" fmla="*/ 1063 w 1064"/>
                    <a:gd name="T7" fmla="*/ 94 h 187"/>
                    <a:gd name="T8" fmla="*/ 531 w 1064"/>
                    <a:gd name="T9" fmla="*/ 0 h 1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4" h="187">
                      <a:moveTo>
                        <a:pt x="531" y="0"/>
                      </a:moveTo>
                      <a:cubicBezTo>
                        <a:pt x="241" y="0"/>
                        <a:pt x="0" y="41"/>
                        <a:pt x="0" y="94"/>
                      </a:cubicBezTo>
                      <a:cubicBezTo>
                        <a:pt x="0" y="146"/>
                        <a:pt x="241" y="186"/>
                        <a:pt x="531" y="186"/>
                      </a:cubicBezTo>
                      <a:cubicBezTo>
                        <a:pt x="821" y="186"/>
                        <a:pt x="1063" y="144"/>
                        <a:pt x="1063" y="94"/>
                      </a:cubicBezTo>
                      <a:cubicBezTo>
                        <a:pt x="1063" y="43"/>
                        <a:pt x="822" y="0"/>
                        <a:pt x="531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9718" name="Line 100"/>
              <p:cNvSpPr>
                <a:spLocks noChangeShapeType="1"/>
              </p:cNvSpPr>
              <p:nvPr/>
            </p:nvSpPr>
            <p:spPr bwMode="auto">
              <a:xfrm flipV="1">
                <a:off x="2503" y="3919"/>
                <a:ext cx="53" cy="1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19" name="Line 101"/>
              <p:cNvSpPr>
                <a:spLocks noChangeShapeType="1"/>
              </p:cNvSpPr>
              <p:nvPr/>
            </p:nvSpPr>
            <p:spPr bwMode="auto">
              <a:xfrm>
                <a:off x="2560" y="3925"/>
                <a:ext cx="47" cy="9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20" name="Line 102"/>
              <p:cNvSpPr>
                <a:spLocks noChangeShapeType="1"/>
              </p:cNvSpPr>
              <p:nvPr/>
            </p:nvSpPr>
            <p:spPr bwMode="auto">
              <a:xfrm flipV="1">
                <a:off x="2497" y="3944"/>
                <a:ext cx="21" cy="4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21" name="Line 103"/>
              <p:cNvSpPr>
                <a:spLocks noChangeShapeType="1"/>
              </p:cNvSpPr>
              <p:nvPr/>
            </p:nvSpPr>
            <p:spPr bwMode="auto">
              <a:xfrm flipH="1" flipV="1">
                <a:off x="2585" y="3926"/>
                <a:ext cx="33" cy="5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9713" name="Group 104"/>
            <p:cNvGrpSpPr>
              <a:grpSpLocks/>
            </p:cNvGrpSpPr>
            <p:nvPr/>
          </p:nvGrpSpPr>
          <p:grpSpPr bwMode="auto">
            <a:xfrm>
              <a:off x="3969" y="1298"/>
              <a:ext cx="453" cy="1148"/>
              <a:chOff x="3969" y="1298"/>
              <a:chExt cx="453" cy="1148"/>
            </a:xfrm>
          </p:grpSpPr>
          <p:sp>
            <p:nvSpPr>
              <p:cNvPr id="29714" name="Oval 105"/>
              <p:cNvSpPr>
                <a:spLocks noChangeArrowheads="1"/>
              </p:cNvSpPr>
              <p:nvPr/>
            </p:nvSpPr>
            <p:spPr bwMode="auto">
              <a:xfrm rot="-4140000">
                <a:off x="3856" y="1776"/>
                <a:ext cx="664" cy="190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FontTx/>
                  <a:buChar char="•"/>
                </a:pPr>
                <a:endParaRPr lang="en-US" sz="1600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9715" name="Line 106"/>
              <p:cNvSpPr>
                <a:spLocks noChangeShapeType="1"/>
              </p:cNvSpPr>
              <p:nvPr/>
            </p:nvSpPr>
            <p:spPr bwMode="auto">
              <a:xfrm flipV="1">
                <a:off x="3969" y="1298"/>
                <a:ext cx="453" cy="1148"/>
              </a:xfrm>
              <a:prstGeom prst="line">
                <a:avLst/>
              </a:prstGeom>
              <a:noFill/>
              <a:ln w="38160">
                <a:solidFill>
                  <a:srgbClr val="FF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593452" name="Oval 108"/>
          <p:cNvSpPr>
            <a:spLocks noChangeArrowheads="1"/>
          </p:cNvSpPr>
          <p:nvPr/>
        </p:nvSpPr>
        <p:spPr bwMode="auto">
          <a:xfrm>
            <a:off x="6804025" y="2611438"/>
            <a:ext cx="215900" cy="215900"/>
          </a:xfrm>
          <a:prstGeom prst="ellips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Char char="•"/>
            </a:pPr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9709" name="Text Box 109"/>
          <p:cNvSpPr txBox="1">
            <a:spLocks noChangeArrowheads="1"/>
          </p:cNvSpPr>
          <p:nvPr/>
        </p:nvSpPr>
        <p:spPr bwMode="auto">
          <a:xfrm>
            <a:off x="14288" y="6075491"/>
            <a:ext cx="16410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i="1" dirty="0" smtClean="0">
                <a:solidFill>
                  <a:srgbClr val="FFFFFF"/>
                </a:solidFill>
                <a:latin typeface="Calibri" charset="0"/>
              </a:rPr>
              <a:t>Niveau du sol</a:t>
            </a:r>
            <a:endParaRPr lang="fr-FR" sz="2000" i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9711" name="Titr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solidFill>
                  <a:schemeClr val="bg1"/>
                </a:solidFill>
                <a:latin typeface="Arial" charset="0"/>
              </a:rPr>
              <a:t>Technique stéréoscopique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JJC 2012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2B6D8-478C-8F4B-B9BF-0FBF280C0F3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2694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3371" grpId="0" autoUpdateAnimBg="0"/>
      <p:bldP spid="1593452" grpId="0" animBg="1"/>
      <p:bldP spid="297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cap="none" dirty="0" smtClean="0">
                <a:latin typeface="Calibri" charset="0"/>
                <a:ea typeface="ＭＳ Ｐゴシック" charset="0"/>
              </a:rPr>
              <a:t>PRÉSENTATION</a:t>
            </a:r>
            <a:endParaRPr lang="fr-FR" sz="3600" cap="none" dirty="0">
              <a:latin typeface="Calibri" charset="0"/>
              <a:ea typeface="ＭＳ Ｐゴシック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2800" b="1" dirty="0" smtClean="0">
                <a:solidFill>
                  <a:srgbClr val="898989"/>
                </a:solidFill>
                <a:latin typeface="Calibri" charset="0"/>
                <a:ea typeface="ＭＳ Ｐゴシック" charset="0"/>
              </a:rPr>
              <a:t>Méthode</a:t>
            </a:r>
            <a:endParaRPr lang="fr-FR" sz="2800" b="1" dirty="0">
              <a:solidFill>
                <a:srgbClr val="898989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102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CCFEEA1-15FB-0343-A97C-B3457C242577}" type="slidenum">
              <a:rPr lang="fr-FR">
                <a:solidFill>
                  <a:srgbClr val="898989"/>
                </a:solidFill>
              </a:rPr>
              <a:pPr eaLnBrk="1" hangingPunct="1"/>
              <a:t>7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3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 smtClean="0">
                <a:latin typeface="Calibri" charset="0"/>
                <a:ea typeface="ＭＳ Ｐゴシック" charset="0"/>
              </a:rPr>
              <a:t>Étude : </a:t>
            </a:r>
            <a:r>
              <a:rPr lang="fr-FR" sz="3600" b="1" dirty="0">
                <a:latin typeface="Calibri" charset="0"/>
                <a:ea typeface="ＭＳ Ｐゴシック" charset="0"/>
              </a:rPr>
              <a:t>r</a:t>
            </a:r>
            <a:r>
              <a:rPr lang="fr-FR" sz="3600" b="1" dirty="0" smtClean="0">
                <a:latin typeface="Calibri" charset="0"/>
                <a:ea typeface="ＭＳ Ｐゴシック" charset="0"/>
              </a:rPr>
              <a:t>echerche </a:t>
            </a:r>
            <a:r>
              <a:rPr lang="fr-FR" sz="3600" b="1" dirty="0">
                <a:latin typeface="Calibri" charset="0"/>
                <a:ea typeface="ＭＳ Ｐゴシック" charset="0"/>
              </a:rPr>
              <a:t>d’anomalies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7515" y="1146675"/>
            <a:ext cx="8631233" cy="55748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fr-FR" dirty="0">
              <a:latin typeface="Calibri" charset="0"/>
              <a:ea typeface="ＭＳ Ｐゴシック" charset="0"/>
            </a:endParaRPr>
          </a:p>
          <a:p>
            <a:pPr marL="0" lvl="1" indent="0" eaLnBrk="1" hangingPunct="1">
              <a:lnSpc>
                <a:spcPct val="90000"/>
              </a:lnSpc>
              <a:buFont typeface="Wingdings 2" charset="0"/>
              <a:buChar char="»"/>
            </a:pPr>
            <a:r>
              <a:rPr lang="fr-FR" dirty="0" smtClean="0">
                <a:latin typeface="Calibri" charset="0"/>
                <a:ea typeface="ＭＳ Ｐゴシック" charset="0"/>
              </a:rPr>
              <a:t> Modéliser </a:t>
            </a:r>
            <a:r>
              <a:rPr lang="fr-FR" dirty="0">
                <a:latin typeface="Calibri" charset="0"/>
                <a:ea typeface="ＭＳ Ｐゴシック" charset="0"/>
              </a:rPr>
              <a:t>les différentes sources de rayons </a:t>
            </a:r>
            <a:r>
              <a:rPr lang="fr-FR" dirty="0" smtClean="0">
                <a:latin typeface="Calibri" charset="0"/>
                <a:ea typeface="ＭＳ Ｐゴシック" charset="0"/>
              </a:rPr>
              <a:t>gamma</a:t>
            </a:r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fr-FR" dirty="0">
                <a:latin typeface="Calibri" charset="0"/>
                <a:ea typeface="ＭＳ Ｐゴシック" charset="0"/>
              </a:rPr>
              <a:t> </a:t>
            </a:r>
            <a:r>
              <a:rPr lang="fr-FR" dirty="0" smtClean="0">
                <a:latin typeface="Calibri" charset="0"/>
                <a:ea typeface="ＭＳ Ｐゴシック" charset="0"/>
              </a:rPr>
              <a:t>  </a:t>
            </a:r>
            <a:r>
              <a:rPr lang="fr-FR" dirty="0">
                <a:latin typeface="Calibri" charset="0"/>
                <a:ea typeface="ＭＳ Ｐゴシック" charset="0"/>
              </a:rPr>
              <a:t>présentes dans le champs de vue choisi</a:t>
            </a:r>
          </a:p>
          <a:p>
            <a:pPr marL="0" lvl="1" indent="0" eaLnBrk="1" hangingPunct="1">
              <a:lnSpc>
                <a:spcPct val="90000"/>
              </a:lnSpc>
              <a:buFont typeface="Wingdings 2" charset="0"/>
              <a:buChar char="»"/>
            </a:pPr>
            <a:endParaRPr lang="fr-FR" dirty="0">
              <a:latin typeface="Calibri" charset="0"/>
              <a:ea typeface="ＭＳ Ｐゴシック" charset="0"/>
            </a:endParaRPr>
          </a:p>
          <a:p>
            <a:pPr marL="0" lvl="1" indent="0" eaLnBrk="1" hangingPunct="1">
              <a:lnSpc>
                <a:spcPct val="90000"/>
              </a:lnSpc>
              <a:buFont typeface="Wingdings 2" charset="0"/>
              <a:buChar char="»"/>
            </a:pPr>
            <a:r>
              <a:rPr lang="fr-FR" dirty="0" smtClean="0">
                <a:latin typeface="Calibri" charset="0"/>
                <a:ea typeface="ＭＳ Ｐゴシック" charset="0"/>
              </a:rPr>
              <a:t> Pondérer leur contribution attendue dans le spectre</a:t>
            </a:r>
            <a:endParaRPr lang="fr-FR" dirty="0">
              <a:latin typeface="Calibri" charset="0"/>
              <a:ea typeface="ＭＳ Ｐゴシック" charset="0"/>
            </a:endParaRPr>
          </a:p>
          <a:p>
            <a:pPr marL="0" lvl="1" indent="0" eaLnBrk="1" hangingPunct="1">
              <a:lnSpc>
                <a:spcPct val="90000"/>
              </a:lnSpc>
              <a:buFont typeface="Wingdings 2" charset="0"/>
              <a:buChar char="»"/>
            </a:pPr>
            <a:endParaRPr lang="fr-FR" dirty="0">
              <a:latin typeface="Calibri" charset="0"/>
              <a:ea typeface="ＭＳ Ｐゴシック" charset="0"/>
            </a:endParaRPr>
          </a:p>
          <a:p>
            <a:pPr marL="0" lvl="1" indent="0" eaLnBrk="1" hangingPunct="1">
              <a:lnSpc>
                <a:spcPct val="90000"/>
              </a:lnSpc>
              <a:buFont typeface="Wingdings 2" charset="0"/>
              <a:buChar char="»"/>
            </a:pPr>
            <a:r>
              <a:rPr lang="fr-FR" dirty="0" smtClean="0">
                <a:latin typeface="Calibri" charset="0"/>
                <a:ea typeface="ＭＳ Ｐゴシック" charset="0"/>
              </a:rPr>
              <a:t> Comparer aux données et modèles</a:t>
            </a:r>
            <a:endParaRPr lang="fr-FR" dirty="0">
              <a:latin typeface="Calibri" charset="0"/>
              <a:ea typeface="ＭＳ Ｐゴシック" charset="0"/>
            </a:endParaRPr>
          </a:p>
          <a:p>
            <a:pPr marL="0" lvl="1" indent="0" eaLnBrk="1" hangingPunct="1">
              <a:lnSpc>
                <a:spcPct val="90000"/>
              </a:lnSpc>
              <a:buFont typeface="Wingdings 2" charset="0"/>
              <a:buChar char="»"/>
            </a:pPr>
            <a:endParaRPr lang="fr-FR" dirty="0" smtClean="0">
              <a:latin typeface="Calibri" charset="0"/>
              <a:ea typeface="ＭＳ Ｐゴシック" charset="0"/>
            </a:endParaRPr>
          </a:p>
          <a:p>
            <a:pPr marL="0" lvl="1" indent="0">
              <a:lnSpc>
                <a:spcPct val="90000"/>
              </a:lnSpc>
              <a:buFont typeface="Wingdings 2" charset="0"/>
              <a:buChar char="»"/>
            </a:pPr>
            <a:r>
              <a:rPr lang="fr-FR" dirty="0" smtClean="0">
                <a:latin typeface="Calibri" charset="0"/>
                <a:ea typeface="ＭＳ Ｐゴシック" charset="0"/>
              </a:rPr>
              <a:t> Recherche </a:t>
            </a:r>
            <a:r>
              <a:rPr lang="fr-FR" smtClean="0">
                <a:latin typeface="Calibri" charset="0"/>
                <a:ea typeface="ＭＳ Ｐゴシック" charset="0"/>
              </a:rPr>
              <a:t>puis étude d’anomalies </a:t>
            </a:r>
            <a:r>
              <a:rPr lang="fr-FR" dirty="0">
                <a:latin typeface="Calibri" charset="0"/>
                <a:ea typeface="ＭＳ Ｐゴシック" charset="0"/>
              </a:rPr>
              <a:t>(?</a:t>
            </a:r>
            <a:r>
              <a:rPr lang="fr-FR" dirty="0" smtClean="0">
                <a:latin typeface="Calibri" charset="0"/>
                <a:ea typeface="ＭＳ Ｐゴシック" charset="0"/>
              </a:rPr>
              <a:t>) dans </a:t>
            </a:r>
            <a:r>
              <a:rPr lang="fr-FR" dirty="0">
                <a:latin typeface="Calibri" charset="0"/>
                <a:ea typeface="ＭＳ Ｐゴシック" charset="0"/>
              </a:rPr>
              <a:t>les </a:t>
            </a:r>
            <a:r>
              <a:rPr lang="fr-FR" dirty="0" smtClean="0">
                <a:latin typeface="Calibri" charset="0"/>
                <a:ea typeface="ＭＳ Ｐゴシック" charset="0"/>
              </a:rPr>
              <a:t>données: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fr-FR" dirty="0">
                <a:latin typeface="Calibri" charset="0"/>
                <a:ea typeface="ＭＳ Ｐゴシック" charset="0"/>
              </a:rPr>
              <a:t> </a:t>
            </a:r>
            <a:r>
              <a:rPr lang="fr-FR" dirty="0" smtClean="0">
                <a:latin typeface="Calibri" charset="0"/>
                <a:ea typeface="ＭＳ Ｐゴシック" charset="0"/>
              </a:rPr>
              <a:t>  sources astrophysiques non résolues, électrons,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fr-FR" dirty="0">
                <a:latin typeface="Calibri" charset="0"/>
                <a:ea typeface="ＭＳ Ｐゴシック" charset="0"/>
              </a:rPr>
              <a:t> </a:t>
            </a:r>
            <a:r>
              <a:rPr lang="fr-FR" dirty="0" smtClean="0">
                <a:latin typeface="Calibri" charset="0"/>
                <a:ea typeface="ＭＳ Ｐゴシック" charset="0"/>
              </a:rPr>
              <a:t>  hadrons, matière noire, … </a:t>
            </a:r>
          </a:p>
          <a:p>
            <a:pPr marL="0" indent="0" eaLnBrk="1" hangingPunct="1">
              <a:lnSpc>
                <a:spcPct val="90000"/>
              </a:lnSpc>
            </a:pPr>
            <a:endParaRPr lang="fr-FR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Tania Garrigoux - LPNHE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JJC 2012</a:t>
            </a:r>
            <a:endParaRPr lang="fr-FR"/>
          </a:p>
        </p:txBody>
      </p:sp>
      <p:sp>
        <p:nvSpPr>
          <p:cNvPr id="92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203F2C6-B79A-A74C-8719-67643DC30F2F}" type="slidenum">
              <a:rPr lang="fr-FR">
                <a:solidFill>
                  <a:srgbClr val="898989"/>
                </a:solidFill>
              </a:rPr>
              <a:pPr eaLnBrk="1" hangingPunct="1"/>
              <a:t>8</a:t>
            </a:fld>
            <a:endParaRPr lang="fr-F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8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10428</TotalTime>
  <Words>3530</Words>
  <Application>Microsoft Macintosh PowerPoint</Application>
  <PresentationFormat>Présentation à l'écran (4:3)</PresentationFormat>
  <Paragraphs>615</Paragraphs>
  <Slides>45</Slides>
  <Notes>42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48" baseType="lpstr">
      <vt:lpstr>Thème Office</vt:lpstr>
      <vt:lpstr>Équation</vt:lpstr>
      <vt:lpstr>Equation</vt:lpstr>
      <vt:lpstr>Étude des émissions diffuses avec l’expérience H.E.S.S.</vt:lpstr>
      <vt:lpstr>Discussion</vt:lpstr>
      <vt:lpstr>Composantes du rayonnement gamma</vt:lpstr>
      <vt:lpstr>Objectifs</vt:lpstr>
      <vt:lpstr>HESS</vt:lpstr>
      <vt:lpstr>Expérience HESS</vt:lpstr>
      <vt:lpstr>Technique stéréoscopique</vt:lpstr>
      <vt:lpstr>PRÉSENTATION</vt:lpstr>
      <vt:lpstr>Étude : recherche d’anomalies</vt:lpstr>
      <vt:lpstr>Considérations sur les fonds diffus</vt:lpstr>
      <vt:lpstr>Présentation PowerPoint</vt:lpstr>
      <vt:lpstr>Méthode – 1 – simplifier le problème</vt:lpstr>
      <vt:lpstr>Méthode – 2 – complexifier progressivement</vt:lpstr>
      <vt:lpstr>Méthode – 3 – le plan galactique</vt:lpstr>
      <vt:lpstr>ÉTUDE D’UNE SOURCE PONCTUELLE</vt:lpstr>
      <vt:lpstr>Convolution avec une gaussienne</vt:lpstr>
      <vt:lpstr>Application au centre galactique</vt:lpstr>
      <vt:lpstr>Application à PKS 2155-304</vt:lpstr>
      <vt:lpstr>Comparaison avec le centre galactique</vt:lpstr>
      <vt:lpstr>Conclusions</vt:lpstr>
      <vt:lpstr>ÉTUDE DE LA RÉGION DE PKS 2155</vt:lpstr>
      <vt:lpstr>Étude de la région de PKS 2155</vt:lpstr>
      <vt:lpstr>Obtention des 2 composantes du spectre </vt:lpstr>
      <vt:lpstr>La méthode : ajustement des spectres</vt:lpstr>
      <vt:lpstr>Méthode d’ajustement multiple</vt:lpstr>
      <vt:lpstr>Présentation PowerPoint</vt:lpstr>
      <vt:lpstr>PERSPECTIVES</vt:lpstr>
      <vt:lpstr>Plan galactique</vt:lpstr>
      <vt:lpstr>Fermi / HESS</vt:lpstr>
      <vt:lpstr>Merci!</vt:lpstr>
      <vt:lpstr>Backup </vt:lpstr>
      <vt:lpstr>Sources astrophysiques au TeV</vt:lpstr>
      <vt:lpstr>Mesure du fond gamma diffus galactique par EGRET et Fermi</vt:lpstr>
      <vt:lpstr>Emissions diffuses Extragalactique</vt:lpstr>
      <vt:lpstr>Fond diffus des électrons</vt:lpstr>
      <vt:lpstr>Recherche de matière noire dans les données de Fermi LAT</vt:lpstr>
      <vt:lpstr>Fonction d’étalement du point (PSF)</vt:lpstr>
      <vt:lpstr>Présentation PowerPoint</vt:lpstr>
      <vt:lpstr>Présentation PowerPoint</vt:lpstr>
      <vt:lpstr>Présentation PowerPoint</vt:lpstr>
      <vt:lpstr>Présentation PowerPoint</vt:lpstr>
      <vt:lpstr>Soustraction</vt:lpstr>
      <vt:lpstr>Convolution avec une gaussienne</vt:lpstr>
      <vt:lpstr>Méthode itérative</vt:lpstr>
      <vt:lpstr>Application à PKS 2155-304</vt:lpstr>
    </vt:vector>
  </TitlesOfParts>
  <Company>LPNHE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Étude de l’émission diffuse galactique avec l’expérience H.E.S.S.</dc:title>
  <dc:creator>Tania Garrigoux</dc:creator>
  <cp:lastModifiedBy>Tania Garrigoux</cp:lastModifiedBy>
  <cp:revision>97</cp:revision>
  <dcterms:created xsi:type="dcterms:W3CDTF">2012-11-22T10:49:07Z</dcterms:created>
  <dcterms:modified xsi:type="dcterms:W3CDTF">2012-12-02T23:43:39Z</dcterms:modified>
</cp:coreProperties>
</file>