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63" r:id="rId3"/>
    <p:sldId id="285" r:id="rId4"/>
    <p:sldId id="265" r:id="rId5"/>
    <p:sldId id="274" r:id="rId6"/>
    <p:sldId id="279" r:id="rId7"/>
    <p:sldId id="286" r:id="rId8"/>
    <p:sldId id="280" r:id="rId9"/>
    <p:sldId id="281" r:id="rId10"/>
    <p:sldId id="282" r:id="rId11"/>
    <p:sldId id="284" r:id="rId12"/>
    <p:sldId id="275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960" y="-6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www.stratuslab.eu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2012,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stratuslab.eu" TargetMode="External"/><Relationship Id="rId4" Type="http://schemas.openxmlformats.org/officeDocument/2006/relationships/hyperlink" Target="http://github.com/StratusLab" TargetMode="External"/><Relationship Id="rId1" Type="http://schemas.openxmlformats.org/officeDocument/2006/relationships/slideLayout" Target="../slideLayouts/slideLayout4.xml"/><Relationship Id="rId2" Type="http://schemas.openxmlformats.org/officeDocument/2006/relationships/hyperlink" Target="http://stratuslab.eu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jpe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hyperlink" Target="http://stratuslab.eu" TargetMode="External"/><Relationship Id="rId9" Type="http://schemas.openxmlformats.org/officeDocument/2006/relationships/hyperlink" Target="mailto:support@stratuslab.eu" TargetMode="External"/><Relationship Id="rId10" Type="http://schemas.openxmlformats.org/officeDocument/2006/relationships/hyperlink" Target="http://github.com/StratusLab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df"/><Relationship Id="rId3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dmtf.org/standards/cloud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StratusLab</a:t>
            </a:r>
            <a:r>
              <a:rPr lang="en-US" dirty="0" smtClean="0"/>
              <a:t> Distribution and Its Evolution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dirty="0" smtClean="0"/>
              <a:t>ème </a:t>
            </a:r>
            <a:r>
              <a:rPr lang="en-US" dirty="0" err="1" smtClean="0"/>
              <a:t>Journ</a:t>
            </a:r>
            <a:r>
              <a:rPr lang="en-US" dirty="0" err="1" smtClean="0"/>
              <a:t>ée</a:t>
            </a:r>
            <a:r>
              <a:rPr lang="en-US" dirty="0" smtClean="0"/>
              <a:t> Cloud </a:t>
            </a:r>
            <a:r>
              <a:rPr lang="en-US" dirty="0" smtClean="0"/>
              <a:t>(Bordeaux, </a:t>
            </a:r>
            <a:r>
              <a:rPr lang="en-US" dirty="0" smtClean="0"/>
              <a:t>France)</a:t>
            </a:r>
            <a:endParaRPr lang="en-US" dirty="0" smtClean="0"/>
          </a:p>
          <a:p>
            <a:r>
              <a:rPr lang="en-US" dirty="0" smtClean="0"/>
              <a:t>30</a:t>
            </a:r>
            <a:r>
              <a:rPr lang="en-US" dirty="0" smtClean="0"/>
              <a:t> November 2012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Virtual Machine Management</a:t>
            </a:r>
          </a:p>
          <a:p>
            <a:pPr lvl="1"/>
            <a:r>
              <a:rPr lang="en-US" dirty="0" smtClean="0"/>
              <a:t>Integrate with newer versions of </a:t>
            </a:r>
            <a:r>
              <a:rPr lang="en-US" dirty="0" err="1" smtClean="0"/>
              <a:t>OpenNebula</a:t>
            </a:r>
            <a:endParaRPr lang="en-US" dirty="0" smtClean="0"/>
          </a:p>
          <a:p>
            <a:pPr lvl="1"/>
            <a:r>
              <a:rPr lang="en-US" dirty="0" smtClean="0"/>
              <a:t>Clarify interfaces between </a:t>
            </a:r>
            <a:r>
              <a:rPr lang="en-US" dirty="0" err="1" smtClean="0"/>
              <a:t>StratusLab</a:t>
            </a:r>
            <a:r>
              <a:rPr lang="en-US" dirty="0" smtClean="0"/>
              <a:t> and </a:t>
            </a:r>
            <a:r>
              <a:rPr lang="en-US" dirty="0" err="1" smtClean="0"/>
              <a:t>OpenNebula</a:t>
            </a:r>
            <a:endParaRPr lang="en-US" dirty="0" smtClean="0"/>
          </a:p>
          <a:p>
            <a:pPr lvl="1"/>
            <a:r>
              <a:rPr lang="en-US" dirty="0" smtClean="0"/>
              <a:t>Support for </a:t>
            </a:r>
            <a:r>
              <a:rPr lang="en-US" dirty="0" err="1" smtClean="0"/>
              <a:t>OpenNebula</a:t>
            </a:r>
            <a:r>
              <a:rPr lang="en-US" dirty="0" smtClean="0"/>
              <a:t> through UCM</a:t>
            </a:r>
          </a:p>
          <a:p>
            <a:pPr lvl="1"/>
            <a:r>
              <a:rPr lang="en-US" dirty="0" smtClean="0"/>
              <a:t>Investigate use of other virtual machine managers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Collaboration</a:t>
            </a:r>
          </a:p>
          <a:p>
            <a:pPr lvl="1"/>
            <a:r>
              <a:rPr lang="en-US" dirty="0" smtClean="0"/>
              <a:t>Effort committed to continue development and support</a:t>
            </a:r>
          </a:p>
          <a:p>
            <a:pPr lvl="1"/>
            <a:r>
              <a:rPr lang="en-US" dirty="0" smtClean="0"/>
              <a:t>Collaboration to be formalized through </a:t>
            </a:r>
            <a:r>
              <a:rPr lang="en-US" dirty="0" err="1" smtClean="0"/>
              <a:t>MoUs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Join the collaboration as an institute or individual</a:t>
            </a:r>
          </a:p>
          <a:p>
            <a:r>
              <a:rPr lang="en-US" dirty="0" smtClean="0"/>
              <a:t>Provide Feedback</a:t>
            </a:r>
          </a:p>
          <a:p>
            <a:pPr lvl="1"/>
            <a:r>
              <a:rPr lang="en-US" dirty="0" smtClean="0"/>
              <a:t>On overall roadmap or for individual components</a:t>
            </a:r>
          </a:p>
          <a:p>
            <a:pPr lvl="1"/>
            <a:r>
              <a:rPr lang="en-US" dirty="0" smtClean="0"/>
              <a:t>How you want to get information and support from the collaboration</a:t>
            </a:r>
          </a:p>
          <a:p>
            <a:r>
              <a:rPr lang="en-US" dirty="0" smtClean="0"/>
              <a:t>Contacts</a:t>
            </a:r>
          </a:p>
          <a:p>
            <a:pPr lvl="1"/>
            <a:r>
              <a:rPr lang="en-US" dirty="0" smtClean="0"/>
              <a:t>Website:  </a:t>
            </a:r>
            <a:r>
              <a:rPr lang="en-US" dirty="0" smtClean="0">
                <a:hlinkClick r:id="rId2"/>
              </a:rPr>
              <a:t>http://stratuslab.eu/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Twitter: @</a:t>
            </a:r>
            <a:r>
              <a:rPr lang="en-US" dirty="0" err="1" smtClean="0"/>
              <a:t>StratusLab</a:t>
            </a:r>
            <a:endParaRPr lang="en-US" dirty="0" smtClean="0"/>
          </a:p>
          <a:p>
            <a:pPr lvl="1"/>
            <a:r>
              <a:rPr lang="en-US" dirty="0" smtClean="0"/>
              <a:t>Support: </a:t>
            </a:r>
            <a:r>
              <a:rPr lang="en-US" dirty="0" smtClean="0">
                <a:hlinkClick r:id="rId3"/>
              </a:rPr>
              <a:t>support@stratuslab.eu</a:t>
            </a:r>
            <a:endParaRPr lang="en-US" dirty="0" smtClean="0"/>
          </a:p>
          <a:p>
            <a:pPr lvl="1"/>
            <a:r>
              <a:rPr lang="en-US" dirty="0" smtClean="0"/>
              <a:t>Source: </a:t>
            </a:r>
            <a:r>
              <a:rPr lang="en-US" dirty="0" smtClean="0">
                <a:hlinkClick r:id="rId4"/>
              </a:rPr>
              <a:t>http://github.com/StratusLab</a:t>
            </a:r>
            <a:r>
              <a:rPr lang="en-US" dirty="0" smtClean="0"/>
              <a:t>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History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1176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Informal collaboration to investigate running grid services on Amazon EC2 (2007)</a:t>
            </a:r>
            <a:endParaRPr lang="en-US" b="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0" y="3193872"/>
            <a:ext cx="42672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/>
              <a:t>Project (June 2010 to May 2012) co-funded by EC with 6 partners from 5 countries</a:t>
            </a:r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4343400" y="5098872"/>
            <a:ext cx="45720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i="1" dirty="0" smtClean="0">
                <a:solidFill>
                  <a:srgbClr val="FF0000"/>
                </a:solidFill>
              </a:rPr>
              <a:t>Open collaboration </a:t>
            </a:r>
            <a:r>
              <a:rPr lang="en-US" b="0" dirty="0" smtClean="0"/>
              <a:t>to continue the development and support of the </a:t>
            </a:r>
            <a:r>
              <a:rPr lang="en-US" b="0" dirty="0" err="1" smtClean="0"/>
              <a:t>StratusLab</a:t>
            </a:r>
            <a:r>
              <a:rPr lang="en-US" b="0" dirty="0" smtClean="0"/>
              <a:t> software</a:t>
            </a:r>
            <a:endParaRPr lang="en-US" b="0" dirty="0"/>
          </a:p>
        </p:txBody>
      </p:sp>
      <p:sp>
        <p:nvSpPr>
          <p:cNvPr id="6" name="Notched Right Arrow 5"/>
          <p:cNvSpPr/>
          <p:nvPr/>
        </p:nvSpPr>
        <p:spPr bwMode="auto">
          <a:xfrm rot="1955401">
            <a:off x="1409162" y="2565685"/>
            <a:ext cx="983539" cy="457200"/>
          </a:xfrm>
          <a:prstGeom prst="notchedRightArrow">
            <a:avLst/>
          </a:prstGeom>
          <a:solidFill>
            <a:srgbClr val="CCFFCC"/>
          </a:solidFill>
          <a:ln w="38100" cap="sq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7" name="Notched Right Arrow 6"/>
          <p:cNvSpPr/>
          <p:nvPr/>
        </p:nvSpPr>
        <p:spPr bwMode="auto">
          <a:xfrm rot="1955401">
            <a:off x="3390362" y="4622515"/>
            <a:ext cx="983539" cy="457200"/>
          </a:xfrm>
          <a:prstGeom prst="notchedRightArrow">
            <a:avLst/>
          </a:prstGeom>
          <a:solidFill>
            <a:srgbClr val="CCFFCC"/>
          </a:solidFill>
          <a:ln w="38100" cap="sq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096000" y="1574800"/>
            <a:ext cx="2895600" cy="2590800"/>
            <a:chOff x="6096000" y="1143000"/>
            <a:chExt cx="2895600" cy="2590800"/>
          </a:xfrm>
        </p:grpSpPr>
        <p:grpSp>
          <p:nvGrpSpPr>
            <p:cNvPr id="9" name="Group 40"/>
            <p:cNvGrpSpPr/>
            <p:nvPr/>
          </p:nvGrpSpPr>
          <p:grpSpPr>
            <a:xfrm>
              <a:off x="6096000" y="1219200"/>
              <a:ext cx="2816226" cy="2438400"/>
              <a:chOff x="5383212" y="1066800"/>
              <a:chExt cx="2816226" cy="2438400"/>
            </a:xfrm>
          </p:grpSpPr>
          <p:pic>
            <p:nvPicPr>
              <p:cNvPr id="11" name="Picture 10" descr="grnet"/>
              <p:cNvPicPr>
                <a:picLocks noChangeAspect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5383212" y="1858962"/>
                <a:ext cx="1855788" cy="7318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11" descr="sixsq"/>
              <p:cNvPicPr>
                <a:picLocks noChangeAspect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315200" y="1805781"/>
                <a:ext cx="685800" cy="685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" name="Picture 12" descr="cnrs.jpeg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5562600" y="1066800"/>
                <a:ext cx="1143000" cy="711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4" name="Picture 13" descr="ucm.gif"/>
              <p:cNvPicPr>
                <a:picLocks noChangeAspect="1"/>
              </p:cNvPicPr>
              <p:nvPr/>
            </p:nvPicPr>
            <p:blipFill>
              <a:blip r:embed="rId5"/>
              <a:srcRect/>
              <a:stretch>
                <a:fillRect/>
              </a:stretch>
            </p:blipFill>
            <p:spPr bwMode="auto">
              <a:xfrm>
                <a:off x="7037388" y="1148557"/>
                <a:ext cx="1162050" cy="5476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5" name="Picture 14" descr="TelefonicaID_1_300.png"/>
              <p:cNvPicPr>
                <a:picLocks noChangeAspect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6946900" y="2679700"/>
                <a:ext cx="825500" cy="825500"/>
              </a:xfrm>
              <a:prstGeom prst="rect">
                <a:avLst/>
              </a:prstGeom>
            </p:spPr>
          </p:pic>
          <p:pic>
            <p:nvPicPr>
              <p:cNvPr id="16" name="Picture 15" descr="545px-Blazon_Trinity_College_Dublin.svg.png"/>
              <p:cNvPicPr>
                <a:picLocks noChangeAspect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6013450" y="2667000"/>
                <a:ext cx="692150" cy="76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sp>
          <p:nvSpPr>
            <p:cNvPr id="10" name="Line Callout 2 (Border and Accent Bar) 9"/>
            <p:cNvSpPr/>
            <p:nvPr/>
          </p:nvSpPr>
          <p:spPr bwMode="auto">
            <a:xfrm>
              <a:off x="6096000" y="1143000"/>
              <a:ext cx="2895600" cy="2590800"/>
            </a:xfrm>
            <a:prstGeom prst="accentBorderCallout2">
              <a:avLst>
                <a:gd name="adj1" fmla="val 18750"/>
                <a:gd name="adj2" fmla="val -8333"/>
                <a:gd name="adj3" fmla="val 18750"/>
                <a:gd name="adj4" fmla="val -16667"/>
                <a:gd name="adj5" fmla="val 64951"/>
                <a:gd name="adj6" fmla="val -44913"/>
              </a:avLst>
            </a:prstGeom>
            <a:noFill/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endParaRPr>
            </a:p>
          </p:txBody>
        </p:sp>
      </p:grpSp>
      <p:sp>
        <p:nvSpPr>
          <p:cNvPr id="17" name="Line Callout 2 (Border and Accent Bar) 16"/>
          <p:cNvSpPr/>
          <p:nvPr/>
        </p:nvSpPr>
        <p:spPr bwMode="auto">
          <a:xfrm>
            <a:off x="76200" y="5384800"/>
            <a:ext cx="3581400" cy="1143000"/>
          </a:xfrm>
          <a:prstGeom prst="accentBorderCallout2">
            <a:avLst>
              <a:gd name="adj1" fmla="val 83194"/>
              <a:gd name="adj2" fmla="val 105622"/>
              <a:gd name="adj3" fmla="val 82972"/>
              <a:gd name="adj4" fmla="val 111069"/>
              <a:gd name="adj5" fmla="val 34943"/>
              <a:gd name="adj6" fmla="val 120479"/>
            </a:avLst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Website</a:t>
            </a:r>
            <a:r>
              <a:rPr lang="en-US" sz="1600" b="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: </a:t>
            </a:r>
            <a:r>
              <a:rPr lang="en-US" sz="1600" b="0" dirty="0" smtClean="0">
                <a:latin typeface="Arial" pitchFamily="-112" charset="0"/>
                <a:ea typeface="Arial" pitchFamily="-112" charset="0"/>
                <a:cs typeface="Arial" pitchFamily="-112" charset="0"/>
                <a:hlinkClick r:id="rId8"/>
              </a:rPr>
              <a:t>http://stratuslab.eu</a:t>
            </a:r>
            <a:r>
              <a:rPr lang="en-US" sz="1600" b="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 </a:t>
            </a: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Twitter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: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@</a:t>
            </a:r>
            <a:r>
              <a:rPr kumimoji="0" lang="en-US" sz="16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StratusLab</a:t>
            </a:r>
            <a:endParaRPr kumimoji="0" lang="en-US" sz="16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baseline="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Support</a:t>
            </a:r>
            <a:r>
              <a:rPr lang="en-US" sz="1600" b="0" baseline="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:</a:t>
            </a:r>
            <a:r>
              <a:rPr lang="en-US" sz="1600" b="0" dirty="0" smtClean="0">
                <a:latin typeface="Arial" pitchFamily="-112" charset="0"/>
                <a:ea typeface="Arial" pitchFamily="-112" charset="0"/>
                <a:cs typeface="Arial" pitchFamily="-112" charset="0"/>
              </a:rPr>
              <a:t> </a:t>
            </a:r>
            <a:r>
              <a:rPr lang="en-US" sz="1600" b="0" dirty="0" smtClean="0">
                <a:latin typeface="Arial" pitchFamily="-112" charset="0"/>
                <a:ea typeface="Arial" pitchFamily="-112" charset="0"/>
                <a:cs typeface="Arial" pitchFamily="-112" charset="0"/>
                <a:hlinkClick r:id="rId9"/>
              </a:rPr>
              <a:t>support@stratuslab.eu</a:t>
            </a:r>
            <a:endParaRPr lang="en-US" sz="1600" b="0" dirty="0" smtClean="0">
              <a:latin typeface="Arial" pitchFamily="-112" charset="0"/>
              <a:ea typeface="Arial" pitchFamily="-112" charset="0"/>
              <a:cs typeface="Arial" pitchFamily="-112" charset="0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Source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: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  <a:hlinkClick r:id="rId10"/>
              </a:rPr>
              <a:t>http://github.com/StratusLab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-112" charset="0"/>
                <a:ea typeface="Arial" pitchFamily="-112" charset="0"/>
                <a:cs typeface="Arial" pitchFamily="-112" charset="0"/>
              </a:rPr>
              <a:t> 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Cloud </a:t>
            </a:r>
            <a:r>
              <a:rPr lang="en-US" dirty="0" smtClean="0"/>
              <a:t>Infrastructures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LAL</a:t>
            </a:r>
          </a:p>
          <a:p>
            <a:pPr lvl="1"/>
            <a:r>
              <a:rPr lang="en-US" dirty="0" smtClean="0"/>
              <a:t>R</a:t>
            </a:r>
            <a:r>
              <a:rPr lang="en-US" dirty="0" smtClean="0"/>
              <a:t>unning v2.1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/>
              <a:t> v2.1.1 very shortly</a:t>
            </a:r>
          </a:p>
          <a:p>
            <a:pPr lvl="1"/>
            <a:r>
              <a:rPr lang="en-US" dirty="0" smtClean="0"/>
              <a:t>8 computing nodes (24 cores, 36 GB RAM)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20 in January 2013</a:t>
            </a:r>
          </a:p>
          <a:p>
            <a:pPr lvl="1"/>
            <a:r>
              <a:rPr lang="en-US" dirty="0" smtClean="0"/>
              <a:t>20 TB of storage available with more in reserve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GRNET</a:t>
            </a:r>
          </a:p>
          <a:p>
            <a:pPr lvl="1"/>
            <a:r>
              <a:rPr lang="en-US" dirty="0" smtClean="0"/>
              <a:t>Currently being reinstalled with v2.1.1</a:t>
            </a:r>
          </a:p>
          <a:p>
            <a:pPr lvl="1"/>
            <a:r>
              <a:rPr lang="en-US" dirty="0" smtClean="0"/>
              <a:t>Has 16 nodes (8x2 cores, 48 GB RAM)</a:t>
            </a:r>
          </a:p>
          <a:p>
            <a:pPr lvl="1"/>
            <a:r>
              <a:rPr lang="en-US" dirty="0" smtClean="0"/>
              <a:t>3 TB of storage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Around 230 registered users for these infrastructures.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Architecture</a:t>
            </a:r>
            <a:endParaRPr lang="en-US" dirty="0"/>
          </a:p>
        </p:txBody>
      </p:sp>
      <p:pic>
        <p:nvPicPr>
          <p:cNvPr id="3" name="Picture 2" descr="architecture-stack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81000" y="1037749"/>
            <a:ext cx="8686800" cy="554085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Recent Releases</a:t>
            </a:r>
            <a:endParaRPr lang="en-US" dirty="0" smtClean="0"/>
          </a:p>
          <a:p>
            <a:pPr lvl="1"/>
            <a:r>
              <a:rPr lang="en-US" dirty="0" smtClean="0"/>
              <a:t>V2.1 (16/10): Streamlined release with obsolete components removed  </a:t>
            </a:r>
            <a:r>
              <a:rPr lang="en-US" dirty="0" smtClean="0"/>
              <a:t>Better support for </a:t>
            </a:r>
            <a:r>
              <a:rPr lang="en-US" dirty="0" err="1" smtClean="0"/>
              <a:t>virtio</a:t>
            </a:r>
            <a:r>
              <a:rPr lang="en-US" dirty="0" smtClean="0"/>
              <a:t> drivers to improve IO performance</a:t>
            </a:r>
            <a:endParaRPr lang="en-US" dirty="0" smtClean="0"/>
          </a:p>
          <a:p>
            <a:pPr lvl="1"/>
            <a:r>
              <a:rPr lang="en-US" dirty="0" smtClean="0"/>
              <a:t>V2.1.1 (29/11): Bug fix release (storage upload feature) and better </a:t>
            </a:r>
            <a:r>
              <a:rPr lang="en-US" dirty="0" smtClean="0"/>
              <a:t>Windows support</a:t>
            </a:r>
          </a:p>
          <a:p>
            <a:r>
              <a:rPr lang="en-US" dirty="0" smtClean="0"/>
              <a:t>Release Policy</a:t>
            </a:r>
          </a:p>
          <a:p>
            <a:pPr lvl="1"/>
            <a:r>
              <a:rPr lang="en-US" dirty="0" smtClean="0"/>
              <a:t>Next major release planned for February 2013 (13.02)</a:t>
            </a:r>
          </a:p>
          <a:p>
            <a:pPr lvl="1"/>
            <a:r>
              <a:rPr lang="en-US" dirty="0" smtClean="0"/>
              <a:t>Moving to </a:t>
            </a:r>
            <a:r>
              <a:rPr lang="en-US" dirty="0" smtClean="0"/>
              <a:t>quarterly timed releases (13.02, 13.05, …) to allow users to plan upgrades</a:t>
            </a:r>
            <a:endParaRPr lang="en-US" dirty="0" smtClean="0"/>
          </a:p>
          <a:p>
            <a:pPr lvl="1"/>
            <a:r>
              <a:rPr lang="en-US" dirty="0" smtClean="0"/>
              <a:t>Bug fix releases between quarterly releases as needed</a:t>
            </a:r>
          </a:p>
          <a:p>
            <a:pPr lvl="1"/>
            <a:r>
              <a:rPr lang="en-US" dirty="0" smtClean="0"/>
              <a:t>Development of 6 month roadmap to </a:t>
            </a:r>
            <a:r>
              <a:rPr lang="en-US" dirty="0" smtClean="0"/>
              <a:t>communicate better the evolution of the software</a:t>
            </a: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Software: High-Level 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New/Improved Features</a:t>
            </a:r>
          </a:p>
          <a:p>
            <a:pPr lvl="1"/>
            <a:r>
              <a:rPr lang="en-US" dirty="0" smtClean="0"/>
              <a:t>Watches/notification for state changes and service events</a:t>
            </a:r>
          </a:p>
          <a:p>
            <a:pPr lvl="1"/>
            <a:r>
              <a:rPr lang="en-US" dirty="0" smtClean="0"/>
              <a:t>Better resource utilization overview and management</a:t>
            </a:r>
          </a:p>
          <a:p>
            <a:pPr lvl="1"/>
            <a:r>
              <a:rPr lang="en-US" dirty="0" smtClean="0"/>
              <a:t>Fine-grained accounting of resources</a:t>
            </a:r>
          </a:p>
          <a:p>
            <a:pPr lvl="1"/>
            <a:r>
              <a:rPr lang="en-US" dirty="0" smtClean="0"/>
              <a:t>Improved stability and robustness of services</a:t>
            </a:r>
          </a:p>
          <a:p>
            <a:pPr lvl="1"/>
            <a:r>
              <a:rPr lang="en-US" dirty="0" smtClean="0"/>
              <a:t>Ability to support different virtual machine managers</a:t>
            </a:r>
          </a:p>
          <a:p>
            <a:r>
              <a:rPr lang="en-US" dirty="0" smtClean="0"/>
              <a:t>Interfaces</a:t>
            </a:r>
          </a:p>
          <a:p>
            <a:pPr lvl="1"/>
            <a:r>
              <a:rPr lang="en-US" dirty="0" smtClean="0"/>
              <a:t>Adopt CIMI as the standard interface to services</a:t>
            </a:r>
          </a:p>
          <a:p>
            <a:pPr lvl="1"/>
            <a:r>
              <a:rPr lang="en-US" dirty="0" smtClean="0"/>
              <a:t>Provide complete browser interface for all services</a:t>
            </a:r>
          </a:p>
          <a:p>
            <a:pPr lvl="1"/>
            <a:r>
              <a:rPr lang="en-US" dirty="0" smtClean="0"/>
              <a:t>Provide EC2 adaptor to REST interface</a:t>
            </a:r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Better organization (‘general’ on web site; ‘specific’ in code repos.)</a:t>
            </a:r>
          </a:p>
          <a:p>
            <a:pPr lvl="1"/>
            <a:r>
              <a:rPr lang="en-US" dirty="0" smtClean="0"/>
              <a:t>Provide support for several standard deployment scenarios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Related to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CIMI</a:t>
            </a:r>
            <a:r>
              <a:rPr lang="en-US" dirty="0" smtClean="0"/>
              <a:t> (DMTF DSP0263 </a:t>
            </a:r>
            <a:r>
              <a:rPr lang="en-US" dirty="0" smtClean="0">
                <a:hlinkClick r:id="rId2"/>
              </a:rPr>
              <a:t>http://dmtf.org/standards/</a:t>
            </a:r>
            <a:r>
              <a:rPr lang="en-US" dirty="0" smtClean="0">
                <a:hlinkClick r:id="rId2"/>
              </a:rPr>
              <a:t>cloud</a:t>
            </a:r>
            <a:r>
              <a:rPr lang="en-US" dirty="0" smtClean="0"/>
              <a:t>)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Resource-Oriented API with reasonable mappings to JSON and XML</a:t>
            </a:r>
          </a:p>
          <a:p>
            <a:pPr lvl="1"/>
            <a:r>
              <a:rPr lang="en-US" dirty="0" err="1" smtClean="0"/>
              <a:t>IaaS</a:t>
            </a:r>
            <a:r>
              <a:rPr lang="en-US" dirty="0" smtClean="0"/>
              <a:t>-focused specification that will likely become ISO std.  (like CDMI)</a:t>
            </a:r>
            <a:endParaRPr lang="en-US" dirty="0" smtClean="0"/>
          </a:p>
          <a:p>
            <a:pPr lvl="1"/>
            <a:r>
              <a:rPr lang="en-US" dirty="0" smtClean="0"/>
              <a:t>Defined mapping to OVF schema</a:t>
            </a:r>
          </a:p>
          <a:p>
            <a:pPr lvl="1"/>
            <a:r>
              <a:rPr lang="en-US" dirty="0" smtClean="0"/>
              <a:t>Full coverage of </a:t>
            </a:r>
            <a:r>
              <a:rPr lang="en-US" dirty="0" err="1" smtClean="0"/>
              <a:t>StratusLab</a:t>
            </a:r>
            <a:r>
              <a:rPr lang="en-US" dirty="0" smtClean="0"/>
              <a:t> services</a:t>
            </a:r>
            <a:endParaRPr lang="en-US" dirty="0" smtClean="0"/>
          </a:p>
          <a:p>
            <a:r>
              <a:rPr lang="en-US" dirty="0" smtClean="0"/>
              <a:t>OCCI</a:t>
            </a:r>
          </a:p>
          <a:p>
            <a:pPr lvl="1"/>
            <a:r>
              <a:rPr lang="en-US" dirty="0" smtClean="0"/>
              <a:t>Working </a:t>
            </a:r>
            <a:r>
              <a:rPr lang="en-US" dirty="0" err="1" smtClean="0"/>
              <a:t>StratusLab</a:t>
            </a:r>
            <a:r>
              <a:rPr lang="en-US" dirty="0" smtClean="0"/>
              <a:t> </a:t>
            </a:r>
            <a:r>
              <a:rPr lang="en-US" dirty="0" err="1" smtClean="0"/>
              <a:t>plugin</a:t>
            </a:r>
            <a:r>
              <a:rPr lang="en-US" dirty="0" smtClean="0"/>
              <a:t> for </a:t>
            </a:r>
            <a:r>
              <a:rPr lang="en-US" dirty="0" err="1" smtClean="0"/>
              <a:t>rOCCI</a:t>
            </a:r>
            <a:r>
              <a:rPr lang="en-US" dirty="0" smtClean="0"/>
              <a:t> available</a:t>
            </a:r>
          </a:p>
          <a:p>
            <a:r>
              <a:rPr lang="en-US" dirty="0" smtClean="0"/>
              <a:t>Contextualization</a:t>
            </a:r>
          </a:p>
          <a:p>
            <a:pPr lvl="1"/>
            <a:r>
              <a:rPr lang="en-US" dirty="0" smtClean="0"/>
              <a:t>Both </a:t>
            </a:r>
            <a:r>
              <a:rPr lang="en-US" dirty="0" err="1" smtClean="0"/>
              <a:t>HEPiX</a:t>
            </a:r>
            <a:r>
              <a:rPr lang="en-US" dirty="0" smtClean="0"/>
              <a:t> and </a:t>
            </a:r>
            <a:r>
              <a:rPr lang="en-US" dirty="0" err="1" smtClean="0"/>
              <a:t>OpenNebula</a:t>
            </a:r>
            <a:r>
              <a:rPr lang="en-US" dirty="0" smtClean="0"/>
              <a:t> contextualization supported</a:t>
            </a:r>
            <a:endParaRPr lang="en-US" dirty="0" smtClean="0"/>
          </a:p>
          <a:p>
            <a:pPr lvl="1"/>
            <a:r>
              <a:rPr lang="en-US" dirty="0" smtClean="0"/>
              <a:t>Will likely move to (or add) support for </a:t>
            </a:r>
            <a:r>
              <a:rPr lang="en-US" dirty="0" err="1" smtClean="0"/>
              <a:t>CloudInit</a:t>
            </a:r>
            <a:endParaRPr lang="en-US" dirty="0" smtClean="0"/>
          </a:p>
          <a:p>
            <a:pPr lvl="1"/>
            <a:r>
              <a:rPr lang="en-US" dirty="0" smtClean="0"/>
              <a:t>Remain compatible with contextualization specified in CIMI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Authentication/REST Interface</a:t>
            </a:r>
          </a:p>
          <a:p>
            <a:pPr lvl="1"/>
            <a:r>
              <a:rPr lang="en-US" dirty="0" smtClean="0"/>
              <a:t>Integrated view of all site services via REST interface</a:t>
            </a:r>
          </a:p>
          <a:p>
            <a:r>
              <a:rPr lang="en-US" dirty="0" smtClean="0"/>
              <a:t>Client</a:t>
            </a:r>
          </a:p>
          <a:p>
            <a:pPr lvl="1"/>
            <a:r>
              <a:rPr lang="en-US" dirty="0" smtClean="0"/>
              <a:t>Better Windows support</a:t>
            </a:r>
          </a:p>
          <a:p>
            <a:pPr lvl="1"/>
            <a:r>
              <a:rPr lang="en-US" dirty="0" smtClean="0"/>
              <a:t>Adaptations for changes in other services</a:t>
            </a:r>
          </a:p>
          <a:p>
            <a:r>
              <a:rPr lang="en-US" dirty="0" smtClean="0"/>
              <a:t>Storage</a:t>
            </a:r>
          </a:p>
          <a:p>
            <a:pPr lvl="1"/>
            <a:r>
              <a:rPr lang="en-US" dirty="0" smtClean="0"/>
              <a:t>Better coordination and visibility of various services (</a:t>
            </a:r>
            <a:r>
              <a:rPr lang="en-US" dirty="0" err="1" smtClean="0"/>
              <a:t>pdisk</a:t>
            </a:r>
            <a:r>
              <a:rPr lang="en-US" dirty="0" smtClean="0"/>
              <a:t>, </a:t>
            </a:r>
            <a:r>
              <a:rPr lang="en-US" dirty="0" err="1" smtClean="0"/>
              <a:t>iSCSI</a:t>
            </a:r>
            <a:r>
              <a:rPr lang="en-US" dirty="0" smtClean="0"/>
              <a:t>, …)</a:t>
            </a:r>
          </a:p>
          <a:p>
            <a:pPr lvl="1"/>
            <a:r>
              <a:rPr lang="en-US" dirty="0" smtClean="0"/>
              <a:t>Improved support for advanced storage services (</a:t>
            </a:r>
            <a:r>
              <a:rPr lang="en-US" dirty="0" err="1" smtClean="0"/>
              <a:t>NetApp</a:t>
            </a:r>
            <a:r>
              <a:rPr lang="en-US" dirty="0" smtClean="0"/>
              <a:t>, …)</a:t>
            </a:r>
          </a:p>
          <a:p>
            <a:r>
              <a:rPr lang="en-US" dirty="0" smtClean="0"/>
              <a:t>Marketplace</a:t>
            </a:r>
          </a:p>
          <a:p>
            <a:pPr lvl="1"/>
            <a:r>
              <a:rPr lang="en-US" dirty="0" smtClean="0"/>
              <a:t>To facilitate federation and to simplify </a:t>
            </a:r>
            <a:r>
              <a:rPr lang="en-US" dirty="0" err="1" smtClean="0"/>
              <a:t>impl</a:t>
            </a:r>
            <a:r>
              <a:rPr lang="en-US" dirty="0" smtClean="0"/>
              <a:t>. move to Cassandra</a:t>
            </a:r>
          </a:p>
          <a:p>
            <a:pPr lvl="1"/>
            <a:r>
              <a:rPr lang="en-US" dirty="0" smtClean="0"/>
              <a:t>Likely replacement of SPARQL search with full text search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Individual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Metadata</a:t>
            </a:r>
          </a:p>
          <a:p>
            <a:pPr lvl="1"/>
            <a:r>
              <a:rPr lang="en-US" dirty="0" smtClean="0"/>
              <a:t>Split from Marketplace repository</a:t>
            </a:r>
          </a:p>
          <a:p>
            <a:pPr lvl="1"/>
            <a:r>
              <a:rPr lang="en-US" dirty="0" smtClean="0"/>
              <a:t>Improved documentation on extending info. in image manifests</a:t>
            </a:r>
          </a:p>
          <a:p>
            <a:r>
              <a:rPr lang="en-US" dirty="0" smtClean="0"/>
              <a:t>Standard Base Images</a:t>
            </a:r>
          </a:p>
          <a:p>
            <a:pPr lvl="1"/>
            <a:r>
              <a:rPr lang="en-US" dirty="0" smtClean="0"/>
              <a:t>Fully automate build process for all standard base images</a:t>
            </a:r>
          </a:p>
          <a:p>
            <a:pPr lvl="1"/>
            <a:r>
              <a:rPr lang="en-US" dirty="0" smtClean="0"/>
              <a:t>Better publicize the collaboration’s recommended images</a:t>
            </a:r>
          </a:p>
          <a:p>
            <a:r>
              <a:rPr lang="en-US" dirty="0" smtClean="0"/>
              <a:t>Documentation/High-level Tests</a:t>
            </a:r>
          </a:p>
          <a:p>
            <a:pPr lvl="1"/>
            <a:r>
              <a:rPr lang="en-US" dirty="0" smtClean="0"/>
              <a:t>Bring together tutorial, use-cases, and benchmarks</a:t>
            </a:r>
          </a:p>
          <a:p>
            <a:pPr lvl="1"/>
            <a:r>
              <a:rPr lang="en-US" dirty="0" smtClean="0"/>
              <a:t>Automate testing of standard workflows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419</TotalTime>
  <Words>657</Words>
  <Application>Microsoft Macintosh PowerPoint</Application>
  <PresentationFormat>On-screen Show (4:3)</PresentationFormat>
  <Paragraphs>101</Paragraphs>
  <Slides>13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stratuslab-template-v4</vt:lpstr>
      <vt:lpstr>The StratusLab Distribution and Its Evolution</vt:lpstr>
      <vt:lpstr>StratusLab History</vt:lpstr>
      <vt:lpstr>Reference Cloud Infrastructures</vt:lpstr>
      <vt:lpstr>StratusLab Architecture</vt:lpstr>
      <vt:lpstr>Releases</vt:lpstr>
      <vt:lpstr>Software: High-Level Roadmap</vt:lpstr>
      <vt:lpstr>Changes Related to Standards</vt:lpstr>
      <vt:lpstr>Individual Components</vt:lpstr>
      <vt:lpstr>Individual Components</vt:lpstr>
      <vt:lpstr>Individual Components</vt:lpstr>
      <vt:lpstr>Conclusions</vt:lpstr>
      <vt:lpstr>Questions and Discussion</vt:lpstr>
      <vt:lpstr>Slide 13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StratusLab Cloud Distribution</dc:title>
  <dc:creator>Charles</dc:creator>
  <cp:lastModifiedBy>Charles</cp:lastModifiedBy>
  <cp:revision>39</cp:revision>
  <dcterms:created xsi:type="dcterms:W3CDTF">2012-11-29T11:03:39Z</dcterms:created>
  <dcterms:modified xsi:type="dcterms:W3CDTF">2012-11-29T16:58:05Z</dcterms:modified>
</cp:coreProperties>
</file>