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23/05/2012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rré corné 5"/>
          <p:cNvSpPr/>
          <p:nvPr/>
        </p:nvSpPr>
        <p:spPr>
          <a:xfrm>
            <a:off x="179512" y="980728"/>
            <a:ext cx="8784976" cy="5688632"/>
          </a:xfrm>
          <a:prstGeom prst="foldedCorner">
            <a:avLst>
              <a:gd name="adj" fmla="val 33113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6024" y="188640"/>
            <a:ext cx="889248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Plan de développement – Démonstrateur</a:t>
            </a:r>
          </a:p>
          <a:p>
            <a:endParaRPr lang="fr-FR" sz="2200" dirty="0" smtClean="0"/>
          </a:p>
          <a:p>
            <a:r>
              <a:rPr lang="fr-FR" sz="2200" dirty="0" smtClean="0"/>
              <a:t>Baseline</a:t>
            </a:r>
          </a:p>
          <a:p>
            <a:r>
              <a:rPr lang="en-US" sz="2200" dirty="0" smtClean="0"/>
              <a:t>MST project time scale: first camera expected in summer 2015</a:t>
            </a:r>
          </a:p>
          <a:p>
            <a:endParaRPr lang="fr-FR" sz="2200" dirty="0" smtClean="0"/>
          </a:p>
          <a:p>
            <a:r>
              <a:rPr lang="fr-FR" sz="2200" dirty="0" smtClean="0"/>
              <a:t>It </a:t>
            </a:r>
            <a:r>
              <a:rPr lang="fr-FR" sz="2200" dirty="0" err="1" smtClean="0"/>
              <a:t>means</a:t>
            </a:r>
            <a:r>
              <a:rPr lang="fr-FR" sz="2200" dirty="0" smtClean="0"/>
              <a:t>:</a:t>
            </a:r>
          </a:p>
          <a:p>
            <a:r>
              <a:rPr lang="en-US" sz="2200" dirty="0" err="1" smtClean="0"/>
              <a:t>NECTArCam</a:t>
            </a:r>
            <a:r>
              <a:rPr lang="en-US" sz="2200" dirty="0" smtClean="0"/>
              <a:t> final demonstrator in 2013 (made of 19-37 modules)</a:t>
            </a:r>
          </a:p>
          <a:p>
            <a:r>
              <a:rPr lang="fr-FR" sz="2200" dirty="0" smtClean="0"/>
              <a:t>Production (first camera): 2014</a:t>
            </a:r>
          </a:p>
          <a:p>
            <a:r>
              <a:rPr lang="fr-FR" sz="2200" dirty="0" smtClean="0"/>
              <a:t>Final </a:t>
            </a:r>
            <a:r>
              <a:rPr lang="fr-FR" sz="2200" dirty="0" err="1" smtClean="0"/>
              <a:t>integration</a:t>
            </a:r>
            <a:r>
              <a:rPr lang="fr-FR" sz="2200" dirty="0" smtClean="0"/>
              <a:t>: 2015</a:t>
            </a:r>
          </a:p>
          <a:p>
            <a:endParaRPr lang="fr-FR" sz="2200" dirty="0" smtClean="0"/>
          </a:p>
          <a:p>
            <a:endParaRPr lang="fr-FR" sz="2200" dirty="0" smtClean="0"/>
          </a:p>
          <a:p>
            <a:r>
              <a:rPr lang="fr-FR" sz="2200" dirty="0" smtClean="0"/>
              <a:t>Final </a:t>
            </a:r>
            <a:r>
              <a:rPr lang="fr-FR" sz="2200" dirty="0" err="1" smtClean="0"/>
              <a:t>demonstrator</a:t>
            </a:r>
            <a:r>
              <a:rPr lang="fr-FR" sz="2200" dirty="0" smtClean="0"/>
              <a:t>:</a:t>
            </a:r>
          </a:p>
          <a:p>
            <a:r>
              <a:rPr lang="fr-FR" sz="2200" dirty="0" smtClean="0"/>
              <a:t>HV system </a:t>
            </a:r>
            <a:r>
              <a:rPr lang="fr-FR" sz="2200" dirty="0" err="1" smtClean="0"/>
              <a:t>selected</a:t>
            </a:r>
            <a:endParaRPr lang="fr-FR" sz="2200" dirty="0" smtClean="0"/>
          </a:p>
          <a:p>
            <a:r>
              <a:rPr lang="fr-FR" sz="2200" dirty="0" smtClean="0"/>
              <a:t>final </a:t>
            </a:r>
            <a:r>
              <a:rPr lang="fr-FR" sz="2200" dirty="0" err="1" smtClean="0"/>
              <a:t>readout</a:t>
            </a:r>
            <a:r>
              <a:rPr lang="fr-FR" sz="2200" dirty="0" smtClean="0"/>
              <a:t> </a:t>
            </a:r>
            <a:r>
              <a:rPr lang="fr-FR" sz="2200" dirty="0" err="1" smtClean="0"/>
              <a:t>chain</a:t>
            </a:r>
            <a:endParaRPr lang="fr-FR" sz="2200" dirty="0" smtClean="0"/>
          </a:p>
          <a:p>
            <a:r>
              <a:rPr lang="fr-FR" sz="2200" dirty="0" smtClean="0"/>
              <a:t>Module </a:t>
            </a:r>
            <a:r>
              <a:rPr lang="fr-FR" sz="2200" dirty="0" err="1" smtClean="0"/>
              <a:t>mechanics</a:t>
            </a:r>
            <a:r>
              <a:rPr lang="fr-FR" sz="2200" dirty="0" smtClean="0"/>
              <a:t> </a:t>
            </a:r>
            <a:r>
              <a:rPr lang="fr-FR" sz="2200" dirty="0" err="1" smtClean="0"/>
              <a:t>defined</a:t>
            </a:r>
            <a:endParaRPr lang="fr-FR" sz="2200" dirty="0" smtClean="0"/>
          </a:p>
          <a:p>
            <a:r>
              <a:rPr lang="fr-FR" sz="2200" dirty="0" err="1" smtClean="0"/>
              <a:t>Cooling</a:t>
            </a:r>
            <a:r>
              <a:rPr lang="fr-FR" sz="2200" dirty="0" smtClean="0"/>
              <a:t> system </a:t>
            </a:r>
            <a:r>
              <a:rPr lang="fr-FR" sz="2200" dirty="0" err="1" smtClean="0"/>
              <a:t>included</a:t>
            </a:r>
            <a:endParaRPr lang="fr-FR" sz="2200" dirty="0" smtClean="0"/>
          </a:p>
          <a:p>
            <a:r>
              <a:rPr lang="en-US" sz="2200" dirty="0" smtClean="0"/>
              <a:t>LG, data acquisition system, safety, slow control and software</a:t>
            </a:r>
            <a:endParaRPr lang="fr-FR" sz="2200" dirty="0"/>
          </a:p>
        </p:txBody>
      </p:sp>
      <p:sp>
        <p:nvSpPr>
          <p:cNvPr id="7" name="ZoneTexte 6"/>
          <p:cNvSpPr txBox="1"/>
          <p:nvPr/>
        </p:nvSpPr>
        <p:spPr>
          <a:xfrm rot="19061265">
            <a:off x="7142956" y="5481966"/>
            <a:ext cx="1511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</a:rPr>
              <a:t>Munich </a:t>
            </a:r>
            <a:r>
              <a:rPr lang="fr-FR" sz="1400" b="1" dirty="0" err="1" smtClean="0">
                <a:solidFill>
                  <a:schemeClr val="tx2">
                    <a:lumMod val="75000"/>
                  </a:schemeClr>
                </a:solidFill>
              </a:rPr>
              <a:t>may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</a:rPr>
              <a:t> 2012</a:t>
            </a:r>
            <a:endParaRPr lang="fr-FR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 rot="19027331">
            <a:off x="7199382" y="5249947"/>
            <a:ext cx="106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 smtClean="0">
                <a:solidFill>
                  <a:schemeClr val="tx2">
                    <a:lumMod val="75000"/>
                  </a:schemeClr>
                </a:solidFill>
              </a:rPr>
              <a:t>NECTArCam</a:t>
            </a:r>
            <a:endParaRPr lang="fr-FR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6024" y="188640"/>
            <a:ext cx="889248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Démonstrateur =&gt;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Size ?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=&gt; Minimum 12 modules 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  (Munich -&gt; talk trigger AT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scheme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=&gt; 19 =&gt; correspond à 2 couronnes 	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/>
              <a:buChar char="Þ"/>
            </a:pP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Contenu :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Tous les éléments de la caméra =&gt; échelle réduite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Focal plane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mechanics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cooling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Front end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electronics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(modules, trigger,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backplane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Camera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processing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and monitoring (DAQ, SLC,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Safety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Calib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			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Validation des sous </a:t>
            </a:r>
            <a:r>
              <a:rPr lang="fr-FR" sz="22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sytemes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et des interfaces</a:t>
            </a: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8" name="Groupe 577"/>
          <p:cNvGrpSpPr/>
          <p:nvPr/>
        </p:nvGrpSpPr>
        <p:grpSpPr>
          <a:xfrm rot="21089077">
            <a:off x="5733246" y="762544"/>
            <a:ext cx="2305498" cy="2342742"/>
            <a:chOff x="3857515" y="4274049"/>
            <a:chExt cx="1395938" cy="1418489"/>
          </a:xfrm>
        </p:grpSpPr>
        <p:grpSp>
          <p:nvGrpSpPr>
            <p:cNvPr id="17" name="Groupe 71"/>
            <p:cNvGrpSpPr/>
            <p:nvPr/>
          </p:nvGrpSpPr>
          <p:grpSpPr>
            <a:xfrm>
              <a:off x="4309697" y="4714109"/>
              <a:ext cx="492847" cy="532363"/>
              <a:chOff x="585689" y="1204610"/>
              <a:chExt cx="2756795" cy="2977836"/>
            </a:xfrm>
            <a:solidFill>
              <a:schemeClr val="accent1">
                <a:lumMod val="40000"/>
                <a:lumOff val="60000"/>
              </a:schemeClr>
            </a:solidFill>
          </p:grpSpPr>
          <p:grpSp>
            <p:nvGrpSpPr>
              <p:cNvPr id="160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79" name="Hexagone 17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" name="Ellipse 17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77" name="Hexagone 17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" name="Ellipse 17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75" name="Hexagone 17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" name="Ellipse 17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73" name="Hexagone 17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" name="Ellipse 17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71" name="Hexagone 17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" name="Ellipse 17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69" name="Hexagone 16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" name="Ellipse 16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67" name="Hexagone 16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" name="Ellipse 16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8" name="Groupe 71"/>
            <p:cNvGrpSpPr/>
            <p:nvPr/>
          </p:nvGrpSpPr>
          <p:grpSpPr>
            <a:xfrm>
              <a:off x="4760606" y="4803330"/>
              <a:ext cx="492847" cy="532363"/>
              <a:chOff x="585689" y="1204610"/>
              <a:chExt cx="2756795" cy="2977836"/>
            </a:xfrm>
            <a:solidFill>
              <a:schemeClr val="accent6">
                <a:lumMod val="20000"/>
                <a:lumOff val="80000"/>
              </a:schemeClr>
            </a:solidFill>
          </p:grpSpPr>
          <p:grpSp>
            <p:nvGrpSpPr>
              <p:cNvPr id="139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58" name="Hexagone 15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9" name="Ellipse 15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0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56" name="Hexagone 1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7" name="Ellipse 1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1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54" name="Hexagone 1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5" name="Ellipse 1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2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52" name="Hexagone 1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3" name="Ellipse 1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3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50" name="Hexagone 1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1" name="Ellipse 1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4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48" name="Hexagone 1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" name="Ellipse 1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5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46" name="Hexagone 1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" name="Ellipse 1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9" name="Groupe 71"/>
            <p:cNvGrpSpPr/>
            <p:nvPr/>
          </p:nvGrpSpPr>
          <p:grpSpPr>
            <a:xfrm>
              <a:off x="4159477" y="4274049"/>
              <a:ext cx="492847" cy="532363"/>
              <a:chOff x="585689" y="1204610"/>
              <a:chExt cx="2756795" cy="2977836"/>
            </a:xfrm>
            <a:solidFill>
              <a:schemeClr val="accent6">
                <a:lumMod val="20000"/>
                <a:lumOff val="80000"/>
              </a:schemeClr>
            </a:solidFill>
          </p:grpSpPr>
          <p:grpSp>
            <p:nvGrpSpPr>
              <p:cNvPr id="1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37" name="Hexagone 13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" name="Ellipse 13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35" name="Hexagone 13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" name="Ellipse 13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33" name="Hexagone 13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" name="Ellipse 13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31" name="Hexagone 13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" name="Ellipse 13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29" name="Hexagone 12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" name="Ellipse 12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27" name="Hexagone 12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8" name="Ellipse 12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25" name="Hexagone 12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" name="Ellipse 12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0" name="Groupe 71"/>
            <p:cNvGrpSpPr/>
            <p:nvPr/>
          </p:nvGrpSpPr>
          <p:grpSpPr>
            <a:xfrm>
              <a:off x="4606782" y="4360965"/>
              <a:ext cx="492847" cy="532363"/>
              <a:chOff x="585689" y="1204610"/>
              <a:chExt cx="2756795" cy="2977836"/>
            </a:xfrm>
            <a:solidFill>
              <a:schemeClr val="accent6">
                <a:lumMod val="20000"/>
                <a:lumOff val="80000"/>
              </a:schemeClr>
            </a:solidFill>
          </p:grpSpPr>
          <p:grpSp>
            <p:nvGrpSpPr>
              <p:cNvPr id="97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16" name="Hexagone 11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7" name="Ellipse 11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8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14" name="Hexagone 11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" name="Ellipse 11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9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12" name="Hexagone 11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" name="Ellipse 11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0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10" name="Hexagone 1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" name="Ellipse 1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1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08" name="Hexagone 10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" name="Ellipse 10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2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06" name="Hexagone 10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" name="Ellipse 10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3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104" name="Hexagone 10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" name="Ellipse 10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1" name="Groupe 71"/>
            <p:cNvGrpSpPr/>
            <p:nvPr/>
          </p:nvGrpSpPr>
          <p:grpSpPr>
            <a:xfrm>
              <a:off x="4009106" y="5071562"/>
              <a:ext cx="492847" cy="532363"/>
              <a:chOff x="585689" y="1204610"/>
              <a:chExt cx="2756795" cy="2977836"/>
            </a:xfrm>
            <a:solidFill>
              <a:schemeClr val="accent6">
                <a:lumMod val="20000"/>
                <a:lumOff val="80000"/>
              </a:schemeClr>
            </a:solidFill>
          </p:grpSpPr>
          <p:grpSp>
            <p:nvGrpSpPr>
              <p:cNvPr id="7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95" name="Hexagone 9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" name="Ellipse 9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93" name="Hexagone 9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4" name="Ellipse 9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91" name="Hexagone 9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" name="Ellipse 9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89" name="Hexagone 8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" name="Ellipse 8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87" name="Hexagone 8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" name="Ellipse 8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85" name="Hexagone 8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Ellipse 8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83" name="Hexagone 8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Ellipse 8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2" name="Groupe 71"/>
            <p:cNvGrpSpPr/>
            <p:nvPr/>
          </p:nvGrpSpPr>
          <p:grpSpPr>
            <a:xfrm>
              <a:off x="3857515" y="4628498"/>
              <a:ext cx="492847" cy="532363"/>
              <a:chOff x="585689" y="1204610"/>
              <a:chExt cx="2756795" cy="2977836"/>
            </a:xfrm>
            <a:solidFill>
              <a:schemeClr val="accent6">
                <a:lumMod val="20000"/>
                <a:lumOff val="80000"/>
              </a:schemeClr>
            </a:solidFill>
          </p:grpSpPr>
          <p:grpSp>
            <p:nvGrpSpPr>
              <p:cNvPr id="55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74" name="Hexagone 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" name="Ellipse 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6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72" name="Hexagone 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" name="Ellipse 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7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70" name="Hexagone 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" name="Ellipse 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8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68" name="Hexagone 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" name="Ellipse 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9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66" name="Hexagone 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" name="Ellipse 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0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64" name="Hexagone 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" name="Ellipse 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62" name="Hexagone 6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" name="Ellipse 6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3" name="Groupe 71"/>
            <p:cNvGrpSpPr/>
            <p:nvPr/>
          </p:nvGrpSpPr>
          <p:grpSpPr>
            <a:xfrm>
              <a:off x="4460691" y="5160175"/>
              <a:ext cx="492847" cy="532363"/>
              <a:chOff x="585689" y="1204610"/>
              <a:chExt cx="2756795" cy="2977836"/>
            </a:xfrm>
            <a:solidFill>
              <a:schemeClr val="accent6">
                <a:lumMod val="20000"/>
                <a:lumOff val="80000"/>
              </a:schemeClr>
            </a:solidFill>
          </p:grpSpPr>
          <p:grpSp>
            <p:nvGrpSpPr>
              <p:cNvPr id="3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" name="Hexagone 5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" name="Ellipse 5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1" name="Hexagone 5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" name="Ellipse 5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9" name="Hexagone 13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" name="Ellipse 14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" name="Hexagone 13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" name="Ellipse 13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" name="Hexagone 13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" name="Ellipse 13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" name="Hexagone 4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" name="Ellipse 13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" name="Hexagone 4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" name="Ellipse 4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83" name="Groupe 71"/>
          <p:cNvGrpSpPr/>
          <p:nvPr/>
        </p:nvGrpSpPr>
        <p:grpSpPr>
          <a:xfrm rot="21089077">
            <a:off x="6529871" y="149410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294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13" name="Hexagone 312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4" name="Ellipse 313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5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11" name="Hexagone 310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2" name="Ellipse 311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6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09" name="Hexagone 308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0" name="Ellipse 309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7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07" name="Hexagone 306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8" name="Ellipse 307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8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05" name="Hexagone 304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6" name="Ellipse 305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9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03" name="Hexagone 302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4" name="Ellipse 303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00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01" name="Hexagone 300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2" name="Ellipse 301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36" name="Groupe 71"/>
          <p:cNvGrpSpPr/>
          <p:nvPr/>
        </p:nvGrpSpPr>
        <p:grpSpPr>
          <a:xfrm rot="21089077">
            <a:off x="5765296" y="124826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37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56" name="Hexagone 35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7" name="Ellipse 35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38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54" name="Hexagone 35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5" name="Ellipse 35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39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52" name="Hexagone 35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3" name="Ellipse 35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40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50" name="Hexagone 34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1" name="Ellipse 35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41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48" name="Hexagone 34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9" name="Ellipse 34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42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46" name="Hexagone 34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7" name="Ellipse 34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43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44" name="Hexagone 34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5" name="Ellipse 34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58" name="Groupe 71"/>
          <p:cNvGrpSpPr/>
          <p:nvPr/>
        </p:nvGrpSpPr>
        <p:grpSpPr>
          <a:xfrm rot="21089077">
            <a:off x="5377379" y="775881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59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78" name="Hexagone 37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9" name="Ellipse 37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0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76" name="Hexagone 37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7" name="Ellipse 37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1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74" name="Hexagone 37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5" name="Ellipse 37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2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72" name="Hexagone 37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3" name="Ellipse 37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3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70" name="Hexagone 36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1" name="Ellipse 37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4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68" name="Hexagone 36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9" name="Ellipse 36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5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66" name="Hexagone 36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7" name="Ellipse 36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80" name="Groupe 71"/>
          <p:cNvGrpSpPr/>
          <p:nvPr/>
        </p:nvGrpSpPr>
        <p:grpSpPr>
          <a:xfrm rot="21089077">
            <a:off x="4966363" y="1430391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81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00" name="Hexagone 39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1" name="Ellipse 40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2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98" name="Hexagone 39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9" name="Ellipse 39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3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96" name="Hexagone 39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7" name="Ellipse 39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4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94" name="Hexagone 39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5" name="Ellipse 39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5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92" name="Hexagone 39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3" name="Ellipse 39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6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90" name="Hexagone 38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1" name="Ellipse 39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7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388" name="Hexagone 38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9" name="Ellipse 38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02" name="Groupe 71"/>
          <p:cNvGrpSpPr/>
          <p:nvPr/>
        </p:nvGrpSpPr>
        <p:grpSpPr>
          <a:xfrm rot="21089077">
            <a:off x="5322231" y="2124888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03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22" name="Hexagone 42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3" name="Ellipse 42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04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20" name="Hexagone 41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1" name="Ellipse 42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05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18" name="Hexagone 41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9" name="Ellipse 41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06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16" name="Hexagone 41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7" name="Ellipse 41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07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14" name="Hexagone 41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5" name="Ellipse 41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08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12" name="Hexagone 41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3" name="Ellipse 41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09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10" name="Hexagone 40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1" name="Ellipse 41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24" name="Groupe 71"/>
          <p:cNvGrpSpPr/>
          <p:nvPr/>
        </p:nvGrpSpPr>
        <p:grpSpPr>
          <a:xfrm rot="21089077">
            <a:off x="5679893" y="2813862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25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44" name="Hexagone 44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5" name="Ellipse 44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6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42" name="Hexagone 44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3" name="Ellipse 44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7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40" name="Hexagone 43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1" name="Ellipse 44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8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38" name="Hexagone 43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9" name="Ellipse 43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9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36" name="Hexagone 43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7" name="Ellipse 43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30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34" name="Hexagone 43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5" name="Ellipse 43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31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32" name="Hexagone 43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3" name="Ellipse 43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46" name="Groupe 71"/>
          <p:cNvGrpSpPr/>
          <p:nvPr/>
        </p:nvGrpSpPr>
        <p:grpSpPr>
          <a:xfrm rot="21089077">
            <a:off x="7192997" y="2878547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47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66" name="Hexagone 46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7" name="Ellipse 46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48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64" name="Hexagone 46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5" name="Ellipse 46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49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62" name="Hexagone 46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3" name="Ellipse 46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50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60" name="Hexagone 45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1" name="Ellipse 46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51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58" name="Hexagone 45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9" name="Ellipse 45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52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56" name="Hexagone 45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7" name="Ellipse 45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53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54" name="Hexagone 45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5" name="Ellipse 45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68" name="Groupe 71"/>
          <p:cNvGrpSpPr/>
          <p:nvPr/>
        </p:nvGrpSpPr>
        <p:grpSpPr>
          <a:xfrm rot="21089077">
            <a:off x="7994374" y="1554249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69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88" name="Hexagone 48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9" name="Ellipse 48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0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86" name="Hexagone 48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7" name="Ellipse 48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1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84" name="Hexagone 48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5" name="Ellipse 48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2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82" name="Hexagone 48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3" name="Ellipse 48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3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80" name="Hexagone 47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1" name="Ellipse 48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4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78" name="Hexagone 47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9" name="Ellipse 47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5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76" name="Hexagone 47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7" name="Ellipse 47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90" name="Groupe 71"/>
          <p:cNvGrpSpPr/>
          <p:nvPr/>
        </p:nvGrpSpPr>
        <p:grpSpPr>
          <a:xfrm rot="21089077">
            <a:off x="7639663" y="867459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91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10" name="Hexagone 50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1" name="Ellipse 51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2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08" name="Hexagone 50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9" name="Ellipse 50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3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06" name="Hexagone 50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7" name="Ellipse 50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4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04" name="Hexagone 50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5" name="Ellipse 50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5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02" name="Hexagone 50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3" name="Ellipse 50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6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00" name="Hexagone 49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1" name="Ellipse 50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7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498" name="Hexagone 49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9" name="Ellipse 49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512" name="Groupe 71"/>
          <p:cNvGrpSpPr/>
          <p:nvPr/>
        </p:nvGrpSpPr>
        <p:grpSpPr>
          <a:xfrm rot="21089077">
            <a:off x="7599910" y="2214158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513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32" name="Hexagone 53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3" name="Ellipse 53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14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30" name="Hexagone 52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1" name="Ellipse 53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15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28" name="Hexagone 52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9" name="Ellipse 52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16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26" name="Hexagone 52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7" name="Ellipse 52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17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24" name="Hexagone 52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5" name="Ellipse 52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18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22" name="Hexagone 52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3" name="Ellipse 52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19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20" name="Hexagone 51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1" name="Ellipse 52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534" name="Groupe 71"/>
          <p:cNvGrpSpPr/>
          <p:nvPr/>
        </p:nvGrpSpPr>
        <p:grpSpPr>
          <a:xfrm rot="21089077">
            <a:off x="6433820" y="2837416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535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54" name="Hexagone 55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5" name="Ellipse 55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36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52" name="Hexagone 55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3" name="Ellipse 55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37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50" name="Hexagone 54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1" name="Ellipse 55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38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48" name="Hexagone 54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9" name="Ellipse 54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39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46" name="Hexagone 54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7" name="Ellipse 54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40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44" name="Hexagone 54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5" name="Ellipse 54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41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42" name="Hexagone 54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3" name="Ellipse 54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556" name="Groupe 71"/>
          <p:cNvGrpSpPr/>
          <p:nvPr/>
        </p:nvGrpSpPr>
        <p:grpSpPr>
          <a:xfrm rot="21089077">
            <a:off x="7287901" y="182849"/>
            <a:ext cx="813974" cy="879238"/>
            <a:chOff x="585689" y="1204610"/>
            <a:chExt cx="2756795" cy="297783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557" name="Groupe 50"/>
            <p:cNvGrpSpPr/>
            <p:nvPr/>
          </p:nvGrpSpPr>
          <p:grpSpPr>
            <a:xfrm>
              <a:off x="1425508" y="1204610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76" name="Hexagone 57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7" name="Ellipse 57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58" name="Groupe 53"/>
            <p:cNvGrpSpPr/>
            <p:nvPr/>
          </p:nvGrpSpPr>
          <p:grpSpPr>
            <a:xfrm>
              <a:off x="2257855" y="1702817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74" name="Hexagone 57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5" name="Ellipse 57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59" name="Groupe 56"/>
            <p:cNvGrpSpPr/>
            <p:nvPr/>
          </p:nvGrpSpPr>
          <p:grpSpPr>
            <a:xfrm>
              <a:off x="1424401" y="2201029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72" name="Hexagone 571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3" name="Ellipse 572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60" name="Groupe 59"/>
            <p:cNvGrpSpPr/>
            <p:nvPr/>
          </p:nvGrpSpPr>
          <p:grpSpPr>
            <a:xfrm>
              <a:off x="586478" y="1702263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70" name="Hexagone 569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1" name="Ellipse 570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61" name="Groupe 62"/>
            <p:cNvGrpSpPr/>
            <p:nvPr/>
          </p:nvGrpSpPr>
          <p:grpSpPr>
            <a:xfrm>
              <a:off x="2261854" y="2695975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68" name="Hexagone 567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9" name="Ellipse 568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62" name="Groupe 65"/>
            <p:cNvGrpSpPr/>
            <p:nvPr/>
          </p:nvGrpSpPr>
          <p:grpSpPr>
            <a:xfrm>
              <a:off x="585689" y="2697094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66" name="Hexagone 565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7" name="Ellipse 566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63" name="Groupe 68"/>
            <p:cNvGrpSpPr/>
            <p:nvPr/>
          </p:nvGrpSpPr>
          <p:grpSpPr>
            <a:xfrm>
              <a:off x="1423377" y="3194188"/>
              <a:ext cx="1080630" cy="988258"/>
              <a:chOff x="2949506" y="1128410"/>
              <a:chExt cx="1080629" cy="988260"/>
            </a:xfrm>
            <a:grpFill/>
          </p:grpSpPr>
          <p:sp>
            <p:nvSpPr>
              <p:cNvPr id="564" name="Hexagone 563"/>
              <p:cNvSpPr/>
              <p:nvPr/>
            </p:nvSpPr>
            <p:spPr>
              <a:xfrm>
                <a:off x="2949506" y="1128410"/>
                <a:ext cx="1080629" cy="988260"/>
              </a:xfrm>
              <a:prstGeom prst="hexagon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5" name="Ellipse 564"/>
              <p:cNvSpPr/>
              <p:nvPr/>
            </p:nvSpPr>
            <p:spPr>
              <a:xfrm>
                <a:off x="3128542" y="1267059"/>
                <a:ext cx="723106" cy="723106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085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Démonstrateur =&gt; ressources et calendrier 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Découpage en suivant le WBS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plus simple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Focal plane, M&amp;C, FEE, CPM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pour chacun des sous systèmes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demande aux responsables :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besoin prototype ? Trade off ?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estimation coût (incluant test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bench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missions, RH, calendrier)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production pour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demonstrateur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estimation coût, RH, calendrier avec tests production si requis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établir procédures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production, assemblage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et test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 Préciser les tâches réalisées en interne, en sous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traitance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définition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et développement banc test (€, RH, time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   équipements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accessoires, outils (liste et coût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	indiquer si ressources internes ou externes CDD, …</a:t>
            </a:r>
          </a:p>
        </p:txBody>
      </p:sp>
      <p:grpSp>
        <p:nvGrpSpPr>
          <p:cNvPr id="424" name="Groupe 423"/>
          <p:cNvGrpSpPr/>
          <p:nvPr/>
        </p:nvGrpSpPr>
        <p:grpSpPr>
          <a:xfrm>
            <a:off x="8233139" y="124827"/>
            <a:ext cx="575209" cy="543914"/>
            <a:chOff x="4966363" y="124826"/>
            <a:chExt cx="3841985" cy="3632959"/>
          </a:xfrm>
        </p:grpSpPr>
        <p:grpSp>
          <p:nvGrpSpPr>
            <p:cNvPr id="2" name="Groupe 577"/>
            <p:cNvGrpSpPr/>
            <p:nvPr/>
          </p:nvGrpSpPr>
          <p:grpSpPr>
            <a:xfrm rot="21089077">
              <a:off x="5733246" y="762544"/>
              <a:ext cx="2305498" cy="2342742"/>
              <a:chOff x="3857515" y="4274049"/>
              <a:chExt cx="1395938" cy="1418489"/>
            </a:xfrm>
          </p:grpSpPr>
          <p:grpSp>
            <p:nvGrpSpPr>
              <p:cNvPr id="3" name="Groupe 71"/>
              <p:cNvGrpSpPr/>
              <p:nvPr/>
            </p:nvGrpSpPr>
            <p:grpSpPr>
              <a:xfrm>
                <a:off x="4309697" y="4714109"/>
                <a:ext cx="492847" cy="532363"/>
                <a:chOff x="585689" y="1204610"/>
                <a:chExt cx="2756795" cy="297783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grpSp>
              <p:nvGrpSpPr>
                <p:cNvPr id="4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9" name="Hexagone 17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0" name="Ellipse 17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7" name="Hexagone 17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8" name="Ellipse 17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5" name="Hexagone 17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6" name="Ellipse 17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3" name="Hexagone 17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4" name="Ellipse 17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1" name="Hexagone 17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2" name="Ellipse 17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9" name="Hexagone 16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0" name="Ellipse 16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1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7" name="Hexagone 16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8" name="Ellipse 16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2" name="Groupe 71"/>
              <p:cNvGrpSpPr/>
              <p:nvPr/>
            </p:nvGrpSpPr>
            <p:grpSpPr>
              <a:xfrm>
                <a:off x="4760606" y="4803330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13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8" name="Hexagone 15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9" name="Ellipse 15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4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6" name="Hexagone 15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7" name="Ellipse 15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5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4" name="Hexagone 15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5" name="Ellipse 15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6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2" name="Hexagone 15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3" name="Ellipse 15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7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0" name="Hexagone 14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1" name="Ellipse 15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8" name="Hexagone 14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9" name="Ellipse 14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6" name="Hexagone 14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7" name="Ellipse 14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0" name="Groupe 71"/>
              <p:cNvGrpSpPr/>
              <p:nvPr/>
            </p:nvGrpSpPr>
            <p:grpSpPr>
              <a:xfrm>
                <a:off x="4159477" y="4274049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21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7" name="Hexagone 13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" name="Ellipse 13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2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5" name="Hexagone 13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" name="Ellipse 13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3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3" name="Hexagone 13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" name="Ellipse 13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4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1" name="Hexagone 13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" name="Ellipse 13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5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9" name="Hexagone 12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" name="Ellipse 12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6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7" name="Hexagone 12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" name="Ellipse 12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7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5" name="Hexagone 12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6" name="Ellipse 12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8" name="Groupe 71"/>
              <p:cNvGrpSpPr/>
              <p:nvPr/>
            </p:nvGrpSpPr>
            <p:grpSpPr>
              <a:xfrm>
                <a:off x="4606782" y="436096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29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6" name="Hexagone 11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7" name="Ellipse 11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0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4" name="Hexagone 11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5" name="Ellipse 11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1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2" name="Hexagone 11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3" name="Ellipse 11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2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0" name="Hexagone 10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1" name="Ellipse 11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3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8" name="Hexagone 10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9" name="Ellipse 10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4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6" name="Hexagone 10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7" name="Ellipse 10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5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4" name="Hexagone 10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5" name="Ellipse 10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36" name="Groupe 71"/>
              <p:cNvGrpSpPr/>
              <p:nvPr/>
            </p:nvGrpSpPr>
            <p:grpSpPr>
              <a:xfrm>
                <a:off x="4009106" y="5071562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7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5" name="Hexagone 9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6" name="Ellipse 9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8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3" name="Hexagone 9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4" name="Ellipse 9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9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1" name="Hexagone 9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2" name="Ellipse 9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0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9" name="Hexagone 8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0" name="Ellipse 8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5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7" name="Hexagone 8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8" name="Ellipse 8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6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5" name="Hexagone 8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" name="Ellipse 8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7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3" name="Hexagone 8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" name="Ellipse 8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58" name="Groupe 71"/>
              <p:cNvGrpSpPr/>
              <p:nvPr/>
            </p:nvGrpSpPr>
            <p:grpSpPr>
              <a:xfrm>
                <a:off x="3857515" y="4628498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59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4" name="Hexagone 7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5" name="Ellipse 7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0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2" name="Hexagone 7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3" name="Ellipse 7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0" name="Hexagone 6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1" name="Ellipse 7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6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8" name="Hexagone 6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" name="Ellipse 6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7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6" name="Hexagone 6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" name="Ellipse 6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8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4" name="Hexagone 6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" name="Ellipse 6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9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2" name="Hexagone 6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" name="Ellipse 6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80" name="Groupe 71"/>
              <p:cNvGrpSpPr/>
              <p:nvPr/>
            </p:nvGrpSpPr>
            <p:grpSpPr>
              <a:xfrm>
                <a:off x="4460691" y="516017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81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3" name="Hexagone 5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" name="Ellipse 5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2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1" name="Hexagone 5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2" name="Ellipse 5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7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9" name="Hexagone 13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" name="Ellipse 14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8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7" name="Hexagone 13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" name="Ellipse 13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9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5" name="Hexagone 13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" name="Ellipse 13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0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3" name="Hexagone 4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" name="Ellipse 13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1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1" name="Hexagone 4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" name="Ellipse 4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  <p:grpSp>
          <p:nvGrpSpPr>
            <p:cNvPr id="102" name="Groupe 71"/>
            <p:cNvGrpSpPr/>
            <p:nvPr/>
          </p:nvGrpSpPr>
          <p:grpSpPr>
            <a:xfrm rot="21089077">
              <a:off x="6529871" y="149410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03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3" name="Hexagone 31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4" name="Ellipse 31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8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1" name="Hexagone 31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2" name="Ellipse 31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9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9" name="Hexagone 30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0" name="Ellipse 30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0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7" name="Hexagone 30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8" name="Ellipse 30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1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5" name="Hexagone 30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6" name="Ellipse 30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2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3" name="Hexagone 30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4" name="Ellipse 30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3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1" name="Hexagone 30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2" name="Ellipse 30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24" name="Groupe 71"/>
            <p:cNvGrpSpPr/>
            <p:nvPr/>
          </p:nvGrpSpPr>
          <p:grpSpPr>
            <a:xfrm rot="21089077">
              <a:off x="5765296" y="12482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39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6" name="Hexagone 3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7" name="Ellipse 3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0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4" name="Hexagone 3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5" name="Ellipse 3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1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2" name="Hexagone 3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3" name="Ellipse 3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2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0" name="Hexagone 3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1" name="Ellipse 3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3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8" name="Hexagone 3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9" name="Ellipse 3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4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6" name="Hexagone 3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7" name="Ellipse 3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5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4" name="Hexagone 3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5" name="Ellipse 3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60" name="Groupe 71"/>
            <p:cNvGrpSpPr/>
            <p:nvPr/>
          </p:nvGrpSpPr>
          <p:grpSpPr>
            <a:xfrm rot="21089077">
              <a:off x="5377379" y="77588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61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8" name="Hexagone 3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9" name="Ellipse 3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6" name="Hexagone 3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7" name="Ellipse 3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3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4" name="Hexagone 3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5" name="Ellipse 3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4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2" name="Hexagone 3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3" name="Ellipse 3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5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0" name="Hexagone 3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1" name="Ellipse 3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6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8" name="Hexagone 3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9" name="Ellipse 3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1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6" name="Hexagone 3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7" name="Ellipse 3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82" name="Groupe 71"/>
            <p:cNvGrpSpPr/>
            <p:nvPr/>
          </p:nvGrpSpPr>
          <p:grpSpPr>
            <a:xfrm rot="21089077">
              <a:off x="4966363" y="143039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83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00" name="Hexagone 3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1" name="Ellipse 4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8" name="Hexagone 3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9" name="Ellipse 3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5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6" name="Hexagone 39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7" name="Ellipse 39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6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4" name="Hexagone 39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5" name="Ellipse 39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7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2" name="Hexagone 39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3" name="Ellipse 39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8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0" name="Hexagone 38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1" name="Ellipse 39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9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88" name="Hexagone 3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89" name="Ellipse 3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90" name="Groupe 71"/>
            <p:cNvGrpSpPr/>
            <p:nvPr/>
          </p:nvGrpSpPr>
          <p:grpSpPr>
            <a:xfrm rot="21089077">
              <a:off x="5322231" y="212488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91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2" name="Hexagone 4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3" name="Ellipse 4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88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0" name="Hexagone 4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1" name="Ellipse 4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89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8" name="Hexagone 41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9" name="Ellipse 41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0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6" name="Hexagone 41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7" name="Ellipse 41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1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4" name="Hexagone 41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5" name="Ellipse 41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2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2" name="Hexagone 41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3" name="Ellipse 41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3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0" name="Hexagone 4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1" name="Ellipse 4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94" name="Groupe 71"/>
            <p:cNvGrpSpPr/>
            <p:nvPr/>
          </p:nvGrpSpPr>
          <p:grpSpPr>
            <a:xfrm rot="21089077">
              <a:off x="5679893" y="2813862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95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4" name="Hexagone 4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5" name="Ellipse 4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6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2" name="Hexagone 4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3" name="Ellipse 4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7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0" name="Hexagone 43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1" name="Ellipse 44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8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8" name="Hexagone 43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9" name="Ellipse 43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9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6" name="Hexagone 43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7" name="Ellipse 43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00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4" name="Hexagone 43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5" name="Ellipse 43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5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2" name="Hexagone 4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3" name="Ellipse 4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16" name="Groupe 71"/>
            <p:cNvGrpSpPr/>
            <p:nvPr/>
          </p:nvGrpSpPr>
          <p:grpSpPr>
            <a:xfrm rot="21089077">
              <a:off x="7192997" y="2878547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17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6" name="Hexagone 4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7" name="Ellipse 4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8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4" name="Hexagone 4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5" name="Ellipse 4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9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2" name="Hexagone 46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3" name="Ellipse 46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0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0" name="Hexagone 45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1" name="Ellipse 46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1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8" name="Hexagone 45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9" name="Ellipse 45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2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6" name="Hexagone 4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7" name="Ellipse 4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3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4" name="Hexagone 4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5" name="Ellipse 4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24" name="Groupe 71"/>
            <p:cNvGrpSpPr/>
            <p:nvPr/>
          </p:nvGrpSpPr>
          <p:grpSpPr>
            <a:xfrm rot="21089077">
              <a:off x="7994374" y="15542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25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8" name="Hexagone 4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9" name="Ellipse 4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6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6" name="Hexagone 48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7" name="Ellipse 48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7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4" name="Hexagone 48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5" name="Ellipse 48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8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2" name="Hexagone 48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3" name="Ellipse 48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9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0" name="Hexagone 47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1" name="Ellipse 48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0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8" name="Hexagone 4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9" name="Ellipse 4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1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6" name="Hexagone 4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7" name="Ellipse 4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32" name="Groupe 71"/>
            <p:cNvGrpSpPr/>
            <p:nvPr/>
          </p:nvGrpSpPr>
          <p:grpSpPr>
            <a:xfrm rot="21089077">
              <a:off x="7639663" y="86745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33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10" name="Hexagone 5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1" name="Ellipse 5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4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8" name="Hexagone 50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9" name="Ellipse 50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5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6" name="Hexagone 50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7" name="Ellipse 50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6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4" name="Hexagone 50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5" name="Ellipse 50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7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2" name="Hexagone 50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3" name="Ellipse 50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8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0" name="Hexagone 4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1" name="Ellipse 5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9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98" name="Hexagone 4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9" name="Ellipse 4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40" name="Groupe 71"/>
            <p:cNvGrpSpPr/>
            <p:nvPr/>
          </p:nvGrpSpPr>
          <p:grpSpPr>
            <a:xfrm rot="21089077">
              <a:off x="7599910" y="221415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41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2" name="Hexagone 5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3" name="Ellipse 5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2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0" name="Hexagone 52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1" name="Ellipse 53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3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8" name="Hexagone 52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9" name="Ellipse 52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8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6" name="Hexagone 52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7" name="Ellipse 52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9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4" name="Hexagone 52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5" name="Ellipse 52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0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2" name="Hexagone 5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3" name="Ellipse 5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1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0" name="Hexagone 5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1" name="Ellipse 5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62" name="Groupe 71"/>
            <p:cNvGrpSpPr/>
            <p:nvPr/>
          </p:nvGrpSpPr>
          <p:grpSpPr>
            <a:xfrm rot="21089077">
              <a:off x="6433820" y="283741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63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4" name="Hexagone 5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5" name="Ellipse 5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4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2" name="Hexagone 5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3" name="Ellipse 5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5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0" name="Hexagone 5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1" name="Ellipse 5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0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8" name="Hexagone 5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9" name="Ellipse 5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1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6" name="Hexagone 5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7" name="Ellipse 5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2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4" name="Hexagone 5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5" name="Ellipse 5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3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2" name="Hexagone 5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3" name="Ellipse 5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84" name="Groupe 71"/>
            <p:cNvGrpSpPr/>
            <p:nvPr/>
          </p:nvGrpSpPr>
          <p:grpSpPr>
            <a:xfrm rot="21089077">
              <a:off x="7287901" y="1828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85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6" name="Hexagone 5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7" name="Ellipse 5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6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4" name="Hexagone 5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5" name="Ellipse 5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7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2" name="Hexagone 5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3" name="Ellipse 5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2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0" name="Hexagone 5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1" name="Ellipse 5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3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8" name="Hexagone 5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9" name="Ellipse 5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4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6" name="Hexagone 5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7" name="Ellipse 5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5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4" name="Hexagone 5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5" name="Ellipse 5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Image 423" descr="focal planedemonstrat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355133" y="-906068"/>
            <a:ext cx="6450177" cy="9127560"/>
          </a:xfrm>
          <a:prstGeom prst="rect">
            <a:avLst/>
          </a:prstGeom>
        </p:spPr>
      </p:pic>
      <p:grpSp>
        <p:nvGrpSpPr>
          <p:cNvPr id="2" name="Groupe 423"/>
          <p:cNvGrpSpPr/>
          <p:nvPr/>
        </p:nvGrpSpPr>
        <p:grpSpPr>
          <a:xfrm>
            <a:off x="8233139" y="124827"/>
            <a:ext cx="575209" cy="543914"/>
            <a:chOff x="4966363" y="124826"/>
            <a:chExt cx="3841985" cy="3632959"/>
          </a:xfrm>
        </p:grpSpPr>
        <p:grpSp>
          <p:nvGrpSpPr>
            <p:cNvPr id="3" name="Groupe 577"/>
            <p:cNvGrpSpPr/>
            <p:nvPr/>
          </p:nvGrpSpPr>
          <p:grpSpPr>
            <a:xfrm rot="21089077">
              <a:off x="5733246" y="762544"/>
              <a:ext cx="2305498" cy="2342742"/>
              <a:chOff x="3857515" y="4274049"/>
              <a:chExt cx="1395938" cy="1418489"/>
            </a:xfrm>
          </p:grpSpPr>
          <p:grpSp>
            <p:nvGrpSpPr>
              <p:cNvPr id="4" name="Groupe 71"/>
              <p:cNvGrpSpPr/>
              <p:nvPr/>
            </p:nvGrpSpPr>
            <p:grpSpPr>
              <a:xfrm>
                <a:off x="4309697" y="4714109"/>
                <a:ext cx="492847" cy="532363"/>
                <a:chOff x="585689" y="1204610"/>
                <a:chExt cx="2756795" cy="297783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grpSp>
              <p:nvGrpSpPr>
                <p:cNvPr id="6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9" name="Hexagone 17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0" name="Ellipse 17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7" name="Hexagone 17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8" name="Ellipse 17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5" name="Hexagone 17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6" name="Ellipse 17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3" name="Hexagone 17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4" name="Ellipse 17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1" name="Hexagone 17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2" name="Ellipse 17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1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9" name="Hexagone 16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0" name="Ellipse 16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2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7" name="Hexagone 16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8" name="Ellipse 16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3" name="Groupe 71"/>
              <p:cNvGrpSpPr/>
              <p:nvPr/>
            </p:nvGrpSpPr>
            <p:grpSpPr>
              <a:xfrm>
                <a:off x="4760606" y="4803330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14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8" name="Hexagone 15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9" name="Ellipse 15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5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6" name="Hexagone 15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7" name="Ellipse 15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6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4" name="Hexagone 15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5" name="Ellipse 15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7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2" name="Hexagone 15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3" name="Ellipse 15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0" name="Hexagone 14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1" name="Ellipse 15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8" name="Hexagone 14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9" name="Ellipse 14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0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6" name="Hexagone 14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7" name="Ellipse 14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1" name="Groupe 71"/>
              <p:cNvGrpSpPr/>
              <p:nvPr/>
            </p:nvGrpSpPr>
            <p:grpSpPr>
              <a:xfrm>
                <a:off x="4159477" y="4274049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22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7" name="Hexagone 13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" name="Ellipse 13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3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5" name="Hexagone 13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" name="Ellipse 13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4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3" name="Hexagone 13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" name="Ellipse 13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5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1" name="Hexagone 13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" name="Ellipse 13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6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9" name="Hexagone 12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" name="Ellipse 12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7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7" name="Hexagone 12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" name="Ellipse 12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8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5" name="Hexagone 12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6" name="Ellipse 12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9" name="Groupe 71"/>
              <p:cNvGrpSpPr/>
              <p:nvPr/>
            </p:nvGrpSpPr>
            <p:grpSpPr>
              <a:xfrm>
                <a:off x="4606782" y="436096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0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6" name="Hexagone 11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7" name="Ellipse 11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1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4" name="Hexagone 11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5" name="Ellipse 11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2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2" name="Hexagone 11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3" name="Ellipse 11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3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0" name="Hexagone 10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1" name="Ellipse 11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4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8" name="Hexagone 10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9" name="Ellipse 10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5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6" name="Hexagone 10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7" name="Ellipse 10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6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4" name="Hexagone 10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5" name="Ellipse 10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37" name="Groupe 71"/>
              <p:cNvGrpSpPr/>
              <p:nvPr/>
            </p:nvGrpSpPr>
            <p:grpSpPr>
              <a:xfrm>
                <a:off x="4009106" y="5071562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8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5" name="Hexagone 9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6" name="Ellipse 9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9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3" name="Hexagone 9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4" name="Ellipse 9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0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1" name="Hexagone 9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2" name="Ellipse 9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5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9" name="Hexagone 8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0" name="Ellipse 8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6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7" name="Hexagone 8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8" name="Ellipse 8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7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5" name="Hexagone 8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" name="Ellipse 8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8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3" name="Hexagone 8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" name="Ellipse 8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59" name="Groupe 71"/>
              <p:cNvGrpSpPr/>
              <p:nvPr/>
            </p:nvGrpSpPr>
            <p:grpSpPr>
              <a:xfrm>
                <a:off x="3857515" y="4628498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60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4" name="Hexagone 7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5" name="Ellipse 7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2" name="Hexagone 7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3" name="Ellipse 7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6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0" name="Hexagone 6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1" name="Ellipse 7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7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8" name="Hexagone 6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" name="Ellipse 6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8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6" name="Hexagone 6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" name="Ellipse 6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9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4" name="Hexagone 6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" name="Ellipse 6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0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2" name="Hexagone 6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" name="Ellipse 6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81" name="Groupe 71"/>
              <p:cNvGrpSpPr/>
              <p:nvPr/>
            </p:nvGrpSpPr>
            <p:grpSpPr>
              <a:xfrm>
                <a:off x="4460691" y="516017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82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3" name="Hexagone 5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" name="Ellipse 5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7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1" name="Hexagone 5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2" name="Ellipse 5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8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9" name="Hexagone 13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" name="Ellipse 14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9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7" name="Hexagone 13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" name="Ellipse 13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0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5" name="Hexagone 13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" name="Ellipse 13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1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3" name="Hexagone 4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" name="Ellipse 13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2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1" name="Hexagone 4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" name="Ellipse 4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  <p:grpSp>
          <p:nvGrpSpPr>
            <p:cNvPr id="103" name="Groupe 71"/>
            <p:cNvGrpSpPr/>
            <p:nvPr/>
          </p:nvGrpSpPr>
          <p:grpSpPr>
            <a:xfrm rot="21089077">
              <a:off x="6529871" y="149410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3" name="Hexagone 31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4" name="Ellipse 31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1" name="Hexagone 31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2" name="Ellipse 31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9" name="Hexagone 30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0" name="Ellipse 30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7" name="Hexagone 30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8" name="Ellipse 30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5" name="Hexagone 30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6" name="Ellipse 30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3" name="Hexagone 30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4" name="Ellipse 30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1" name="Hexagone 30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2" name="Ellipse 30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39" name="Groupe 71"/>
            <p:cNvGrpSpPr/>
            <p:nvPr/>
          </p:nvGrpSpPr>
          <p:grpSpPr>
            <a:xfrm rot="21089077">
              <a:off x="5765296" y="12482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40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6" name="Hexagone 3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7" name="Ellipse 3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1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4" name="Hexagone 3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5" name="Ellipse 3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2" name="Hexagone 3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3" name="Ellipse 3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0" name="Hexagone 3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1" name="Ellipse 3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8" name="Hexagone 3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9" name="Ellipse 3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6" name="Hexagone 3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7" name="Ellipse 3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4" name="Hexagone 3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5" name="Ellipse 3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61" name="Groupe 71"/>
            <p:cNvGrpSpPr/>
            <p:nvPr/>
          </p:nvGrpSpPr>
          <p:grpSpPr>
            <a:xfrm rot="21089077">
              <a:off x="5377379" y="77588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62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8" name="Hexagone 3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9" name="Ellipse 3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3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6" name="Hexagone 3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7" name="Ellipse 3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4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4" name="Hexagone 3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5" name="Ellipse 3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5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2" name="Hexagone 3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3" name="Ellipse 3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6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0" name="Hexagone 3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1" name="Ellipse 3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8" name="Hexagone 3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9" name="Ellipse 3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6" name="Hexagone 3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7" name="Ellipse 3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83" name="Groupe 71"/>
            <p:cNvGrpSpPr/>
            <p:nvPr/>
          </p:nvGrpSpPr>
          <p:grpSpPr>
            <a:xfrm rot="21089077">
              <a:off x="4966363" y="143039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8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00" name="Hexagone 3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1" name="Ellipse 4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8" name="Hexagone 3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9" name="Ellipse 3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6" name="Hexagone 39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7" name="Ellipse 39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4" name="Hexagone 39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5" name="Ellipse 39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2" name="Hexagone 39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3" name="Ellipse 39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0" name="Hexagone 38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1" name="Ellipse 39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9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88" name="Hexagone 3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89" name="Ellipse 3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91" name="Groupe 71"/>
            <p:cNvGrpSpPr/>
            <p:nvPr/>
          </p:nvGrpSpPr>
          <p:grpSpPr>
            <a:xfrm rot="21089077">
              <a:off x="5322231" y="212488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8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2" name="Hexagone 4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3" name="Ellipse 4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8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0" name="Hexagone 4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1" name="Ellipse 4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8" name="Hexagone 41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9" name="Ellipse 41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6" name="Hexagone 41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7" name="Ellipse 41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4" name="Hexagone 41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5" name="Ellipse 41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2" name="Hexagone 41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3" name="Ellipse 41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0" name="Hexagone 4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1" name="Ellipse 4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95" name="Groupe 71"/>
            <p:cNvGrpSpPr/>
            <p:nvPr/>
          </p:nvGrpSpPr>
          <p:grpSpPr>
            <a:xfrm rot="21089077">
              <a:off x="5679893" y="2813862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9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4" name="Hexagone 4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5" name="Ellipse 4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2" name="Hexagone 4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3" name="Ellipse 4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0" name="Hexagone 43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1" name="Ellipse 44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8" name="Hexagone 43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9" name="Ellipse 43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0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6" name="Hexagone 43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7" name="Ellipse 43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4" name="Hexagone 43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5" name="Ellipse 43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2" name="Hexagone 4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3" name="Ellipse 4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17" name="Groupe 71"/>
            <p:cNvGrpSpPr/>
            <p:nvPr/>
          </p:nvGrpSpPr>
          <p:grpSpPr>
            <a:xfrm rot="21089077">
              <a:off x="7192997" y="2878547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6" name="Hexagone 4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7" name="Ellipse 4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4" name="Hexagone 4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5" name="Ellipse 4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2" name="Hexagone 46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3" name="Ellipse 46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0" name="Hexagone 45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1" name="Ellipse 46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8" name="Hexagone 45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9" name="Ellipse 45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6" name="Hexagone 4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7" name="Ellipse 4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4" name="Hexagone 4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5" name="Ellipse 4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25" name="Groupe 71"/>
            <p:cNvGrpSpPr/>
            <p:nvPr/>
          </p:nvGrpSpPr>
          <p:grpSpPr>
            <a:xfrm rot="21089077">
              <a:off x="7994374" y="15542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2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8" name="Hexagone 4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9" name="Ellipse 4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6" name="Hexagone 48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7" name="Ellipse 48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4" name="Hexagone 48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5" name="Ellipse 48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2" name="Hexagone 48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3" name="Ellipse 48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0" name="Hexagone 47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1" name="Ellipse 48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8" name="Hexagone 4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9" name="Ellipse 4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6" name="Hexagone 4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7" name="Ellipse 4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33" name="Groupe 71"/>
            <p:cNvGrpSpPr/>
            <p:nvPr/>
          </p:nvGrpSpPr>
          <p:grpSpPr>
            <a:xfrm rot="21089077">
              <a:off x="7639663" y="86745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3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10" name="Hexagone 5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1" name="Ellipse 5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8" name="Hexagone 50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9" name="Ellipse 50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6" name="Hexagone 50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7" name="Ellipse 50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4" name="Hexagone 50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5" name="Ellipse 50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2" name="Hexagone 50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3" name="Ellipse 50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0" name="Hexagone 4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1" name="Ellipse 5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98" name="Hexagone 4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9" name="Ellipse 4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41" name="Groupe 71"/>
            <p:cNvGrpSpPr/>
            <p:nvPr/>
          </p:nvGrpSpPr>
          <p:grpSpPr>
            <a:xfrm rot="21089077">
              <a:off x="7599910" y="221415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42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2" name="Hexagone 5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3" name="Ellipse 5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3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0" name="Hexagone 52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1" name="Ellipse 53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8" name="Hexagone 52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9" name="Ellipse 52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6" name="Hexagone 52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7" name="Ellipse 52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4" name="Hexagone 52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5" name="Ellipse 52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2" name="Hexagone 5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3" name="Ellipse 5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0" name="Hexagone 5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1" name="Ellipse 5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63" name="Groupe 71"/>
            <p:cNvGrpSpPr/>
            <p:nvPr/>
          </p:nvGrpSpPr>
          <p:grpSpPr>
            <a:xfrm rot="21089077">
              <a:off x="6433820" y="283741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6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4" name="Hexagone 5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5" name="Ellipse 5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2" name="Hexagone 5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3" name="Ellipse 5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0" name="Hexagone 5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1" name="Ellipse 5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8" name="Hexagone 5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9" name="Ellipse 5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6" name="Hexagone 5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7" name="Ellipse 5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4" name="Hexagone 5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5" name="Ellipse 5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2" name="Hexagone 5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3" name="Ellipse 5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85" name="Groupe 71"/>
            <p:cNvGrpSpPr/>
            <p:nvPr/>
          </p:nvGrpSpPr>
          <p:grpSpPr>
            <a:xfrm rot="21089077">
              <a:off x="7287901" y="1828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8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6" name="Hexagone 5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7" name="Ellipse 5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4" name="Hexagone 5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5" name="Ellipse 5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2" name="Hexagone 5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3" name="Ellipse 5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0" name="Hexagone 5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1" name="Ellipse 5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8" name="Hexagone 5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9" name="Ellipse 5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6" name="Hexagone 5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7" name="Ellipse 5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4" name="Hexagone 5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5" name="Ellipse 5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sp>
        <p:nvSpPr>
          <p:cNvPr id="425" name="Rectangle 424"/>
          <p:cNvSpPr/>
          <p:nvPr/>
        </p:nvSpPr>
        <p:spPr>
          <a:xfrm>
            <a:off x="214370" y="0"/>
            <a:ext cx="6468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Exemple préliminaire de tableau récapitulatif  pour tâche focal plane</a:t>
            </a:r>
          </a:p>
        </p:txBody>
      </p:sp>
      <p:sp>
        <p:nvSpPr>
          <p:cNvPr id="426" name="Rectangle 425"/>
          <p:cNvSpPr/>
          <p:nvPr/>
        </p:nvSpPr>
        <p:spPr>
          <a:xfrm>
            <a:off x="4065313" y="711959"/>
            <a:ext cx="47595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Tableau plus détaillé nécessaire pour chaque item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template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en cours de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realisation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cxnSp>
        <p:nvCxnSpPr>
          <p:cNvPr id="428" name="Connecteur droit avec flèche 427"/>
          <p:cNvCxnSpPr>
            <a:stCxn id="426" idx="1"/>
          </p:cNvCxnSpPr>
          <p:nvPr/>
        </p:nvCxnSpPr>
        <p:spPr>
          <a:xfrm flipH="1">
            <a:off x="2169995" y="1035125"/>
            <a:ext cx="1895318" cy="629902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necteur droit avec flèche 429"/>
          <p:cNvCxnSpPr>
            <a:stCxn id="426" idx="1"/>
          </p:cNvCxnSpPr>
          <p:nvPr/>
        </p:nvCxnSpPr>
        <p:spPr>
          <a:xfrm flipH="1">
            <a:off x="2197291" y="1035125"/>
            <a:ext cx="1868022" cy="766379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Connecteur droit avec flèche 446"/>
          <p:cNvCxnSpPr>
            <a:stCxn id="426" idx="1"/>
          </p:cNvCxnSpPr>
          <p:nvPr/>
        </p:nvCxnSpPr>
        <p:spPr>
          <a:xfrm flipH="1">
            <a:off x="2156347" y="1035125"/>
            <a:ext cx="1908966" cy="1052982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1216"/>
            <a:ext cx="910850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Responsables/contacts :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Focal Plane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: Jürgen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Knödlseder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(IRAP)</a:t>
            </a: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PMT : 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LG : POP (IPAG)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HV : Karine Lacombe (IRAP)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Preamp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 David Gascon (ICC-UB)</a:t>
            </a:r>
          </a:p>
          <a:p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b="1" dirty="0" err="1" smtClean="0">
                <a:latin typeface="Times New Roman" pitchFamily="18" charset="0"/>
                <a:cs typeface="Times New Roman" pitchFamily="18" charset="0"/>
              </a:rPr>
              <a:t>Mechanics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1600" b="1" dirty="0" err="1" smtClean="0">
                <a:latin typeface="Times New Roman" pitchFamily="18" charset="0"/>
                <a:cs typeface="Times New Roman" pitchFamily="18" charset="0"/>
              </a:rPr>
              <a:t>cooling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Pascal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Manigot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(LLR)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Mechanics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 Pascal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Manigot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(LLR)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Cooling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 Sandrine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Cazaux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(IRFU)</a:t>
            </a: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Front end </a:t>
            </a:r>
            <a:r>
              <a:rPr lang="fr-FR" sz="1600" b="1" dirty="0" err="1" smtClean="0">
                <a:latin typeface="Times New Roman" pitchFamily="18" charset="0"/>
                <a:cs typeface="Times New Roman" pitchFamily="18" charset="0"/>
              </a:rPr>
              <a:t>electronics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: TBD (LPNHE)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Front end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board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 : Patrick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Nayman</a:t>
            </a: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	NECTAr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Asic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 Eric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Delagnes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(IRFU)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	AT : TBD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	DT :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Karl-Heinz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Sulanke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(DESY-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Zeuthen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Amplifier : David Gascon (ICC-UB)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Backplane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board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DT :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Karl-Heinz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Sulanke</a:t>
            </a: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AT : TBD </a:t>
            </a:r>
          </a:p>
          <a:p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Camera </a:t>
            </a:r>
            <a:r>
              <a:rPr lang="fr-FR" sz="1600" b="1" dirty="0" err="1" smtClean="0">
                <a:latin typeface="Times New Roman" pitchFamily="18" charset="0"/>
                <a:cs typeface="Times New Roman" pitchFamily="18" charset="0"/>
              </a:rPr>
              <a:t>processing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 and monitoring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: TBD</a:t>
            </a: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DAQ : Julien Houles (CPPM)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Camera trigger : </a:t>
            </a: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SLC &amp;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Safety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 TBD (LAPP)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Power : 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Calibration : TBD (LUPM)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pSp>
        <p:nvGrpSpPr>
          <p:cNvPr id="2" name="Groupe 423"/>
          <p:cNvGrpSpPr/>
          <p:nvPr/>
        </p:nvGrpSpPr>
        <p:grpSpPr>
          <a:xfrm>
            <a:off x="8233139" y="124827"/>
            <a:ext cx="575209" cy="543914"/>
            <a:chOff x="4966363" y="124826"/>
            <a:chExt cx="3841985" cy="3632959"/>
          </a:xfrm>
        </p:grpSpPr>
        <p:grpSp>
          <p:nvGrpSpPr>
            <p:cNvPr id="3" name="Groupe 577"/>
            <p:cNvGrpSpPr/>
            <p:nvPr/>
          </p:nvGrpSpPr>
          <p:grpSpPr>
            <a:xfrm rot="21089077">
              <a:off x="5733246" y="762544"/>
              <a:ext cx="2305498" cy="2342742"/>
              <a:chOff x="3857515" y="4274049"/>
              <a:chExt cx="1395938" cy="1418489"/>
            </a:xfrm>
          </p:grpSpPr>
          <p:grpSp>
            <p:nvGrpSpPr>
              <p:cNvPr id="4" name="Groupe 71"/>
              <p:cNvGrpSpPr/>
              <p:nvPr/>
            </p:nvGrpSpPr>
            <p:grpSpPr>
              <a:xfrm>
                <a:off x="4309697" y="4714109"/>
                <a:ext cx="492847" cy="532363"/>
                <a:chOff x="585689" y="1204610"/>
                <a:chExt cx="2756795" cy="297783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grpSp>
              <p:nvGrpSpPr>
                <p:cNvPr id="6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9" name="Hexagone 17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0" name="Ellipse 17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7" name="Hexagone 17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8" name="Ellipse 17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5" name="Hexagone 17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6" name="Ellipse 17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3" name="Hexagone 17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4" name="Ellipse 17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1" name="Hexagone 17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2" name="Ellipse 17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1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9" name="Hexagone 16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0" name="Ellipse 16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2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7" name="Hexagone 16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8" name="Ellipse 16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3" name="Groupe 71"/>
              <p:cNvGrpSpPr/>
              <p:nvPr/>
            </p:nvGrpSpPr>
            <p:grpSpPr>
              <a:xfrm>
                <a:off x="4760606" y="4803330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14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8" name="Hexagone 15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9" name="Ellipse 15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5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6" name="Hexagone 15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7" name="Ellipse 15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6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4" name="Hexagone 15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5" name="Ellipse 15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7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2" name="Hexagone 15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3" name="Ellipse 15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0" name="Hexagone 14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1" name="Ellipse 15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8" name="Hexagone 14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9" name="Ellipse 14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0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6" name="Hexagone 14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7" name="Ellipse 14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1" name="Groupe 71"/>
              <p:cNvGrpSpPr/>
              <p:nvPr/>
            </p:nvGrpSpPr>
            <p:grpSpPr>
              <a:xfrm>
                <a:off x="4159477" y="4274049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22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7" name="Hexagone 13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" name="Ellipse 13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3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5" name="Hexagone 13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" name="Ellipse 13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4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3" name="Hexagone 13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" name="Ellipse 13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5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1" name="Hexagone 13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" name="Ellipse 13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6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9" name="Hexagone 12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" name="Ellipse 12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7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7" name="Hexagone 12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" name="Ellipse 12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8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5" name="Hexagone 12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6" name="Ellipse 12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9" name="Groupe 71"/>
              <p:cNvGrpSpPr/>
              <p:nvPr/>
            </p:nvGrpSpPr>
            <p:grpSpPr>
              <a:xfrm>
                <a:off x="4606782" y="436096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0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6" name="Hexagone 11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7" name="Ellipse 11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1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4" name="Hexagone 11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5" name="Ellipse 11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2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2" name="Hexagone 11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3" name="Ellipse 11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3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0" name="Hexagone 10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1" name="Ellipse 11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4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8" name="Hexagone 10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9" name="Ellipse 10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5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6" name="Hexagone 10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7" name="Ellipse 10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6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4" name="Hexagone 10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5" name="Ellipse 10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37" name="Groupe 71"/>
              <p:cNvGrpSpPr/>
              <p:nvPr/>
            </p:nvGrpSpPr>
            <p:grpSpPr>
              <a:xfrm>
                <a:off x="4009106" y="5071562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8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5" name="Hexagone 9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6" name="Ellipse 9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9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3" name="Hexagone 9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4" name="Ellipse 9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0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1" name="Hexagone 9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2" name="Ellipse 9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5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9" name="Hexagone 8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0" name="Ellipse 8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6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7" name="Hexagone 8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8" name="Ellipse 8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7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5" name="Hexagone 8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" name="Ellipse 8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8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3" name="Hexagone 8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" name="Ellipse 8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59" name="Groupe 71"/>
              <p:cNvGrpSpPr/>
              <p:nvPr/>
            </p:nvGrpSpPr>
            <p:grpSpPr>
              <a:xfrm>
                <a:off x="3857515" y="4628498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60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4" name="Hexagone 7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5" name="Ellipse 7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2" name="Hexagone 7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3" name="Ellipse 7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6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0" name="Hexagone 6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1" name="Ellipse 7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7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8" name="Hexagone 6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" name="Ellipse 6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8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6" name="Hexagone 6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" name="Ellipse 6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9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4" name="Hexagone 6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" name="Ellipse 6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0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2" name="Hexagone 6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" name="Ellipse 6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81" name="Groupe 71"/>
              <p:cNvGrpSpPr/>
              <p:nvPr/>
            </p:nvGrpSpPr>
            <p:grpSpPr>
              <a:xfrm>
                <a:off x="4460691" y="516017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82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3" name="Hexagone 5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" name="Ellipse 5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7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1" name="Hexagone 5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2" name="Ellipse 5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8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9" name="Hexagone 13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" name="Ellipse 14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9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7" name="Hexagone 13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" name="Ellipse 13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0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5" name="Hexagone 13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" name="Ellipse 13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1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3" name="Hexagone 4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" name="Ellipse 13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2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1" name="Hexagone 4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" name="Ellipse 4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  <p:grpSp>
          <p:nvGrpSpPr>
            <p:cNvPr id="103" name="Groupe 71"/>
            <p:cNvGrpSpPr/>
            <p:nvPr/>
          </p:nvGrpSpPr>
          <p:grpSpPr>
            <a:xfrm rot="21089077">
              <a:off x="6529871" y="149410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3" name="Hexagone 31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4" name="Ellipse 31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1" name="Hexagone 31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2" name="Ellipse 31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9" name="Hexagone 30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0" name="Ellipse 30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7" name="Hexagone 30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8" name="Ellipse 30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5" name="Hexagone 30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6" name="Ellipse 30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3" name="Hexagone 30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4" name="Ellipse 30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1" name="Hexagone 30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2" name="Ellipse 30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39" name="Groupe 71"/>
            <p:cNvGrpSpPr/>
            <p:nvPr/>
          </p:nvGrpSpPr>
          <p:grpSpPr>
            <a:xfrm rot="21089077">
              <a:off x="5765296" y="12482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40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6" name="Hexagone 3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7" name="Ellipse 3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1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4" name="Hexagone 3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5" name="Ellipse 3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2" name="Hexagone 3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3" name="Ellipse 3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0" name="Hexagone 3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1" name="Ellipse 3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8" name="Hexagone 3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9" name="Ellipse 3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6" name="Hexagone 3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7" name="Ellipse 3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4" name="Hexagone 3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5" name="Ellipse 3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61" name="Groupe 71"/>
            <p:cNvGrpSpPr/>
            <p:nvPr/>
          </p:nvGrpSpPr>
          <p:grpSpPr>
            <a:xfrm rot="21089077">
              <a:off x="5377379" y="77588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62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8" name="Hexagone 3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9" name="Ellipse 3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3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6" name="Hexagone 3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7" name="Ellipse 3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4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4" name="Hexagone 3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5" name="Ellipse 3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5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2" name="Hexagone 3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3" name="Ellipse 3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6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0" name="Hexagone 3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1" name="Ellipse 3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8" name="Hexagone 3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9" name="Ellipse 3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6" name="Hexagone 3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7" name="Ellipse 3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83" name="Groupe 71"/>
            <p:cNvGrpSpPr/>
            <p:nvPr/>
          </p:nvGrpSpPr>
          <p:grpSpPr>
            <a:xfrm rot="21089077">
              <a:off x="4966363" y="143039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8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00" name="Hexagone 3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1" name="Ellipse 4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8" name="Hexagone 3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9" name="Ellipse 3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6" name="Hexagone 39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7" name="Ellipse 39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4" name="Hexagone 39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5" name="Ellipse 39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2" name="Hexagone 39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3" name="Ellipse 39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0" name="Hexagone 38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1" name="Ellipse 39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9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88" name="Hexagone 3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89" name="Ellipse 3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91" name="Groupe 71"/>
            <p:cNvGrpSpPr/>
            <p:nvPr/>
          </p:nvGrpSpPr>
          <p:grpSpPr>
            <a:xfrm rot="21089077">
              <a:off x="5322231" y="212488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8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2" name="Hexagone 4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3" name="Ellipse 4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8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0" name="Hexagone 4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1" name="Ellipse 4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8" name="Hexagone 41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9" name="Ellipse 41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6" name="Hexagone 41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7" name="Ellipse 41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4" name="Hexagone 41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5" name="Ellipse 41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2" name="Hexagone 41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3" name="Ellipse 41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0" name="Hexagone 4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1" name="Ellipse 4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95" name="Groupe 71"/>
            <p:cNvGrpSpPr/>
            <p:nvPr/>
          </p:nvGrpSpPr>
          <p:grpSpPr>
            <a:xfrm rot="21089077">
              <a:off x="5679893" y="2813862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9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4" name="Hexagone 4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5" name="Ellipse 4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2" name="Hexagone 4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3" name="Ellipse 4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0" name="Hexagone 43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1" name="Ellipse 44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8" name="Hexagone 43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9" name="Ellipse 43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0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6" name="Hexagone 43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7" name="Ellipse 43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4" name="Hexagone 43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5" name="Ellipse 43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2" name="Hexagone 4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3" name="Ellipse 4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17" name="Groupe 71"/>
            <p:cNvGrpSpPr/>
            <p:nvPr/>
          </p:nvGrpSpPr>
          <p:grpSpPr>
            <a:xfrm rot="21089077">
              <a:off x="7192997" y="2878547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6" name="Hexagone 4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7" name="Ellipse 4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4" name="Hexagone 4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5" name="Ellipse 4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2" name="Hexagone 46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3" name="Ellipse 46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0" name="Hexagone 45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1" name="Ellipse 46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8" name="Hexagone 45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9" name="Ellipse 45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6" name="Hexagone 4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7" name="Ellipse 4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4" name="Hexagone 4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5" name="Ellipse 4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25" name="Groupe 71"/>
            <p:cNvGrpSpPr/>
            <p:nvPr/>
          </p:nvGrpSpPr>
          <p:grpSpPr>
            <a:xfrm rot="21089077">
              <a:off x="7994374" y="15542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2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8" name="Hexagone 4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9" name="Ellipse 4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6" name="Hexagone 48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7" name="Ellipse 48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4" name="Hexagone 48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5" name="Ellipse 48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2" name="Hexagone 48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3" name="Ellipse 48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0" name="Hexagone 47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1" name="Ellipse 48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8" name="Hexagone 4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9" name="Ellipse 4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6" name="Hexagone 4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7" name="Ellipse 4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33" name="Groupe 71"/>
            <p:cNvGrpSpPr/>
            <p:nvPr/>
          </p:nvGrpSpPr>
          <p:grpSpPr>
            <a:xfrm rot="21089077">
              <a:off x="7639663" y="86745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3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10" name="Hexagone 5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1" name="Ellipse 5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8" name="Hexagone 50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9" name="Ellipse 50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6" name="Hexagone 50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7" name="Ellipse 50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4" name="Hexagone 50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5" name="Ellipse 50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2" name="Hexagone 50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3" name="Ellipse 50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0" name="Hexagone 4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1" name="Ellipse 5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98" name="Hexagone 4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9" name="Ellipse 4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41" name="Groupe 71"/>
            <p:cNvGrpSpPr/>
            <p:nvPr/>
          </p:nvGrpSpPr>
          <p:grpSpPr>
            <a:xfrm rot="21089077">
              <a:off x="7599910" y="221415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42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2" name="Hexagone 5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3" name="Ellipse 5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3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0" name="Hexagone 52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1" name="Ellipse 53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8" name="Hexagone 52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9" name="Ellipse 52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6" name="Hexagone 52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7" name="Ellipse 52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4" name="Hexagone 52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5" name="Ellipse 52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2" name="Hexagone 5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3" name="Ellipse 5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0" name="Hexagone 5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1" name="Ellipse 5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63" name="Groupe 71"/>
            <p:cNvGrpSpPr/>
            <p:nvPr/>
          </p:nvGrpSpPr>
          <p:grpSpPr>
            <a:xfrm rot="21089077">
              <a:off x="6433820" y="283741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6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4" name="Hexagone 5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5" name="Ellipse 5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2" name="Hexagone 5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3" name="Ellipse 5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0" name="Hexagone 5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1" name="Ellipse 5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8" name="Hexagone 5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9" name="Ellipse 5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6" name="Hexagone 5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7" name="Ellipse 5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4" name="Hexagone 5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5" name="Ellipse 5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2" name="Hexagone 5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3" name="Ellipse 5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85" name="Groupe 71"/>
            <p:cNvGrpSpPr/>
            <p:nvPr/>
          </p:nvGrpSpPr>
          <p:grpSpPr>
            <a:xfrm rot="21089077">
              <a:off x="7287901" y="1828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8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6" name="Hexagone 5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7" name="Ellipse 5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4" name="Hexagone 5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5" name="Ellipse 5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2" name="Hexagone 5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3" name="Ellipse 5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0" name="Hexagone 5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1" name="Ellipse 5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8" name="Hexagone 5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9" name="Ellipse 5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6" name="Hexagone 5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7" name="Ellipse 5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4" name="Hexagone 5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5" name="Ellipse 5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0850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Calendrier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Plan de développement 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Estimation complète des ressources nécessaires (€ et RH)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Calendrier 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	=&gt;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Septembre 2012 ?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Nécessaire et utile pour :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/>
              <a:buChar char="è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echerche de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financements (ANR,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….)</a:t>
            </a:r>
          </a:p>
          <a:p>
            <a:pPr>
              <a:buFont typeface="Wingdings"/>
              <a:buChar char="è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Discussion avec les instances </a:t>
            </a:r>
          </a:p>
          <a:p>
            <a:pPr>
              <a:buFont typeface="Wingdings"/>
              <a:buChar char="è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Présentations futures au consortium CTA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423"/>
          <p:cNvGrpSpPr/>
          <p:nvPr/>
        </p:nvGrpSpPr>
        <p:grpSpPr>
          <a:xfrm>
            <a:off x="8233139" y="124827"/>
            <a:ext cx="575209" cy="543914"/>
            <a:chOff x="4966363" y="124826"/>
            <a:chExt cx="3841985" cy="3632959"/>
          </a:xfrm>
        </p:grpSpPr>
        <p:grpSp>
          <p:nvGrpSpPr>
            <p:cNvPr id="3" name="Groupe 577"/>
            <p:cNvGrpSpPr/>
            <p:nvPr/>
          </p:nvGrpSpPr>
          <p:grpSpPr>
            <a:xfrm rot="21089077">
              <a:off x="5733246" y="762544"/>
              <a:ext cx="2305498" cy="2342742"/>
              <a:chOff x="3857515" y="4274049"/>
              <a:chExt cx="1395938" cy="1418489"/>
            </a:xfrm>
          </p:grpSpPr>
          <p:grpSp>
            <p:nvGrpSpPr>
              <p:cNvPr id="4" name="Groupe 71"/>
              <p:cNvGrpSpPr/>
              <p:nvPr/>
            </p:nvGrpSpPr>
            <p:grpSpPr>
              <a:xfrm>
                <a:off x="4309697" y="4714109"/>
                <a:ext cx="492847" cy="532363"/>
                <a:chOff x="585689" y="1204610"/>
                <a:chExt cx="2756795" cy="297783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grpSp>
              <p:nvGrpSpPr>
                <p:cNvPr id="6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9" name="Hexagone 17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0" name="Ellipse 17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7" name="Hexagone 17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8" name="Ellipse 17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5" name="Hexagone 17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6" name="Ellipse 17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3" name="Hexagone 17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4" name="Ellipse 17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71" name="Hexagone 17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2" name="Ellipse 17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1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9" name="Hexagone 16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0" name="Ellipse 16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2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67" name="Hexagone 16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8" name="Ellipse 16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3" name="Groupe 71"/>
              <p:cNvGrpSpPr/>
              <p:nvPr/>
            </p:nvGrpSpPr>
            <p:grpSpPr>
              <a:xfrm>
                <a:off x="4760606" y="4803330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14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8" name="Hexagone 15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9" name="Ellipse 15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5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6" name="Hexagone 15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7" name="Ellipse 15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6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4" name="Hexagone 15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5" name="Ellipse 15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7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2" name="Hexagone 15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3" name="Ellipse 15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50" name="Hexagone 14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1" name="Ellipse 15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8" name="Hexagone 14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9" name="Ellipse 14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0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46" name="Hexagone 14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7" name="Ellipse 14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1" name="Groupe 71"/>
              <p:cNvGrpSpPr/>
              <p:nvPr/>
            </p:nvGrpSpPr>
            <p:grpSpPr>
              <a:xfrm>
                <a:off x="4159477" y="4274049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22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7" name="Hexagone 13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" name="Ellipse 13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3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5" name="Hexagone 13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" name="Ellipse 13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4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3" name="Hexagone 13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" name="Ellipse 13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5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31" name="Hexagone 13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" name="Ellipse 13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6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9" name="Hexagone 12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" name="Ellipse 12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7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7" name="Hexagone 12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" name="Ellipse 12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28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25" name="Hexagone 12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6" name="Ellipse 12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29" name="Groupe 71"/>
              <p:cNvGrpSpPr/>
              <p:nvPr/>
            </p:nvGrpSpPr>
            <p:grpSpPr>
              <a:xfrm>
                <a:off x="4606782" y="436096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0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6" name="Hexagone 11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7" name="Ellipse 11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1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4" name="Hexagone 11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5" name="Ellipse 11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2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2" name="Hexagone 11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3" name="Ellipse 11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3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10" name="Hexagone 10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1" name="Ellipse 11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4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8" name="Hexagone 10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9" name="Ellipse 10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5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6" name="Hexagone 10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7" name="Ellipse 10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6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104" name="Hexagone 10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5" name="Ellipse 10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37" name="Groupe 71"/>
              <p:cNvGrpSpPr/>
              <p:nvPr/>
            </p:nvGrpSpPr>
            <p:grpSpPr>
              <a:xfrm>
                <a:off x="4009106" y="5071562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38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5" name="Hexagone 9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6" name="Ellipse 9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39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3" name="Hexagone 9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4" name="Ellipse 9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0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91" name="Hexagone 9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2" name="Ellipse 9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5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9" name="Hexagone 88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0" name="Ellipse 89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6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7" name="Hexagone 86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8" name="Ellipse 87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7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5" name="Hexagone 84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" name="Ellipse 85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8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83" name="Hexagone 8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" name="Ellipse 8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59" name="Groupe 71"/>
              <p:cNvGrpSpPr/>
              <p:nvPr/>
            </p:nvGrpSpPr>
            <p:grpSpPr>
              <a:xfrm>
                <a:off x="3857515" y="4628498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60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4" name="Hexagone 7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5" name="Ellipse 7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2" name="Hexagone 7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3" name="Ellipse 7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6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70" name="Hexagone 6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1" name="Ellipse 7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7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8" name="Hexagone 6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" name="Ellipse 6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8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6" name="Hexagone 6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" name="Ellipse 6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9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4" name="Hexagone 63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" name="Ellipse 6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0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62" name="Hexagone 61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" name="Ellipse 62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81" name="Groupe 71"/>
              <p:cNvGrpSpPr/>
              <p:nvPr/>
            </p:nvGrpSpPr>
            <p:grpSpPr>
              <a:xfrm>
                <a:off x="4460691" y="5160175"/>
                <a:ext cx="492847" cy="532363"/>
                <a:chOff x="585689" y="1204610"/>
                <a:chExt cx="2756795" cy="2977836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grpSp>
              <p:nvGrpSpPr>
                <p:cNvPr id="82" name="Groupe 50"/>
                <p:cNvGrpSpPr/>
                <p:nvPr/>
              </p:nvGrpSpPr>
              <p:grpSpPr>
                <a:xfrm>
                  <a:off x="1425508" y="1204610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3" name="Hexagone 5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" name="Ellipse 53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7" name="Groupe 53"/>
                <p:cNvGrpSpPr/>
                <p:nvPr/>
              </p:nvGrpSpPr>
              <p:grpSpPr>
                <a:xfrm>
                  <a:off x="2257855" y="1702817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51" name="Hexagone 5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2" name="Ellipse 5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8" name="Groupe 56"/>
                <p:cNvGrpSpPr/>
                <p:nvPr/>
              </p:nvGrpSpPr>
              <p:grpSpPr>
                <a:xfrm>
                  <a:off x="1424401" y="2201029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9" name="Hexagone 139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" name="Ellipse 140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99" name="Groupe 59"/>
                <p:cNvGrpSpPr/>
                <p:nvPr/>
              </p:nvGrpSpPr>
              <p:grpSpPr>
                <a:xfrm>
                  <a:off x="586478" y="1702263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7" name="Hexagone 137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" name="Ellipse 138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0" name="Groupe 62"/>
                <p:cNvGrpSpPr/>
                <p:nvPr/>
              </p:nvGrpSpPr>
              <p:grpSpPr>
                <a:xfrm>
                  <a:off x="2261854" y="2695975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5" name="Hexagone 135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" name="Ellipse 136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1" name="Groupe 65"/>
                <p:cNvGrpSpPr/>
                <p:nvPr/>
              </p:nvGrpSpPr>
              <p:grpSpPr>
                <a:xfrm>
                  <a:off x="585689" y="2697094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3" name="Hexagone 42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" name="Ellipse 134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2" name="Groupe 68"/>
                <p:cNvGrpSpPr/>
                <p:nvPr/>
              </p:nvGrpSpPr>
              <p:grpSpPr>
                <a:xfrm>
                  <a:off x="1423377" y="3194188"/>
                  <a:ext cx="1080630" cy="988258"/>
                  <a:chOff x="2949506" y="1128410"/>
                  <a:chExt cx="1080629" cy="988260"/>
                </a:xfrm>
                <a:grpFill/>
              </p:grpSpPr>
              <p:sp>
                <p:nvSpPr>
                  <p:cNvPr id="41" name="Hexagone 40"/>
                  <p:cNvSpPr/>
                  <p:nvPr/>
                </p:nvSpPr>
                <p:spPr>
                  <a:xfrm>
                    <a:off x="2949506" y="1128410"/>
                    <a:ext cx="1080629" cy="988260"/>
                  </a:xfrm>
                  <a:prstGeom prst="hexagon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" name="Ellipse 41"/>
                  <p:cNvSpPr/>
                  <p:nvPr/>
                </p:nvSpPr>
                <p:spPr>
                  <a:xfrm>
                    <a:off x="3128542" y="1267059"/>
                    <a:ext cx="723106" cy="723106"/>
                  </a:xfrm>
                  <a:prstGeom prst="ellipse">
                    <a:avLst/>
                  </a:prstGeom>
                  <a:grpFill/>
                  <a:ln w="635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  <p:grpSp>
          <p:nvGrpSpPr>
            <p:cNvPr id="103" name="Groupe 71"/>
            <p:cNvGrpSpPr/>
            <p:nvPr/>
          </p:nvGrpSpPr>
          <p:grpSpPr>
            <a:xfrm rot="21089077">
              <a:off x="6529871" y="149410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3" name="Hexagone 31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4" name="Ellipse 31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11" name="Hexagone 31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2" name="Ellipse 31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9" name="Hexagone 308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0" name="Ellipse 309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7" name="Hexagone 306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8" name="Ellipse 307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5" name="Hexagone 304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6" name="Ellipse 305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3" name="Hexagone 302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4" name="Ellipse 303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01" name="Hexagone 300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2" name="Ellipse 301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39" name="Groupe 71"/>
            <p:cNvGrpSpPr/>
            <p:nvPr/>
          </p:nvGrpSpPr>
          <p:grpSpPr>
            <a:xfrm rot="21089077">
              <a:off x="5765296" y="12482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40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6" name="Hexagone 3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7" name="Ellipse 3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1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4" name="Hexagone 3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5" name="Ellipse 3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2" name="Hexagone 3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3" name="Ellipse 3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50" name="Hexagone 3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1" name="Ellipse 3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8" name="Hexagone 3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9" name="Ellipse 3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6" name="Hexagone 3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7" name="Ellipse 3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44" name="Hexagone 3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5" name="Ellipse 3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61" name="Groupe 71"/>
            <p:cNvGrpSpPr/>
            <p:nvPr/>
          </p:nvGrpSpPr>
          <p:grpSpPr>
            <a:xfrm rot="21089077">
              <a:off x="5377379" y="77588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62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8" name="Hexagone 3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9" name="Ellipse 3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3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6" name="Hexagone 3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7" name="Ellipse 3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4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4" name="Hexagone 3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5" name="Ellipse 3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5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2" name="Hexagone 3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3" name="Ellipse 3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6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70" name="Hexagone 3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71" name="Ellipse 3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8" name="Hexagone 3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9" name="Ellipse 3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66" name="Hexagone 3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7" name="Ellipse 3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83" name="Groupe 71"/>
            <p:cNvGrpSpPr/>
            <p:nvPr/>
          </p:nvGrpSpPr>
          <p:grpSpPr>
            <a:xfrm rot="21089077">
              <a:off x="4966363" y="1430391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18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00" name="Hexagone 3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1" name="Ellipse 4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8" name="Hexagone 3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9" name="Ellipse 3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6" name="Hexagone 39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7" name="Ellipse 39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4" name="Hexagone 39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5" name="Ellipse 39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2" name="Hexagone 39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3" name="Ellipse 39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90" name="Hexagone 38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1" name="Ellipse 39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9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388" name="Hexagone 3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89" name="Ellipse 3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91" name="Groupe 71"/>
            <p:cNvGrpSpPr/>
            <p:nvPr/>
          </p:nvGrpSpPr>
          <p:grpSpPr>
            <a:xfrm rot="21089077">
              <a:off x="5322231" y="212488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8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2" name="Hexagone 4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3" name="Ellipse 4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8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20" name="Hexagone 4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1" name="Ellipse 4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8" name="Hexagone 41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9" name="Ellipse 41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6" name="Hexagone 41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7" name="Ellipse 41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4" name="Hexagone 41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5" name="Ellipse 41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2" name="Hexagone 41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3" name="Ellipse 41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10" name="Hexagone 4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1" name="Ellipse 4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95" name="Groupe 71"/>
            <p:cNvGrpSpPr/>
            <p:nvPr/>
          </p:nvGrpSpPr>
          <p:grpSpPr>
            <a:xfrm rot="21089077">
              <a:off x="5679893" y="2813862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29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4" name="Hexagone 4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5" name="Ellipse 4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2" name="Hexagone 4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3" name="Ellipse 4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40" name="Hexagone 43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1" name="Ellipse 44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9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8" name="Hexagone 43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9" name="Ellipse 43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0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6" name="Hexagone 43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7" name="Ellipse 43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4" name="Hexagone 43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5" name="Ellipse 43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32" name="Hexagone 4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3" name="Ellipse 4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17" name="Groupe 71"/>
            <p:cNvGrpSpPr/>
            <p:nvPr/>
          </p:nvGrpSpPr>
          <p:grpSpPr>
            <a:xfrm rot="21089077">
              <a:off x="7192997" y="2878547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18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6" name="Hexagone 4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7" name="Ellipse 4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9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4" name="Hexagone 4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5" name="Ellipse 4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2" name="Hexagone 46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3" name="Ellipse 46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60" name="Hexagone 45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1" name="Ellipse 46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8" name="Hexagone 45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9" name="Ellipse 45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6" name="Hexagone 45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7" name="Ellipse 45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54" name="Hexagone 4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5" name="Ellipse 4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25" name="Groupe 71"/>
            <p:cNvGrpSpPr/>
            <p:nvPr/>
          </p:nvGrpSpPr>
          <p:grpSpPr>
            <a:xfrm rot="21089077">
              <a:off x="7994374" y="15542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2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8" name="Hexagone 48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9" name="Ellipse 48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6" name="Hexagone 48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7" name="Ellipse 48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4" name="Hexagone 48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5" name="Ellipse 48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2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2" name="Hexagone 48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3" name="Ellipse 48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80" name="Hexagone 47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1" name="Ellipse 48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8" name="Hexagone 47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9" name="Ellipse 47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76" name="Hexagone 4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7" name="Ellipse 4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33" name="Groupe 71"/>
            <p:cNvGrpSpPr/>
            <p:nvPr/>
          </p:nvGrpSpPr>
          <p:grpSpPr>
            <a:xfrm rot="21089077">
              <a:off x="7639663" y="86745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3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10" name="Hexagone 50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1" name="Ellipse 51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8" name="Hexagone 50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9" name="Ellipse 50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6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6" name="Hexagone 50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7" name="Ellipse 50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7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4" name="Hexagone 50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5" name="Ellipse 50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8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2" name="Hexagone 50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3" name="Ellipse 50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39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00" name="Hexagone 49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1" name="Ellipse 50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0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498" name="Hexagone 49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9" name="Ellipse 49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41" name="Groupe 71"/>
            <p:cNvGrpSpPr/>
            <p:nvPr/>
          </p:nvGrpSpPr>
          <p:grpSpPr>
            <a:xfrm rot="21089077">
              <a:off x="7599910" y="2214158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42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2" name="Hexagone 53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3" name="Ellipse 53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3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30" name="Hexagone 52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1" name="Ellipse 53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8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8" name="Hexagone 52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9" name="Ellipse 52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59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6" name="Hexagone 52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7" name="Ellipse 52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0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4" name="Hexagone 52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5" name="Ellipse 52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1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2" name="Hexagone 52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3" name="Ellipse 52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2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20" name="Hexagone 51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1" name="Ellipse 52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63" name="Groupe 71"/>
            <p:cNvGrpSpPr/>
            <p:nvPr/>
          </p:nvGrpSpPr>
          <p:grpSpPr>
            <a:xfrm rot="21089077">
              <a:off x="6433820" y="2837416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64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4" name="Hexagone 55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5" name="Ellipse 55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65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2" name="Hexagone 55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3" name="Ellipse 55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0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50" name="Hexagone 54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1" name="Ellipse 55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1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8" name="Hexagone 54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9" name="Ellipse 54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2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6" name="Hexagone 54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7" name="Ellipse 54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3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4" name="Hexagone 54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5" name="Ellipse 54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4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42" name="Hexagone 54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3" name="Ellipse 54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385" name="Groupe 71"/>
            <p:cNvGrpSpPr/>
            <p:nvPr/>
          </p:nvGrpSpPr>
          <p:grpSpPr>
            <a:xfrm rot="21089077">
              <a:off x="7287901" y="182849"/>
              <a:ext cx="813974" cy="879238"/>
              <a:chOff x="585689" y="1204610"/>
              <a:chExt cx="2756795" cy="2977836"/>
            </a:xfrm>
            <a:solidFill>
              <a:schemeClr val="accent4">
                <a:lumMod val="40000"/>
                <a:lumOff val="60000"/>
              </a:schemeClr>
            </a:solidFill>
          </p:grpSpPr>
          <p:grpSp>
            <p:nvGrpSpPr>
              <p:cNvPr id="386" name="Groupe 50"/>
              <p:cNvGrpSpPr/>
              <p:nvPr/>
            </p:nvGrpSpPr>
            <p:grpSpPr>
              <a:xfrm>
                <a:off x="1425508" y="1204610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6" name="Hexagone 57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7" name="Ellipse 57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7" name="Groupe 53"/>
              <p:cNvGrpSpPr/>
              <p:nvPr/>
            </p:nvGrpSpPr>
            <p:grpSpPr>
              <a:xfrm>
                <a:off x="2257855" y="1702817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4" name="Hexagone 57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5" name="Ellipse 57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2" name="Groupe 56"/>
              <p:cNvGrpSpPr/>
              <p:nvPr/>
            </p:nvGrpSpPr>
            <p:grpSpPr>
              <a:xfrm>
                <a:off x="1424401" y="2201029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2" name="Hexagone 571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3" name="Ellipse 572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3" name="Groupe 59"/>
              <p:cNvGrpSpPr/>
              <p:nvPr/>
            </p:nvGrpSpPr>
            <p:grpSpPr>
              <a:xfrm>
                <a:off x="586478" y="1702263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70" name="Hexagone 569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1" name="Ellipse 570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4" name="Groupe 62"/>
              <p:cNvGrpSpPr/>
              <p:nvPr/>
            </p:nvGrpSpPr>
            <p:grpSpPr>
              <a:xfrm>
                <a:off x="2261854" y="2695975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8" name="Hexagone 567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9" name="Ellipse 568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5" name="Groupe 65"/>
              <p:cNvGrpSpPr/>
              <p:nvPr/>
            </p:nvGrpSpPr>
            <p:grpSpPr>
              <a:xfrm>
                <a:off x="585689" y="2697094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6" name="Hexagone 565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7" name="Ellipse 566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06" name="Groupe 68"/>
              <p:cNvGrpSpPr/>
              <p:nvPr/>
            </p:nvGrpSpPr>
            <p:grpSpPr>
              <a:xfrm>
                <a:off x="1423377" y="3194188"/>
                <a:ext cx="1080630" cy="988258"/>
                <a:chOff x="2949506" y="1128410"/>
                <a:chExt cx="1080629" cy="988260"/>
              </a:xfrm>
              <a:grpFill/>
            </p:grpSpPr>
            <p:sp>
              <p:nvSpPr>
                <p:cNvPr id="564" name="Hexagone 563"/>
                <p:cNvSpPr/>
                <p:nvPr/>
              </p:nvSpPr>
              <p:spPr>
                <a:xfrm>
                  <a:off x="2949506" y="1128410"/>
                  <a:ext cx="1080629" cy="988260"/>
                </a:xfrm>
                <a:prstGeom prst="hexagon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5" name="Ellipse 564"/>
                <p:cNvSpPr/>
                <p:nvPr/>
              </p:nvSpPr>
              <p:spPr>
                <a:xfrm>
                  <a:off x="3128542" y="1267059"/>
                  <a:ext cx="723106" cy="723106"/>
                </a:xfrm>
                <a:prstGeom prst="ellipse">
                  <a:avLst/>
                </a:prstGeom>
                <a:grpFill/>
                <a:ln w="63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160</Words>
  <Application>Microsoft Office PowerPoint</Application>
  <PresentationFormat>Affichage à l'écran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toussenel</dc:creator>
  <cp:lastModifiedBy>ftoussenel</cp:lastModifiedBy>
  <cp:revision>22</cp:revision>
  <dcterms:created xsi:type="dcterms:W3CDTF">2012-05-23T19:36:38Z</dcterms:created>
  <dcterms:modified xsi:type="dcterms:W3CDTF">2012-05-23T21:40:59Z</dcterms:modified>
</cp:coreProperties>
</file>