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8" r:id="rId3"/>
    <p:sldId id="260" r:id="rId4"/>
    <p:sldId id="261" r:id="rId5"/>
    <p:sldId id="257" r:id="rId6"/>
    <p:sldId id="264"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7" r:id="rId28"/>
    <p:sldId id="284" r:id="rId29"/>
    <p:sldId id="285" r:id="rId30"/>
    <p:sldId id="286" r:id="rId31"/>
    <p:sldId id="288" r:id="rId32"/>
    <p:sldId id="289" r:id="rId33"/>
    <p:sldId id="292" r:id="rId34"/>
    <p:sldId id="293" r:id="rId35"/>
    <p:sldId id="290" r:id="rId36"/>
    <p:sldId id="291" r:id="rId37"/>
    <p:sldId id="296" r:id="rId38"/>
    <p:sldId id="294" r:id="rId39"/>
    <p:sldId id="29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99FF"/>
    <a:srgbClr val="99FF33"/>
    <a:srgbClr val="CC9900"/>
    <a:srgbClr val="CC99FF"/>
    <a:srgbClr val="CAD44C"/>
    <a:srgbClr val="F09E30"/>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559" autoAdjust="0"/>
  </p:normalViewPr>
  <p:slideViewPr>
    <p:cSldViewPr>
      <p:cViewPr varScale="1">
        <p:scale>
          <a:sx n="64" d="100"/>
          <a:sy n="64" d="100"/>
        </p:scale>
        <p:origin x="-13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99.wmf"/><Relationship Id="rId5" Type="http://schemas.openxmlformats.org/officeDocument/2006/relationships/image" Target="../media/image97.wmf"/><Relationship Id="rId4" Type="http://schemas.openxmlformats.org/officeDocument/2006/relationships/image" Target="../media/image9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4FC43F-C08F-41FD-A2DA-1FB76B10FAF7}" type="datetimeFigureOut">
              <a:rPr lang="en-US"/>
              <a:pPr>
                <a:defRPr/>
              </a:pPr>
              <a:t>7/9/2012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984566-7C56-47EE-85B6-FD4CAA3AFDEB}"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00C24-6544-46BD-940A-E419041C632C}" type="slidenum">
              <a:rPr lang="en-IN" smtClean="0"/>
              <a:pPr fontAlgn="base">
                <a:spcBef>
                  <a:spcPct val="0"/>
                </a:spcBef>
                <a:spcAft>
                  <a:spcPct val="0"/>
                </a:spcAft>
                <a:defRPr/>
              </a:pPr>
              <a:t>8</a:t>
            </a:fld>
            <a:endParaRPr lang="en-I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p:txBody>
          <a:bodyPr/>
          <a:lstStyle/>
          <a:p>
            <a:pPr>
              <a:defRPr/>
            </a:pPr>
            <a:fld id="{F22967C2-D426-4F32-A16D-C536FB9B452B}" type="slidenum">
              <a:rPr lang="en-IN" smtClean="0"/>
              <a:pPr>
                <a:defRPr/>
              </a:pPr>
              <a:t>25</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C984566-7C56-47EE-85B6-FD4CAA3AFDEB}" type="slidenum">
              <a:rPr lang="en-IN" smtClean="0"/>
              <a:pPr>
                <a:defRPr/>
              </a:pPr>
              <a:t>29</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DE0A4-86DC-4BF6-91A1-9BA9208E0E66}" type="slidenum">
              <a:rPr lang="en-IN" smtClean="0"/>
              <a:pPr fontAlgn="base">
                <a:spcBef>
                  <a:spcPct val="0"/>
                </a:spcBef>
                <a:spcAft>
                  <a:spcPct val="0"/>
                </a:spcAft>
                <a:defRPr/>
              </a:pPr>
              <a:t>30</a:t>
            </a:fld>
            <a:endParaRPr lang="en-I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C984566-7C56-47EE-85B6-FD4CAA3AFDEB}" type="slidenum">
              <a:rPr lang="en-IN" smtClean="0"/>
              <a:pPr>
                <a:defRPr/>
              </a:pPr>
              <a:t>32</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C984566-7C56-47EE-85B6-FD4CAA3AFDEB}" type="slidenum">
              <a:rPr lang="en-IN" smtClean="0"/>
              <a:pPr>
                <a:defRPr/>
              </a:pPr>
              <a:t>36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F47A6-A576-40AA-9283-3E7104F14B71}" type="slidenum">
              <a:rPr lang="en-IN" smtClean="0"/>
              <a:pPr fontAlgn="base">
                <a:spcBef>
                  <a:spcPct val="0"/>
                </a:spcBef>
                <a:spcAft>
                  <a:spcPct val="0"/>
                </a:spcAft>
                <a:defRPr/>
              </a:pPr>
              <a:t>9</a:t>
            </a:fld>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6B45D8-FC30-4E1F-927B-A8DB185FBEC9}" type="slidenum">
              <a:rPr lang="en-IN" smtClean="0"/>
              <a:pPr fontAlgn="base">
                <a:spcBef>
                  <a:spcPct val="0"/>
                </a:spcBef>
                <a:spcAft>
                  <a:spcPct val="0"/>
                </a:spcAft>
                <a:defRPr/>
              </a:pPr>
              <a:t>10</a:t>
            </a:fld>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81514-3682-46D2-9D22-DD60DFD30823}" type="slidenum">
              <a:rPr lang="en-IN" smtClean="0"/>
              <a:pPr fontAlgn="base">
                <a:spcBef>
                  <a:spcPct val="0"/>
                </a:spcBef>
                <a:spcAft>
                  <a:spcPct val="0"/>
                </a:spcAft>
                <a:defRPr/>
              </a:pPr>
              <a:t>11</a:t>
            </a:fld>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2958DD-705A-4C66-AC5B-243FB1A7EA3B}" type="slidenum">
              <a:rPr lang="en-IN" smtClean="0"/>
              <a:pPr fontAlgn="base">
                <a:spcBef>
                  <a:spcPct val="0"/>
                </a:spcBef>
                <a:spcAft>
                  <a:spcPct val="0"/>
                </a:spcAft>
                <a:defRPr/>
              </a:pPr>
              <a:t>14</a:t>
            </a:fld>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795C10-CDA3-4F0F-876B-5AC40D64558F}" type="slidenum">
              <a:rPr lang="en-IN" smtClean="0"/>
              <a:pPr fontAlgn="base">
                <a:spcBef>
                  <a:spcPct val="0"/>
                </a:spcBef>
                <a:spcAft>
                  <a:spcPct val="0"/>
                </a:spcAft>
                <a:defRPr/>
              </a:pPr>
              <a:t>17</a:t>
            </a:fld>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C984566-7C56-47EE-85B6-FD4CAA3AFDEB}" type="slidenum">
              <a:rPr lang="en-IN" smtClean="0"/>
              <a:pPr>
                <a:defRPr/>
              </a:pPr>
              <a:t>19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C984566-7C56-47EE-85B6-FD4CAA3AFDEB}" type="slidenum">
              <a:rPr lang="en-IN" smtClean="0"/>
              <a:pPr>
                <a:defRPr/>
              </a:pPr>
              <a:t>20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C984566-7C56-47EE-85B6-FD4CAA3AFDEB}" type="slidenum">
              <a:rPr lang="en-IN" smtClean="0"/>
              <a:pPr>
                <a:defRPr/>
              </a:pPr>
              <a:t>21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35655AD0-5BE4-47C5-A86B-18A3B767A9DB}" type="datetimeFigureOut">
              <a:rPr lang="en-US"/>
              <a:pPr>
                <a:defRPr/>
              </a:pPr>
              <a:t>7/9/2012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29DCEDF6-A9BC-4FA3-9BB8-8D0852B41D25}"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BC3E3B1-CE06-4C1F-BBF6-4CD812A53936}" type="datetimeFigureOut">
              <a:rPr lang="en-US"/>
              <a:pPr>
                <a:defRPr/>
              </a:pPr>
              <a:t>7/9/2012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876B399-8DAD-4346-86F0-2243D4D4FFB5}"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7EFC35A-D087-44D1-B97C-2FA90D54B0AB}" type="datetimeFigureOut">
              <a:rPr lang="en-US"/>
              <a:pPr>
                <a:defRPr/>
              </a:pPr>
              <a:t>7/9/2012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E872A113-4B9B-4A89-9A5D-5BCD161F9EFA}"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8855BD30-4019-4461-AEB4-2C2E2B8AC369}" type="datetimeFigureOut">
              <a:rPr lang="en-US"/>
              <a:pPr>
                <a:defRPr/>
              </a:pPr>
              <a:t>7/9/2012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B8F412D-C4A8-497B-8F70-BEA0B1E8140B}"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1E8533-0E29-41F2-8018-3A744209BBB2}" type="datetimeFigureOut">
              <a:rPr lang="en-US"/>
              <a:pPr>
                <a:defRPr/>
              </a:pPr>
              <a:t>7/9/2012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F925420-809B-4958-88BD-A52ECB4F0252}"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4DC0DBDA-74CC-4E40-85BD-680720B08F16}" type="datetimeFigureOut">
              <a:rPr lang="en-US"/>
              <a:pPr>
                <a:defRPr/>
              </a:pPr>
              <a:t>7/9/2012</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11B889A5-F742-466A-84BA-593F81E63603}"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359BB334-E9B3-4985-9D60-2A6EB58EC9B1}" type="datetimeFigureOut">
              <a:rPr lang="en-US"/>
              <a:pPr>
                <a:defRPr/>
              </a:pPr>
              <a:t>7/9/2012</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13916F4E-0690-4B97-B56E-92AF9BE580B0}"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7ECA7389-4257-4BFD-9780-7276A3BD0C6C}" type="datetimeFigureOut">
              <a:rPr lang="en-US"/>
              <a:pPr>
                <a:defRPr/>
              </a:pPr>
              <a:t>7/9/2012</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6C406F95-C5A9-48FB-8C3E-9C80D3FA8D34}"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4408D-E8B1-43B1-A9CE-0C694E74B767}" type="datetimeFigureOut">
              <a:rPr lang="en-US"/>
              <a:pPr>
                <a:defRPr/>
              </a:pPr>
              <a:t>7/9/2012</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F519CF13-3D61-41B1-B45E-989CEC3E7C32}"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A931C5-7EBD-4800-87D6-A011D4D7E028}" type="datetimeFigureOut">
              <a:rPr lang="en-US"/>
              <a:pPr>
                <a:defRPr/>
              </a:pPr>
              <a:t>7/9/2012</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22E372B-33D9-4C43-995E-97569D115E71}"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766251-FBEC-4B80-9D19-A8895C5F37DD}" type="datetimeFigureOut">
              <a:rPr lang="en-US"/>
              <a:pPr>
                <a:defRPr/>
              </a:pPr>
              <a:t>7/9/2012</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17DC562C-E3BC-4338-BE52-9C74B67517AB}"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131878-08E7-4DAA-BB07-C8D5E0FD7906}" type="datetimeFigureOut">
              <a:rPr lang="en-US"/>
              <a:pPr>
                <a:defRPr/>
              </a:pPr>
              <a:t>7/9/2012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CE43183-3387-43C1-BCC1-2100F4DA3A47}" type="slidenum">
              <a:rPr lang="en-IN"/>
              <a:pPr>
                <a:defRPr/>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7.png"/><Relationship Id="rId5" Type="http://schemas.openxmlformats.org/officeDocument/2006/relationships/oleObject" Target="../embeddings/oleObject10.bin"/><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oleObject" Target="../embeddings/oleObject13.bin"/><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5.bin"/><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93.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92.png"/><Relationship Id="rId10" Type="http://schemas.openxmlformats.org/officeDocument/2006/relationships/oleObject" Target="../embeddings/oleObject19.bin"/><Relationship Id="rId4" Type="http://schemas.openxmlformats.org/officeDocument/2006/relationships/image" Target="../media/image91.png"/><Relationship Id="rId9"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3.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 Id="rId9"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8.bin"/><Relationship Id="rId7"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5.wmf"/><Relationship Id="rId7" Type="http://schemas.openxmlformats.org/officeDocument/2006/relationships/image" Target="../media/image118.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17.png"/><Relationship Id="rId5" Type="http://schemas.openxmlformats.org/officeDocument/2006/relationships/oleObject" Target="../embeddings/oleObject41.bin"/><Relationship Id="rId4" Type="http://schemas.openxmlformats.org/officeDocument/2006/relationships/image" Target="../media/image116.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2.bin"/><Relationship Id="rId5" Type="http://schemas.openxmlformats.org/officeDocument/2006/relationships/image" Target="../media/image123.png"/><Relationship Id="rId4" Type="http://schemas.openxmlformats.org/officeDocument/2006/relationships/image" Target="../media/image122.png"/></Relationships>
</file>

<file path=ppt/slides/_rels/slide3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jpe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IN" smtClean="0"/>
          </a:p>
        </p:txBody>
      </p:sp>
      <p:pic>
        <p:nvPicPr>
          <p:cNvPr id="15363" name="Picture 2" descr="milkey way"/>
          <p:cNvPicPr>
            <a:picLocks noChangeAspect="1" noChangeArrowheads="1"/>
          </p:cNvPicPr>
          <p:nvPr/>
        </p:nvPicPr>
        <p:blipFill>
          <a:blip r:embed="rId2"/>
          <a:srcRect b="30846"/>
          <a:stretch>
            <a:fillRect/>
          </a:stretch>
        </p:blipFill>
        <p:spPr bwMode="auto">
          <a:xfrm>
            <a:off x="-32" y="0"/>
            <a:ext cx="9144000" cy="5286375"/>
          </a:xfrm>
          <a:prstGeom prst="rect">
            <a:avLst/>
          </a:prstGeom>
          <a:noFill/>
          <a:ln w="9525">
            <a:noFill/>
            <a:miter lim="800000"/>
            <a:headEnd/>
            <a:tailEnd/>
          </a:ln>
        </p:spPr>
      </p:pic>
      <p:sp>
        <p:nvSpPr>
          <p:cNvPr id="15364" name="TextBox 4"/>
          <p:cNvSpPr txBox="1">
            <a:spLocks noChangeArrowheads="1"/>
          </p:cNvSpPr>
          <p:nvPr/>
        </p:nvSpPr>
        <p:spPr bwMode="auto">
          <a:xfrm>
            <a:off x="642938" y="500063"/>
            <a:ext cx="7858125" cy="769441"/>
          </a:xfrm>
          <a:prstGeom prst="rect">
            <a:avLst/>
          </a:prstGeom>
          <a:noFill/>
          <a:ln w="9525">
            <a:noFill/>
            <a:miter lim="800000"/>
            <a:headEnd/>
            <a:tailEnd/>
          </a:ln>
        </p:spPr>
        <p:txBody>
          <a:bodyPr>
            <a:spAutoFit/>
          </a:bodyPr>
          <a:lstStyle/>
          <a:p>
            <a:r>
              <a:rPr lang="en-US" sz="4400" dirty="0" smtClean="0">
                <a:solidFill>
                  <a:schemeClr val="tx2"/>
                </a:solidFill>
                <a:latin typeface="Calibri" pitchFamily="34" charset="0"/>
              </a:rPr>
              <a:t>THE </a:t>
            </a:r>
            <a:r>
              <a:rPr lang="en-US" sz="4400" dirty="0" smtClean="0">
                <a:latin typeface="Calibri" pitchFamily="34" charset="0"/>
              </a:rPr>
              <a:t>DARK</a:t>
            </a:r>
            <a:r>
              <a:rPr lang="en-US" sz="4400" dirty="0" smtClean="0">
                <a:solidFill>
                  <a:schemeClr val="tx2"/>
                </a:solidFill>
                <a:latin typeface="Calibri" pitchFamily="34" charset="0"/>
              </a:rPr>
              <a:t> SIDE OF THE UNIVERSE</a:t>
            </a:r>
            <a:endParaRPr lang="en-IN" sz="4400" dirty="0">
              <a:solidFill>
                <a:schemeClr val="tx2"/>
              </a:solidFill>
              <a:latin typeface="Calibri" pitchFamily="34" charset="0"/>
            </a:endParaRPr>
          </a:p>
        </p:txBody>
      </p:sp>
      <p:sp>
        <p:nvSpPr>
          <p:cNvPr id="15365" name="TextBox 5"/>
          <p:cNvSpPr txBox="1">
            <a:spLocks noChangeArrowheads="1"/>
          </p:cNvSpPr>
          <p:nvPr/>
        </p:nvSpPr>
        <p:spPr bwMode="auto">
          <a:xfrm>
            <a:off x="1714500" y="1643063"/>
            <a:ext cx="5214938" cy="1384300"/>
          </a:xfrm>
          <a:prstGeom prst="rect">
            <a:avLst/>
          </a:prstGeom>
          <a:noFill/>
          <a:ln w="9525">
            <a:noFill/>
            <a:miter lim="800000"/>
            <a:headEnd/>
            <a:tailEnd/>
          </a:ln>
        </p:spPr>
        <p:txBody>
          <a:bodyPr>
            <a:spAutoFit/>
          </a:bodyPr>
          <a:lstStyle/>
          <a:p>
            <a:pPr algn="ctr"/>
            <a:r>
              <a:rPr lang="en-US" sz="2800" b="1">
                <a:solidFill>
                  <a:srgbClr val="FFFF00"/>
                </a:solidFill>
                <a:latin typeface="Calibri" pitchFamily="34" charset="0"/>
              </a:rPr>
              <a:t>Amna  Ali</a:t>
            </a:r>
          </a:p>
          <a:p>
            <a:pPr algn="ctr"/>
            <a:r>
              <a:rPr lang="en-US" sz="2800" b="1">
                <a:solidFill>
                  <a:srgbClr val="FFFF00"/>
                </a:solidFill>
                <a:latin typeface="Calibri" pitchFamily="34" charset="0"/>
              </a:rPr>
              <a:t>Saha Institute of Nuclear Physics</a:t>
            </a:r>
          </a:p>
          <a:p>
            <a:pPr algn="ctr"/>
            <a:r>
              <a:rPr lang="en-US" sz="2800" b="1">
                <a:solidFill>
                  <a:srgbClr val="FFFF00"/>
                </a:solidFill>
                <a:latin typeface="Calibri" pitchFamily="34" charset="0"/>
              </a:rPr>
              <a:t>Kolkata, India</a:t>
            </a:r>
            <a:endParaRPr lang="en-IN" sz="2800" b="1">
              <a:solidFill>
                <a:srgbClr val="FFFF00"/>
              </a:solidFill>
              <a:latin typeface="Calibri" pitchFamily="34" charset="0"/>
            </a:endParaRPr>
          </a:p>
        </p:txBody>
      </p:sp>
      <p:sp>
        <p:nvSpPr>
          <p:cNvPr id="15366" name="Date Placeholder 6"/>
          <p:cNvSpPr>
            <a:spLocks noGrp="1"/>
          </p:cNvSpPr>
          <p:nvPr>
            <p:ph type="dt" sz="quarter" idx="10"/>
          </p:nvPr>
        </p:nvSpPr>
        <p:spPr bwMode="auto">
          <a:xfrm>
            <a:off x="457200" y="6286500"/>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2800" dirty="0" smtClean="0">
                <a:solidFill>
                  <a:srgbClr val="7030A0"/>
                </a:solidFill>
              </a:rPr>
              <a:t>9/07/2012</a:t>
            </a:r>
            <a:endParaRPr lang="en-IN" sz="2800" dirty="0" smtClean="0">
              <a:solidFill>
                <a:srgbClr val="7030A0"/>
              </a:solidFill>
            </a:endParaRPr>
          </a:p>
        </p:txBody>
      </p:sp>
      <p:sp>
        <p:nvSpPr>
          <p:cNvPr id="15367" name="Footer Placeholder 7"/>
          <p:cNvSpPr>
            <a:spLocks noGrp="1"/>
          </p:cNvSpPr>
          <p:nvPr>
            <p:ph type="ftr" sz="quarter" idx="11"/>
          </p:nvPr>
        </p:nvSpPr>
        <p:spPr bwMode="auto">
          <a:xfrm>
            <a:off x="5072097" y="6143644"/>
            <a:ext cx="4000497" cy="577831"/>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3200" b="1" dirty="0" smtClean="0">
                <a:solidFill>
                  <a:srgbClr val="7030A0"/>
                </a:solidFill>
              </a:rPr>
              <a:t>LPNHE,PARIS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txBox="1">
            <a:spLocks noChangeArrowheads="1"/>
          </p:cNvSpPr>
          <p:nvPr/>
        </p:nvSpPr>
        <p:spPr bwMode="auto">
          <a:xfrm>
            <a:off x="457200" y="1600200"/>
            <a:ext cx="8229600" cy="400050"/>
          </a:xfrm>
          <a:prstGeom prst="rect">
            <a:avLst/>
          </a:prstGeom>
          <a:noFill/>
          <a:ln w="12700">
            <a:noFill/>
            <a:miter lim="800000"/>
            <a:headEnd/>
            <a:tailEnd/>
          </a:ln>
        </p:spPr>
        <p:txBody>
          <a:bodyPr>
            <a:spAutoFit/>
          </a:bodyPr>
          <a:lstStyle/>
          <a:p>
            <a:pPr marL="365125" indent="-255588">
              <a:spcBef>
                <a:spcPts val="400"/>
              </a:spcBef>
              <a:buClr>
                <a:schemeClr val="accent1"/>
              </a:buClr>
              <a:buSzPct val="68000"/>
              <a:buFont typeface="Wingdings 3" pitchFamily="18" charset="2"/>
              <a:buNone/>
            </a:pPr>
            <a:r>
              <a:rPr lang="en-US" sz="2000" b="1">
                <a:solidFill>
                  <a:srgbClr val="00279F"/>
                </a:solidFill>
                <a:latin typeface="Calibri" pitchFamily="34" charset="0"/>
                <a:sym typeface="Symbol" pitchFamily="18" charset="2"/>
              </a:rPr>
              <a:t> </a:t>
            </a:r>
          </a:p>
        </p:txBody>
      </p:sp>
      <p:sp>
        <p:nvSpPr>
          <p:cNvPr id="30" name="Rectangle 2"/>
          <p:cNvSpPr txBox="1">
            <a:spLocks noChangeArrowheads="1"/>
          </p:cNvSpPr>
          <p:nvPr/>
        </p:nvSpPr>
        <p:spPr>
          <a:xfrm>
            <a:off x="285750" y="95250"/>
            <a:ext cx="6972300" cy="762000"/>
          </a:xfrm>
          <a:prstGeom prst="rect">
            <a:avLst/>
          </a:prstGeom>
        </p:spPr>
        <p:txBody>
          <a:bodyPr/>
          <a:lstStyle/>
          <a:p>
            <a:pPr fontAlgn="auto">
              <a:spcBef>
                <a:spcPts val="0"/>
              </a:spcBef>
              <a:spcAft>
                <a:spcPts val="0"/>
              </a:spcAft>
              <a:defRPr/>
            </a:pPr>
            <a:r>
              <a:rPr lang="en-US" sz="4100" b="1" dirty="0">
                <a:effectLst>
                  <a:outerShdw blurRad="31750" dist="25400" dir="5400000" algn="tl" rotWithShape="0">
                    <a:srgbClr val="000000">
                      <a:alpha val="25000"/>
                    </a:srgbClr>
                  </a:outerShdw>
                </a:effectLst>
                <a:latin typeface="+mj-lt"/>
                <a:ea typeface="+mj-ea"/>
                <a:cs typeface="+mj-cs"/>
              </a:rPr>
              <a:t>Dynamics of Quintessence</a:t>
            </a:r>
            <a:endParaRPr lang="en-US" sz="4300" dirty="0">
              <a:effectLst>
                <a:outerShdw blurRad="31750" dist="25400" dir="5400000" algn="tl" rotWithShape="0">
                  <a:srgbClr val="000000">
                    <a:alpha val="25000"/>
                  </a:srgbClr>
                </a:outerShdw>
              </a:effectLst>
              <a:latin typeface="+mj-lt"/>
              <a:ea typeface="+mj-ea"/>
              <a:cs typeface="+mj-cs"/>
            </a:endParaRPr>
          </a:p>
        </p:txBody>
      </p:sp>
      <p:sp>
        <p:nvSpPr>
          <p:cNvPr id="31" name="Rectangle 2"/>
          <p:cNvSpPr txBox="1">
            <a:spLocks noChangeArrowheads="1"/>
          </p:cNvSpPr>
          <p:nvPr/>
        </p:nvSpPr>
        <p:spPr>
          <a:xfrm>
            <a:off x="504825" y="203200"/>
            <a:ext cx="6808788" cy="554038"/>
          </a:xfrm>
          <a:prstGeom prst="rect">
            <a:avLst/>
          </a:prstGeom>
        </p:spPr>
        <p:txBody>
          <a:bodyPr anchor="ctr">
            <a:normAutofit fontScale="85000" lnSpcReduction="20000"/>
          </a:bodyPr>
          <a:lstStyle/>
          <a:p>
            <a:pPr algn="ctr" fontAlgn="auto">
              <a:spcBef>
                <a:spcPts val="0"/>
              </a:spcBef>
              <a:spcAft>
                <a:spcPts val="0"/>
              </a:spcAft>
              <a:defRPr/>
            </a:pPr>
            <a:endParaRPr lang="en-US" sz="4300" dirty="0">
              <a:latin typeface="+mj-lt"/>
              <a:ea typeface="+mj-ea"/>
              <a:cs typeface="+mj-cs"/>
            </a:endParaRPr>
          </a:p>
        </p:txBody>
      </p:sp>
      <p:sp>
        <p:nvSpPr>
          <p:cNvPr id="21509" name="Rectangle 3"/>
          <p:cNvSpPr>
            <a:spLocks noChangeArrowheads="1"/>
          </p:cNvSpPr>
          <p:nvPr/>
        </p:nvSpPr>
        <p:spPr bwMode="auto">
          <a:xfrm>
            <a:off x="160338" y="896938"/>
            <a:ext cx="8840787" cy="1692275"/>
          </a:xfrm>
          <a:prstGeom prst="rect">
            <a:avLst/>
          </a:prstGeom>
          <a:noFill/>
          <a:ln w="12700">
            <a:noFill/>
            <a:miter lim="800000"/>
            <a:headEnd/>
            <a:tailEnd/>
          </a:ln>
        </p:spPr>
        <p:txBody>
          <a:bodyPr>
            <a:spAutoFit/>
          </a:bodyPr>
          <a:lstStyle/>
          <a:p>
            <a:r>
              <a:rPr lang="en-US" sz="2400" b="1" dirty="0">
                <a:solidFill>
                  <a:srgbClr val="FFFF00"/>
                </a:solidFill>
                <a:latin typeface="Calibri" pitchFamily="34" charset="0"/>
              </a:rPr>
              <a:t>Equation of motion of scalar field :</a:t>
            </a:r>
          </a:p>
          <a:p>
            <a:endParaRPr lang="en-US" sz="2800" b="1" dirty="0">
              <a:solidFill>
                <a:srgbClr val="FF0000"/>
              </a:solidFill>
              <a:latin typeface="Calibri" pitchFamily="34" charset="0"/>
            </a:endParaRPr>
          </a:p>
          <a:p>
            <a:pPr>
              <a:buFont typeface="Wingdings" pitchFamily="2" charset="2"/>
              <a:buChar char="Ø"/>
            </a:pPr>
            <a:r>
              <a:rPr lang="en-US" sz="2800" b="1" dirty="0">
                <a:solidFill>
                  <a:srgbClr val="FFFF00"/>
                </a:solidFill>
                <a:latin typeface="Calibri" pitchFamily="34" charset="0"/>
              </a:rPr>
              <a:t> </a:t>
            </a:r>
            <a:r>
              <a:rPr lang="en-US" sz="2400" b="1" dirty="0">
                <a:solidFill>
                  <a:srgbClr val="FFFF00"/>
                </a:solidFill>
                <a:latin typeface="Calibri" pitchFamily="34" charset="0"/>
              </a:rPr>
              <a:t>driven by steepness of potential</a:t>
            </a:r>
          </a:p>
          <a:p>
            <a:pPr>
              <a:buFont typeface="Wingdings" pitchFamily="2" charset="2"/>
              <a:buChar char="Ø"/>
            </a:pPr>
            <a:r>
              <a:rPr lang="en-US" sz="2400" b="1" dirty="0">
                <a:solidFill>
                  <a:srgbClr val="FFFF00"/>
                </a:solidFill>
                <a:latin typeface="Calibri" pitchFamily="34" charset="0"/>
              </a:rPr>
              <a:t>  slowed by Hubble friction</a:t>
            </a:r>
          </a:p>
        </p:txBody>
      </p:sp>
      <p:sp>
        <p:nvSpPr>
          <p:cNvPr id="21510" name="Rectangle 2"/>
          <p:cNvSpPr>
            <a:spLocks noChangeArrowheads="1"/>
          </p:cNvSpPr>
          <p:nvPr/>
        </p:nvSpPr>
        <p:spPr bwMode="auto">
          <a:xfrm>
            <a:off x="214313" y="3143250"/>
            <a:ext cx="6311900" cy="738188"/>
          </a:xfrm>
          <a:prstGeom prst="rect">
            <a:avLst/>
          </a:prstGeom>
          <a:noFill/>
          <a:ln w="9525">
            <a:noFill/>
            <a:miter lim="800000"/>
            <a:headEnd/>
            <a:tailEnd/>
          </a:ln>
        </p:spPr>
        <p:txBody>
          <a:bodyPr wrap="none">
            <a:spAutoFit/>
          </a:bodyPr>
          <a:lstStyle/>
          <a:p>
            <a:r>
              <a:rPr lang="en-US" altLang="ja-JP" sz="2400" b="1">
                <a:latin typeface="Lucida Sans Unicode" pitchFamily="34" charset="0"/>
                <a:cs typeface="HGP明朝E"/>
              </a:rPr>
              <a:t>Classification of quintessence potentials </a:t>
            </a:r>
          </a:p>
          <a:p>
            <a:r>
              <a:rPr lang="en-US" altLang="ja-JP" b="1">
                <a:solidFill>
                  <a:srgbClr val="92D050"/>
                </a:solidFill>
                <a:latin typeface="Calibri" pitchFamily="34" charset="0"/>
                <a:cs typeface="HGP明朝E"/>
              </a:rPr>
              <a:t>(Caldwell and Linder, 2003)</a:t>
            </a:r>
            <a:endParaRPr lang="en-US" altLang="ja-JP" b="1">
              <a:solidFill>
                <a:srgbClr val="92D050"/>
              </a:solidFill>
              <a:latin typeface="Lucida Sans Unicode" pitchFamily="34" charset="0"/>
              <a:cs typeface="HGP明朝E"/>
            </a:endParaRPr>
          </a:p>
        </p:txBody>
      </p:sp>
      <p:sp>
        <p:nvSpPr>
          <p:cNvPr id="21511" name="Rectangle 3"/>
          <p:cNvSpPr>
            <a:spLocks noChangeArrowheads="1"/>
          </p:cNvSpPr>
          <p:nvPr/>
        </p:nvSpPr>
        <p:spPr bwMode="auto">
          <a:xfrm>
            <a:off x="142875" y="3929063"/>
            <a:ext cx="4143375" cy="461962"/>
          </a:xfrm>
          <a:prstGeom prst="rect">
            <a:avLst/>
          </a:prstGeom>
          <a:noFill/>
          <a:ln w="9525">
            <a:noFill/>
            <a:miter lim="800000"/>
            <a:headEnd/>
            <a:tailEnd/>
          </a:ln>
        </p:spPr>
        <p:txBody>
          <a:bodyPr>
            <a:spAutoFit/>
          </a:bodyPr>
          <a:lstStyle/>
          <a:p>
            <a:r>
              <a:rPr lang="en-US" altLang="ja-JP" sz="2400" b="1">
                <a:solidFill>
                  <a:srgbClr val="00B0F0"/>
                </a:solidFill>
                <a:latin typeface="Lucida Sans Unicode" pitchFamily="34" charset="0"/>
                <a:cs typeface="HGP明朝E"/>
              </a:rPr>
              <a:t>(A) </a:t>
            </a:r>
            <a:r>
              <a:rPr lang="en-US" altLang="ja-JP" sz="2400" b="1" u="sng">
                <a:solidFill>
                  <a:srgbClr val="00B0F0"/>
                </a:solidFill>
                <a:latin typeface="Lucida Sans Unicode" pitchFamily="34" charset="0"/>
                <a:cs typeface="HGP明朝E"/>
              </a:rPr>
              <a:t>Freezing models:   </a:t>
            </a:r>
            <a:endParaRPr lang="ja-JP" altLang="en-US" sz="2400" b="1" u="sng">
              <a:solidFill>
                <a:srgbClr val="00B0F0"/>
              </a:solidFill>
              <a:latin typeface="Lucida Sans Unicode" pitchFamily="34" charset="0"/>
              <a:cs typeface="HGP明朝E"/>
            </a:endParaRPr>
          </a:p>
        </p:txBody>
      </p:sp>
      <p:sp>
        <p:nvSpPr>
          <p:cNvPr id="21512" name="TextBox 30"/>
          <p:cNvSpPr txBox="1">
            <a:spLocks noChangeArrowheads="1"/>
          </p:cNvSpPr>
          <p:nvPr/>
        </p:nvSpPr>
        <p:spPr bwMode="auto">
          <a:xfrm>
            <a:off x="142875" y="2500313"/>
            <a:ext cx="8001000" cy="892175"/>
          </a:xfrm>
          <a:prstGeom prst="rect">
            <a:avLst/>
          </a:prstGeom>
          <a:noFill/>
          <a:ln w="9525">
            <a:noFill/>
            <a:miter lim="800000"/>
            <a:headEnd/>
            <a:tailEnd/>
          </a:ln>
        </p:spPr>
        <p:txBody>
          <a:bodyPr>
            <a:spAutoFit/>
          </a:bodyPr>
          <a:lstStyle/>
          <a:p>
            <a:r>
              <a:rPr lang="en-US" sz="2800" b="1">
                <a:solidFill>
                  <a:srgbClr val="FF0000"/>
                </a:solidFill>
                <a:latin typeface="Calibri" pitchFamily="34" charset="0"/>
              </a:rPr>
              <a:t>Broad categorization -- which term dominates:</a:t>
            </a:r>
          </a:p>
          <a:p>
            <a:endParaRPr lang="en-IN" sz="2400">
              <a:latin typeface="Calibri" pitchFamily="34" charset="0"/>
            </a:endParaRPr>
          </a:p>
        </p:txBody>
      </p:sp>
      <p:sp>
        <p:nvSpPr>
          <p:cNvPr id="21513" name="TextBox 40"/>
          <p:cNvSpPr txBox="1">
            <a:spLocks noChangeArrowheads="1"/>
          </p:cNvSpPr>
          <p:nvPr/>
        </p:nvSpPr>
        <p:spPr bwMode="auto">
          <a:xfrm>
            <a:off x="71438" y="4357688"/>
            <a:ext cx="6786562" cy="1631950"/>
          </a:xfrm>
          <a:prstGeom prst="rect">
            <a:avLst/>
          </a:prstGeom>
          <a:noFill/>
          <a:ln w="9525">
            <a:noFill/>
            <a:miter lim="800000"/>
            <a:headEnd/>
            <a:tailEnd/>
          </a:ln>
        </p:spPr>
        <p:txBody>
          <a:bodyPr>
            <a:spAutoFit/>
          </a:bodyPr>
          <a:lstStyle/>
          <a:p>
            <a:pPr>
              <a:buFont typeface="Arial" pitchFamily="34" charset="0"/>
              <a:buChar char="•"/>
            </a:pPr>
            <a:r>
              <a:rPr lang="en-IN" sz="2000" b="1">
                <a:solidFill>
                  <a:srgbClr val="FFFF00"/>
                </a:solidFill>
                <a:latin typeface="Calibri" pitchFamily="34" charset="0"/>
              </a:rPr>
              <a:t>Models in which scalar field mimics the background (radiation/matter)  being subdominant for most of the evolution history. Only at late times it   becomes dominant and accounts for the late time acceleration. Such a  solution is referred to as tracker.</a:t>
            </a:r>
          </a:p>
        </p:txBody>
      </p:sp>
      <p:pic>
        <p:nvPicPr>
          <p:cNvPr id="21514" name="Picture 3"/>
          <p:cNvPicPr>
            <a:picLocks noChangeAspect="1" noChangeArrowheads="1"/>
          </p:cNvPicPr>
          <p:nvPr/>
        </p:nvPicPr>
        <p:blipFill>
          <a:blip r:embed="rId3"/>
          <a:srcRect/>
          <a:stretch>
            <a:fillRect/>
          </a:stretch>
        </p:blipFill>
        <p:spPr bwMode="auto">
          <a:xfrm>
            <a:off x="5705475" y="928688"/>
            <a:ext cx="3009900" cy="695325"/>
          </a:xfrm>
          <a:prstGeom prst="rect">
            <a:avLst/>
          </a:prstGeom>
          <a:solidFill>
            <a:srgbClr val="FFFF00"/>
          </a:solidFill>
          <a:ln w="9525">
            <a:noFill/>
            <a:miter lim="800000"/>
            <a:headEnd/>
            <a:tailEnd/>
          </a:ln>
        </p:spPr>
      </p:pic>
      <p:pic>
        <p:nvPicPr>
          <p:cNvPr id="52" name="Picture 18"/>
          <p:cNvPicPr>
            <a:picLocks noChangeAspect="1" noChangeArrowheads="1"/>
          </p:cNvPicPr>
          <p:nvPr/>
        </p:nvPicPr>
        <p:blipFill>
          <a:blip r:embed="rId4"/>
          <a:srcRect/>
          <a:stretch>
            <a:fillRect/>
          </a:stretch>
        </p:blipFill>
        <p:spPr bwMode="auto">
          <a:xfrm>
            <a:off x="6943725" y="3571875"/>
            <a:ext cx="2057400" cy="2057400"/>
          </a:xfrm>
          <a:prstGeom prst="rect">
            <a:avLst/>
          </a:prstGeom>
          <a:solidFill>
            <a:schemeClr val="tx1"/>
          </a:solidFill>
          <a:ln w="9525">
            <a:solidFill>
              <a:schemeClr val="bg2"/>
            </a:solidFill>
            <a:miter lim="800000"/>
            <a:headEnd/>
            <a:tailEnd/>
          </a:ln>
        </p:spPr>
      </p:pic>
      <p:sp>
        <p:nvSpPr>
          <p:cNvPr id="65" name="Line 20"/>
          <p:cNvSpPr>
            <a:spLocks noChangeShapeType="1"/>
          </p:cNvSpPr>
          <p:nvPr/>
        </p:nvSpPr>
        <p:spPr bwMode="auto">
          <a:xfrm flipH="1" flipV="1">
            <a:off x="7429500" y="5067300"/>
            <a:ext cx="533400" cy="76200"/>
          </a:xfrm>
          <a:prstGeom prst="line">
            <a:avLst/>
          </a:prstGeom>
          <a:noFill/>
          <a:ln w="25400">
            <a:solidFill>
              <a:schemeClr val="bg1"/>
            </a:solidFill>
            <a:round/>
            <a:headEnd type="stealth" w="med" len="med"/>
            <a:tailEnd/>
          </a:ln>
        </p:spPr>
        <p:txBody>
          <a:bodyPr wrap="none" anchor="ctr"/>
          <a:lstStyle/>
          <a:p>
            <a:endParaRPr lang="en-IN"/>
          </a:p>
        </p:txBody>
      </p:sp>
      <p:sp>
        <p:nvSpPr>
          <p:cNvPr id="68" name="Flowchart: Connector 67"/>
          <p:cNvSpPr/>
          <p:nvPr/>
        </p:nvSpPr>
        <p:spPr>
          <a:xfrm>
            <a:off x="7500938" y="5143500"/>
            <a:ext cx="142875" cy="14287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21518" name="Picture 29"/>
          <p:cNvPicPr>
            <a:picLocks noChangeAspect="1" noChangeArrowheads="1"/>
          </p:cNvPicPr>
          <p:nvPr/>
        </p:nvPicPr>
        <p:blipFill>
          <a:blip r:embed="rId5"/>
          <a:srcRect/>
          <a:stretch>
            <a:fillRect/>
          </a:stretch>
        </p:blipFill>
        <p:spPr bwMode="auto">
          <a:xfrm>
            <a:off x="7500938" y="3214688"/>
            <a:ext cx="1143000" cy="327025"/>
          </a:xfrm>
          <a:prstGeom prst="rect">
            <a:avLst/>
          </a:prstGeom>
          <a:noFill/>
          <a:ln w="9525">
            <a:noFill/>
            <a:miter lim="800000"/>
            <a:headEnd/>
            <a:tailEnd/>
          </a:ln>
        </p:spPr>
      </p:pic>
      <p:sp>
        <p:nvSpPr>
          <p:cNvPr id="21519" name="Rectangle 5"/>
          <p:cNvSpPr>
            <a:spLocks noChangeArrowheads="1"/>
          </p:cNvSpPr>
          <p:nvPr/>
        </p:nvSpPr>
        <p:spPr bwMode="auto">
          <a:xfrm>
            <a:off x="3429000" y="6286500"/>
            <a:ext cx="2874963" cy="523875"/>
          </a:xfrm>
          <a:prstGeom prst="rect">
            <a:avLst/>
          </a:prstGeom>
          <a:solidFill>
            <a:schemeClr val="bg1"/>
          </a:solidFill>
          <a:ln w="9525">
            <a:noFill/>
            <a:miter lim="800000"/>
            <a:headEnd/>
            <a:tailEnd/>
          </a:ln>
        </p:spPr>
        <p:txBody>
          <a:bodyPr wrap="none">
            <a:spAutoFit/>
          </a:bodyPr>
          <a:lstStyle/>
          <a:p>
            <a:r>
              <a:rPr lang="en-US" altLang="ja-JP" sz="2800" b="1">
                <a:solidFill>
                  <a:srgbClr val="00B0F0"/>
                </a:solidFill>
                <a:latin typeface="Calibri" pitchFamily="34" charset="0"/>
                <a:cs typeface="HGP明朝E"/>
              </a:rPr>
              <a:t>w decreases to -1.</a:t>
            </a:r>
          </a:p>
        </p:txBody>
      </p:sp>
      <p:sp>
        <p:nvSpPr>
          <p:cNvPr id="21520" name="Rectangle 4"/>
          <p:cNvSpPr>
            <a:spLocks noChangeArrowheads="1"/>
          </p:cNvSpPr>
          <p:nvPr/>
        </p:nvSpPr>
        <p:spPr bwMode="auto">
          <a:xfrm>
            <a:off x="142875" y="6000750"/>
            <a:ext cx="4786313" cy="708025"/>
          </a:xfrm>
          <a:prstGeom prst="rect">
            <a:avLst/>
          </a:prstGeom>
          <a:noFill/>
          <a:ln w="9525">
            <a:noFill/>
            <a:miter lim="800000"/>
            <a:headEnd/>
            <a:tailEnd/>
          </a:ln>
        </p:spPr>
        <p:txBody>
          <a:bodyPr>
            <a:spAutoFit/>
          </a:bodyPr>
          <a:lstStyle/>
          <a:p>
            <a:r>
              <a:rPr lang="en-US" altLang="ja-JP" sz="2000" b="1">
                <a:latin typeface="Calibri" pitchFamily="34" charset="0"/>
                <a:cs typeface="HGP明朝E"/>
              </a:rPr>
              <a:t>The evolution of the field gradually </a:t>
            </a:r>
          </a:p>
          <a:p>
            <a:r>
              <a:rPr lang="en-US" altLang="ja-JP" sz="2000" b="1">
                <a:latin typeface="Calibri" pitchFamily="34" charset="0"/>
                <a:cs typeface="HGP明朝E"/>
              </a:rPr>
              <a:t>slows down.</a:t>
            </a:r>
            <a:endParaRPr lang="ja-JP" altLang="en-US" sz="2000" b="1">
              <a:latin typeface="Calibri" pitchFamily="34" charset="0"/>
              <a:cs typeface="HGP明朝E"/>
            </a:endParaRPr>
          </a:p>
        </p:txBody>
      </p:sp>
      <p:pic>
        <p:nvPicPr>
          <p:cNvPr id="21521" name="Picture 8"/>
          <p:cNvPicPr>
            <a:picLocks noChangeAspect="1" noChangeArrowheads="1"/>
          </p:cNvPicPr>
          <p:nvPr/>
        </p:nvPicPr>
        <p:blipFill>
          <a:blip r:embed="rId6"/>
          <a:srcRect/>
          <a:stretch>
            <a:fillRect/>
          </a:stretch>
        </p:blipFill>
        <p:spPr bwMode="auto">
          <a:xfrm>
            <a:off x="5638800" y="5857875"/>
            <a:ext cx="3505200"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500"/>
                                        <p:tgtEl>
                                          <p:spTgt spid="68"/>
                                        </p:tgtEl>
                                      </p:cBhvr>
                                    </p:animEffect>
                                  </p:childTnLst>
                                </p:cTn>
                              </p:par>
                              <p:par>
                                <p:cTn id="8" presetID="3" presetClass="entr" presetSubtype="1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linds(horizontal)">
                                      <p:cBhvr>
                                        <p:cTn id="13" dur="500"/>
                                        <p:tgtEl>
                                          <p:spTgt spid="65"/>
                                        </p:tgtEl>
                                      </p:cBhvr>
                                    </p:animEffect>
                                  </p:childTnLst>
                                </p:cTn>
                              </p:par>
                              <p:par>
                                <p:cTn id="14" presetID="3" presetClass="entr" presetSubtype="10" fill="hold" nodeType="withEffect">
                                  <p:stCondLst>
                                    <p:cond delay="0"/>
                                  </p:stCondLst>
                                  <p:childTnLst>
                                    <p:set>
                                      <p:cBhvr>
                                        <p:cTn id="15" dur="1" fill="hold">
                                          <p:stCondLst>
                                            <p:cond delay="0"/>
                                          </p:stCondLst>
                                        </p:cTn>
                                        <p:tgtEl>
                                          <p:spTgt spid="21518"/>
                                        </p:tgtEl>
                                        <p:attrNameLst>
                                          <p:attrName>style.visibility</p:attrName>
                                        </p:attrNameLst>
                                      </p:cBhvr>
                                      <p:to>
                                        <p:strVal val="visible"/>
                                      </p:to>
                                    </p:set>
                                    <p:animEffect transition="in" filter="blinds(horizontal)">
                                      <p:cBhvr>
                                        <p:cTn id="16" dur="500"/>
                                        <p:tgtEl>
                                          <p:spTgt spid="215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1521"/>
                                        </p:tgtEl>
                                        <p:attrNameLst>
                                          <p:attrName>style.visibility</p:attrName>
                                        </p:attrNameLst>
                                      </p:cBhvr>
                                      <p:to>
                                        <p:strVal val="visible"/>
                                      </p:to>
                                    </p:set>
                                    <p:animEffect transition="in" filter="blinds(horizontal)">
                                      <p:cBhvr>
                                        <p:cTn id="21"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214313" y="142875"/>
            <a:ext cx="3389312" cy="523875"/>
          </a:xfrm>
          <a:prstGeom prst="rect">
            <a:avLst/>
          </a:prstGeom>
          <a:noFill/>
          <a:ln w="9525">
            <a:noFill/>
            <a:miter lim="800000"/>
            <a:headEnd/>
            <a:tailEnd/>
          </a:ln>
        </p:spPr>
        <p:txBody>
          <a:bodyPr wrap="none">
            <a:spAutoFit/>
          </a:bodyPr>
          <a:lstStyle/>
          <a:p>
            <a:r>
              <a:rPr lang="en-US" altLang="ja-JP" sz="2800" b="1">
                <a:solidFill>
                  <a:srgbClr val="00B0F0"/>
                </a:solidFill>
                <a:latin typeface="Calibri" pitchFamily="34" charset="0"/>
                <a:cs typeface="HGP明朝E"/>
              </a:rPr>
              <a:t>(B)  </a:t>
            </a:r>
            <a:r>
              <a:rPr lang="en-US" altLang="ja-JP" sz="2800" b="1" u="sng">
                <a:solidFill>
                  <a:srgbClr val="00B0F0"/>
                </a:solidFill>
                <a:latin typeface="Calibri" pitchFamily="34" charset="0"/>
                <a:cs typeface="HGP明朝E"/>
              </a:rPr>
              <a:t>Thawing models</a:t>
            </a:r>
            <a:r>
              <a:rPr lang="en-US" altLang="ja-JP" sz="2800" b="1">
                <a:solidFill>
                  <a:srgbClr val="00B0F0"/>
                </a:solidFill>
                <a:latin typeface="Calibri" pitchFamily="34" charset="0"/>
                <a:cs typeface="HGP明朝E"/>
              </a:rPr>
              <a:t>: </a:t>
            </a:r>
            <a:endParaRPr lang="ja-JP" altLang="en-US" sz="2800" b="1">
              <a:solidFill>
                <a:srgbClr val="00B0F0"/>
              </a:solidFill>
              <a:latin typeface="Calibri" pitchFamily="34" charset="0"/>
              <a:cs typeface="HGP明朝E"/>
            </a:endParaRPr>
          </a:p>
        </p:txBody>
      </p:sp>
      <p:sp>
        <p:nvSpPr>
          <p:cNvPr id="22531" name="TextBox 41"/>
          <p:cNvSpPr txBox="1">
            <a:spLocks noChangeArrowheads="1"/>
          </p:cNvSpPr>
          <p:nvPr/>
        </p:nvSpPr>
        <p:spPr bwMode="auto">
          <a:xfrm>
            <a:off x="71438" y="714375"/>
            <a:ext cx="6143625" cy="1938338"/>
          </a:xfrm>
          <a:prstGeom prst="rect">
            <a:avLst/>
          </a:prstGeom>
          <a:noFill/>
          <a:ln w="9525">
            <a:noFill/>
            <a:miter lim="800000"/>
            <a:headEnd/>
            <a:tailEnd/>
          </a:ln>
        </p:spPr>
        <p:txBody>
          <a:bodyPr>
            <a:spAutoFit/>
          </a:bodyPr>
          <a:lstStyle/>
          <a:p>
            <a:pPr>
              <a:buFont typeface="Arial" pitchFamily="34" charset="0"/>
              <a:buChar char="•"/>
            </a:pPr>
            <a:r>
              <a:rPr lang="en-IN" sz="2000" b="1">
                <a:solidFill>
                  <a:srgbClr val="FFFF00"/>
                </a:solidFill>
                <a:latin typeface="Calibri" pitchFamily="34" charset="0"/>
              </a:rPr>
              <a:t>At early times, the field gets locked (w(φ) = −1) due to large Hubble damping and waits for the matter energy density to become comparable to field energy density which is made to happen at late times. The field then begins to evolve towards larger values of w(φ) starting from w(</a:t>
            </a:r>
            <a:r>
              <a:rPr lang="el-GR" sz="2000" b="1">
                <a:solidFill>
                  <a:srgbClr val="FFFF00"/>
                </a:solidFill>
                <a:latin typeface="Calibri" pitchFamily="34" charset="0"/>
              </a:rPr>
              <a:t>φ) = −1.</a:t>
            </a:r>
            <a:endParaRPr lang="en-US" sz="2000" b="1">
              <a:solidFill>
                <a:srgbClr val="FFFF00"/>
              </a:solidFill>
              <a:latin typeface="Calibri" pitchFamily="34" charset="0"/>
            </a:endParaRPr>
          </a:p>
        </p:txBody>
      </p:sp>
      <p:pic>
        <p:nvPicPr>
          <p:cNvPr id="22532" name="Picture 7"/>
          <p:cNvPicPr>
            <a:picLocks noChangeAspect="1" noChangeArrowheads="1"/>
          </p:cNvPicPr>
          <p:nvPr/>
        </p:nvPicPr>
        <p:blipFill>
          <a:blip r:embed="rId3"/>
          <a:srcRect/>
          <a:stretch>
            <a:fillRect/>
          </a:stretch>
        </p:blipFill>
        <p:spPr bwMode="auto">
          <a:xfrm>
            <a:off x="5729288" y="3114675"/>
            <a:ext cx="3200400" cy="457200"/>
          </a:xfrm>
          <a:prstGeom prst="rect">
            <a:avLst/>
          </a:prstGeom>
          <a:noFill/>
          <a:ln w="9525">
            <a:noFill/>
            <a:miter lim="800000"/>
            <a:headEnd/>
            <a:tailEnd/>
          </a:ln>
        </p:spPr>
      </p:pic>
      <p:sp>
        <p:nvSpPr>
          <p:cNvPr id="22533" name="Rectangle 11"/>
          <p:cNvSpPr>
            <a:spLocks noChangeArrowheads="1"/>
          </p:cNvSpPr>
          <p:nvPr/>
        </p:nvSpPr>
        <p:spPr bwMode="auto">
          <a:xfrm>
            <a:off x="71438" y="2857500"/>
            <a:ext cx="5357812" cy="461963"/>
          </a:xfrm>
          <a:prstGeom prst="rect">
            <a:avLst/>
          </a:prstGeom>
          <a:noFill/>
          <a:ln w="9525">
            <a:noFill/>
            <a:miter lim="800000"/>
            <a:headEnd/>
            <a:tailEnd/>
          </a:ln>
        </p:spPr>
        <p:txBody>
          <a:bodyPr>
            <a:spAutoFit/>
          </a:bodyPr>
          <a:lstStyle/>
          <a:p>
            <a:r>
              <a:rPr lang="en-US" altLang="ja-JP" sz="2400" b="1">
                <a:latin typeface="Calibri" pitchFamily="34" charset="0"/>
                <a:cs typeface="HGP明朝E"/>
              </a:rPr>
              <a:t>The field begins to move only recently.</a:t>
            </a:r>
            <a:endParaRPr lang="ja-JP" altLang="en-US" sz="2400" b="1">
              <a:latin typeface="Calibri" pitchFamily="34" charset="0"/>
              <a:cs typeface="HGP明朝E"/>
            </a:endParaRPr>
          </a:p>
        </p:txBody>
      </p:sp>
      <p:sp>
        <p:nvSpPr>
          <p:cNvPr id="22534" name="Rectangle 12"/>
          <p:cNvSpPr>
            <a:spLocks noChangeArrowheads="1"/>
          </p:cNvSpPr>
          <p:nvPr/>
        </p:nvSpPr>
        <p:spPr bwMode="auto">
          <a:xfrm>
            <a:off x="2103438" y="3429000"/>
            <a:ext cx="2754312" cy="461963"/>
          </a:xfrm>
          <a:prstGeom prst="rect">
            <a:avLst/>
          </a:prstGeom>
          <a:solidFill>
            <a:schemeClr val="bg1"/>
          </a:solidFill>
          <a:ln w="9525">
            <a:noFill/>
            <a:miter lim="800000"/>
            <a:headEnd/>
            <a:tailEnd/>
          </a:ln>
        </p:spPr>
        <p:txBody>
          <a:bodyPr wrap="none">
            <a:spAutoFit/>
          </a:bodyPr>
          <a:lstStyle/>
          <a:p>
            <a:r>
              <a:rPr lang="en-US" altLang="ja-JP" sz="2400" b="1">
                <a:solidFill>
                  <a:srgbClr val="00B0F0"/>
                </a:solidFill>
                <a:latin typeface="Calibri" pitchFamily="34" charset="0"/>
                <a:cs typeface="HGP明朝E"/>
              </a:rPr>
              <a:t>w increases from -1.</a:t>
            </a:r>
          </a:p>
        </p:txBody>
      </p:sp>
      <p:pic>
        <p:nvPicPr>
          <p:cNvPr id="22535" name="Picture 30"/>
          <p:cNvPicPr>
            <a:picLocks noChangeAspect="1" noChangeArrowheads="1"/>
          </p:cNvPicPr>
          <p:nvPr/>
        </p:nvPicPr>
        <p:blipFill>
          <a:blip r:embed="rId4"/>
          <a:srcRect/>
          <a:stretch>
            <a:fillRect/>
          </a:stretch>
        </p:blipFill>
        <p:spPr bwMode="auto">
          <a:xfrm>
            <a:off x="6791325" y="214313"/>
            <a:ext cx="1066800" cy="304800"/>
          </a:xfrm>
          <a:prstGeom prst="rect">
            <a:avLst/>
          </a:prstGeom>
          <a:noFill/>
          <a:ln w="9525">
            <a:noFill/>
            <a:miter lim="800000"/>
            <a:headEnd/>
            <a:tailEnd/>
          </a:ln>
        </p:spPr>
      </p:pic>
      <p:pic>
        <p:nvPicPr>
          <p:cNvPr id="11" name="Picture 21"/>
          <p:cNvPicPr>
            <a:picLocks noChangeAspect="1" noChangeArrowheads="1"/>
          </p:cNvPicPr>
          <p:nvPr/>
        </p:nvPicPr>
        <p:blipFill>
          <a:blip r:embed="rId5"/>
          <a:srcRect/>
          <a:stretch>
            <a:fillRect/>
          </a:stretch>
        </p:blipFill>
        <p:spPr bwMode="auto">
          <a:xfrm>
            <a:off x="6500813" y="714375"/>
            <a:ext cx="2133600" cy="2143125"/>
          </a:xfrm>
          <a:prstGeom prst="rect">
            <a:avLst/>
          </a:prstGeom>
          <a:noFill/>
          <a:ln w="9525">
            <a:noFill/>
            <a:miter lim="800000"/>
            <a:headEnd/>
            <a:tailEnd/>
          </a:ln>
        </p:spPr>
      </p:pic>
      <p:sp>
        <p:nvSpPr>
          <p:cNvPr id="14" name="Flowchart: Connector 13"/>
          <p:cNvSpPr/>
          <p:nvPr/>
        </p:nvSpPr>
        <p:spPr>
          <a:xfrm>
            <a:off x="6858000" y="785813"/>
            <a:ext cx="142875" cy="14287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cxnSp>
        <p:nvCxnSpPr>
          <p:cNvPr id="18" name="Straight Arrow Connector 17"/>
          <p:cNvCxnSpPr/>
          <p:nvPr/>
        </p:nvCxnSpPr>
        <p:spPr>
          <a:xfrm>
            <a:off x="6858000" y="714375"/>
            <a:ext cx="500063" cy="2857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43042" y="4643446"/>
            <a:ext cx="4572000" cy="923330"/>
          </a:xfrm>
          <a:prstGeom prst="rect">
            <a:avLst/>
          </a:prstGeom>
        </p:spPr>
        <p:txBody>
          <a:bodyPr>
            <a:spAutoFit/>
          </a:bodyPr>
          <a:lstStyle/>
          <a:p>
            <a:pPr algn="ctr"/>
            <a:r>
              <a:rPr lang="en-US" b="1" dirty="0" smtClean="0"/>
              <a:t>Scalar Field Dynamics in presence of background matter : </a:t>
            </a:r>
            <a:r>
              <a:rPr lang="en-US" b="1" dirty="0" smtClean="0">
                <a:solidFill>
                  <a:srgbClr val="FF0000"/>
                </a:solidFill>
              </a:rPr>
              <a:t>Tracker or Freezing Models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blinds(horizontal)">
                                      <p:cBhvr>
                                        <p:cTn id="16" dur="500"/>
                                        <p:tgtEl>
                                          <p:spTgt spid="2253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blinds(horizontal)">
                                      <p:cBhvr>
                                        <p:cTn id="21"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71438" y="1031875"/>
            <a:ext cx="5572125" cy="5611813"/>
          </a:xfrm>
          <a:prstGeom prst="rect">
            <a:avLst/>
          </a:prstGeom>
          <a:noFill/>
          <a:ln w="9525">
            <a:noFill/>
            <a:miter lim="800000"/>
            <a:headEnd/>
            <a:tailEnd/>
          </a:ln>
        </p:spPr>
      </p:pic>
      <p:sp>
        <p:nvSpPr>
          <p:cNvPr id="23555" name="Rectangle 3"/>
          <p:cNvSpPr>
            <a:spLocks noChangeArrowheads="1"/>
          </p:cNvSpPr>
          <p:nvPr/>
        </p:nvSpPr>
        <p:spPr bwMode="auto">
          <a:xfrm>
            <a:off x="357188" y="285750"/>
            <a:ext cx="5443537" cy="549275"/>
          </a:xfrm>
          <a:prstGeom prst="rect">
            <a:avLst/>
          </a:prstGeom>
          <a:noFill/>
          <a:ln w="9525">
            <a:noFill/>
            <a:miter lim="800000"/>
            <a:headEnd/>
            <a:tailEnd/>
          </a:ln>
        </p:spPr>
        <p:txBody>
          <a:bodyPr wrap="none">
            <a:spAutoFit/>
          </a:bodyPr>
          <a:lstStyle/>
          <a:p>
            <a:r>
              <a:rPr lang="en-US" altLang="ja-JP" sz="3000" b="1">
                <a:latin typeface="Calibri" pitchFamily="34" charset="0"/>
                <a:cs typeface="HGP明朝E"/>
              </a:rPr>
              <a:t>Quintessence in the (w,w’) plane</a:t>
            </a:r>
            <a:endParaRPr lang="en-US" altLang="ja-JP" sz="2800" b="1">
              <a:latin typeface="Calibri" pitchFamily="34" charset="0"/>
              <a:cs typeface="HGP明朝E"/>
            </a:endParaRPr>
          </a:p>
        </p:txBody>
      </p:sp>
      <p:pic>
        <p:nvPicPr>
          <p:cNvPr id="23556" name="Picture 4"/>
          <p:cNvPicPr>
            <a:picLocks noChangeAspect="1" noChangeArrowheads="1"/>
          </p:cNvPicPr>
          <p:nvPr/>
        </p:nvPicPr>
        <p:blipFill>
          <a:blip r:embed="rId3"/>
          <a:srcRect/>
          <a:stretch>
            <a:fillRect/>
          </a:stretch>
        </p:blipFill>
        <p:spPr bwMode="auto">
          <a:xfrm>
            <a:off x="3857625" y="2209800"/>
            <a:ext cx="1066800" cy="304800"/>
          </a:xfrm>
          <a:prstGeom prst="rect">
            <a:avLst/>
          </a:prstGeom>
          <a:noFill/>
          <a:ln w="9525">
            <a:noFill/>
            <a:miter lim="800000"/>
            <a:headEnd/>
            <a:tailEnd/>
          </a:ln>
        </p:spPr>
      </p:pic>
      <p:pic>
        <p:nvPicPr>
          <p:cNvPr id="23557" name="Picture 5"/>
          <p:cNvPicPr>
            <a:picLocks noChangeAspect="1" noChangeArrowheads="1"/>
          </p:cNvPicPr>
          <p:nvPr/>
        </p:nvPicPr>
        <p:blipFill>
          <a:blip r:embed="rId4"/>
          <a:srcRect/>
          <a:stretch>
            <a:fillRect/>
          </a:stretch>
        </p:blipFill>
        <p:spPr bwMode="auto">
          <a:xfrm>
            <a:off x="3786188" y="4572000"/>
            <a:ext cx="1143000" cy="327025"/>
          </a:xfrm>
          <a:prstGeom prst="rect">
            <a:avLst/>
          </a:prstGeom>
          <a:noFill/>
          <a:ln w="9525">
            <a:noFill/>
            <a:miter lim="800000"/>
            <a:headEnd/>
            <a:tailEnd/>
          </a:ln>
        </p:spPr>
      </p:pic>
      <p:sp>
        <p:nvSpPr>
          <p:cNvPr id="23558" name="Rectangle 6"/>
          <p:cNvSpPr>
            <a:spLocks noChangeArrowheads="1"/>
          </p:cNvSpPr>
          <p:nvPr/>
        </p:nvSpPr>
        <p:spPr bwMode="auto">
          <a:xfrm>
            <a:off x="458788" y="3286125"/>
            <a:ext cx="327025" cy="784225"/>
          </a:xfrm>
          <a:prstGeom prst="rect">
            <a:avLst/>
          </a:prstGeom>
          <a:noFill/>
          <a:ln w="9525">
            <a:noFill/>
            <a:miter lim="800000"/>
            <a:headEnd/>
            <a:tailEnd/>
          </a:ln>
        </p:spPr>
        <p:txBody>
          <a:bodyPr>
            <a:spAutoFit/>
          </a:bodyPr>
          <a:lstStyle/>
          <a:p>
            <a:r>
              <a:rPr lang="en-US" altLang="ja-JP" sz="4500" b="1">
                <a:solidFill>
                  <a:srgbClr val="0000FF"/>
                </a:solidFill>
                <a:latin typeface="Calibri" pitchFamily="34" charset="0"/>
                <a:cs typeface="HGP明朝E"/>
              </a:rPr>
              <a:t>.</a:t>
            </a:r>
            <a:endParaRPr lang="en-US" altLang="ja-JP" sz="3600" b="1">
              <a:solidFill>
                <a:srgbClr val="0000FF"/>
              </a:solidFill>
              <a:latin typeface="Calibri" pitchFamily="34" charset="0"/>
              <a:cs typeface="HGP明朝E"/>
            </a:endParaRPr>
          </a:p>
        </p:txBody>
      </p:sp>
      <p:sp>
        <p:nvSpPr>
          <p:cNvPr id="23559" name="Line 7"/>
          <p:cNvSpPr>
            <a:spLocks noChangeShapeType="1"/>
          </p:cNvSpPr>
          <p:nvPr/>
        </p:nvSpPr>
        <p:spPr bwMode="auto">
          <a:xfrm>
            <a:off x="714375" y="3857625"/>
            <a:ext cx="457200" cy="609600"/>
          </a:xfrm>
          <a:prstGeom prst="line">
            <a:avLst/>
          </a:prstGeom>
          <a:noFill/>
          <a:ln w="25400">
            <a:solidFill>
              <a:srgbClr val="FF0000"/>
            </a:solidFill>
            <a:round/>
            <a:headEnd type="stealth" w="med" len="med"/>
            <a:tailEnd/>
          </a:ln>
        </p:spPr>
        <p:txBody>
          <a:bodyPr wrap="none" anchor="ctr"/>
          <a:lstStyle/>
          <a:p>
            <a:endParaRPr lang="en-IN"/>
          </a:p>
        </p:txBody>
      </p:sp>
      <p:sp>
        <p:nvSpPr>
          <p:cNvPr id="23560" name="Rectangle 9"/>
          <p:cNvSpPr>
            <a:spLocks noChangeArrowheads="1"/>
          </p:cNvSpPr>
          <p:nvPr/>
        </p:nvSpPr>
        <p:spPr bwMode="auto">
          <a:xfrm>
            <a:off x="1000125" y="4500563"/>
            <a:ext cx="1038225" cy="427037"/>
          </a:xfrm>
          <a:prstGeom prst="rect">
            <a:avLst/>
          </a:prstGeom>
          <a:noFill/>
          <a:ln w="9525">
            <a:noFill/>
            <a:miter lim="800000"/>
            <a:headEnd/>
            <a:tailEnd/>
          </a:ln>
        </p:spPr>
        <p:txBody>
          <a:bodyPr wrap="none">
            <a:spAutoFit/>
          </a:bodyPr>
          <a:lstStyle/>
          <a:p>
            <a:r>
              <a:rPr lang="en-US" altLang="ja-JP" sz="2200" b="1">
                <a:solidFill>
                  <a:srgbClr val="0000FF"/>
                </a:solidFill>
                <a:latin typeface="Calibri" pitchFamily="34" charset="0"/>
                <a:cs typeface="HGP明朝E"/>
              </a:rPr>
              <a:t>LCDM</a:t>
            </a:r>
          </a:p>
        </p:txBody>
      </p:sp>
      <p:sp>
        <p:nvSpPr>
          <p:cNvPr id="23561" name="Rectangle 10"/>
          <p:cNvSpPr>
            <a:spLocks noChangeArrowheads="1"/>
          </p:cNvSpPr>
          <p:nvPr/>
        </p:nvSpPr>
        <p:spPr bwMode="auto">
          <a:xfrm>
            <a:off x="5786438" y="1524000"/>
            <a:ext cx="2973387" cy="1108075"/>
          </a:xfrm>
          <a:prstGeom prst="rect">
            <a:avLst/>
          </a:prstGeom>
          <a:noFill/>
          <a:ln w="9525">
            <a:noFill/>
            <a:miter lim="800000"/>
            <a:headEnd/>
            <a:tailEnd/>
          </a:ln>
        </p:spPr>
        <p:txBody>
          <a:bodyPr wrap="none">
            <a:spAutoFit/>
          </a:bodyPr>
          <a:lstStyle/>
          <a:p>
            <a:r>
              <a:rPr lang="en-US" altLang="ja-JP" sz="2200" b="1">
                <a:latin typeface="Calibri" pitchFamily="34" charset="0"/>
                <a:cs typeface="HGP明朝E"/>
              </a:rPr>
              <a:t>Present observations</a:t>
            </a:r>
          </a:p>
          <a:p>
            <a:r>
              <a:rPr lang="en-US" altLang="ja-JP" sz="2200" b="1">
                <a:latin typeface="Calibri" pitchFamily="34" charset="0"/>
                <a:cs typeface="HGP明朝E"/>
              </a:rPr>
              <a:t>do not see the evidence </a:t>
            </a:r>
          </a:p>
          <a:p>
            <a:r>
              <a:rPr lang="en-US" altLang="ja-JP" sz="2200" b="1">
                <a:latin typeface="Calibri" pitchFamily="34" charset="0"/>
                <a:cs typeface="HGP明朝E"/>
              </a:rPr>
              <a:t>for the variation of w.</a:t>
            </a:r>
            <a:endParaRPr lang="ja-JP" altLang="en-US" sz="2200" b="1">
              <a:latin typeface="Calibri" pitchFamily="34" charset="0"/>
              <a:cs typeface="HGP明朝E"/>
            </a:endParaRPr>
          </a:p>
        </p:txBody>
      </p:sp>
      <p:sp>
        <p:nvSpPr>
          <p:cNvPr id="23562" name="Rectangle 11"/>
          <p:cNvSpPr>
            <a:spLocks noChangeArrowheads="1"/>
          </p:cNvSpPr>
          <p:nvPr/>
        </p:nvSpPr>
        <p:spPr bwMode="auto">
          <a:xfrm>
            <a:off x="5857875" y="3505200"/>
            <a:ext cx="3143250" cy="1446213"/>
          </a:xfrm>
          <a:prstGeom prst="rect">
            <a:avLst/>
          </a:prstGeom>
          <a:solidFill>
            <a:srgbClr val="00FF00"/>
          </a:solidFill>
          <a:ln w="9525">
            <a:noFill/>
            <a:miter lim="800000"/>
            <a:headEnd/>
            <a:tailEnd/>
          </a:ln>
        </p:spPr>
        <p:txBody>
          <a:bodyPr>
            <a:spAutoFit/>
          </a:bodyPr>
          <a:lstStyle/>
          <a:p>
            <a:r>
              <a:rPr lang="en-US" altLang="ja-JP" sz="2200" b="1">
                <a:solidFill>
                  <a:srgbClr val="FF0000"/>
                </a:solidFill>
                <a:latin typeface="Calibri" pitchFamily="34" charset="0"/>
                <a:cs typeface="HGP明朝E"/>
              </a:rPr>
              <a:t>Hopefully we can find</a:t>
            </a:r>
          </a:p>
          <a:p>
            <a:r>
              <a:rPr lang="en-US" altLang="ja-JP" sz="2200" b="1">
                <a:solidFill>
                  <a:srgbClr val="FF0000"/>
                </a:solidFill>
                <a:latin typeface="Calibri" pitchFamily="34" charset="0"/>
                <a:cs typeface="HGP明朝E"/>
              </a:rPr>
              <a:t>some deviation from </a:t>
            </a:r>
          </a:p>
          <a:p>
            <a:r>
              <a:rPr lang="en-US" altLang="ja-JP" sz="2200" b="1">
                <a:solidFill>
                  <a:srgbClr val="FF0000"/>
                </a:solidFill>
                <a:latin typeface="Calibri" pitchFamily="34" charset="0"/>
                <a:cs typeface="HGP明朝E"/>
              </a:rPr>
              <a:t>the LCDM model</a:t>
            </a:r>
          </a:p>
          <a:p>
            <a:r>
              <a:rPr lang="en-US" altLang="ja-JP" sz="2200" b="1">
                <a:solidFill>
                  <a:srgbClr val="FF0000"/>
                </a:solidFill>
                <a:latin typeface="Calibri" pitchFamily="34" charset="0"/>
                <a:cs typeface="HGP明朝E"/>
              </a:rPr>
              <a:t>in future observations</a:t>
            </a:r>
            <a:r>
              <a:rPr lang="en-US" altLang="ja-JP" sz="2200" b="1">
                <a:latin typeface="Calibri" pitchFamily="34" charset="0"/>
                <a:cs typeface="HGP明朝E"/>
              </a:rPr>
              <a:t>.</a:t>
            </a:r>
            <a:endParaRPr lang="ja-JP" altLang="en-US" sz="2200" b="1">
              <a:latin typeface="Calibri" pitchFamily="34" charset="0"/>
              <a:cs typeface="HGP明朝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0"/>
          <p:cNvSpPr txBox="1">
            <a:spLocks noChangeArrowheads="1"/>
          </p:cNvSpPr>
          <p:nvPr/>
        </p:nvSpPr>
        <p:spPr bwMode="auto">
          <a:xfrm>
            <a:off x="357188" y="1214438"/>
            <a:ext cx="2557462" cy="708025"/>
          </a:xfrm>
          <a:prstGeom prst="rect">
            <a:avLst/>
          </a:prstGeom>
          <a:noFill/>
          <a:ln w="9525">
            <a:noFill/>
            <a:miter lim="800000"/>
            <a:headEnd/>
            <a:tailEnd/>
          </a:ln>
        </p:spPr>
        <p:txBody>
          <a:bodyPr wrap="none">
            <a:spAutoFit/>
          </a:bodyPr>
          <a:lstStyle/>
          <a:p>
            <a:r>
              <a:rPr lang="en-US" sz="2000" b="1">
                <a:solidFill>
                  <a:srgbClr val="FFFF00"/>
                </a:solidFill>
                <a:latin typeface="Lucida Sans Unicode" pitchFamily="34" charset="0"/>
              </a:rPr>
              <a:t>Action is given by: </a:t>
            </a:r>
          </a:p>
          <a:p>
            <a:endParaRPr lang="en-IN" sz="2000">
              <a:solidFill>
                <a:srgbClr val="FFFF00"/>
              </a:solidFill>
              <a:latin typeface="Lucida Sans Unicode" pitchFamily="34" charset="0"/>
            </a:endParaRPr>
          </a:p>
        </p:txBody>
      </p:sp>
      <p:sp>
        <p:nvSpPr>
          <p:cNvPr id="4100" name="Rectangle 4"/>
          <p:cNvSpPr>
            <a:spLocks noChangeArrowheads="1"/>
          </p:cNvSpPr>
          <p:nvPr/>
        </p:nvSpPr>
        <p:spPr bwMode="auto">
          <a:xfrm>
            <a:off x="500063" y="201613"/>
            <a:ext cx="4711700" cy="523875"/>
          </a:xfrm>
          <a:prstGeom prst="rect">
            <a:avLst/>
          </a:prstGeom>
          <a:noFill/>
          <a:ln w="9525">
            <a:noFill/>
            <a:miter lim="800000"/>
            <a:headEnd/>
            <a:tailEnd/>
          </a:ln>
        </p:spPr>
        <p:txBody>
          <a:bodyPr wrap="none">
            <a:spAutoFit/>
          </a:bodyPr>
          <a:lstStyle/>
          <a:p>
            <a:r>
              <a:rPr lang="en-IN" sz="2800" b="1">
                <a:latin typeface="Calibri" pitchFamily="34" charset="0"/>
              </a:rPr>
              <a:t>DYNAMICS OF TACHYON FIELD</a:t>
            </a:r>
            <a:endParaRPr lang="en-US" sz="2800">
              <a:latin typeface="Calibri" pitchFamily="34" charset="0"/>
            </a:endParaRPr>
          </a:p>
        </p:txBody>
      </p:sp>
      <p:sp>
        <p:nvSpPr>
          <p:cNvPr id="4101" name="TextBox 31"/>
          <p:cNvSpPr txBox="1">
            <a:spLocks noChangeArrowheads="1"/>
          </p:cNvSpPr>
          <p:nvPr/>
        </p:nvSpPr>
        <p:spPr bwMode="auto">
          <a:xfrm>
            <a:off x="142875" y="2428875"/>
            <a:ext cx="1922463" cy="369888"/>
          </a:xfrm>
          <a:prstGeom prst="rect">
            <a:avLst/>
          </a:prstGeom>
          <a:noFill/>
          <a:ln w="9525">
            <a:noFill/>
            <a:miter lim="800000"/>
            <a:headEnd/>
            <a:tailEnd/>
          </a:ln>
        </p:spPr>
        <p:txBody>
          <a:bodyPr wrap="none">
            <a:spAutoFit/>
          </a:bodyPr>
          <a:lstStyle/>
          <a:p>
            <a:r>
              <a:rPr lang="en-US" b="1">
                <a:solidFill>
                  <a:srgbClr val="FFFF00"/>
                </a:solidFill>
                <a:latin typeface="Lucida Sans Unicode" pitchFamily="34" charset="0"/>
              </a:rPr>
              <a:t>Energy</a:t>
            </a:r>
            <a:r>
              <a:rPr lang="en-US" b="1">
                <a:latin typeface="Lucida Sans Unicode" pitchFamily="34" charset="0"/>
              </a:rPr>
              <a:t> </a:t>
            </a:r>
            <a:r>
              <a:rPr lang="en-US" b="1">
                <a:solidFill>
                  <a:srgbClr val="FFFF00"/>
                </a:solidFill>
                <a:latin typeface="Lucida Sans Unicode" pitchFamily="34" charset="0"/>
              </a:rPr>
              <a:t>Density</a:t>
            </a:r>
            <a:r>
              <a:rPr lang="en-US" b="1">
                <a:latin typeface="Lucida Sans Unicode" pitchFamily="34" charset="0"/>
              </a:rPr>
              <a:t>:</a:t>
            </a:r>
            <a:endParaRPr lang="en-IN" b="1">
              <a:latin typeface="Lucida Sans Unicode" pitchFamily="34" charset="0"/>
            </a:endParaRPr>
          </a:p>
        </p:txBody>
      </p:sp>
      <p:sp>
        <p:nvSpPr>
          <p:cNvPr id="4102" name="TextBox 32"/>
          <p:cNvSpPr txBox="1">
            <a:spLocks noChangeArrowheads="1"/>
          </p:cNvSpPr>
          <p:nvPr/>
        </p:nvSpPr>
        <p:spPr bwMode="auto">
          <a:xfrm>
            <a:off x="4597400" y="2357438"/>
            <a:ext cx="2117725" cy="369887"/>
          </a:xfrm>
          <a:prstGeom prst="rect">
            <a:avLst/>
          </a:prstGeom>
          <a:noFill/>
          <a:ln w="9525">
            <a:noFill/>
            <a:miter lim="800000"/>
            <a:headEnd/>
            <a:tailEnd/>
          </a:ln>
        </p:spPr>
        <p:txBody>
          <a:bodyPr wrap="none">
            <a:spAutoFit/>
          </a:bodyPr>
          <a:lstStyle/>
          <a:p>
            <a:r>
              <a:rPr lang="en-US" b="1">
                <a:solidFill>
                  <a:srgbClr val="FFFF00"/>
                </a:solidFill>
                <a:latin typeface="Lucida Sans Unicode" pitchFamily="34" charset="0"/>
              </a:rPr>
              <a:t>Pressure Density:</a:t>
            </a:r>
            <a:endParaRPr lang="en-IN">
              <a:solidFill>
                <a:srgbClr val="FFFF00"/>
              </a:solidFill>
              <a:latin typeface="Lucida Sans Unicode" pitchFamily="34" charset="0"/>
            </a:endParaRPr>
          </a:p>
        </p:txBody>
      </p:sp>
      <p:sp>
        <p:nvSpPr>
          <p:cNvPr id="4103" name="TextBox 34"/>
          <p:cNvSpPr txBox="1">
            <a:spLocks noChangeArrowheads="1"/>
          </p:cNvSpPr>
          <p:nvPr/>
        </p:nvSpPr>
        <p:spPr bwMode="auto">
          <a:xfrm>
            <a:off x="131763" y="4068763"/>
            <a:ext cx="3297237" cy="646112"/>
          </a:xfrm>
          <a:prstGeom prst="rect">
            <a:avLst/>
          </a:prstGeom>
          <a:noFill/>
          <a:ln w="9525">
            <a:noFill/>
            <a:miter lim="800000"/>
            <a:headEnd/>
            <a:tailEnd/>
          </a:ln>
        </p:spPr>
        <p:txBody>
          <a:bodyPr wrap="none">
            <a:spAutoFit/>
          </a:bodyPr>
          <a:lstStyle/>
          <a:p>
            <a:r>
              <a:rPr lang="en-US" b="1">
                <a:solidFill>
                  <a:srgbClr val="FFFF00"/>
                </a:solidFill>
                <a:latin typeface="Lucida Sans Unicode" pitchFamily="34" charset="0"/>
              </a:rPr>
              <a:t>Equation of motion for </a:t>
            </a:r>
            <a:r>
              <a:rPr lang="el-GR" b="1">
                <a:solidFill>
                  <a:srgbClr val="FFFF00"/>
                </a:solidFill>
                <a:latin typeface="Lucida Sans Unicode" pitchFamily="34" charset="0"/>
              </a:rPr>
              <a:t>φ</a:t>
            </a:r>
            <a:r>
              <a:rPr lang="en-US" b="1">
                <a:solidFill>
                  <a:srgbClr val="FFFF00"/>
                </a:solidFill>
                <a:latin typeface="Lucida Sans Unicode" pitchFamily="34" charset="0"/>
              </a:rPr>
              <a:t>(t):</a:t>
            </a:r>
          </a:p>
          <a:p>
            <a:endParaRPr lang="en-IN">
              <a:solidFill>
                <a:srgbClr val="FFFF00"/>
              </a:solidFill>
              <a:latin typeface="Lucida Sans Unicode" pitchFamily="34" charset="0"/>
            </a:endParaRPr>
          </a:p>
        </p:txBody>
      </p:sp>
      <p:sp>
        <p:nvSpPr>
          <p:cNvPr id="4104" name="TextBox 35"/>
          <p:cNvSpPr txBox="1">
            <a:spLocks noChangeArrowheads="1"/>
          </p:cNvSpPr>
          <p:nvPr/>
        </p:nvSpPr>
        <p:spPr bwMode="auto">
          <a:xfrm>
            <a:off x="142875" y="5072063"/>
            <a:ext cx="3014663" cy="923925"/>
          </a:xfrm>
          <a:prstGeom prst="rect">
            <a:avLst/>
          </a:prstGeom>
          <a:noFill/>
          <a:ln w="9525">
            <a:noFill/>
            <a:miter lim="800000"/>
            <a:headEnd/>
            <a:tailEnd/>
          </a:ln>
        </p:spPr>
        <p:txBody>
          <a:bodyPr wrap="none">
            <a:spAutoFit/>
          </a:bodyPr>
          <a:lstStyle/>
          <a:p>
            <a:r>
              <a:rPr lang="en-US" b="1">
                <a:solidFill>
                  <a:srgbClr val="FFFF00"/>
                </a:solidFill>
                <a:latin typeface="Lucida Sans Unicode" pitchFamily="34" charset="0"/>
              </a:rPr>
              <a:t>One can define variables:</a:t>
            </a:r>
            <a:endParaRPr lang="en-IN">
              <a:solidFill>
                <a:srgbClr val="FFFF00"/>
              </a:solidFill>
              <a:latin typeface="Lucida Sans Unicode" pitchFamily="34" charset="0"/>
            </a:endParaRPr>
          </a:p>
          <a:p>
            <a:r>
              <a:rPr lang="en-IN">
                <a:solidFill>
                  <a:srgbClr val="FFFF00"/>
                </a:solidFill>
                <a:latin typeface="Lucida Sans Unicode" pitchFamily="34" charset="0"/>
              </a:rPr>
              <a:t>prime -&gt;d/d log(a)</a:t>
            </a:r>
          </a:p>
          <a:p>
            <a:endParaRPr lang="en-IN">
              <a:solidFill>
                <a:srgbClr val="FFFF00"/>
              </a:solidFill>
              <a:latin typeface="Lucida Sans Unicode" pitchFamily="34" charset="0"/>
            </a:endParaRPr>
          </a:p>
        </p:txBody>
      </p:sp>
      <p:sp>
        <p:nvSpPr>
          <p:cNvPr id="4105" name="Rectangle 36"/>
          <p:cNvSpPr>
            <a:spLocks noChangeArrowheads="1"/>
          </p:cNvSpPr>
          <p:nvPr/>
        </p:nvSpPr>
        <p:spPr bwMode="auto">
          <a:xfrm>
            <a:off x="0" y="6215063"/>
            <a:ext cx="3355975" cy="369887"/>
          </a:xfrm>
          <a:prstGeom prst="rect">
            <a:avLst/>
          </a:prstGeom>
          <a:noFill/>
          <a:ln w="9525">
            <a:noFill/>
            <a:miter lim="800000"/>
            <a:headEnd/>
            <a:tailEnd/>
          </a:ln>
        </p:spPr>
        <p:txBody>
          <a:bodyPr wrap="none">
            <a:spAutoFit/>
          </a:bodyPr>
          <a:lstStyle/>
          <a:p>
            <a:r>
              <a:rPr lang="en-US" b="1">
                <a:solidFill>
                  <a:srgbClr val="FFFF00"/>
                </a:solidFill>
                <a:latin typeface="Lucida Sans Unicode" pitchFamily="34" charset="0"/>
              </a:rPr>
              <a:t>With this one can now write:</a:t>
            </a:r>
          </a:p>
        </p:txBody>
      </p:sp>
      <p:pic>
        <p:nvPicPr>
          <p:cNvPr id="19" name="Picture 2"/>
          <p:cNvPicPr>
            <a:picLocks noChangeAspect="1" noChangeArrowheads="1"/>
          </p:cNvPicPr>
          <p:nvPr/>
        </p:nvPicPr>
        <p:blipFill>
          <a:blip r:embed="rId3" cstate="print">
            <a:duotone>
              <a:prstClr val="black"/>
              <a:srgbClr val="FFCCFF">
                <a:tint val="45000"/>
                <a:satMod val="400000"/>
              </a:srgbClr>
            </a:duotone>
          </a:blip>
          <a:srcRect/>
          <a:stretch>
            <a:fillRect/>
          </a:stretch>
        </p:blipFill>
        <p:spPr bwMode="auto">
          <a:xfrm>
            <a:off x="3181365" y="1142984"/>
            <a:ext cx="5514975" cy="428628"/>
          </a:xfrm>
          <a:prstGeom prst="rect">
            <a:avLst/>
          </a:prstGeom>
          <a:noFill/>
          <a:ln w="9525">
            <a:noFill/>
            <a:miter lim="800000"/>
            <a:headEnd/>
            <a:tailEnd/>
          </a:ln>
        </p:spPr>
      </p:pic>
      <p:pic>
        <p:nvPicPr>
          <p:cNvPr id="20" name="Picture 6"/>
          <p:cNvPicPr>
            <a:picLocks noChangeAspect="1" noChangeArrowheads="1"/>
          </p:cNvPicPr>
          <p:nvPr/>
        </p:nvPicPr>
        <p:blipFill>
          <a:blip r:embed="rId4" cstate="print">
            <a:duotone>
              <a:prstClr val="black"/>
              <a:srgbClr val="FFCCFF">
                <a:tint val="45000"/>
                <a:satMod val="400000"/>
              </a:srgbClr>
            </a:duotone>
          </a:blip>
          <a:srcRect/>
          <a:stretch>
            <a:fillRect/>
          </a:stretch>
        </p:blipFill>
        <p:spPr bwMode="auto">
          <a:xfrm>
            <a:off x="6929454" y="2143116"/>
            <a:ext cx="1857388" cy="707321"/>
          </a:xfrm>
          <a:prstGeom prst="rect">
            <a:avLst/>
          </a:prstGeom>
          <a:noFill/>
          <a:ln w="9525">
            <a:noFill/>
            <a:miter lim="800000"/>
            <a:headEnd/>
            <a:tailEnd/>
          </a:ln>
        </p:spPr>
      </p:pic>
      <p:pic>
        <p:nvPicPr>
          <p:cNvPr id="21" name="Picture 7"/>
          <p:cNvPicPr>
            <a:picLocks noChangeAspect="1" noChangeArrowheads="1"/>
          </p:cNvPicPr>
          <p:nvPr/>
        </p:nvPicPr>
        <p:blipFill>
          <a:blip r:embed="rId5" cstate="print">
            <a:duotone>
              <a:prstClr val="black"/>
              <a:srgbClr val="FFCCFF">
                <a:tint val="45000"/>
                <a:satMod val="400000"/>
              </a:srgbClr>
            </a:duotone>
          </a:blip>
          <a:srcRect/>
          <a:stretch>
            <a:fillRect/>
          </a:stretch>
        </p:blipFill>
        <p:spPr bwMode="auto">
          <a:xfrm>
            <a:off x="2428860" y="2285992"/>
            <a:ext cx="1571636" cy="571504"/>
          </a:xfrm>
          <a:prstGeom prst="rect">
            <a:avLst/>
          </a:prstGeom>
          <a:noFill/>
          <a:ln w="9525">
            <a:noFill/>
            <a:miter lim="800000"/>
            <a:headEnd/>
            <a:tailEnd/>
          </a:ln>
        </p:spPr>
      </p:pic>
      <p:pic>
        <p:nvPicPr>
          <p:cNvPr id="22" name="Picture 8"/>
          <p:cNvPicPr>
            <a:picLocks noChangeAspect="1" noChangeArrowheads="1"/>
          </p:cNvPicPr>
          <p:nvPr/>
        </p:nvPicPr>
        <p:blipFill>
          <a:blip r:embed="rId6" cstate="print">
            <a:duotone>
              <a:prstClr val="black"/>
              <a:srgbClr val="FFCCFF">
                <a:tint val="45000"/>
                <a:satMod val="400000"/>
              </a:srgbClr>
            </a:duotone>
          </a:blip>
          <a:srcRect/>
          <a:stretch>
            <a:fillRect/>
          </a:stretch>
        </p:blipFill>
        <p:spPr bwMode="auto">
          <a:xfrm>
            <a:off x="3234415" y="3214686"/>
            <a:ext cx="2480593" cy="433388"/>
          </a:xfrm>
          <a:prstGeom prst="rect">
            <a:avLst/>
          </a:prstGeom>
          <a:noFill/>
          <a:ln w="9525">
            <a:noFill/>
            <a:miter lim="800000"/>
            <a:headEnd/>
            <a:tailEnd/>
          </a:ln>
        </p:spPr>
      </p:pic>
      <p:pic>
        <p:nvPicPr>
          <p:cNvPr id="23" name="Picture 9"/>
          <p:cNvPicPr>
            <a:picLocks noChangeAspect="1" noChangeArrowheads="1"/>
          </p:cNvPicPr>
          <p:nvPr/>
        </p:nvPicPr>
        <p:blipFill>
          <a:blip r:embed="rId7" cstate="print">
            <a:duotone>
              <a:prstClr val="black"/>
              <a:srgbClr val="FFCCFF">
                <a:tint val="45000"/>
                <a:satMod val="400000"/>
              </a:srgbClr>
            </a:duotone>
          </a:blip>
          <a:srcRect/>
          <a:stretch>
            <a:fillRect/>
          </a:stretch>
        </p:blipFill>
        <p:spPr bwMode="auto">
          <a:xfrm>
            <a:off x="4000496" y="3929066"/>
            <a:ext cx="5050792" cy="580434"/>
          </a:xfrm>
          <a:prstGeom prst="rect">
            <a:avLst/>
          </a:prstGeom>
          <a:noFill/>
          <a:ln w="9525">
            <a:noFill/>
            <a:miter lim="800000"/>
            <a:headEnd/>
            <a:tailEnd/>
          </a:ln>
        </p:spPr>
      </p:pic>
      <p:pic>
        <p:nvPicPr>
          <p:cNvPr id="24" name="Picture 10"/>
          <p:cNvPicPr>
            <a:picLocks noChangeAspect="1" noChangeArrowheads="1"/>
          </p:cNvPicPr>
          <p:nvPr/>
        </p:nvPicPr>
        <p:blipFill>
          <a:blip r:embed="rId8" cstate="print">
            <a:duotone>
              <a:prstClr val="black"/>
              <a:srgbClr val="FFCCFF">
                <a:tint val="45000"/>
                <a:satMod val="400000"/>
              </a:srgbClr>
            </a:duotone>
          </a:blip>
          <a:srcRect/>
          <a:stretch>
            <a:fillRect/>
          </a:stretch>
        </p:blipFill>
        <p:spPr bwMode="auto">
          <a:xfrm>
            <a:off x="3253255" y="5000636"/>
            <a:ext cx="5747901" cy="642942"/>
          </a:xfrm>
          <a:prstGeom prst="rect">
            <a:avLst/>
          </a:prstGeom>
          <a:noFill/>
          <a:ln w="9525">
            <a:noFill/>
            <a:miter lim="800000"/>
            <a:headEnd/>
            <a:tailEnd/>
          </a:ln>
        </p:spPr>
      </p:pic>
      <p:sp>
        <p:nvSpPr>
          <p:cNvPr id="4112" name="TextBox 33"/>
          <p:cNvSpPr txBox="1">
            <a:spLocks noChangeArrowheads="1"/>
          </p:cNvSpPr>
          <p:nvPr/>
        </p:nvSpPr>
        <p:spPr bwMode="auto">
          <a:xfrm>
            <a:off x="142875" y="3286125"/>
            <a:ext cx="2571750" cy="369888"/>
          </a:xfrm>
          <a:prstGeom prst="rect">
            <a:avLst/>
          </a:prstGeom>
          <a:noFill/>
          <a:ln w="9525">
            <a:noFill/>
            <a:miter lim="800000"/>
            <a:headEnd/>
            <a:tailEnd/>
          </a:ln>
        </p:spPr>
        <p:txBody>
          <a:bodyPr>
            <a:spAutoFit/>
          </a:bodyPr>
          <a:lstStyle/>
          <a:p>
            <a:r>
              <a:rPr lang="en-US" b="1">
                <a:solidFill>
                  <a:srgbClr val="FFFF00"/>
                </a:solidFill>
                <a:latin typeface="Lucida Sans Unicode" pitchFamily="34" charset="0"/>
              </a:rPr>
              <a:t>Equation of State:</a:t>
            </a:r>
            <a:endParaRPr lang="en-IN">
              <a:solidFill>
                <a:srgbClr val="FFFF00"/>
              </a:solidFill>
              <a:latin typeface="Lucida Sans Unicode" pitchFamily="34" charset="0"/>
            </a:endParaRPr>
          </a:p>
        </p:txBody>
      </p:sp>
      <p:graphicFrame>
        <p:nvGraphicFramePr>
          <p:cNvPr id="4098" name="Object 18"/>
          <p:cNvGraphicFramePr>
            <a:graphicFrameLocks noChangeAspect="1"/>
          </p:cNvGraphicFramePr>
          <p:nvPr/>
        </p:nvGraphicFramePr>
        <p:xfrm>
          <a:off x="3857625" y="6000750"/>
          <a:ext cx="1422400" cy="742950"/>
        </p:xfrm>
        <a:graphic>
          <a:graphicData uri="http://schemas.openxmlformats.org/presentationml/2006/ole">
            <p:oleObj spid="_x0000_s4098" name="Equation" r:id="rId9" imgW="1054080" imgH="533160" progId="Equation.3">
              <p:embed/>
            </p:oleObj>
          </a:graphicData>
        </a:graphic>
      </p:graphicFrame>
      <p:pic>
        <p:nvPicPr>
          <p:cNvPr id="27" name="Picture 12"/>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6529410" y="5929330"/>
            <a:ext cx="1685928"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5"/>
          <p:cNvSpPr txBox="1">
            <a:spLocks noChangeArrowheads="1"/>
          </p:cNvSpPr>
          <p:nvPr/>
        </p:nvSpPr>
        <p:spPr bwMode="auto">
          <a:xfrm>
            <a:off x="2306638" y="333375"/>
            <a:ext cx="3765550" cy="523875"/>
          </a:xfrm>
          <a:prstGeom prst="rect">
            <a:avLst/>
          </a:prstGeom>
          <a:noFill/>
          <a:ln w="9525">
            <a:noFill/>
            <a:miter lim="800000"/>
            <a:headEnd/>
            <a:tailEnd/>
          </a:ln>
        </p:spPr>
        <p:txBody>
          <a:bodyPr wrap="none">
            <a:spAutoFit/>
          </a:bodyPr>
          <a:lstStyle/>
          <a:p>
            <a:r>
              <a:rPr lang="en-IN" sz="2800" b="1">
                <a:solidFill>
                  <a:srgbClr val="FF0000"/>
                </a:solidFill>
                <a:latin typeface="Lucida Sans Unicode" pitchFamily="34" charset="0"/>
              </a:rPr>
              <a:t>Autonomous System</a:t>
            </a:r>
            <a:endParaRPr lang="en-US" sz="2800">
              <a:solidFill>
                <a:srgbClr val="FF0000"/>
              </a:solidFill>
              <a:latin typeface="Calibri" pitchFamily="34" charset="0"/>
            </a:endParaRPr>
          </a:p>
        </p:txBody>
      </p:sp>
      <p:pic>
        <p:nvPicPr>
          <p:cNvPr id="5124" name="Picture 4"/>
          <p:cNvPicPr>
            <a:picLocks noChangeAspect="1" noChangeArrowheads="1"/>
          </p:cNvPicPr>
          <p:nvPr/>
        </p:nvPicPr>
        <p:blipFill>
          <a:blip r:embed="rId4">
            <a:grayscl/>
          </a:blip>
          <a:srcRect/>
          <a:stretch>
            <a:fillRect/>
          </a:stretch>
        </p:blipFill>
        <p:spPr bwMode="auto">
          <a:xfrm>
            <a:off x="1143000" y="3133725"/>
            <a:ext cx="4000500" cy="795338"/>
          </a:xfrm>
          <a:prstGeom prst="rect">
            <a:avLst/>
          </a:prstGeom>
          <a:noFill/>
          <a:ln w="9525">
            <a:noFill/>
            <a:miter lim="800000"/>
            <a:headEnd/>
            <a:tailEnd/>
          </a:ln>
        </p:spPr>
      </p:pic>
      <p:sp>
        <p:nvSpPr>
          <p:cNvPr id="5125" name="TextBox 11"/>
          <p:cNvSpPr txBox="1">
            <a:spLocks noChangeArrowheads="1"/>
          </p:cNvSpPr>
          <p:nvPr/>
        </p:nvSpPr>
        <p:spPr bwMode="auto">
          <a:xfrm>
            <a:off x="285750" y="4143375"/>
            <a:ext cx="5746750" cy="400050"/>
          </a:xfrm>
          <a:prstGeom prst="rect">
            <a:avLst/>
          </a:prstGeom>
          <a:noFill/>
          <a:ln w="9525">
            <a:noFill/>
            <a:miter lim="800000"/>
            <a:headEnd/>
            <a:tailEnd/>
          </a:ln>
        </p:spPr>
        <p:txBody>
          <a:bodyPr wrap="none">
            <a:spAutoFit/>
          </a:bodyPr>
          <a:lstStyle/>
          <a:p>
            <a:r>
              <a:rPr lang="en-US" sz="2000" b="1">
                <a:solidFill>
                  <a:srgbClr val="FFFF00"/>
                </a:solidFill>
                <a:latin typeface="Calibri" pitchFamily="34" charset="0"/>
              </a:rPr>
              <a:t>Let us consider the inverse power law type potential</a:t>
            </a:r>
          </a:p>
        </p:txBody>
      </p:sp>
      <p:pic>
        <p:nvPicPr>
          <p:cNvPr id="6" name="Picture 7"/>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286518" y="4000504"/>
            <a:ext cx="1357316" cy="571503"/>
          </a:xfrm>
          <a:prstGeom prst="rect">
            <a:avLst/>
          </a:prstGeom>
          <a:noFill/>
          <a:ln w="9525">
            <a:noFill/>
            <a:miter lim="800000"/>
            <a:headEnd/>
            <a:tailEnd/>
          </a:ln>
          <a:effectLst/>
        </p:spPr>
      </p:pic>
      <p:pic>
        <p:nvPicPr>
          <p:cNvPr id="7" name="Picture 9"/>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8182002" y="4143380"/>
            <a:ext cx="819154" cy="267800"/>
          </a:xfrm>
          <a:prstGeom prst="rect">
            <a:avLst/>
          </a:prstGeom>
          <a:noFill/>
          <a:ln w="9525">
            <a:noFill/>
            <a:miter lim="800000"/>
            <a:headEnd/>
            <a:tailEnd/>
          </a:ln>
          <a:effectLst/>
        </p:spPr>
      </p:pic>
      <p:sp>
        <p:nvSpPr>
          <p:cNvPr id="5128" name="TextBox 7"/>
          <p:cNvSpPr txBox="1">
            <a:spLocks noChangeArrowheads="1"/>
          </p:cNvSpPr>
          <p:nvPr/>
        </p:nvSpPr>
        <p:spPr bwMode="auto">
          <a:xfrm>
            <a:off x="428625" y="4957763"/>
            <a:ext cx="2214563" cy="461962"/>
          </a:xfrm>
          <a:prstGeom prst="rect">
            <a:avLst/>
          </a:prstGeom>
          <a:solidFill>
            <a:srgbClr val="FFCCFF"/>
          </a:solidFill>
          <a:ln w="9525">
            <a:noFill/>
            <a:miter lim="800000"/>
            <a:headEnd/>
            <a:tailEnd/>
          </a:ln>
        </p:spPr>
        <p:txBody>
          <a:bodyPr>
            <a:spAutoFit/>
          </a:bodyPr>
          <a:lstStyle/>
          <a:p>
            <a:r>
              <a:rPr lang="el-GR" sz="2400" b="1">
                <a:solidFill>
                  <a:srgbClr val="C00000"/>
                </a:solidFill>
                <a:latin typeface="Calibri" pitchFamily="34" charset="0"/>
              </a:rPr>
              <a:t>Γ</a:t>
            </a:r>
            <a:r>
              <a:rPr lang="en-US" sz="2400" b="1">
                <a:solidFill>
                  <a:srgbClr val="C00000"/>
                </a:solidFill>
                <a:latin typeface="Calibri" pitchFamily="34" charset="0"/>
              </a:rPr>
              <a:t> &gt;3/2   if   n&lt;-2</a:t>
            </a:r>
          </a:p>
        </p:txBody>
      </p:sp>
      <p:sp>
        <p:nvSpPr>
          <p:cNvPr id="5129" name="TextBox 19"/>
          <p:cNvSpPr txBox="1">
            <a:spLocks noChangeArrowheads="1"/>
          </p:cNvSpPr>
          <p:nvPr/>
        </p:nvSpPr>
        <p:spPr bwMode="auto">
          <a:xfrm>
            <a:off x="428625" y="5600700"/>
            <a:ext cx="2214563" cy="461963"/>
          </a:xfrm>
          <a:prstGeom prst="rect">
            <a:avLst/>
          </a:prstGeom>
          <a:solidFill>
            <a:srgbClr val="FFCCFF"/>
          </a:solidFill>
          <a:ln w="9525">
            <a:noFill/>
            <a:miter lim="800000"/>
            <a:headEnd/>
            <a:tailEnd/>
          </a:ln>
        </p:spPr>
        <p:txBody>
          <a:bodyPr>
            <a:spAutoFit/>
          </a:bodyPr>
          <a:lstStyle/>
          <a:p>
            <a:r>
              <a:rPr lang="el-GR" sz="2400" b="1">
                <a:solidFill>
                  <a:srgbClr val="C00000"/>
                </a:solidFill>
                <a:latin typeface="Calibri" pitchFamily="34" charset="0"/>
              </a:rPr>
              <a:t>Γ</a:t>
            </a:r>
            <a:r>
              <a:rPr lang="en-US" sz="2400" b="1">
                <a:solidFill>
                  <a:srgbClr val="C00000"/>
                </a:solidFill>
                <a:latin typeface="Calibri" pitchFamily="34" charset="0"/>
              </a:rPr>
              <a:t> &lt;3/2   if    n&gt;-2</a:t>
            </a:r>
          </a:p>
        </p:txBody>
      </p:sp>
      <p:sp>
        <p:nvSpPr>
          <p:cNvPr id="5130" name="TextBox 20"/>
          <p:cNvSpPr txBox="1">
            <a:spLocks noChangeArrowheads="1"/>
          </p:cNvSpPr>
          <p:nvPr/>
        </p:nvSpPr>
        <p:spPr bwMode="auto">
          <a:xfrm>
            <a:off x="428625" y="6273800"/>
            <a:ext cx="2286000" cy="461963"/>
          </a:xfrm>
          <a:prstGeom prst="rect">
            <a:avLst/>
          </a:prstGeom>
          <a:solidFill>
            <a:srgbClr val="FFCCFF"/>
          </a:solidFill>
          <a:ln w="9525">
            <a:noFill/>
            <a:miter lim="800000"/>
            <a:headEnd/>
            <a:tailEnd/>
          </a:ln>
        </p:spPr>
        <p:txBody>
          <a:bodyPr>
            <a:spAutoFit/>
          </a:bodyPr>
          <a:lstStyle/>
          <a:p>
            <a:r>
              <a:rPr lang="el-GR" sz="2400" b="1">
                <a:solidFill>
                  <a:srgbClr val="C00000"/>
                </a:solidFill>
                <a:latin typeface="Calibri" pitchFamily="34" charset="0"/>
              </a:rPr>
              <a:t>Γ</a:t>
            </a:r>
            <a:r>
              <a:rPr lang="en-US" sz="2400" b="1">
                <a:solidFill>
                  <a:srgbClr val="C00000"/>
                </a:solidFill>
                <a:latin typeface="Calibri" pitchFamily="34" charset="0"/>
              </a:rPr>
              <a:t> =3/2   if   n=-2</a:t>
            </a:r>
          </a:p>
        </p:txBody>
      </p:sp>
      <p:sp>
        <p:nvSpPr>
          <p:cNvPr id="5131" name="TextBox 22"/>
          <p:cNvSpPr txBox="1">
            <a:spLocks noChangeArrowheads="1"/>
          </p:cNvSpPr>
          <p:nvPr/>
        </p:nvSpPr>
        <p:spPr bwMode="auto">
          <a:xfrm>
            <a:off x="2928938" y="4857750"/>
            <a:ext cx="5072062" cy="708025"/>
          </a:xfrm>
          <a:prstGeom prst="rect">
            <a:avLst/>
          </a:prstGeom>
          <a:noFill/>
          <a:ln w="9525">
            <a:noFill/>
            <a:miter lim="800000"/>
            <a:headEnd/>
            <a:tailEnd/>
          </a:ln>
        </p:spPr>
        <p:txBody>
          <a:bodyPr>
            <a:spAutoFit/>
          </a:bodyPr>
          <a:lstStyle/>
          <a:p>
            <a:r>
              <a:rPr lang="en-US" sz="2000" b="1">
                <a:solidFill>
                  <a:srgbClr val="FFFF00"/>
                </a:solidFill>
                <a:latin typeface="Calibri" pitchFamily="34" charset="0"/>
              </a:rPr>
              <a:t>Allowing  </a:t>
            </a:r>
            <a:r>
              <a:rPr lang="el-GR" sz="2000" b="1">
                <a:solidFill>
                  <a:srgbClr val="FFFF00"/>
                </a:solidFill>
                <a:latin typeface="Calibri" pitchFamily="34" charset="0"/>
              </a:rPr>
              <a:t>λ</a:t>
            </a:r>
            <a:r>
              <a:rPr lang="en-US" sz="2000" b="1">
                <a:solidFill>
                  <a:srgbClr val="FFFF00"/>
                </a:solidFill>
                <a:latin typeface="Calibri" pitchFamily="34" charset="0"/>
              </a:rPr>
              <a:t> to increase monotonously for large values of field, in this case w       0</a:t>
            </a:r>
          </a:p>
        </p:txBody>
      </p:sp>
      <p:sp>
        <p:nvSpPr>
          <p:cNvPr id="12" name="Rectangle 24"/>
          <p:cNvSpPr>
            <a:spLocks noChangeArrowheads="1"/>
          </p:cNvSpPr>
          <p:nvPr/>
        </p:nvSpPr>
        <p:spPr bwMode="auto">
          <a:xfrm>
            <a:off x="6429375" y="5715000"/>
            <a:ext cx="2714625" cy="369888"/>
          </a:xfrm>
          <a:prstGeom prst="rect">
            <a:avLst/>
          </a:prstGeom>
          <a:noFill/>
          <a:ln w="9525">
            <a:noFill/>
            <a:miter lim="800000"/>
            <a:headEnd/>
            <a:tailEnd/>
          </a:ln>
        </p:spPr>
        <p:txBody>
          <a:bodyPr>
            <a:spAutoFit/>
          </a:bodyPr>
          <a:lstStyle/>
          <a:p>
            <a:r>
              <a:rPr lang="en-US" b="1">
                <a:latin typeface="Calibri" pitchFamily="34" charset="0"/>
              </a:rPr>
              <a:t>arXiv:hep-th/0411192v2</a:t>
            </a:r>
          </a:p>
        </p:txBody>
      </p:sp>
      <p:cxnSp>
        <p:nvCxnSpPr>
          <p:cNvPr id="13" name="Straight Arrow Connector 12"/>
          <p:cNvCxnSpPr/>
          <p:nvPr/>
        </p:nvCxnSpPr>
        <p:spPr>
          <a:xfrm>
            <a:off x="6643688" y="5357826"/>
            <a:ext cx="214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4" name="TextBox 41"/>
          <p:cNvSpPr txBox="1">
            <a:spLocks noChangeArrowheads="1"/>
          </p:cNvSpPr>
          <p:nvPr/>
        </p:nvSpPr>
        <p:spPr bwMode="auto">
          <a:xfrm>
            <a:off x="2928938" y="5715000"/>
            <a:ext cx="3381375" cy="400050"/>
          </a:xfrm>
          <a:prstGeom prst="rect">
            <a:avLst/>
          </a:prstGeom>
          <a:noFill/>
          <a:ln w="9525">
            <a:noFill/>
            <a:miter lim="800000"/>
            <a:headEnd/>
            <a:tailEnd/>
          </a:ln>
        </p:spPr>
        <p:txBody>
          <a:bodyPr wrap="none">
            <a:spAutoFit/>
          </a:bodyPr>
          <a:lstStyle/>
          <a:p>
            <a:r>
              <a:rPr lang="en-US" sz="2000" b="1">
                <a:solidFill>
                  <a:srgbClr val="FFFF00"/>
                </a:solidFill>
                <a:latin typeface="Calibri" pitchFamily="34" charset="0"/>
              </a:rPr>
              <a:t>Approaches the de-Sitter limit</a:t>
            </a:r>
          </a:p>
        </p:txBody>
      </p:sp>
      <p:sp>
        <p:nvSpPr>
          <p:cNvPr id="5135" name="TextBox 42"/>
          <p:cNvSpPr txBox="1">
            <a:spLocks noChangeArrowheads="1"/>
          </p:cNvSpPr>
          <p:nvPr/>
        </p:nvSpPr>
        <p:spPr bwMode="auto">
          <a:xfrm>
            <a:off x="2928938" y="6286500"/>
            <a:ext cx="5200650" cy="461963"/>
          </a:xfrm>
          <a:prstGeom prst="rect">
            <a:avLst/>
          </a:prstGeom>
          <a:noFill/>
          <a:ln w="9525">
            <a:noFill/>
            <a:miter lim="800000"/>
            <a:headEnd/>
            <a:tailEnd/>
          </a:ln>
        </p:spPr>
        <p:txBody>
          <a:bodyPr wrap="none">
            <a:spAutoFit/>
          </a:bodyPr>
          <a:lstStyle/>
          <a:p>
            <a:r>
              <a:rPr lang="en-US" sz="2400" b="1">
                <a:solidFill>
                  <a:srgbClr val="FFFF00"/>
                </a:solidFill>
                <a:latin typeface="Calibri" pitchFamily="34" charset="0"/>
              </a:rPr>
              <a:t>Provides the analog of scaling </a:t>
            </a:r>
            <a:r>
              <a:rPr lang="en-US" sz="2000" b="1">
                <a:solidFill>
                  <a:srgbClr val="FFFF00"/>
                </a:solidFill>
                <a:latin typeface="Calibri" pitchFamily="34" charset="0"/>
              </a:rPr>
              <a:t>potential</a:t>
            </a:r>
          </a:p>
        </p:txBody>
      </p:sp>
      <p:sp>
        <p:nvSpPr>
          <p:cNvPr id="16" name="Rectangle 15"/>
          <p:cNvSpPr/>
          <p:nvPr/>
        </p:nvSpPr>
        <p:spPr>
          <a:xfrm>
            <a:off x="1143000" y="1214438"/>
            <a:ext cx="6072188" cy="19288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graphicFrame>
        <p:nvGraphicFramePr>
          <p:cNvPr id="5122" name="Object 4"/>
          <p:cNvGraphicFramePr>
            <a:graphicFrameLocks noChangeAspect="1"/>
          </p:cNvGraphicFramePr>
          <p:nvPr/>
        </p:nvGraphicFramePr>
        <p:xfrm>
          <a:off x="1071563" y="1196975"/>
          <a:ext cx="6215062" cy="1946275"/>
        </p:xfrm>
        <a:graphic>
          <a:graphicData uri="http://schemas.openxmlformats.org/presentationml/2006/ole">
            <p:oleObj spid="_x0000_s5122" name="Equation" r:id="rId7" imgW="2311200" imgH="761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duotone>
              <a:prstClr val="black"/>
              <a:srgbClr val="FFCCFF">
                <a:tint val="45000"/>
                <a:satMod val="400000"/>
              </a:srgbClr>
            </a:duotone>
          </a:blip>
          <a:srcRect/>
          <a:stretch>
            <a:fillRect/>
          </a:stretch>
        </p:blipFill>
        <p:spPr bwMode="auto">
          <a:xfrm>
            <a:off x="785786" y="1214422"/>
            <a:ext cx="5857916" cy="35242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duotone>
              <a:prstClr val="black"/>
              <a:srgbClr val="FFCCFF">
                <a:tint val="45000"/>
                <a:satMod val="400000"/>
              </a:srgbClr>
            </a:duotone>
          </a:blip>
          <a:srcRect/>
          <a:stretch>
            <a:fillRect/>
          </a:stretch>
        </p:blipFill>
        <p:spPr bwMode="auto">
          <a:xfrm>
            <a:off x="857224" y="2000240"/>
            <a:ext cx="3857652" cy="419100"/>
          </a:xfrm>
          <a:prstGeom prst="rect">
            <a:avLst/>
          </a:prstGeom>
          <a:noFill/>
          <a:ln w="9525">
            <a:noFill/>
            <a:miter lim="800000"/>
            <a:headEnd/>
            <a:tailEnd/>
          </a:ln>
        </p:spPr>
      </p:pic>
      <p:pic>
        <p:nvPicPr>
          <p:cNvPr id="4" name="Picture 4"/>
          <p:cNvPicPr>
            <a:picLocks noChangeAspect="1" noChangeArrowheads="1"/>
          </p:cNvPicPr>
          <p:nvPr/>
        </p:nvPicPr>
        <p:blipFill>
          <a:blip r:embed="rId5" cstate="print">
            <a:duotone>
              <a:prstClr val="black"/>
              <a:srgbClr val="FFCCFF">
                <a:tint val="45000"/>
                <a:satMod val="400000"/>
              </a:srgbClr>
            </a:duotone>
          </a:blip>
          <a:srcRect/>
          <a:stretch>
            <a:fillRect/>
          </a:stretch>
        </p:blipFill>
        <p:spPr bwMode="auto">
          <a:xfrm>
            <a:off x="785786" y="2786058"/>
            <a:ext cx="5286412" cy="371475"/>
          </a:xfrm>
          <a:prstGeom prst="rect">
            <a:avLst/>
          </a:prstGeom>
          <a:noFill/>
          <a:ln w="9525">
            <a:noFill/>
            <a:miter lim="800000"/>
            <a:headEnd/>
            <a:tailEnd/>
          </a:ln>
        </p:spPr>
      </p:pic>
      <p:graphicFrame>
        <p:nvGraphicFramePr>
          <p:cNvPr id="6146" name="Object 5"/>
          <p:cNvGraphicFramePr>
            <a:graphicFrameLocks noChangeAspect="1"/>
          </p:cNvGraphicFramePr>
          <p:nvPr/>
        </p:nvGraphicFramePr>
        <p:xfrm>
          <a:off x="1447800" y="3929063"/>
          <a:ext cx="266700" cy="254000"/>
        </p:xfrm>
        <a:graphic>
          <a:graphicData uri="http://schemas.openxmlformats.org/presentationml/2006/ole">
            <p:oleObj spid="_x0000_s6146" name="Equation" r:id="rId6" imgW="266400" imgH="253800" progId="Equation.3">
              <p:embed/>
            </p:oleObj>
          </a:graphicData>
        </a:graphic>
      </p:graphicFrame>
      <p:pic>
        <p:nvPicPr>
          <p:cNvPr id="6" name="Picture 6"/>
          <p:cNvPicPr>
            <a:picLocks noChangeAspect="1" noChangeArrowheads="1"/>
          </p:cNvPicPr>
          <p:nvPr/>
        </p:nvPicPr>
        <p:blipFill>
          <a:blip r:embed="rId7" cstate="print">
            <a:duotone>
              <a:prstClr val="black"/>
              <a:srgbClr val="FFCCFF">
                <a:tint val="45000"/>
                <a:satMod val="400000"/>
              </a:srgbClr>
            </a:duotone>
          </a:blip>
          <a:srcRect/>
          <a:stretch>
            <a:fillRect/>
          </a:stretch>
        </p:blipFill>
        <p:spPr bwMode="auto">
          <a:xfrm>
            <a:off x="1928794" y="4610139"/>
            <a:ext cx="4786346" cy="676249"/>
          </a:xfrm>
          <a:prstGeom prst="rect">
            <a:avLst/>
          </a:prstGeom>
          <a:noFill/>
          <a:ln w="9525">
            <a:noFill/>
            <a:miter lim="800000"/>
            <a:headEnd/>
            <a:tailEnd/>
          </a:ln>
        </p:spPr>
      </p:pic>
      <p:sp>
        <p:nvSpPr>
          <p:cNvPr id="6152" name="TextBox 9"/>
          <p:cNvSpPr txBox="1">
            <a:spLocks noChangeArrowheads="1"/>
          </p:cNvSpPr>
          <p:nvPr/>
        </p:nvSpPr>
        <p:spPr bwMode="auto">
          <a:xfrm>
            <a:off x="285750" y="3643313"/>
            <a:ext cx="8572500" cy="369332"/>
          </a:xfrm>
          <a:prstGeom prst="rect">
            <a:avLst/>
          </a:prstGeom>
          <a:noFill/>
          <a:ln w="9525">
            <a:noFill/>
            <a:miter lim="800000"/>
            <a:headEnd/>
            <a:tailEnd/>
          </a:ln>
        </p:spPr>
        <p:txBody>
          <a:bodyPr>
            <a:spAutoFit/>
          </a:bodyPr>
          <a:lstStyle/>
          <a:p>
            <a:r>
              <a:rPr lang="en-IN" dirty="0">
                <a:latin typeface="Lucida Sans Unicode" pitchFamily="34" charset="0"/>
              </a:rPr>
              <a:t>The first two equations can be combined into one by a change of variable </a:t>
            </a:r>
          </a:p>
        </p:txBody>
      </p:sp>
      <p:sp>
        <p:nvSpPr>
          <p:cNvPr id="6153" name="TextBox 10"/>
          <p:cNvSpPr txBox="1">
            <a:spLocks noChangeArrowheads="1"/>
          </p:cNvSpPr>
          <p:nvPr/>
        </p:nvSpPr>
        <p:spPr bwMode="auto">
          <a:xfrm>
            <a:off x="785813" y="500063"/>
            <a:ext cx="7283450" cy="461962"/>
          </a:xfrm>
          <a:prstGeom prst="rect">
            <a:avLst/>
          </a:prstGeom>
          <a:noFill/>
          <a:ln w="9525">
            <a:noFill/>
            <a:miter lim="800000"/>
            <a:headEnd/>
            <a:tailEnd/>
          </a:ln>
        </p:spPr>
        <p:txBody>
          <a:bodyPr wrap="none">
            <a:spAutoFit/>
          </a:bodyPr>
          <a:lstStyle/>
          <a:p>
            <a:r>
              <a:rPr lang="en-IN" sz="2400" b="1">
                <a:latin typeface="Lucida Sans Unicode" pitchFamily="34" charset="0"/>
              </a:rPr>
              <a:t>One can now construct an autonomous system: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261938" y="2300288"/>
            <a:ext cx="8667750" cy="1200150"/>
          </a:xfrm>
          <a:prstGeom prst="rect">
            <a:avLst/>
          </a:prstGeom>
          <a:noFill/>
          <a:ln w="9525">
            <a:noFill/>
            <a:miter lim="800000"/>
            <a:headEnd/>
            <a:tailEnd/>
          </a:ln>
        </p:spPr>
        <p:txBody>
          <a:bodyPr>
            <a:spAutoFit/>
          </a:bodyPr>
          <a:lstStyle/>
          <a:p>
            <a:r>
              <a:rPr lang="en-IN" b="1">
                <a:solidFill>
                  <a:srgbClr val="FFFF00"/>
                </a:solidFill>
                <a:latin typeface="Lucida Sans Unicode" pitchFamily="34" charset="0"/>
              </a:rPr>
              <a:t>Secondly, in our case w(φ) improves slightly beginning from the locking regime, thereby, telling us that the slope of the potential does not change appreciably. This implies that the potential is very flat around the present epoch such that</a:t>
            </a:r>
          </a:p>
        </p:txBody>
      </p:sp>
      <p:sp>
        <p:nvSpPr>
          <p:cNvPr id="7172" name="Rectangle 6"/>
          <p:cNvSpPr>
            <a:spLocks noChangeArrowheads="1"/>
          </p:cNvSpPr>
          <p:nvPr/>
        </p:nvSpPr>
        <p:spPr bwMode="auto">
          <a:xfrm>
            <a:off x="190500" y="1143000"/>
            <a:ext cx="8667750" cy="708025"/>
          </a:xfrm>
          <a:prstGeom prst="rect">
            <a:avLst/>
          </a:prstGeom>
          <a:noFill/>
          <a:ln w="9525">
            <a:noFill/>
            <a:miter lim="800000"/>
            <a:headEnd/>
            <a:tailEnd/>
          </a:ln>
        </p:spPr>
        <p:txBody>
          <a:bodyPr>
            <a:spAutoFit/>
          </a:bodyPr>
          <a:lstStyle/>
          <a:p>
            <a:r>
              <a:rPr lang="en-IN" sz="2000" b="1">
                <a:solidFill>
                  <a:srgbClr val="FFFF00"/>
                </a:solidFill>
                <a:latin typeface="Lucida Sans Unicode" pitchFamily="34" charset="0"/>
              </a:rPr>
              <a:t>we are interested in the investigations of cosmological dynamics around the present epoch where       </a:t>
            </a:r>
          </a:p>
        </p:txBody>
      </p:sp>
      <p:pic>
        <p:nvPicPr>
          <p:cNvPr id="7173" name="Picture 5"/>
          <p:cNvPicPr>
            <a:picLocks noChangeAspect="1" noChangeArrowheads="1"/>
          </p:cNvPicPr>
          <p:nvPr/>
        </p:nvPicPr>
        <p:blipFill>
          <a:blip r:embed="rId3"/>
          <a:srcRect/>
          <a:stretch>
            <a:fillRect/>
          </a:stretch>
        </p:blipFill>
        <p:spPr bwMode="auto">
          <a:xfrm>
            <a:off x="3233738" y="3400425"/>
            <a:ext cx="3481387" cy="814388"/>
          </a:xfrm>
          <a:prstGeom prst="rect">
            <a:avLst/>
          </a:prstGeom>
          <a:noFill/>
          <a:ln w="9525">
            <a:noFill/>
            <a:miter lim="800000"/>
            <a:headEnd/>
            <a:tailEnd/>
          </a:ln>
        </p:spPr>
      </p:pic>
      <p:sp>
        <p:nvSpPr>
          <p:cNvPr id="7174" name="TextBox 11"/>
          <p:cNvSpPr txBox="1">
            <a:spLocks noChangeArrowheads="1"/>
          </p:cNvSpPr>
          <p:nvPr/>
        </p:nvSpPr>
        <p:spPr bwMode="auto">
          <a:xfrm>
            <a:off x="28575" y="4362450"/>
            <a:ext cx="5114925" cy="923925"/>
          </a:xfrm>
          <a:prstGeom prst="rect">
            <a:avLst/>
          </a:prstGeom>
          <a:noFill/>
          <a:ln w="9525">
            <a:noFill/>
            <a:miter lim="800000"/>
            <a:headEnd/>
            <a:tailEnd/>
          </a:ln>
        </p:spPr>
        <p:txBody>
          <a:bodyPr>
            <a:spAutoFit/>
          </a:bodyPr>
          <a:lstStyle/>
          <a:p>
            <a:r>
              <a:rPr lang="en-US" b="1">
                <a:solidFill>
                  <a:srgbClr val="FFFF00"/>
                </a:solidFill>
                <a:latin typeface="Lucida Sans Unicode" pitchFamily="34" charset="0"/>
              </a:rPr>
              <a:t>Assuming that the slope of the potential is constant </a:t>
            </a:r>
          </a:p>
          <a:p>
            <a:endParaRPr lang="en-IN">
              <a:solidFill>
                <a:srgbClr val="FFFF00"/>
              </a:solidFill>
              <a:latin typeface="Lucida Sans Unicode" pitchFamily="34" charset="0"/>
            </a:endParaRPr>
          </a:p>
        </p:txBody>
      </p:sp>
      <p:pic>
        <p:nvPicPr>
          <p:cNvPr id="7" name="Picture 6"/>
          <p:cNvPicPr>
            <a:picLocks noChangeAspect="1" noChangeArrowheads="1"/>
          </p:cNvPicPr>
          <p:nvPr/>
        </p:nvPicPr>
        <p:blipFill>
          <a:blip r:embed="rId4" cstate="print">
            <a:duotone>
              <a:prstClr val="black"/>
              <a:srgbClr val="FFCCFF">
                <a:tint val="45000"/>
                <a:satMod val="400000"/>
              </a:srgbClr>
            </a:duotone>
          </a:blip>
          <a:srcRect/>
          <a:stretch>
            <a:fillRect/>
          </a:stretch>
        </p:blipFill>
        <p:spPr bwMode="auto">
          <a:xfrm>
            <a:off x="5440874" y="4500571"/>
            <a:ext cx="3274530" cy="571503"/>
          </a:xfrm>
          <a:prstGeom prst="rect">
            <a:avLst/>
          </a:prstGeom>
          <a:noFill/>
          <a:ln w="9525">
            <a:noFill/>
            <a:miter lim="800000"/>
            <a:headEnd/>
            <a:tailEnd/>
          </a:ln>
        </p:spPr>
      </p:pic>
      <p:pic>
        <p:nvPicPr>
          <p:cNvPr id="8" name="Picture 7"/>
          <p:cNvPicPr>
            <a:picLocks noChangeAspect="1" noChangeArrowheads="1"/>
          </p:cNvPicPr>
          <p:nvPr/>
        </p:nvPicPr>
        <p:blipFill>
          <a:blip r:embed="rId5" cstate="print">
            <a:duotone>
              <a:prstClr val="black"/>
              <a:srgbClr val="FFCCFF">
                <a:tint val="45000"/>
                <a:satMod val="400000"/>
              </a:srgbClr>
            </a:duotone>
          </a:blip>
          <a:srcRect/>
          <a:stretch>
            <a:fillRect/>
          </a:stretch>
        </p:blipFill>
        <p:spPr bwMode="auto">
          <a:xfrm>
            <a:off x="310090" y="5429264"/>
            <a:ext cx="4404786" cy="857256"/>
          </a:xfrm>
          <a:prstGeom prst="rect">
            <a:avLst/>
          </a:prstGeom>
          <a:noFill/>
          <a:ln w="9525">
            <a:noFill/>
            <a:miter lim="800000"/>
            <a:headEnd/>
            <a:tailEnd/>
          </a:ln>
        </p:spPr>
      </p:pic>
      <p:sp>
        <p:nvSpPr>
          <p:cNvPr id="9" name="Oval 8"/>
          <p:cNvSpPr/>
          <p:nvPr/>
        </p:nvSpPr>
        <p:spPr>
          <a:xfrm>
            <a:off x="5443538" y="5429250"/>
            <a:ext cx="2557462"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rPr>
              <a:t>Identical to </a:t>
            </a:r>
            <a:r>
              <a:rPr lang="en-US" sz="1600" b="1" dirty="0">
                <a:solidFill>
                  <a:srgbClr val="FF0000"/>
                </a:solidFill>
              </a:rPr>
              <a:t>standard scalar field </a:t>
            </a:r>
            <a:r>
              <a:rPr lang="en-US" b="1" dirty="0">
                <a:solidFill>
                  <a:srgbClr val="FF0000"/>
                </a:solidFill>
              </a:rPr>
              <a:t>case</a:t>
            </a:r>
            <a:endParaRPr lang="en-IN" b="1" dirty="0">
              <a:solidFill>
                <a:srgbClr val="FF0000"/>
              </a:solidFill>
            </a:endParaRPr>
          </a:p>
        </p:txBody>
      </p:sp>
      <p:pic>
        <p:nvPicPr>
          <p:cNvPr id="10" name="Picture 8"/>
          <p:cNvPicPr>
            <a:picLocks noChangeAspect="1" noChangeArrowheads="1"/>
          </p:cNvPicPr>
          <p:nvPr/>
        </p:nvPicPr>
        <p:blipFill>
          <a:blip r:embed="rId6"/>
          <a:srcRect/>
          <a:stretch>
            <a:fillRect/>
          </a:stretch>
        </p:blipFill>
        <p:spPr bwMode="auto">
          <a:xfrm>
            <a:off x="4648200" y="6562725"/>
            <a:ext cx="4281488" cy="152400"/>
          </a:xfrm>
          <a:prstGeom prst="rect">
            <a:avLst/>
          </a:prstGeom>
          <a:noFill/>
          <a:ln w="9525">
            <a:noFill/>
            <a:miter lim="800000"/>
            <a:headEnd/>
            <a:tailEnd/>
          </a:ln>
        </p:spPr>
      </p:pic>
      <p:sp>
        <p:nvSpPr>
          <p:cNvPr id="7179" name="TextBox 11"/>
          <p:cNvSpPr txBox="1">
            <a:spLocks noChangeArrowheads="1"/>
          </p:cNvSpPr>
          <p:nvPr/>
        </p:nvSpPr>
        <p:spPr bwMode="auto">
          <a:xfrm>
            <a:off x="500063" y="71438"/>
            <a:ext cx="3441700" cy="523875"/>
          </a:xfrm>
          <a:prstGeom prst="rect">
            <a:avLst/>
          </a:prstGeom>
          <a:noFill/>
          <a:ln w="9525">
            <a:noFill/>
            <a:miter lim="800000"/>
            <a:headEnd/>
            <a:tailEnd/>
          </a:ln>
        </p:spPr>
        <p:txBody>
          <a:bodyPr>
            <a:spAutoFit/>
          </a:bodyPr>
          <a:lstStyle/>
          <a:p>
            <a:r>
              <a:rPr lang="en-IN" sz="2800" b="1">
                <a:latin typeface="Calibri" pitchFamily="34" charset="0"/>
              </a:rPr>
              <a:t>Late time evolution</a:t>
            </a:r>
          </a:p>
        </p:txBody>
      </p:sp>
      <p:sp>
        <p:nvSpPr>
          <p:cNvPr id="14" name="Rounded Rectangle 13"/>
          <p:cNvSpPr/>
          <p:nvPr/>
        </p:nvSpPr>
        <p:spPr>
          <a:xfrm>
            <a:off x="4786313" y="1428750"/>
            <a:ext cx="1643062" cy="64293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graphicFrame>
        <p:nvGraphicFramePr>
          <p:cNvPr id="7170" name="Object 5"/>
          <p:cNvGraphicFramePr>
            <a:graphicFrameLocks noChangeAspect="1"/>
          </p:cNvGraphicFramePr>
          <p:nvPr/>
        </p:nvGraphicFramePr>
        <p:xfrm>
          <a:off x="4786313" y="1357313"/>
          <a:ext cx="1714500" cy="633412"/>
        </p:xfrm>
        <a:graphic>
          <a:graphicData uri="http://schemas.openxmlformats.org/presentationml/2006/ole">
            <p:oleObj spid="_x0000_s7170" name="Equation" r:id="rId7" imgW="495000" imgH="26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593725" y="785813"/>
            <a:ext cx="2763838" cy="400050"/>
          </a:xfrm>
          <a:prstGeom prst="rect">
            <a:avLst/>
          </a:prstGeom>
          <a:noFill/>
          <a:ln w="9525">
            <a:noFill/>
            <a:miter lim="800000"/>
            <a:headEnd/>
            <a:tailEnd/>
          </a:ln>
        </p:spPr>
        <p:txBody>
          <a:bodyPr wrap="none">
            <a:spAutoFit/>
          </a:bodyPr>
          <a:lstStyle/>
          <a:p>
            <a:r>
              <a:rPr lang="en-US" sz="2000" b="1">
                <a:latin typeface="Lucida Sans Unicode" pitchFamily="34" charset="0"/>
              </a:rPr>
              <a:t>Boundary condition :</a:t>
            </a:r>
            <a:endParaRPr lang="en-IN" sz="2000" b="1">
              <a:latin typeface="Lucida Sans Unicode" pitchFamily="34" charset="0"/>
            </a:endParaRPr>
          </a:p>
        </p:txBody>
      </p:sp>
      <p:pic>
        <p:nvPicPr>
          <p:cNvPr id="3" name="Picture 2"/>
          <p:cNvPicPr>
            <a:picLocks noChangeAspect="1" noChangeArrowheads="1"/>
          </p:cNvPicPr>
          <p:nvPr/>
        </p:nvPicPr>
        <p:blipFill>
          <a:blip r:embed="rId3" cstate="print">
            <a:duotone>
              <a:prstClr val="black"/>
              <a:srgbClr val="FFCCFF">
                <a:tint val="45000"/>
                <a:satMod val="400000"/>
              </a:srgbClr>
            </a:duotone>
          </a:blip>
          <a:srcRect/>
          <a:stretch>
            <a:fillRect/>
          </a:stretch>
        </p:blipFill>
        <p:spPr bwMode="auto">
          <a:xfrm>
            <a:off x="4798570" y="642918"/>
            <a:ext cx="2416636" cy="685802"/>
          </a:xfrm>
          <a:prstGeom prst="rect">
            <a:avLst/>
          </a:prstGeom>
          <a:noFill/>
          <a:ln w="9525">
            <a:noFill/>
            <a:miter lim="800000"/>
            <a:headEnd/>
            <a:tailEnd/>
          </a:ln>
        </p:spPr>
      </p:pic>
      <p:sp>
        <p:nvSpPr>
          <p:cNvPr id="24580" name="TextBox 3"/>
          <p:cNvSpPr txBox="1">
            <a:spLocks noChangeArrowheads="1"/>
          </p:cNvSpPr>
          <p:nvPr/>
        </p:nvSpPr>
        <p:spPr bwMode="auto">
          <a:xfrm>
            <a:off x="571500" y="1785938"/>
            <a:ext cx="1857375" cy="400050"/>
          </a:xfrm>
          <a:prstGeom prst="rect">
            <a:avLst/>
          </a:prstGeom>
          <a:noFill/>
          <a:ln w="9525">
            <a:noFill/>
            <a:miter lim="800000"/>
            <a:headEnd/>
            <a:tailEnd/>
          </a:ln>
        </p:spPr>
        <p:txBody>
          <a:bodyPr>
            <a:spAutoFit/>
          </a:bodyPr>
          <a:lstStyle/>
          <a:p>
            <a:r>
              <a:rPr lang="en-US" sz="2000" b="1">
                <a:latin typeface="Lucida Sans Unicode" pitchFamily="34" charset="0"/>
              </a:rPr>
              <a:t>The solution:</a:t>
            </a:r>
            <a:endParaRPr lang="en-IN" sz="2000" b="1">
              <a:latin typeface="Lucida Sans Unicode" pitchFamily="34" charset="0"/>
            </a:endParaRPr>
          </a:p>
        </p:txBody>
      </p:sp>
      <p:pic>
        <p:nvPicPr>
          <p:cNvPr id="5" name="Picture 3"/>
          <p:cNvPicPr>
            <a:picLocks noChangeAspect="1" noChangeArrowheads="1"/>
          </p:cNvPicPr>
          <p:nvPr/>
        </p:nvPicPr>
        <p:blipFill>
          <a:blip r:embed="rId4" cstate="print">
            <a:duotone>
              <a:prstClr val="black"/>
              <a:srgbClr val="FFCCFF">
                <a:tint val="45000"/>
                <a:satMod val="400000"/>
              </a:srgbClr>
            </a:duotone>
          </a:blip>
          <a:srcRect/>
          <a:stretch>
            <a:fillRect/>
          </a:stretch>
        </p:blipFill>
        <p:spPr bwMode="auto">
          <a:xfrm>
            <a:off x="2819400" y="1714488"/>
            <a:ext cx="5610252" cy="571504"/>
          </a:xfrm>
          <a:prstGeom prst="rect">
            <a:avLst/>
          </a:prstGeom>
          <a:noFill/>
          <a:ln w="9525">
            <a:noFill/>
            <a:miter lim="800000"/>
            <a:headEnd/>
            <a:tailEnd/>
          </a:ln>
        </p:spPr>
      </p:pic>
      <p:pic>
        <p:nvPicPr>
          <p:cNvPr id="24582" name="Picture 9"/>
          <p:cNvPicPr>
            <a:picLocks noChangeAspect="1" noChangeArrowheads="1"/>
          </p:cNvPicPr>
          <p:nvPr/>
        </p:nvPicPr>
        <p:blipFill>
          <a:blip r:embed="rId5"/>
          <a:srcRect/>
          <a:stretch>
            <a:fillRect/>
          </a:stretch>
        </p:blipFill>
        <p:spPr bwMode="auto">
          <a:xfrm>
            <a:off x="4500563" y="2643188"/>
            <a:ext cx="4572000" cy="4175125"/>
          </a:xfrm>
          <a:prstGeom prst="rect">
            <a:avLst/>
          </a:prstGeom>
          <a:noFill/>
          <a:ln w="9525">
            <a:noFill/>
            <a:miter lim="800000"/>
            <a:headEnd/>
            <a:tailEnd/>
          </a:ln>
        </p:spPr>
      </p:pic>
      <p:sp>
        <p:nvSpPr>
          <p:cNvPr id="24583" name="TextBox 9"/>
          <p:cNvSpPr txBox="1">
            <a:spLocks noChangeArrowheads="1"/>
          </p:cNvSpPr>
          <p:nvPr/>
        </p:nvSpPr>
        <p:spPr bwMode="auto">
          <a:xfrm>
            <a:off x="285750" y="5170488"/>
            <a:ext cx="4143375" cy="830262"/>
          </a:xfrm>
          <a:prstGeom prst="rect">
            <a:avLst/>
          </a:prstGeom>
          <a:noFill/>
          <a:ln w="9525">
            <a:noFill/>
            <a:miter lim="800000"/>
            <a:headEnd/>
            <a:tailEnd/>
          </a:ln>
        </p:spPr>
        <p:txBody>
          <a:bodyPr>
            <a:spAutoFit/>
          </a:bodyPr>
          <a:lstStyle/>
          <a:p>
            <a:r>
              <a:rPr lang="en-IN" sz="1600" b="1">
                <a:latin typeface="Lucida Sans Unicode" pitchFamily="34" charset="0"/>
              </a:rPr>
              <a:t>Solid is for approximate result dot-dashed, dashed, dotted for V(</a:t>
            </a:r>
            <a:r>
              <a:rPr lang="el-GR" sz="1600" b="1">
                <a:latin typeface="Lucida Sans Unicode" pitchFamily="34" charset="0"/>
              </a:rPr>
              <a:t>φ) = φ−3 , φ−2 , φ−1</a:t>
            </a:r>
            <a:endParaRPr lang="en-IN" sz="1600">
              <a:latin typeface="Lucida Sans Unicode" pitchFamily="34" charset="0"/>
            </a:endParaRPr>
          </a:p>
        </p:txBody>
      </p:sp>
      <p:pic>
        <p:nvPicPr>
          <p:cNvPr id="8" name="Picture 10"/>
          <p:cNvPicPr>
            <a:picLocks noChangeAspect="1" noChangeArrowheads="1"/>
          </p:cNvPicPr>
          <p:nvPr/>
        </p:nvPicPr>
        <p:blipFill>
          <a:blip r:embed="rId6" cstate="print">
            <a:duotone>
              <a:prstClr val="black"/>
              <a:srgbClr val="FFCCFF">
                <a:tint val="45000"/>
                <a:satMod val="400000"/>
              </a:srgbClr>
            </a:duotone>
          </a:blip>
          <a:srcRect/>
          <a:stretch>
            <a:fillRect/>
          </a:stretch>
        </p:blipFill>
        <p:spPr bwMode="auto">
          <a:xfrm>
            <a:off x="867239" y="3000372"/>
            <a:ext cx="1704497"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285750" y="1928813"/>
            <a:ext cx="8643938" cy="1200150"/>
          </a:xfrm>
          <a:prstGeom prst="rect">
            <a:avLst/>
          </a:prstGeom>
          <a:noFill/>
          <a:ln w="9525">
            <a:noFill/>
            <a:miter lim="800000"/>
            <a:headEnd/>
            <a:tailEnd/>
          </a:ln>
        </p:spPr>
        <p:txBody>
          <a:bodyPr>
            <a:spAutoFit/>
          </a:bodyPr>
          <a:lstStyle/>
          <a:p>
            <a:r>
              <a:rPr lang="en-IN" b="1" dirty="0">
                <a:solidFill>
                  <a:srgbClr val="FFFF00"/>
                </a:solidFill>
                <a:latin typeface="Lucida Sans Unicode" pitchFamily="34" charset="0"/>
              </a:rPr>
              <a:t>We can quantify our second assumption that the slope of the potential does not change appreciably during the evolution as </a:t>
            </a:r>
            <a:r>
              <a:rPr lang="el-GR" b="1" dirty="0">
                <a:solidFill>
                  <a:srgbClr val="FFFF00"/>
                </a:solidFill>
                <a:latin typeface="Lucida Sans Unicode" pitchFamily="34" charset="0"/>
              </a:rPr>
              <a:t>λ</a:t>
            </a:r>
            <a:r>
              <a:rPr lang="en-IN" b="1" dirty="0">
                <a:solidFill>
                  <a:srgbClr val="FFFF00"/>
                </a:solidFill>
                <a:latin typeface="Lucida Sans Unicode" pitchFamily="34" charset="0"/>
              </a:rPr>
              <a:t>′/λ&lt;&lt; 1. Noting that γ ∼ λ^2 and also </a:t>
            </a:r>
            <a:r>
              <a:rPr lang="el-GR" b="1" dirty="0">
                <a:solidFill>
                  <a:srgbClr val="FFFF00"/>
                </a:solidFill>
                <a:latin typeface="Lucida Sans Unicode" pitchFamily="34" charset="0"/>
              </a:rPr>
              <a:t>γ &lt;&lt; 1, </a:t>
            </a:r>
            <a:r>
              <a:rPr lang="en-US" b="1" dirty="0">
                <a:solidFill>
                  <a:srgbClr val="FFFF00"/>
                </a:solidFill>
                <a:latin typeface="Lucida Sans Unicode" pitchFamily="34" charset="0"/>
              </a:rPr>
              <a:t>One can write using the equation of </a:t>
            </a:r>
            <a:r>
              <a:rPr lang="el-GR" b="1" dirty="0">
                <a:solidFill>
                  <a:srgbClr val="FFFF00"/>
                </a:solidFill>
                <a:latin typeface="Lucida Sans Unicode" pitchFamily="34" charset="0"/>
              </a:rPr>
              <a:t>λ</a:t>
            </a:r>
            <a:r>
              <a:rPr lang="en-IN" b="1" dirty="0">
                <a:solidFill>
                  <a:srgbClr val="FFFF00"/>
                </a:solidFill>
                <a:latin typeface="Lucida Sans Unicode" pitchFamily="34" charset="0"/>
              </a:rPr>
              <a:t>′ together with first slow roll condition</a:t>
            </a:r>
            <a:r>
              <a:rPr lang="en-US" b="1" dirty="0">
                <a:solidFill>
                  <a:srgbClr val="FFFF00"/>
                </a:solidFill>
                <a:latin typeface="Lucida Sans Unicode" pitchFamily="34" charset="0"/>
              </a:rPr>
              <a:t>:</a:t>
            </a:r>
            <a:endParaRPr lang="en-IN" b="1" dirty="0">
              <a:solidFill>
                <a:srgbClr val="FFFF00"/>
              </a:solidFill>
              <a:latin typeface="Lucida Sans Unicode" pitchFamily="34" charset="0"/>
            </a:endParaRPr>
          </a:p>
        </p:txBody>
      </p:sp>
      <p:pic>
        <p:nvPicPr>
          <p:cNvPr id="25603" name="Picture 3"/>
          <p:cNvPicPr>
            <a:picLocks noChangeAspect="1" noChangeArrowheads="1"/>
          </p:cNvPicPr>
          <p:nvPr/>
        </p:nvPicPr>
        <p:blipFill>
          <a:blip r:embed="rId2"/>
          <a:srcRect/>
          <a:stretch>
            <a:fillRect/>
          </a:stretch>
        </p:blipFill>
        <p:spPr bwMode="auto">
          <a:xfrm>
            <a:off x="1643063" y="3286125"/>
            <a:ext cx="2071687" cy="571500"/>
          </a:xfrm>
          <a:prstGeom prst="rect">
            <a:avLst/>
          </a:prstGeom>
          <a:noFill/>
          <a:ln w="9525">
            <a:noFill/>
            <a:miter lim="800000"/>
            <a:headEnd/>
            <a:tailEnd/>
          </a:ln>
        </p:spPr>
      </p:pic>
      <p:sp>
        <p:nvSpPr>
          <p:cNvPr id="25604" name="TextBox 4"/>
          <p:cNvSpPr txBox="1">
            <a:spLocks noChangeArrowheads="1"/>
          </p:cNvSpPr>
          <p:nvPr/>
        </p:nvSpPr>
        <p:spPr bwMode="auto">
          <a:xfrm>
            <a:off x="0" y="4497388"/>
            <a:ext cx="4857750" cy="646112"/>
          </a:xfrm>
          <a:prstGeom prst="rect">
            <a:avLst/>
          </a:prstGeom>
          <a:noFill/>
          <a:ln w="9525">
            <a:noFill/>
            <a:miter lim="800000"/>
            <a:headEnd/>
            <a:tailEnd/>
          </a:ln>
        </p:spPr>
        <p:txBody>
          <a:bodyPr>
            <a:spAutoFit/>
          </a:bodyPr>
          <a:lstStyle/>
          <a:p>
            <a:r>
              <a:rPr lang="en-IN">
                <a:latin typeface="Lucida Sans Unicode" pitchFamily="34" charset="0"/>
              </a:rPr>
              <a:t>this ensures the second slow-roll condition to be satisfied. </a:t>
            </a:r>
          </a:p>
        </p:txBody>
      </p:sp>
      <p:pic>
        <p:nvPicPr>
          <p:cNvPr id="25605" name="Picture 4"/>
          <p:cNvPicPr>
            <a:picLocks noChangeAspect="1" noChangeArrowheads="1"/>
          </p:cNvPicPr>
          <p:nvPr/>
        </p:nvPicPr>
        <p:blipFill>
          <a:blip r:embed="rId3"/>
          <a:srcRect/>
          <a:stretch>
            <a:fillRect/>
          </a:stretch>
        </p:blipFill>
        <p:spPr bwMode="auto">
          <a:xfrm>
            <a:off x="4410075" y="2857500"/>
            <a:ext cx="4305300" cy="3929063"/>
          </a:xfrm>
          <a:prstGeom prst="rect">
            <a:avLst/>
          </a:prstGeom>
          <a:noFill/>
          <a:ln w="9525">
            <a:noFill/>
            <a:miter lim="800000"/>
            <a:headEnd/>
            <a:tailEnd/>
          </a:ln>
        </p:spPr>
      </p:pic>
      <p:pic>
        <p:nvPicPr>
          <p:cNvPr id="6" name="Picture 2"/>
          <p:cNvPicPr>
            <a:picLocks noChangeAspect="1" noChangeArrowheads="1"/>
          </p:cNvPicPr>
          <p:nvPr/>
        </p:nvPicPr>
        <p:blipFill>
          <a:blip r:embed="rId4" cstate="print">
            <a:duotone>
              <a:prstClr val="black"/>
              <a:srgbClr val="FFCCFF">
                <a:tint val="45000"/>
                <a:satMod val="400000"/>
              </a:srgbClr>
            </a:duotone>
          </a:blip>
          <a:srcRect/>
          <a:stretch>
            <a:fillRect/>
          </a:stretch>
        </p:blipFill>
        <p:spPr bwMode="auto">
          <a:xfrm>
            <a:off x="928662" y="857232"/>
            <a:ext cx="6786610" cy="972710"/>
          </a:xfrm>
          <a:prstGeom prst="rect">
            <a:avLst/>
          </a:prstGeom>
          <a:blipFill>
            <a:blip r:embed="rId5"/>
            <a:tile tx="0" ty="0" sx="100000" sy="100000" flip="none" algn="tl"/>
          </a:blipFill>
          <a:ln w="9525">
            <a:solidFill>
              <a:srgbClr val="59AAF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cstate="print">
            <a:duotone>
              <a:prstClr val="black"/>
              <a:srgbClr val="FFCCFF">
                <a:tint val="45000"/>
                <a:satMod val="400000"/>
              </a:srgbClr>
            </a:duotone>
          </a:blip>
          <a:srcRect/>
          <a:stretch>
            <a:fillRect/>
          </a:stretch>
        </p:blipFill>
        <p:spPr bwMode="auto">
          <a:xfrm>
            <a:off x="500034" y="785794"/>
            <a:ext cx="3714776" cy="571504"/>
          </a:xfrm>
          <a:prstGeom prst="rect">
            <a:avLst/>
          </a:prstGeom>
          <a:noFill/>
          <a:ln w="9525">
            <a:noFill/>
            <a:miter lim="800000"/>
            <a:headEnd/>
            <a:tailEnd/>
          </a:ln>
        </p:spPr>
      </p:pic>
      <p:graphicFrame>
        <p:nvGraphicFramePr>
          <p:cNvPr id="8194" name="Object 4"/>
          <p:cNvGraphicFramePr>
            <a:graphicFrameLocks noChangeAspect="1"/>
          </p:cNvGraphicFramePr>
          <p:nvPr/>
        </p:nvGraphicFramePr>
        <p:xfrm>
          <a:off x="7213600" y="285750"/>
          <a:ext cx="358775" cy="428625"/>
        </p:xfrm>
        <a:graphic>
          <a:graphicData uri="http://schemas.openxmlformats.org/presentationml/2006/ole">
            <p:oleObj spid="_x0000_s8194" name="Equation" r:id="rId5" imgW="215640" imgH="266400" progId="Equation.3">
              <p:embed/>
            </p:oleObj>
          </a:graphicData>
        </a:graphic>
      </p:graphicFrame>
      <p:pic>
        <p:nvPicPr>
          <p:cNvPr id="8198" name="Picture 6"/>
          <p:cNvPicPr>
            <a:picLocks noChangeAspect="1" noChangeArrowheads="1"/>
          </p:cNvPicPr>
          <p:nvPr/>
        </p:nvPicPr>
        <p:blipFill>
          <a:blip r:embed="rId6"/>
          <a:srcRect/>
          <a:stretch>
            <a:fillRect/>
          </a:stretch>
        </p:blipFill>
        <p:spPr bwMode="auto">
          <a:xfrm>
            <a:off x="4071938" y="1898650"/>
            <a:ext cx="5000625" cy="4887913"/>
          </a:xfrm>
          <a:prstGeom prst="rect">
            <a:avLst/>
          </a:prstGeom>
          <a:noFill/>
          <a:ln w="9525">
            <a:noFill/>
            <a:miter lim="800000"/>
            <a:headEnd/>
            <a:tailEnd/>
          </a:ln>
        </p:spPr>
      </p:pic>
      <p:pic>
        <p:nvPicPr>
          <p:cNvPr id="7" name="Picture 10"/>
          <p:cNvPicPr>
            <a:picLocks noChangeAspect="1" noChangeArrowheads="1"/>
          </p:cNvPicPr>
          <p:nvPr/>
        </p:nvPicPr>
        <p:blipFill>
          <a:blip r:embed="rId7" cstate="print">
            <a:duotone>
              <a:prstClr val="black"/>
              <a:srgbClr val="FFCCFF">
                <a:tint val="45000"/>
                <a:satMod val="400000"/>
              </a:srgbClr>
            </a:duotone>
          </a:blip>
          <a:srcRect/>
          <a:stretch>
            <a:fillRect/>
          </a:stretch>
        </p:blipFill>
        <p:spPr bwMode="auto">
          <a:xfrm>
            <a:off x="938645" y="2500306"/>
            <a:ext cx="1704497" cy="1643074"/>
          </a:xfrm>
          <a:prstGeom prst="rect">
            <a:avLst/>
          </a:prstGeom>
          <a:noFill/>
          <a:ln w="9525">
            <a:noFill/>
            <a:miter lim="800000"/>
            <a:headEnd/>
            <a:tailEnd/>
          </a:ln>
        </p:spPr>
      </p:pic>
      <p:sp>
        <p:nvSpPr>
          <p:cNvPr id="8200" name="TextBox 8"/>
          <p:cNvSpPr txBox="1">
            <a:spLocks noChangeArrowheads="1"/>
          </p:cNvSpPr>
          <p:nvPr/>
        </p:nvSpPr>
        <p:spPr bwMode="auto">
          <a:xfrm>
            <a:off x="71438" y="5170488"/>
            <a:ext cx="3929062" cy="830262"/>
          </a:xfrm>
          <a:prstGeom prst="rect">
            <a:avLst/>
          </a:prstGeom>
          <a:noFill/>
          <a:ln w="9525">
            <a:noFill/>
            <a:miter lim="800000"/>
            <a:headEnd/>
            <a:tailEnd/>
          </a:ln>
        </p:spPr>
        <p:txBody>
          <a:bodyPr>
            <a:spAutoFit/>
          </a:bodyPr>
          <a:lstStyle/>
          <a:p>
            <a:r>
              <a:rPr lang="en-IN" sz="1600" b="1">
                <a:latin typeface="Lucida Sans Unicode" pitchFamily="34" charset="0"/>
              </a:rPr>
              <a:t>Solid is for approximate result dot-dashed, dashed, dotted for V(</a:t>
            </a:r>
            <a:r>
              <a:rPr lang="el-GR" sz="1600" b="1">
                <a:latin typeface="Lucida Sans Unicode" pitchFamily="34" charset="0"/>
              </a:rPr>
              <a:t>φ) = φ−3 , φ−2 , φ−1</a:t>
            </a:r>
            <a:endParaRPr lang="en-IN" sz="1600">
              <a:latin typeface="Lucida Sans Unicode"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4375" y="214313"/>
            <a:ext cx="7793038" cy="1462087"/>
          </a:xfrm>
          <a:prstGeom prst="rect">
            <a:avLst/>
          </a:prstGeom>
        </p:spPr>
        <p:txBody>
          <a:bodyPr/>
          <a:lstStyle/>
          <a:p>
            <a:pPr algn="ctr" fontAlgn="auto">
              <a:spcAft>
                <a:spcPts val="0"/>
              </a:spcAft>
              <a:defRPr/>
            </a:pPr>
            <a:r>
              <a:rPr lang="en-US" sz="4400" dirty="0">
                <a:latin typeface="+mj-lt"/>
                <a:ea typeface="+mj-ea"/>
                <a:cs typeface="+mj-cs"/>
              </a:rPr>
              <a:t>One of the most challenging problems in Physics </a:t>
            </a:r>
          </a:p>
        </p:txBody>
      </p:sp>
      <p:sp>
        <p:nvSpPr>
          <p:cNvPr id="16387" name="Rectangle 3"/>
          <p:cNvSpPr txBox="1">
            <a:spLocks noChangeArrowheads="1"/>
          </p:cNvSpPr>
          <p:nvPr/>
        </p:nvSpPr>
        <p:spPr bwMode="auto">
          <a:xfrm>
            <a:off x="381000" y="2314575"/>
            <a:ext cx="8574088" cy="41148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800" b="1">
                <a:solidFill>
                  <a:srgbClr val="CAD44C"/>
                </a:solidFill>
                <a:latin typeface="Calibri" pitchFamily="34" charset="0"/>
              </a:rPr>
              <a:t>Several cosmological observations demonstrated that the expansion of the universe is accelerating</a:t>
            </a:r>
          </a:p>
          <a:p>
            <a:pPr marL="342900" indent="-342900">
              <a:spcBef>
                <a:spcPct val="20000"/>
              </a:spcBef>
              <a:buFont typeface="Arial" pitchFamily="34" charset="0"/>
              <a:buChar char="•"/>
            </a:pPr>
            <a:endParaRPr lang="en-US" sz="2800" b="1">
              <a:solidFill>
                <a:srgbClr val="CAD44C"/>
              </a:solidFill>
              <a:latin typeface="Calibri" pitchFamily="34" charset="0"/>
            </a:endParaRPr>
          </a:p>
          <a:p>
            <a:pPr marL="342900" indent="-342900">
              <a:spcBef>
                <a:spcPct val="20000"/>
              </a:spcBef>
              <a:buFont typeface="Arial" pitchFamily="34" charset="0"/>
              <a:buChar char="•"/>
            </a:pPr>
            <a:r>
              <a:rPr lang="en-US" sz="2800" b="1">
                <a:solidFill>
                  <a:srgbClr val="CAD44C"/>
                </a:solidFill>
                <a:latin typeface="Calibri" pitchFamily="34" charset="0"/>
              </a:rPr>
              <a:t>What is causing this acceleration?</a:t>
            </a:r>
          </a:p>
          <a:p>
            <a:pPr marL="342900" indent="-342900">
              <a:spcBef>
                <a:spcPct val="20000"/>
              </a:spcBef>
              <a:buFont typeface="Arial" pitchFamily="34" charset="0"/>
              <a:buChar char="•"/>
            </a:pPr>
            <a:endParaRPr lang="en-US" sz="2800" b="1">
              <a:solidFill>
                <a:srgbClr val="CAD44C"/>
              </a:solidFill>
              <a:latin typeface="Calibri" pitchFamily="34" charset="0"/>
            </a:endParaRPr>
          </a:p>
          <a:p>
            <a:pPr marL="342900" indent="-342900">
              <a:spcBef>
                <a:spcPct val="20000"/>
              </a:spcBef>
              <a:buFont typeface="Arial" pitchFamily="34" charset="0"/>
              <a:buChar char="•"/>
            </a:pPr>
            <a:r>
              <a:rPr lang="en-US" sz="2800" b="1">
                <a:solidFill>
                  <a:srgbClr val="CAD44C"/>
                </a:solidFill>
                <a:latin typeface="Calibri" pitchFamily="34" charset="0"/>
              </a:rPr>
              <a:t>How can we learn more about this acceleration, the Dark Energy it implies, and the questions it raises?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14313" y="1071563"/>
            <a:ext cx="8501062" cy="1200150"/>
          </a:xfrm>
          <a:prstGeom prst="rect">
            <a:avLst/>
          </a:prstGeom>
          <a:noFill/>
          <a:ln w="9525">
            <a:noFill/>
            <a:miter lim="800000"/>
            <a:headEnd/>
            <a:tailEnd/>
          </a:ln>
        </p:spPr>
        <p:txBody>
          <a:bodyPr>
            <a:spAutoFit/>
          </a:bodyPr>
          <a:lstStyle/>
          <a:p>
            <a:r>
              <a:rPr lang="en-IN" dirty="0">
                <a:solidFill>
                  <a:srgbClr val="FFFF00"/>
                </a:solidFill>
                <a:latin typeface="Lucida Sans Unicode" pitchFamily="34" charset="0"/>
              </a:rPr>
              <a:t>Similar to the case of thawing quintessence, tachyon models are restricted to a part of the w′ − w plane. To specify the limits, let us define a</a:t>
            </a:r>
          </a:p>
          <a:p>
            <a:r>
              <a:rPr lang="en-IN" dirty="0">
                <a:solidFill>
                  <a:srgbClr val="FFFF00"/>
                </a:solidFill>
                <a:latin typeface="Lucida Sans Unicode" pitchFamily="34" charset="0"/>
              </a:rPr>
              <a:t>parameter X</a:t>
            </a:r>
          </a:p>
          <a:p>
            <a:endParaRPr lang="en-IN" dirty="0">
              <a:latin typeface="Lucida Sans Unicode" pitchFamily="34" charset="0"/>
            </a:endParaRPr>
          </a:p>
        </p:txBody>
      </p:sp>
      <p:pic>
        <p:nvPicPr>
          <p:cNvPr id="9220" name="Picture 2"/>
          <p:cNvPicPr>
            <a:picLocks noChangeAspect="1" noChangeArrowheads="1"/>
          </p:cNvPicPr>
          <p:nvPr/>
        </p:nvPicPr>
        <p:blipFill>
          <a:blip r:embed="rId4"/>
          <a:srcRect/>
          <a:stretch>
            <a:fillRect/>
          </a:stretch>
        </p:blipFill>
        <p:spPr bwMode="auto">
          <a:xfrm>
            <a:off x="357188" y="2000250"/>
            <a:ext cx="4357687" cy="642938"/>
          </a:xfrm>
          <a:prstGeom prst="rect">
            <a:avLst/>
          </a:prstGeom>
          <a:noFill/>
          <a:ln w="9525">
            <a:noFill/>
            <a:miter lim="800000"/>
            <a:headEnd/>
            <a:tailEnd/>
          </a:ln>
        </p:spPr>
      </p:pic>
      <p:pic>
        <p:nvPicPr>
          <p:cNvPr id="9221" name="Picture 3"/>
          <p:cNvPicPr>
            <a:picLocks noChangeAspect="1" noChangeArrowheads="1"/>
          </p:cNvPicPr>
          <p:nvPr/>
        </p:nvPicPr>
        <p:blipFill>
          <a:blip r:embed="rId5"/>
          <a:srcRect/>
          <a:stretch>
            <a:fillRect/>
          </a:stretch>
        </p:blipFill>
        <p:spPr bwMode="auto">
          <a:xfrm>
            <a:off x="5245100" y="2786063"/>
            <a:ext cx="3898900" cy="4071937"/>
          </a:xfrm>
          <a:prstGeom prst="rect">
            <a:avLst/>
          </a:prstGeom>
          <a:noFill/>
          <a:ln w="9525">
            <a:noFill/>
            <a:miter lim="800000"/>
            <a:headEnd/>
            <a:tailEnd/>
          </a:ln>
        </p:spPr>
      </p:pic>
      <p:sp>
        <p:nvSpPr>
          <p:cNvPr id="9222" name="Rectangle 7"/>
          <p:cNvSpPr>
            <a:spLocks noChangeArrowheads="1"/>
          </p:cNvSpPr>
          <p:nvPr/>
        </p:nvSpPr>
        <p:spPr bwMode="auto">
          <a:xfrm>
            <a:off x="142875" y="2800350"/>
            <a:ext cx="4786313" cy="1200150"/>
          </a:xfrm>
          <a:prstGeom prst="rect">
            <a:avLst/>
          </a:prstGeom>
          <a:noFill/>
          <a:ln w="9525">
            <a:noFill/>
            <a:miter lim="800000"/>
            <a:headEnd/>
            <a:tailEnd/>
          </a:ln>
        </p:spPr>
        <p:txBody>
          <a:bodyPr>
            <a:spAutoFit/>
          </a:bodyPr>
          <a:lstStyle/>
          <a:p>
            <a:r>
              <a:rPr lang="en-IN" dirty="0">
                <a:solidFill>
                  <a:srgbClr val="FFFF00"/>
                </a:solidFill>
                <a:latin typeface="Lucida Sans Unicode" pitchFamily="34" charset="0"/>
              </a:rPr>
              <a:t>Since the Hubble parameter is determined by matter dominated regime in the beginning of evolution, we find that </a:t>
            </a:r>
            <a:r>
              <a:rPr lang="en-IN" b="1" dirty="0">
                <a:solidFill>
                  <a:srgbClr val="FFFF00"/>
                </a:solidFill>
                <a:latin typeface="Lucida Sans Unicode" pitchFamily="34" charset="0"/>
              </a:rPr>
              <a:t>X = −3/2w</a:t>
            </a:r>
          </a:p>
        </p:txBody>
      </p:sp>
      <p:sp>
        <p:nvSpPr>
          <p:cNvPr id="9223" name="Rectangle 8"/>
          <p:cNvSpPr>
            <a:spLocks noChangeArrowheads="1"/>
          </p:cNvSpPr>
          <p:nvPr/>
        </p:nvSpPr>
        <p:spPr bwMode="auto">
          <a:xfrm>
            <a:off x="968375" y="4214813"/>
            <a:ext cx="3175000" cy="369887"/>
          </a:xfrm>
          <a:prstGeom prst="rect">
            <a:avLst/>
          </a:prstGeom>
          <a:noFill/>
          <a:ln w="9525">
            <a:noFill/>
            <a:miter lim="800000"/>
            <a:headEnd/>
            <a:tailEnd/>
          </a:ln>
        </p:spPr>
        <p:txBody>
          <a:bodyPr wrap="none">
            <a:spAutoFit/>
          </a:bodyPr>
          <a:lstStyle/>
          <a:p>
            <a:r>
              <a:rPr lang="pl-PL" b="1">
                <a:solidFill>
                  <a:srgbClr val="FF0000"/>
                </a:solidFill>
                <a:latin typeface="Lucida Sans Unicode" pitchFamily="34" charset="0"/>
              </a:rPr>
              <a:t>upper limit, w′ &lt; 3(1 + w).</a:t>
            </a:r>
            <a:endParaRPr lang="en-IN" b="1">
              <a:solidFill>
                <a:srgbClr val="FF0000"/>
              </a:solidFill>
              <a:latin typeface="Lucida Sans Unicode" pitchFamily="34" charset="0"/>
            </a:endParaRPr>
          </a:p>
        </p:txBody>
      </p:sp>
      <p:sp>
        <p:nvSpPr>
          <p:cNvPr id="9224" name="Rectangle 9"/>
          <p:cNvSpPr>
            <a:spLocks noChangeArrowheads="1"/>
          </p:cNvSpPr>
          <p:nvPr/>
        </p:nvSpPr>
        <p:spPr bwMode="auto">
          <a:xfrm>
            <a:off x="0" y="4857750"/>
            <a:ext cx="5072063" cy="1754188"/>
          </a:xfrm>
          <a:prstGeom prst="rect">
            <a:avLst/>
          </a:prstGeom>
          <a:noFill/>
          <a:ln w="9525">
            <a:noFill/>
            <a:miter lim="800000"/>
            <a:headEnd/>
            <a:tailEnd/>
          </a:ln>
        </p:spPr>
        <p:txBody>
          <a:bodyPr>
            <a:spAutoFit/>
          </a:bodyPr>
          <a:lstStyle/>
          <a:p>
            <a:r>
              <a:rPr lang="en-IN" dirty="0">
                <a:solidFill>
                  <a:srgbClr val="FFFF00"/>
                </a:solidFill>
                <a:latin typeface="Lucida Sans Unicode" pitchFamily="34" charset="0"/>
              </a:rPr>
              <a:t> The lower bound on w′ is estimated numerically (demanding that at present</a:t>
            </a:r>
          </a:p>
          <a:p>
            <a:r>
              <a:rPr lang="en-IN" dirty="0">
                <a:solidFill>
                  <a:srgbClr val="FFFF00"/>
                </a:solidFill>
                <a:latin typeface="Lucida Sans Unicode" pitchFamily="34" charset="0"/>
              </a:rPr>
              <a:t>    &lt;= 0.8) as, w′ &gt; −.8(1 + w) giving rise to the permissible </a:t>
            </a:r>
            <a:r>
              <a:rPr lang="pl-PL" dirty="0">
                <a:solidFill>
                  <a:srgbClr val="FFFF00"/>
                </a:solidFill>
                <a:latin typeface="Lucida Sans Unicode" pitchFamily="34" charset="0"/>
              </a:rPr>
              <a:t>region of w′-w plane</a:t>
            </a:r>
            <a:endParaRPr lang="en-US" dirty="0">
              <a:solidFill>
                <a:srgbClr val="FFFF00"/>
              </a:solidFill>
              <a:latin typeface="Lucida Sans Unicode" pitchFamily="34" charset="0"/>
            </a:endParaRPr>
          </a:p>
          <a:p>
            <a:endParaRPr lang="pl-PL" dirty="0">
              <a:latin typeface="Lucida Sans Unicode" pitchFamily="34" charset="0"/>
            </a:endParaRPr>
          </a:p>
          <a:p>
            <a:r>
              <a:rPr lang="pl-PL" b="1" dirty="0">
                <a:solidFill>
                  <a:srgbClr val="FF0000"/>
                </a:solidFill>
                <a:latin typeface="Lucida Sans Unicode" pitchFamily="34" charset="0"/>
              </a:rPr>
              <a:t>− 0.8(1 + w) &lt; w′ &lt; 3(1 + w).</a:t>
            </a:r>
            <a:endParaRPr lang="en-IN" b="1" dirty="0">
              <a:solidFill>
                <a:srgbClr val="FF0000"/>
              </a:solidFill>
              <a:latin typeface="Lucida Sans Unicode" pitchFamily="34" charset="0"/>
            </a:endParaRPr>
          </a:p>
        </p:txBody>
      </p:sp>
      <p:graphicFrame>
        <p:nvGraphicFramePr>
          <p:cNvPr id="9218" name="Object 4"/>
          <p:cNvGraphicFramePr>
            <a:graphicFrameLocks noChangeAspect="1"/>
          </p:cNvGraphicFramePr>
          <p:nvPr/>
        </p:nvGraphicFramePr>
        <p:xfrm>
          <a:off x="85725" y="5429250"/>
          <a:ext cx="342900" cy="285750"/>
        </p:xfrm>
        <a:graphic>
          <a:graphicData uri="http://schemas.openxmlformats.org/presentationml/2006/ole">
            <p:oleObj spid="_x0000_s9218" name="Equation" r:id="rId6" imgW="266400" imgH="253800" progId="Equation.3">
              <p:embed/>
            </p:oleObj>
          </a:graphicData>
        </a:graphic>
      </p:graphicFrame>
      <p:sp>
        <p:nvSpPr>
          <p:cNvPr id="9225" name="TextBox 9"/>
          <p:cNvSpPr txBox="1">
            <a:spLocks noChangeArrowheads="1"/>
          </p:cNvSpPr>
          <p:nvPr/>
        </p:nvSpPr>
        <p:spPr bwMode="auto">
          <a:xfrm>
            <a:off x="214313" y="214313"/>
            <a:ext cx="4692650" cy="584200"/>
          </a:xfrm>
          <a:prstGeom prst="rect">
            <a:avLst/>
          </a:prstGeom>
          <a:noFill/>
          <a:ln w="9525">
            <a:noFill/>
            <a:miter lim="800000"/>
            <a:headEnd/>
            <a:tailEnd/>
          </a:ln>
        </p:spPr>
        <p:txBody>
          <a:bodyPr wrap="none">
            <a:spAutoFit/>
          </a:bodyPr>
          <a:lstStyle/>
          <a:p>
            <a:r>
              <a:rPr lang="en-US" sz="3200" b="1">
                <a:latin typeface="Calibri" pitchFamily="34" charset="0"/>
              </a:rPr>
              <a:t> Limits of thawing Tachyon</a:t>
            </a:r>
            <a:endParaRPr lang="en-US" sz="32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2286000" y="1285875"/>
            <a:ext cx="4929188" cy="3286125"/>
          </a:xfrm>
          <a:prstGeom prst="rect">
            <a:avLst/>
          </a:prstGeom>
          <a:solidFill>
            <a:srgbClr val="FFFF00"/>
          </a:solidFill>
          <a:ln w="9525">
            <a:noFill/>
            <a:miter lim="800000"/>
            <a:headEnd/>
            <a:tailEnd/>
          </a:ln>
        </p:spPr>
      </p:pic>
      <p:sp>
        <p:nvSpPr>
          <p:cNvPr id="26627" name="Rectangle 4"/>
          <p:cNvSpPr>
            <a:spLocks noChangeArrowheads="1"/>
          </p:cNvSpPr>
          <p:nvPr/>
        </p:nvSpPr>
        <p:spPr bwMode="auto">
          <a:xfrm>
            <a:off x="357188" y="4968875"/>
            <a:ext cx="8643937" cy="923925"/>
          </a:xfrm>
          <a:prstGeom prst="rect">
            <a:avLst/>
          </a:prstGeom>
          <a:noFill/>
          <a:ln w="9525">
            <a:noFill/>
            <a:miter lim="800000"/>
            <a:headEnd/>
            <a:tailEnd/>
          </a:ln>
        </p:spPr>
        <p:txBody>
          <a:bodyPr>
            <a:spAutoFit/>
          </a:bodyPr>
          <a:lstStyle/>
          <a:p>
            <a:r>
              <a:rPr lang="en-IN" b="1">
                <a:latin typeface="Lucida Sans Unicode" pitchFamily="34" charset="0"/>
              </a:rPr>
              <a:t>one can not distinguish cosmological constant with a thawing dark energy models with present data although the phantom dark energy models</a:t>
            </a:r>
          </a:p>
          <a:p>
            <a:r>
              <a:rPr lang="en-IN" b="1">
                <a:latin typeface="Lucida Sans Unicode" pitchFamily="34" charset="0"/>
              </a:rPr>
              <a:t>are preferred.</a:t>
            </a:r>
          </a:p>
        </p:txBody>
      </p:sp>
      <p:sp>
        <p:nvSpPr>
          <p:cNvPr id="26628" name="TextBox 4"/>
          <p:cNvSpPr txBox="1">
            <a:spLocks noChangeArrowheads="1"/>
          </p:cNvSpPr>
          <p:nvPr/>
        </p:nvSpPr>
        <p:spPr bwMode="auto">
          <a:xfrm>
            <a:off x="357188" y="357188"/>
            <a:ext cx="8143875" cy="584200"/>
          </a:xfrm>
          <a:prstGeom prst="rect">
            <a:avLst/>
          </a:prstGeom>
          <a:noFill/>
          <a:ln w="9525">
            <a:noFill/>
            <a:miter lim="800000"/>
            <a:headEnd/>
            <a:tailEnd/>
          </a:ln>
        </p:spPr>
        <p:txBody>
          <a:bodyPr>
            <a:spAutoFit/>
          </a:bodyPr>
          <a:lstStyle/>
          <a:p>
            <a:r>
              <a:rPr lang="en-US" sz="3200" b="1">
                <a:latin typeface="Calibri" pitchFamily="34" charset="0"/>
              </a:rPr>
              <a:t>                Observational constrains</a:t>
            </a:r>
            <a:endParaRPr lang="en-IN" sz="3200">
              <a:latin typeface="Calibri" pitchFamily="34" charset="0"/>
            </a:endParaRPr>
          </a:p>
        </p:txBody>
      </p:sp>
      <p:sp>
        <p:nvSpPr>
          <p:cNvPr id="5" name="Rectangle 4"/>
          <p:cNvSpPr/>
          <p:nvPr/>
        </p:nvSpPr>
        <p:spPr>
          <a:xfrm>
            <a:off x="3286116" y="6068817"/>
            <a:ext cx="5715040" cy="369332"/>
          </a:xfrm>
          <a:prstGeom prst="rect">
            <a:avLst/>
          </a:prstGeom>
        </p:spPr>
        <p:txBody>
          <a:bodyPr wrap="square">
            <a:spAutoFit/>
          </a:bodyPr>
          <a:lstStyle/>
          <a:p>
            <a:r>
              <a:rPr lang="en-US" b="1" dirty="0" err="1" smtClean="0">
                <a:solidFill>
                  <a:srgbClr val="FFFF00"/>
                </a:solidFill>
              </a:rPr>
              <a:t>A.Ali</a:t>
            </a:r>
            <a:r>
              <a:rPr lang="en-US" b="1" dirty="0" smtClean="0">
                <a:solidFill>
                  <a:srgbClr val="00B0F0"/>
                </a:solidFill>
              </a:rPr>
              <a:t>, MS, A. </a:t>
            </a:r>
            <a:r>
              <a:rPr lang="en-US" b="1" dirty="0" err="1" smtClean="0">
                <a:solidFill>
                  <a:srgbClr val="00B0F0"/>
                </a:solidFill>
              </a:rPr>
              <a:t>A.Sen</a:t>
            </a:r>
            <a:r>
              <a:rPr lang="en-US" b="1" dirty="0" smtClean="0">
                <a:solidFill>
                  <a:srgbClr val="00B0F0"/>
                </a:solidFill>
              </a:rPr>
              <a:t> ,Phys.Rev.D79:123501,2009 </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49275" y="466725"/>
            <a:ext cx="4916731" cy="523220"/>
          </a:xfrm>
          <a:prstGeom prst="rect">
            <a:avLst/>
          </a:prstGeom>
          <a:noFill/>
          <a:ln w="9525">
            <a:noFill/>
            <a:miter lim="800000"/>
            <a:headEnd/>
            <a:tailEnd/>
          </a:ln>
        </p:spPr>
        <p:txBody>
          <a:bodyPr wrap="none">
            <a:spAutoFit/>
          </a:bodyPr>
          <a:lstStyle/>
          <a:p>
            <a:r>
              <a:rPr lang="en-US" sz="2800" b="1" dirty="0">
                <a:latin typeface="Lucida Sans" pitchFamily="34" charset="0"/>
              </a:rPr>
              <a:t>Problems of Scalar Fields:</a:t>
            </a:r>
            <a:endParaRPr lang="en-IN" sz="2800" b="1" dirty="0">
              <a:latin typeface="Lucida Sans" pitchFamily="34" charset="0"/>
            </a:endParaRPr>
          </a:p>
        </p:txBody>
      </p:sp>
      <p:sp>
        <p:nvSpPr>
          <p:cNvPr id="27651" name="TextBox 2"/>
          <p:cNvSpPr txBox="1">
            <a:spLocks noChangeArrowheads="1"/>
          </p:cNvSpPr>
          <p:nvPr/>
        </p:nvSpPr>
        <p:spPr bwMode="auto">
          <a:xfrm>
            <a:off x="428625" y="1416050"/>
            <a:ext cx="8143903" cy="923330"/>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solidFill>
                  <a:srgbClr val="FF0000"/>
                </a:solidFill>
                <a:latin typeface="Tahoma" pitchFamily="34" charset="0"/>
              </a:rPr>
              <a:t>For a priori given cosmic history, it is always possible to construct a  </a:t>
            </a:r>
          </a:p>
          <a:p>
            <a:r>
              <a:rPr lang="en-US" b="1" dirty="0">
                <a:solidFill>
                  <a:srgbClr val="FF0000"/>
                </a:solidFill>
                <a:latin typeface="Tahoma" pitchFamily="34" charset="0"/>
              </a:rPr>
              <a:t> </a:t>
            </a:r>
            <a:r>
              <a:rPr lang="en-US" b="1" dirty="0" smtClean="0">
                <a:solidFill>
                  <a:srgbClr val="FF0000"/>
                </a:solidFill>
                <a:latin typeface="Tahoma" pitchFamily="34" charset="0"/>
              </a:rPr>
              <a:t>  field potential such that it gives rise to the desired result. Thus the  </a:t>
            </a:r>
          </a:p>
          <a:p>
            <a:r>
              <a:rPr lang="en-US" b="1" dirty="0">
                <a:solidFill>
                  <a:srgbClr val="FF0000"/>
                </a:solidFill>
                <a:latin typeface="Tahoma" pitchFamily="34" charset="0"/>
              </a:rPr>
              <a:t> </a:t>
            </a:r>
            <a:r>
              <a:rPr lang="en-US" b="1" dirty="0" smtClean="0">
                <a:solidFill>
                  <a:srgbClr val="FF0000"/>
                </a:solidFill>
                <a:latin typeface="Tahoma" pitchFamily="34" charset="0"/>
              </a:rPr>
              <a:t>  scalar field models should be judged by their  generic features. </a:t>
            </a:r>
            <a:endParaRPr lang="en-US" b="1" dirty="0">
              <a:solidFill>
                <a:srgbClr val="FF0000"/>
              </a:solidFill>
              <a:latin typeface="Tahoma" pitchFamily="34" charset="0"/>
            </a:endParaRPr>
          </a:p>
        </p:txBody>
      </p:sp>
      <p:sp>
        <p:nvSpPr>
          <p:cNvPr id="27652" name="TextBox 3"/>
          <p:cNvSpPr txBox="1">
            <a:spLocks noChangeArrowheads="1"/>
          </p:cNvSpPr>
          <p:nvPr/>
        </p:nvSpPr>
        <p:spPr bwMode="auto">
          <a:xfrm>
            <a:off x="6858000" y="2643182"/>
            <a:ext cx="2286000" cy="646112"/>
          </a:xfrm>
          <a:prstGeom prst="rect">
            <a:avLst/>
          </a:prstGeom>
          <a:solidFill>
            <a:srgbClr val="FFCCFF"/>
          </a:solidFill>
          <a:ln w="9525">
            <a:noFill/>
            <a:miter lim="800000"/>
            <a:headEnd/>
            <a:tailEnd/>
          </a:ln>
        </p:spPr>
        <p:txBody>
          <a:bodyPr>
            <a:spAutoFit/>
          </a:bodyPr>
          <a:lstStyle/>
          <a:p>
            <a:r>
              <a:rPr lang="en-US" b="1" dirty="0">
                <a:solidFill>
                  <a:srgbClr val="0070C0"/>
                </a:solidFill>
                <a:latin typeface="Calibri" pitchFamily="34" charset="0"/>
              </a:rPr>
              <a:t>Scalar field has no predictable power</a:t>
            </a:r>
            <a:endParaRPr lang="en-IN" b="1" dirty="0">
              <a:solidFill>
                <a:srgbClr val="0070C0"/>
              </a:solidFill>
              <a:latin typeface="Calibri" pitchFamily="34" charset="0"/>
            </a:endParaRPr>
          </a:p>
        </p:txBody>
      </p:sp>
      <p:sp>
        <p:nvSpPr>
          <p:cNvPr id="27653" name="TextBox 4"/>
          <p:cNvSpPr txBox="1">
            <a:spLocks noChangeArrowheads="1"/>
          </p:cNvSpPr>
          <p:nvPr/>
        </p:nvSpPr>
        <p:spPr bwMode="auto">
          <a:xfrm>
            <a:off x="428625" y="2643182"/>
            <a:ext cx="5409173" cy="400110"/>
          </a:xfrm>
          <a:prstGeom prst="rect">
            <a:avLst/>
          </a:prstGeom>
          <a:noFill/>
          <a:ln w="9525">
            <a:noFill/>
            <a:miter lim="800000"/>
            <a:headEnd/>
            <a:tailEnd/>
          </a:ln>
        </p:spPr>
        <p:txBody>
          <a:bodyPr wrap="none">
            <a:spAutoFit/>
          </a:bodyPr>
          <a:lstStyle/>
          <a:p>
            <a:pPr>
              <a:buFont typeface="Wingdings" pitchFamily="2" charset="2"/>
              <a:buChar char="Ø"/>
            </a:pPr>
            <a:r>
              <a:rPr lang="en-US" sz="2000" b="1" dirty="0">
                <a:solidFill>
                  <a:srgbClr val="FF0000"/>
                </a:solidFill>
                <a:latin typeface="Calibri" pitchFamily="34" charset="0"/>
              </a:rPr>
              <a:t> does not solve cosmological constant problem </a:t>
            </a:r>
            <a:endParaRPr lang="en-IN" sz="2000" b="1" dirty="0">
              <a:solidFill>
                <a:srgbClr val="FF0000"/>
              </a:solidFill>
              <a:latin typeface="Calibri" pitchFamily="34" charset="0"/>
            </a:endParaRPr>
          </a:p>
        </p:txBody>
      </p:sp>
      <p:sp>
        <p:nvSpPr>
          <p:cNvPr id="27654" name="TextBox 5"/>
          <p:cNvSpPr txBox="1">
            <a:spLocks noChangeArrowheads="1"/>
          </p:cNvSpPr>
          <p:nvPr/>
        </p:nvSpPr>
        <p:spPr bwMode="auto">
          <a:xfrm>
            <a:off x="642910" y="3786190"/>
            <a:ext cx="2214578" cy="523220"/>
          </a:xfrm>
          <a:prstGeom prst="rect">
            <a:avLst/>
          </a:prstGeom>
          <a:solidFill>
            <a:schemeClr val="bg2"/>
          </a:solidFill>
          <a:ln w="9525">
            <a:noFill/>
            <a:miter lim="800000"/>
            <a:headEnd/>
            <a:tailEnd/>
          </a:ln>
        </p:spPr>
        <p:txBody>
          <a:bodyPr wrap="square">
            <a:spAutoFit/>
          </a:bodyPr>
          <a:lstStyle/>
          <a:p>
            <a:r>
              <a:rPr lang="en-US" sz="2800" b="1" dirty="0">
                <a:latin typeface="Calibri" pitchFamily="34" charset="0"/>
              </a:rPr>
              <a:t>Interesting:</a:t>
            </a:r>
            <a:endParaRPr lang="en-IN" sz="2800" b="1" dirty="0">
              <a:latin typeface="Calibri" pitchFamily="34" charset="0"/>
            </a:endParaRPr>
          </a:p>
        </p:txBody>
      </p:sp>
      <p:sp>
        <p:nvSpPr>
          <p:cNvPr id="27655" name="TextBox 6"/>
          <p:cNvSpPr txBox="1">
            <a:spLocks noChangeArrowheads="1"/>
          </p:cNvSpPr>
          <p:nvPr/>
        </p:nvSpPr>
        <p:spPr bwMode="auto">
          <a:xfrm>
            <a:off x="2357438" y="4702186"/>
            <a:ext cx="4586577" cy="400110"/>
          </a:xfrm>
          <a:prstGeom prst="rect">
            <a:avLst/>
          </a:prstGeom>
          <a:noFill/>
          <a:ln w="9525">
            <a:noFill/>
            <a:miter lim="800000"/>
            <a:headEnd/>
            <a:tailEnd/>
          </a:ln>
        </p:spPr>
        <p:txBody>
          <a:bodyPr wrap="none">
            <a:spAutoFit/>
          </a:bodyPr>
          <a:lstStyle/>
          <a:p>
            <a:pPr>
              <a:buFont typeface="Arial" pitchFamily="34" charset="0"/>
              <a:buChar char="•"/>
            </a:pPr>
            <a:r>
              <a:rPr lang="en-US" sz="2000" b="1" dirty="0">
                <a:solidFill>
                  <a:srgbClr val="FFFF00"/>
                </a:solidFill>
                <a:latin typeface="Calibri" pitchFamily="34" charset="0"/>
              </a:rPr>
              <a:t> Motivated by some fundamental theory</a:t>
            </a:r>
            <a:endParaRPr lang="en-IN" sz="2000" b="1" dirty="0">
              <a:solidFill>
                <a:srgbClr val="FFFF00"/>
              </a:solidFill>
              <a:latin typeface="Calibri" pitchFamily="34" charset="0"/>
            </a:endParaRPr>
          </a:p>
        </p:txBody>
      </p:sp>
      <p:sp>
        <p:nvSpPr>
          <p:cNvPr id="27656" name="TextBox 7"/>
          <p:cNvSpPr txBox="1">
            <a:spLocks noChangeArrowheads="1"/>
          </p:cNvSpPr>
          <p:nvPr/>
        </p:nvSpPr>
        <p:spPr bwMode="auto">
          <a:xfrm>
            <a:off x="2357438" y="5130814"/>
            <a:ext cx="4663841" cy="400110"/>
          </a:xfrm>
          <a:prstGeom prst="rect">
            <a:avLst/>
          </a:prstGeom>
          <a:noFill/>
          <a:ln w="9525">
            <a:noFill/>
            <a:miter lim="800000"/>
            <a:headEnd/>
            <a:tailEnd/>
          </a:ln>
        </p:spPr>
        <p:txBody>
          <a:bodyPr wrap="none">
            <a:spAutoFit/>
          </a:bodyPr>
          <a:lstStyle/>
          <a:p>
            <a:pPr>
              <a:buFont typeface="Arial" pitchFamily="34" charset="0"/>
              <a:buChar char="•"/>
            </a:pPr>
            <a:r>
              <a:rPr lang="en-US" sz="2000" b="1" dirty="0">
                <a:solidFill>
                  <a:srgbClr val="FFFF00"/>
                </a:solidFill>
                <a:latin typeface="Calibri" pitchFamily="34" charset="0"/>
              </a:rPr>
              <a:t> Have some  generic features like trackers</a:t>
            </a:r>
            <a:endParaRPr lang="en-IN" sz="2000" b="1" dirty="0">
              <a:solidFill>
                <a:srgbClr val="FFFF00"/>
              </a:solidFill>
              <a:latin typeface="Calibri" pitchFamily="34" charset="0"/>
            </a:endParaRPr>
          </a:p>
        </p:txBody>
      </p:sp>
      <p:sp>
        <p:nvSpPr>
          <p:cNvPr id="27657" name="TextBox 8"/>
          <p:cNvSpPr txBox="1">
            <a:spLocks noChangeArrowheads="1"/>
          </p:cNvSpPr>
          <p:nvPr/>
        </p:nvSpPr>
        <p:spPr bwMode="auto">
          <a:xfrm>
            <a:off x="2357422" y="5559442"/>
            <a:ext cx="2731389" cy="400110"/>
          </a:xfrm>
          <a:prstGeom prst="rect">
            <a:avLst/>
          </a:prstGeom>
          <a:noFill/>
          <a:ln w="9525">
            <a:noFill/>
            <a:miter lim="800000"/>
            <a:headEnd/>
            <a:tailEnd/>
          </a:ln>
        </p:spPr>
        <p:txBody>
          <a:bodyPr wrap="none">
            <a:spAutoFit/>
          </a:bodyPr>
          <a:lstStyle/>
          <a:p>
            <a:pPr>
              <a:buFont typeface="Arial" pitchFamily="34" charset="0"/>
              <a:buChar char="•"/>
            </a:pPr>
            <a:r>
              <a:rPr lang="en-US" sz="2000" b="1" dirty="0">
                <a:solidFill>
                  <a:srgbClr val="FFFF00"/>
                </a:solidFill>
                <a:latin typeface="Calibri" pitchFamily="34" charset="0"/>
              </a:rPr>
              <a:t> Explain “ w” around -1</a:t>
            </a:r>
            <a:endParaRPr lang="en-IN" sz="2000" b="1" dirty="0">
              <a:solidFill>
                <a:srgbClr val="FFFF00"/>
              </a:solidFill>
              <a:latin typeface="Calibri" pitchFamily="34" charset="0"/>
            </a:endParaRPr>
          </a:p>
        </p:txBody>
      </p:sp>
      <p:sp>
        <p:nvSpPr>
          <p:cNvPr id="27658" name="Rectangle 9"/>
          <p:cNvSpPr>
            <a:spLocks noChangeArrowheads="1"/>
          </p:cNvSpPr>
          <p:nvPr/>
        </p:nvSpPr>
        <p:spPr bwMode="auto">
          <a:xfrm>
            <a:off x="2351088" y="5988071"/>
            <a:ext cx="5354415" cy="400110"/>
          </a:xfrm>
          <a:prstGeom prst="rect">
            <a:avLst/>
          </a:prstGeom>
          <a:noFill/>
          <a:ln w="9525">
            <a:noFill/>
            <a:miter lim="800000"/>
            <a:headEnd/>
            <a:tailEnd/>
          </a:ln>
        </p:spPr>
        <p:txBody>
          <a:bodyPr wrap="none">
            <a:spAutoFit/>
          </a:bodyPr>
          <a:lstStyle/>
          <a:p>
            <a:pPr>
              <a:buFont typeface="Arial" pitchFamily="34" charset="0"/>
              <a:buChar char="•"/>
            </a:pPr>
            <a:r>
              <a:rPr lang="en-US" sz="2000" b="1" dirty="0">
                <a:solidFill>
                  <a:srgbClr val="FFFF00"/>
                </a:solidFill>
                <a:latin typeface="Calibri" pitchFamily="34" charset="0"/>
              </a:rPr>
              <a:t> Needed to explain the dynamics of dark energy</a:t>
            </a:r>
            <a:endParaRPr lang="en-IN" sz="2000" b="1"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0"/>
          <p:cNvSpPr txBox="1">
            <a:spLocks noChangeArrowheads="1"/>
          </p:cNvSpPr>
          <p:nvPr/>
        </p:nvSpPr>
        <p:spPr bwMode="auto">
          <a:xfrm>
            <a:off x="2017713" y="357188"/>
            <a:ext cx="3997761" cy="584775"/>
          </a:xfrm>
          <a:prstGeom prst="rect">
            <a:avLst/>
          </a:prstGeom>
          <a:noFill/>
          <a:ln w="9525">
            <a:noFill/>
            <a:miter lim="800000"/>
            <a:headEnd/>
            <a:tailEnd/>
          </a:ln>
        </p:spPr>
        <p:txBody>
          <a:bodyPr wrap="none">
            <a:spAutoFit/>
          </a:bodyPr>
          <a:lstStyle/>
          <a:p>
            <a:r>
              <a:rPr lang="en-US" sz="3200" b="1" dirty="0">
                <a:latin typeface="Calibri" pitchFamily="34" charset="0"/>
              </a:rPr>
              <a:t>f(R) theories of gravity</a:t>
            </a:r>
          </a:p>
        </p:txBody>
      </p:sp>
      <p:sp>
        <p:nvSpPr>
          <p:cNvPr id="10244" name="TextBox 26"/>
          <p:cNvSpPr txBox="1">
            <a:spLocks noChangeArrowheads="1"/>
          </p:cNvSpPr>
          <p:nvPr/>
        </p:nvSpPr>
        <p:spPr bwMode="auto">
          <a:xfrm>
            <a:off x="285750" y="1393825"/>
            <a:ext cx="8215313" cy="892175"/>
          </a:xfrm>
          <a:prstGeom prst="rect">
            <a:avLst/>
          </a:prstGeom>
          <a:noFill/>
          <a:ln w="9525">
            <a:noFill/>
            <a:miter lim="800000"/>
            <a:headEnd/>
            <a:tailEnd/>
          </a:ln>
        </p:spPr>
        <p:txBody>
          <a:bodyPr>
            <a:spAutoFit/>
          </a:bodyPr>
          <a:lstStyle/>
          <a:p>
            <a:pPr>
              <a:buFont typeface="Wingdings" pitchFamily="2" charset="2"/>
              <a:buChar char="Ø"/>
            </a:pPr>
            <a:r>
              <a:rPr lang="en-US" dirty="0">
                <a:solidFill>
                  <a:srgbClr val="FFFF00"/>
                </a:solidFill>
                <a:latin typeface="Calibri" pitchFamily="34" charset="0"/>
              </a:rPr>
              <a:t> </a:t>
            </a:r>
            <a:r>
              <a:rPr lang="en-US" b="1" dirty="0">
                <a:solidFill>
                  <a:srgbClr val="FFFF00"/>
                </a:solidFill>
                <a:latin typeface="Lucida Sans" pitchFamily="34" charset="0"/>
              </a:rPr>
              <a:t>The large scale modification of gravity can account for the current  acceleration of the universe</a:t>
            </a:r>
          </a:p>
          <a:p>
            <a:endParaRPr lang="en-US" sz="1600" b="1" dirty="0">
              <a:solidFill>
                <a:srgbClr val="FFFF00"/>
              </a:solidFill>
              <a:latin typeface="Lucida Sans" pitchFamily="34" charset="0"/>
            </a:endParaRPr>
          </a:p>
        </p:txBody>
      </p:sp>
      <p:sp>
        <p:nvSpPr>
          <p:cNvPr id="10245" name="TextBox 28"/>
          <p:cNvSpPr txBox="1">
            <a:spLocks noChangeArrowheads="1"/>
          </p:cNvSpPr>
          <p:nvPr/>
        </p:nvSpPr>
        <p:spPr bwMode="auto">
          <a:xfrm>
            <a:off x="2959100" y="2814638"/>
            <a:ext cx="1398588" cy="400050"/>
          </a:xfrm>
          <a:prstGeom prst="rect">
            <a:avLst/>
          </a:prstGeom>
          <a:noFill/>
          <a:ln w="9525">
            <a:noFill/>
            <a:miter lim="800000"/>
            <a:headEnd/>
            <a:tailEnd/>
          </a:ln>
        </p:spPr>
        <p:txBody>
          <a:bodyPr wrap="none">
            <a:spAutoFit/>
          </a:bodyPr>
          <a:lstStyle/>
          <a:p>
            <a:r>
              <a:rPr lang="en-US" sz="2000" b="1" dirty="0">
                <a:latin typeface="Lucida Sans" pitchFamily="34" charset="0"/>
              </a:rPr>
              <a:t>R       f(R)</a:t>
            </a:r>
            <a:endParaRPr lang="en-IN" sz="2000" b="1" dirty="0">
              <a:latin typeface="Lucida Sans" pitchFamily="34" charset="0"/>
            </a:endParaRPr>
          </a:p>
        </p:txBody>
      </p:sp>
      <p:cxnSp>
        <p:nvCxnSpPr>
          <p:cNvPr id="5" name="Straight Arrow Connector 4"/>
          <p:cNvCxnSpPr/>
          <p:nvPr/>
        </p:nvCxnSpPr>
        <p:spPr>
          <a:xfrm>
            <a:off x="3429000" y="3000375"/>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7" name="TextBox 31"/>
          <p:cNvSpPr txBox="1">
            <a:spLocks noChangeArrowheads="1"/>
          </p:cNvSpPr>
          <p:nvPr/>
        </p:nvSpPr>
        <p:spPr bwMode="auto">
          <a:xfrm>
            <a:off x="293688" y="2201863"/>
            <a:ext cx="6707187" cy="369887"/>
          </a:xfrm>
          <a:prstGeom prst="rect">
            <a:avLst/>
          </a:prstGeom>
          <a:noFill/>
          <a:ln w="9525">
            <a:noFill/>
            <a:miter lim="800000"/>
            <a:headEnd/>
            <a:tailEnd/>
          </a:ln>
        </p:spPr>
        <p:txBody>
          <a:bodyPr wrap="none">
            <a:spAutoFit/>
          </a:bodyPr>
          <a:lstStyle/>
          <a:p>
            <a:pPr>
              <a:buFont typeface="Wingdings" pitchFamily="2" charset="2"/>
              <a:buChar char="Ø"/>
            </a:pPr>
            <a:r>
              <a:rPr lang="en-US" dirty="0">
                <a:solidFill>
                  <a:srgbClr val="FFFF00"/>
                </a:solidFill>
                <a:latin typeface="Calibri" pitchFamily="34" charset="0"/>
              </a:rPr>
              <a:t> </a:t>
            </a:r>
            <a:r>
              <a:rPr lang="en-US" b="1" dirty="0">
                <a:solidFill>
                  <a:srgbClr val="FFFF00"/>
                </a:solidFill>
                <a:latin typeface="Lucida Sans" pitchFamily="34" charset="0"/>
              </a:rPr>
              <a:t>One could seek a modification of Einstein gravity by</a:t>
            </a:r>
            <a:r>
              <a:rPr lang="en-US" dirty="0">
                <a:solidFill>
                  <a:srgbClr val="FFFF00"/>
                </a:solidFill>
                <a:latin typeface="Calibri" pitchFamily="34" charset="0"/>
              </a:rPr>
              <a:t> </a:t>
            </a:r>
            <a:endParaRPr lang="en-IN" dirty="0">
              <a:solidFill>
                <a:srgbClr val="FFFF00"/>
              </a:solidFill>
              <a:latin typeface="Calibri" pitchFamily="34" charset="0"/>
            </a:endParaRPr>
          </a:p>
        </p:txBody>
      </p:sp>
      <p:graphicFrame>
        <p:nvGraphicFramePr>
          <p:cNvPr id="28691" name="Object 2"/>
          <p:cNvGraphicFramePr>
            <a:graphicFrameLocks noChangeAspect="1"/>
          </p:cNvGraphicFramePr>
          <p:nvPr/>
        </p:nvGraphicFramePr>
        <p:xfrm>
          <a:off x="1357313" y="3357563"/>
          <a:ext cx="5000625" cy="642937"/>
        </p:xfrm>
        <a:graphic>
          <a:graphicData uri="http://schemas.openxmlformats.org/presentationml/2006/ole">
            <p:oleObj spid="_x0000_s10242" name="Formula" r:id="rId3" imgW="1954800" imgH="384840" progId="">
              <p:embed/>
            </p:oleObj>
          </a:graphicData>
        </a:graphic>
      </p:graphicFrame>
      <p:cxnSp>
        <p:nvCxnSpPr>
          <p:cNvPr id="8" name="Straight Arrow Connector 7"/>
          <p:cNvCxnSpPr/>
          <p:nvPr/>
        </p:nvCxnSpPr>
        <p:spPr>
          <a:xfrm>
            <a:off x="6072188" y="3929063"/>
            <a:ext cx="10001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9" name="TextBox 37"/>
          <p:cNvSpPr txBox="1">
            <a:spLocks noChangeArrowheads="1"/>
          </p:cNvSpPr>
          <p:nvPr/>
        </p:nvSpPr>
        <p:spPr bwMode="auto">
          <a:xfrm>
            <a:off x="2500312" y="4071942"/>
            <a:ext cx="2643191" cy="369332"/>
          </a:xfrm>
          <a:prstGeom prst="rect">
            <a:avLst/>
          </a:prstGeom>
          <a:noFill/>
          <a:ln w="9525">
            <a:noFill/>
            <a:miter lim="800000"/>
            <a:headEnd/>
            <a:tailEnd/>
          </a:ln>
        </p:spPr>
        <p:txBody>
          <a:bodyPr wrap="square">
            <a:spAutoFit/>
          </a:bodyPr>
          <a:lstStyle/>
          <a:p>
            <a:r>
              <a:rPr lang="en-US" b="1" dirty="0">
                <a:solidFill>
                  <a:srgbClr val="C00000"/>
                </a:solidFill>
                <a:latin typeface="Calibri" pitchFamily="34" charset="0"/>
              </a:rPr>
              <a:t>     f(R)= R+ </a:t>
            </a:r>
            <a:r>
              <a:rPr lang="az-Cyrl-AZ" b="1" dirty="0">
                <a:solidFill>
                  <a:srgbClr val="C00000"/>
                </a:solidFill>
                <a:latin typeface="Calibri" pitchFamily="34" charset="0"/>
              </a:rPr>
              <a:t>є</a:t>
            </a:r>
            <a:r>
              <a:rPr lang="en-US" b="1" dirty="0">
                <a:solidFill>
                  <a:srgbClr val="C00000"/>
                </a:solidFill>
                <a:latin typeface="Calibri" pitchFamily="34" charset="0"/>
              </a:rPr>
              <a:t>(R)</a:t>
            </a:r>
            <a:endParaRPr lang="en-IN" b="1" dirty="0">
              <a:solidFill>
                <a:srgbClr val="C00000"/>
              </a:solidFill>
              <a:latin typeface="Calibri" pitchFamily="34" charset="0"/>
            </a:endParaRPr>
          </a:p>
        </p:txBody>
      </p:sp>
      <p:sp>
        <p:nvSpPr>
          <p:cNvPr id="10250" name="TextBox 39"/>
          <p:cNvSpPr txBox="1">
            <a:spLocks noChangeArrowheads="1"/>
          </p:cNvSpPr>
          <p:nvPr/>
        </p:nvSpPr>
        <p:spPr bwMode="auto">
          <a:xfrm>
            <a:off x="285750" y="5130800"/>
            <a:ext cx="3144838" cy="369888"/>
          </a:xfrm>
          <a:prstGeom prst="rect">
            <a:avLst/>
          </a:prstGeom>
          <a:noFill/>
          <a:ln w="9525">
            <a:noFill/>
            <a:miter lim="800000"/>
            <a:headEnd/>
            <a:tailEnd/>
          </a:ln>
        </p:spPr>
        <p:txBody>
          <a:bodyPr>
            <a:spAutoFit/>
          </a:bodyPr>
          <a:lstStyle/>
          <a:p>
            <a:pPr>
              <a:buFont typeface="Wingdings" pitchFamily="2" charset="2"/>
              <a:buChar char="Ø"/>
            </a:pPr>
            <a:r>
              <a:rPr lang="en-US" dirty="0">
                <a:solidFill>
                  <a:srgbClr val="FFFF00"/>
                </a:solidFill>
                <a:latin typeface="Calibri" pitchFamily="34" charset="0"/>
              </a:rPr>
              <a:t> </a:t>
            </a:r>
            <a:r>
              <a:rPr lang="en-US" b="1" dirty="0">
                <a:solidFill>
                  <a:srgbClr val="FFFF00"/>
                </a:solidFill>
                <a:latin typeface="Lucida Sans" pitchFamily="34" charset="0"/>
              </a:rPr>
              <a:t>In FRW background :</a:t>
            </a:r>
            <a:endParaRPr lang="en-IN" b="1" dirty="0">
              <a:solidFill>
                <a:srgbClr val="FFFF00"/>
              </a:solidFill>
              <a:latin typeface="Lucida Sans" pitchFamily="34" charset="0"/>
            </a:endParaRPr>
          </a:p>
        </p:txBody>
      </p:sp>
      <p:cxnSp>
        <p:nvCxnSpPr>
          <p:cNvPr id="11" name="Straight Arrow Connector 10"/>
          <p:cNvCxnSpPr/>
          <p:nvPr/>
        </p:nvCxnSpPr>
        <p:spPr>
          <a:xfrm rot="10800000" flipV="1">
            <a:off x="2357438" y="5214938"/>
            <a:ext cx="11430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2643188" y="5786438"/>
            <a:ext cx="92868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53" name="Picture 17"/>
          <p:cNvPicPr>
            <a:picLocks noChangeAspect="1" noChangeArrowheads="1"/>
          </p:cNvPicPr>
          <p:nvPr/>
        </p:nvPicPr>
        <p:blipFill>
          <a:blip r:embed="rId4"/>
          <a:srcRect/>
          <a:stretch>
            <a:fillRect/>
          </a:stretch>
        </p:blipFill>
        <p:spPr bwMode="auto">
          <a:xfrm>
            <a:off x="3429000" y="4657725"/>
            <a:ext cx="5667375" cy="1914525"/>
          </a:xfrm>
          <a:prstGeom prst="rect">
            <a:avLst/>
          </a:prstGeom>
          <a:noFill/>
          <a:ln w="9525">
            <a:noFill/>
            <a:miter lim="800000"/>
            <a:headEnd/>
            <a:tailEnd/>
          </a:ln>
        </p:spPr>
      </p:pic>
      <p:pic>
        <p:nvPicPr>
          <p:cNvPr id="10254" name="Picture 18"/>
          <p:cNvPicPr>
            <a:picLocks noChangeAspect="1" noChangeArrowheads="1"/>
          </p:cNvPicPr>
          <p:nvPr/>
        </p:nvPicPr>
        <p:blipFill>
          <a:blip r:embed="rId5"/>
          <a:srcRect/>
          <a:stretch>
            <a:fillRect/>
          </a:stretch>
        </p:blipFill>
        <p:spPr bwMode="auto">
          <a:xfrm>
            <a:off x="428625" y="5592763"/>
            <a:ext cx="1857375" cy="550862"/>
          </a:xfrm>
          <a:prstGeom prst="rect">
            <a:avLst/>
          </a:prstGeom>
          <a:noFill/>
          <a:ln w="9525">
            <a:noFill/>
            <a:miter lim="800000"/>
            <a:headEnd/>
            <a:tailEnd/>
          </a:ln>
        </p:spPr>
      </p:pic>
      <p:pic>
        <p:nvPicPr>
          <p:cNvPr id="10255" name="Picture 19"/>
          <p:cNvPicPr>
            <a:picLocks noChangeAspect="1" noChangeArrowheads="1"/>
          </p:cNvPicPr>
          <p:nvPr/>
        </p:nvPicPr>
        <p:blipFill>
          <a:blip r:embed="rId6"/>
          <a:srcRect/>
          <a:stretch>
            <a:fillRect/>
          </a:stretch>
        </p:blipFill>
        <p:spPr bwMode="auto">
          <a:xfrm>
            <a:off x="428625" y="6172200"/>
            <a:ext cx="2071688" cy="614363"/>
          </a:xfrm>
          <a:prstGeom prst="rect">
            <a:avLst/>
          </a:prstGeom>
          <a:noFill/>
          <a:ln w="9525">
            <a:noFill/>
            <a:miter lim="800000"/>
            <a:headEnd/>
            <a:tailEnd/>
          </a:ln>
        </p:spPr>
      </p:pic>
      <p:pic>
        <p:nvPicPr>
          <p:cNvPr id="10256" name="Picture 20"/>
          <p:cNvPicPr>
            <a:picLocks noChangeAspect="1" noChangeArrowheads="1"/>
          </p:cNvPicPr>
          <p:nvPr/>
        </p:nvPicPr>
        <p:blipFill>
          <a:blip r:embed="rId7"/>
          <a:srcRect/>
          <a:stretch>
            <a:fillRect/>
          </a:stretch>
        </p:blipFill>
        <p:spPr bwMode="auto">
          <a:xfrm>
            <a:off x="7124700" y="4000500"/>
            <a:ext cx="1019175"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5"/>
          <p:cNvSpPr txBox="1">
            <a:spLocks noChangeArrowheads="1"/>
          </p:cNvSpPr>
          <p:nvPr/>
        </p:nvSpPr>
        <p:spPr bwMode="auto">
          <a:xfrm>
            <a:off x="542925" y="857250"/>
            <a:ext cx="5387975" cy="369888"/>
          </a:xfrm>
          <a:prstGeom prst="rect">
            <a:avLst/>
          </a:prstGeom>
          <a:noFill/>
          <a:ln w="9525">
            <a:noFill/>
            <a:miter lim="800000"/>
            <a:headEnd/>
            <a:tailEnd/>
          </a:ln>
        </p:spPr>
        <p:txBody>
          <a:bodyPr wrap="none">
            <a:spAutoFit/>
          </a:bodyPr>
          <a:lstStyle/>
          <a:p>
            <a:pPr>
              <a:buFont typeface="Wingdings" pitchFamily="2" charset="2"/>
              <a:buChar char="Ø"/>
            </a:pPr>
            <a:r>
              <a:rPr lang="en-US">
                <a:solidFill>
                  <a:srgbClr val="FFFF00"/>
                </a:solidFill>
                <a:latin typeface="Calibri" pitchFamily="34" charset="0"/>
              </a:rPr>
              <a:t> </a:t>
            </a:r>
            <a:r>
              <a:rPr lang="en-US" b="1">
                <a:solidFill>
                  <a:srgbClr val="FFFF00"/>
                </a:solidFill>
                <a:latin typeface="Calibri" pitchFamily="34" charset="0"/>
              </a:rPr>
              <a:t>The Stability of f(R) theory is ensured provided that:</a:t>
            </a:r>
            <a:endParaRPr lang="en-IN" b="1">
              <a:solidFill>
                <a:srgbClr val="FFFF00"/>
              </a:solidFill>
              <a:latin typeface="Calibri" pitchFamily="34" charset="0"/>
            </a:endParaRPr>
          </a:p>
        </p:txBody>
      </p:sp>
      <p:pic>
        <p:nvPicPr>
          <p:cNvPr id="11269" name="Picture 10"/>
          <p:cNvPicPr>
            <a:picLocks noChangeAspect="1" noChangeArrowheads="1"/>
          </p:cNvPicPr>
          <p:nvPr/>
        </p:nvPicPr>
        <p:blipFill>
          <a:blip r:embed="rId3"/>
          <a:srcRect/>
          <a:stretch>
            <a:fillRect/>
          </a:stretch>
        </p:blipFill>
        <p:spPr bwMode="auto">
          <a:xfrm>
            <a:off x="3929063" y="1428750"/>
            <a:ext cx="1714500" cy="357188"/>
          </a:xfrm>
          <a:prstGeom prst="rect">
            <a:avLst/>
          </a:prstGeom>
          <a:solidFill>
            <a:srgbClr val="00B050"/>
          </a:solidFill>
          <a:ln w="9525">
            <a:solidFill>
              <a:schemeClr val="tx1"/>
            </a:solidFill>
            <a:miter lim="800000"/>
            <a:headEnd/>
            <a:tailEnd/>
          </a:ln>
        </p:spPr>
      </p:pic>
      <p:pic>
        <p:nvPicPr>
          <p:cNvPr id="11270" name="Picture 11"/>
          <p:cNvPicPr>
            <a:picLocks noChangeAspect="1" noChangeArrowheads="1"/>
          </p:cNvPicPr>
          <p:nvPr/>
        </p:nvPicPr>
        <p:blipFill>
          <a:blip r:embed="rId4"/>
          <a:srcRect/>
          <a:stretch>
            <a:fillRect/>
          </a:stretch>
        </p:blipFill>
        <p:spPr bwMode="auto">
          <a:xfrm>
            <a:off x="3929063" y="2390775"/>
            <a:ext cx="1785937" cy="395288"/>
          </a:xfrm>
          <a:prstGeom prst="rect">
            <a:avLst/>
          </a:prstGeom>
          <a:noFill/>
          <a:ln w="9525">
            <a:noFill/>
            <a:miter lim="800000"/>
            <a:headEnd/>
            <a:tailEnd/>
          </a:ln>
        </p:spPr>
      </p:pic>
      <p:cxnSp>
        <p:nvCxnSpPr>
          <p:cNvPr id="10" name="Straight Arrow Connector 9"/>
          <p:cNvCxnSpPr/>
          <p:nvPr/>
        </p:nvCxnSpPr>
        <p:spPr>
          <a:xfrm>
            <a:off x="3143250" y="1643063"/>
            <a:ext cx="500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71813" y="2498725"/>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1500" y="1285875"/>
            <a:ext cx="1928813" cy="714375"/>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5" name="Rectangle 14"/>
          <p:cNvSpPr/>
          <p:nvPr/>
        </p:nvSpPr>
        <p:spPr>
          <a:xfrm>
            <a:off x="528638" y="2214563"/>
            <a:ext cx="2185987" cy="642937"/>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1275" name="TextBox 15"/>
          <p:cNvSpPr txBox="1">
            <a:spLocks noChangeArrowheads="1"/>
          </p:cNvSpPr>
          <p:nvPr/>
        </p:nvSpPr>
        <p:spPr bwMode="auto">
          <a:xfrm>
            <a:off x="6156325" y="1428750"/>
            <a:ext cx="1058863" cy="400050"/>
          </a:xfrm>
          <a:prstGeom prst="rect">
            <a:avLst/>
          </a:prstGeom>
          <a:noFill/>
          <a:ln w="9525">
            <a:noFill/>
            <a:miter lim="800000"/>
            <a:headEnd/>
            <a:tailEnd/>
          </a:ln>
        </p:spPr>
        <p:txBody>
          <a:bodyPr wrap="none">
            <a:spAutoFit/>
          </a:bodyPr>
          <a:lstStyle/>
          <a:p>
            <a:r>
              <a:rPr lang="en-US" sz="2000" b="1">
                <a:solidFill>
                  <a:srgbClr val="FF0000"/>
                </a:solidFill>
              </a:rPr>
              <a:t>Geff &gt;0</a:t>
            </a:r>
            <a:endParaRPr lang="en-IN" sz="2000" b="1">
              <a:solidFill>
                <a:srgbClr val="FF0000"/>
              </a:solidFill>
            </a:endParaRPr>
          </a:p>
        </p:txBody>
      </p:sp>
      <p:sp>
        <p:nvSpPr>
          <p:cNvPr id="11276" name="TextBox 16"/>
          <p:cNvSpPr txBox="1">
            <a:spLocks noChangeArrowheads="1"/>
          </p:cNvSpPr>
          <p:nvPr/>
        </p:nvSpPr>
        <p:spPr bwMode="auto">
          <a:xfrm>
            <a:off x="6100763" y="2428875"/>
            <a:ext cx="2971800" cy="400050"/>
          </a:xfrm>
          <a:prstGeom prst="rect">
            <a:avLst/>
          </a:prstGeom>
          <a:noFill/>
          <a:ln w="9525">
            <a:noFill/>
            <a:miter lim="800000"/>
            <a:headEnd/>
            <a:tailEnd/>
          </a:ln>
        </p:spPr>
        <p:txBody>
          <a:bodyPr wrap="none">
            <a:spAutoFit/>
          </a:bodyPr>
          <a:lstStyle/>
          <a:p>
            <a:r>
              <a:rPr lang="en-US" sz="2000" b="1">
                <a:solidFill>
                  <a:srgbClr val="FF0000"/>
                </a:solidFill>
                <a:latin typeface="Calibri" pitchFamily="34" charset="0"/>
              </a:rPr>
              <a:t>Avoid tachyonic instability</a:t>
            </a:r>
            <a:endParaRPr lang="en-IN" sz="2000" b="1">
              <a:solidFill>
                <a:srgbClr val="FF0000"/>
              </a:solidFill>
              <a:latin typeface="Calibri" pitchFamily="34" charset="0"/>
            </a:endParaRPr>
          </a:p>
        </p:txBody>
      </p:sp>
      <p:sp>
        <p:nvSpPr>
          <p:cNvPr id="11277" name="TextBox 17"/>
          <p:cNvSpPr txBox="1">
            <a:spLocks noChangeArrowheads="1"/>
          </p:cNvSpPr>
          <p:nvPr/>
        </p:nvSpPr>
        <p:spPr bwMode="auto">
          <a:xfrm>
            <a:off x="428625" y="214313"/>
            <a:ext cx="4857750" cy="800100"/>
          </a:xfrm>
          <a:prstGeom prst="rect">
            <a:avLst/>
          </a:prstGeom>
          <a:noFill/>
          <a:ln w="9525">
            <a:noFill/>
            <a:miter lim="800000"/>
            <a:headEnd/>
            <a:tailEnd/>
          </a:ln>
        </p:spPr>
        <p:txBody>
          <a:bodyPr>
            <a:spAutoFit/>
          </a:bodyPr>
          <a:lstStyle/>
          <a:p>
            <a:r>
              <a:rPr lang="en-US" sz="2800" b="1">
                <a:latin typeface="Lucida Sans" pitchFamily="34" charset="0"/>
              </a:rPr>
              <a:t>Viable f(R) Model</a:t>
            </a:r>
            <a:endParaRPr lang="en-IN" sz="2800" b="1">
              <a:latin typeface="Lucida Sans" pitchFamily="34" charset="0"/>
            </a:endParaRPr>
          </a:p>
          <a:p>
            <a:endParaRPr lang="en-IN"/>
          </a:p>
        </p:txBody>
      </p:sp>
      <p:graphicFrame>
        <p:nvGraphicFramePr>
          <p:cNvPr id="11266" name="Object 16"/>
          <p:cNvGraphicFramePr>
            <a:graphicFrameLocks noChangeAspect="1"/>
          </p:cNvGraphicFramePr>
          <p:nvPr/>
        </p:nvGraphicFramePr>
        <p:xfrm>
          <a:off x="552450" y="1357313"/>
          <a:ext cx="2019300" cy="500062"/>
        </p:xfrm>
        <a:graphic>
          <a:graphicData uri="http://schemas.openxmlformats.org/presentationml/2006/ole">
            <p:oleObj spid="_x0000_s11266" name="Equation" r:id="rId5" imgW="622080" imgH="228600" progId="Equation.3">
              <p:embed/>
            </p:oleObj>
          </a:graphicData>
        </a:graphic>
      </p:graphicFrame>
      <p:graphicFrame>
        <p:nvGraphicFramePr>
          <p:cNvPr id="11267" name="Object 17"/>
          <p:cNvGraphicFramePr>
            <a:graphicFrameLocks noChangeAspect="1"/>
          </p:cNvGraphicFramePr>
          <p:nvPr/>
        </p:nvGraphicFramePr>
        <p:xfrm>
          <a:off x="642938" y="2286000"/>
          <a:ext cx="2143125" cy="531813"/>
        </p:xfrm>
        <a:graphic>
          <a:graphicData uri="http://schemas.openxmlformats.org/presentationml/2006/ole">
            <p:oleObj spid="_x0000_s11267" name="Equation" r:id="rId6" imgW="647640" imgH="228600" progId="Equation.3">
              <p:embed/>
            </p:oleObj>
          </a:graphicData>
        </a:graphic>
      </p:graphicFrame>
      <p:pic>
        <p:nvPicPr>
          <p:cNvPr id="11278" name="Picture 5"/>
          <p:cNvPicPr>
            <a:picLocks noChangeAspect="1" noChangeArrowheads="1"/>
          </p:cNvPicPr>
          <p:nvPr/>
        </p:nvPicPr>
        <p:blipFill>
          <a:blip r:embed="rId7"/>
          <a:srcRect/>
          <a:stretch>
            <a:fillRect/>
          </a:stretch>
        </p:blipFill>
        <p:spPr bwMode="auto">
          <a:xfrm>
            <a:off x="1081088" y="3214688"/>
            <a:ext cx="3562350" cy="466725"/>
          </a:xfrm>
          <a:prstGeom prst="rect">
            <a:avLst/>
          </a:prstGeom>
          <a:noFill/>
          <a:ln w="9525">
            <a:noFill/>
            <a:miter lim="800000"/>
            <a:headEnd/>
            <a:tailEnd/>
          </a:ln>
        </p:spPr>
      </p:pic>
      <p:pic>
        <p:nvPicPr>
          <p:cNvPr id="11279" name="Picture 6"/>
          <p:cNvPicPr>
            <a:picLocks noChangeAspect="1" noChangeArrowheads="1"/>
          </p:cNvPicPr>
          <p:nvPr/>
        </p:nvPicPr>
        <p:blipFill>
          <a:blip r:embed="rId8"/>
          <a:srcRect/>
          <a:stretch>
            <a:fillRect/>
          </a:stretch>
        </p:blipFill>
        <p:spPr bwMode="auto">
          <a:xfrm>
            <a:off x="1066800" y="3857625"/>
            <a:ext cx="3933825" cy="617538"/>
          </a:xfrm>
          <a:prstGeom prst="rect">
            <a:avLst/>
          </a:prstGeom>
          <a:noFill/>
          <a:ln w="9525">
            <a:noFill/>
            <a:miter lim="800000"/>
            <a:headEnd/>
            <a:tailEnd/>
          </a:ln>
        </p:spPr>
      </p:pic>
      <p:pic>
        <p:nvPicPr>
          <p:cNvPr id="11280" name="Picture 7"/>
          <p:cNvPicPr>
            <a:picLocks noChangeAspect="1" noChangeArrowheads="1"/>
          </p:cNvPicPr>
          <p:nvPr/>
        </p:nvPicPr>
        <p:blipFill>
          <a:blip r:embed="rId9"/>
          <a:srcRect/>
          <a:stretch>
            <a:fillRect/>
          </a:stretch>
        </p:blipFill>
        <p:spPr bwMode="auto">
          <a:xfrm>
            <a:off x="1071563" y="4643438"/>
            <a:ext cx="3086100" cy="631825"/>
          </a:xfrm>
          <a:prstGeom prst="rect">
            <a:avLst/>
          </a:prstGeom>
          <a:noFill/>
          <a:ln w="9525">
            <a:noFill/>
            <a:miter lim="800000"/>
            <a:headEnd/>
            <a:tailEnd/>
          </a:ln>
        </p:spPr>
      </p:pic>
      <p:pic>
        <p:nvPicPr>
          <p:cNvPr id="11281" name="Picture 8"/>
          <p:cNvPicPr>
            <a:picLocks noChangeAspect="1" noChangeArrowheads="1"/>
          </p:cNvPicPr>
          <p:nvPr/>
        </p:nvPicPr>
        <p:blipFill>
          <a:blip r:embed="rId10"/>
          <a:srcRect/>
          <a:stretch>
            <a:fillRect/>
          </a:stretch>
        </p:blipFill>
        <p:spPr bwMode="auto">
          <a:xfrm>
            <a:off x="1058863" y="5429250"/>
            <a:ext cx="3513137" cy="571500"/>
          </a:xfrm>
          <a:prstGeom prst="rect">
            <a:avLst/>
          </a:prstGeom>
          <a:solidFill>
            <a:srgbClr val="FFC000"/>
          </a:solidFill>
          <a:ln w="9525">
            <a:noFill/>
            <a:miter lim="800000"/>
            <a:headEnd/>
            <a:tailEnd/>
          </a:ln>
        </p:spPr>
      </p:pic>
      <p:sp>
        <p:nvSpPr>
          <p:cNvPr id="11282" name="TextBox 10"/>
          <p:cNvSpPr txBox="1">
            <a:spLocks noChangeArrowheads="1"/>
          </p:cNvSpPr>
          <p:nvPr/>
        </p:nvSpPr>
        <p:spPr bwMode="auto">
          <a:xfrm>
            <a:off x="260350" y="3286125"/>
            <a:ext cx="428625" cy="369888"/>
          </a:xfrm>
          <a:prstGeom prst="rect">
            <a:avLst/>
          </a:prstGeom>
          <a:noFill/>
          <a:ln w="9525">
            <a:noFill/>
            <a:miter lim="800000"/>
            <a:headEnd/>
            <a:tailEnd/>
          </a:ln>
        </p:spPr>
        <p:txBody>
          <a:bodyPr wrap="none">
            <a:spAutoFit/>
          </a:bodyPr>
          <a:lstStyle/>
          <a:p>
            <a:r>
              <a:rPr lang="en-US">
                <a:solidFill>
                  <a:srgbClr val="F09E30"/>
                </a:solidFill>
                <a:latin typeface="Calibri" pitchFamily="34" charset="0"/>
              </a:rPr>
              <a:t>A .</a:t>
            </a:r>
            <a:endParaRPr lang="en-IN">
              <a:solidFill>
                <a:srgbClr val="F09E30"/>
              </a:solidFill>
              <a:latin typeface="Calibri" pitchFamily="34" charset="0"/>
            </a:endParaRPr>
          </a:p>
        </p:txBody>
      </p:sp>
      <p:sp>
        <p:nvSpPr>
          <p:cNvPr id="11283" name="TextBox 12"/>
          <p:cNvSpPr txBox="1">
            <a:spLocks noChangeArrowheads="1"/>
          </p:cNvSpPr>
          <p:nvPr/>
        </p:nvSpPr>
        <p:spPr bwMode="auto">
          <a:xfrm>
            <a:off x="285750" y="4000500"/>
            <a:ext cx="366713" cy="369888"/>
          </a:xfrm>
          <a:prstGeom prst="rect">
            <a:avLst/>
          </a:prstGeom>
          <a:noFill/>
          <a:ln w="9525">
            <a:noFill/>
            <a:miter lim="800000"/>
            <a:headEnd/>
            <a:tailEnd/>
          </a:ln>
        </p:spPr>
        <p:txBody>
          <a:bodyPr wrap="none">
            <a:spAutoFit/>
          </a:bodyPr>
          <a:lstStyle/>
          <a:p>
            <a:r>
              <a:rPr lang="en-US">
                <a:solidFill>
                  <a:srgbClr val="F09E30"/>
                </a:solidFill>
                <a:latin typeface="Calibri" pitchFamily="34" charset="0"/>
              </a:rPr>
              <a:t>B.</a:t>
            </a:r>
            <a:endParaRPr lang="en-IN">
              <a:solidFill>
                <a:srgbClr val="F09E30"/>
              </a:solidFill>
              <a:latin typeface="Calibri" pitchFamily="34" charset="0"/>
            </a:endParaRPr>
          </a:p>
        </p:txBody>
      </p:sp>
      <p:sp>
        <p:nvSpPr>
          <p:cNvPr id="11284" name="TextBox 13"/>
          <p:cNvSpPr txBox="1">
            <a:spLocks noChangeArrowheads="1"/>
          </p:cNvSpPr>
          <p:nvPr/>
        </p:nvSpPr>
        <p:spPr bwMode="auto">
          <a:xfrm>
            <a:off x="298450" y="4786313"/>
            <a:ext cx="365125" cy="369887"/>
          </a:xfrm>
          <a:prstGeom prst="rect">
            <a:avLst/>
          </a:prstGeom>
          <a:noFill/>
          <a:ln w="9525">
            <a:noFill/>
            <a:miter lim="800000"/>
            <a:headEnd/>
            <a:tailEnd/>
          </a:ln>
        </p:spPr>
        <p:txBody>
          <a:bodyPr wrap="none">
            <a:spAutoFit/>
          </a:bodyPr>
          <a:lstStyle/>
          <a:p>
            <a:r>
              <a:rPr lang="en-US">
                <a:solidFill>
                  <a:srgbClr val="CAD44C"/>
                </a:solidFill>
                <a:latin typeface="Calibri" pitchFamily="34" charset="0"/>
              </a:rPr>
              <a:t>C.</a:t>
            </a:r>
            <a:endParaRPr lang="en-IN">
              <a:solidFill>
                <a:srgbClr val="CAD44C"/>
              </a:solidFill>
              <a:latin typeface="Calibri" pitchFamily="34" charset="0"/>
            </a:endParaRPr>
          </a:p>
        </p:txBody>
      </p:sp>
      <p:sp>
        <p:nvSpPr>
          <p:cNvPr id="11285" name="TextBox 14"/>
          <p:cNvSpPr txBox="1">
            <a:spLocks noChangeArrowheads="1"/>
          </p:cNvSpPr>
          <p:nvPr/>
        </p:nvSpPr>
        <p:spPr bwMode="auto">
          <a:xfrm>
            <a:off x="298450" y="5487988"/>
            <a:ext cx="379413" cy="369887"/>
          </a:xfrm>
          <a:prstGeom prst="rect">
            <a:avLst/>
          </a:prstGeom>
          <a:noFill/>
          <a:ln w="9525">
            <a:noFill/>
            <a:miter lim="800000"/>
            <a:headEnd/>
            <a:tailEnd/>
          </a:ln>
        </p:spPr>
        <p:txBody>
          <a:bodyPr wrap="none">
            <a:spAutoFit/>
          </a:bodyPr>
          <a:lstStyle/>
          <a:p>
            <a:r>
              <a:rPr lang="en-US">
                <a:solidFill>
                  <a:srgbClr val="CC99FF"/>
                </a:solidFill>
                <a:latin typeface="Calibri" pitchFamily="34" charset="0"/>
              </a:rPr>
              <a:t>D.</a:t>
            </a:r>
            <a:endParaRPr lang="en-IN">
              <a:solidFill>
                <a:srgbClr val="CC99FF"/>
              </a:solidFill>
              <a:latin typeface="Calibri" pitchFamily="34" charset="0"/>
            </a:endParaRPr>
          </a:p>
        </p:txBody>
      </p:sp>
      <p:sp>
        <p:nvSpPr>
          <p:cNvPr id="11286" name="TextBox 8"/>
          <p:cNvSpPr txBox="1">
            <a:spLocks noChangeArrowheads="1"/>
          </p:cNvSpPr>
          <p:nvPr/>
        </p:nvSpPr>
        <p:spPr bwMode="auto">
          <a:xfrm>
            <a:off x="6067425" y="3233738"/>
            <a:ext cx="1219200" cy="338137"/>
          </a:xfrm>
          <a:prstGeom prst="rect">
            <a:avLst/>
          </a:prstGeom>
          <a:solidFill>
            <a:srgbClr val="FFC000"/>
          </a:solidFill>
          <a:ln w="9525">
            <a:noFill/>
            <a:miter lim="800000"/>
            <a:headEnd/>
            <a:tailEnd/>
          </a:ln>
        </p:spPr>
        <p:txBody>
          <a:bodyPr>
            <a:spAutoFit/>
          </a:bodyPr>
          <a:lstStyle/>
          <a:p>
            <a:r>
              <a:rPr lang="en-US" sz="1600" b="1">
                <a:solidFill>
                  <a:srgbClr val="6600CC"/>
                </a:solidFill>
                <a:latin typeface="Lucida Sans" pitchFamily="34" charset="0"/>
              </a:rPr>
              <a:t> Model 1</a:t>
            </a:r>
            <a:endParaRPr lang="en-IN" sz="1600" b="1">
              <a:solidFill>
                <a:srgbClr val="6600CC"/>
              </a:solidFill>
              <a:latin typeface="Lucida Sans" pitchFamily="34" charset="0"/>
            </a:endParaRPr>
          </a:p>
        </p:txBody>
      </p:sp>
      <p:sp>
        <p:nvSpPr>
          <p:cNvPr id="11287" name="TextBox 9"/>
          <p:cNvSpPr txBox="1">
            <a:spLocks noChangeArrowheads="1"/>
          </p:cNvSpPr>
          <p:nvPr/>
        </p:nvSpPr>
        <p:spPr bwMode="auto">
          <a:xfrm>
            <a:off x="6134100" y="4786313"/>
            <a:ext cx="1081088" cy="338137"/>
          </a:xfrm>
          <a:prstGeom prst="rect">
            <a:avLst/>
          </a:prstGeom>
          <a:solidFill>
            <a:srgbClr val="FFC000"/>
          </a:solidFill>
          <a:ln w="9525">
            <a:noFill/>
            <a:miter lim="800000"/>
            <a:headEnd/>
            <a:tailEnd/>
          </a:ln>
        </p:spPr>
        <p:txBody>
          <a:bodyPr wrap="none">
            <a:spAutoFit/>
          </a:bodyPr>
          <a:lstStyle/>
          <a:p>
            <a:r>
              <a:rPr lang="en-US" sz="1600">
                <a:solidFill>
                  <a:srgbClr val="6600CC"/>
                </a:solidFill>
                <a:latin typeface="Calibri" pitchFamily="34" charset="0"/>
              </a:rPr>
              <a:t> </a:t>
            </a:r>
            <a:r>
              <a:rPr lang="en-US" sz="1600" b="1">
                <a:solidFill>
                  <a:srgbClr val="6600CC"/>
                </a:solidFill>
                <a:latin typeface="Lucida Sans" pitchFamily="34" charset="0"/>
              </a:rPr>
              <a:t>Model 2</a:t>
            </a:r>
            <a:endParaRPr lang="en-IN" sz="1600" b="1">
              <a:solidFill>
                <a:srgbClr val="6600CC"/>
              </a:solidFill>
              <a:latin typeface="Lucida Sans" pitchFamily="34" charset="0"/>
            </a:endParaRPr>
          </a:p>
        </p:txBody>
      </p:sp>
      <p:cxnSp>
        <p:nvCxnSpPr>
          <p:cNvPr id="35" name="Straight Arrow Connector 34"/>
          <p:cNvCxnSpPr/>
          <p:nvPr/>
        </p:nvCxnSpPr>
        <p:spPr>
          <a:xfrm>
            <a:off x="4929188" y="3500438"/>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572000" y="5000625"/>
            <a:ext cx="10715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p:cNvPicPr>
            <a:picLocks noChangeAspect="1" noChangeArrowheads="1"/>
          </p:cNvPicPr>
          <p:nvPr/>
        </p:nvPicPr>
        <p:blipFill>
          <a:blip r:embed="rId3"/>
          <a:srcRect/>
          <a:stretch>
            <a:fillRect/>
          </a:stretch>
        </p:blipFill>
        <p:spPr bwMode="auto">
          <a:xfrm>
            <a:off x="214313" y="2571750"/>
            <a:ext cx="4308475" cy="3411538"/>
          </a:xfrm>
          <a:prstGeom prst="rect">
            <a:avLst/>
          </a:prstGeom>
          <a:noFill/>
          <a:ln w="9525">
            <a:noFill/>
            <a:miter lim="800000"/>
            <a:headEnd/>
            <a:tailEnd/>
          </a:ln>
        </p:spPr>
      </p:pic>
      <p:pic>
        <p:nvPicPr>
          <p:cNvPr id="28675" name="Picture 10"/>
          <p:cNvPicPr>
            <a:picLocks noChangeAspect="1" noChangeArrowheads="1"/>
          </p:cNvPicPr>
          <p:nvPr/>
        </p:nvPicPr>
        <p:blipFill>
          <a:blip r:embed="rId4"/>
          <a:srcRect/>
          <a:stretch>
            <a:fillRect/>
          </a:stretch>
        </p:blipFill>
        <p:spPr bwMode="auto">
          <a:xfrm>
            <a:off x="4714875" y="2536825"/>
            <a:ext cx="4143375" cy="3463925"/>
          </a:xfrm>
          <a:prstGeom prst="rect">
            <a:avLst/>
          </a:prstGeom>
          <a:noFill/>
          <a:ln w="9525">
            <a:noFill/>
            <a:miter lim="800000"/>
            <a:headEnd/>
            <a:tailEnd/>
          </a:ln>
        </p:spPr>
      </p:pic>
      <p:sp>
        <p:nvSpPr>
          <p:cNvPr id="28676" name="Rectangle 9"/>
          <p:cNvSpPr>
            <a:spLocks noChangeArrowheads="1"/>
          </p:cNvSpPr>
          <p:nvPr/>
        </p:nvSpPr>
        <p:spPr bwMode="auto">
          <a:xfrm>
            <a:off x="500063" y="142875"/>
            <a:ext cx="4714875" cy="584200"/>
          </a:xfrm>
          <a:prstGeom prst="rect">
            <a:avLst/>
          </a:prstGeom>
          <a:noFill/>
          <a:ln w="9525">
            <a:noFill/>
            <a:miter lim="800000"/>
            <a:headEnd/>
            <a:tailEnd/>
          </a:ln>
        </p:spPr>
        <p:txBody>
          <a:bodyPr>
            <a:spAutoFit/>
          </a:bodyPr>
          <a:lstStyle/>
          <a:p>
            <a:r>
              <a:rPr lang="en-US" sz="3200" b="1">
                <a:latin typeface="Lucida Sans" pitchFamily="34" charset="0"/>
              </a:rPr>
              <a:t>Late Time Evolution:</a:t>
            </a:r>
            <a:endParaRPr lang="en-IN" sz="3200" b="1">
              <a:latin typeface="Lucida Sans" pitchFamily="34" charset="0"/>
            </a:endParaRPr>
          </a:p>
        </p:txBody>
      </p:sp>
      <p:sp>
        <p:nvSpPr>
          <p:cNvPr id="17" name="TextBox 16"/>
          <p:cNvSpPr txBox="1"/>
          <p:nvPr/>
        </p:nvSpPr>
        <p:spPr>
          <a:xfrm>
            <a:off x="190500" y="714375"/>
            <a:ext cx="3524250" cy="1477963"/>
          </a:xfrm>
          <a:prstGeom prst="rect">
            <a:avLst/>
          </a:prstGeom>
          <a:noFill/>
        </p:spPr>
        <p:txBody>
          <a:bodyPr wrap="none">
            <a:spAutoFit/>
          </a:bodyPr>
          <a:lstStyle/>
          <a:p>
            <a:pPr fontAlgn="auto">
              <a:spcBef>
                <a:spcPts val="0"/>
              </a:spcBef>
              <a:spcAft>
                <a:spcPts val="0"/>
              </a:spcAft>
              <a:defRPr/>
            </a:pPr>
            <a:r>
              <a:rPr lang="en-US" b="1" dirty="0">
                <a:solidFill>
                  <a:srgbClr val="FFFF00"/>
                </a:solidFill>
                <a:latin typeface="Lucida Sans" pitchFamily="34" charset="0"/>
                <a:cs typeface="+mn-cs"/>
              </a:rPr>
              <a:t>Assume initially:</a:t>
            </a:r>
          </a:p>
          <a:p>
            <a:pPr fontAlgn="auto">
              <a:spcBef>
                <a:spcPts val="0"/>
              </a:spcBef>
              <a:spcAft>
                <a:spcPts val="0"/>
              </a:spcAft>
              <a:defRPr/>
            </a:pPr>
            <a:endParaRPr lang="en-US" b="1" dirty="0">
              <a:latin typeface="Lucida Sans" pitchFamily="34" charset="0"/>
              <a:cs typeface="+mn-cs"/>
            </a:endParaRPr>
          </a:p>
          <a:p>
            <a:pPr fontAlgn="auto">
              <a:spcBef>
                <a:spcPts val="0"/>
              </a:spcBef>
              <a:spcAft>
                <a:spcPts val="0"/>
              </a:spcAft>
              <a:buFont typeface="Wingdings" pitchFamily="2" charset="2"/>
              <a:buChar char="Ø"/>
              <a:defRPr/>
            </a:pPr>
            <a:r>
              <a:rPr lang="en-US" b="1" dirty="0">
                <a:solidFill>
                  <a:srgbClr val="99FF33"/>
                </a:solidFill>
                <a:latin typeface="Lucida Sans" pitchFamily="34" charset="0"/>
                <a:cs typeface="+mn-cs"/>
              </a:rPr>
              <a:t> Models are close to </a:t>
            </a:r>
            <a:r>
              <a:rPr lang="el-GR" b="1" dirty="0">
                <a:solidFill>
                  <a:srgbClr val="99FF33"/>
                </a:solidFill>
                <a:latin typeface="+mn-lt"/>
                <a:cs typeface="+mn-cs"/>
              </a:rPr>
              <a:t>Λ</a:t>
            </a:r>
            <a:r>
              <a:rPr lang="en-US" b="1" dirty="0">
                <a:solidFill>
                  <a:srgbClr val="99FF33"/>
                </a:solidFill>
                <a:latin typeface="Lucida Sans" pitchFamily="34" charset="0"/>
                <a:cs typeface="+mn-cs"/>
              </a:rPr>
              <a:t>CDM</a:t>
            </a:r>
          </a:p>
          <a:p>
            <a:pPr fontAlgn="auto">
              <a:spcBef>
                <a:spcPts val="0"/>
              </a:spcBef>
              <a:spcAft>
                <a:spcPts val="0"/>
              </a:spcAft>
              <a:defRPr/>
            </a:pPr>
            <a:endParaRPr lang="en-US" b="1" dirty="0">
              <a:solidFill>
                <a:srgbClr val="99FF33"/>
              </a:solidFill>
              <a:latin typeface="Lucida Sans" pitchFamily="34" charset="0"/>
              <a:cs typeface="+mn-cs"/>
            </a:endParaRPr>
          </a:p>
          <a:p>
            <a:pPr fontAlgn="auto">
              <a:spcBef>
                <a:spcPts val="0"/>
              </a:spcBef>
              <a:spcAft>
                <a:spcPts val="0"/>
              </a:spcAft>
              <a:buFont typeface="Wingdings" pitchFamily="2" charset="2"/>
              <a:buChar char="Ø"/>
              <a:defRPr/>
            </a:pPr>
            <a:r>
              <a:rPr lang="en-US" b="1" dirty="0">
                <a:solidFill>
                  <a:srgbClr val="99FF33"/>
                </a:solidFill>
                <a:latin typeface="Lucida Sans" pitchFamily="34" charset="0"/>
                <a:cs typeface="+mn-cs"/>
              </a:rPr>
              <a:t> Ω is negligibly small</a:t>
            </a:r>
            <a:endParaRPr lang="en-IN" b="1" dirty="0">
              <a:solidFill>
                <a:srgbClr val="99FF33"/>
              </a:solidFill>
              <a:latin typeface="Lucida Sans" pitchFamily="34" charset="0"/>
              <a:cs typeface="+mn-cs"/>
            </a:endParaRPr>
          </a:p>
        </p:txBody>
      </p:sp>
      <p:sp>
        <p:nvSpPr>
          <p:cNvPr id="28678" name="TextBox 8"/>
          <p:cNvSpPr txBox="1">
            <a:spLocks noChangeArrowheads="1"/>
          </p:cNvSpPr>
          <p:nvPr/>
        </p:nvSpPr>
        <p:spPr bwMode="auto">
          <a:xfrm>
            <a:off x="1643063" y="6215063"/>
            <a:ext cx="1219200" cy="338137"/>
          </a:xfrm>
          <a:prstGeom prst="rect">
            <a:avLst/>
          </a:prstGeom>
          <a:solidFill>
            <a:srgbClr val="FFC000"/>
          </a:solidFill>
          <a:ln w="9525">
            <a:noFill/>
            <a:miter lim="800000"/>
            <a:headEnd/>
            <a:tailEnd/>
          </a:ln>
        </p:spPr>
        <p:txBody>
          <a:bodyPr>
            <a:spAutoFit/>
          </a:bodyPr>
          <a:lstStyle/>
          <a:p>
            <a:r>
              <a:rPr lang="en-US" sz="1600" b="1">
                <a:solidFill>
                  <a:srgbClr val="6600CC"/>
                </a:solidFill>
                <a:latin typeface="Lucida Sans" pitchFamily="34" charset="0"/>
              </a:rPr>
              <a:t> Model 1</a:t>
            </a:r>
            <a:endParaRPr lang="en-IN" sz="1600" b="1">
              <a:solidFill>
                <a:srgbClr val="6600CC"/>
              </a:solidFill>
              <a:latin typeface="Lucida Sans" pitchFamily="34" charset="0"/>
            </a:endParaRPr>
          </a:p>
        </p:txBody>
      </p:sp>
      <p:sp>
        <p:nvSpPr>
          <p:cNvPr id="28679" name="TextBox 9"/>
          <p:cNvSpPr txBox="1">
            <a:spLocks noChangeArrowheads="1"/>
          </p:cNvSpPr>
          <p:nvPr/>
        </p:nvSpPr>
        <p:spPr bwMode="auto">
          <a:xfrm>
            <a:off x="6134100" y="6234113"/>
            <a:ext cx="1081088" cy="338137"/>
          </a:xfrm>
          <a:prstGeom prst="rect">
            <a:avLst/>
          </a:prstGeom>
          <a:solidFill>
            <a:srgbClr val="FFC000"/>
          </a:solidFill>
          <a:ln w="9525">
            <a:noFill/>
            <a:miter lim="800000"/>
            <a:headEnd/>
            <a:tailEnd/>
          </a:ln>
        </p:spPr>
        <p:txBody>
          <a:bodyPr wrap="none">
            <a:spAutoFit/>
          </a:bodyPr>
          <a:lstStyle/>
          <a:p>
            <a:r>
              <a:rPr lang="en-US" sz="1600">
                <a:solidFill>
                  <a:srgbClr val="6600CC"/>
                </a:solidFill>
                <a:latin typeface="Calibri" pitchFamily="34" charset="0"/>
              </a:rPr>
              <a:t> </a:t>
            </a:r>
            <a:r>
              <a:rPr lang="en-US" sz="1600" b="1">
                <a:solidFill>
                  <a:srgbClr val="6600CC"/>
                </a:solidFill>
                <a:latin typeface="Lucida Sans" pitchFamily="34" charset="0"/>
              </a:rPr>
              <a:t>Model 2</a:t>
            </a:r>
            <a:endParaRPr lang="en-IN" sz="1600" b="1">
              <a:solidFill>
                <a:srgbClr val="6600CC"/>
              </a:solidFill>
              <a:latin typeface="Lucida San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
          <p:cNvSpPr txBox="1">
            <a:spLocks noChangeArrowheads="1"/>
          </p:cNvSpPr>
          <p:nvPr/>
        </p:nvSpPr>
        <p:spPr bwMode="auto">
          <a:xfrm>
            <a:off x="333375" y="285750"/>
            <a:ext cx="6376988" cy="523875"/>
          </a:xfrm>
          <a:prstGeom prst="rect">
            <a:avLst/>
          </a:prstGeom>
          <a:noFill/>
          <a:ln w="9525">
            <a:noFill/>
            <a:miter lim="800000"/>
            <a:headEnd/>
            <a:tailEnd/>
          </a:ln>
        </p:spPr>
        <p:txBody>
          <a:bodyPr>
            <a:spAutoFit/>
          </a:bodyPr>
          <a:lstStyle/>
          <a:p>
            <a:r>
              <a:rPr lang="en-US" sz="2800" b="1">
                <a:latin typeface="Lucida Sans" pitchFamily="34" charset="0"/>
              </a:rPr>
              <a:t>Statefinder  Analysis</a:t>
            </a:r>
            <a:endParaRPr lang="en-IN" sz="2800" b="1">
              <a:latin typeface="Lucida Sans" pitchFamily="34" charset="0"/>
            </a:endParaRPr>
          </a:p>
        </p:txBody>
      </p:sp>
      <p:pic>
        <p:nvPicPr>
          <p:cNvPr id="12292" name="Picture 1"/>
          <p:cNvPicPr>
            <a:picLocks noChangeAspect="1" noChangeArrowheads="1"/>
          </p:cNvPicPr>
          <p:nvPr/>
        </p:nvPicPr>
        <p:blipFill>
          <a:blip r:embed="rId3"/>
          <a:srcRect/>
          <a:stretch>
            <a:fillRect/>
          </a:stretch>
        </p:blipFill>
        <p:spPr bwMode="auto">
          <a:xfrm>
            <a:off x="3000375" y="3429000"/>
            <a:ext cx="5614988" cy="714375"/>
          </a:xfrm>
          <a:prstGeom prst="rect">
            <a:avLst/>
          </a:prstGeom>
          <a:noFill/>
          <a:ln w="9525">
            <a:noFill/>
            <a:miter lim="800000"/>
            <a:headEnd/>
            <a:tailEnd/>
          </a:ln>
        </p:spPr>
      </p:pic>
      <p:pic>
        <p:nvPicPr>
          <p:cNvPr id="12293" name="Picture 2"/>
          <p:cNvPicPr>
            <a:picLocks noChangeAspect="1" noChangeArrowheads="1"/>
          </p:cNvPicPr>
          <p:nvPr/>
        </p:nvPicPr>
        <p:blipFill>
          <a:blip r:embed="rId4"/>
          <a:srcRect/>
          <a:stretch>
            <a:fillRect/>
          </a:stretch>
        </p:blipFill>
        <p:spPr bwMode="auto">
          <a:xfrm>
            <a:off x="196850" y="4572000"/>
            <a:ext cx="2160588" cy="885825"/>
          </a:xfrm>
          <a:prstGeom prst="rect">
            <a:avLst/>
          </a:prstGeom>
          <a:noFill/>
          <a:ln w="9525">
            <a:noFill/>
            <a:miter lim="800000"/>
            <a:headEnd/>
            <a:tailEnd/>
          </a:ln>
        </p:spPr>
      </p:pic>
      <p:sp>
        <p:nvSpPr>
          <p:cNvPr id="8" name="Rectangle 7"/>
          <p:cNvSpPr/>
          <p:nvPr/>
        </p:nvSpPr>
        <p:spPr>
          <a:xfrm>
            <a:off x="214313" y="3429000"/>
            <a:ext cx="1928812" cy="8572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2295" name="Rectangle 10"/>
          <p:cNvSpPr>
            <a:spLocks noChangeArrowheads="1"/>
          </p:cNvSpPr>
          <p:nvPr/>
        </p:nvSpPr>
        <p:spPr bwMode="auto">
          <a:xfrm>
            <a:off x="3143250" y="4429125"/>
            <a:ext cx="5143500" cy="923925"/>
          </a:xfrm>
          <a:prstGeom prst="rect">
            <a:avLst/>
          </a:prstGeom>
          <a:noFill/>
          <a:ln w="9525">
            <a:noFill/>
            <a:miter lim="800000"/>
            <a:headEnd/>
            <a:tailEnd/>
          </a:ln>
        </p:spPr>
        <p:txBody>
          <a:bodyPr>
            <a:spAutoFit/>
          </a:bodyPr>
          <a:lstStyle/>
          <a:p>
            <a:r>
              <a:rPr lang="en-IN">
                <a:solidFill>
                  <a:srgbClr val="FFFF00"/>
                </a:solidFill>
              </a:rPr>
              <a:t>The statefinder probes the expansion dynamics of the universe through higher derivatives of the expansion factor a</a:t>
            </a:r>
            <a:endParaRPr lang="en-IN"/>
          </a:p>
        </p:txBody>
      </p:sp>
      <p:graphicFrame>
        <p:nvGraphicFramePr>
          <p:cNvPr id="12290" name="Object 9"/>
          <p:cNvGraphicFramePr>
            <a:graphicFrameLocks noChangeAspect="1"/>
          </p:cNvGraphicFramePr>
          <p:nvPr/>
        </p:nvGraphicFramePr>
        <p:xfrm>
          <a:off x="285750" y="3429000"/>
          <a:ext cx="1857375" cy="857250"/>
        </p:xfrm>
        <a:graphic>
          <a:graphicData uri="http://schemas.openxmlformats.org/presentationml/2006/ole">
            <p:oleObj spid="_x0000_s12290" name="Equation" r:id="rId5" imgW="685800" imgH="482400" progId="Equation.3">
              <p:embed/>
            </p:oleObj>
          </a:graphicData>
        </a:graphic>
      </p:graphicFrame>
      <p:sp>
        <p:nvSpPr>
          <p:cNvPr id="12296" name="Rectangle 12"/>
          <p:cNvSpPr>
            <a:spLocks noChangeArrowheads="1"/>
          </p:cNvSpPr>
          <p:nvPr/>
        </p:nvSpPr>
        <p:spPr bwMode="auto">
          <a:xfrm>
            <a:off x="214313" y="2786063"/>
            <a:ext cx="2543175" cy="400050"/>
          </a:xfrm>
          <a:prstGeom prst="rect">
            <a:avLst/>
          </a:prstGeom>
          <a:noFill/>
          <a:ln w="9525">
            <a:noFill/>
            <a:miter lim="800000"/>
            <a:headEnd/>
            <a:tailEnd/>
          </a:ln>
        </p:spPr>
        <p:txBody>
          <a:bodyPr wrap="none">
            <a:spAutoFit/>
          </a:bodyPr>
          <a:lstStyle/>
          <a:p>
            <a:r>
              <a:rPr lang="en-IN" sz="2000"/>
              <a:t>geometric quantities</a:t>
            </a:r>
            <a:endParaRPr lang="en-IN"/>
          </a:p>
        </p:txBody>
      </p:sp>
      <p:sp>
        <p:nvSpPr>
          <p:cNvPr id="12297" name="Rectangle 13"/>
          <p:cNvSpPr>
            <a:spLocks noChangeArrowheads="1"/>
          </p:cNvSpPr>
          <p:nvPr/>
        </p:nvSpPr>
        <p:spPr bwMode="auto">
          <a:xfrm>
            <a:off x="142875" y="857250"/>
            <a:ext cx="8786813" cy="1754188"/>
          </a:xfrm>
          <a:prstGeom prst="rect">
            <a:avLst/>
          </a:prstGeom>
          <a:noFill/>
          <a:ln w="9525">
            <a:noFill/>
            <a:miter lim="800000"/>
            <a:headEnd/>
            <a:tailEnd/>
          </a:ln>
        </p:spPr>
        <p:txBody>
          <a:bodyPr>
            <a:spAutoFit/>
          </a:bodyPr>
          <a:lstStyle/>
          <a:p>
            <a:r>
              <a:rPr lang="en-IN" dirty="0">
                <a:solidFill>
                  <a:srgbClr val="FFFF00"/>
                </a:solidFill>
              </a:rPr>
              <a:t>Given the rapidly improving quality of observational</a:t>
            </a:r>
          </a:p>
          <a:p>
            <a:r>
              <a:rPr lang="en-IN" dirty="0">
                <a:solidFill>
                  <a:srgbClr val="FFFF00"/>
                </a:solidFill>
              </a:rPr>
              <a:t>data and also the abundance of different theoretical models</a:t>
            </a:r>
          </a:p>
          <a:p>
            <a:r>
              <a:rPr lang="en-IN" dirty="0">
                <a:solidFill>
                  <a:srgbClr val="FFFF00"/>
                </a:solidFill>
              </a:rPr>
              <a:t>of dark energy, the need of the hour clearly is a robust</a:t>
            </a:r>
          </a:p>
          <a:p>
            <a:r>
              <a:rPr lang="en-IN" dirty="0">
                <a:solidFill>
                  <a:srgbClr val="FFFF00"/>
                </a:solidFill>
              </a:rPr>
              <a:t>and sensitive statistic which can succeed in differentiating</a:t>
            </a:r>
          </a:p>
          <a:p>
            <a:r>
              <a:rPr lang="en-IN" dirty="0">
                <a:solidFill>
                  <a:srgbClr val="FFFF00"/>
                </a:solidFill>
              </a:rPr>
              <a:t>cosmological models with various kinds of dark energy both from each other and, even more importantly, from an exact  cosmological constant</a:t>
            </a:r>
          </a:p>
        </p:txBody>
      </p:sp>
      <p:sp>
        <p:nvSpPr>
          <p:cNvPr id="12298" name="Rectangle 14"/>
          <p:cNvSpPr>
            <a:spLocks noChangeArrowheads="1"/>
          </p:cNvSpPr>
          <p:nvPr/>
        </p:nvSpPr>
        <p:spPr bwMode="auto">
          <a:xfrm>
            <a:off x="5586413" y="2643188"/>
            <a:ext cx="1746250" cy="523875"/>
          </a:xfrm>
          <a:prstGeom prst="rect">
            <a:avLst/>
          </a:prstGeom>
          <a:noFill/>
          <a:ln w="9525">
            <a:noFill/>
            <a:miter lim="800000"/>
            <a:headEnd/>
            <a:tailEnd/>
          </a:ln>
        </p:spPr>
        <p:txBody>
          <a:bodyPr wrap="none">
            <a:spAutoFit/>
          </a:bodyPr>
          <a:lstStyle/>
          <a:p>
            <a:r>
              <a:rPr lang="en-IN" sz="1400">
                <a:solidFill>
                  <a:srgbClr val="00B0F0"/>
                </a:solidFill>
              </a:rPr>
              <a:t>Sahni </a:t>
            </a:r>
            <a:r>
              <a:rPr lang="en-IN" sz="1400" i="1">
                <a:solidFill>
                  <a:srgbClr val="00B0F0"/>
                </a:solidFill>
              </a:rPr>
              <a:t>et al. (2003). </a:t>
            </a:r>
          </a:p>
          <a:p>
            <a:r>
              <a:rPr lang="en-IN" sz="1400">
                <a:solidFill>
                  <a:srgbClr val="00B0F0"/>
                </a:solidFill>
              </a:rPr>
              <a:t>astro-ph/0201498]</a:t>
            </a:r>
          </a:p>
        </p:txBody>
      </p:sp>
      <p:sp>
        <p:nvSpPr>
          <p:cNvPr id="12299" name="Rectangle 15"/>
          <p:cNvSpPr>
            <a:spLocks noChangeArrowheads="1"/>
          </p:cNvSpPr>
          <p:nvPr/>
        </p:nvSpPr>
        <p:spPr bwMode="auto">
          <a:xfrm>
            <a:off x="3000375" y="5997575"/>
            <a:ext cx="4572000" cy="646113"/>
          </a:xfrm>
          <a:prstGeom prst="rect">
            <a:avLst/>
          </a:prstGeom>
          <a:noFill/>
          <a:ln w="9525">
            <a:noFill/>
            <a:miter lim="800000"/>
            <a:headEnd/>
            <a:tailEnd/>
          </a:ln>
        </p:spPr>
        <p:txBody>
          <a:bodyPr>
            <a:spAutoFit/>
          </a:bodyPr>
          <a:lstStyle/>
          <a:p>
            <a:r>
              <a:rPr lang="en-IN"/>
              <a:t>{r, s} = {1, 0} is a fixed point for</a:t>
            </a:r>
          </a:p>
          <a:p>
            <a:r>
              <a:rPr lang="en-IN"/>
              <a:t>the flat LCDM FRW cosmological model</a:t>
            </a:r>
          </a:p>
        </p:txBody>
      </p:sp>
      <p:sp>
        <p:nvSpPr>
          <p:cNvPr id="12300" name="TextBox 16"/>
          <p:cNvSpPr txBox="1">
            <a:spLocks noChangeArrowheads="1"/>
          </p:cNvSpPr>
          <p:nvPr/>
        </p:nvSpPr>
        <p:spPr bwMode="auto">
          <a:xfrm>
            <a:off x="428625" y="6072188"/>
            <a:ext cx="2646363" cy="400050"/>
          </a:xfrm>
          <a:prstGeom prst="rect">
            <a:avLst/>
          </a:prstGeom>
          <a:noFill/>
          <a:ln w="9525">
            <a:noFill/>
            <a:miter lim="800000"/>
            <a:headEnd/>
            <a:tailEnd/>
          </a:ln>
        </p:spPr>
        <p:txBody>
          <a:bodyPr wrap="none">
            <a:spAutoFit/>
          </a:bodyPr>
          <a:lstStyle/>
          <a:p>
            <a:r>
              <a:rPr lang="en-US" sz="2000" b="1">
                <a:solidFill>
                  <a:srgbClr val="FF0000"/>
                </a:solidFill>
              </a:rPr>
              <a:t>Important Property :</a:t>
            </a:r>
            <a:endParaRPr lang="en-IN" sz="2000" b="1">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srcRect/>
          <a:stretch>
            <a:fillRect/>
          </a:stretch>
        </p:blipFill>
        <p:spPr bwMode="auto">
          <a:xfrm>
            <a:off x="4572000" y="965200"/>
            <a:ext cx="4024313" cy="4321175"/>
          </a:xfrm>
          <a:prstGeom prst="rect">
            <a:avLst/>
          </a:prstGeom>
          <a:noFill/>
          <a:ln w="9525">
            <a:noFill/>
            <a:miter lim="800000"/>
            <a:headEnd/>
            <a:tailEnd/>
          </a:ln>
        </p:spPr>
      </p:pic>
      <p:pic>
        <p:nvPicPr>
          <p:cNvPr id="29699" name="Picture 7"/>
          <p:cNvPicPr>
            <a:picLocks noChangeAspect="1" noChangeArrowheads="1"/>
          </p:cNvPicPr>
          <p:nvPr/>
        </p:nvPicPr>
        <p:blipFill>
          <a:blip r:embed="rId3"/>
          <a:srcRect/>
          <a:stretch>
            <a:fillRect/>
          </a:stretch>
        </p:blipFill>
        <p:spPr bwMode="auto">
          <a:xfrm>
            <a:off x="71438" y="1000125"/>
            <a:ext cx="4000500" cy="4340225"/>
          </a:xfrm>
          <a:prstGeom prst="rect">
            <a:avLst/>
          </a:prstGeom>
          <a:noFill/>
          <a:ln w="9525">
            <a:noFill/>
            <a:miter lim="800000"/>
            <a:headEnd/>
            <a:tailEnd/>
          </a:ln>
        </p:spPr>
      </p:pic>
      <p:sp>
        <p:nvSpPr>
          <p:cNvPr id="29700" name="Rectangle 3"/>
          <p:cNvSpPr>
            <a:spLocks noChangeArrowheads="1"/>
          </p:cNvSpPr>
          <p:nvPr/>
        </p:nvSpPr>
        <p:spPr bwMode="auto">
          <a:xfrm>
            <a:off x="214313" y="285750"/>
            <a:ext cx="3611562" cy="369888"/>
          </a:xfrm>
          <a:prstGeom prst="rect">
            <a:avLst/>
          </a:prstGeom>
          <a:noFill/>
          <a:ln w="9525">
            <a:noFill/>
            <a:miter lim="800000"/>
            <a:headEnd/>
            <a:tailEnd/>
          </a:ln>
        </p:spPr>
        <p:txBody>
          <a:bodyPr wrap="none">
            <a:spAutoFit/>
          </a:bodyPr>
          <a:lstStyle/>
          <a:p>
            <a:r>
              <a:rPr lang="en-US" b="1">
                <a:latin typeface="Lucida Sans" pitchFamily="34" charset="0"/>
              </a:rPr>
              <a:t>Statefinder  Analysis contd…</a:t>
            </a:r>
            <a:endParaRPr lang="en-IN" b="1">
              <a:latin typeface="Lucida Sans" pitchFamily="34" charset="0"/>
            </a:endParaRPr>
          </a:p>
        </p:txBody>
      </p:sp>
      <p:sp>
        <p:nvSpPr>
          <p:cNvPr id="29701" name="Rectangle 4"/>
          <p:cNvSpPr>
            <a:spLocks noChangeArrowheads="1"/>
          </p:cNvSpPr>
          <p:nvPr/>
        </p:nvSpPr>
        <p:spPr bwMode="auto">
          <a:xfrm>
            <a:off x="71438" y="5729288"/>
            <a:ext cx="9072562" cy="646112"/>
          </a:xfrm>
          <a:prstGeom prst="rect">
            <a:avLst/>
          </a:prstGeom>
          <a:noFill/>
          <a:ln w="9525">
            <a:noFill/>
            <a:miter lim="800000"/>
            <a:headEnd/>
            <a:tailEnd/>
          </a:ln>
        </p:spPr>
        <p:txBody>
          <a:bodyPr>
            <a:spAutoFit/>
          </a:bodyPr>
          <a:lstStyle/>
          <a:p>
            <a:r>
              <a:rPr lang="en-IN">
                <a:solidFill>
                  <a:srgbClr val="FFFF00"/>
                </a:solidFill>
              </a:rPr>
              <a:t>The models under consideration are close to the CDM model in the past. The system crosses the phantom line and enters the quintessence phase in late times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1000125" y="357188"/>
            <a:ext cx="4892675" cy="523875"/>
          </a:xfrm>
          <a:prstGeom prst="rect">
            <a:avLst/>
          </a:prstGeom>
          <a:noFill/>
          <a:ln w="9525">
            <a:noFill/>
            <a:miter lim="800000"/>
            <a:headEnd/>
            <a:tailEnd/>
          </a:ln>
        </p:spPr>
        <p:txBody>
          <a:bodyPr wrap="none">
            <a:spAutoFit/>
          </a:bodyPr>
          <a:lstStyle/>
          <a:p>
            <a:r>
              <a:rPr lang="en-US" sz="2800" b="1">
                <a:solidFill>
                  <a:srgbClr val="FF0000"/>
                </a:solidFill>
                <a:latin typeface="Lucida Sans" pitchFamily="34" charset="0"/>
              </a:rPr>
              <a:t>Observational Constrains</a:t>
            </a:r>
            <a:endParaRPr lang="en-IN" sz="2800" b="1">
              <a:solidFill>
                <a:srgbClr val="FF0000"/>
              </a:solidFill>
              <a:latin typeface="Lucida Sans" pitchFamily="34" charset="0"/>
            </a:endParaRPr>
          </a:p>
        </p:txBody>
      </p:sp>
      <p:pic>
        <p:nvPicPr>
          <p:cNvPr id="30723" name="Picture 4"/>
          <p:cNvPicPr>
            <a:picLocks noChangeAspect="1" noChangeArrowheads="1"/>
          </p:cNvPicPr>
          <p:nvPr/>
        </p:nvPicPr>
        <p:blipFill>
          <a:blip r:embed="rId2"/>
          <a:srcRect/>
          <a:stretch>
            <a:fillRect/>
          </a:stretch>
        </p:blipFill>
        <p:spPr bwMode="auto">
          <a:xfrm>
            <a:off x="357188" y="2251075"/>
            <a:ext cx="4071937" cy="3730625"/>
          </a:xfrm>
          <a:prstGeom prst="rect">
            <a:avLst/>
          </a:prstGeom>
          <a:noFill/>
          <a:ln w="9525">
            <a:noFill/>
            <a:miter lim="800000"/>
            <a:headEnd/>
            <a:tailEnd/>
          </a:ln>
        </p:spPr>
      </p:pic>
      <p:pic>
        <p:nvPicPr>
          <p:cNvPr id="30724" name="Picture 5"/>
          <p:cNvPicPr>
            <a:picLocks noChangeAspect="1" noChangeArrowheads="1"/>
          </p:cNvPicPr>
          <p:nvPr/>
        </p:nvPicPr>
        <p:blipFill>
          <a:blip r:embed="rId3"/>
          <a:srcRect/>
          <a:stretch>
            <a:fillRect/>
          </a:stretch>
        </p:blipFill>
        <p:spPr bwMode="auto">
          <a:xfrm>
            <a:off x="5072063" y="2143125"/>
            <a:ext cx="3968750" cy="3897313"/>
          </a:xfrm>
          <a:prstGeom prst="rect">
            <a:avLst/>
          </a:prstGeom>
          <a:noFill/>
          <a:ln w="9525">
            <a:noFill/>
            <a:miter lim="800000"/>
            <a:headEnd/>
            <a:tailEnd/>
          </a:ln>
        </p:spPr>
      </p:pic>
      <p:sp>
        <p:nvSpPr>
          <p:cNvPr id="30725" name="TextBox 6"/>
          <p:cNvSpPr txBox="1">
            <a:spLocks noChangeArrowheads="1"/>
          </p:cNvSpPr>
          <p:nvPr/>
        </p:nvSpPr>
        <p:spPr bwMode="auto">
          <a:xfrm>
            <a:off x="1071563" y="1214438"/>
            <a:ext cx="1125537" cy="369887"/>
          </a:xfrm>
          <a:prstGeom prst="rect">
            <a:avLst/>
          </a:prstGeom>
          <a:solidFill>
            <a:srgbClr val="00FF99"/>
          </a:solidFill>
          <a:ln w="9525">
            <a:noFill/>
            <a:miter lim="800000"/>
            <a:headEnd/>
            <a:tailEnd/>
          </a:ln>
        </p:spPr>
        <p:txBody>
          <a:bodyPr wrap="none">
            <a:spAutoFit/>
          </a:bodyPr>
          <a:lstStyle/>
          <a:p>
            <a:r>
              <a:rPr lang="en-US" b="1">
                <a:latin typeface="Lucida Sans" pitchFamily="34" charset="0"/>
              </a:rPr>
              <a:t>Model 1</a:t>
            </a:r>
            <a:endParaRPr lang="en-IN" b="1">
              <a:latin typeface="Lucida Sans" pitchFamily="34" charset="0"/>
            </a:endParaRPr>
          </a:p>
        </p:txBody>
      </p:sp>
      <p:pic>
        <p:nvPicPr>
          <p:cNvPr id="30726" name="Picture 6"/>
          <p:cNvPicPr>
            <a:picLocks noChangeAspect="1" noChangeArrowheads="1"/>
          </p:cNvPicPr>
          <p:nvPr/>
        </p:nvPicPr>
        <p:blipFill>
          <a:blip r:embed="rId4"/>
          <a:srcRect/>
          <a:stretch>
            <a:fillRect/>
          </a:stretch>
        </p:blipFill>
        <p:spPr bwMode="auto">
          <a:xfrm>
            <a:off x="1571625" y="6129338"/>
            <a:ext cx="1638300" cy="371475"/>
          </a:xfrm>
          <a:prstGeom prst="rect">
            <a:avLst/>
          </a:prstGeom>
          <a:noFill/>
          <a:ln w="9525">
            <a:noFill/>
            <a:miter lim="800000"/>
            <a:headEnd/>
            <a:tailEnd/>
          </a:ln>
        </p:spPr>
      </p:pic>
      <p:pic>
        <p:nvPicPr>
          <p:cNvPr id="30727" name="Picture 7"/>
          <p:cNvPicPr>
            <a:picLocks noChangeAspect="1" noChangeArrowheads="1"/>
          </p:cNvPicPr>
          <p:nvPr/>
        </p:nvPicPr>
        <p:blipFill>
          <a:blip r:embed="rId5"/>
          <a:srcRect/>
          <a:stretch>
            <a:fillRect/>
          </a:stretch>
        </p:blipFill>
        <p:spPr bwMode="auto">
          <a:xfrm>
            <a:off x="6491288" y="6148388"/>
            <a:ext cx="1438275"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srcRect/>
          <a:stretch>
            <a:fillRect/>
          </a:stretch>
        </p:blipFill>
        <p:spPr bwMode="auto">
          <a:xfrm>
            <a:off x="1785918" y="785794"/>
            <a:ext cx="5602287" cy="5057775"/>
          </a:xfrm>
          <a:prstGeom prst="rect">
            <a:avLst/>
          </a:prstGeom>
          <a:noFill/>
          <a:ln w="9525">
            <a:noFill/>
            <a:miter lim="800000"/>
            <a:headEnd/>
            <a:tailEnd/>
          </a:ln>
        </p:spPr>
      </p:pic>
      <p:sp>
        <p:nvSpPr>
          <p:cNvPr id="31747" name="TextBox 3"/>
          <p:cNvSpPr txBox="1">
            <a:spLocks noChangeArrowheads="1"/>
          </p:cNvSpPr>
          <p:nvPr/>
        </p:nvSpPr>
        <p:spPr bwMode="auto">
          <a:xfrm>
            <a:off x="785813" y="285728"/>
            <a:ext cx="1085850" cy="369888"/>
          </a:xfrm>
          <a:prstGeom prst="rect">
            <a:avLst/>
          </a:prstGeom>
          <a:solidFill>
            <a:srgbClr val="00FF99"/>
          </a:solidFill>
          <a:ln w="9525">
            <a:noFill/>
            <a:miter lim="800000"/>
            <a:headEnd/>
            <a:tailEnd/>
          </a:ln>
        </p:spPr>
        <p:txBody>
          <a:bodyPr wrap="none">
            <a:spAutoFit/>
          </a:bodyPr>
          <a:lstStyle/>
          <a:p>
            <a:r>
              <a:rPr lang="en-US" dirty="0">
                <a:latin typeface="Lucida Sans" pitchFamily="34" charset="0"/>
              </a:rPr>
              <a:t>Model 2</a:t>
            </a:r>
            <a:endParaRPr lang="en-IN" dirty="0">
              <a:latin typeface="Lucida Sans" pitchFamily="34" charset="0"/>
            </a:endParaRPr>
          </a:p>
        </p:txBody>
      </p:sp>
      <p:sp>
        <p:nvSpPr>
          <p:cNvPr id="4" name="Rectangle 3"/>
          <p:cNvSpPr/>
          <p:nvPr/>
        </p:nvSpPr>
        <p:spPr>
          <a:xfrm>
            <a:off x="2643190" y="6191928"/>
            <a:ext cx="6429404" cy="523220"/>
          </a:xfrm>
          <a:prstGeom prst="rect">
            <a:avLst/>
          </a:prstGeom>
        </p:spPr>
        <p:txBody>
          <a:bodyPr wrap="square">
            <a:spAutoFit/>
          </a:bodyPr>
          <a:lstStyle/>
          <a:p>
            <a:pPr algn="ctr"/>
            <a:r>
              <a:rPr lang="en-IN" sz="1400" b="1" dirty="0" smtClean="0">
                <a:solidFill>
                  <a:srgbClr val="FFFF00"/>
                </a:solidFill>
              </a:rPr>
              <a:t>A. Ali</a:t>
            </a:r>
            <a:r>
              <a:rPr lang="en-IN" sz="1400" b="1" dirty="0" smtClean="0"/>
              <a:t>,</a:t>
            </a:r>
            <a:r>
              <a:rPr lang="en-IN" sz="1400" b="1" dirty="0" smtClean="0">
                <a:solidFill>
                  <a:srgbClr val="92D050"/>
                </a:solidFill>
              </a:rPr>
              <a:t> R. </a:t>
            </a:r>
            <a:r>
              <a:rPr lang="en-IN" sz="1400" b="1" dirty="0" err="1" smtClean="0">
                <a:solidFill>
                  <a:srgbClr val="92D050"/>
                </a:solidFill>
              </a:rPr>
              <a:t>Gannouji</a:t>
            </a:r>
            <a:r>
              <a:rPr lang="en-IN" sz="1400" b="1" dirty="0" smtClean="0">
                <a:solidFill>
                  <a:srgbClr val="92D050"/>
                </a:solidFill>
              </a:rPr>
              <a:t>, M. Sami, A. A. </a:t>
            </a:r>
            <a:r>
              <a:rPr lang="en-IN" sz="1400" b="1" dirty="0" err="1" smtClean="0">
                <a:solidFill>
                  <a:srgbClr val="92D050"/>
                </a:solidFill>
              </a:rPr>
              <a:t>Sen</a:t>
            </a:r>
            <a:endParaRPr lang="en-IN" sz="1400" b="1" dirty="0" smtClean="0">
              <a:solidFill>
                <a:srgbClr val="92D050"/>
              </a:solidFill>
            </a:endParaRPr>
          </a:p>
          <a:p>
            <a:pPr algn="ctr"/>
            <a:r>
              <a:rPr lang="en-IN" sz="1400" b="1" dirty="0" smtClean="0">
                <a:solidFill>
                  <a:srgbClr val="92D050"/>
                </a:solidFill>
              </a:rPr>
              <a:t>Phys.Rev.D81:104029,2010</a:t>
            </a:r>
            <a:endParaRPr lang="en-IN" sz="1400" b="1" dirty="0">
              <a:solidFill>
                <a:srgbClr val="92D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85750" y="285750"/>
            <a:ext cx="8286750" cy="6572250"/>
          </a:xfrm>
          <a:prstGeom prst="rect">
            <a:avLst/>
          </a:prstGeom>
          <a:noFill/>
          <a:ln w="9525">
            <a:noFill/>
            <a:miter lim="800000"/>
            <a:headEnd/>
            <a:tailEnd/>
          </a:ln>
        </p:spPr>
      </p:pic>
      <p:sp>
        <p:nvSpPr>
          <p:cNvPr id="17411" name="TextBox 2"/>
          <p:cNvSpPr txBox="1">
            <a:spLocks noChangeArrowheads="1"/>
          </p:cNvSpPr>
          <p:nvPr/>
        </p:nvSpPr>
        <p:spPr bwMode="auto">
          <a:xfrm>
            <a:off x="214313" y="3630613"/>
            <a:ext cx="1143000" cy="369887"/>
          </a:xfrm>
          <a:prstGeom prst="rect">
            <a:avLst/>
          </a:prstGeom>
          <a:noFill/>
          <a:ln w="9525">
            <a:noFill/>
            <a:miter lim="800000"/>
            <a:headEnd/>
            <a:tailEnd/>
          </a:ln>
        </p:spPr>
        <p:txBody>
          <a:bodyPr wrap="none">
            <a:spAutoFit/>
          </a:bodyPr>
          <a:lstStyle/>
          <a:p>
            <a:r>
              <a:rPr lang="en-US" b="1">
                <a:latin typeface="Calibri" pitchFamily="34" charset="0"/>
              </a:rPr>
              <a:t>BIG BANG</a:t>
            </a:r>
            <a:endParaRPr lang="en-IN" b="1">
              <a:latin typeface="Calibri" pitchFamily="34" charset="0"/>
            </a:endParaRPr>
          </a:p>
        </p:txBody>
      </p:sp>
      <p:cxnSp>
        <p:nvCxnSpPr>
          <p:cNvPr id="6" name="Straight Arrow Connector 5"/>
          <p:cNvCxnSpPr/>
          <p:nvPr/>
        </p:nvCxnSpPr>
        <p:spPr>
          <a:xfrm rot="5400000">
            <a:off x="714376" y="4071937"/>
            <a:ext cx="1714500" cy="1428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13" name="TextBox 6"/>
          <p:cNvSpPr txBox="1">
            <a:spLocks noChangeArrowheads="1"/>
          </p:cNvSpPr>
          <p:nvPr/>
        </p:nvSpPr>
        <p:spPr bwMode="auto">
          <a:xfrm>
            <a:off x="668338" y="5143500"/>
            <a:ext cx="1546225" cy="461963"/>
          </a:xfrm>
          <a:prstGeom prst="rect">
            <a:avLst/>
          </a:prstGeom>
          <a:noFill/>
          <a:ln w="9525">
            <a:noFill/>
            <a:miter lim="800000"/>
            <a:headEnd/>
            <a:tailEnd/>
          </a:ln>
        </p:spPr>
        <p:txBody>
          <a:bodyPr wrap="none">
            <a:spAutoFit/>
          </a:bodyPr>
          <a:lstStyle/>
          <a:p>
            <a:r>
              <a:rPr lang="en-US" sz="2400" b="1">
                <a:solidFill>
                  <a:srgbClr val="FFFF00"/>
                </a:solidFill>
                <a:latin typeface="Calibri" pitchFamily="34" charset="0"/>
              </a:rPr>
              <a:t>INFLATION</a:t>
            </a:r>
            <a:endParaRPr lang="en-IN" sz="2400" b="1">
              <a:solidFill>
                <a:srgbClr val="FFFF00"/>
              </a:solidFill>
              <a:latin typeface="Calibri" pitchFamily="34" charset="0"/>
            </a:endParaRPr>
          </a:p>
        </p:txBody>
      </p:sp>
      <p:cxnSp>
        <p:nvCxnSpPr>
          <p:cNvPr id="9" name="Straight Arrow Connector 8"/>
          <p:cNvCxnSpPr/>
          <p:nvPr/>
        </p:nvCxnSpPr>
        <p:spPr>
          <a:xfrm rot="16200000" flipH="1">
            <a:off x="6429375" y="4714875"/>
            <a:ext cx="2000250" cy="2857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15" name="TextBox 9"/>
          <p:cNvSpPr txBox="1">
            <a:spLocks noChangeArrowheads="1"/>
          </p:cNvSpPr>
          <p:nvPr/>
        </p:nvSpPr>
        <p:spPr bwMode="auto">
          <a:xfrm>
            <a:off x="5643563" y="6072188"/>
            <a:ext cx="3417887" cy="400050"/>
          </a:xfrm>
          <a:prstGeom prst="rect">
            <a:avLst/>
          </a:prstGeom>
          <a:noFill/>
          <a:ln w="9525">
            <a:noFill/>
            <a:miter lim="800000"/>
            <a:headEnd/>
            <a:tailEnd/>
          </a:ln>
        </p:spPr>
        <p:txBody>
          <a:bodyPr wrap="none">
            <a:spAutoFit/>
          </a:bodyPr>
          <a:lstStyle/>
          <a:p>
            <a:r>
              <a:rPr lang="en-US" sz="2000" b="1">
                <a:solidFill>
                  <a:srgbClr val="FFFF00"/>
                </a:solidFill>
                <a:latin typeface="Calibri" pitchFamily="34" charset="0"/>
              </a:rPr>
              <a:t>Late Time Cosmic Acceleration</a:t>
            </a:r>
            <a:endParaRPr lang="en-IN" sz="2000" b="1">
              <a:solidFill>
                <a:srgbClr val="FFFF00"/>
              </a:solidFill>
              <a:latin typeface="Calibri" pitchFamily="34" charset="0"/>
            </a:endParaRPr>
          </a:p>
        </p:txBody>
      </p:sp>
      <p:sp>
        <p:nvSpPr>
          <p:cNvPr id="17416" name="TextBox 10"/>
          <p:cNvSpPr txBox="1">
            <a:spLocks noChangeArrowheads="1"/>
          </p:cNvSpPr>
          <p:nvPr/>
        </p:nvSpPr>
        <p:spPr bwMode="auto">
          <a:xfrm>
            <a:off x="6286500" y="6429375"/>
            <a:ext cx="2203450" cy="461963"/>
          </a:xfrm>
          <a:prstGeom prst="rect">
            <a:avLst/>
          </a:prstGeom>
          <a:noFill/>
          <a:ln w="9525">
            <a:noFill/>
            <a:miter lim="800000"/>
            <a:headEnd/>
            <a:tailEnd/>
          </a:ln>
        </p:spPr>
        <p:txBody>
          <a:bodyPr wrap="none">
            <a:spAutoFit/>
          </a:bodyPr>
          <a:lstStyle/>
          <a:p>
            <a:r>
              <a:rPr lang="en-US" sz="2400" b="1">
                <a:solidFill>
                  <a:srgbClr val="FF0000"/>
                </a:solidFill>
                <a:latin typeface="Calibri" pitchFamily="34" charset="0"/>
              </a:rPr>
              <a:t>OBSERVATIONS</a:t>
            </a:r>
            <a:r>
              <a:rPr lang="en-US">
                <a:latin typeface="Calibri" pitchFamily="34" charset="0"/>
              </a:rPr>
              <a:t> </a:t>
            </a:r>
            <a:endParaRPr lang="en-IN">
              <a:latin typeface="Calibri" pitchFamily="34" charset="0"/>
            </a:endParaRPr>
          </a:p>
        </p:txBody>
      </p:sp>
      <p:sp>
        <p:nvSpPr>
          <p:cNvPr id="17417" name="TextBox 11"/>
          <p:cNvSpPr txBox="1">
            <a:spLocks noChangeArrowheads="1"/>
          </p:cNvSpPr>
          <p:nvPr/>
        </p:nvSpPr>
        <p:spPr bwMode="auto">
          <a:xfrm>
            <a:off x="571500" y="5926138"/>
            <a:ext cx="1900238" cy="64611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Horizon Problem, </a:t>
            </a:r>
          </a:p>
          <a:p>
            <a:r>
              <a:rPr lang="en-US" b="1">
                <a:solidFill>
                  <a:srgbClr val="FF0000"/>
                </a:solidFill>
                <a:latin typeface="Calibri" pitchFamily="34" charset="0"/>
              </a:rPr>
              <a:t>Flatness Problem</a:t>
            </a:r>
            <a:endParaRPr lang="en-IN"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625" y="142875"/>
            <a:ext cx="7793038" cy="1071563"/>
          </a:xfrm>
          <a:prstGeom prst="rect">
            <a:avLst/>
          </a:prstGeom>
        </p:spPr>
        <p:txBody>
          <a:bodyPr/>
          <a:lstStyle/>
          <a:p>
            <a:pPr fontAlgn="auto">
              <a:spcBef>
                <a:spcPts val="0"/>
              </a:spcBef>
              <a:spcAft>
                <a:spcPts val="0"/>
              </a:spcAft>
              <a:defRPr/>
            </a:pPr>
            <a:r>
              <a:rPr lang="en-US" sz="3600" b="1" dirty="0">
                <a:latin typeface="+mj-lt"/>
                <a:ea typeface="+mj-ea"/>
                <a:cs typeface="+mj-cs"/>
              </a:rPr>
              <a:t>Problems of f(R)</a:t>
            </a:r>
          </a:p>
        </p:txBody>
      </p:sp>
      <p:sp>
        <p:nvSpPr>
          <p:cNvPr id="13319" name="Rectangle 3"/>
          <p:cNvSpPr txBox="1">
            <a:spLocks noChangeArrowheads="1"/>
          </p:cNvSpPr>
          <p:nvPr/>
        </p:nvSpPr>
        <p:spPr bwMode="auto">
          <a:xfrm>
            <a:off x="1357313" y="1000125"/>
            <a:ext cx="3714750" cy="428625"/>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pitchFamily="2" charset="2"/>
              <a:buNone/>
            </a:pPr>
            <a:r>
              <a:rPr lang="en-US" sz="2400" b="1">
                <a:solidFill>
                  <a:srgbClr val="FFFF00"/>
                </a:solidFill>
                <a:latin typeface="Lucida Sans" pitchFamily="34" charset="0"/>
              </a:rPr>
              <a:t>Scalaron Mass:</a:t>
            </a:r>
          </a:p>
        </p:txBody>
      </p:sp>
      <p:pic>
        <p:nvPicPr>
          <p:cNvPr id="13320" name="Picture 5"/>
          <p:cNvPicPr>
            <a:picLocks noChangeAspect="1" noChangeArrowheads="1"/>
          </p:cNvPicPr>
          <p:nvPr/>
        </p:nvPicPr>
        <p:blipFill>
          <a:blip r:embed="rId4"/>
          <a:srcRect/>
          <a:stretch>
            <a:fillRect/>
          </a:stretch>
        </p:blipFill>
        <p:spPr bwMode="auto">
          <a:xfrm>
            <a:off x="214313" y="1928813"/>
            <a:ext cx="5072062" cy="928687"/>
          </a:xfrm>
          <a:prstGeom prst="rect">
            <a:avLst/>
          </a:prstGeom>
          <a:noFill/>
          <a:ln w="9525">
            <a:noFill/>
            <a:miter lim="800000"/>
            <a:headEnd/>
            <a:tailEnd/>
          </a:ln>
        </p:spPr>
      </p:pic>
      <p:sp>
        <p:nvSpPr>
          <p:cNvPr id="5" name="Rectangle 2"/>
          <p:cNvSpPr txBox="1">
            <a:spLocks noChangeArrowheads="1"/>
          </p:cNvSpPr>
          <p:nvPr/>
        </p:nvSpPr>
        <p:spPr>
          <a:xfrm>
            <a:off x="850900" y="3357563"/>
            <a:ext cx="4078288" cy="571500"/>
          </a:xfrm>
          <a:prstGeom prst="rect">
            <a:avLst/>
          </a:prstGeom>
        </p:spPr>
        <p:txBody>
          <a:bodyPr/>
          <a:lstStyle/>
          <a:p>
            <a:pPr fontAlgn="auto">
              <a:spcBef>
                <a:spcPts val="0"/>
              </a:spcBef>
              <a:spcAft>
                <a:spcPts val="0"/>
              </a:spcAft>
              <a:defRPr/>
            </a:pPr>
            <a:r>
              <a:rPr lang="en-US" sz="2000" b="1" dirty="0">
                <a:solidFill>
                  <a:srgbClr val="FFFF00"/>
                </a:solidFill>
                <a:latin typeface="Lucida Sans" pitchFamily="34" charset="0"/>
                <a:ea typeface="+mj-ea"/>
                <a:cs typeface="+mj-cs"/>
              </a:rPr>
              <a:t>Curvature Singularity:</a:t>
            </a:r>
          </a:p>
        </p:txBody>
      </p:sp>
      <p:pic>
        <p:nvPicPr>
          <p:cNvPr id="13322" name="Picture 5"/>
          <p:cNvPicPr>
            <a:picLocks noChangeAspect="1" noChangeArrowheads="1"/>
          </p:cNvPicPr>
          <p:nvPr/>
        </p:nvPicPr>
        <p:blipFill>
          <a:blip r:embed="rId5"/>
          <a:srcRect/>
          <a:stretch>
            <a:fillRect/>
          </a:stretch>
        </p:blipFill>
        <p:spPr bwMode="auto">
          <a:xfrm>
            <a:off x="5072063" y="3994150"/>
            <a:ext cx="2362200" cy="935038"/>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3819525" y="5219700"/>
          <a:ext cx="5218113" cy="781050"/>
        </p:xfrm>
        <a:graphic>
          <a:graphicData uri="http://schemas.openxmlformats.org/presentationml/2006/ole">
            <p:oleObj spid="_x0000_s13314" name="Formula" r:id="rId6" imgW="2926080" imgH="438480" progId="">
              <p:embed/>
            </p:oleObj>
          </a:graphicData>
        </a:graphic>
      </p:graphicFrame>
      <p:pic>
        <p:nvPicPr>
          <p:cNvPr id="13323" name="Picture 4" descr="potdiff3b1"/>
          <p:cNvPicPr>
            <a:picLocks noChangeAspect="1" noChangeArrowheads="1"/>
          </p:cNvPicPr>
          <p:nvPr/>
        </p:nvPicPr>
        <p:blipFill>
          <a:blip r:embed="rId7"/>
          <a:srcRect/>
          <a:stretch>
            <a:fillRect/>
          </a:stretch>
        </p:blipFill>
        <p:spPr bwMode="auto">
          <a:xfrm>
            <a:off x="71438" y="4214813"/>
            <a:ext cx="3605212" cy="2286000"/>
          </a:xfrm>
          <a:prstGeom prst="rect">
            <a:avLst/>
          </a:prstGeom>
          <a:noFill/>
          <a:ln w="9525">
            <a:noFill/>
            <a:miter lim="800000"/>
            <a:headEnd/>
            <a:tailEnd/>
          </a:ln>
        </p:spPr>
      </p:pic>
      <p:sp>
        <p:nvSpPr>
          <p:cNvPr id="13324" name="Text Box 6"/>
          <p:cNvSpPr txBox="1">
            <a:spLocks noChangeArrowheads="1"/>
          </p:cNvSpPr>
          <p:nvPr/>
        </p:nvSpPr>
        <p:spPr bwMode="auto">
          <a:xfrm>
            <a:off x="4953000" y="6175375"/>
            <a:ext cx="3238500" cy="611188"/>
          </a:xfrm>
          <a:prstGeom prst="rect">
            <a:avLst/>
          </a:prstGeom>
          <a:noFill/>
          <a:ln w="9525">
            <a:noFill/>
            <a:miter lim="800000"/>
            <a:headEnd/>
            <a:tailEnd/>
          </a:ln>
        </p:spPr>
        <p:txBody>
          <a:bodyPr wrap="none">
            <a:spAutoFit/>
          </a:bodyPr>
          <a:lstStyle/>
          <a:p>
            <a:r>
              <a:rPr lang="en-US" sz="1600" b="1">
                <a:latin typeface="Calibri" pitchFamily="34" charset="0"/>
              </a:rPr>
              <a:t>A.V. Frolov,</a:t>
            </a:r>
          </a:p>
          <a:p>
            <a:r>
              <a:rPr lang="en-US" sz="1600" b="1">
                <a:latin typeface="Calibri" pitchFamily="34" charset="0"/>
              </a:rPr>
              <a:t>Phys.Rev.Lett.101:061103,2008</a:t>
            </a:r>
            <a:r>
              <a:rPr lang="en-US">
                <a:latin typeface="Calibri" pitchFamily="34" charset="0"/>
              </a:rPr>
              <a:t> </a:t>
            </a:r>
          </a:p>
        </p:txBody>
      </p:sp>
      <p:sp>
        <p:nvSpPr>
          <p:cNvPr id="13325" name="TextBox 13"/>
          <p:cNvSpPr txBox="1">
            <a:spLocks noChangeArrowheads="1"/>
          </p:cNvSpPr>
          <p:nvPr/>
        </p:nvSpPr>
        <p:spPr bwMode="auto">
          <a:xfrm>
            <a:off x="5029200" y="2786063"/>
            <a:ext cx="1268413" cy="461962"/>
          </a:xfrm>
          <a:prstGeom prst="rect">
            <a:avLst/>
          </a:prstGeom>
          <a:noFill/>
          <a:ln w="9525">
            <a:noFill/>
            <a:miter lim="800000"/>
            <a:headEnd/>
            <a:tailEnd/>
          </a:ln>
        </p:spPr>
        <p:txBody>
          <a:bodyPr wrap="none">
            <a:spAutoFit/>
          </a:bodyPr>
          <a:lstStyle/>
          <a:p>
            <a:r>
              <a:rPr lang="en-US" sz="2400">
                <a:latin typeface="Calibri" pitchFamily="34" charset="0"/>
              </a:rPr>
              <a:t>For   n&gt;1</a:t>
            </a:r>
            <a:endParaRPr lang="en-IN" sz="2400">
              <a:latin typeface="Calibri" pitchFamily="34" charset="0"/>
            </a:endParaRPr>
          </a:p>
        </p:txBody>
      </p:sp>
      <p:graphicFrame>
        <p:nvGraphicFramePr>
          <p:cNvPr id="13315" name="Object 14"/>
          <p:cNvGraphicFramePr>
            <a:graphicFrameLocks noChangeAspect="1"/>
          </p:cNvGraphicFramePr>
          <p:nvPr/>
        </p:nvGraphicFramePr>
        <p:xfrm>
          <a:off x="4143375" y="2857500"/>
          <a:ext cx="1000125" cy="571500"/>
        </p:xfrm>
        <a:graphic>
          <a:graphicData uri="http://schemas.openxmlformats.org/presentationml/2006/ole">
            <p:oleObj spid="_x0000_s13315" name="Equation" r:id="rId8" imgW="583920" imgH="241200" progId="Equation.3">
              <p:embed/>
            </p:oleObj>
          </a:graphicData>
        </a:graphic>
      </p:graphicFrame>
      <p:sp>
        <p:nvSpPr>
          <p:cNvPr id="13" name="Rectangle 12"/>
          <p:cNvSpPr/>
          <p:nvPr/>
        </p:nvSpPr>
        <p:spPr>
          <a:xfrm>
            <a:off x="7143750" y="2714625"/>
            <a:ext cx="1643063"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4" name="Rectangle 13"/>
          <p:cNvSpPr/>
          <p:nvPr/>
        </p:nvSpPr>
        <p:spPr>
          <a:xfrm>
            <a:off x="5500688" y="642938"/>
            <a:ext cx="2571750" cy="12144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aphicFrame>
        <p:nvGraphicFramePr>
          <p:cNvPr id="13316" name="Object 14"/>
          <p:cNvGraphicFramePr>
            <a:graphicFrameLocks noChangeAspect="1"/>
          </p:cNvGraphicFramePr>
          <p:nvPr/>
        </p:nvGraphicFramePr>
        <p:xfrm>
          <a:off x="5572125" y="642938"/>
          <a:ext cx="2428875" cy="1271587"/>
        </p:xfrm>
        <a:graphic>
          <a:graphicData uri="http://schemas.openxmlformats.org/presentationml/2006/ole">
            <p:oleObj spid="_x0000_s13316" name="Equation" r:id="rId9" imgW="1104840" imgH="507960" progId="Equation.3">
              <p:embed/>
            </p:oleObj>
          </a:graphicData>
        </a:graphic>
      </p:graphicFrame>
      <p:graphicFrame>
        <p:nvGraphicFramePr>
          <p:cNvPr id="13317" name="Object 15"/>
          <p:cNvGraphicFramePr>
            <a:graphicFrameLocks noChangeAspect="1"/>
          </p:cNvGraphicFramePr>
          <p:nvPr/>
        </p:nvGraphicFramePr>
        <p:xfrm>
          <a:off x="7194550" y="2714625"/>
          <a:ext cx="1449388" cy="598488"/>
        </p:xfrm>
        <a:graphic>
          <a:graphicData uri="http://schemas.openxmlformats.org/presentationml/2006/ole">
            <p:oleObj spid="_x0000_s13317" name="Equation" r:id="rId10" imgW="583920" imgH="241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71500" y="190500"/>
            <a:ext cx="7643813" cy="523875"/>
          </a:xfrm>
          <a:prstGeom prst="rect">
            <a:avLst/>
          </a:prstGeom>
          <a:noFill/>
          <a:ln w="9525">
            <a:noFill/>
            <a:miter lim="800000"/>
            <a:headEnd/>
            <a:tailEnd/>
          </a:ln>
        </p:spPr>
        <p:txBody>
          <a:bodyPr>
            <a:spAutoFit/>
          </a:bodyPr>
          <a:lstStyle/>
          <a:p>
            <a:r>
              <a:rPr lang="en-US" sz="2800" b="1" dirty="0">
                <a:latin typeface="Lucida Sans" pitchFamily="34" charset="0"/>
              </a:rPr>
              <a:t>MODIFIED GRAVITY– a la </a:t>
            </a:r>
            <a:r>
              <a:rPr lang="en-US" sz="2800" b="1" dirty="0" err="1">
                <a:latin typeface="Lucida Sans" pitchFamily="34" charset="0"/>
              </a:rPr>
              <a:t>Galileon</a:t>
            </a:r>
            <a:endParaRPr lang="en-US" sz="2800" b="1" dirty="0">
              <a:latin typeface="Lucida Sans" pitchFamily="34" charset="0"/>
            </a:endParaRPr>
          </a:p>
        </p:txBody>
      </p:sp>
      <p:graphicFrame>
        <p:nvGraphicFramePr>
          <p:cNvPr id="5" name="Object 5"/>
          <p:cNvGraphicFramePr>
            <a:graphicFrameLocks noChangeAspect="1"/>
          </p:cNvGraphicFramePr>
          <p:nvPr/>
        </p:nvGraphicFramePr>
        <p:xfrm>
          <a:off x="1071563" y="1809744"/>
          <a:ext cx="6275387" cy="762000"/>
        </p:xfrm>
        <a:graphic>
          <a:graphicData uri="http://schemas.openxmlformats.org/presentationml/2006/ole">
            <p:oleObj spid="_x0000_s41986" name="Formula" r:id="rId3" imgW="3165120" imgH="384840" progId="">
              <p:embed/>
            </p:oleObj>
          </a:graphicData>
        </a:graphic>
      </p:graphicFrame>
      <p:graphicFrame>
        <p:nvGraphicFramePr>
          <p:cNvPr id="6" name="Object 10"/>
          <p:cNvGraphicFramePr>
            <a:graphicFrameLocks noChangeAspect="1"/>
          </p:cNvGraphicFramePr>
          <p:nvPr/>
        </p:nvGraphicFramePr>
        <p:xfrm>
          <a:off x="304800" y="4421199"/>
          <a:ext cx="2511425" cy="650875"/>
        </p:xfrm>
        <a:graphic>
          <a:graphicData uri="http://schemas.openxmlformats.org/presentationml/2006/ole">
            <p:oleObj spid="_x0000_s41987" name="Formula" r:id="rId4" imgW="1266480" imgH="329040" progId="">
              <p:embed/>
            </p:oleObj>
          </a:graphicData>
        </a:graphic>
      </p:graphicFrame>
      <p:graphicFrame>
        <p:nvGraphicFramePr>
          <p:cNvPr id="7" name="Object 11"/>
          <p:cNvGraphicFramePr>
            <a:graphicFrameLocks noChangeAspect="1"/>
          </p:cNvGraphicFramePr>
          <p:nvPr/>
        </p:nvGraphicFramePr>
        <p:xfrm>
          <a:off x="304800" y="3492505"/>
          <a:ext cx="3675063" cy="650875"/>
        </p:xfrm>
        <a:graphic>
          <a:graphicData uri="http://schemas.openxmlformats.org/presentationml/2006/ole">
            <p:oleObj spid="_x0000_s41988" name="Formula" r:id="rId5" imgW="1854360" imgH="329040" progId="">
              <p:embed/>
            </p:oleObj>
          </a:graphicData>
        </a:graphic>
      </p:graphicFrame>
      <p:graphicFrame>
        <p:nvGraphicFramePr>
          <p:cNvPr id="8" name="Object 12"/>
          <p:cNvGraphicFramePr>
            <a:graphicFrameLocks noChangeAspect="1"/>
          </p:cNvGraphicFramePr>
          <p:nvPr/>
        </p:nvGraphicFramePr>
        <p:xfrm>
          <a:off x="303190" y="2836861"/>
          <a:ext cx="1482728" cy="377825"/>
        </p:xfrm>
        <a:graphic>
          <a:graphicData uri="http://schemas.openxmlformats.org/presentationml/2006/ole">
            <p:oleObj spid="_x0000_s41989" name="Formula" r:id="rId6" imgW="532440" imgH="190800" progId="">
              <p:embed/>
            </p:oleObj>
          </a:graphicData>
        </a:graphic>
      </p:graphicFrame>
      <p:graphicFrame>
        <p:nvGraphicFramePr>
          <p:cNvPr id="9" name="Object 14"/>
          <p:cNvGraphicFramePr>
            <a:graphicFrameLocks noChangeAspect="1"/>
          </p:cNvGraphicFramePr>
          <p:nvPr/>
        </p:nvGraphicFramePr>
        <p:xfrm>
          <a:off x="5657850" y="4286259"/>
          <a:ext cx="2486025" cy="428625"/>
        </p:xfrm>
        <a:graphic>
          <a:graphicData uri="http://schemas.openxmlformats.org/presentationml/2006/ole">
            <p:oleObj spid="_x0000_s41990" name="Formula" r:id="rId7" imgW="1253520" imgH="216000" progId="">
              <p:embed/>
            </p:oleObj>
          </a:graphicData>
        </a:graphic>
      </p:graphicFrame>
      <p:graphicFrame>
        <p:nvGraphicFramePr>
          <p:cNvPr id="10" name="Object 15"/>
          <p:cNvGraphicFramePr>
            <a:graphicFrameLocks noChangeAspect="1"/>
          </p:cNvGraphicFramePr>
          <p:nvPr/>
        </p:nvGraphicFramePr>
        <p:xfrm>
          <a:off x="5445125" y="3430590"/>
          <a:ext cx="3055938" cy="355600"/>
        </p:xfrm>
        <a:graphic>
          <a:graphicData uri="http://schemas.openxmlformats.org/presentationml/2006/ole">
            <p:oleObj spid="_x0000_s41991" name="Formula" r:id="rId8" imgW="1541880" imgH="179280" progId="">
              <p:embed/>
            </p:oleObj>
          </a:graphicData>
        </a:graphic>
      </p:graphicFrame>
      <p:sp>
        <p:nvSpPr>
          <p:cNvPr id="21" name="TextBox 20"/>
          <p:cNvSpPr txBox="1"/>
          <p:nvPr/>
        </p:nvSpPr>
        <p:spPr>
          <a:xfrm>
            <a:off x="285720" y="5291752"/>
            <a:ext cx="8614859" cy="923330"/>
          </a:xfrm>
          <a:prstGeom prst="rect">
            <a:avLst/>
          </a:prstGeom>
          <a:noFill/>
        </p:spPr>
        <p:txBody>
          <a:bodyPr wrap="none" rtlCol="0">
            <a:spAutoFit/>
          </a:bodyPr>
          <a:lstStyle/>
          <a:p>
            <a:r>
              <a:rPr lang="en-US" b="1" dirty="0" smtClean="0">
                <a:solidFill>
                  <a:srgbClr val="FFFF00"/>
                </a:solidFill>
              </a:rPr>
              <a:t>The effect of extra dimension is suppressed using the </a:t>
            </a:r>
            <a:r>
              <a:rPr lang="en-US" b="1" dirty="0" err="1" smtClean="0">
                <a:solidFill>
                  <a:srgbClr val="FFFF00"/>
                </a:solidFill>
              </a:rPr>
              <a:t>Vainshtein</a:t>
            </a:r>
            <a:r>
              <a:rPr lang="en-US" b="1" dirty="0" smtClean="0">
                <a:solidFill>
                  <a:srgbClr val="FFFF00"/>
                </a:solidFill>
              </a:rPr>
              <a:t> mechanism</a:t>
            </a:r>
          </a:p>
          <a:p>
            <a:r>
              <a:rPr lang="en-US" b="1" dirty="0" smtClean="0">
                <a:solidFill>
                  <a:srgbClr val="FFFF00"/>
                </a:solidFill>
              </a:rPr>
              <a:t>Which allows us to recover general relativity small scales due to non linear</a:t>
            </a:r>
          </a:p>
          <a:p>
            <a:r>
              <a:rPr lang="en-US" b="1" dirty="0" smtClean="0">
                <a:solidFill>
                  <a:srgbClr val="FFFF00"/>
                </a:solidFill>
              </a:rPr>
              <a:t> interaction </a:t>
            </a:r>
            <a:r>
              <a:rPr lang="en-US" b="1" dirty="0" smtClean="0">
                <a:solidFill>
                  <a:srgbClr val="002060"/>
                </a:solidFill>
              </a:rPr>
              <a:t>.</a:t>
            </a:r>
            <a:endParaRPr lang="en-IN" b="1" dirty="0">
              <a:solidFill>
                <a:srgbClr val="002060"/>
              </a:solidFill>
            </a:endParaRPr>
          </a:p>
        </p:txBody>
      </p:sp>
      <p:sp>
        <p:nvSpPr>
          <p:cNvPr id="24" name="Rectangle 23"/>
          <p:cNvSpPr/>
          <p:nvPr/>
        </p:nvSpPr>
        <p:spPr>
          <a:xfrm>
            <a:off x="285720" y="925281"/>
            <a:ext cx="8643998" cy="646331"/>
          </a:xfrm>
          <a:prstGeom prst="rect">
            <a:avLst/>
          </a:prstGeom>
        </p:spPr>
        <p:txBody>
          <a:bodyPr wrap="square">
            <a:spAutoFit/>
          </a:bodyPr>
          <a:lstStyle/>
          <a:p>
            <a:r>
              <a:rPr lang="en-IN" b="1" dirty="0">
                <a:solidFill>
                  <a:srgbClr val="FFFF00"/>
                </a:solidFill>
              </a:rPr>
              <a:t>the large scale modification </a:t>
            </a:r>
            <a:r>
              <a:rPr lang="en-IN" b="1" dirty="0" smtClean="0">
                <a:solidFill>
                  <a:srgbClr val="FFFF00"/>
                </a:solidFill>
              </a:rPr>
              <a:t>of gravity </a:t>
            </a:r>
            <a:r>
              <a:rPr lang="en-IN" b="1" dirty="0">
                <a:solidFill>
                  <a:srgbClr val="FFFF00"/>
                </a:solidFill>
              </a:rPr>
              <a:t>arises due to the nonlinear derivative self </a:t>
            </a:r>
            <a:r>
              <a:rPr lang="en-IN" b="1" dirty="0" smtClean="0">
                <a:solidFill>
                  <a:srgbClr val="FFFF00"/>
                </a:solidFill>
              </a:rPr>
              <a:t>interaction of </a:t>
            </a:r>
            <a:r>
              <a:rPr lang="en-IN" b="1" dirty="0">
                <a:solidFill>
                  <a:srgbClr val="FFFF00"/>
                </a:solidFill>
              </a:rPr>
              <a:t>a scalar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nvGraphicFramePr>
        <p:xfrm>
          <a:off x="228600" y="2643182"/>
          <a:ext cx="8686800" cy="544513"/>
        </p:xfrm>
        <a:graphic>
          <a:graphicData uri="http://schemas.openxmlformats.org/presentationml/2006/ole">
            <p:oleObj spid="_x0000_s54274" name="Formula" r:id="rId4" imgW="5245200" imgH="329040" progId="">
              <p:embed/>
            </p:oleObj>
          </a:graphicData>
        </a:graphic>
      </p:graphicFrame>
      <p:graphicFrame>
        <p:nvGraphicFramePr>
          <p:cNvPr id="3" name="Object 16"/>
          <p:cNvGraphicFramePr>
            <a:graphicFrameLocks noChangeAspect="1"/>
          </p:cNvGraphicFramePr>
          <p:nvPr/>
        </p:nvGraphicFramePr>
        <p:xfrm>
          <a:off x="214344" y="3211515"/>
          <a:ext cx="8929688" cy="503237"/>
        </p:xfrm>
        <a:graphic>
          <a:graphicData uri="http://schemas.openxmlformats.org/presentationml/2006/ole">
            <p:oleObj spid="_x0000_s54275" name="Formula" r:id="rId5" imgW="5823000" imgH="329040" progId="">
              <p:embed/>
            </p:oleObj>
          </a:graphicData>
        </a:graphic>
      </p:graphicFrame>
      <p:graphicFrame>
        <p:nvGraphicFramePr>
          <p:cNvPr id="4" name="Object 10"/>
          <p:cNvGraphicFramePr>
            <a:graphicFrameLocks noChangeAspect="1"/>
          </p:cNvGraphicFramePr>
          <p:nvPr/>
        </p:nvGraphicFramePr>
        <p:xfrm>
          <a:off x="346063" y="1857364"/>
          <a:ext cx="2511425" cy="650875"/>
        </p:xfrm>
        <a:graphic>
          <a:graphicData uri="http://schemas.openxmlformats.org/presentationml/2006/ole">
            <p:oleObj spid="_x0000_s54276" name="Formula" r:id="rId6" imgW="1266480" imgH="329040" progId="">
              <p:embed/>
            </p:oleObj>
          </a:graphicData>
        </a:graphic>
      </p:graphicFrame>
      <p:graphicFrame>
        <p:nvGraphicFramePr>
          <p:cNvPr id="5" name="Object 11"/>
          <p:cNvGraphicFramePr>
            <a:graphicFrameLocks noChangeAspect="1"/>
          </p:cNvGraphicFramePr>
          <p:nvPr/>
        </p:nvGraphicFramePr>
        <p:xfrm>
          <a:off x="357158" y="1285860"/>
          <a:ext cx="3786214" cy="650875"/>
        </p:xfrm>
        <a:graphic>
          <a:graphicData uri="http://schemas.openxmlformats.org/presentationml/2006/ole">
            <p:oleObj spid="_x0000_s54277" name="Formula" r:id="rId7" imgW="1854360" imgH="329040" progId="">
              <p:embed/>
            </p:oleObj>
          </a:graphicData>
        </a:graphic>
      </p:graphicFrame>
      <p:graphicFrame>
        <p:nvGraphicFramePr>
          <p:cNvPr id="6" name="Object 12"/>
          <p:cNvGraphicFramePr>
            <a:graphicFrameLocks noChangeAspect="1"/>
          </p:cNvGraphicFramePr>
          <p:nvPr/>
        </p:nvGraphicFramePr>
        <p:xfrm>
          <a:off x="357158" y="928670"/>
          <a:ext cx="1143008" cy="377825"/>
        </p:xfrm>
        <a:graphic>
          <a:graphicData uri="http://schemas.openxmlformats.org/presentationml/2006/ole">
            <p:oleObj spid="_x0000_s54278" name="Formula" r:id="rId8" imgW="532440" imgH="190800" progId="">
              <p:embed/>
            </p:oleObj>
          </a:graphicData>
        </a:graphic>
      </p:graphicFrame>
      <p:graphicFrame>
        <p:nvGraphicFramePr>
          <p:cNvPr id="7" name="Object 15"/>
          <p:cNvGraphicFramePr>
            <a:graphicFrameLocks noChangeAspect="1"/>
          </p:cNvGraphicFramePr>
          <p:nvPr/>
        </p:nvGraphicFramePr>
        <p:xfrm>
          <a:off x="5445125" y="1143000"/>
          <a:ext cx="3055938" cy="355600"/>
        </p:xfrm>
        <a:graphic>
          <a:graphicData uri="http://schemas.openxmlformats.org/presentationml/2006/ole">
            <p:oleObj spid="_x0000_s54279" name="Formula" r:id="rId9" imgW="1541880" imgH="179280" progId="">
              <p:embed/>
            </p:oleObj>
          </a:graphicData>
        </a:graphic>
      </p:graphicFrame>
      <p:sp>
        <p:nvSpPr>
          <p:cNvPr id="8" name="TextBox 15"/>
          <p:cNvSpPr txBox="1">
            <a:spLocks noChangeArrowheads="1"/>
          </p:cNvSpPr>
          <p:nvPr/>
        </p:nvSpPr>
        <p:spPr bwMode="auto">
          <a:xfrm>
            <a:off x="4371875" y="2071688"/>
            <a:ext cx="4629281" cy="307777"/>
          </a:xfrm>
          <a:prstGeom prst="rect">
            <a:avLst/>
          </a:prstGeom>
          <a:noFill/>
          <a:ln w="9525">
            <a:noFill/>
            <a:miter lim="800000"/>
            <a:headEnd/>
            <a:tailEnd/>
          </a:ln>
        </p:spPr>
        <p:txBody>
          <a:bodyPr wrap="none">
            <a:spAutoFit/>
          </a:bodyPr>
          <a:lstStyle/>
          <a:p>
            <a:r>
              <a:rPr lang="en-US" sz="1400" b="1" dirty="0">
                <a:solidFill>
                  <a:srgbClr val="99FF33"/>
                </a:solidFill>
              </a:rPr>
              <a:t>A. </a:t>
            </a:r>
            <a:r>
              <a:rPr lang="en-US" sz="1400" b="1" dirty="0" err="1">
                <a:solidFill>
                  <a:srgbClr val="99FF33"/>
                </a:solidFill>
              </a:rPr>
              <a:t>Nicolis,R</a:t>
            </a:r>
            <a:r>
              <a:rPr lang="en-US" sz="1400" b="1" dirty="0">
                <a:solidFill>
                  <a:srgbClr val="99FF33"/>
                </a:solidFill>
              </a:rPr>
              <a:t>. </a:t>
            </a:r>
            <a:r>
              <a:rPr lang="en-US" sz="1400" b="1" dirty="0" err="1">
                <a:solidFill>
                  <a:srgbClr val="99FF33"/>
                </a:solidFill>
              </a:rPr>
              <a:t>Rattazi</a:t>
            </a:r>
            <a:r>
              <a:rPr lang="en-US" sz="1400" b="1" dirty="0">
                <a:solidFill>
                  <a:srgbClr val="99FF33"/>
                </a:solidFill>
              </a:rPr>
              <a:t>, E. </a:t>
            </a:r>
            <a:r>
              <a:rPr lang="en-US" sz="1400" b="1" dirty="0" err="1">
                <a:solidFill>
                  <a:srgbClr val="99FF33"/>
                </a:solidFill>
              </a:rPr>
              <a:t>Trincherini</a:t>
            </a:r>
            <a:r>
              <a:rPr lang="en-US" sz="1400" b="1" dirty="0">
                <a:solidFill>
                  <a:srgbClr val="99FF33"/>
                </a:solidFill>
              </a:rPr>
              <a:t>, </a:t>
            </a:r>
            <a:r>
              <a:rPr lang="en-US" sz="1400" b="1" dirty="0" err="1">
                <a:solidFill>
                  <a:srgbClr val="99FF33"/>
                </a:solidFill>
              </a:rPr>
              <a:t>hep-th</a:t>
            </a:r>
            <a:r>
              <a:rPr lang="en-US" sz="1400" b="1" dirty="0">
                <a:solidFill>
                  <a:srgbClr val="99FF33"/>
                </a:solidFill>
              </a:rPr>
              <a:t>/0811.2197</a:t>
            </a:r>
          </a:p>
        </p:txBody>
      </p:sp>
      <p:sp>
        <p:nvSpPr>
          <p:cNvPr id="9" name="TextBox 12"/>
          <p:cNvSpPr txBox="1">
            <a:spLocks noChangeArrowheads="1"/>
          </p:cNvSpPr>
          <p:nvPr/>
        </p:nvSpPr>
        <p:spPr bwMode="auto">
          <a:xfrm>
            <a:off x="244467" y="142852"/>
            <a:ext cx="3184525" cy="461963"/>
          </a:xfrm>
          <a:prstGeom prst="rect">
            <a:avLst/>
          </a:prstGeom>
          <a:noFill/>
          <a:ln w="9525">
            <a:noFill/>
            <a:miter lim="800000"/>
            <a:headEnd/>
            <a:tailEnd/>
          </a:ln>
        </p:spPr>
        <p:txBody>
          <a:bodyPr wrap="none">
            <a:spAutoFit/>
          </a:bodyPr>
          <a:lstStyle/>
          <a:p>
            <a:r>
              <a:rPr lang="en-US" dirty="0"/>
              <a:t> </a:t>
            </a:r>
            <a:r>
              <a:rPr lang="en-US" sz="2400" b="1" dirty="0">
                <a:latin typeface="Lucida Sans" pitchFamily="34" charset="0"/>
              </a:rPr>
              <a:t>De-Sitter Solutions</a:t>
            </a:r>
            <a:endParaRPr lang="en-IN" sz="2400" b="1" dirty="0">
              <a:latin typeface="Lucida Sans" pitchFamily="34" charset="0"/>
            </a:endParaRPr>
          </a:p>
        </p:txBody>
      </p:sp>
      <p:sp>
        <p:nvSpPr>
          <p:cNvPr id="20" name="TextBox 19"/>
          <p:cNvSpPr txBox="1"/>
          <p:nvPr/>
        </p:nvSpPr>
        <p:spPr>
          <a:xfrm>
            <a:off x="71406" y="3997115"/>
            <a:ext cx="8908208" cy="646331"/>
          </a:xfrm>
          <a:prstGeom prst="rect">
            <a:avLst/>
          </a:prstGeom>
          <a:noFill/>
        </p:spPr>
        <p:txBody>
          <a:bodyPr wrap="none" rtlCol="0">
            <a:spAutoFit/>
          </a:bodyPr>
          <a:lstStyle/>
          <a:p>
            <a:r>
              <a:rPr lang="en-US" b="1" dirty="0" smtClean="0"/>
              <a:t>The </a:t>
            </a:r>
            <a:r>
              <a:rPr lang="en-US" b="1" dirty="0" err="1" smtClean="0"/>
              <a:t>Galileon</a:t>
            </a:r>
            <a:r>
              <a:rPr lang="en-US" b="1" dirty="0" smtClean="0"/>
              <a:t> gravity can give rise to late time acceleration and are interesting</a:t>
            </a:r>
          </a:p>
          <a:p>
            <a:r>
              <a:rPr lang="en-US" b="1" dirty="0" smtClean="0"/>
              <a:t> for the following reason:</a:t>
            </a:r>
            <a:endParaRPr lang="en-IN" b="1" dirty="0"/>
          </a:p>
        </p:txBody>
      </p:sp>
      <p:sp>
        <p:nvSpPr>
          <p:cNvPr id="21" name="TextBox 20"/>
          <p:cNvSpPr txBox="1"/>
          <p:nvPr/>
        </p:nvSpPr>
        <p:spPr>
          <a:xfrm>
            <a:off x="142844" y="5072074"/>
            <a:ext cx="8831264" cy="1754326"/>
          </a:xfrm>
          <a:prstGeom prst="rect">
            <a:avLst/>
          </a:prstGeom>
          <a:noFill/>
        </p:spPr>
        <p:txBody>
          <a:bodyPr wrap="none" rtlCol="0">
            <a:spAutoFit/>
          </a:bodyPr>
          <a:lstStyle/>
          <a:p>
            <a:pPr>
              <a:buFont typeface="Arial" pitchFamily="34" charset="0"/>
              <a:buChar char="•"/>
            </a:pPr>
            <a:r>
              <a:rPr lang="en-US" b="1" dirty="0" smtClean="0">
                <a:solidFill>
                  <a:srgbClr val="FFFF00"/>
                </a:solidFill>
              </a:rPr>
              <a:t>It is free from negative energy instabilities</a:t>
            </a:r>
          </a:p>
          <a:p>
            <a:pPr>
              <a:buFont typeface="Arial" pitchFamily="34" charset="0"/>
              <a:buChar char="•"/>
            </a:pPr>
            <a:r>
              <a:rPr lang="en-US" b="1" dirty="0" smtClean="0">
                <a:solidFill>
                  <a:srgbClr val="FFFF00"/>
                </a:solidFill>
              </a:rPr>
              <a:t> Unlike f(R) theories , </a:t>
            </a:r>
            <a:r>
              <a:rPr lang="en-US" b="1" dirty="0" err="1" smtClean="0">
                <a:solidFill>
                  <a:srgbClr val="FFFF00"/>
                </a:solidFill>
              </a:rPr>
              <a:t>galileon</a:t>
            </a:r>
            <a:r>
              <a:rPr lang="en-US" b="1" dirty="0" smtClean="0">
                <a:solidFill>
                  <a:srgbClr val="FFFF00"/>
                </a:solidFill>
              </a:rPr>
              <a:t> modified gravity does not suffer from curvature </a:t>
            </a:r>
          </a:p>
          <a:p>
            <a:r>
              <a:rPr lang="en-US" b="1" dirty="0" smtClean="0">
                <a:solidFill>
                  <a:srgbClr val="FFFF00"/>
                </a:solidFill>
              </a:rPr>
              <a:t>  singularity</a:t>
            </a:r>
          </a:p>
          <a:p>
            <a:pPr>
              <a:buFont typeface="Arial" pitchFamily="34" charset="0"/>
              <a:buChar char="•"/>
            </a:pPr>
            <a:r>
              <a:rPr lang="en-US" b="1" dirty="0" smtClean="0">
                <a:solidFill>
                  <a:srgbClr val="FFFF00"/>
                </a:solidFill>
              </a:rPr>
              <a:t> The chameleon mechanism of f(R) gravity might come in to conflict with</a:t>
            </a:r>
          </a:p>
          <a:p>
            <a:r>
              <a:rPr lang="en-US" b="1" dirty="0" smtClean="0">
                <a:solidFill>
                  <a:srgbClr val="FFFF00"/>
                </a:solidFill>
              </a:rPr>
              <a:t>  equivalence principle whereas </a:t>
            </a:r>
            <a:r>
              <a:rPr lang="en-US" b="1" dirty="0" err="1" smtClean="0">
                <a:solidFill>
                  <a:srgbClr val="FFFF00"/>
                </a:solidFill>
              </a:rPr>
              <a:t>Vainshtein</a:t>
            </a:r>
            <a:r>
              <a:rPr lang="en-US" b="1" dirty="0" smtClean="0">
                <a:solidFill>
                  <a:srgbClr val="FFFF00"/>
                </a:solidFill>
              </a:rPr>
              <a:t> mechanism is free from such </a:t>
            </a:r>
          </a:p>
          <a:p>
            <a:r>
              <a:rPr lang="en-US" b="1" dirty="0" smtClean="0">
                <a:solidFill>
                  <a:srgbClr val="FFFF00"/>
                </a:solidFill>
              </a:rPr>
              <a:t>  problem </a:t>
            </a:r>
            <a:endParaRPr lang="en-IN"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1438" y="142852"/>
            <a:ext cx="8206093" cy="461665"/>
          </a:xfrm>
          <a:prstGeom prst="rect">
            <a:avLst/>
          </a:prstGeom>
          <a:noFill/>
          <a:ln w="9525">
            <a:noFill/>
            <a:miter lim="800000"/>
            <a:headEnd/>
            <a:tailEnd/>
          </a:ln>
        </p:spPr>
        <p:txBody>
          <a:bodyPr wrap="none">
            <a:spAutoFit/>
          </a:bodyPr>
          <a:lstStyle/>
          <a:p>
            <a:r>
              <a:rPr lang="en-US" sz="2400" b="1" dirty="0">
                <a:latin typeface="Lucida Sans" pitchFamily="34" charset="0"/>
              </a:rPr>
              <a:t>COSMOLOGICAL DYNAMICS- Background evolution</a:t>
            </a:r>
          </a:p>
        </p:txBody>
      </p:sp>
      <p:graphicFrame>
        <p:nvGraphicFramePr>
          <p:cNvPr id="5" name="Object 2"/>
          <p:cNvGraphicFramePr>
            <a:graphicFrameLocks noChangeAspect="1"/>
          </p:cNvGraphicFramePr>
          <p:nvPr/>
        </p:nvGraphicFramePr>
        <p:xfrm>
          <a:off x="71438" y="785794"/>
          <a:ext cx="4702175" cy="527050"/>
        </p:xfrm>
        <a:graphic>
          <a:graphicData uri="http://schemas.openxmlformats.org/presentationml/2006/ole">
            <p:oleObj spid="_x0000_s57346" name="Formula" r:id="rId3" imgW="2947680" imgH="330480" progId="">
              <p:embed/>
            </p:oleObj>
          </a:graphicData>
        </a:graphic>
      </p:graphicFrame>
      <p:graphicFrame>
        <p:nvGraphicFramePr>
          <p:cNvPr id="6" name="Object 3"/>
          <p:cNvGraphicFramePr>
            <a:graphicFrameLocks noChangeAspect="1"/>
          </p:cNvGraphicFramePr>
          <p:nvPr/>
        </p:nvGraphicFramePr>
        <p:xfrm>
          <a:off x="71438" y="1357298"/>
          <a:ext cx="5087937" cy="612775"/>
        </p:xfrm>
        <a:graphic>
          <a:graphicData uri="http://schemas.openxmlformats.org/presentationml/2006/ole">
            <p:oleObj spid="_x0000_s57347" name="Formula" r:id="rId4" imgW="4327200" imgH="330480" progId="">
              <p:embed/>
            </p:oleObj>
          </a:graphicData>
        </a:graphic>
      </p:graphicFrame>
      <p:graphicFrame>
        <p:nvGraphicFramePr>
          <p:cNvPr id="7" name="Object 4"/>
          <p:cNvGraphicFramePr>
            <a:graphicFrameLocks noChangeAspect="1"/>
          </p:cNvGraphicFramePr>
          <p:nvPr/>
        </p:nvGraphicFramePr>
        <p:xfrm>
          <a:off x="25400" y="2000239"/>
          <a:ext cx="5403850" cy="571500"/>
        </p:xfrm>
        <a:graphic>
          <a:graphicData uri="http://schemas.openxmlformats.org/presentationml/2006/ole">
            <p:oleObj spid="_x0000_s57348" name="Formula" r:id="rId5" imgW="3332520" imgH="301320" progId="">
              <p:embed/>
            </p:oleObj>
          </a:graphicData>
        </a:graphic>
      </p:graphicFrame>
      <p:graphicFrame>
        <p:nvGraphicFramePr>
          <p:cNvPr id="8" name="Object 5"/>
          <p:cNvGraphicFramePr>
            <a:graphicFrameLocks noChangeAspect="1"/>
          </p:cNvGraphicFramePr>
          <p:nvPr/>
        </p:nvGraphicFramePr>
        <p:xfrm>
          <a:off x="1000131" y="2500306"/>
          <a:ext cx="4429125" cy="571504"/>
        </p:xfrm>
        <a:graphic>
          <a:graphicData uri="http://schemas.openxmlformats.org/presentationml/2006/ole">
            <p:oleObj spid="_x0000_s57349" name="Formula" r:id="rId6" imgW="2259360" imgH="301320" progId="">
              <p:embed/>
            </p:oleObj>
          </a:graphicData>
        </a:graphic>
      </p:graphicFrame>
      <p:sp>
        <p:nvSpPr>
          <p:cNvPr id="9" name="Rectangle 8"/>
          <p:cNvSpPr/>
          <p:nvPr/>
        </p:nvSpPr>
        <p:spPr>
          <a:xfrm>
            <a:off x="71406" y="3643314"/>
            <a:ext cx="4182555" cy="461665"/>
          </a:xfrm>
          <a:prstGeom prst="rect">
            <a:avLst/>
          </a:prstGeom>
        </p:spPr>
        <p:txBody>
          <a:bodyPr wrap="none">
            <a:spAutoFit/>
          </a:bodyPr>
          <a:lstStyle/>
          <a:p>
            <a:r>
              <a:rPr lang="en-US" sz="2400" b="1" dirty="0" smtClean="0">
                <a:latin typeface="Lucida Sans" pitchFamily="34" charset="0"/>
              </a:rPr>
              <a:t>Self accelerating solution</a:t>
            </a:r>
            <a:endParaRPr lang="en-IN" sz="2400" dirty="0"/>
          </a:p>
        </p:txBody>
      </p:sp>
      <p:sp>
        <p:nvSpPr>
          <p:cNvPr id="13" name="TextBox 12"/>
          <p:cNvSpPr txBox="1"/>
          <p:nvPr/>
        </p:nvSpPr>
        <p:spPr>
          <a:xfrm>
            <a:off x="193729" y="6140255"/>
            <a:ext cx="8664551" cy="646331"/>
          </a:xfrm>
          <a:prstGeom prst="rect">
            <a:avLst/>
          </a:prstGeom>
          <a:noFill/>
        </p:spPr>
        <p:txBody>
          <a:bodyPr wrap="none" rtlCol="0">
            <a:spAutoFit/>
          </a:bodyPr>
          <a:lstStyle/>
          <a:p>
            <a:r>
              <a:rPr lang="en-US" b="1" dirty="0" smtClean="0">
                <a:solidFill>
                  <a:srgbClr val="FFFF00"/>
                </a:solidFill>
              </a:rPr>
              <a:t>Therefore there are two de Sitter solutions for this model, namely the positive</a:t>
            </a:r>
          </a:p>
          <a:p>
            <a:r>
              <a:rPr lang="en-US" b="1" dirty="0" smtClean="0">
                <a:solidFill>
                  <a:srgbClr val="FFFF00"/>
                </a:solidFill>
              </a:rPr>
              <a:t>branch and the negative branch</a:t>
            </a:r>
            <a:endParaRPr lang="en-IN" b="1" dirty="0">
              <a:solidFill>
                <a:srgbClr val="FFFF00"/>
              </a:solidFill>
            </a:endParaRPr>
          </a:p>
        </p:txBody>
      </p:sp>
      <p:sp>
        <p:nvSpPr>
          <p:cNvPr id="17" name="Rectangle 16"/>
          <p:cNvSpPr/>
          <p:nvPr/>
        </p:nvSpPr>
        <p:spPr>
          <a:xfrm>
            <a:off x="285720" y="4357694"/>
            <a:ext cx="2428892" cy="1143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8" name="Object 17"/>
          <p:cNvGraphicFramePr>
            <a:graphicFrameLocks noChangeAspect="1"/>
          </p:cNvGraphicFramePr>
          <p:nvPr/>
        </p:nvGraphicFramePr>
        <p:xfrm>
          <a:off x="285720" y="4286256"/>
          <a:ext cx="2357454" cy="1193299"/>
        </p:xfrm>
        <a:graphic>
          <a:graphicData uri="http://schemas.openxmlformats.org/presentationml/2006/ole">
            <p:oleObj spid="_x0000_s57353" name="Equation" r:id="rId7" imgW="952200" imgH="457200" progId="Equation.3">
              <p:embed/>
            </p:oleObj>
          </a:graphicData>
        </a:graphic>
      </p:graphicFrame>
      <p:sp>
        <p:nvSpPr>
          <p:cNvPr id="19" name="Rectangle 18"/>
          <p:cNvSpPr/>
          <p:nvPr/>
        </p:nvSpPr>
        <p:spPr>
          <a:xfrm>
            <a:off x="3857620" y="4286256"/>
            <a:ext cx="521497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20" name="Object 19"/>
          <p:cNvGraphicFramePr>
            <a:graphicFrameLocks noChangeAspect="1"/>
          </p:cNvGraphicFramePr>
          <p:nvPr/>
        </p:nvGraphicFramePr>
        <p:xfrm>
          <a:off x="3786182" y="4286256"/>
          <a:ext cx="5286412" cy="857256"/>
        </p:xfrm>
        <a:graphic>
          <a:graphicData uri="http://schemas.openxmlformats.org/presentationml/2006/ole">
            <p:oleObj spid="_x0000_s57354" name="Equation" r:id="rId8" imgW="2006280" imgH="495000" progId="Equation.3">
              <p:embed/>
            </p:oleObj>
          </a:graphicData>
        </a:graphic>
      </p:graphicFrame>
      <p:sp>
        <p:nvSpPr>
          <p:cNvPr id="21" name="Rectangle 20"/>
          <p:cNvSpPr/>
          <p:nvPr/>
        </p:nvSpPr>
        <p:spPr>
          <a:xfrm>
            <a:off x="5643602" y="5429264"/>
            <a:ext cx="3143240" cy="584775"/>
          </a:xfrm>
          <a:prstGeom prst="rect">
            <a:avLst/>
          </a:prstGeom>
        </p:spPr>
        <p:txBody>
          <a:bodyPr wrap="square">
            <a:spAutoFit/>
          </a:bodyPr>
          <a:lstStyle/>
          <a:p>
            <a:r>
              <a:rPr lang="en-US" sz="1600" b="1" dirty="0" err="1" smtClean="0">
                <a:solidFill>
                  <a:srgbClr val="99FF33"/>
                </a:solidFill>
              </a:rPr>
              <a:t>Radouane</a:t>
            </a:r>
            <a:r>
              <a:rPr lang="en-US" sz="1600" b="1" dirty="0" smtClean="0">
                <a:solidFill>
                  <a:srgbClr val="99FF33"/>
                </a:solidFill>
              </a:rPr>
              <a:t> </a:t>
            </a:r>
            <a:r>
              <a:rPr lang="en-US" sz="1600" b="1" dirty="0" err="1" smtClean="0">
                <a:solidFill>
                  <a:srgbClr val="99FF33"/>
                </a:solidFill>
              </a:rPr>
              <a:t>Gannouji</a:t>
            </a:r>
            <a:r>
              <a:rPr lang="en-US" sz="1600" b="1" dirty="0" smtClean="0">
                <a:solidFill>
                  <a:srgbClr val="99FF33"/>
                </a:solidFill>
              </a:rPr>
              <a:t>, M. Sami</a:t>
            </a:r>
            <a:endParaRPr lang="en-IN" sz="1600" b="1" dirty="0" smtClean="0">
              <a:solidFill>
                <a:srgbClr val="99FF33"/>
              </a:solidFill>
            </a:endParaRPr>
          </a:p>
          <a:p>
            <a:r>
              <a:rPr lang="en-US" sz="1600" dirty="0" smtClean="0">
                <a:solidFill>
                  <a:srgbClr val="99FF33"/>
                </a:solidFill>
              </a:rPr>
              <a:t>Phys. </a:t>
            </a:r>
            <a:r>
              <a:rPr lang="en-US" sz="1600" dirty="0" err="1" smtClean="0">
                <a:solidFill>
                  <a:srgbClr val="99FF33"/>
                </a:solidFill>
              </a:rPr>
              <a:t>Rev.D</a:t>
            </a:r>
            <a:r>
              <a:rPr lang="en-US" sz="1600" dirty="0" smtClean="0">
                <a:solidFill>
                  <a:srgbClr val="99FF33"/>
                </a:solidFill>
              </a:rPr>
              <a:t> </a:t>
            </a:r>
            <a:r>
              <a:rPr lang="en-US" sz="1600" b="1" dirty="0" smtClean="0">
                <a:solidFill>
                  <a:srgbClr val="99FF33"/>
                </a:solidFill>
              </a:rPr>
              <a:t>82</a:t>
            </a:r>
            <a:r>
              <a:rPr lang="en-US" sz="1600" dirty="0" smtClean="0">
                <a:solidFill>
                  <a:srgbClr val="99FF33"/>
                </a:solidFill>
              </a:rPr>
              <a:t>,024011,2010</a:t>
            </a:r>
            <a:endParaRPr lang="en-IN" sz="1600" dirty="0">
              <a:solidFill>
                <a:srgbClr val="99FF33"/>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88032"/>
            <a:ext cx="3826689" cy="369332"/>
          </a:xfrm>
          <a:prstGeom prst="rect">
            <a:avLst/>
          </a:prstGeom>
          <a:noFill/>
        </p:spPr>
        <p:txBody>
          <a:bodyPr wrap="none" rtlCol="0">
            <a:spAutoFit/>
          </a:bodyPr>
          <a:lstStyle/>
          <a:p>
            <a:r>
              <a:rPr lang="en-US" b="1" dirty="0" smtClean="0">
                <a:solidFill>
                  <a:srgbClr val="FFFF00"/>
                </a:solidFill>
              </a:rPr>
              <a:t>It is straightforward to show that </a:t>
            </a:r>
            <a:endParaRPr lang="en-IN" b="1" dirty="0">
              <a:solidFill>
                <a:srgbClr val="FFFF00"/>
              </a:solidFill>
            </a:endParaRPr>
          </a:p>
        </p:txBody>
      </p:sp>
      <p:sp>
        <p:nvSpPr>
          <p:cNvPr id="5" name="Rectangle 4"/>
          <p:cNvSpPr/>
          <p:nvPr/>
        </p:nvSpPr>
        <p:spPr>
          <a:xfrm>
            <a:off x="714348" y="2000240"/>
            <a:ext cx="1714512" cy="7858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7" name="Object 6"/>
          <p:cNvGraphicFramePr>
            <a:graphicFrameLocks noChangeAspect="1"/>
          </p:cNvGraphicFramePr>
          <p:nvPr/>
        </p:nvGraphicFramePr>
        <p:xfrm>
          <a:off x="642910" y="2214554"/>
          <a:ext cx="2013253" cy="714380"/>
        </p:xfrm>
        <a:graphic>
          <a:graphicData uri="http://schemas.openxmlformats.org/presentationml/2006/ole">
            <p:oleObj spid="_x0000_s58373" name="Equation" r:id="rId3" imgW="431640" imgH="457200" progId="Equation.3">
              <p:embed/>
            </p:oleObj>
          </a:graphicData>
        </a:graphic>
      </p:graphicFrame>
      <p:sp>
        <p:nvSpPr>
          <p:cNvPr id="8" name="Rectangle 7"/>
          <p:cNvSpPr/>
          <p:nvPr/>
        </p:nvSpPr>
        <p:spPr>
          <a:xfrm>
            <a:off x="5214910" y="2000240"/>
            <a:ext cx="3071866" cy="10001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9" name="Object 8"/>
          <p:cNvGraphicFramePr>
            <a:graphicFrameLocks noChangeAspect="1"/>
          </p:cNvGraphicFramePr>
          <p:nvPr/>
        </p:nvGraphicFramePr>
        <p:xfrm>
          <a:off x="5214943" y="2148611"/>
          <a:ext cx="3071833" cy="708885"/>
        </p:xfrm>
        <a:graphic>
          <a:graphicData uri="http://schemas.openxmlformats.org/presentationml/2006/ole">
            <p:oleObj spid="_x0000_s58374" name="Equation" r:id="rId4" imgW="990360" imgH="228600" progId="Equation.3">
              <p:embed/>
            </p:oleObj>
          </a:graphicData>
        </a:graphic>
      </p:graphicFrame>
      <p:sp>
        <p:nvSpPr>
          <p:cNvPr id="11" name="TextBox 10"/>
          <p:cNvSpPr txBox="1"/>
          <p:nvPr/>
        </p:nvSpPr>
        <p:spPr>
          <a:xfrm>
            <a:off x="571472" y="3139859"/>
            <a:ext cx="8244565" cy="646331"/>
          </a:xfrm>
          <a:prstGeom prst="rect">
            <a:avLst/>
          </a:prstGeom>
          <a:noFill/>
        </p:spPr>
        <p:txBody>
          <a:bodyPr wrap="none" rtlCol="0">
            <a:spAutoFit/>
          </a:bodyPr>
          <a:lstStyle/>
          <a:p>
            <a:r>
              <a:rPr lang="en-US" b="1" dirty="0" smtClean="0">
                <a:solidFill>
                  <a:srgbClr val="FFFF00"/>
                </a:solidFill>
              </a:rPr>
              <a:t>Considering the stability of the theory, negative branch is ruled out </a:t>
            </a:r>
          </a:p>
          <a:p>
            <a:r>
              <a:rPr lang="en-US" b="1" dirty="0" smtClean="0">
                <a:solidFill>
                  <a:srgbClr val="FFFF00"/>
                </a:solidFill>
              </a:rPr>
              <a:t>Leaving us only with one self accelerating solution in the positive branch</a:t>
            </a:r>
            <a:endParaRPr lang="en-IN" b="1" dirty="0">
              <a:solidFill>
                <a:srgbClr val="FFFF00"/>
              </a:solidFill>
            </a:endParaRPr>
          </a:p>
        </p:txBody>
      </p:sp>
      <p:pic>
        <p:nvPicPr>
          <p:cNvPr id="12" name="Picture 2"/>
          <p:cNvPicPr>
            <a:picLocks noChangeAspect="1" noChangeArrowheads="1"/>
          </p:cNvPicPr>
          <p:nvPr/>
        </p:nvPicPr>
        <p:blipFill>
          <a:blip r:embed="rId5"/>
          <a:srcRect/>
          <a:stretch>
            <a:fillRect/>
          </a:stretch>
        </p:blipFill>
        <p:spPr bwMode="auto">
          <a:xfrm>
            <a:off x="5072066" y="4615939"/>
            <a:ext cx="3786214" cy="2099209"/>
          </a:xfrm>
          <a:prstGeom prst="rect">
            <a:avLst/>
          </a:prstGeom>
          <a:noFill/>
          <a:ln w="9525">
            <a:noFill/>
            <a:miter lim="800000"/>
            <a:headEnd/>
            <a:tailEnd/>
          </a:ln>
          <a:effectLst/>
        </p:spPr>
      </p:pic>
      <p:pic>
        <p:nvPicPr>
          <p:cNvPr id="13" name="Picture 3"/>
          <p:cNvPicPr>
            <a:picLocks noChangeAspect="1" noChangeArrowheads="1"/>
          </p:cNvPicPr>
          <p:nvPr/>
        </p:nvPicPr>
        <p:blipFill>
          <a:blip r:embed="rId6"/>
          <a:srcRect/>
          <a:stretch>
            <a:fillRect/>
          </a:stretch>
        </p:blipFill>
        <p:spPr bwMode="auto">
          <a:xfrm>
            <a:off x="928662" y="5067314"/>
            <a:ext cx="1785950" cy="576264"/>
          </a:xfrm>
          <a:prstGeom prst="rect">
            <a:avLst/>
          </a:prstGeom>
          <a:noFill/>
          <a:ln w="9525">
            <a:noFill/>
            <a:miter lim="800000"/>
            <a:headEnd/>
            <a:tailEnd/>
          </a:ln>
          <a:effectLst/>
        </p:spPr>
      </p:pic>
      <p:pic>
        <p:nvPicPr>
          <p:cNvPr id="14" name="Picture 4"/>
          <p:cNvPicPr>
            <a:picLocks noChangeAspect="1" noChangeArrowheads="1"/>
          </p:cNvPicPr>
          <p:nvPr/>
        </p:nvPicPr>
        <p:blipFill>
          <a:blip r:embed="rId7"/>
          <a:srcRect/>
          <a:stretch>
            <a:fillRect/>
          </a:stretch>
        </p:blipFill>
        <p:spPr bwMode="auto">
          <a:xfrm>
            <a:off x="857224" y="5786454"/>
            <a:ext cx="1928826" cy="571504"/>
          </a:xfrm>
          <a:prstGeom prst="rect">
            <a:avLst/>
          </a:prstGeom>
          <a:noFill/>
          <a:ln w="9525">
            <a:noFill/>
            <a:miter lim="800000"/>
            <a:headEnd/>
            <a:tailEnd/>
          </a:ln>
          <a:effectLst/>
        </p:spPr>
      </p:pic>
      <p:sp>
        <p:nvSpPr>
          <p:cNvPr id="20" name="TextBox 19"/>
          <p:cNvSpPr txBox="1"/>
          <p:nvPr/>
        </p:nvSpPr>
        <p:spPr>
          <a:xfrm>
            <a:off x="285720" y="3904782"/>
            <a:ext cx="3262432" cy="738664"/>
          </a:xfrm>
          <a:prstGeom prst="rect">
            <a:avLst/>
          </a:prstGeom>
          <a:noFill/>
        </p:spPr>
        <p:txBody>
          <a:bodyPr wrap="none" rtlCol="0">
            <a:spAutoFit/>
          </a:bodyPr>
          <a:lstStyle/>
          <a:p>
            <a:r>
              <a:rPr lang="en-US" sz="2400" b="1" dirty="0" smtClean="0"/>
              <a:t>Autonomous System</a:t>
            </a:r>
            <a:endParaRPr lang="en-IN" sz="2400" dirty="0" smtClean="0"/>
          </a:p>
          <a:p>
            <a:endParaRPr lang="en-IN" dirty="0"/>
          </a:p>
        </p:txBody>
      </p:sp>
      <p:graphicFrame>
        <p:nvGraphicFramePr>
          <p:cNvPr id="21" name="Object 8"/>
          <p:cNvGraphicFramePr>
            <a:graphicFrameLocks noChangeAspect="1"/>
          </p:cNvGraphicFramePr>
          <p:nvPr/>
        </p:nvGraphicFramePr>
        <p:xfrm>
          <a:off x="4087830" y="500042"/>
          <a:ext cx="2984500" cy="500066"/>
        </p:xfrm>
        <a:graphic>
          <a:graphicData uri="http://schemas.openxmlformats.org/presentationml/2006/ole">
            <p:oleObj spid="_x0000_s58376" name="Formula" r:id="rId8" imgW="1849320" imgH="193320" progId="">
              <p:embed/>
            </p:oleObj>
          </a:graphicData>
        </a:graphic>
      </p:graphicFrame>
      <p:sp>
        <p:nvSpPr>
          <p:cNvPr id="22" name="TextBox 13"/>
          <p:cNvSpPr txBox="1">
            <a:spLocks noChangeArrowheads="1"/>
          </p:cNvSpPr>
          <p:nvPr/>
        </p:nvSpPr>
        <p:spPr bwMode="auto">
          <a:xfrm>
            <a:off x="285720" y="428604"/>
            <a:ext cx="1779654" cy="523220"/>
          </a:xfrm>
          <a:prstGeom prst="rect">
            <a:avLst/>
          </a:prstGeom>
          <a:noFill/>
          <a:ln w="9525">
            <a:noFill/>
            <a:miter lim="800000"/>
            <a:headEnd/>
            <a:tailEnd/>
          </a:ln>
        </p:spPr>
        <p:txBody>
          <a:bodyPr wrap="none">
            <a:spAutoFit/>
          </a:bodyPr>
          <a:lstStyle/>
          <a:p>
            <a:r>
              <a:rPr lang="en-US" sz="2800" b="1" dirty="0">
                <a:latin typeface="Lucida Sans" pitchFamily="34" charset="0"/>
              </a:rPr>
              <a:t>Stability: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eSitter.eps"/>
          <p:cNvPicPr>
            <a:picLocks noChangeAspect="1" noChangeArrowheads="1"/>
          </p:cNvPicPr>
          <p:nvPr/>
        </p:nvPicPr>
        <p:blipFill>
          <a:blip r:embed="rId3"/>
          <a:srcRect/>
          <a:stretch>
            <a:fillRect/>
          </a:stretch>
        </p:blipFill>
        <p:spPr bwMode="auto">
          <a:xfrm>
            <a:off x="4857750" y="1500188"/>
            <a:ext cx="3822700" cy="3594100"/>
          </a:xfrm>
          <a:prstGeom prst="rect">
            <a:avLst/>
          </a:prstGeom>
          <a:noFill/>
          <a:ln w="9525">
            <a:noFill/>
            <a:miter lim="800000"/>
            <a:headEnd/>
            <a:tailEnd/>
          </a:ln>
        </p:spPr>
      </p:pic>
      <p:pic>
        <p:nvPicPr>
          <p:cNvPr id="3" name="Picture 3" descr="D:\Omega_PdS.eps"/>
          <p:cNvPicPr>
            <a:picLocks noChangeAspect="1" noChangeArrowheads="1"/>
          </p:cNvPicPr>
          <p:nvPr/>
        </p:nvPicPr>
        <p:blipFill>
          <a:blip r:embed="rId4"/>
          <a:srcRect/>
          <a:stretch>
            <a:fillRect/>
          </a:stretch>
        </p:blipFill>
        <p:spPr bwMode="auto">
          <a:xfrm>
            <a:off x="685800" y="1852613"/>
            <a:ext cx="3810000" cy="3048000"/>
          </a:xfrm>
          <a:prstGeom prst="rect">
            <a:avLst/>
          </a:prstGeom>
          <a:noFill/>
          <a:ln w="9525">
            <a:noFill/>
            <a:miter lim="800000"/>
            <a:headEnd/>
            <a:tailEnd/>
          </a:ln>
        </p:spPr>
      </p:pic>
      <p:sp>
        <p:nvSpPr>
          <p:cNvPr id="4" name="TextBox 5"/>
          <p:cNvSpPr txBox="1">
            <a:spLocks noChangeArrowheads="1"/>
          </p:cNvSpPr>
          <p:nvPr/>
        </p:nvSpPr>
        <p:spPr bwMode="auto">
          <a:xfrm>
            <a:off x="857250" y="428625"/>
            <a:ext cx="7459663" cy="461963"/>
          </a:xfrm>
          <a:prstGeom prst="rect">
            <a:avLst/>
          </a:prstGeom>
          <a:noFill/>
          <a:ln w="9525">
            <a:noFill/>
            <a:miter lim="800000"/>
            <a:headEnd/>
            <a:tailEnd/>
          </a:ln>
        </p:spPr>
        <p:txBody>
          <a:bodyPr wrap="none">
            <a:spAutoFit/>
          </a:bodyPr>
          <a:lstStyle/>
          <a:p>
            <a:r>
              <a:rPr lang="en-US" sz="2400" b="1" dirty="0">
                <a:latin typeface="Lucida Sans" pitchFamily="34" charset="0"/>
              </a:rPr>
              <a:t>COSMOLOGICAL DYNAMICS-Attractor solution</a:t>
            </a:r>
            <a:endParaRPr lang="en-US" sz="2400" dirty="0">
              <a:latin typeface="Lucida Sans" pitchFamily="34" charset="0"/>
            </a:endParaRPr>
          </a:p>
        </p:txBody>
      </p:sp>
      <p:graphicFrame>
        <p:nvGraphicFramePr>
          <p:cNvPr id="5" name="Object 5"/>
          <p:cNvGraphicFramePr>
            <a:graphicFrameLocks noChangeAspect="1"/>
          </p:cNvGraphicFramePr>
          <p:nvPr/>
        </p:nvGraphicFramePr>
        <p:xfrm>
          <a:off x="768350" y="5108575"/>
          <a:ext cx="3492500" cy="550863"/>
        </p:xfrm>
        <a:graphic>
          <a:graphicData uri="http://schemas.openxmlformats.org/presentationml/2006/ole">
            <p:oleObj spid="_x0000_s55298" name="Formula" r:id="rId5" imgW="2522520" imgH="397800" progId="">
              <p:embed/>
            </p:oleObj>
          </a:graphicData>
        </a:graphic>
      </p:graphicFrame>
      <p:pic>
        <p:nvPicPr>
          <p:cNvPr id="6" name="Picture 8"/>
          <p:cNvPicPr>
            <a:picLocks noChangeAspect="1" noChangeArrowheads="1"/>
          </p:cNvPicPr>
          <p:nvPr/>
        </p:nvPicPr>
        <p:blipFill>
          <a:blip r:embed="rId6"/>
          <a:srcRect/>
          <a:stretch>
            <a:fillRect/>
          </a:stretch>
        </p:blipFill>
        <p:spPr bwMode="auto">
          <a:xfrm>
            <a:off x="5743575" y="5367338"/>
            <a:ext cx="2686050" cy="276225"/>
          </a:xfrm>
          <a:prstGeom prst="rect">
            <a:avLst/>
          </a:prstGeom>
          <a:noFill/>
          <a:ln w="9525">
            <a:noFill/>
            <a:miter lim="800000"/>
            <a:headEnd/>
            <a:tailEnd/>
          </a:ln>
        </p:spPr>
      </p:pic>
      <p:pic>
        <p:nvPicPr>
          <p:cNvPr id="7" name="Picture 3"/>
          <p:cNvPicPr>
            <a:picLocks noChangeAspect="1" noChangeArrowheads="1"/>
          </p:cNvPicPr>
          <p:nvPr/>
        </p:nvPicPr>
        <p:blipFill>
          <a:blip r:embed="rId7"/>
          <a:srcRect/>
          <a:stretch>
            <a:fillRect/>
          </a:stretch>
        </p:blipFill>
        <p:spPr bwMode="auto">
          <a:xfrm>
            <a:off x="3162312" y="6143646"/>
            <a:ext cx="3124200" cy="357188"/>
          </a:xfrm>
          <a:prstGeom prst="rect">
            <a:avLst/>
          </a:prstGeom>
          <a:solidFill>
            <a:srgbClr val="92D050"/>
          </a:solidFill>
          <a:ln w="9525">
            <a:noFill/>
            <a:miter lim="800000"/>
            <a:headEnd/>
            <a:tailEnd/>
          </a:ln>
          <a:effectLst/>
        </p:spPr>
      </p:pic>
      <p:pic>
        <p:nvPicPr>
          <p:cNvPr id="8" name="Picture 4"/>
          <p:cNvPicPr>
            <a:picLocks noChangeAspect="1" noChangeArrowheads="1"/>
          </p:cNvPicPr>
          <p:nvPr/>
        </p:nvPicPr>
        <p:blipFill>
          <a:blip r:embed="rId8"/>
          <a:srcRect/>
          <a:stretch>
            <a:fillRect/>
          </a:stretch>
        </p:blipFill>
        <p:spPr bwMode="auto">
          <a:xfrm>
            <a:off x="4224346" y="6519886"/>
            <a:ext cx="800100" cy="26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349279" y="1500188"/>
            <a:ext cx="3681413" cy="4081462"/>
          </a:xfrm>
          <a:prstGeom prst="rect">
            <a:avLst/>
          </a:prstGeom>
          <a:noFill/>
          <a:ln w="9525">
            <a:noFill/>
            <a:miter lim="800000"/>
            <a:headEnd/>
            <a:tailEnd/>
          </a:ln>
        </p:spPr>
      </p:pic>
      <p:pic>
        <p:nvPicPr>
          <p:cNvPr id="3" name="Picture 3"/>
          <p:cNvPicPr>
            <a:picLocks noChangeAspect="1" noChangeArrowheads="1"/>
          </p:cNvPicPr>
          <p:nvPr/>
        </p:nvPicPr>
        <p:blipFill>
          <a:blip r:embed="rId5"/>
          <a:srcRect/>
          <a:stretch>
            <a:fillRect/>
          </a:stretch>
        </p:blipFill>
        <p:spPr bwMode="auto">
          <a:xfrm>
            <a:off x="4706967" y="1576388"/>
            <a:ext cx="4079875" cy="4138612"/>
          </a:xfrm>
          <a:prstGeom prst="rect">
            <a:avLst/>
          </a:prstGeom>
          <a:noFill/>
          <a:ln w="9525">
            <a:noFill/>
            <a:miter lim="800000"/>
            <a:headEnd/>
            <a:tailEnd/>
          </a:ln>
        </p:spPr>
      </p:pic>
      <p:sp>
        <p:nvSpPr>
          <p:cNvPr id="4" name="TextBox 3"/>
          <p:cNvSpPr txBox="1">
            <a:spLocks noChangeArrowheads="1"/>
          </p:cNvSpPr>
          <p:nvPr/>
        </p:nvSpPr>
        <p:spPr bwMode="auto">
          <a:xfrm>
            <a:off x="563592" y="500063"/>
            <a:ext cx="4243387" cy="461962"/>
          </a:xfrm>
          <a:prstGeom prst="rect">
            <a:avLst/>
          </a:prstGeom>
          <a:noFill/>
          <a:ln w="9525">
            <a:noFill/>
            <a:miter lim="800000"/>
            <a:headEnd/>
            <a:tailEnd/>
          </a:ln>
        </p:spPr>
        <p:txBody>
          <a:bodyPr wrap="none">
            <a:spAutoFit/>
          </a:bodyPr>
          <a:lstStyle/>
          <a:p>
            <a:r>
              <a:rPr lang="en-US" sz="2400" b="1">
                <a:solidFill>
                  <a:srgbClr val="FF0000"/>
                </a:solidFill>
                <a:latin typeface="Lucida Sans" pitchFamily="34" charset="0"/>
              </a:rPr>
              <a:t>Observational Contraints:</a:t>
            </a:r>
            <a:endParaRPr lang="en-IN" sz="2400" b="1">
              <a:solidFill>
                <a:srgbClr val="FF0000"/>
              </a:solidFill>
              <a:latin typeface="Lucida Sans" pitchFamily="34" charset="0"/>
            </a:endParaRPr>
          </a:p>
        </p:txBody>
      </p:sp>
      <p:sp>
        <p:nvSpPr>
          <p:cNvPr id="7" name="Rectangle 6"/>
          <p:cNvSpPr/>
          <p:nvPr/>
        </p:nvSpPr>
        <p:spPr>
          <a:xfrm>
            <a:off x="1214414" y="6000768"/>
            <a:ext cx="1428760" cy="5715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8" name="Object 7"/>
          <p:cNvGraphicFramePr>
            <a:graphicFrameLocks noChangeAspect="1"/>
          </p:cNvGraphicFramePr>
          <p:nvPr/>
        </p:nvGraphicFramePr>
        <p:xfrm>
          <a:off x="1214414" y="6036487"/>
          <a:ext cx="1428760" cy="464347"/>
        </p:xfrm>
        <a:graphic>
          <a:graphicData uri="http://schemas.openxmlformats.org/presentationml/2006/ole">
            <p:oleObj spid="_x0000_s56324" name="Equation" r:id="rId6" imgW="431640" imgH="215640" progId="Equation.3">
              <p:embed/>
            </p:oleObj>
          </a:graphicData>
        </a:graphic>
      </p:graphicFrame>
      <p:sp>
        <p:nvSpPr>
          <p:cNvPr id="9" name="Rectangle 8"/>
          <p:cNvSpPr/>
          <p:nvPr/>
        </p:nvSpPr>
        <p:spPr>
          <a:xfrm>
            <a:off x="6072198" y="5929330"/>
            <a:ext cx="1285884" cy="6429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0" name="Object 9"/>
          <p:cNvGraphicFramePr>
            <a:graphicFrameLocks noChangeAspect="1"/>
          </p:cNvGraphicFramePr>
          <p:nvPr/>
        </p:nvGraphicFramePr>
        <p:xfrm>
          <a:off x="6143636" y="5962948"/>
          <a:ext cx="1143008" cy="537886"/>
        </p:xfrm>
        <a:graphic>
          <a:graphicData uri="http://schemas.openxmlformats.org/presentationml/2006/ole">
            <p:oleObj spid="_x0000_s56325" name="Equation" r:id="rId7" imgW="380880" imgH="21564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2522552" y="1071546"/>
            <a:ext cx="4121150" cy="4032250"/>
          </a:xfrm>
          <a:prstGeom prst="rect">
            <a:avLst/>
          </a:prstGeom>
          <a:noFill/>
          <a:ln w="9525">
            <a:noFill/>
            <a:miter lim="800000"/>
            <a:headEnd/>
            <a:tailEnd/>
          </a:ln>
        </p:spPr>
      </p:pic>
      <p:sp>
        <p:nvSpPr>
          <p:cNvPr id="4" name="Rectangle 3"/>
          <p:cNvSpPr/>
          <p:nvPr/>
        </p:nvSpPr>
        <p:spPr>
          <a:xfrm>
            <a:off x="3571868" y="5572140"/>
            <a:ext cx="1643074" cy="50006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5" name="Object 4"/>
          <p:cNvGraphicFramePr>
            <a:graphicFrameLocks noChangeAspect="1"/>
          </p:cNvGraphicFramePr>
          <p:nvPr/>
        </p:nvGraphicFramePr>
        <p:xfrm>
          <a:off x="3727448" y="5643578"/>
          <a:ext cx="1058866" cy="417514"/>
        </p:xfrm>
        <a:graphic>
          <a:graphicData uri="http://schemas.openxmlformats.org/presentationml/2006/ole">
            <p:oleObj spid="_x0000_s59395" name="Equation" r:id="rId4" imgW="558720" imgH="203040" progId="Equation.3">
              <p:embed/>
            </p:oleObj>
          </a:graphicData>
        </a:graphic>
      </p:graphicFrame>
      <p:sp>
        <p:nvSpPr>
          <p:cNvPr id="6" name="Rectangle 5"/>
          <p:cNvSpPr/>
          <p:nvPr/>
        </p:nvSpPr>
        <p:spPr>
          <a:xfrm>
            <a:off x="4500594" y="6211693"/>
            <a:ext cx="4572000" cy="646331"/>
          </a:xfrm>
          <a:prstGeom prst="rect">
            <a:avLst/>
          </a:prstGeom>
        </p:spPr>
        <p:txBody>
          <a:bodyPr>
            <a:spAutoFit/>
          </a:bodyPr>
          <a:lstStyle/>
          <a:p>
            <a:pPr algn="ctr"/>
            <a:r>
              <a:rPr lang="en-IN" b="1" dirty="0" smtClean="0">
                <a:solidFill>
                  <a:srgbClr val="FFFF00"/>
                </a:solidFill>
              </a:rPr>
              <a:t>A. Ali</a:t>
            </a:r>
            <a:r>
              <a:rPr lang="en-IN" b="1" dirty="0" smtClean="0"/>
              <a:t>,</a:t>
            </a:r>
            <a:r>
              <a:rPr lang="en-IN" b="1" dirty="0" smtClean="0">
                <a:solidFill>
                  <a:srgbClr val="99FF33"/>
                </a:solidFill>
              </a:rPr>
              <a:t> R. </a:t>
            </a:r>
            <a:r>
              <a:rPr lang="en-IN" b="1" dirty="0" err="1" smtClean="0">
                <a:solidFill>
                  <a:srgbClr val="99FF33"/>
                </a:solidFill>
              </a:rPr>
              <a:t>Gannouji</a:t>
            </a:r>
            <a:r>
              <a:rPr lang="en-IN" b="1" dirty="0" smtClean="0">
                <a:solidFill>
                  <a:srgbClr val="99FF33"/>
                </a:solidFill>
              </a:rPr>
              <a:t>, M. Sami</a:t>
            </a:r>
          </a:p>
          <a:p>
            <a:pPr algn="ctr"/>
            <a:r>
              <a:rPr lang="en-IN" dirty="0" smtClean="0">
                <a:solidFill>
                  <a:srgbClr val="99FF33"/>
                </a:solidFill>
              </a:rPr>
              <a:t> </a:t>
            </a:r>
            <a:r>
              <a:rPr lang="en-IN" b="1" dirty="0" smtClean="0">
                <a:solidFill>
                  <a:srgbClr val="99FF33"/>
                </a:solidFill>
              </a:rPr>
              <a:t>Phys.Rev.D82:103015,2010</a:t>
            </a:r>
            <a:endParaRPr lang="en-IN" b="1" dirty="0">
              <a:solidFill>
                <a:srgbClr val="99FF33"/>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406" y="71414"/>
            <a:ext cx="2571750" cy="584200"/>
          </a:xfrm>
          <a:prstGeom prst="rect">
            <a:avLst/>
          </a:prstGeom>
          <a:noFill/>
          <a:ln w="9525">
            <a:noFill/>
            <a:miter lim="800000"/>
            <a:headEnd/>
            <a:tailEnd/>
          </a:ln>
        </p:spPr>
        <p:txBody>
          <a:bodyPr>
            <a:spAutoFit/>
          </a:bodyPr>
          <a:lstStyle/>
          <a:p>
            <a:r>
              <a:rPr lang="en-US" sz="3200" b="1" dirty="0" smtClean="0">
                <a:latin typeface="Lucida Sans" pitchFamily="34" charset="0"/>
              </a:rPr>
              <a:t>Conclusion</a:t>
            </a:r>
            <a:endParaRPr lang="en-IN" sz="3200" b="1" dirty="0">
              <a:latin typeface="Lucida Sans" pitchFamily="34" charset="0"/>
            </a:endParaRPr>
          </a:p>
        </p:txBody>
      </p:sp>
      <p:sp>
        <p:nvSpPr>
          <p:cNvPr id="3" name="TextBox 2"/>
          <p:cNvSpPr txBox="1"/>
          <p:nvPr/>
        </p:nvSpPr>
        <p:spPr>
          <a:xfrm>
            <a:off x="714375" y="714356"/>
            <a:ext cx="7800533" cy="400110"/>
          </a:xfrm>
          <a:prstGeom prst="rect">
            <a:avLst/>
          </a:prstGeom>
          <a:noFill/>
        </p:spPr>
        <p:txBody>
          <a:bodyPr wrap="none">
            <a:spAutoFit/>
          </a:bodyPr>
          <a:lstStyle/>
          <a:p>
            <a:pPr>
              <a:defRPr/>
            </a:pPr>
            <a:r>
              <a:rPr lang="en-US" sz="2000" b="1" dirty="0">
                <a:solidFill>
                  <a:srgbClr val="FF0000"/>
                </a:solidFill>
              </a:rPr>
              <a:t>The late time acceleration of the universe can be explained by</a:t>
            </a:r>
            <a:r>
              <a:rPr lang="en-IN" sz="2000" b="1" dirty="0">
                <a:solidFill>
                  <a:srgbClr val="FF0000"/>
                </a:solidFill>
              </a:rPr>
              <a:t>:</a:t>
            </a:r>
          </a:p>
        </p:txBody>
      </p:sp>
      <p:sp>
        <p:nvSpPr>
          <p:cNvPr id="4" name="TextBox 3"/>
          <p:cNvSpPr txBox="1">
            <a:spLocks noChangeArrowheads="1"/>
          </p:cNvSpPr>
          <p:nvPr/>
        </p:nvSpPr>
        <p:spPr bwMode="auto">
          <a:xfrm>
            <a:off x="357158" y="1357298"/>
            <a:ext cx="1848583" cy="400110"/>
          </a:xfrm>
          <a:prstGeom prst="rect">
            <a:avLst/>
          </a:prstGeom>
          <a:noFill/>
          <a:ln w="9525">
            <a:noFill/>
            <a:miter lim="800000"/>
            <a:headEnd/>
            <a:tailEnd/>
          </a:ln>
        </p:spPr>
        <p:txBody>
          <a:bodyPr wrap="none">
            <a:spAutoFit/>
          </a:bodyPr>
          <a:lstStyle/>
          <a:p>
            <a:r>
              <a:rPr lang="en-US" sz="2000" b="1" dirty="0">
                <a:solidFill>
                  <a:srgbClr val="6699FF"/>
                </a:solidFill>
              </a:rPr>
              <a:t>Scalar fields :</a:t>
            </a:r>
            <a:endParaRPr lang="en-IN" sz="2000" b="1" dirty="0">
              <a:solidFill>
                <a:srgbClr val="6699FF"/>
              </a:solidFill>
            </a:endParaRPr>
          </a:p>
        </p:txBody>
      </p:sp>
      <p:sp>
        <p:nvSpPr>
          <p:cNvPr id="5" name="TextBox 4"/>
          <p:cNvSpPr txBox="1">
            <a:spLocks noChangeArrowheads="1"/>
          </p:cNvSpPr>
          <p:nvPr/>
        </p:nvSpPr>
        <p:spPr bwMode="auto">
          <a:xfrm>
            <a:off x="2352675" y="1643050"/>
            <a:ext cx="5429250" cy="369888"/>
          </a:xfrm>
          <a:prstGeom prst="rect">
            <a:avLst/>
          </a:prstGeom>
          <a:noFill/>
          <a:ln w="9525">
            <a:noFill/>
            <a:miter lim="800000"/>
            <a:headEnd/>
            <a:tailEnd/>
          </a:ln>
        </p:spPr>
        <p:txBody>
          <a:bodyPr wrap="none">
            <a:spAutoFit/>
          </a:bodyPr>
          <a:lstStyle/>
          <a:p>
            <a:r>
              <a:rPr lang="en-US" b="1" dirty="0">
                <a:solidFill>
                  <a:schemeClr val="tx2"/>
                </a:solidFill>
              </a:rPr>
              <a:t>Interesting alternative to cosmological constant</a:t>
            </a:r>
            <a:endParaRPr lang="en-IN" b="1" dirty="0">
              <a:solidFill>
                <a:schemeClr val="tx2"/>
              </a:solidFill>
            </a:endParaRPr>
          </a:p>
        </p:txBody>
      </p:sp>
      <p:sp>
        <p:nvSpPr>
          <p:cNvPr id="6" name="TextBox 5"/>
          <p:cNvSpPr txBox="1">
            <a:spLocks noChangeArrowheads="1"/>
          </p:cNvSpPr>
          <p:nvPr/>
        </p:nvSpPr>
        <p:spPr bwMode="auto">
          <a:xfrm>
            <a:off x="2352675" y="2143113"/>
            <a:ext cx="6219825" cy="923925"/>
          </a:xfrm>
          <a:prstGeom prst="rect">
            <a:avLst/>
          </a:prstGeom>
          <a:noFill/>
          <a:ln w="9525">
            <a:noFill/>
            <a:miter lim="800000"/>
            <a:headEnd/>
            <a:tailEnd/>
          </a:ln>
        </p:spPr>
        <p:txBody>
          <a:bodyPr>
            <a:spAutoFit/>
          </a:bodyPr>
          <a:lstStyle/>
          <a:p>
            <a:r>
              <a:rPr lang="en-US" b="1" dirty="0">
                <a:solidFill>
                  <a:schemeClr val="tx2"/>
                </a:solidFill>
              </a:rPr>
              <a:t>Mimic cosmological constant like </a:t>
            </a:r>
            <a:r>
              <a:rPr lang="en-US" b="1" dirty="0" err="1">
                <a:solidFill>
                  <a:schemeClr val="tx2"/>
                </a:solidFill>
              </a:rPr>
              <a:t>behaviour</a:t>
            </a:r>
            <a:r>
              <a:rPr lang="en-US" b="1" dirty="0">
                <a:solidFill>
                  <a:schemeClr val="tx2"/>
                </a:solidFill>
              </a:rPr>
              <a:t> at late times and can provide a viable cosmological dynamics at early epochs.</a:t>
            </a:r>
            <a:endParaRPr lang="en-IN" b="1" dirty="0">
              <a:solidFill>
                <a:schemeClr val="tx2"/>
              </a:solidFill>
            </a:endParaRPr>
          </a:p>
        </p:txBody>
      </p:sp>
      <p:sp>
        <p:nvSpPr>
          <p:cNvPr id="7" name="TextBox 6"/>
          <p:cNvSpPr txBox="1">
            <a:spLocks noChangeArrowheads="1"/>
          </p:cNvSpPr>
          <p:nvPr/>
        </p:nvSpPr>
        <p:spPr bwMode="auto">
          <a:xfrm>
            <a:off x="2357438" y="3143238"/>
            <a:ext cx="6148387" cy="923925"/>
          </a:xfrm>
          <a:prstGeom prst="rect">
            <a:avLst/>
          </a:prstGeom>
          <a:noFill/>
          <a:ln w="9525">
            <a:noFill/>
            <a:miter lim="800000"/>
            <a:headEnd/>
            <a:tailEnd/>
          </a:ln>
        </p:spPr>
        <p:txBody>
          <a:bodyPr>
            <a:spAutoFit/>
          </a:bodyPr>
          <a:lstStyle/>
          <a:p>
            <a:r>
              <a:rPr lang="en-US" b="1" dirty="0">
                <a:solidFill>
                  <a:schemeClr val="tx2"/>
                </a:solidFill>
              </a:rPr>
              <a:t>Scalar field models with generic features can alleviate the fine tuning  and coincidence problem</a:t>
            </a:r>
          </a:p>
          <a:p>
            <a:endParaRPr lang="en-IN" b="1" dirty="0">
              <a:solidFill>
                <a:schemeClr val="tx2"/>
              </a:solidFill>
            </a:endParaRPr>
          </a:p>
        </p:txBody>
      </p:sp>
      <p:sp>
        <p:nvSpPr>
          <p:cNvPr id="8" name="TextBox 7"/>
          <p:cNvSpPr txBox="1">
            <a:spLocks noChangeArrowheads="1"/>
          </p:cNvSpPr>
          <p:nvPr/>
        </p:nvSpPr>
        <p:spPr bwMode="auto">
          <a:xfrm>
            <a:off x="2357438" y="3857613"/>
            <a:ext cx="6357937" cy="646112"/>
          </a:xfrm>
          <a:prstGeom prst="rect">
            <a:avLst/>
          </a:prstGeom>
          <a:noFill/>
          <a:ln w="9525">
            <a:noFill/>
            <a:miter lim="800000"/>
            <a:headEnd/>
            <a:tailEnd/>
          </a:ln>
        </p:spPr>
        <p:txBody>
          <a:bodyPr>
            <a:spAutoFit/>
          </a:bodyPr>
          <a:lstStyle/>
          <a:p>
            <a:r>
              <a:rPr lang="en-US" b="1" dirty="0">
                <a:solidFill>
                  <a:schemeClr val="tx2"/>
                </a:solidFill>
              </a:rPr>
              <a:t>It is consistent with observations but large number of scalar field is allowed by the data.</a:t>
            </a:r>
            <a:endParaRPr lang="en-IN" b="1" dirty="0">
              <a:solidFill>
                <a:schemeClr val="tx2"/>
              </a:solidFill>
            </a:endParaRPr>
          </a:p>
        </p:txBody>
      </p:sp>
      <p:sp>
        <p:nvSpPr>
          <p:cNvPr id="9" name="TextBox 8"/>
          <p:cNvSpPr txBox="1">
            <a:spLocks noChangeArrowheads="1"/>
          </p:cNvSpPr>
          <p:nvPr/>
        </p:nvSpPr>
        <p:spPr bwMode="auto">
          <a:xfrm>
            <a:off x="71438" y="4786322"/>
            <a:ext cx="4835525" cy="400050"/>
          </a:xfrm>
          <a:prstGeom prst="rect">
            <a:avLst/>
          </a:prstGeom>
          <a:noFill/>
          <a:ln w="9525">
            <a:noFill/>
            <a:miter lim="800000"/>
            <a:headEnd/>
            <a:tailEnd/>
          </a:ln>
        </p:spPr>
        <p:txBody>
          <a:bodyPr wrap="none">
            <a:spAutoFit/>
          </a:bodyPr>
          <a:lstStyle/>
          <a:p>
            <a:r>
              <a:rPr lang="en-US" sz="2000" b="1" dirty="0">
                <a:solidFill>
                  <a:srgbClr val="99FFCC"/>
                </a:solidFill>
                <a:latin typeface="Lucida Sans" pitchFamily="34" charset="0"/>
              </a:rPr>
              <a:t>Large scale modification of gravity:</a:t>
            </a:r>
            <a:endParaRPr lang="en-IN" sz="2000" b="1" dirty="0">
              <a:solidFill>
                <a:srgbClr val="99FFCC"/>
              </a:solidFill>
              <a:latin typeface="Lucida Sans" pitchFamily="34" charset="0"/>
            </a:endParaRPr>
          </a:p>
        </p:txBody>
      </p:sp>
      <p:sp>
        <p:nvSpPr>
          <p:cNvPr id="10" name="TextBox 9"/>
          <p:cNvSpPr txBox="1"/>
          <p:nvPr/>
        </p:nvSpPr>
        <p:spPr>
          <a:xfrm>
            <a:off x="5143500" y="4786322"/>
            <a:ext cx="2236788" cy="369888"/>
          </a:xfrm>
          <a:prstGeom prst="rect">
            <a:avLst/>
          </a:prstGeom>
          <a:noFill/>
        </p:spPr>
        <p:txBody>
          <a:bodyPr wrap="none">
            <a:spAutoFit/>
          </a:bodyPr>
          <a:lstStyle/>
          <a:p>
            <a:pPr>
              <a:defRPr/>
            </a:pPr>
            <a:r>
              <a:rPr lang="en-US" b="1" dirty="0">
                <a:solidFill>
                  <a:srgbClr val="FFFF00"/>
                </a:solidFill>
              </a:rPr>
              <a:t>Phenomenological</a:t>
            </a:r>
            <a:endParaRPr lang="en-IN" b="1" dirty="0">
              <a:solidFill>
                <a:srgbClr val="FFFF00"/>
              </a:solidFill>
            </a:endParaRPr>
          </a:p>
        </p:txBody>
      </p:sp>
      <p:sp>
        <p:nvSpPr>
          <p:cNvPr id="11" name="TextBox 10"/>
          <p:cNvSpPr txBox="1"/>
          <p:nvPr/>
        </p:nvSpPr>
        <p:spPr>
          <a:xfrm>
            <a:off x="5072063" y="5214950"/>
            <a:ext cx="3711575" cy="369888"/>
          </a:xfrm>
          <a:prstGeom prst="rect">
            <a:avLst/>
          </a:prstGeom>
          <a:noFill/>
        </p:spPr>
        <p:txBody>
          <a:bodyPr wrap="none">
            <a:spAutoFit/>
          </a:bodyPr>
          <a:lstStyle/>
          <a:p>
            <a:pPr>
              <a:defRPr/>
            </a:pPr>
            <a:r>
              <a:rPr lang="en-US" b="1" dirty="0">
                <a:solidFill>
                  <a:srgbClr val="FFFF00"/>
                </a:solidFill>
              </a:rPr>
              <a:t>Motivated by higher dimensions</a:t>
            </a:r>
            <a:endParaRPr lang="en-IN" b="1" dirty="0">
              <a:solidFill>
                <a:srgbClr val="FFFF00"/>
              </a:solidFill>
            </a:endParaRPr>
          </a:p>
        </p:txBody>
      </p:sp>
      <p:sp>
        <p:nvSpPr>
          <p:cNvPr id="12" name="TextBox 11"/>
          <p:cNvSpPr txBox="1"/>
          <p:nvPr/>
        </p:nvSpPr>
        <p:spPr>
          <a:xfrm>
            <a:off x="4143375" y="5572140"/>
            <a:ext cx="5000625" cy="1200150"/>
          </a:xfrm>
          <a:prstGeom prst="rect">
            <a:avLst/>
          </a:prstGeom>
          <a:noFill/>
        </p:spPr>
        <p:txBody>
          <a:bodyPr>
            <a:spAutoFit/>
          </a:bodyPr>
          <a:lstStyle/>
          <a:p>
            <a:pPr>
              <a:defRPr/>
            </a:pPr>
            <a:r>
              <a:rPr lang="en-US" b="1" dirty="0">
                <a:solidFill>
                  <a:srgbClr val="FFFF00"/>
                </a:solidFill>
              </a:rPr>
              <a:t>The large scale modification must reconcile with local physics constraints and should have potential of being distinguished from cosmological constant. </a:t>
            </a:r>
            <a:endParaRPr lang="en-IN"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7112" y="3244334"/>
            <a:ext cx="184731" cy="369332"/>
          </a:xfrm>
          <a:prstGeom prst="rect">
            <a:avLst/>
          </a:prstGeom>
        </p:spPr>
        <p:txBody>
          <a:bodyPr wrap="none">
            <a:spAutoFit/>
          </a:bodyPr>
          <a:lstStyle/>
          <a:p>
            <a:endParaRPr lang="en-IN" dirty="0"/>
          </a:p>
        </p:txBody>
      </p:sp>
      <p:sp>
        <p:nvSpPr>
          <p:cNvPr id="3" name="Rectangle 2"/>
          <p:cNvSpPr/>
          <p:nvPr/>
        </p:nvSpPr>
        <p:spPr>
          <a:xfrm>
            <a:off x="2427662" y="2571744"/>
            <a:ext cx="428867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I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2875" y="285750"/>
            <a:ext cx="8786813" cy="584200"/>
          </a:xfrm>
          <a:prstGeom prst="rect">
            <a:avLst/>
          </a:prstGeom>
          <a:noFill/>
          <a:ln w="9525">
            <a:noFill/>
            <a:miter lim="800000"/>
            <a:headEnd/>
            <a:tailEnd/>
          </a:ln>
        </p:spPr>
        <p:txBody>
          <a:bodyPr>
            <a:spAutoFit/>
          </a:bodyPr>
          <a:lstStyle/>
          <a:p>
            <a:r>
              <a:rPr lang="en-US" sz="3200" b="1">
                <a:solidFill>
                  <a:schemeClr val="tx2"/>
                </a:solidFill>
                <a:latin typeface="Calibri" pitchFamily="34" charset="0"/>
              </a:rPr>
              <a:t>Observational evidences of Cosmic Acceleration</a:t>
            </a:r>
            <a:endParaRPr lang="en-IN" sz="3200" b="1">
              <a:solidFill>
                <a:schemeClr val="tx2"/>
              </a:solidFill>
              <a:latin typeface="Calibri" pitchFamily="34" charset="0"/>
            </a:endParaRPr>
          </a:p>
        </p:txBody>
      </p:sp>
      <p:sp>
        <p:nvSpPr>
          <p:cNvPr id="18435" name="TextBox 2"/>
          <p:cNvSpPr txBox="1">
            <a:spLocks noChangeArrowheads="1"/>
          </p:cNvSpPr>
          <p:nvPr/>
        </p:nvSpPr>
        <p:spPr bwMode="auto">
          <a:xfrm>
            <a:off x="285750" y="1201738"/>
            <a:ext cx="4000500" cy="584200"/>
          </a:xfrm>
          <a:prstGeom prst="rect">
            <a:avLst/>
          </a:prstGeom>
          <a:noFill/>
          <a:ln w="9525">
            <a:noFill/>
            <a:miter lim="800000"/>
            <a:headEnd/>
            <a:tailEnd/>
          </a:ln>
        </p:spPr>
        <p:txBody>
          <a:bodyPr>
            <a:spAutoFit/>
          </a:bodyPr>
          <a:lstStyle/>
          <a:p>
            <a:pPr>
              <a:buFont typeface="Arial" pitchFamily="34" charset="0"/>
              <a:buChar char="•"/>
            </a:pPr>
            <a:r>
              <a:rPr lang="en-US" sz="3200" b="1">
                <a:solidFill>
                  <a:srgbClr val="FFFF00"/>
                </a:solidFill>
                <a:latin typeface="Calibri" pitchFamily="34" charset="0"/>
              </a:rPr>
              <a:t>  Supernovae type Ia</a:t>
            </a:r>
          </a:p>
        </p:txBody>
      </p:sp>
      <p:sp>
        <p:nvSpPr>
          <p:cNvPr id="18436" name="TextBox 3"/>
          <p:cNvSpPr txBox="1">
            <a:spLocks noChangeArrowheads="1"/>
          </p:cNvSpPr>
          <p:nvPr/>
        </p:nvSpPr>
        <p:spPr bwMode="auto">
          <a:xfrm>
            <a:off x="0" y="2786063"/>
            <a:ext cx="4071938" cy="523875"/>
          </a:xfrm>
          <a:prstGeom prst="rect">
            <a:avLst/>
          </a:prstGeom>
          <a:noFill/>
          <a:ln w="9525">
            <a:noFill/>
            <a:miter lim="800000"/>
            <a:headEnd/>
            <a:tailEnd/>
          </a:ln>
        </p:spPr>
        <p:txBody>
          <a:bodyPr>
            <a:spAutoFit/>
          </a:bodyPr>
          <a:lstStyle/>
          <a:p>
            <a:pPr lvl="1">
              <a:buFont typeface="Arial" pitchFamily="34" charset="0"/>
              <a:buChar char="•"/>
            </a:pPr>
            <a:r>
              <a:rPr lang="en-US" sz="2800" b="1">
                <a:solidFill>
                  <a:srgbClr val="FFFF00"/>
                </a:solidFill>
                <a:latin typeface="Calibri" pitchFamily="34" charset="0"/>
              </a:rPr>
              <a:t>Large Scale Structure</a:t>
            </a:r>
          </a:p>
        </p:txBody>
      </p:sp>
      <p:sp>
        <p:nvSpPr>
          <p:cNvPr id="18437" name="TextBox 4"/>
          <p:cNvSpPr txBox="1">
            <a:spLocks noChangeArrowheads="1"/>
          </p:cNvSpPr>
          <p:nvPr/>
        </p:nvSpPr>
        <p:spPr bwMode="auto">
          <a:xfrm>
            <a:off x="428625" y="4500563"/>
            <a:ext cx="5786438" cy="830262"/>
          </a:xfrm>
          <a:prstGeom prst="rect">
            <a:avLst/>
          </a:prstGeom>
          <a:noFill/>
          <a:ln w="9525">
            <a:noFill/>
            <a:miter lim="800000"/>
            <a:headEnd/>
            <a:tailEnd/>
          </a:ln>
        </p:spPr>
        <p:txBody>
          <a:bodyPr>
            <a:spAutoFit/>
          </a:bodyPr>
          <a:lstStyle/>
          <a:p>
            <a:pPr>
              <a:buFont typeface="Arial" pitchFamily="34" charset="0"/>
              <a:buChar char="•"/>
            </a:pPr>
            <a:r>
              <a:rPr lang="en-US" sz="2400" b="1">
                <a:solidFill>
                  <a:srgbClr val="FFFF00"/>
                </a:solidFill>
                <a:latin typeface="Calibri" pitchFamily="34" charset="0"/>
              </a:rPr>
              <a:t>Cosmic Microwave Background</a:t>
            </a:r>
            <a:endParaRPr lang="en-IN" sz="2400" b="1">
              <a:solidFill>
                <a:srgbClr val="FFFF00"/>
              </a:solidFill>
              <a:latin typeface="Calibri" pitchFamily="34" charset="0"/>
            </a:endParaRPr>
          </a:p>
          <a:p>
            <a:endParaRPr lang="en-IN" sz="2400" b="1">
              <a:solidFill>
                <a:srgbClr val="FFFF00"/>
              </a:solidFill>
              <a:latin typeface="Calibri" pitchFamily="34" charset="0"/>
            </a:endParaRPr>
          </a:p>
        </p:txBody>
      </p:sp>
      <p:sp>
        <p:nvSpPr>
          <p:cNvPr id="18438" name="TextBox 5"/>
          <p:cNvSpPr txBox="1">
            <a:spLocks noChangeArrowheads="1"/>
          </p:cNvSpPr>
          <p:nvPr/>
        </p:nvSpPr>
        <p:spPr bwMode="auto">
          <a:xfrm>
            <a:off x="333375" y="1928813"/>
            <a:ext cx="3748088" cy="1016000"/>
          </a:xfrm>
          <a:prstGeom prst="rect">
            <a:avLst/>
          </a:prstGeom>
          <a:noFill/>
          <a:ln w="9525">
            <a:noFill/>
            <a:miter lim="800000"/>
            <a:headEnd/>
            <a:tailEnd/>
          </a:ln>
        </p:spPr>
        <p:txBody>
          <a:bodyPr wrap="none">
            <a:spAutoFit/>
          </a:bodyPr>
          <a:lstStyle/>
          <a:p>
            <a:r>
              <a:rPr lang="en-US" sz="2000" b="1">
                <a:solidFill>
                  <a:srgbClr val="92D050"/>
                </a:solidFill>
                <a:latin typeface="Calibri" pitchFamily="34" charset="0"/>
              </a:rPr>
              <a:t>standard candles</a:t>
            </a:r>
          </a:p>
          <a:p>
            <a:r>
              <a:rPr lang="en-US" sz="2000" b="1">
                <a:solidFill>
                  <a:srgbClr val="92D050"/>
                </a:solidFill>
                <a:latin typeface="Calibri" pitchFamily="34" charset="0"/>
              </a:rPr>
              <a:t>Their intrinsic luminosity is know </a:t>
            </a:r>
          </a:p>
          <a:p>
            <a:endParaRPr lang="en-IN" sz="2000" b="1">
              <a:solidFill>
                <a:srgbClr val="92D050"/>
              </a:solidFill>
              <a:latin typeface="Calibri" pitchFamily="34" charset="0"/>
            </a:endParaRPr>
          </a:p>
        </p:txBody>
      </p:sp>
      <p:sp>
        <p:nvSpPr>
          <p:cNvPr id="18439" name="TextBox 6"/>
          <p:cNvSpPr txBox="1">
            <a:spLocks noChangeArrowheads="1"/>
          </p:cNvSpPr>
          <p:nvPr/>
        </p:nvSpPr>
        <p:spPr bwMode="auto">
          <a:xfrm>
            <a:off x="428625" y="4929188"/>
            <a:ext cx="4429125" cy="1323975"/>
          </a:xfrm>
          <a:prstGeom prst="rect">
            <a:avLst/>
          </a:prstGeom>
          <a:noFill/>
          <a:ln w="9525">
            <a:noFill/>
            <a:miter lim="800000"/>
            <a:headEnd/>
            <a:tailEnd/>
          </a:ln>
        </p:spPr>
        <p:txBody>
          <a:bodyPr>
            <a:spAutoFit/>
          </a:bodyPr>
          <a:lstStyle/>
          <a:p>
            <a:r>
              <a:rPr lang="en-US" sz="2000" b="1">
                <a:solidFill>
                  <a:srgbClr val="92D050"/>
                </a:solidFill>
                <a:latin typeface="Calibri" pitchFamily="34" charset="0"/>
              </a:rPr>
              <a:t>CMB is an almost isotropic relic radiation of  T=2.725</a:t>
            </a:r>
            <a:r>
              <a:rPr lang="en-US" sz="2000" b="1">
                <a:solidFill>
                  <a:srgbClr val="92D050"/>
                </a:solidFill>
                <a:latin typeface="Calibri" pitchFamily="34" charset="0"/>
                <a:cs typeface="Tahoma" pitchFamily="34" charset="0"/>
              </a:rPr>
              <a:t>±0.002 K </a:t>
            </a:r>
          </a:p>
          <a:p>
            <a:endParaRPr lang="en-US" sz="2000" b="1">
              <a:solidFill>
                <a:srgbClr val="92D050"/>
              </a:solidFill>
              <a:latin typeface="Calibri" pitchFamily="34" charset="0"/>
            </a:endParaRPr>
          </a:p>
          <a:p>
            <a:endParaRPr lang="en-IN" sz="2000" b="1">
              <a:solidFill>
                <a:srgbClr val="92D050"/>
              </a:solidFill>
              <a:latin typeface="Calibri" pitchFamily="34" charset="0"/>
            </a:endParaRPr>
          </a:p>
        </p:txBody>
      </p:sp>
      <p:sp>
        <p:nvSpPr>
          <p:cNvPr id="18440" name="Text Box 5"/>
          <p:cNvSpPr txBox="1">
            <a:spLocks noChangeArrowheads="1"/>
          </p:cNvSpPr>
          <p:nvPr/>
        </p:nvSpPr>
        <p:spPr bwMode="auto">
          <a:xfrm>
            <a:off x="357188" y="3357563"/>
            <a:ext cx="6215062" cy="1246187"/>
          </a:xfrm>
          <a:prstGeom prst="rect">
            <a:avLst/>
          </a:prstGeom>
          <a:noFill/>
          <a:ln w="9525">
            <a:noFill/>
            <a:miter lim="800000"/>
            <a:headEnd/>
            <a:tailEnd/>
          </a:ln>
        </p:spPr>
        <p:txBody>
          <a:bodyPr>
            <a:spAutoFit/>
          </a:bodyPr>
          <a:lstStyle/>
          <a:p>
            <a:pPr>
              <a:spcBef>
                <a:spcPct val="50000"/>
              </a:spcBef>
            </a:pPr>
            <a:r>
              <a:rPr lang="en-US" altLang="zh-TW" b="1">
                <a:solidFill>
                  <a:srgbClr val="92D050"/>
                </a:solidFill>
                <a:latin typeface="Calibri" pitchFamily="34" charset="0"/>
              </a:rPr>
              <a:t>Clustering of matter gives information on</a:t>
            </a:r>
          </a:p>
          <a:p>
            <a:pPr>
              <a:spcBef>
                <a:spcPct val="50000"/>
              </a:spcBef>
            </a:pPr>
            <a:r>
              <a:rPr lang="en-US" altLang="zh-TW" b="1">
                <a:solidFill>
                  <a:srgbClr val="92D050"/>
                </a:solidFill>
                <a:latin typeface="Calibri" pitchFamily="34" charset="0"/>
              </a:rPr>
              <a:t> </a:t>
            </a:r>
            <a:r>
              <a:rPr lang="en-US" altLang="zh-TW" sz="2000" b="1">
                <a:solidFill>
                  <a:srgbClr val="92D050"/>
                </a:solidFill>
                <a:latin typeface="Calibri" pitchFamily="34" charset="0"/>
              </a:rPr>
              <a:t>cosmological</a:t>
            </a:r>
            <a:r>
              <a:rPr lang="en-US" altLang="zh-TW" b="1">
                <a:solidFill>
                  <a:srgbClr val="92D050"/>
                </a:solidFill>
                <a:latin typeface="Calibri" pitchFamily="34" charset="0"/>
              </a:rPr>
              <a:t> parameters, especially matter content  </a:t>
            </a:r>
          </a:p>
          <a:p>
            <a:pPr>
              <a:spcBef>
                <a:spcPct val="50000"/>
              </a:spcBef>
            </a:pPr>
            <a:endParaRPr lang="en-US" altLang="zh-TW" b="1">
              <a:solidFill>
                <a:srgbClr val="92D050"/>
              </a:solidFill>
              <a:latin typeface="Calibri" pitchFamily="34" charset="0"/>
            </a:endParaRPr>
          </a:p>
        </p:txBody>
      </p:sp>
      <p:cxnSp>
        <p:nvCxnSpPr>
          <p:cNvPr id="32" name="Straight Arrow Connector 31"/>
          <p:cNvCxnSpPr/>
          <p:nvPr/>
        </p:nvCxnSpPr>
        <p:spPr>
          <a:xfrm>
            <a:off x="4143375" y="1570038"/>
            <a:ext cx="13573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2" name="TextBox 32"/>
          <p:cNvSpPr txBox="1">
            <a:spLocks noChangeArrowheads="1"/>
          </p:cNvSpPr>
          <p:nvPr/>
        </p:nvSpPr>
        <p:spPr bwMode="auto">
          <a:xfrm>
            <a:off x="5786438" y="1285875"/>
            <a:ext cx="3287712" cy="461963"/>
          </a:xfrm>
          <a:prstGeom prst="rect">
            <a:avLst/>
          </a:prstGeom>
          <a:noFill/>
          <a:ln w="9525">
            <a:noFill/>
            <a:miter lim="800000"/>
            <a:headEnd/>
            <a:tailEnd/>
          </a:ln>
        </p:spPr>
        <p:txBody>
          <a:bodyPr wrap="none">
            <a:spAutoFit/>
          </a:bodyPr>
          <a:lstStyle/>
          <a:p>
            <a:r>
              <a:rPr lang="en-US" sz="2400" b="1">
                <a:solidFill>
                  <a:srgbClr val="FF0000"/>
                </a:solidFill>
                <a:latin typeface="Calibri" pitchFamily="34" charset="0"/>
              </a:rPr>
              <a:t>Universe  is Accelerating</a:t>
            </a:r>
            <a:endParaRPr lang="en-IN" sz="2400" b="1">
              <a:solidFill>
                <a:srgbClr val="FF0000"/>
              </a:solidFill>
              <a:latin typeface="Calibri" pitchFamily="34" charset="0"/>
            </a:endParaRPr>
          </a:p>
        </p:txBody>
      </p:sp>
      <p:sp>
        <p:nvSpPr>
          <p:cNvPr id="18443" name="TextBox 33"/>
          <p:cNvSpPr txBox="1">
            <a:spLocks noChangeArrowheads="1"/>
          </p:cNvSpPr>
          <p:nvPr/>
        </p:nvSpPr>
        <p:spPr bwMode="auto">
          <a:xfrm>
            <a:off x="142875" y="5786438"/>
            <a:ext cx="8877300" cy="769937"/>
          </a:xfrm>
          <a:prstGeom prst="rect">
            <a:avLst/>
          </a:prstGeom>
          <a:noFill/>
          <a:ln w="9525">
            <a:noFill/>
            <a:miter lim="800000"/>
            <a:headEnd/>
            <a:tailEnd/>
          </a:ln>
        </p:spPr>
        <p:txBody>
          <a:bodyPr wrap="none">
            <a:spAutoFit/>
          </a:bodyPr>
          <a:lstStyle/>
          <a:p>
            <a:pPr marL="342900" indent="-342900">
              <a:spcBef>
                <a:spcPct val="20000"/>
              </a:spcBef>
              <a:buClr>
                <a:schemeClr val="folHlink"/>
              </a:buClr>
              <a:buSzPct val="60000"/>
              <a:buFont typeface="Wingdings" pitchFamily="2" charset="2"/>
              <a:buChar char="n"/>
            </a:pPr>
            <a:r>
              <a:rPr lang="en-US" sz="2000">
                <a:latin typeface="Calibri" pitchFamily="34" charset="0"/>
              </a:rPr>
              <a:t>CMB is a strong pillar of the Big Bang cosmology</a:t>
            </a:r>
          </a:p>
          <a:p>
            <a:pPr marL="342900" indent="-342900">
              <a:spcBef>
                <a:spcPct val="20000"/>
              </a:spcBef>
              <a:buClr>
                <a:schemeClr val="folHlink"/>
              </a:buClr>
              <a:buSzPct val="60000"/>
              <a:buFont typeface="Wingdings" pitchFamily="2" charset="2"/>
              <a:buChar char="n"/>
            </a:pPr>
            <a:r>
              <a:rPr lang="en-US" sz="2000">
                <a:latin typeface="Calibri" pitchFamily="34" charset="0"/>
              </a:rPr>
              <a:t>It is a powerful tool to use in order to constrain several cosmological parameters</a:t>
            </a:r>
          </a:p>
        </p:txBody>
      </p:sp>
      <p:cxnSp>
        <p:nvCxnSpPr>
          <p:cNvPr id="38" name="Straight Arrow Connector 37"/>
          <p:cNvCxnSpPr/>
          <p:nvPr/>
        </p:nvCxnSpPr>
        <p:spPr>
          <a:xfrm>
            <a:off x="5072063" y="3429000"/>
            <a:ext cx="17859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143500" y="4429125"/>
            <a:ext cx="1643063"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6" name="TextBox 40"/>
          <p:cNvSpPr txBox="1">
            <a:spLocks noChangeArrowheads="1"/>
          </p:cNvSpPr>
          <p:nvPr/>
        </p:nvSpPr>
        <p:spPr bwMode="auto">
          <a:xfrm>
            <a:off x="7000875" y="4143375"/>
            <a:ext cx="1984375" cy="954088"/>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Dark Energy</a:t>
            </a:r>
          </a:p>
          <a:p>
            <a:r>
              <a:rPr lang="en-US" sz="2800" b="1">
                <a:solidFill>
                  <a:srgbClr val="FF0000"/>
                </a:solidFill>
                <a:latin typeface="Calibri" pitchFamily="34" charset="0"/>
              </a:rPr>
              <a:t>        76%</a:t>
            </a:r>
            <a:endParaRPr lang="en-IN" sz="28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52513" y="71438"/>
            <a:ext cx="7162800" cy="1066800"/>
          </a:xfrm>
          <a:prstGeom prst="rect">
            <a:avLst/>
          </a:prstGeom>
        </p:spPr>
        <p:txBody>
          <a:bodyPr/>
          <a:lstStyle/>
          <a:p>
            <a:pPr algn="ctr" fontAlgn="auto">
              <a:spcAft>
                <a:spcPts val="0"/>
              </a:spcAft>
              <a:defRPr/>
            </a:pPr>
            <a:r>
              <a:rPr lang="en-US" altLang="zh-TW" sz="4400" b="1" dirty="0">
                <a:latin typeface="+mn-lt"/>
                <a:ea typeface="DFKai-SB" pitchFamily="65" charset="-120"/>
                <a:cs typeface="+mn-cs"/>
              </a:rPr>
              <a:t>Universe as we know it today </a:t>
            </a:r>
            <a:endParaRPr lang="en-US" sz="4400" dirty="0">
              <a:latin typeface="+mj-lt"/>
              <a:ea typeface="+mj-ea"/>
              <a:cs typeface="+mj-cs"/>
            </a:endParaRPr>
          </a:p>
        </p:txBody>
      </p:sp>
      <p:pic>
        <p:nvPicPr>
          <p:cNvPr id="19459" name="Picture 3" descr="piechart.jpg                                                   001263BE&#10;Super Nova                     BB703780:"/>
          <p:cNvPicPr>
            <a:picLocks noChangeAspect="1" noChangeArrowheads="1"/>
          </p:cNvPicPr>
          <p:nvPr/>
        </p:nvPicPr>
        <p:blipFill>
          <a:blip r:embed="rId2"/>
          <a:srcRect/>
          <a:stretch>
            <a:fillRect/>
          </a:stretch>
        </p:blipFill>
        <p:spPr bwMode="auto">
          <a:xfrm>
            <a:off x="0" y="1428750"/>
            <a:ext cx="9144000" cy="5429250"/>
          </a:xfrm>
          <a:prstGeom prst="rect">
            <a:avLst/>
          </a:prstGeom>
          <a:noFill/>
          <a:ln w="19050">
            <a:solidFill>
              <a:srgbClr val="CE1500"/>
            </a:solidFill>
            <a:miter lim="800000"/>
            <a:headEnd/>
            <a:tailEnd/>
          </a:ln>
        </p:spPr>
      </p:pic>
      <p:sp>
        <p:nvSpPr>
          <p:cNvPr id="19460" name="Text Box 4"/>
          <p:cNvSpPr txBox="1">
            <a:spLocks noChangeArrowheads="1"/>
          </p:cNvSpPr>
          <p:nvPr/>
        </p:nvSpPr>
        <p:spPr bwMode="auto">
          <a:xfrm>
            <a:off x="3071813" y="2227263"/>
            <a:ext cx="1697037" cy="708025"/>
          </a:xfrm>
          <a:prstGeom prst="rect">
            <a:avLst/>
          </a:prstGeom>
          <a:noFill/>
          <a:ln w="9525">
            <a:noFill/>
            <a:miter lim="800000"/>
            <a:headEnd/>
            <a:tailEnd/>
          </a:ln>
        </p:spPr>
        <p:txBody>
          <a:bodyPr wrap="none">
            <a:spAutoFit/>
          </a:bodyPr>
          <a:lstStyle/>
          <a:p>
            <a:pPr algn="ctr"/>
            <a:r>
              <a:rPr lang="en-US" sz="2000" b="1">
                <a:solidFill>
                  <a:schemeClr val="bg1"/>
                </a:solidFill>
              </a:rPr>
              <a:t>Dark Energy</a:t>
            </a:r>
          </a:p>
          <a:p>
            <a:pPr algn="ctr"/>
            <a:r>
              <a:rPr lang="en-US" sz="2000" b="1">
                <a:solidFill>
                  <a:schemeClr val="bg1"/>
                </a:solidFill>
              </a:rPr>
              <a:t>73%</a:t>
            </a:r>
            <a:endParaRPr lang="en-US" sz="2000" b="1">
              <a:solidFill>
                <a:schemeClr val="bg1"/>
              </a:solidFill>
              <a:latin typeface="Calibri" pitchFamily="34" charset="0"/>
            </a:endParaRPr>
          </a:p>
        </p:txBody>
      </p:sp>
      <p:sp>
        <p:nvSpPr>
          <p:cNvPr id="19461" name="Rectangle 5"/>
          <p:cNvSpPr>
            <a:spLocks noChangeArrowheads="1"/>
          </p:cNvSpPr>
          <p:nvPr/>
        </p:nvSpPr>
        <p:spPr bwMode="auto">
          <a:xfrm>
            <a:off x="2500313" y="4156075"/>
            <a:ext cx="1593850" cy="708025"/>
          </a:xfrm>
          <a:prstGeom prst="rect">
            <a:avLst/>
          </a:prstGeom>
          <a:noFill/>
          <a:ln w="9525">
            <a:noFill/>
            <a:miter lim="800000"/>
            <a:headEnd/>
            <a:tailEnd/>
          </a:ln>
        </p:spPr>
        <p:txBody>
          <a:bodyPr wrap="none">
            <a:spAutoFit/>
          </a:bodyPr>
          <a:lstStyle/>
          <a:p>
            <a:pPr algn="ctr"/>
            <a:r>
              <a:rPr lang="en-US" sz="2000" b="1">
                <a:solidFill>
                  <a:srgbClr val="92D050"/>
                </a:solidFill>
              </a:rPr>
              <a:t>Dark Matter</a:t>
            </a:r>
          </a:p>
          <a:p>
            <a:pPr algn="ctr"/>
            <a:r>
              <a:rPr lang="en-US" sz="2000" b="1">
                <a:solidFill>
                  <a:srgbClr val="92D050"/>
                </a:solidFill>
              </a:rPr>
              <a:t>23%</a:t>
            </a:r>
          </a:p>
        </p:txBody>
      </p:sp>
      <p:sp>
        <p:nvSpPr>
          <p:cNvPr id="19462" name="Rectangle 6"/>
          <p:cNvSpPr>
            <a:spLocks noChangeArrowheads="1"/>
          </p:cNvSpPr>
          <p:nvPr/>
        </p:nvSpPr>
        <p:spPr bwMode="auto">
          <a:xfrm>
            <a:off x="7000875" y="1441450"/>
            <a:ext cx="1958975" cy="701675"/>
          </a:xfrm>
          <a:prstGeom prst="rect">
            <a:avLst/>
          </a:prstGeom>
          <a:noFill/>
          <a:ln w="9525">
            <a:noFill/>
            <a:miter lim="800000"/>
            <a:headEnd/>
            <a:tailEnd/>
          </a:ln>
        </p:spPr>
        <p:txBody>
          <a:bodyPr wrap="none">
            <a:spAutoFit/>
          </a:bodyPr>
          <a:lstStyle/>
          <a:p>
            <a:pPr algn="ctr"/>
            <a:r>
              <a:rPr lang="en-US" sz="2000">
                <a:solidFill>
                  <a:srgbClr val="FFFB0C"/>
                </a:solidFill>
              </a:rPr>
              <a:t>“Normal Matter”</a:t>
            </a:r>
          </a:p>
          <a:p>
            <a:pPr algn="ctr"/>
            <a:r>
              <a:rPr lang="en-US" sz="2000">
                <a:solidFill>
                  <a:srgbClr val="FFFB0C"/>
                </a:solidFill>
              </a:rPr>
              <a:t>4%</a:t>
            </a:r>
            <a:endParaRPr lang="en-US" sz="2000"/>
          </a:p>
        </p:txBody>
      </p:sp>
      <p:sp>
        <p:nvSpPr>
          <p:cNvPr id="19463" name="Rectangle 3"/>
          <p:cNvSpPr>
            <a:spLocks noChangeArrowheads="1"/>
          </p:cNvSpPr>
          <p:nvPr/>
        </p:nvSpPr>
        <p:spPr bwMode="auto">
          <a:xfrm>
            <a:off x="231775" y="6257925"/>
            <a:ext cx="5340350" cy="466725"/>
          </a:xfrm>
          <a:prstGeom prst="rect">
            <a:avLst/>
          </a:prstGeom>
          <a:noFill/>
          <a:ln w="12700">
            <a:noFill/>
            <a:miter lim="800000"/>
            <a:headEnd/>
            <a:tailEnd/>
          </a:ln>
        </p:spPr>
        <p:txBody>
          <a:bodyPr lIns="96661" tIns="48331" rIns="96661" bIns="48331">
            <a:spAutoFit/>
          </a:bodyPr>
          <a:lstStyle/>
          <a:p>
            <a:pPr defTabSz="966788"/>
            <a:r>
              <a:rPr lang="en-US" sz="2400" b="1">
                <a:solidFill>
                  <a:srgbClr val="C00000"/>
                </a:solidFill>
                <a:latin typeface="Calibri" pitchFamily="34" charset="0"/>
              </a:rPr>
              <a:t>96% of the universe is unknown!</a:t>
            </a:r>
          </a:p>
        </p:txBody>
      </p:sp>
      <p:grpSp>
        <p:nvGrpSpPr>
          <p:cNvPr id="2" name="Group 17"/>
          <p:cNvGrpSpPr>
            <a:grpSpLocks/>
          </p:cNvGrpSpPr>
          <p:nvPr/>
        </p:nvGrpSpPr>
        <p:grpSpPr bwMode="auto">
          <a:xfrm>
            <a:off x="4357688" y="981075"/>
            <a:ext cx="4643437" cy="5641975"/>
            <a:chOff x="2835" y="618"/>
            <a:chExt cx="2925" cy="3554"/>
          </a:xfrm>
        </p:grpSpPr>
        <p:grpSp>
          <p:nvGrpSpPr>
            <p:cNvPr id="19465" name="Group 15"/>
            <p:cNvGrpSpPr>
              <a:grpSpLocks/>
            </p:cNvGrpSpPr>
            <p:nvPr/>
          </p:nvGrpSpPr>
          <p:grpSpPr bwMode="auto">
            <a:xfrm>
              <a:off x="2835" y="618"/>
              <a:ext cx="2925" cy="3527"/>
              <a:chOff x="2835" y="618"/>
              <a:chExt cx="2925" cy="3527"/>
            </a:xfrm>
          </p:grpSpPr>
          <p:pic>
            <p:nvPicPr>
              <p:cNvPr id="19467" name="Picture 8" descr="movie_bg"/>
              <p:cNvPicPr>
                <a:picLocks noChangeAspect="1" noChangeArrowheads="1"/>
              </p:cNvPicPr>
              <p:nvPr/>
            </p:nvPicPr>
            <p:blipFill>
              <a:blip r:embed="rId3"/>
              <a:srcRect l="23093" r="14755" b="20677"/>
              <a:stretch>
                <a:fillRect/>
              </a:stretch>
            </p:blipFill>
            <p:spPr bwMode="auto">
              <a:xfrm>
                <a:off x="2835" y="2296"/>
                <a:ext cx="1770" cy="1849"/>
              </a:xfrm>
              <a:prstGeom prst="rect">
                <a:avLst/>
              </a:prstGeom>
              <a:noFill/>
              <a:ln w="9525">
                <a:noFill/>
                <a:miter lim="800000"/>
                <a:headEnd/>
                <a:tailEnd/>
              </a:ln>
            </p:spPr>
          </p:pic>
          <p:sp>
            <p:nvSpPr>
              <p:cNvPr id="19468" name="Rectangle 4"/>
              <p:cNvSpPr>
                <a:spLocks noChangeArrowheads="1"/>
              </p:cNvSpPr>
              <p:nvPr/>
            </p:nvSpPr>
            <p:spPr bwMode="auto">
              <a:xfrm>
                <a:off x="3806" y="3415"/>
                <a:ext cx="116" cy="288"/>
              </a:xfrm>
              <a:prstGeom prst="rect">
                <a:avLst/>
              </a:prstGeom>
              <a:noFill/>
              <a:ln w="9525">
                <a:noFill/>
                <a:miter lim="800000"/>
                <a:headEnd/>
                <a:tailEnd/>
              </a:ln>
            </p:spPr>
            <p:txBody>
              <a:bodyPr wrap="none">
                <a:spAutoFit/>
              </a:bodyPr>
              <a:lstStyle/>
              <a:p>
                <a:pPr eaLnBrk="0" hangingPunct="0"/>
                <a:endParaRPr lang="zh-TW" altLang="en-US">
                  <a:solidFill>
                    <a:srgbClr val="FFFF00"/>
                  </a:solidFill>
                  <a:latin typeface="Calibri" pitchFamily="34" charset="0"/>
                  <a:sym typeface="Math1"/>
                </a:endParaRPr>
              </a:p>
            </p:txBody>
          </p:sp>
          <p:sp>
            <p:nvSpPr>
              <p:cNvPr id="19469" name="AutoShape 14"/>
              <p:cNvSpPr>
                <a:spLocks noChangeArrowheads="1"/>
              </p:cNvSpPr>
              <p:nvPr/>
            </p:nvSpPr>
            <p:spPr bwMode="auto">
              <a:xfrm>
                <a:off x="3696" y="618"/>
                <a:ext cx="2064" cy="1134"/>
              </a:xfrm>
              <a:prstGeom prst="cloudCallout">
                <a:avLst>
                  <a:gd name="adj1" fmla="val -51500"/>
                  <a:gd name="adj2" fmla="val 129190"/>
                </a:avLst>
              </a:prstGeom>
              <a:solidFill>
                <a:schemeClr val="bg1"/>
              </a:solidFill>
              <a:ln w="9525">
                <a:solidFill>
                  <a:schemeClr val="tx1"/>
                </a:solidFill>
                <a:round/>
                <a:headEnd/>
                <a:tailEnd/>
              </a:ln>
            </p:spPr>
            <p:txBody>
              <a:bodyPr/>
              <a:lstStyle/>
              <a:p>
                <a:pPr algn="ctr"/>
                <a:r>
                  <a:rPr lang="en-US" altLang="zh-TW" sz="3200">
                    <a:latin typeface="Calibri" pitchFamily="34" charset="0"/>
                  </a:rPr>
                  <a:t>What is dark energy?</a:t>
                </a:r>
              </a:p>
              <a:p>
                <a:pPr algn="ctr"/>
                <a:endParaRPr lang="zh-TW" altLang="en-US" sz="3200">
                  <a:latin typeface="Calibri" pitchFamily="34" charset="0"/>
                </a:endParaRPr>
              </a:p>
            </p:txBody>
          </p:sp>
        </p:grpSp>
        <p:sp>
          <p:nvSpPr>
            <p:cNvPr id="19466" name="Text Box 16"/>
            <p:cNvSpPr txBox="1">
              <a:spLocks noChangeArrowheads="1"/>
            </p:cNvSpPr>
            <p:nvPr/>
          </p:nvSpPr>
          <p:spPr bwMode="auto">
            <a:xfrm>
              <a:off x="3560" y="3884"/>
              <a:ext cx="1270" cy="288"/>
            </a:xfrm>
            <a:prstGeom prst="rect">
              <a:avLst/>
            </a:prstGeom>
            <a:noFill/>
            <a:ln w="9525">
              <a:noFill/>
              <a:miter lim="800000"/>
              <a:headEnd/>
              <a:tailEnd/>
            </a:ln>
          </p:spPr>
          <p:txBody>
            <a:bodyPr>
              <a:spAutoFit/>
            </a:bodyPr>
            <a:lstStyle/>
            <a:p>
              <a:pPr>
                <a:spcBef>
                  <a:spcPct val="50000"/>
                </a:spcBef>
              </a:pPr>
              <a:endParaRPr lang="en-US" altLang="zh-TW">
                <a:solidFill>
                  <a:schemeClr val="bg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2000"/>
                                  </p:stCondLst>
                                  <p:childTnLst>
                                    <p:animMotion origin="layout" path="M -0.07275 0.08206 L -0.34844 0.21821 " pathEditMode="relative" rAng="0" ptsTypes="AA">
                                      <p:cBhvr>
                                        <p:cTn id="9" dur="2000" fill="hold"/>
                                        <p:tgtEl>
                                          <p:spTgt spid="2"/>
                                        </p:tgtEl>
                                        <p:attrNameLst>
                                          <p:attrName>ppt_x</p:attrName>
                                          <p:attrName>ppt_y</p:attrName>
                                        </p:attrNameLst>
                                      </p:cBhvr>
                                      <p:rCtr x="-138" y="68"/>
                                    </p:animMotion>
                                  </p:childTnLst>
                                </p:cTn>
                              </p:par>
                            </p:childTnLst>
                          </p:cTn>
                        </p:par>
                        <p:par>
                          <p:cTn id="10" fill="hold">
                            <p:stCondLst>
                              <p:cond delay="4000"/>
                            </p:stCondLst>
                            <p:childTnLst>
                              <p:par>
                                <p:cTn id="11" presetID="6" presetClass="emph" presetSubtype="0" fill="hold" nodeType="after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9"/>
          <p:cNvGrpSpPr>
            <a:grpSpLocks/>
          </p:cNvGrpSpPr>
          <p:nvPr/>
        </p:nvGrpSpPr>
        <p:grpSpPr bwMode="auto">
          <a:xfrm>
            <a:off x="4716463" y="1557338"/>
            <a:ext cx="4033837" cy="4619625"/>
            <a:chOff x="1993" y="346"/>
            <a:chExt cx="2974" cy="3357"/>
          </a:xfrm>
        </p:grpSpPr>
        <p:pic>
          <p:nvPicPr>
            <p:cNvPr id="1035" name="Picture 6" descr="movie_bg"/>
            <p:cNvPicPr>
              <a:picLocks noChangeAspect="1" noChangeArrowheads="1"/>
            </p:cNvPicPr>
            <p:nvPr/>
          </p:nvPicPr>
          <p:blipFill>
            <a:blip r:embed="rId3"/>
            <a:srcRect l="22952" r="10580" b="10869"/>
            <a:stretch>
              <a:fillRect/>
            </a:stretch>
          </p:blipFill>
          <p:spPr bwMode="auto">
            <a:xfrm>
              <a:off x="1993" y="346"/>
              <a:ext cx="2974" cy="3266"/>
            </a:xfrm>
            <a:prstGeom prst="rect">
              <a:avLst/>
            </a:prstGeom>
            <a:noFill/>
            <a:ln w="9525">
              <a:noFill/>
              <a:miter lim="800000"/>
              <a:headEnd/>
              <a:tailEnd/>
            </a:ln>
          </p:spPr>
        </p:pic>
        <p:sp>
          <p:nvSpPr>
            <p:cNvPr id="1036" name="Text Box 8"/>
            <p:cNvSpPr txBox="1">
              <a:spLocks noChangeArrowheads="1"/>
            </p:cNvSpPr>
            <p:nvPr/>
          </p:nvSpPr>
          <p:spPr bwMode="auto">
            <a:xfrm>
              <a:off x="3742" y="2750"/>
              <a:ext cx="544" cy="953"/>
            </a:xfrm>
            <a:prstGeom prst="rect">
              <a:avLst/>
            </a:prstGeom>
            <a:noFill/>
            <a:ln w="9525">
              <a:noFill/>
              <a:miter lim="800000"/>
              <a:headEnd/>
              <a:tailEnd/>
            </a:ln>
          </p:spPr>
          <p:txBody>
            <a:bodyPr>
              <a:spAutoFit/>
            </a:bodyPr>
            <a:lstStyle/>
            <a:p>
              <a:pPr>
                <a:spcBef>
                  <a:spcPct val="50000"/>
                </a:spcBef>
              </a:pPr>
              <a:r>
                <a:rPr lang="en-US" altLang="zh-TW" sz="8000">
                  <a:solidFill>
                    <a:schemeClr val="bg1"/>
                  </a:solidFill>
                  <a:latin typeface="Symbol" pitchFamily="18" charset="2"/>
                </a:rPr>
                <a:t>L</a:t>
              </a:r>
            </a:p>
          </p:txBody>
        </p:sp>
      </p:grpSp>
      <p:sp>
        <p:nvSpPr>
          <p:cNvPr id="1029" name="Text Box 5"/>
          <p:cNvSpPr txBox="1">
            <a:spLocks noChangeArrowheads="1"/>
          </p:cNvSpPr>
          <p:nvPr/>
        </p:nvSpPr>
        <p:spPr bwMode="auto">
          <a:xfrm>
            <a:off x="250825" y="333375"/>
            <a:ext cx="8893175" cy="579438"/>
          </a:xfrm>
          <a:prstGeom prst="rect">
            <a:avLst/>
          </a:prstGeom>
          <a:noFill/>
          <a:ln w="9525">
            <a:noFill/>
            <a:miter lim="800000"/>
            <a:headEnd/>
            <a:tailEnd/>
          </a:ln>
        </p:spPr>
        <p:txBody>
          <a:bodyPr>
            <a:spAutoFit/>
          </a:bodyPr>
          <a:lstStyle/>
          <a:p>
            <a:pPr>
              <a:spcBef>
                <a:spcPct val="50000"/>
              </a:spcBef>
            </a:pPr>
            <a:r>
              <a:rPr lang="en-US" altLang="zh-TW" sz="3200" b="1">
                <a:solidFill>
                  <a:srgbClr val="FF3300"/>
                </a:solidFill>
                <a:latin typeface="Calibri" pitchFamily="34" charset="0"/>
              </a:rPr>
              <a:t>Einstein’s Cosmological Constant ~ what’s needed!            </a:t>
            </a:r>
            <a:endParaRPr lang="en-US" altLang="zh-TW" sz="3200" b="1">
              <a:latin typeface="Calibri" pitchFamily="34" charset="0"/>
            </a:endParaRPr>
          </a:p>
        </p:txBody>
      </p:sp>
      <p:grpSp>
        <p:nvGrpSpPr>
          <p:cNvPr id="3" name="Group 17"/>
          <p:cNvGrpSpPr>
            <a:grpSpLocks/>
          </p:cNvGrpSpPr>
          <p:nvPr/>
        </p:nvGrpSpPr>
        <p:grpSpPr bwMode="auto">
          <a:xfrm>
            <a:off x="1331913" y="1844675"/>
            <a:ext cx="7469187" cy="4756150"/>
            <a:chOff x="839" y="1162"/>
            <a:chExt cx="4705" cy="2996"/>
          </a:xfrm>
        </p:grpSpPr>
        <p:pic>
          <p:nvPicPr>
            <p:cNvPr id="1033" name="Picture 2" descr="Einstein3"/>
            <p:cNvPicPr>
              <a:picLocks noChangeAspect="1" noChangeArrowheads="1"/>
            </p:cNvPicPr>
            <p:nvPr/>
          </p:nvPicPr>
          <p:blipFill>
            <a:blip r:embed="rId4"/>
            <a:srcRect/>
            <a:stretch>
              <a:fillRect/>
            </a:stretch>
          </p:blipFill>
          <p:spPr bwMode="auto">
            <a:xfrm>
              <a:off x="3016" y="1162"/>
              <a:ext cx="2528" cy="2631"/>
            </a:xfrm>
            <a:prstGeom prst="rect">
              <a:avLst/>
            </a:prstGeom>
            <a:noFill/>
            <a:ln w="9525">
              <a:noFill/>
              <a:miter lim="800000"/>
              <a:headEnd/>
              <a:tailEnd/>
            </a:ln>
          </p:spPr>
        </p:pic>
        <p:sp>
          <p:nvSpPr>
            <p:cNvPr id="1034" name="Text Box 10"/>
            <p:cNvSpPr txBox="1">
              <a:spLocks noChangeArrowheads="1"/>
            </p:cNvSpPr>
            <p:nvPr/>
          </p:nvSpPr>
          <p:spPr bwMode="auto">
            <a:xfrm>
              <a:off x="839" y="3793"/>
              <a:ext cx="4627" cy="365"/>
            </a:xfrm>
            <a:prstGeom prst="rect">
              <a:avLst/>
            </a:prstGeom>
            <a:noFill/>
            <a:ln w="9525">
              <a:noFill/>
              <a:miter lim="800000"/>
              <a:headEnd/>
              <a:tailEnd/>
            </a:ln>
          </p:spPr>
          <p:txBody>
            <a:bodyPr>
              <a:spAutoFit/>
            </a:bodyPr>
            <a:lstStyle/>
            <a:p>
              <a:pPr>
                <a:spcBef>
                  <a:spcPct val="50000"/>
                </a:spcBef>
              </a:pPr>
              <a:r>
                <a:rPr lang="en-US" altLang="zh-TW" sz="3200">
                  <a:latin typeface="Calibri" pitchFamily="34" charset="0"/>
                </a:rPr>
                <a:t>Dark energy = Cosmological Constant?</a:t>
              </a:r>
            </a:p>
          </p:txBody>
        </p:sp>
      </p:grpSp>
      <p:sp>
        <p:nvSpPr>
          <p:cNvPr id="1031" name="Rectangle 15"/>
          <p:cNvSpPr>
            <a:spLocks noChangeArrowheads="1"/>
          </p:cNvSpPr>
          <p:nvPr/>
        </p:nvSpPr>
        <p:spPr bwMode="auto">
          <a:xfrm>
            <a:off x="250825" y="1649413"/>
            <a:ext cx="4321175" cy="946150"/>
          </a:xfrm>
          <a:prstGeom prst="rect">
            <a:avLst/>
          </a:prstGeom>
          <a:noFill/>
          <a:ln w="9525">
            <a:noFill/>
            <a:miter lim="800000"/>
            <a:headEnd/>
            <a:tailEnd/>
          </a:ln>
        </p:spPr>
        <p:txBody>
          <a:bodyPr>
            <a:spAutoFit/>
          </a:bodyPr>
          <a:lstStyle/>
          <a:p>
            <a:pPr>
              <a:spcBef>
                <a:spcPct val="50000"/>
              </a:spcBef>
            </a:pPr>
            <a:r>
              <a:rPr lang="en-US" altLang="zh-TW" sz="2800" dirty="0">
                <a:solidFill>
                  <a:srgbClr val="FFFF00"/>
                </a:solidFill>
                <a:latin typeface="Calibri" pitchFamily="34" charset="0"/>
              </a:rPr>
              <a:t>Introduced originally to counteract gravity.</a:t>
            </a:r>
          </a:p>
        </p:txBody>
      </p:sp>
      <p:graphicFrame>
        <p:nvGraphicFramePr>
          <p:cNvPr id="1026" name="Object 16"/>
          <p:cNvGraphicFramePr>
            <a:graphicFrameLocks noChangeAspect="1"/>
          </p:cNvGraphicFramePr>
          <p:nvPr/>
        </p:nvGraphicFramePr>
        <p:xfrm>
          <a:off x="323850" y="1052513"/>
          <a:ext cx="588963" cy="638175"/>
        </p:xfrm>
        <a:graphic>
          <a:graphicData uri="http://schemas.openxmlformats.org/presentationml/2006/ole">
            <p:oleObj spid="_x0000_s1026" name="Equation" r:id="rId5" imgW="152280" imgH="164880" progId="">
              <p:embed/>
            </p:oleObj>
          </a:graphicData>
        </a:graphic>
      </p:graphicFrame>
      <p:sp>
        <p:nvSpPr>
          <p:cNvPr id="12" name="Flowchart: Process 11"/>
          <p:cNvSpPr/>
          <p:nvPr/>
        </p:nvSpPr>
        <p:spPr>
          <a:xfrm>
            <a:off x="0" y="2786063"/>
            <a:ext cx="4786313" cy="32146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graphicFrame>
        <p:nvGraphicFramePr>
          <p:cNvPr id="1027" name="Object 12"/>
          <p:cNvGraphicFramePr>
            <a:graphicFrameLocks noChangeAspect="1"/>
          </p:cNvGraphicFramePr>
          <p:nvPr/>
        </p:nvGraphicFramePr>
        <p:xfrm>
          <a:off x="142875" y="2857500"/>
          <a:ext cx="4500563" cy="3044825"/>
        </p:xfrm>
        <a:graphic>
          <a:graphicData uri="http://schemas.openxmlformats.org/presentationml/2006/ole">
            <p:oleObj spid="_x0000_s1027" name="Equation" r:id="rId6" imgW="1828800" imgH="12952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42875" y="142875"/>
            <a:ext cx="5611813" cy="584200"/>
          </a:xfrm>
          <a:prstGeom prst="rect">
            <a:avLst/>
          </a:prstGeom>
          <a:noFill/>
          <a:ln w="9525">
            <a:noFill/>
            <a:miter lim="800000"/>
            <a:headEnd/>
            <a:tailEnd/>
          </a:ln>
        </p:spPr>
        <p:txBody>
          <a:bodyPr wrap="none">
            <a:spAutoFit/>
          </a:bodyPr>
          <a:lstStyle/>
          <a:p>
            <a:r>
              <a:rPr lang="en-US" sz="3200" b="1">
                <a:latin typeface="Calibri" pitchFamily="34" charset="0"/>
              </a:rPr>
              <a:t>Cosmological  Constant contd… </a:t>
            </a:r>
            <a:endParaRPr lang="en-IN" sz="3200" b="1">
              <a:latin typeface="Calibri" pitchFamily="34" charset="0"/>
            </a:endParaRPr>
          </a:p>
        </p:txBody>
      </p:sp>
      <p:pic>
        <p:nvPicPr>
          <p:cNvPr id="20483" name="Picture 4"/>
          <p:cNvPicPr>
            <a:picLocks noChangeAspect="1" noChangeArrowheads="1"/>
          </p:cNvPicPr>
          <p:nvPr/>
        </p:nvPicPr>
        <p:blipFill>
          <a:blip r:embed="rId2"/>
          <a:srcRect/>
          <a:stretch>
            <a:fillRect/>
          </a:stretch>
        </p:blipFill>
        <p:spPr bwMode="auto">
          <a:xfrm>
            <a:off x="6915150" y="785813"/>
            <a:ext cx="1657350" cy="571500"/>
          </a:xfrm>
          <a:prstGeom prst="rect">
            <a:avLst/>
          </a:prstGeom>
          <a:noFill/>
          <a:ln w="9525">
            <a:noFill/>
            <a:miter lim="800000"/>
            <a:headEnd/>
            <a:tailEnd/>
          </a:ln>
        </p:spPr>
      </p:pic>
      <p:sp>
        <p:nvSpPr>
          <p:cNvPr id="20484" name="Rectangle 6"/>
          <p:cNvSpPr>
            <a:spLocks noChangeArrowheads="1"/>
          </p:cNvSpPr>
          <p:nvPr/>
        </p:nvSpPr>
        <p:spPr bwMode="auto">
          <a:xfrm>
            <a:off x="214313" y="957263"/>
            <a:ext cx="8572500" cy="2185987"/>
          </a:xfrm>
          <a:prstGeom prst="rect">
            <a:avLst/>
          </a:prstGeom>
          <a:noFill/>
          <a:ln w="9525">
            <a:noFill/>
            <a:miter lim="800000"/>
            <a:headEnd/>
            <a:tailEnd/>
          </a:ln>
        </p:spPr>
        <p:txBody>
          <a:bodyPr>
            <a:spAutoFit/>
          </a:bodyPr>
          <a:lstStyle/>
          <a:p>
            <a:pPr>
              <a:buFont typeface="Arial" pitchFamily="34" charset="0"/>
              <a:buChar char="•"/>
            </a:pPr>
            <a:r>
              <a:rPr lang="en-US" altLang="ja-JP" sz="2200" b="1">
                <a:solidFill>
                  <a:srgbClr val="FFFF00"/>
                </a:solidFill>
                <a:latin typeface="Lucida Sans Unicode" pitchFamily="34" charset="0"/>
                <a:cs typeface="HGP明朝E"/>
              </a:rPr>
              <a:t>Has constant energy density</a:t>
            </a:r>
          </a:p>
          <a:p>
            <a:pPr>
              <a:buFont typeface="Arial" pitchFamily="34" charset="0"/>
              <a:buChar char="•"/>
            </a:pPr>
            <a:endParaRPr lang="en-US" altLang="ja-JP" sz="2200" b="1">
              <a:solidFill>
                <a:srgbClr val="FFFF00"/>
              </a:solidFill>
              <a:latin typeface="Lucida Sans Unicode" pitchFamily="34" charset="0"/>
              <a:cs typeface="HGP明朝E"/>
            </a:endParaRPr>
          </a:p>
          <a:p>
            <a:pPr>
              <a:buFont typeface="Arial" pitchFamily="34" charset="0"/>
              <a:buChar char="•"/>
            </a:pPr>
            <a:r>
              <a:rPr lang="en-US" altLang="ja-JP" sz="2200" b="1">
                <a:solidFill>
                  <a:srgbClr val="FFFF00"/>
                </a:solidFill>
                <a:latin typeface="Lucida Sans Unicode" pitchFamily="34" charset="0"/>
                <a:cs typeface="HGP明朝E"/>
              </a:rPr>
              <a:t>It naturally arises as an energy density of vacuum.</a:t>
            </a:r>
          </a:p>
          <a:p>
            <a:pPr>
              <a:buFont typeface="Arial" pitchFamily="34" charset="0"/>
              <a:buChar char="•"/>
            </a:pPr>
            <a:endParaRPr lang="en-US" altLang="ja-JP" sz="2200" b="1">
              <a:solidFill>
                <a:srgbClr val="FFFF00"/>
              </a:solidFill>
              <a:latin typeface="Lucida Sans Unicode" pitchFamily="34" charset="0"/>
              <a:cs typeface="HGP明朝E"/>
            </a:endParaRPr>
          </a:p>
          <a:p>
            <a:pPr>
              <a:buFont typeface="Arial" pitchFamily="34" charset="0"/>
              <a:buChar char="•"/>
            </a:pPr>
            <a:r>
              <a:rPr lang="en-IN" sz="2400" b="1">
                <a:solidFill>
                  <a:srgbClr val="FFFF00"/>
                </a:solidFill>
                <a:latin typeface="Lucida Sans Unicode" pitchFamily="34" charset="0"/>
                <a:ea typeface="MS PGothic" pitchFamily="34" charset="-128"/>
                <a:cs typeface="HGP明朝E"/>
              </a:rPr>
              <a:t>Λ is consistent with observations but is plagued with difficult  </a:t>
            </a:r>
            <a:r>
              <a:rPr lang="en-IN" sz="2400" b="1" u="sng">
                <a:solidFill>
                  <a:srgbClr val="FF0000"/>
                </a:solidFill>
                <a:latin typeface="Lucida Sans Unicode" pitchFamily="34" charset="0"/>
                <a:ea typeface="MS PGothic" pitchFamily="34" charset="-128"/>
                <a:cs typeface="HGP明朝E"/>
              </a:rPr>
              <a:t>theoretical issues.</a:t>
            </a:r>
            <a:endParaRPr lang="en-US" altLang="ja-JP" sz="2200" b="1" u="sng">
              <a:solidFill>
                <a:srgbClr val="FF0000"/>
              </a:solidFill>
              <a:latin typeface="Lucida Sans Unicode" pitchFamily="34" charset="0"/>
              <a:cs typeface="HGP明朝E"/>
            </a:endParaRPr>
          </a:p>
        </p:txBody>
      </p:sp>
      <p:cxnSp>
        <p:nvCxnSpPr>
          <p:cNvPr id="6" name="Straight Arrow Connector 5"/>
          <p:cNvCxnSpPr/>
          <p:nvPr/>
        </p:nvCxnSpPr>
        <p:spPr>
          <a:xfrm rot="10800000" flipV="1">
            <a:off x="1071563" y="3143250"/>
            <a:ext cx="2143125"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486" name="Picture 3"/>
          <p:cNvPicPr>
            <a:picLocks noChangeAspect="1" noChangeArrowheads="1"/>
          </p:cNvPicPr>
          <p:nvPr/>
        </p:nvPicPr>
        <p:blipFill>
          <a:blip r:embed="rId3">
            <a:grayscl/>
          </a:blip>
          <a:srcRect/>
          <a:stretch>
            <a:fillRect/>
          </a:stretch>
        </p:blipFill>
        <p:spPr bwMode="auto">
          <a:xfrm>
            <a:off x="142875" y="4714875"/>
            <a:ext cx="1785938" cy="928688"/>
          </a:xfrm>
          <a:prstGeom prst="rect">
            <a:avLst/>
          </a:prstGeom>
          <a:solidFill>
            <a:schemeClr val="tx1"/>
          </a:solidFill>
          <a:ln w="9525">
            <a:noFill/>
            <a:miter lim="800000"/>
            <a:headEnd/>
            <a:tailEnd/>
          </a:ln>
        </p:spPr>
      </p:pic>
      <p:pic>
        <p:nvPicPr>
          <p:cNvPr id="8" name="Picture 4"/>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5514214" y="4286256"/>
            <a:ext cx="3629786" cy="2571744"/>
          </a:xfrm>
          <a:prstGeom prst="rect">
            <a:avLst/>
          </a:prstGeom>
          <a:noFill/>
          <a:ln w="9525">
            <a:noFill/>
            <a:miter lim="800000"/>
            <a:headEnd/>
            <a:tailEnd/>
          </a:ln>
        </p:spPr>
      </p:pic>
      <p:sp>
        <p:nvSpPr>
          <p:cNvPr id="20488" name="Rectangle 8"/>
          <p:cNvSpPr>
            <a:spLocks noChangeArrowheads="1"/>
          </p:cNvSpPr>
          <p:nvPr/>
        </p:nvSpPr>
        <p:spPr bwMode="auto">
          <a:xfrm>
            <a:off x="71438" y="3929063"/>
            <a:ext cx="3470275" cy="461962"/>
          </a:xfrm>
          <a:prstGeom prst="rect">
            <a:avLst/>
          </a:prstGeom>
          <a:noFill/>
          <a:ln w="9525">
            <a:noFill/>
            <a:miter lim="800000"/>
            <a:headEnd/>
            <a:tailEnd/>
          </a:ln>
        </p:spPr>
        <p:txBody>
          <a:bodyPr wrap="none">
            <a:spAutoFit/>
          </a:bodyPr>
          <a:lstStyle/>
          <a:p>
            <a:r>
              <a:rPr lang="en-US" sz="2400" b="1">
                <a:solidFill>
                  <a:srgbClr val="FF0000"/>
                </a:solidFill>
                <a:latin typeface="Lucida Sans Unicode" pitchFamily="34" charset="0"/>
              </a:rPr>
              <a:t>Fine Tuning Problem !</a:t>
            </a:r>
            <a:endParaRPr lang="en-IN" sz="2400" b="1">
              <a:latin typeface="Lucida Sans Unicode" pitchFamily="34" charset="0"/>
            </a:endParaRPr>
          </a:p>
        </p:txBody>
      </p:sp>
      <p:sp>
        <p:nvSpPr>
          <p:cNvPr id="20489" name="Rectangle 9"/>
          <p:cNvSpPr>
            <a:spLocks noChangeArrowheads="1"/>
          </p:cNvSpPr>
          <p:nvPr/>
        </p:nvSpPr>
        <p:spPr bwMode="auto">
          <a:xfrm>
            <a:off x="785813" y="6069013"/>
            <a:ext cx="4572000" cy="830262"/>
          </a:xfrm>
          <a:prstGeom prst="rect">
            <a:avLst/>
          </a:prstGeom>
          <a:noFill/>
          <a:ln w="9525">
            <a:noFill/>
            <a:miter lim="800000"/>
            <a:headEnd/>
            <a:tailEnd/>
          </a:ln>
        </p:spPr>
        <p:txBody>
          <a:bodyPr>
            <a:spAutoFit/>
          </a:bodyPr>
          <a:lstStyle/>
          <a:p>
            <a:pPr>
              <a:buFont typeface="Arial" pitchFamily="34" charset="0"/>
              <a:buChar char="•"/>
            </a:pPr>
            <a:r>
              <a:rPr lang="en-US" sz="2400" b="1">
                <a:latin typeface="Lucida Sans Unicode" pitchFamily="34" charset="0"/>
              </a:rPr>
              <a:t>Why do we see matter and </a:t>
            </a:r>
            <a:r>
              <a:rPr lang="en-IN" sz="2400" b="1">
                <a:latin typeface="Lucida Sans Unicode" pitchFamily="34" charset="0"/>
              </a:rPr>
              <a:t>Λ  almost equal in amount?</a:t>
            </a:r>
          </a:p>
        </p:txBody>
      </p:sp>
      <p:sp>
        <p:nvSpPr>
          <p:cNvPr id="20490" name="Rectangle 10"/>
          <p:cNvSpPr>
            <a:spLocks noChangeArrowheads="1"/>
          </p:cNvSpPr>
          <p:nvPr/>
        </p:nvSpPr>
        <p:spPr bwMode="auto">
          <a:xfrm>
            <a:off x="4500563" y="3857625"/>
            <a:ext cx="4656137" cy="461963"/>
          </a:xfrm>
          <a:prstGeom prst="rect">
            <a:avLst/>
          </a:prstGeom>
          <a:noFill/>
          <a:ln w="9525">
            <a:noFill/>
            <a:miter lim="800000"/>
            <a:headEnd/>
            <a:tailEnd/>
          </a:ln>
        </p:spPr>
        <p:txBody>
          <a:bodyPr wrap="none">
            <a:spAutoFit/>
          </a:bodyPr>
          <a:lstStyle/>
          <a:p>
            <a:r>
              <a:rPr lang="en-US" sz="2400" b="1">
                <a:solidFill>
                  <a:srgbClr val="FF0000"/>
                </a:solidFill>
                <a:latin typeface="Lucida Sans Unicode" pitchFamily="34" charset="0"/>
              </a:rPr>
              <a:t>Cosmic coincidence Problem !</a:t>
            </a:r>
          </a:p>
        </p:txBody>
      </p:sp>
      <p:cxnSp>
        <p:nvCxnSpPr>
          <p:cNvPr id="14" name="Straight Arrow Connector 13"/>
          <p:cNvCxnSpPr/>
          <p:nvPr/>
        </p:nvCxnSpPr>
        <p:spPr>
          <a:xfrm>
            <a:off x="3429000" y="3143250"/>
            <a:ext cx="1500188"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990600" y="2667000"/>
            <a:ext cx="7315200" cy="3352800"/>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75000"/>
              <a:buFont typeface="Wingdings" pitchFamily="2" charset="2"/>
              <a:buNone/>
            </a:pPr>
            <a:r>
              <a:rPr lang="en-US" altLang="ja-JP" sz="2100" b="1">
                <a:solidFill>
                  <a:srgbClr val="0CF81C"/>
                </a:solidFill>
                <a:latin typeface="MS Mincho" pitchFamily="49" charset="-128"/>
                <a:cs typeface="HGP明朝E"/>
              </a:rPr>
              <a:t>  </a:t>
            </a:r>
            <a:r>
              <a:rPr lang="en-US" altLang="ja-JP" sz="2800" b="1">
                <a:latin typeface="Times New Roman" pitchFamily="18" charset="0"/>
                <a:ea typeface="Osaka" pitchFamily="-111" charset="-128"/>
                <a:cs typeface="HGP明朝E"/>
              </a:rPr>
              <a:t>       </a:t>
            </a:r>
            <a:endParaRPr lang="en-US" altLang="ja-JP" sz="2100" b="1">
              <a:solidFill>
                <a:srgbClr val="00FF00"/>
              </a:solidFill>
              <a:latin typeface="MS Mincho" pitchFamily="49" charset="-128"/>
              <a:cs typeface="HGP明朝E"/>
            </a:endParaRPr>
          </a:p>
          <a:p>
            <a:pPr marL="342900" indent="-342900">
              <a:lnSpc>
                <a:spcPct val="90000"/>
              </a:lnSpc>
              <a:spcBef>
                <a:spcPct val="20000"/>
              </a:spcBef>
              <a:buClr>
                <a:schemeClr val="accent1"/>
              </a:buClr>
              <a:buSzPct val="75000"/>
              <a:buFont typeface="Wingdings" pitchFamily="2" charset="2"/>
              <a:buNone/>
            </a:pPr>
            <a:r>
              <a:rPr lang="ja-JP" altLang="en-US" sz="2100" b="1">
                <a:solidFill>
                  <a:schemeClr val="hlink"/>
                </a:solidFill>
                <a:latin typeface="MS Mincho" pitchFamily="49" charset="-128"/>
                <a:cs typeface="HGP明朝E"/>
              </a:rPr>
              <a:t>　　</a:t>
            </a:r>
            <a:endParaRPr lang="en-US" altLang="ja-JP" sz="2100" b="1">
              <a:solidFill>
                <a:schemeClr val="hlink"/>
              </a:solidFill>
              <a:latin typeface="MS Mincho" pitchFamily="49" charset="-128"/>
              <a:cs typeface="HGP明朝E"/>
            </a:endParaRPr>
          </a:p>
          <a:p>
            <a:pPr marL="342900" indent="-342900">
              <a:lnSpc>
                <a:spcPct val="90000"/>
              </a:lnSpc>
              <a:spcBef>
                <a:spcPct val="20000"/>
              </a:spcBef>
              <a:buClr>
                <a:schemeClr val="accent1"/>
              </a:buClr>
              <a:buSzPct val="75000"/>
              <a:buFont typeface="Wingdings" pitchFamily="2" charset="2"/>
              <a:buNone/>
            </a:pPr>
            <a:endParaRPr lang="ja-JP" altLang="en-US" sz="2600" b="1">
              <a:solidFill>
                <a:srgbClr val="F80CD4"/>
              </a:solidFill>
              <a:latin typeface="MS Mincho" pitchFamily="49" charset="-128"/>
              <a:cs typeface="HGP明朝E"/>
            </a:endParaRPr>
          </a:p>
        </p:txBody>
      </p:sp>
      <p:graphicFrame>
        <p:nvGraphicFramePr>
          <p:cNvPr id="2050" name="Object 3"/>
          <p:cNvGraphicFramePr>
            <a:graphicFrameLocks noChangeAspect="1"/>
          </p:cNvGraphicFramePr>
          <p:nvPr/>
        </p:nvGraphicFramePr>
        <p:xfrm>
          <a:off x="4495800" y="3532188"/>
          <a:ext cx="144463" cy="250825"/>
        </p:xfrm>
        <a:graphic>
          <a:graphicData uri="http://schemas.openxmlformats.org/presentationml/2006/ole">
            <p:oleObj spid="_x0000_s2050" name="数式" r:id="rId4" imgW="101600" imgH="177800" progId="Equation.3">
              <p:embed/>
            </p:oleObj>
          </a:graphicData>
        </a:graphic>
      </p:graphicFrame>
      <p:sp>
        <p:nvSpPr>
          <p:cNvPr id="2052" name="Rectangle 15"/>
          <p:cNvSpPr>
            <a:spLocks noChangeArrowheads="1"/>
          </p:cNvSpPr>
          <p:nvPr/>
        </p:nvSpPr>
        <p:spPr bwMode="auto">
          <a:xfrm>
            <a:off x="627063" y="909638"/>
            <a:ext cx="184150" cy="457200"/>
          </a:xfrm>
          <a:prstGeom prst="rect">
            <a:avLst/>
          </a:prstGeom>
          <a:noFill/>
          <a:ln w="9525">
            <a:noFill/>
            <a:miter lim="800000"/>
            <a:headEnd/>
            <a:tailEnd/>
          </a:ln>
        </p:spPr>
        <p:txBody>
          <a:bodyPr wrap="none">
            <a:spAutoFit/>
          </a:bodyPr>
          <a:lstStyle/>
          <a:p>
            <a:endParaRPr lang="ja-JP" altLang="en-US">
              <a:latin typeface="Lucida Sans Unicode" pitchFamily="34" charset="0"/>
              <a:ea typeface="Osaka" pitchFamily="-111" charset="-128"/>
            </a:endParaRPr>
          </a:p>
        </p:txBody>
      </p:sp>
      <p:sp>
        <p:nvSpPr>
          <p:cNvPr id="2053" name="Rectangle 19"/>
          <p:cNvSpPr>
            <a:spLocks noChangeArrowheads="1"/>
          </p:cNvSpPr>
          <p:nvPr/>
        </p:nvSpPr>
        <p:spPr bwMode="auto">
          <a:xfrm>
            <a:off x="1758950" y="1854200"/>
            <a:ext cx="184150" cy="457200"/>
          </a:xfrm>
          <a:prstGeom prst="rect">
            <a:avLst/>
          </a:prstGeom>
          <a:noFill/>
          <a:ln w="9525">
            <a:noFill/>
            <a:miter lim="800000"/>
            <a:headEnd/>
            <a:tailEnd/>
          </a:ln>
        </p:spPr>
        <p:txBody>
          <a:bodyPr wrap="none">
            <a:spAutoFit/>
          </a:bodyPr>
          <a:lstStyle/>
          <a:p>
            <a:endParaRPr lang="ja-JP" altLang="en-US">
              <a:latin typeface="Lucida Sans Unicode" pitchFamily="34" charset="0"/>
              <a:ea typeface="Osaka" pitchFamily="-111" charset="-128"/>
            </a:endParaRPr>
          </a:p>
        </p:txBody>
      </p:sp>
      <p:sp>
        <p:nvSpPr>
          <p:cNvPr id="2054" name="Rectangle 21"/>
          <p:cNvSpPr>
            <a:spLocks noChangeArrowheads="1"/>
          </p:cNvSpPr>
          <p:nvPr/>
        </p:nvSpPr>
        <p:spPr bwMode="auto">
          <a:xfrm>
            <a:off x="642938" y="1214438"/>
            <a:ext cx="4259262" cy="461962"/>
          </a:xfrm>
          <a:prstGeom prst="rect">
            <a:avLst/>
          </a:prstGeom>
          <a:noFill/>
          <a:ln w="9525">
            <a:noFill/>
            <a:miter lim="800000"/>
            <a:headEnd/>
            <a:tailEnd/>
          </a:ln>
        </p:spPr>
        <p:txBody>
          <a:bodyPr wrap="none">
            <a:spAutoFit/>
          </a:bodyPr>
          <a:lstStyle/>
          <a:p>
            <a:r>
              <a:rPr lang="en-US" altLang="ja-JP" sz="2400" b="1">
                <a:solidFill>
                  <a:srgbClr val="FFFF00"/>
                </a:solidFill>
                <a:latin typeface="Lucida Sans Unicode" pitchFamily="34" charset="0"/>
                <a:cs typeface="HGP明朝E"/>
              </a:rPr>
              <a:t>There are two approaches. </a:t>
            </a:r>
            <a:endParaRPr lang="ja-JP" altLang="en-US" sz="2400" b="1">
              <a:solidFill>
                <a:srgbClr val="FFFF00"/>
              </a:solidFill>
              <a:latin typeface="Lucida Sans Unicode" pitchFamily="34" charset="0"/>
              <a:ea typeface="Osaka" pitchFamily="-111" charset="-128"/>
              <a:cs typeface="HGP明朝E"/>
            </a:endParaRPr>
          </a:p>
        </p:txBody>
      </p:sp>
      <p:sp>
        <p:nvSpPr>
          <p:cNvPr id="2055" name="Rectangle 25"/>
          <p:cNvSpPr>
            <a:spLocks noChangeArrowheads="1"/>
          </p:cNvSpPr>
          <p:nvPr/>
        </p:nvSpPr>
        <p:spPr bwMode="auto">
          <a:xfrm>
            <a:off x="714375" y="3500438"/>
            <a:ext cx="2967038" cy="461962"/>
          </a:xfrm>
          <a:prstGeom prst="rect">
            <a:avLst/>
          </a:prstGeom>
          <a:solidFill>
            <a:srgbClr val="FF00FF"/>
          </a:solidFill>
          <a:ln w="9525">
            <a:noFill/>
            <a:miter lim="800000"/>
            <a:headEnd/>
            <a:tailEnd/>
          </a:ln>
        </p:spPr>
        <p:txBody>
          <a:bodyPr wrap="none">
            <a:spAutoFit/>
          </a:bodyPr>
          <a:lstStyle/>
          <a:p>
            <a:r>
              <a:rPr lang="en-US" altLang="ja-JP" b="1">
                <a:latin typeface="Lucida Sans Unicode" pitchFamily="34" charset="0"/>
                <a:ea typeface="Osaka" pitchFamily="-111" charset="-128"/>
              </a:rPr>
              <a:t>(i)  </a:t>
            </a:r>
            <a:r>
              <a:rPr lang="en-US" altLang="ja-JP" sz="2400" b="1">
                <a:latin typeface="Lucida Sans Unicode" pitchFamily="34" charset="0"/>
                <a:ea typeface="Osaka" pitchFamily="-111" charset="-128"/>
              </a:rPr>
              <a:t>Modified gravity</a:t>
            </a:r>
          </a:p>
        </p:txBody>
      </p:sp>
      <p:sp>
        <p:nvSpPr>
          <p:cNvPr id="2056" name="Rectangle 27"/>
          <p:cNvSpPr>
            <a:spLocks noChangeArrowheads="1"/>
          </p:cNvSpPr>
          <p:nvPr/>
        </p:nvSpPr>
        <p:spPr bwMode="auto">
          <a:xfrm>
            <a:off x="4572000" y="3543300"/>
            <a:ext cx="2933700" cy="461963"/>
          </a:xfrm>
          <a:prstGeom prst="rect">
            <a:avLst/>
          </a:prstGeom>
          <a:solidFill>
            <a:srgbClr val="FF6600"/>
          </a:solidFill>
          <a:ln w="9525">
            <a:noFill/>
            <a:miter lim="800000"/>
            <a:headEnd/>
            <a:tailEnd/>
          </a:ln>
        </p:spPr>
        <p:txBody>
          <a:bodyPr wrap="none">
            <a:spAutoFit/>
          </a:bodyPr>
          <a:lstStyle/>
          <a:p>
            <a:r>
              <a:rPr lang="en-US" altLang="ja-JP" b="1">
                <a:latin typeface="Lucida Sans Unicode" pitchFamily="34" charset="0"/>
                <a:ea typeface="Osaka" pitchFamily="-111" charset="-128"/>
              </a:rPr>
              <a:t>(ii) </a:t>
            </a:r>
            <a:r>
              <a:rPr lang="en-US" altLang="ja-JP" sz="2400" b="1">
                <a:latin typeface="Lucida Sans Unicode" pitchFamily="34" charset="0"/>
                <a:ea typeface="Osaka" pitchFamily="-111" charset="-128"/>
              </a:rPr>
              <a:t>Modified matter</a:t>
            </a:r>
          </a:p>
        </p:txBody>
      </p:sp>
      <p:sp>
        <p:nvSpPr>
          <p:cNvPr id="2057" name="Line 28"/>
          <p:cNvSpPr>
            <a:spLocks noChangeShapeType="1"/>
          </p:cNvSpPr>
          <p:nvPr/>
        </p:nvSpPr>
        <p:spPr bwMode="auto">
          <a:xfrm>
            <a:off x="4114800" y="3405188"/>
            <a:ext cx="0" cy="2667000"/>
          </a:xfrm>
          <a:prstGeom prst="line">
            <a:avLst/>
          </a:prstGeom>
          <a:noFill/>
          <a:ln w="25400">
            <a:solidFill>
              <a:srgbClr val="3366FF"/>
            </a:solidFill>
            <a:round/>
            <a:headEnd/>
            <a:tailEnd/>
          </a:ln>
        </p:spPr>
        <p:txBody>
          <a:bodyPr wrap="none" anchor="ctr"/>
          <a:lstStyle/>
          <a:p>
            <a:endParaRPr lang="en-IN"/>
          </a:p>
        </p:txBody>
      </p:sp>
      <p:sp>
        <p:nvSpPr>
          <p:cNvPr id="2058" name="Rectangle 29"/>
          <p:cNvSpPr>
            <a:spLocks noChangeArrowheads="1"/>
          </p:cNvSpPr>
          <p:nvPr/>
        </p:nvSpPr>
        <p:spPr bwMode="auto">
          <a:xfrm>
            <a:off x="914400" y="4083050"/>
            <a:ext cx="2951163" cy="1631950"/>
          </a:xfrm>
          <a:prstGeom prst="rect">
            <a:avLst/>
          </a:prstGeom>
          <a:noFill/>
          <a:ln w="9525">
            <a:noFill/>
            <a:miter lim="800000"/>
            <a:headEnd/>
            <a:tailEnd/>
          </a:ln>
        </p:spPr>
        <p:txBody>
          <a:bodyPr wrap="none">
            <a:spAutoFit/>
          </a:bodyPr>
          <a:lstStyle/>
          <a:p>
            <a:r>
              <a:rPr lang="en-US" altLang="ja-JP" sz="2000" b="1">
                <a:solidFill>
                  <a:srgbClr val="FFFF00"/>
                </a:solidFill>
                <a:latin typeface="Lucida Sans Unicode" pitchFamily="34" charset="0"/>
                <a:ea typeface="Osaka" pitchFamily="-111" charset="-128"/>
              </a:rPr>
              <a:t>f(R) gravity,</a:t>
            </a:r>
          </a:p>
          <a:p>
            <a:r>
              <a:rPr lang="en-US" altLang="ja-JP" sz="2000" b="1">
                <a:solidFill>
                  <a:srgbClr val="FFFF00"/>
                </a:solidFill>
                <a:latin typeface="Lucida Sans Unicode" pitchFamily="34" charset="0"/>
                <a:ea typeface="Osaka" pitchFamily="-111" charset="-128"/>
              </a:rPr>
              <a:t>Scalar-tensor theory,</a:t>
            </a:r>
          </a:p>
          <a:p>
            <a:r>
              <a:rPr lang="en-US" altLang="ja-JP" sz="2000" b="1">
                <a:solidFill>
                  <a:srgbClr val="FFFF00"/>
                </a:solidFill>
                <a:latin typeface="Lucida Sans Unicode" pitchFamily="34" charset="0"/>
                <a:ea typeface="Osaka" pitchFamily="-111" charset="-128"/>
              </a:rPr>
              <a:t>Braneworlds,</a:t>
            </a:r>
          </a:p>
          <a:p>
            <a:r>
              <a:rPr lang="en-US" altLang="ja-JP" sz="2000" b="1">
                <a:solidFill>
                  <a:srgbClr val="FFFF00"/>
                </a:solidFill>
                <a:latin typeface="Lucida Sans Unicode" pitchFamily="34" charset="0"/>
                <a:ea typeface="Osaka" pitchFamily="-111" charset="-128"/>
              </a:rPr>
              <a:t>Gauss-Bonnet gravity,</a:t>
            </a:r>
          </a:p>
          <a:p>
            <a:r>
              <a:rPr lang="en-US" altLang="ja-JP" sz="2000" b="1">
                <a:solidFill>
                  <a:srgbClr val="FFFF00"/>
                </a:solidFill>
                <a:latin typeface="Lucida Sans Unicode" pitchFamily="34" charset="0"/>
                <a:ea typeface="Osaka" pitchFamily="-111" charset="-128"/>
              </a:rPr>
              <a:t>…..</a:t>
            </a:r>
          </a:p>
        </p:txBody>
      </p:sp>
      <p:sp>
        <p:nvSpPr>
          <p:cNvPr id="2059" name="Rectangle 30"/>
          <p:cNvSpPr>
            <a:spLocks noChangeArrowheads="1"/>
          </p:cNvSpPr>
          <p:nvPr/>
        </p:nvSpPr>
        <p:spPr bwMode="auto">
          <a:xfrm>
            <a:off x="4876800" y="4205288"/>
            <a:ext cx="2022475" cy="1631950"/>
          </a:xfrm>
          <a:prstGeom prst="rect">
            <a:avLst/>
          </a:prstGeom>
          <a:noFill/>
          <a:ln w="9525">
            <a:noFill/>
            <a:miter lim="800000"/>
            <a:headEnd/>
            <a:tailEnd/>
          </a:ln>
        </p:spPr>
        <p:txBody>
          <a:bodyPr wrap="none">
            <a:spAutoFit/>
          </a:bodyPr>
          <a:lstStyle/>
          <a:p>
            <a:r>
              <a:rPr lang="en-US" altLang="ja-JP" sz="2000" b="1">
                <a:solidFill>
                  <a:srgbClr val="FFFF00"/>
                </a:solidFill>
                <a:latin typeface="Lucida Sans Unicode" pitchFamily="34" charset="0"/>
                <a:ea typeface="Osaka" pitchFamily="-111" charset="-128"/>
              </a:rPr>
              <a:t>Quintessence,</a:t>
            </a:r>
          </a:p>
          <a:p>
            <a:r>
              <a:rPr lang="en-US" altLang="ja-JP" sz="2000" b="1">
                <a:solidFill>
                  <a:srgbClr val="FFFF00"/>
                </a:solidFill>
                <a:latin typeface="Lucida Sans Unicode" pitchFamily="34" charset="0"/>
                <a:ea typeface="Osaka" pitchFamily="-111" charset="-128"/>
              </a:rPr>
              <a:t>K-essence,</a:t>
            </a:r>
          </a:p>
          <a:p>
            <a:r>
              <a:rPr lang="en-US" altLang="ja-JP" sz="2000" b="1">
                <a:solidFill>
                  <a:srgbClr val="FFFF00"/>
                </a:solidFill>
                <a:latin typeface="Lucida Sans Unicode" pitchFamily="34" charset="0"/>
                <a:ea typeface="Osaka" pitchFamily="-111" charset="-128"/>
              </a:rPr>
              <a:t>Tachyon,</a:t>
            </a:r>
          </a:p>
          <a:p>
            <a:r>
              <a:rPr lang="en-US" altLang="ja-JP" sz="2000" b="1">
                <a:solidFill>
                  <a:srgbClr val="FFFF00"/>
                </a:solidFill>
                <a:latin typeface="Lucida Sans Unicode" pitchFamily="34" charset="0"/>
                <a:ea typeface="Osaka" pitchFamily="-111" charset="-128"/>
              </a:rPr>
              <a:t>Chaplygin gas,</a:t>
            </a:r>
          </a:p>
          <a:p>
            <a:r>
              <a:rPr lang="en-US" altLang="ja-JP" sz="2000" b="1">
                <a:solidFill>
                  <a:srgbClr val="FFFF00"/>
                </a:solidFill>
                <a:latin typeface="Lucida Sans Unicode" pitchFamily="34" charset="0"/>
                <a:ea typeface="Osaka" pitchFamily="-111" charset="-128"/>
              </a:rPr>
              <a:t>…..</a:t>
            </a:r>
          </a:p>
        </p:txBody>
      </p:sp>
      <p:sp>
        <p:nvSpPr>
          <p:cNvPr id="2060" name="Rectangle 32"/>
          <p:cNvSpPr>
            <a:spLocks noChangeArrowheads="1"/>
          </p:cNvSpPr>
          <p:nvPr/>
        </p:nvSpPr>
        <p:spPr bwMode="auto">
          <a:xfrm>
            <a:off x="5383213" y="2038350"/>
            <a:ext cx="2689225" cy="461963"/>
          </a:xfrm>
          <a:prstGeom prst="rect">
            <a:avLst/>
          </a:prstGeom>
          <a:noFill/>
          <a:ln w="9525">
            <a:noFill/>
            <a:miter lim="800000"/>
            <a:headEnd/>
            <a:tailEnd/>
          </a:ln>
        </p:spPr>
        <p:txBody>
          <a:bodyPr wrap="none">
            <a:spAutoFit/>
          </a:bodyPr>
          <a:lstStyle/>
          <a:p>
            <a:r>
              <a:rPr lang="en-US" altLang="ja-JP" b="1">
                <a:latin typeface="Lucida Sans Unicode" pitchFamily="34" charset="0"/>
                <a:cs typeface="HGP明朝E"/>
              </a:rPr>
              <a:t>(Einstein equation)</a:t>
            </a:r>
            <a:endParaRPr lang="en-US" altLang="ja-JP" b="1">
              <a:latin typeface="Lucida Sans Unicode" pitchFamily="34" charset="0"/>
              <a:ea typeface="Osaka" pitchFamily="-111" charset="-128"/>
              <a:cs typeface="HGP明朝E"/>
            </a:endParaRPr>
          </a:p>
        </p:txBody>
      </p:sp>
      <p:pic>
        <p:nvPicPr>
          <p:cNvPr id="2061" name="Picture 35"/>
          <p:cNvPicPr>
            <a:picLocks noChangeAspect="1" noChangeArrowheads="1"/>
          </p:cNvPicPr>
          <p:nvPr/>
        </p:nvPicPr>
        <p:blipFill>
          <a:blip r:embed="rId5"/>
          <a:srcRect/>
          <a:stretch>
            <a:fillRect/>
          </a:stretch>
        </p:blipFill>
        <p:spPr bwMode="auto">
          <a:xfrm>
            <a:off x="6777038" y="500063"/>
            <a:ext cx="1295400" cy="361950"/>
          </a:xfrm>
          <a:prstGeom prst="rect">
            <a:avLst/>
          </a:prstGeom>
          <a:noFill/>
          <a:ln w="9525">
            <a:noFill/>
            <a:miter lim="800000"/>
            <a:headEnd/>
            <a:tailEnd/>
          </a:ln>
        </p:spPr>
      </p:pic>
      <p:pic>
        <p:nvPicPr>
          <p:cNvPr id="2062" name="Picture 36"/>
          <p:cNvPicPr>
            <a:picLocks noChangeAspect="1" noChangeArrowheads="1"/>
          </p:cNvPicPr>
          <p:nvPr/>
        </p:nvPicPr>
        <p:blipFill>
          <a:blip r:embed="rId6"/>
          <a:srcRect/>
          <a:stretch>
            <a:fillRect/>
          </a:stretch>
        </p:blipFill>
        <p:spPr bwMode="auto">
          <a:xfrm>
            <a:off x="1785938" y="2000250"/>
            <a:ext cx="2971800" cy="465138"/>
          </a:xfrm>
          <a:prstGeom prst="rect">
            <a:avLst/>
          </a:prstGeom>
          <a:noFill/>
          <a:ln w="9525">
            <a:noFill/>
            <a:miter lim="800000"/>
            <a:headEnd/>
            <a:tailEnd/>
          </a:ln>
        </p:spPr>
      </p:pic>
      <p:sp>
        <p:nvSpPr>
          <p:cNvPr id="2063" name="TextBox 17"/>
          <p:cNvSpPr txBox="1">
            <a:spLocks noChangeArrowheads="1"/>
          </p:cNvSpPr>
          <p:nvPr/>
        </p:nvSpPr>
        <p:spPr bwMode="auto">
          <a:xfrm>
            <a:off x="285750" y="357188"/>
            <a:ext cx="5715000" cy="954087"/>
          </a:xfrm>
          <a:prstGeom prst="rect">
            <a:avLst/>
          </a:prstGeom>
          <a:noFill/>
          <a:ln w="9525">
            <a:noFill/>
            <a:miter lim="800000"/>
            <a:headEnd/>
            <a:tailEnd/>
          </a:ln>
        </p:spPr>
        <p:txBody>
          <a:bodyPr>
            <a:spAutoFit/>
          </a:bodyPr>
          <a:lstStyle/>
          <a:p>
            <a:r>
              <a:rPr lang="en-US" altLang="ja-JP" sz="2800" b="1">
                <a:latin typeface="Lucida Sans Unicode" pitchFamily="34" charset="0"/>
                <a:ea typeface="Osaka" pitchFamily="-111" charset="-128"/>
              </a:rPr>
              <a:t>Dynamical dark energy models</a:t>
            </a:r>
          </a:p>
          <a:p>
            <a:endParaRPr lang="en-IN" sz="2800">
              <a:latin typeface="Calibri" pitchFamily="34" charset="0"/>
            </a:endParaRPr>
          </a:p>
        </p:txBody>
      </p:sp>
      <p:cxnSp>
        <p:nvCxnSpPr>
          <p:cNvPr id="23" name="Straight Arrow Connector 22"/>
          <p:cNvCxnSpPr/>
          <p:nvPr/>
        </p:nvCxnSpPr>
        <p:spPr>
          <a:xfrm rot="16200000" flipH="1">
            <a:off x="4536282" y="2536031"/>
            <a:ext cx="857250"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643063" y="2571750"/>
            <a:ext cx="857250"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286000" y="-1428750"/>
          <a:ext cx="1614488" cy="1357312"/>
        </p:xfrm>
        <a:graphic>
          <a:graphicData uri="http://schemas.openxmlformats.org/presentationml/2006/ole">
            <p:oleObj spid="_x0000_s3074" name="Equation" r:id="rId4" imgW="228600" imgH="241200" progId="Equation.3">
              <p:embed/>
            </p:oleObj>
          </a:graphicData>
        </a:graphic>
      </p:graphicFrame>
      <p:sp>
        <p:nvSpPr>
          <p:cNvPr id="4" name="Round Single Corner Rectangle 3"/>
          <p:cNvSpPr/>
          <p:nvPr/>
        </p:nvSpPr>
        <p:spPr>
          <a:xfrm>
            <a:off x="285750" y="0"/>
            <a:ext cx="3929063" cy="857250"/>
          </a:xfrm>
          <a:prstGeom prst="round1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graphicFrame>
        <p:nvGraphicFramePr>
          <p:cNvPr id="3075" name="Object 3"/>
          <p:cNvGraphicFramePr>
            <a:graphicFrameLocks noChangeAspect="1"/>
          </p:cNvGraphicFramePr>
          <p:nvPr/>
        </p:nvGraphicFramePr>
        <p:xfrm>
          <a:off x="2714625" y="195263"/>
          <a:ext cx="857250" cy="720725"/>
        </p:xfrm>
        <a:graphic>
          <a:graphicData uri="http://schemas.openxmlformats.org/presentationml/2006/ole">
            <p:oleObj spid="_x0000_s3075" name="Equation" r:id="rId6" imgW="228600" imgH="241200" progId="Equation.3">
              <p:embed/>
            </p:oleObj>
          </a:graphicData>
        </a:graphic>
      </p:graphicFrame>
      <p:sp>
        <p:nvSpPr>
          <p:cNvPr id="3077" name="TextBox 5"/>
          <p:cNvSpPr txBox="1">
            <a:spLocks noChangeArrowheads="1"/>
          </p:cNvSpPr>
          <p:nvPr/>
        </p:nvSpPr>
        <p:spPr bwMode="auto">
          <a:xfrm>
            <a:off x="214313" y="214313"/>
            <a:ext cx="2928937"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Modifying </a:t>
            </a:r>
            <a:endParaRPr lang="en-IN" sz="4000" b="1">
              <a:solidFill>
                <a:schemeClr val="bg1"/>
              </a:solidFill>
              <a:latin typeface="Calibri" pitchFamily="34" charset="0"/>
            </a:endParaRPr>
          </a:p>
        </p:txBody>
      </p:sp>
      <p:sp>
        <p:nvSpPr>
          <p:cNvPr id="3078" name="TextBox 2"/>
          <p:cNvSpPr txBox="1">
            <a:spLocks noChangeArrowheads="1"/>
          </p:cNvSpPr>
          <p:nvPr/>
        </p:nvSpPr>
        <p:spPr bwMode="auto">
          <a:xfrm>
            <a:off x="214313" y="928688"/>
            <a:ext cx="8643937" cy="1323975"/>
          </a:xfrm>
          <a:prstGeom prst="rect">
            <a:avLst/>
          </a:prstGeom>
          <a:noFill/>
          <a:ln w="9525">
            <a:noFill/>
            <a:miter lim="800000"/>
            <a:headEnd/>
            <a:tailEnd/>
          </a:ln>
        </p:spPr>
        <p:txBody>
          <a:bodyPr>
            <a:spAutoFit/>
          </a:bodyPr>
          <a:lstStyle/>
          <a:p>
            <a:r>
              <a:rPr lang="en-US" sz="2000" b="1">
                <a:solidFill>
                  <a:srgbClr val="FFFF00"/>
                </a:solidFill>
                <a:latin typeface="Lucida Sans Unicode" pitchFamily="34" charset="0"/>
              </a:rPr>
              <a:t>They can mimic  </a:t>
            </a:r>
            <a:r>
              <a:rPr lang="en-IN" sz="2000" b="1">
                <a:solidFill>
                  <a:srgbClr val="FFFF00"/>
                </a:solidFill>
                <a:latin typeface="Lucida Sans Unicode" pitchFamily="34" charset="0"/>
              </a:rPr>
              <a:t>Λ at the present epoch and give rise  to other  observed values of the equation of state parameter </a:t>
            </a:r>
            <a:r>
              <a:rPr lang="el-GR" sz="2000" b="1">
                <a:solidFill>
                  <a:srgbClr val="FFFF00"/>
                </a:solidFill>
                <a:latin typeface="Lucida Sans Unicode" pitchFamily="34" charset="0"/>
              </a:rPr>
              <a:t>ω</a:t>
            </a:r>
            <a:r>
              <a:rPr lang="en-US" sz="2000" b="1">
                <a:solidFill>
                  <a:srgbClr val="FFFF00"/>
                </a:solidFill>
                <a:latin typeface="Lucida Sans Unicode" pitchFamily="34" charset="0"/>
              </a:rPr>
              <a:t>.</a:t>
            </a:r>
            <a:r>
              <a:rPr lang="en-IN" sz="2000">
                <a:solidFill>
                  <a:srgbClr val="FFFF00"/>
                </a:solidFill>
                <a:latin typeface="Lucida Sans Unicode" pitchFamily="34" charset="0"/>
              </a:rPr>
              <a:t> </a:t>
            </a:r>
            <a:r>
              <a:rPr lang="en-IN" sz="2000" b="1">
                <a:solidFill>
                  <a:srgbClr val="FFFF00"/>
                </a:solidFill>
                <a:latin typeface="Lucida Sans Unicode" pitchFamily="34" charset="0"/>
              </a:rPr>
              <a:t>(</a:t>
            </a:r>
            <a:r>
              <a:rPr lang="el-GR" sz="2000" b="1">
                <a:solidFill>
                  <a:srgbClr val="FFFF00"/>
                </a:solidFill>
                <a:latin typeface="Lucida Sans Unicode" pitchFamily="34" charset="0"/>
              </a:rPr>
              <a:t>ω</a:t>
            </a:r>
            <a:r>
              <a:rPr lang="en-US" sz="2000" b="1">
                <a:solidFill>
                  <a:srgbClr val="FFFF00"/>
                </a:solidFill>
                <a:latin typeface="Lucida Sans Unicode" pitchFamily="34" charset="0"/>
              </a:rPr>
              <a:t> lies in a narrow strip around </a:t>
            </a:r>
            <a:r>
              <a:rPr lang="el-GR" sz="2000" b="1">
                <a:solidFill>
                  <a:srgbClr val="FFFF00"/>
                </a:solidFill>
                <a:latin typeface="Lucida Sans Unicode" pitchFamily="34" charset="0"/>
              </a:rPr>
              <a:t>ω</a:t>
            </a:r>
            <a:r>
              <a:rPr lang="en-US" sz="2000" b="1">
                <a:solidFill>
                  <a:srgbClr val="FFFF00"/>
                </a:solidFill>
                <a:latin typeface="Lucida Sans Unicode" pitchFamily="34" charset="0"/>
              </a:rPr>
              <a:t>=-1</a:t>
            </a:r>
            <a:endParaRPr lang="en-IN" sz="2000" b="1">
              <a:solidFill>
                <a:srgbClr val="FFFF00"/>
              </a:solidFill>
              <a:latin typeface="Lucida Sans Unicode" pitchFamily="34" charset="0"/>
            </a:endParaRPr>
          </a:p>
          <a:p>
            <a:endParaRPr lang="en-IN" sz="2000">
              <a:solidFill>
                <a:srgbClr val="FFFF00"/>
              </a:solidFill>
              <a:latin typeface="Lucida Sans Unicode" pitchFamily="34" charset="0"/>
            </a:endParaRPr>
          </a:p>
        </p:txBody>
      </p:sp>
      <p:sp>
        <p:nvSpPr>
          <p:cNvPr id="3079" name="Rectangle 3"/>
          <p:cNvSpPr>
            <a:spLocks noChangeArrowheads="1"/>
          </p:cNvSpPr>
          <p:nvPr/>
        </p:nvSpPr>
        <p:spPr bwMode="auto">
          <a:xfrm>
            <a:off x="428625" y="2143125"/>
            <a:ext cx="2689225" cy="477838"/>
          </a:xfrm>
          <a:prstGeom prst="rect">
            <a:avLst/>
          </a:prstGeom>
          <a:noFill/>
          <a:ln w="9525">
            <a:noFill/>
            <a:miter lim="800000"/>
            <a:headEnd/>
            <a:tailEnd/>
          </a:ln>
        </p:spPr>
        <p:txBody>
          <a:bodyPr wrap="none">
            <a:spAutoFit/>
          </a:bodyPr>
          <a:lstStyle/>
          <a:p>
            <a:pPr>
              <a:buFont typeface="Times" pitchFamily="1" charset="0"/>
              <a:buChar char="•"/>
            </a:pPr>
            <a:r>
              <a:rPr lang="en-US" altLang="ja-JP" sz="2500" b="1">
                <a:solidFill>
                  <a:srgbClr val="FF0000"/>
                </a:solidFill>
                <a:latin typeface="Lucida Sans Unicode" pitchFamily="34" charset="0"/>
                <a:cs typeface="HGP明朝E"/>
              </a:rPr>
              <a:t> Quintessence :</a:t>
            </a:r>
            <a:endParaRPr lang="en-US" altLang="ja-JP" b="1">
              <a:latin typeface="Lucida Sans Unicode" pitchFamily="34" charset="0"/>
              <a:ea typeface="Osaka" pitchFamily="-111" charset="-128"/>
              <a:cs typeface="HGP明朝E"/>
            </a:endParaRPr>
          </a:p>
        </p:txBody>
      </p:sp>
      <p:pic>
        <p:nvPicPr>
          <p:cNvPr id="3080" name="Picture 24"/>
          <p:cNvPicPr>
            <a:picLocks noChangeAspect="1" noChangeArrowheads="1"/>
          </p:cNvPicPr>
          <p:nvPr/>
        </p:nvPicPr>
        <p:blipFill>
          <a:blip r:embed="rId7"/>
          <a:srcRect/>
          <a:stretch>
            <a:fillRect/>
          </a:stretch>
        </p:blipFill>
        <p:spPr bwMode="auto">
          <a:xfrm>
            <a:off x="4572000" y="2071688"/>
            <a:ext cx="3429000" cy="398462"/>
          </a:xfrm>
          <a:prstGeom prst="rect">
            <a:avLst/>
          </a:prstGeom>
          <a:solidFill>
            <a:srgbClr val="FFC000"/>
          </a:solidFill>
          <a:ln w="9525">
            <a:noFill/>
            <a:miter lim="800000"/>
            <a:headEnd/>
            <a:tailEnd/>
          </a:ln>
        </p:spPr>
      </p:pic>
      <p:sp>
        <p:nvSpPr>
          <p:cNvPr id="3081" name="Rectangle 3"/>
          <p:cNvSpPr txBox="1">
            <a:spLocks noChangeArrowheads="1"/>
          </p:cNvSpPr>
          <p:nvPr/>
        </p:nvSpPr>
        <p:spPr bwMode="auto">
          <a:xfrm>
            <a:off x="142875" y="2638425"/>
            <a:ext cx="3786188" cy="17907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000" b="1" dirty="0">
                <a:latin typeface="Calibri" pitchFamily="34" charset="0"/>
              </a:rPr>
              <a:t>Introduced mostly to address the “why now?” problem</a:t>
            </a:r>
          </a:p>
          <a:p>
            <a:pPr marL="342900" indent="-342900">
              <a:spcBef>
                <a:spcPct val="20000"/>
              </a:spcBef>
              <a:buFont typeface="Arial" pitchFamily="34" charset="0"/>
              <a:buChar char="•"/>
            </a:pPr>
            <a:r>
              <a:rPr lang="en-US" sz="2000" b="1" dirty="0">
                <a:latin typeface="Calibri" pitchFamily="34" charset="0"/>
              </a:rPr>
              <a:t>Potential determines dark energy properties </a:t>
            </a:r>
          </a:p>
        </p:txBody>
      </p:sp>
      <p:sp>
        <p:nvSpPr>
          <p:cNvPr id="14" name="Rectangle 13"/>
          <p:cNvSpPr/>
          <p:nvPr/>
        </p:nvSpPr>
        <p:spPr>
          <a:xfrm>
            <a:off x="4143375" y="3786188"/>
            <a:ext cx="4857750" cy="708025"/>
          </a:xfrm>
          <a:prstGeom prst="rect">
            <a:avLst/>
          </a:prstGeom>
          <a:solidFill>
            <a:schemeClr val="tx1">
              <a:lumMod val="95000"/>
            </a:schemeClr>
          </a:solidFill>
        </p:spPr>
        <p:txBody>
          <a:bodyPr>
            <a:spAutoFit/>
          </a:bodyPr>
          <a:lstStyle/>
          <a:p>
            <a:pPr fontAlgn="auto">
              <a:spcBef>
                <a:spcPts val="0"/>
              </a:spcBef>
              <a:spcAft>
                <a:spcPts val="0"/>
              </a:spcAft>
              <a:defRPr/>
            </a:pPr>
            <a:r>
              <a:rPr lang="en-US" sz="2000" b="1" dirty="0">
                <a:solidFill>
                  <a:schemeClr val="hlink"/>
                </a:solidFill>
                <a:latin typeface="+mn-lt"/>
                <a:cs typeface="+mn-cs"/>
                <a:sym typeface="Symbol" pitchFamily="18" charset="2"/>
              </a:rPr>
              <a:t>Energy density:</a:t>
            </a:r>
            <a:r>
              <a:rPr lang="en-US" sz="2000" b="1" dirty="0">
                <a:solidFill>
                  <a:schemeClr val="accent2"/>
                </a:solidFill>
                <a:latin typeface="+mn-lt"/>
                <a:cs typeface="+mn-cs"/>
                <a:sym typeface="Symbol" pitchFamily="18" charset="2"/>
              </a:rPr>
              <a:t>  </a:t>
            </a:r>
            <a:r>
              <a:rPr lang="en-US" b="1" dirty="0">
                <a:solidFill>
                  <a:srgbClr val="00B050"/>
                </a:solidFill>
                <a:latin typeface="+mn-lt"/>
                <a:cs typeface="+mn-cs"/>
                <a:sym typeface="Symbol" pitchFamily="18" charset="2"/>
              </a:rPr>
              <a:t></a:t>
            </a:r>
            <a:r>
              <a:rPr lang="en-US" b="1" i="1" baseline="-25000" dirty="0">
                <a:solidFill>
                  <a:srgbClr val="00B050"/>
                </a:solidFill>
                <a:latin typeface="+mn-lt"/>
                <a:cs typeface="+mn-cs"/>
                <a:sym typeface="Symbol" pitchFamily="18" charset="2"/>
              </a:rPr>
              <a:t></a:t>
            </a:r>
            <a:r>
              <a:rPr lang="en-US" b="1" dirty="0">
                <a:solidFill>
                  <a:srgbClr val="00B050"/>
                </a:solidFill>
                <a:latin typeface="+mn-lt"/>
                <a:cs typeface="+mn-cs"/>
                <a:sym typeface="Symbol" pitchFamily="18" charset="2"/>
              </a:rPr>
              <a:t> = (1/2) </a:t>
            </a:r>
            <a:r>
              <a:rPr lang="en-US" b="1" i="1" dirty="0">
                <a:solidFill>
                  <a:srgbClr val="00B050"/>
                </a:solidFill>
                <a:latin typeface="+mn-lt"/>
                <a:cs typeface="Times New Roman" pitchFamily="18" charset="0"/>
                <a:sym typeface="Symbol" pitchFamily="18" charset="2"/>
              </a:rPr>
              <a:t> </a:t>
            </a:r>
            <a:r>
              <a:rPr lang="en-US" b="1" baseline="30000" dirty="0">
                <a:solidFill>
                  <a:srgbClr val="00B050"/>
                </a:solidFill>
                <a:latin typeface="+mn-lt"/>
                <a:cs typeface="Times New Roman" pitchFamily="18" charset="0"/>
                <a:sym typeface="Symbol" pitchFamily="18" charset="2"/>
              </a:rPr>
              <a:t>2</a:t>
            </a:r>
            <a:r>
              <a:rPr lang="en-US" b="1" dirty="0">
                <a:solidFill>
                  <a:srgbClr val="00B050"/>
                </a:solidFill>
                <a:latin typeface="+mn-lt"/>
                <a:cs typeface="+mn-cs"/>
                <a:sym typeface="Symbol" pitchFamily="18" charset="2"/>
              </a:rPr>
              <a:t> + V(</a:t>
            </a:r>
            <a:r>
              <a:rPr lang="en-US" b="1" i="1" dirty="0">
                <a:solidFill>
                  <a:srgbClr val="00B050"/>
                </a:solidFill>
                <a:latin typeface="+mn-lt"/>
                <a:cs typeface="Times New Roman" pitchFamily="18" charset="0"/>
                <a:sym typeface="Symbol" pitchFamily="18" charset="2"/>
              </a:rPr>
              <a:t></a:t>
            </a:r>
            <a:r>
              <a:rPr lang="en-US" b="1" dirty="0">
                <a:solidFill>
                  <a:srgbClr val="00B050"/>
                </a:solidFill>
                <a:latin typeface="+mn-lt"/>
                <a:cs typeface="+mn-cs"/>
                <a:sym typeface="Symbol" pitchFamily="18" charset="2"/>
              </a:rPr>
              <a:t>) </a:t>
            </a:r>
          </a:p>
          <a:p>
            <a:pPr fontAlgn="auto">
              <a:spcBef>
                <a:spcPts val="0"/>
              </a:spcBef>
              <a:spcAft>
                <a:spcPts val="0"/>
              </a:spcAft>
              <a:defRPr/>
            </a:pPr>
            <a:r>
              <a:rPr lang="en-US" sz="2000" b="1" dirty="0">
                <a:solidFill>
                  <a:schemeClr val="hlink"/>
                </a:solidFill>
                <a:latin typeface="+mn-lt"/>
                <a:cs typeface="+mn-cs"/>
                <a:sym typeface="Symbol" pitchFamily="18" charset="2"/>
              </a:rPr>
              <a:t>Pressure</a:t>
            </a:r>
            <a:r>
              <a:rPr lang="en-US" sz="2000" b="1" dirty="0">
                <a:solidFill>
                  <a:schemeClr val="accent2"/>
                </a:solidFill>
                <a:latin typeface="+mn-lt"/>
                <a:cs typeface="+mn-cs"/>
                <a:sym typeface="Symbol" pitchFamily="18" charset="2"/>
              </a:rPr>
              <a:t> :	</a:t>
            </a:r>
            <a:r>
              <a:rPr lang="en-US" b="1" dirty="0">
                <a:solidFill>
                  <a:srgbClr val="00B050"/>
                </a:solidFill>
                <a:latin typeface="+mn-lt"/>
                <a:cs typeface="+mn-cs"/>
                <a:sym typeface="Symbol" pitchFamily="18" charset="2"/>
              </a:rPr>
              <a:t>p</a:t>
            </a:r>
            <a:r>
              <a:rPr lang="en-US" b="1" i="1" baseline="-25000" dirty="0">
                <a:solidFill>
                  <a:srgbClr val="00B050"/>
                </a:solidFill>
                <a:latin typeface="+mn-lt"/>
                <a:cs typeface="Times New Roman" pitchFamily="18" charset="0"/>
                <a:sym typeface="Symbol" pitchFamily="18" charset="2"/>
              </a:rPr>
              <a:t></a:t>
            </a:r>
            <a:r>
              <a:rPr lang="en-US" b="1" dirty="0">
                <a:solidFill>
                  <a:srgbClr val="00B050"/>
                </a:solidFill>
                <a:latin typeface="+mn-lt"/>
                <a:cs typeface="+mn-cs"/>
                <a:sym typeface="Symbol" pitchFamily="18" charset="2"/>
              </a:rPr>
              <a:t> = (1/2) </a:t>
            </a:r>
            <a:r>
              <a:rPr lang="en-US" b="1" i="1" dirty="0">
                <a:solidFill>
                  <a:srgbClr val="00B050"/>
                </a:solidFill>
                <a:latin typeface="+mn-lt"/>
                <a:cs typeface="Times New Roman" pitchFamily="18" charset="0"/>
                <a:sym typeface="Symbol" pitchFamily="18" charset="2"/>
              </a:rPr>
              <a:t> </a:t>
            </a:r>
            <a:r>
              <a:rPr lang="en-US" b="1" baseline="30000" dirty="0">
                <a:solidFill>
                  <a:srgbClr val="00B050"/>
                </a:solidFill>
                <a:latin typeface="+mn-lt"/>
                <a:cs typeface="Times New Roman" pitchFamily="18" charset="0"/>
                <a:sym typeface="Symbol" pitchFamily="18" charset="2"/>
              </a:rPr>
              <a:t>2</a:t>
            </a:r>
            <a:r>
              <a:rPr lang="en-US" b="1" dirty="0">
                <a:solidFill>
                  <a:srgbClr val="00B050"/>
                </a:solidFill>
                <a:latin typeface="+mn-lt"/>
                <a:cs typeface="+mn-cs"/>
                <a:sym typeface="Symbol" pitchFamily="18" charset="2"/>
              </a:rPr>
              <a:t> - V(</a:t>
            </a:r>
            <a:r>
              <a:rPr lang="en-US" b="1" i="1" dirty="0">
                <a:solidFill>
                  <a:srgbClr val="00B050"/>
                </a:solidFill>
                <a:latin typeface="+mn-lt"/>
                <a:cs typeface="Times New Roman" pitchFamily="18" charset="0"/>
                <a:sym typeface="Symbol" pitchFamily="18" charset="2"/>
              </a:rPr>
              <a:t></a:t>
            </a:r>
            <a:r>
              <a:rPr lang="en-US" b="1" dirty="0">
                <a:solidFill>
                  <a:srgbClr val="00B050"/>
                </a:solidFill>
                <a:latin typeface="+mn-lt"/>
                <a:cs typeface="+mn-cs"/>
                <a:sym typeface="Symbol" pitchFamily="18" charset="2"/>
              </a:rPr>
              <a:t>)</a:t>
            </a:r>
          </a:p>
        </p:txBody>
      </p:sp>
      <p:sp>
        <p:nvSpPr>
          <p:cNvPr id="3083" name="Rectangle 14"/>
          <p:cNvSpPr>
            <a:spLocks noChangeArrowheads="1"/>
          </p:cNvSpPr>
          <p:nvPr/>
        </p:nvSpPr>
        <p:spPr bwMode="auto">
          <a:xfrm>
            <a:off x="4286250" y="2786063"/>
            <a:ext cx="4572000" cy="708025"/>
          </a:xfrm>
          <a:prstGeom prst="rect">
            <a:avLst/>
          </a:prstGeom>
          <a:solidFill>
            <a:schemeClr val="tx1"/>
          </a:solidFill>
          <a:ln w="9525">
            <a:noFill/>
            <a:miter lim="800000"/>
            <a:headEnd/>
            <a:tailEnd/>
          </a:ln>
        </p:spPr>
        <p:txBody>
          <a:bodyPr>
            <a:spAutoFit/>
          </a:bodyPr>
          <a:lstStyle/>
          <a:p>
            <a:pPr marL="365125" indent="-255588">
              <a:buClr>
                <a:schemeClr val="accent1"/>
              </a:buClr>
              <a:buSzPct val="68000"/>
            </a:pPr>
            <a:r>
              <a:rPr lang="en-US" sz="2000" b="1">
                <a:solidFill>
                  <a:srgbClr val="993366"/>
                </a:solidFill>
                <a:latin typeface="Calibri" pitchFamily="34" charset="0"/>
              </a:rPr>
              <a:t>Energy-momentum tensor</a:t>
            </a:r>
          </a:p>
          <a:p>
            <a:pPr marL="365125" indent="-255588" algn="ctr">
              <a:buClr>
                <a:schemeClr val="accent1"/>
              </a:buClr>
              <a:buSzPct val="68000"/>
            </a:pPr>
            <a:r>
              <a:rPr lang="en-US" sz="2000" b="1">
                <a:solidFill>
                  <a:schemeClr val="bg1"/>
                </a:solidFill>
                <a:latin typeface="Calibri" pitchFamily="34" charset="0"/>
              </a:rPr>
              <a:t>T</a:t>
            </a:r>
            <a:r>
              <a:rPr lang="en-US" sz="2000" b="1" baseline="-25000">
                <a:solidFill>
                  <a:schemeClr val="bg1"/>
                </a:solidFill>
                <a:latin typeface="Calibri" pitchFamily="34" charset="0"/>
                <a:cs typeface="Times New Roman" pitchFamily="18" charset="0"/>
                <a:sym typeface="Symbol" pitchFamily="18" charset="2"/>
              </a:rPr>
              <a:t></a:t>
            </a:r>
            <a:r>
              <a:rPr lang="en-US" sz="2000" b="1">
                <a:solidFill>
                  <a:schemeClr val="bg1"/>
                </a:solidFill>
                <a:latin typeface="Calibri" pitchFamily="34" charset="0"/>
                <a:cs typeface="Times New Roman" pitchFamily="18" charset="0"/>
                <a:sym typeface="Symbol" pitchFamily="18" charset="2"/>
              </a:rPr>
              <a:t>=(2/-g) [ (-g </a:t>
            </a:r>
            <a:r>
              <a:rPr lang="en-US" sz="2000" b="1">
                <a:solidFill>
                  <a:schemeClr val="bg1"/>
                </a:solidFill>
                <a:latin typeface="Brush Script MT" pitchFamily="66" charset="0"/>
                <a:cs typeface="Times New Roman" pitchFamily="18" charset="0"/>
              </a:rPr>
              <a:t>L</a:t>
            </a:r>
            <a:r>
              <a:rPr lang="en-US" sz="2000" b="1">
                <a:solidFill>
                  <a:schemeClr val="bg1"/>
                </a:solidFill>
                <a:latin typeface="Calibri" pitchFamily="34" charset="0"/>
                <a:cs typeface="Times New Roman" pitchFamily="18" charset="0"/>
                <a:sym typeface="Symbol" pitchFamily="18" charset="2"/>
              </a:rPr>
              <a:t> )/g</a:t>
            </a:r>
            <a:r>
              <a:rPr lang="en-US" sz="2000" b="1" baseline="-25000">
                <a:solidFill>
                  <a:schemeClr val="bg1"/>
                </a:solidFill>
                <a:latin typeface="Calibri" pitchFamily="34" charset="0"/>
                <a:cs typeface="Times New Roman" pitchFamily="18" charset="0"/>
                <a:sym typeface="Symbol" pitchFamily="18" charset="2"/>
              </a:rPr>
              <a:t> </a:t>
            </a:r>
            <a:r>
              <a:rPr lang="en-US" sz="2000" b="1">
                <a:solidFill>
                  <a:schemeClr val="bg1"/>
                </a:solidFill>
                <a:latin typeface="Calibri" pitchFamily="34" charset="0"/>
                <a:cs typeface="Times New Roman" pitchFamily="18" charset="0"/>
                <a:sym typeface="Symbol" pitchFamily="18" charset="2"/>
              </a:rPr>
              <a:t>]</a:t>
            </a:r>
          </a:p>
        </p:txBody>
      </p:sp>
      <p:sp>
        <p:nvSpPr>
          <p:cNvPr id="3084" name="TextBox 8"/>
          <p:cNvSpPr txBox="1">
            <a:spLocks noChangeArrowheads="1"/>
          </p:cNvSpPr>
          <p:nvPr/>
        </p:nvSpPr>
        <p:spPr bwMode="auto">
          <a:xfrm>
            <a:off x="214313" y="4572000"/>
            <a:ext cx="6116637" cy="461963"/>
          </a:xfrm>
          <a:prstGeom prst="rect">
            <a:avLst/>
          </a:prstGeom>
          <a:noFill/>
          <a:ln w="9525">
            <a:noFill/>
            <a:miter lim="800000"/>
            <a:headEnd/>
            <a:tailEnd/>
          </a:ln>
        </p:spPr>
        <p:txBody>
          <a:bodyPr wrap="none">
            <a:spAutoFit/>
          </a:bodyPr>
          <a:lstStyle/>
          <a:p>
            <a:r>
              <a:rPr lang="en-IN" sz="2400" b="1">
                <a:solidFill>
                  <a:srgbClr val="FFFF00"/>
                </a:solidFill>
                <a:latin typeface="Calibri" pitchFamily="34" charset="0"/>
              </a:rPr>
              <a:t>Einstein gravity says gravitating mass   </a:t>
            </a:r>
            <a:r>
              <a:rPr lang="en-IN" sz="2400" b="1">
                <a:solidFill>
                  <a:srgbClr val="CC99FF"/>
                </a:solidFill>
                <a:latin typeface="Calibri" pitchFamily="34" charset="0"/>
              </a:rPr>
              <a:t>ρ+3p&lt; 0</a:t>
            </a:r>
            <a:endParaRPr lang="en-IN" sz="2400">
              <a:solidFill>
                <a:srgbClr val="CC99FF"/>
              </a:solidFill>
              <a:latin typeface="Calibri" pitchFamily="34" charset="0"/>
            </a:endParaRPr>
          </a:p>
        </p:txBody>
      </p:sp>
      <p:sp>
        <p:nvSpPr>
          <p:cNvPr id="3085" name="Rectangle 9"/>
          <p:cNvSpPr txBox="1">
            <a:spLocks noChangeArrowheads="1"/>
          </p:cNvSpPr>
          <p:nvPr/>
        </p:nvSpPr>
        <p:spPr bwMode="auto">
          <a:xfrm>
            <a:off x="0" y="4929188"/>
            <a:ext cx="9001125" cy="1846262"/>
          </a:xfrm>
          <a:prstGeom prst="rect">
            <a:avLst/>
          </a:prstGeom>
          <a:noFill/>
          <a:ln w="12700">
            <a:noFill/>
            <a:miter lim="800000"/>
            <a:headEnd/>
            <a:tailEnd/>
          </a:ln>
        </p:spPr>
        <p:txBody>
          <a:bodyPr>
            <a:spAutoFit/>
          </a:bodyPr>
          <a:lstStyle/>
          <a:p>
            <a:endParaRPr lang="en-IN" b="1" dirty="0">
              <a:solidFill>
                <a:srgbClr val="0070C0"/>
              </a:solidFill>
              <a:latin typeface="Calibri" pitchFamily="34" charset="0"/>
            </a:endParaRPr>
          </a:p>
          <a:p>
            <a:r>
              <a:rPr lang="en-IN" sz="2400" b="1" dirty="0">
                <a:latin typeface="Calibri" pitchFamily="34" charset="0"/>
              </a:rPr>
              <a:t> so acceleration if equation of state ratio </a:t>
            </a:r>
            <a:r>
              <a:rPr lang="en-IN" sz="2400" b="1" dirty="0">
                <a:solidFill>
                  <a:srgbClr val="FFC000"/>
                </a:solidFill>
                <a:latin typeface="Calibri" pitchFamily="34" charset="0"/>
              </a:rPr>
              <a:t>w = p/ρ &lt; -1/3</a:t>
            </a:r>
          </a:p>
          <a:p>
            <a:r>
              <a:rPr lang="en-IN" sz="2400" b="1" dirty="0">
                <a:solidFill>
                  <a:srgbClr val="FFC000"/>
                </a:solidFill>
                <a:latin typeface="Calibri" pitchFamily="34" charset="0"/>
                <a:sym typeface="Symbol" pitchFamily="18" charset="2"/>
              </a:rPr>
              <a:t>                      </a:t>
            </a:r>
            <a:r>
              <a:rPr lang="en-IN" sz="2400" b="1" dirty="0">
                <a:solidFill>
                  <a:srgbClr val="FFC000"/>
                </a:solidFill>
                <a:latin typeface="Calibri" pitchFamily="34" charset="0"/>
              </a:rPr>
              <a:t>w = (K-V) / (K+V)</a:t>
            </a:r>
            <a:r>
              <a:rPr lang="en-US" sz="2400" b="1" dirty="0">
                <a:solidFill>
                  <a:srgbClr val="FFC000"/>
                </a:solidFill>
                <a:latin typeface="Calibri" pitchFamily="34" charset="0"/>
                <a:sym typeface="Symbol" pitchFamily="18" charset="2"/>
              </a:rPr>
              <a:t> </a:t>
            </a:r>
          </a:p>
          <a:p>
            <a:r>
              <a:rPr lang="en-IN" sz="2400" b="1" dirty="0">
                <a:latin typeface="Calibri" pitchFamily="34" charset="0"/>
              </a:rPr>
              <a:t>Potential energy dominates (slow roll): </a:t>
            </a:r>
            <a:r>
              <a:rPr lang="en-IN" sz="2400" b="1" dirty="0">
                <a:solidFill>
                  <a:srgbClr val="FFC000"/>
                </a:solidFill>
                <a:latin typeface="Calibri" pitchFamily="34" charset="0"/>
              </a:rPr>
              <a:t>V &gt;&gt; K ⇒ w = -1</a:t>
            </a:r>
          </a:p>
          <a:p>
            <a:r>
              <a:rPr lang="en-IN" sz="2400" b="1" dirty="0">
                <a:latin typeface="Calibri" pitchFamily="34" charset="0"/>
              </a:rPr>
              <a:t>Kinetic energy dominates (fast roll)</a:t>
            </a:r>
            <a:r>
              <a:rPr lang="en-IN" sz="2400" b="1" dirty="0">
                <a:solidFill>
                  <a:srgbClr val="002060"/>
                </a:solidFill>
                <a:latin typeface="Calibri" pitchFamily="34" charset="0"/>
              </a:rPr>
              <a:t>: </a:t>
            </a:r>
            <a:r>
              <a:rPr lang="en-IN" sz="2400" b="1" dirty="0">
                <a:solidFill>
                  <a:srgbClr val="FFC000"/>
                </a:solidFill>
                <a:latin typeface="Calibri" pitchFamily="34" charset="0"/>
              </a:rPr>
              <a:t>K &gt;&gt; V ⇒ w = +1</a:t>
            </a:r>
            <a:endParaRPr lang="en-US" sz="2400" b="1" dirty="0">
              <a:solidFill>
                <a:srgbClr val="FFC000"/>
              </a:solidFill>
              <a:latin typeface="Calibri" pitchFamily="34" charset="0"/>
              <a:sym typeface="Symbol" pitchFamily="18" charset="2"/>
            </a:endParaRPr>
          </a:p>
        </p:txBody>
      </p:sp>
      <p:sp>
        <p:nvSpPr>
          <p:cNvPr id="15" name="Rectangle 14"/>
          <p:cNvSpPr/>
          <p:nvPr/>
        </p:nvSpPr>
        <p:spPr>
          <a:xfrm>
            <a:off x="4571745" y="285728"/>
            <a:ext cx="4023281" cy="369332"/>
          </a:xfrm>
          <a:prstGeom prst="rect">
            <a:avLst/>
          </a:prstGeom>
        </p:spPr>
        <p:txBody>
          <a:bodyPr wrap="none">
            <a:spAutoFit/>
          </a:bodyPr>
          <a:lstStyle/>
          <a:p>
            <a:r>
              <a:rPr lang="en-US" b="1" dirty="0" smtClean="0"/>
              <a:t>SCALAR FIELD AS DARK ENERGY</a:t>
            </a:r>
            <a:endParaRPr lang="en-IN"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TotalTime>
  <Words>1892</Words>
  <Application>Microsoft Office PowerPoint</Application>
  <PresentationFormat>On-screen Show (4:3)</PresentationFormat>
  <Paragraphs>277</Paragraphs>
  <Slides>39</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Office Theme</vt:lpstr>
      <vt:lpstr>Equation</vt:lpstr>
      <vt:lpstr>数式</vt:lpstr>
      <vt:lpstr>Formula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amna</dc:creator>
  <cp:lastModifiedBy>amna</cp:lastModifiedBy>
  <cp:revision>144</cp:revision>
  <dcterms:created xsi:type="dcterms:W3CDTF">2012-06-29T07:52:11Z</dcterms:created>
  <dcterms:modified xsi:type="dcterms:W3CDTF">2012-07-08T22:18:23Z</dcterms:modified>
</cp:coreProperties>
</file>