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2" r:id="rId14"/>
    <p:sldId id="273" r:id="rId15"/>
    <p:sldId id="274" r:id="rId16"/>
    <p:sldId id="275" r:id="rId17"/>
    <p:sldId id="269" r:id="rId18"/>
    <p:sldId id="270" r:id="rId19"/>
    <p:sldId id="271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5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7A9948-967D-4C81-93B4-5409A96C317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EF1369-2178-4BBA-9CE2-C81C6566C5C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0752C-5940-4ED4-9A35-FE5A9550B26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37D70-400F-4F96-9E9F-BF5405F46D1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C0BE82-77CF-4CAB-AE90-47EAFF5334A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7A9AFA-D90D-48F7-AE94-76968BBC6B8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B05D43-7D1F-4CB4-A547-A9DB2FB3318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8EAAC7-8D65-4EFF-9B70-81DAFCECA836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E5769C-26F9-403B-96F6-AE9E3C6562E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289920-D446-4782-B062-6CFFE5AA3C6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836F68-2C80-45DC-BDD4-E6548F3A52D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0EBC925-9D15-4756-8DB5-92DA997CCE7F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000"/>
              <a:t>IUS62</a:t>
            </a:r>
            <a:br>
              <a:rPr lang="fr-FR" sz="4000"/>
            </a:br>
            <a:r>
              <a:rPr lang="fr-FR" sz="4000"/>
              <a:t/>
            </a:r>
            <a:br>
              <a:rPr lang="fr-FR" sz="4000"/>
            </a:br>
            <a:r>
              <a:rPr lang="fr-FR" sz="4000"/>
              <a:t>INCISIVE UNIFIED SIMULATOR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724400"/>
            <a:ext cx="6400800" cy="1752600"/>
          </a:xfrm>
        </p:spPr>
        <p:txBody>
          <a:bodyPr/>
          <a:lstStyle/>
          <a:p>
            <a:r>
              <a:rPr lang="fr-FR"/>
              <a:t>linux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/>
              <a:t>ELEMENTS D’UNE ASSERTION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Propriété : Partie principale d’une assertion, décrit la condition ou la séquence à vérifier.</a:t>
            </a:r>
          </a:p>
          <a:p>
            <a:r>
              <a:rPr lang="fr-FR"/>
              <a:t>Conditions de déclenchement</a:t>
            </a:r>
          </a:p>
          <a:p>
            <a:r>
              <a:rPr lang="fr-FR"/>
              <a:t>Conditions à remplir</a:t>
            </a:r>
          </a:p>
          <a:p>
            <a:r>
              <a:rPr lang="fr-FR"/>
              <a:t>Conditions de désactivation</a:t>
            </a:r>
          </a:p>
          <a:p>
            <a:r>
              <a:rPr lang="en-GB"/>
              <a:t>Exemple :</a:t>
            </a:r>
          </a:p>
          <a:p>
            <a:pPr lvl="1">
              <a:buFontTx/>
              <a:buNone/>
            </a:pPr>
            <a:r>
              <a:rPr lang="en-GB" sz="2400"/>
              <a:t>-- psl ctrl1 : assert never (load='1' AND ena='1') ;</a:t>
            </a:r>
            <a:r>
              <a:rPr lang="fr-FR" sz="240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FONCTIONS PREDEFINIES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u="sng"/>
              <a:t>Fonctions relatives au changement d’état</a:t>
            </a:r>
          </a:p>
          <a:p>
            <a:pPr lvl="1"/>
            <a:r>
              <a:rPr lang="fr-FR" sz="2400"/>
              <a:t>rose()</a:t>
            </a:r>
          </a:p>
          <a:p>
            <a:pPr lvl="1"/>
            <a:r>
              <a:rPr lang="fr-FR" sz="2400"/>
              <a:t>fell()</a:t>
            </a:r>
          </a:p>
          <a:p>
            <a:pPr lvl="1"/>
            <a:r>
              <a:rPr lang="fr-FR" sz="2400"/>
              <a:t>prev()</a:t>
            </a:r>
          </a:p>
          <a:p>
            <a:pPr lvl="1"/>
            <a:r>
              <a:rPr lang="fr-FR" sz="2400"/>
              <a:t>stable()</a:t>
            </a:r>
          </a:p>
          <a:p>
            <a:r>
              <a:rPr lang="fr-FR" u="sng"/>
              <a:t>Fonctions détectant la valeur d’un bit</a:t>
            </a:r>
          </a:p>
          <a:p>
            <a:pPr lvl="1"/>
            <a:r>
              <a:rPr lang="fr-FR" sz="2400"/>
              <a:t>isunknow()</a:t>
            </a:r>
          </a:p>
          <a:p>
            <a:pPr lvl="1"/>
            <a:r>
              <a:rPr lang="fr-FR" sz="2400"/>
              <a:t>countone()</a:t>
            </a:r>
          </a:p>
          <a:p>
            <a:pPr lvl="1"/>
            <a:r>
              <a:rPr lang="fr-FR" sz="2400"/>
              <a:t>onehot()</a:t>
            </a:r>
          </a:p>
          <a:p>
            <a:pPr lvl="1">
              <a:buFontTx/>
              <a:buNone/>
            </a:pPr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/>
              <a:t>OUTILS DU SIMULATEUR NCSIM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Contrôle et visualisation des assertions</a:t>
            </a:r>
          </a:p>
          <a:p>
            <a:pPr lvl="1">
              <a:buFontTx/>
              <a:buNone/>
            </a:pPr>
            <a:r>
              <a:rPr lang="fr-FR"/>
              <a:t>-assert</a:t>
            </a:r>
          </a:p>
          <a:p>
            <a:pPr lvl="1">
              <a:buFontTx/>
              <a:buNone/>
            </a:pPr>
            <a:r>
              <a:rPr lang="fr-FR"/>
              <a:t>Les assertions sont vues comme les autres objets pour le simulateur.</a:t>
            </a:r>
          </a:p>
          <a:p>
            <a:pPr lvl="1">
              <a:buFontTx/>
              <a:buNone/>
            </a:pPr>
            <a:r>
              <a:rPr lang="fr-FR"/>
              <a:t>On peut les visualisées, mettre des points d’arrêts…</a:t>
            </a:r>
          </a:p>
          <a:p>
            <a:pPr lvl="1"/>
            <a:endParaRPr 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>INCISIVE ASSERTION LIBRARY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AIDE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cdnshelp</a:t>
            </a:r>
          </a:p>
          <a:p>
            <a:pPr lvl="1"/>
            <a:r>
              <a:rPr lang="fr-FR"/>
              <a:t>Description des modules ial</a:t>
            </a:r>
          </a:p>
          <a:p>
            <a:pPr lvl="2"/>
            <a:r>
              <a:rPr lang="fr-FR"/>
              <a:t>Manuals: Incisive Assertions-Based Verification</a:t>
            </a:r>
          </a:p>
          <a:p>
            <a:pPr lvl="2">
              <a:buFont typeface="Wingdings" pitchFamily="2" charset="2"/>
              <a:buChar char="Ø"/>
            </a:pPr>
            <a:r>
              <a:rPr lang="fr-FR"/>
              <a:t>ABV Introduction and Overview</a:t>
            </a:r>
          </a:p>
          <a:p>
            <a:pPr lvl="3">
              <a:buFont typeface="Wingdings" pitchFamily="2" charset="2"/>
              <a:buChar char="Ø"/>
            </a:pPr>
            <a:r>
              <a:rPr lang="fr-FR" b="1"/>
              <a:t>2 ABV Documentation Set</a:t>
            </a:r>
          </a:p>
          <a:p>
            <a:pPr lvl="4">
              <a:buFont typeface="Wingdings" pitchFamily="2" charset="2"/>
              <a:buChar char="Ø"/>
            </a:pPr>
            <a:r>
              <a:rPr lang="fr-FR" b="1"/>
              <a:t>Detailed Reference Material for ABV</a:t>
            </a:r>
          </a:p>
          <a:p>
            <a:pPr lvl="4">
              <a:buFont typeface="Wingdings" pitchFamily="2" charset="2"/>
              <a:buChar char="Ø"/>
            </a:pPr>
            <a:r>
              <a:rPr lang="fr-FR" b="1"/>
              <a:t>Incisive Assertion Library Reference</a:t>
            </a:r>
          </a:p>
          <a:p>
            <a:pPr lvl="4">
              <a:buFont typeface="Wingdings" pitchFamily="2" charset="2"/>
              <a:buChar char="Ø"/>
            </a:pPr>
            <a:r>
              <a:rPr lang="fr-FR" b="1"/>
              <a:t>4- Data Sheets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LIBRAIRIES IAL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70 Modules de vérification</a:t>
            </a:r>
          </a:p>
          <a:p>
            <a:endParaRPr lang="fr-FR"/>
          </a:p>
          <a:p>
            <a:pPr lvl="1"/>
            <a:r>
              <a:rPr lang="fr-FR"/>
              <a:t>Ial_constant -&gt; Vérifie que le signal d’entrée à une valeur constante pendant la durée d’un signal enable.</a:t>
            </a:r>
          </a:p>
          <a:p>
            <a:pPr lvl="1"/>
            <a:endParaRPr lang="fr-FR"/>
          </a:p>
          <a:p>
            <a:pPr lvl="1"/>
            <a:r>
              <a:rPr lang="fr-FR"/>
              <a:t>Ial_fifo -&gt; vérifie que la FIFO n’est jamais vide ou pleine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SIMULATION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ial_package.vhd</a:t>
            </a:r>
          </a:p>
          <a:p>
            <a:r>
              <a:rPr lang="fr-FR"/>
              <a:t>ial.v</a:t>
            </a:r>
          </a:p>
          <a:p>
            <a:endParaRPr lang="fr-FR"/>
          </a:p>
          <a:p>
            <a:r>
              <a:rPr lang="fr-FR"/>
              <a:t>Instanciation des modules de vérification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>TRANSACTION BASED VERIFICATION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/>
              <a:t>Outil: TxE</a:t>
            </a:r>
          </a:p>
          <a:p>
            <a:r>
              <a:rPr lang="fr-FR"/>
              <a:t>INTEGRE DANS IUS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TxE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Explorateur de transactions</a:t>
            </a:r>
          </a:p>
          <a:p>
            <a:pPr>
              <a:buFontTx/>
              <a:buNone/>
            </a:pPr>
            <a:endParaRPr lang="fr-FR"/>
          </a:p>
          <a:p>
            <a:pPr lvl="1"/>
            <a:r>
              <a:rPr lang="fr-FR"/>
              <a:t>fiber (stream)</a:t>
            </a:r>
          </a:p>
          <a:p>
            <a:pPr lvl="1"/>
            <a:endParaRPr lang="fr-FR"/>
          </a:p>
          <a:p>
            <a:pPr lvl="3"/>
            <a:r>
              <a:rPr lang="fr-FR" sz="2400"/>
              <a:t>Objet complexe défini en systemc</a:t>
            </a:r>
          </a:p>
          <a:p>
            <a:pPr lvl="2">
              <a:buFontTx/>
              <a:buNone/>
            </a:pPr>
            <a:endParaRPr lang="fr-FR"/>
          </a:p>
          <a:p>
            <a:pPr lvl="1"/>
            <a:r>
              <a:rPr lang="fr-FR"/>
              <a:t>signal</a:t>
            </a:r>
          </a:p>
          <a:p>
            <a:pPr lvl="2">
              <a:buFontTx/>
              <a:buNone/>
            </a:pPr>
            <a:endParaRPr lang="fr-F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TCL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8496300" cy="4824413"/>
          </a:xfrm>
        </p:spPr>
        <p:txBody>
          <a:bodyPr/>
          <a:lstStyle/>
          <a:p>
            <a:r>
              <a:rPr lang="fr-FR"/>
              <a:t>Script tcl</a:t>
            </a:r>
          </a:p>
          <a:p>
            <a:pPr>
              <a:buFontTx/>
              <a:buNone/>
            </a:pPr>
            <a:endParaRPr lang="fr-FR"/>
          </a:p>
          <a:p>
            <a:r>
              <a:rPr lang="fr-FR"/>
              <a:t>Help</a:t>
            </a:r>
          </a:p>
          <a:p>
            <a:pPr lvl="1"/>
            <a:r>
              <a:rPr lang="fr-FR"/>
              <a:t>Manuals: Incisive Unified Simulator</a:t>
            </a:r>
          </a:p>
          <a:p>
            <a:pPr lvl="2"/>
            <a:r>
              <a:rPr lang="fr-FR" sz="2800"/>
              <a:t>Topics : Transaction Explorer User Guide</a:t>
            </a:r>
          </a:p>
          <a:p>
            <a:pPr lvl="2">
              <a:buFontTx/>
              <a:buNone/>
            </a:pPr>
            <a:endParaRPr lang="fr-FR"/>
          </a:p>
          <a:p>
            <a:r>
              <a:rPr lang="fr-FR"/>
              <a:t>Exemples</a:t>
            </a:r>
          </a:p>
          <a:p>
            <a:pPr lvl="1"/>
            <a:r>
              <a:rPr lang="fr-FR"/>
              <a:t>&lt;IUS62&gt;/tools/txe/examples</a:t>
            </a:r>
          </a:p>
          <a:p>
            <a:pPr lvl="1"/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ENVIRONNEMENT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7775575" cy="3917950"/>
          </a:xfrm>
        </p:spPr>
        <p:txBody>
          <a:bodyPr/>
          <a:lstStyle/>
          <a:p>
            <a:r>
              <a:rPr lang="fr-FR"/>
              <a:t>Xwin32 -&gt; lappsun26, lappsun27</a:t>
            </a:r>
          </a:p>
          <a:p>
            <a:pPr>
              <a:buFontTx/>
              <a:buNone/>
            </a:pPr>
            <a:endParaRPr lang="fr-FR"/>
          </a:p>
          <a:p>
            <a:r>
              <a:rPr lang="fr-FR"/>
              <a:t>Script d’initialisation de l’environnement</a:t>
            </a:r>
          </a:p>
          <a:p>
            <a:pPr lvl="1"/>
            <a:r>
              <a:rPr lang="fr-FR"/>
              <a:t>Mldv</a:t>
            </a:r>
          </a:p>
          <a:p>
            <a:r>
              <a:rPr lang="fr-FR"/>
              <a:t>Aide</a:t>
            </a:r>
          </a:p>
          <a:p>
            <a:pPr lvl="1"/>
            <a:r>
              <a:rPr lang="fr-FR"/>
              <a:t>cdnshelp</a:t>
            </a:r>
          </a:p>
          <a:p>
            <a:pPr lvl="1"/>
            <a:endParaRPr lang="fr-FR"/>
          </a:p>
          <a:p>
            <a:pPr lvl="1">
              <a:buFontTx/>
              <a:buNone/>
            </a:pPr>
            <a:endParaRPr lang="fr-F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>COMPARESCAN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/>
              <a:t>Logiciel de comparaison de résultat de simulation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CARACTERISTIQUES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205038"/>
            <a:ext cx="7859712" cy="3773487"/>
          </a:xfrm>
        </p:spPr>
        <p:txBody>
          <a:bodyPr/>
          <a:lstStyle/>
          <a:p>
            <a:r>
              <a:rPr lang="fr-FR"/>
              <a:t>Compare les fichiers SST2 ou VCD</a:t>
            </a:r>
          </a:p>
          <a:p>
            <a:r>
              <a:rPr lang="fr-FR"/>
              <a:t>Crée un fichier rapport</a:t>
            </a:r>
          </a:p>
          <a:p>
            <a:r>
              <a:rPr lang="fr-FR"/>
              <a:t>Deux types de comparaison</a:t>
            </a:r>
          </a:p>
          <a:p>
            <a:pPr lvl="1"/>
            <a:r>
              <a:rPr lang="fr-FR"/>
              <a:t>Deux objets de la même base de données</a:t>
            </a:r>
          </a:p>
          <a:p>
            <a:pPr lvl="1"/>
            <a:r>
              <a:rPr lang="fr-FR"/>
              <a:t>Deux bases de données différentes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comparescan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349500"/>
            <a:ext cx="8218487" cy="3484563"/>
          </a:xfrm>
        </p:spPr>
        <p:txBody>
          <a:bodyPr/>
          <a:lstStyle/>
          <a:p>
            <a:r>
              <a:rPr lang="fr-FR"/>
              <a:t>Commande</a:t>
            </a:r>
          </a:p>
          <a:p>
            <a:pPr lvl="1"/>
            <a:r>
              <a:rPr lang="fr-FR"/>
              <a:t>Comparescan bd-reference.trn bd.trn</a:t>
            </a:r>
          </a:p>
          <a:p>
            <a:pPr lvl="1">
              <a:buFontTx/>
              <a:buNone/>
            </a:pPr>
            <a:endParaRPr lang="fr-FR"/>
          </a:p>
          <a:p>
            <a:r>
              <a:rPr lang="fr-FR"/>
              <a:t>Exemple</a:t>
            </a:r>
          </a:p>
          <a:p>
            <a:pPr lvl="1"/>
            <a:r>
              <a:rPr lang="fr-FR" sz="2400"/>
              <a:t>&lt;IUS62&gt;/tools/simvisdai/examples/comparescan</a:t>
            </a:r>
          </a:p>
          <a:p>
            <a:endParaRPr lang="fr-FR" sz="2400"/>
          </a:p>
          <a:p>
            <a:pPr lvl="1"/>
            <a:endParaRPr lang="fr-FR"/>
          </a:p>
          <a:p>
            <a:pPr lvl="1"/>
            <a:endParaRPr lang="fr-F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>irun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/>
              <a:t>Exécutable permettant de lancer la simulation d’un projet.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LANGUAGES SUPPORTES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8175" y="2636838"/>
            <a:ext cx="6119813" cy="2260600"/>
          </a:xfrm>
        </p:spPr>
        <p:txBody>
          <a:bodyPr/>
          <a:lstStyle/>
          <a:p>
            <a:r>
              <a:rPr lang="fr-FR"/>
              <a:t>VHDL</a:t>
            </a:r>
          </a:p>
          <a:p>
            <a:r>
              <a:rPr lang="fr-FR"/>
              <a:t>VERILOG</a:t>
            </a:r>
          </a:p>
          <a:p>
            <a:r>
              <a:rPr lang="fr-FR"/>
              <a:t>SYSTEMC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AIDE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irun –h</a:t>
            </a:r>
          </a:p>
          <a:p>
            <a:endParaRPr lang="fr-FR"/>
          </a:p>
          <a:p>
            <a:r>
              <a:rPr lang="fr-FR"/>
              <a:t>Commande</a:t>
            </a:r>
          </a:p>
          <a:p>
            <a:endParaRPr lang="fr-FR"/>
          </a:p>
          <a:p>
            <a:r>
              <a:rPr lang="fr-FR"/>
              <a:t>irun –f irun.f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FICHIER D’ARGUMENTS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fr-FR" u="sng"/>
              <a:t>Fichier irun.f</a:t>
            </a:r>
            <a:endParaRPr lang="fr-FR" i="1"/>
          </a:p>
          <a:p>
            <a:pPr>
              <a:lnSpc>
                <a:spcPct val="90000"/>
              </a:lnSpc>
              <a:buFontTx/>
              <a:buNone/>
            </a:pPr>
            <a:r>
              <a:rPr lang="fr-FR" i="1"/>
              <a:t>decompteur.vhd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i="1"/>
              <a:t>simFonct.vhd</a:t>
            </a:r>
            <a:endParaRPr lang="en-GB" i="1"/>
          </a:p>
          <a:p>
            <a:pPr>
              <a:lnSpc>
                <a:spcPct val="90000"/>
              </a:lnSpc>
              <a:buFontTx/>
              <a:buNone/>
            </a:pPr>
            <a:r>
              <a:rPr lang="en-GB" i="1"/>
              <a:t>-top worklib.simFonct:s1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i="1"/>
              <a:t>-access +rwc</a:t>
            </a:r>
            <a:endParaRPr lang="fr-FR" i="1"/>
          </a:p>
          <a:p>
            <a:pPr>
              <a:lnSpc>
                <a:spcPct val="90000"/>
              </a:lnSpc>
              <a:buFontTx/>
              <a:buNone/>
            </a:pPr>
            <a:r>
              <a:rPr lang="fr-FR" i="1"/>
              <a:t>-assert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i="1"/>
              <a:t>-gui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i="1"/>
              <a:t>-input setup.tcl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SCRIPT TCL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sz="2400" i="1"/>
              <a:t>database -open waves -into db1.shm -default -event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i="1"/>
              <a:t>probe -create -shm i1 -all -depth all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i="1"/>
              <a:t>probe -create -assertions -waveform -signals :i1:CTRL1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i="1"/>
              <a:t>probe -create -waveform :load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i="1"/>
              <a:t>probe -create -waveform :clk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i="1"/>
              <a:t>probe -create -waveform :data_in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i="1"/>
              <a:t>probe -create -waveform :ena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i="1"/>
              <a:t>probe -create -waveform :rst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i="1"/>
              <a:t>probe -create -waveform :zero</a:t>
            </a:r>
            <a:endParaRPr lang="fr-FR" sz="2400" i="1"/>
          </a:p>
          <a:p>
            <a:pPr>
              <a:lnSpc>
                <a:spcPct val="90000"/>
              </a:lnSpc>
              <a:buFontTx/>
              <a:buNone/>
            </a:pPr>
            <a:r>
              <a:rPr lang="fr-FR" sz="2400" i="1"/>
              <a:t>run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LOGICIELS IUS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65400"/>
            <a:ext cx="8218488" cy="3560763"/>
          </a:xfrm>
        </p:spPr>
        <p:txBody>
          <a:bodyPr/>
          <a:lstStyle/>
          <a:p>
            <a:r>
              <a:rPr lang="fr-FR"/>
              <a:t>AMS DESIGNER</a:t>
            </a:r>
          </a:p>
          <a:p>
            <a:r>
              <a:rPr lang="fr-FR"/>
              <a:t>SILICON ENSEMBLE</a:t>
            </a:r>
          </a:p>
          <a:p>
            <a:r>
              <a:rPr lang="fr-FR"/>
              <a:t>NC-SC</a:t>
            </a:r>
          </a:p>
          <a:p>
            <a:r>
              <a:rPr lang="fr-FR"/>
              <a:t>NC-VHDL</a:t>
            </a:r>
          </a:p>
          <a:p>
            <a:r>
              <a:rPr lang="fr-FR"/>
              <a:t>NC-VERILOG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>SIMVISION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/>
              <a:t>NOUVELLES FONCTIONALITES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628775"/>
            <a:ext cx="6851650" cy="4421188"/>
          </a:xfrm>
        </p:spPr>
        <p:txBody>
          <a:bodyPr/>
          <a:lstStyle/>
          <a:p>
            <a:r>
              <a:rPr lang="fr-FR"/>
              <a:t>Source Browser</a:t>
            </a:r>
          </a:p>
          <a:p>
            <a:r>
              <a:rPr lang="fr-FR"/>
              <a:t>Schematic Tracer</a:t>
            </a:r>
          </a:p>
          <a:p>
            <a:r>
              <a:rPr lang="fr-FR"/>
              <a:t>Memory Viewer</a:t>
            </a:r>
          </a:p>
          <a:p>
            <a:r>
              <a:rPr lang="fr-FR"/>
              <a:t>Register</a:t>
            </a:r>
          </a:p>
          <a:p>
            <a:r>
              <a:rPr lang="fr-FR"/>
              <a:t>Expression Calculator</a:t>
            </a:r>
          </a:p>
          <a:p>
            <a:r>
              <a:rPr lang="fr-FR"/>
              <a:t>Assertion Browser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CROSS PROBING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16113"/>
            <a:ext cx="8229600" cy="4525962"/>
          </a:xfrm>
        </p:spPr>
        <p:txBody>
          <a:bodyPr/>
          <a:lstStyle/>
          <a:p>
            <a:pPr lvl="3">
              <a:buFontTx/>
              <a:buNone/>
            </a:pPr>
            <a:r>
              <a:rPr lang="fr-FR"/>
              <a:t>Sélectionne une instance dans la fenêtre </a:t>
            </a:r>
            <a:r>
              <a:rPr lang="fr-FR" b="1"/>
              <a:t>Design Browser</a:t>
            </a:r>
          </a:p>
          <a:p>
            <a:pPr lvl="3">
              <a:buFontTx/>
              <a:buNone/>
            </a:pPr>
            <a:r>
              <a:rPr lang="fr-FR"/>
              <a:t>-&gt; </a:t>
            </a:r>
            <a:r>
              <a:rPr lang="fr-FR" b="1"/>
              <a:t>Send to Schematic Tracer</a:t>
            </a:r>
          </a:p>
          <a:p>
            <a:pPr lvl="3">
              <a:buFontTx/>
              <a:buNone/>
            </a:pPr>
            <a:r>
              <a:rPr lang="fr-FR"/>
              <a:t>Les différents process sont représentés sous forme de rectangle</a:t>
            </a:r>
          </a:p>
          <a:p>
            <a:pPr lvl="3">
              <a:buFontTx/>
              <a:buNone/>
            </a:pPr>
            <a:r>
              <a:rPr lang="fr-FR"/>
              <a:t>Sélectionne un process -&gt; </a:t>
            </a:r>
            <a:r>
              <a:rPr lang="fr-FR" b="1"/>
              <a:t>Send to Source Browser</a:t>
            </a:r>
          </a:p>
          <a:p>
            <a:pPr lvl="3">
              <a:buFontTx/>
              <a:buNone/>
            </a:pPr>
            <a:r>
              <a:rPr lang="fr-FR"/>
              <a:t>Le code s’affiche et un pointeur pointe sur la ligne de code</a:t>
            </a:r>
          </a:p>
          <a:p>
            <a:pPr lvl="3">
              <a:buFontTx/>
              <a:buNone/>
            </a:pPr>
            <a:r>
              <a:rPr lang="fr-FR"/>
              <a:t>du process</a:t>
            </a:r>
          </a:p>
          <a:p>
            <a:pPr lvl="3">
              <a:buFontTx/>
              <a:buNone/>
            </a:pPr>
            <a:r>
              <a:rPr lang="fr-FR"/>
              <a:t>Une fois toutes ces fenêtres ouvertes, elles sont toutes en intercommunication.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>OUTILS DE VERIFICATION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400"/>
              <a:t>ASSERTION-BASED VERIFICATION</a:t>
            </a:r>
          </a:p>
          <a:p>
            <a:endParaRPr lang="fr-FR" sz="2400"/>
          </a:p>
          <a:p>
            <a:r>
              <a:rPr lang="fr-FR" sz="2400"/>
              <a:t>TRANSACTION-BASED VERIFICATION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196975"/>
            <a:ext cx="7772400" cy="1470025"/>
          </a:xfrm>
        </p:spPr>
        <p:txBody>
          <a:bodyPr/>
          <a:lstStyle/>
          <a:p>
            <a:r>
              <a:rPr lang="fr-FR"/>
              <a:t>ASSERTION BASED VERIFICATION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213100"/>
            <a:ext cx="6769100" cy="2425700"/>
          </a:xfrm>
        </p:spPr>
        <p:txBody>
          <a:bodyPr/>
          <a:lstStyle/>
          <a:p>
            <a:r>
              <a:rPr lang="fr-FR" sz="2400"/>
              <a:t>PSL PROPERTY SPECIFICATION LANGUAGE</a:t>
            </a:r>
          </a:p>
          <a:p>
            <a:r>
              <a:rPr lang="fr-FR" sz="2400"/>
              <a:t>NORME IEEE 1850</a:t>
            </a:r>
          </a:p>
          <a:p>
            <a:endParaRPr lang="fr-FR" sz="2400"/>
          </a:p>
          <a:p>
            <a:r>
              <a:rPr lang="fr-FR" sz="2400"/>
              <a:t>SVA SYSTEM VERILOG ASSERTION</a:t>
            </a:r>
          </a:p>
          <a:p>
            <a:r>
              <a:rPr lang="fr-FR" sz="2400"/>
              <a:t>NORME IEEE 1800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ASSERTIONS PSL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Les assertions se présente sous la forme de commentaire et du mot clé psl</a:t>
            </a:r>
          </a:p>
          <a:p>
            <a:endParaRPr lang="fr-FR"/>
          </a:p>
          <a:p>
            <a:pPr lvl="1">
              <a:buFontTx/>
              <a:buNone/>
            </a:pPr>
            <a:r>
              <a:rPr lang="fr-FR"/>
              <a:t>	-- psl</a:t>
            </a:r>
          </a:p>
          <a:p>
            <a:pPr lvl="1">
              <a:buFontTx/>
              <a:buNone/>
            </a:pPr>
            <a:endParaRPr lang="fr-FR"/>
          </a:p>
          <a:p>
            <a:pPr lvl="1">
              <a:buFontTx/>
              <a:buNone/>
            </a:pPr>
            <a:r>
              <a:rPr lang="fr-FR"/>
              <a:t>Les assertions psl sont utilisées pour vérifier des relations temporelles entre les différents signaux d’un circuit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532</Words>
  <Application>Microsoft Office PowerPoint</Application>
  <PresentationFormat>Affichage à l'écran (4:3)</PresentationFormat>
  <Paragraphs>157</Paragraphs>
  <Slides>27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30" baseType="lpstr">
      <vt:lpstr>Arial</vt:lpstr>
      <vt:lpstr>Wingdings</vt:lpstr>
      <vt:lpstr>Modèle par défaut</vt:lpstr>
      <vt:lpstr>IUS62  INCISIVE UNIFIED SIMULATOR</vt:lpstr>
      <vt:lpstr>ENVIRONNEMENT</vt:lpstr>
      <vt:lpstr>LOGICIELS IUS</vt:lpstr>
      <vt:lpstr>SIMVISION</vt:lpstr>
      <vt:lpstr>NOUVELLES FONCTIONALITES</vt:lpstr>
      <vt:lpstr>CROSS PROBING</vt:lpstr>
      <vt:lpstr>OUTILS DE VERIFICATION</vt:lpstr>
      <vt:lpstr>ASSERTION BASED VERIFICATION</vt:lpstr>
      <vt:lpstr>ASSERTIONS PSL</vt:lpstr>
      <vt:lpstr>ELEMENTS D’UNE ASSERTION</vt:lpstr>
      <vt:lpstr>FONCTIONS PREDEFINIES</vt:lpstr>
      <vt:lpstr>OUTILS DU SIMULATEUR NCSIM</vt:lpstr>
      <vt:lpstr>INCISIVE ASSERTION LIBRARY</vt:lpstr>
      <vt:lpstr>AIDE</vt:lpstr>
      <vt:lpstr>LIBRAIRIES IAL</vt:lpstr>
      <vt:lpstr>SIMULATION</vt:lpstr>
      <vt:lpstr>TRANSACTION BASED VERIFICATION</vt:lpstr>
      <vt:lpstr>TxE</vt:lpstr>
      <vt:lpstr>TCL</vt:lpstr>
      <vt:lpstr>COMPARESCAN</vt:lpstr>
      <vt:lpstr>CARACTERISTIQUES</vt:lpstr>
      <vt:lpstr>comparescan</vt:lpstr>
      <vt:lpstr>irun</vt:lpstr>
      <vt:lpstr>LANGUAGES SUPPORTES</vt:lpstr>
      <vt:lpstr>AIDE</vt:lpstr>
      <vt:lpstr>FICHIER D’ARGUMENTS</vt:lpstr>
      <vt:lpstr>SCRIPT TCL</vt:lpstr>
    </vt:vector>
  </TitlesOfParts>
  <Company>cnrs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IUS62</dc:title>
  <dc:creator>lapp</dc:creator>
  <cp:lastModifiedBy>drancour</cp:lastModifiedBy>
  <cp:revision>13</cp:revision>
  <dcterms:created xsi:type="dcterms:W3CDTF">2008-02-06T09:02:46Z</dcterms:created>
  <dcterms:modified xsi:type="dcterms:W3CDTF">2008-02-11T16:21:10Z</dcterms:modified>
</cp:coreProperties>
</file>