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charts/chart1.xml" ContentType="application/vnd.openxmlformats-officedocument.drawingml.chart+xml"/>
  <Override PartName="/ppt/diagrams/colors4.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Default Extension="bin" ContentType="application/vnd.openxmlformats-officedocument.oleObject"/>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Default Extension="vml" ContentType="application/vnd.openxmlformats-officedocument.vmlDrawing"/>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38"/>
  </p:notesMasterIdLst>
  <p:sldIdLst>
    <p:sldId id="433" r:id="rId2"/>
    <p:sldId id="434" r:id="rId3"/>
    <p:sldId id="439" r:id="rId4"/>
    <p:sldId id="451" r:id="rId5"/>
    <p:sldId id="460" r:id="rId6"/>
    <p:sldId id="461" r:id="rId7"/>
    <p:sldId id="468" r:id="rId8"/>
    <p:sldId id="467" r:id="rId9"/>
    <p:sldId id="466" r:id="rId10"/>
    <p:sldId id="465" r:id="rId11"/>
    <p:sldId id="463" r:id="rId12"/>
    <p:sldId id="462" r:id="rId13"/>
    <p:sldId id="469" r:id="rId14"/>
    <p:sldId id="470" r:id="rId15"/>
    <p:sldId id="472" r:id="rId16"/>
    <p:sldId id="435" r:id="rId17"/>
    <p:sldId id="474" r:id="rId18"/>
    <p:sldId id="485" r:id="rId19"/>
    <p:sldId id="436" r:id="rId20"/>
    <p:sldId id="477" r:id="rId21"/>
    <p:sldId id="304" r:id="rId22"/>
    <p:sldId id="409" r:id="rId23"/>
    <p:sldId id="417" r:id="rId24"/>
    <p:sldId id="486" r:id="rId25"/>
    <p:sldId id="487" r:id="rId26"/>
    <p:sldId id="480" r:id="rId27"/>
    <p:sldId id="481" r:id="rId28"/>
    <p:sldId id="482" r:id="rId29"/>
    <p:sldId id="302" r:id="rId30"/>
    <p:sldId id="479" r:id="rId31"/>
    <p:sldId id="475" r:id="rId32"/>
    <p:sldId id="396" r:id="rId33"/>
    <p:sldId id="483" r:id="rId34"/>
    <p:sldId id="437" r:id="rId35"/>
    <p:sldId id="476" r:id="rId36"/>
    <p:sldId id="488"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C66"/>
    <a:srgbClr val="CCECFF"/>
    <a:srgbClr val="99CCFF"/>
    <a:srgbClr val="FF9933"/>
    <a:srgbClr val="FF3300"/>
    <a:srgbClr val="CC0000"/>
    <a:srgbClr val="990033"/>
    <a:srgbClr val="66FFCC"/>
    <a:srgbClr val="00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10" autoAdjust="0"/>
    <p:restoredTop sz="94658" autoAdjust="0"/>
  </p:normalViewPr>
  <p:slideViewPr>
    <p:cSldViewPr>
      <p:cViewPr>
        <p:scale>
          <a:sx n="80" d="100"/>
          <a:sy n="80" d="100"/>
        </p:scale>
        <p:origin x="-78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lineChart>
        <c:grouping val="standard"/>
        <c:ser>
          <c:idx val="0"/>
          <c:order val="0"/>
          <c:tx>
            <c:strRef>
              <c:f>Sheet1!$B$1</c:f>
              <c:strCache>
                <c:ptCount val="1"/>
                <c:pt idx="0">
                  <c:v>  </c:v>
                </c:pt>
              </c:strCache>
            </c:strRef>
          </c:tx>
          <c:cat>
            <c:numRef>
              <c:f>Sheet1!$A$2:$A$7</c:f>
              <c:numCache>
                <c:formatCode>General</c:formatCode>
                <c:ptCount val="6"/>
                <c:pt idx="0">
                  <c:v>2002</c:v>
                </c:pt>
                <c:pt idx="1">
                  <c:v>2003</c:v>
                </c:pt>
                <c:pt idx="2">
                  <c:v>2004</c:v>
                </c:pt>
                <c:pt idx="3">
                  <c:v>2005</c:v>
                </c:pt>
                <c:pt idx="4">
                  <c:v>2006</c:v>
                </c:pt>
                <c:pt idx="5">
                  <c:v>2007</c:v>
                </c:pt>
              </c:numCache>
            </c:numRef>
          </c:cat>
          <c:val>
            <c:numRef>
              <c:f>Sheet1!$B$2:$B$7</c:f>
              <c:numCache>
                <c:formatCode>General</c:formatCode>
                <c:ptCount val="6"/>
                <c:pt idx="0">
                  <c:v>57</c:v>
                </c:pt>
                <c:pt idx="1">
                  <c:v>74</c:v>
                </c:pt>
                <c:pt idx="2">
                  <c:v>100</c:v>
                </c:pt>
                <c:pt idx="3">
                  <c:v>151</c:v>
                </c:pt>
                <c:pt idx="4">
                  <c:v>250</c:v>
                </c:pt>
                <c:pt idx="5">
                  <c:v>373</c:v>
                </c:pt>
              </c:numCache>
            </c:numRef>
          </c:val>
        </c:ser>
        <c:marker val="1"/>
        <c:axId val="92398336"/>
        <c:axId val="92399872"/>
      </c:lineChart>
      <c:catAx>
        <c:axId val="92398336"/>
        <c:scaling>
          <c:orientation val="minMax"/>
        </c:scaling>
        <c:axPos val="b"/>
        <c:numFmt formatCode="General" sourceLinked="1"/>
        <c:tickLblPos val="nextTo"/>
        <c:txPr>
          <a:bodyPr/>
          <a:lstStyle/>
          <a:p>
            <a:pPr>
              <a:defRPr>
                <a:effectLst>
                  <a:outerShdw blurRad="38100" dist="38100" dir="2700000" algn="tl">
                    <a:srgbClr val="000000">
                      <a:alpha val="43137"/>
                    </a:srgbClr>
                  </a:outerShdw>
                </a:effectLst>
              </a:defRPr>
            </a:pPr>
            <a:endParaRPr lang="en-US"/>
          </a:p>
        </c:txPr>
        <c:crossAx val="92399872"/>
        <c:crosses val="autoZero"/>
        <c:auto val="1"/>
        <c:lblAlgn val="ctr"/>
        <c:lblOffset val="100"/>
      </c:catAx>
      <c:valAx>
        <c:axId val="92399872"/>
        <c:scaling>
          <c:orientation val="minMax"/>
        </c:scaling>
        <c:axPos val="l"/>
        <c:majorGridlines/>
        <c:numFmt formatCode="General" sourceLinked="1"/>
        <c:tickLblPos val="nextTo"/>
        <c:txPr>
          <a:bodyPr/>
          <a:lstStyle/>
          <a:p>
            <a:pPr>
              <a:defRPr>
                <a:effectLst>
                  <a:outerShdw blurRad="38100" dist="38100" dir="2700000" algn="tl">
                    <a:srgbClr val="000000">
                      <a:alpha val="43137"/>
                    </a:srgbClr>
                  </a:outerShdw>
                </a:effectLst>
              </a:defRPr>
            </a:pPr>
            <a:endParaRPr lang="en-US"/>
          </a:p>
        </c:txPr>
        <c:crossAx val="92398336"/>
        <c:crosses val="autoZero"/>
        <c:crossBetween val="between"/>
      </c:valAx>
    </c:plotArea>
    <c:plotVisOnly val="1"/>
  </c:chart>
  <c:txPr>
    <a:bodyPr/>
    <a:lstStyle/>
    <a:p>
      <a:pPr>
        <a:defRPr sz="1800"/>
      </a:pPr>
      <a:endParaRPr lang="en-US"/>
    </a:p>
  </c:txPr>
  <c:externalData r:id="rId1"/>
</c:chartSpace>
</file>

<file path=ppt/diagrams/_rels/data1.xml.rels><?xml version="1.0" encoding="UTF-8" standalone="yes"?>
<Relationships xmlns="http://schemas.openxmlformats.org/package/2006/relationships"><Relationship Id="rId1" Type="http://schemas.openxmlformats.org/officeDocument/2006/relationships/image" Target="../media/image17.gif"/></Relationships>
</file>

<file path=ppt/diagrams/_rels/data2.xml.rels><?xml version="1.0" encoding="UTF-8" standalone="yes"?>
<Relationships xmlns="http://schemas.openxmlformats.org/package/2006/relationships"><Relationship Id="rId1" Type="http://schemas.openxmlformats.org/officeDocument/2006/relationships/image" Target="../media/image17.gif"/></Relationships>
</file>

<file path=ppt/diagrams/_rels/data3.xml.rels><?xml version="1.0" encoding="UTF-8" standalone="yes"?>
<Relationships xmlns="http://schemas.openxmlformats.org/package/2006/relationships"><Relationship Id="rId1" Type="http://schemas.openxmlformats.org/officeDocument/2006/relationships/image" Target="../media/image17.gif"/></Relationships>
</file>

<file path=ppt/diagrams/_rels/data4.xml.rels><?xml version="1.0" encoding="UTF-8" standalone="yes"?>
<Relationships xmlns="http://schemas.openxmlformats.org/package/2006/relationships"><Relationship Id="rId1" Type="http://schemas.openxmlformats.org/officeDocument/2006/relationships/image" Target="../media/image17.gif"/></Relationships>
</file>

<file path=ppt/diagrams/_rels/data5.xml.rels><?xml version="1.0" encoding="UTF-8" standalone="yes"?>
<Relationships xmlns="http://schemas.openxmlformats.org/package/2006/relationships"><Relationship Id="rId1" Type="http://schemas.openxmlformats.org/officeDocument/2006/relationships/image" Target="../media/image17.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2C213-2691-40A7-980D-FFC300490F7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A9BE9E5-28E8-47A2-ACCA-7B6C2F0219F6}">
      <dgm:prSet phldrT="[Text]" custT="1"/>
      <dgm:spPr>
        <a:solidFill>
          <a:srgbClr val="000099"/>
        </a:solidFill>
      </dgm:spPr>
      <dgm:t>
        <a:bodyPr/>
        <a:lstStyle/>
        <a:p>
          <a:r>
            <a:rPr lang="en-US" sz="3200" b="1" dirty="0" smtClean="0">
              <a:effectLst>
                <a:outerShdw blurRad="38100" dist="38100" dir="2700000" algn="tl">
                  <a:srgbClr val="000000">
                    <a:alpha val="43137"/>
                  </a:srgbClr>
                </a:outerShdw>
              </a:effectLst>
              <a:latin typeface="+mn-lt"/>
            </a:rPr>
            <a:t>Optical Wet-Mate Connectors</a:t>
          </a:r>
          <a:endParaRPr lang="en-US" sz="3200" b="1" dirty="0">
            <a:effectLst>
              <a:outerShdw blurRad="38100" dist="38100" dir="2700000" algn="tl">
                <a:srgbClr val="000000">
                  <a:alpha val="43137"/>
                </a:srgbClr>
              </a:outerShdw>
            </a:effectLst>
            <a:latin typeface="+mn-lt"/>
          </a:endParaRPr>
        </a:p>
      </dgm:t>
    </dgm:pt>
    <dgm:pt modelId="{941DB471-6F6B-4DBD-AF5F-F4FC44E14589}" type="par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A4FD1BEF-6332-48E4-8DCE-91558E4D05D1}" type="sib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905D51F7-219E-4D59-8FA9-D3ED19F43204}" type="pres">
      <dgm:prSet presAssocID="{EF62C213-2691-40A7-980D-FFC300490F7F}" presName="linear" presStyleCnt="0">
        <dgm:presLayoutVars>
          <dgm:dir/>
          <dgm:resizeHandles val="exact"/>
        </dgm:presLayoutVars>
      </dgm:prSet>
      <dgm:spPr/>
      <dgm:t>
        <a:bodyPr/>
        <a:lstStyle/>
        <a:p>
          <a:endParaRPr lang="en-US"/>
        </a:p>
      </dgm:t>
    </dgm:pt>
    <dgm:pt modelId="{C652B126-FEE1-4D8F-B508-826CA9ECF030}" type="pres">
      <dgm:prSet presAssocID="{AA9BE9E5-28E8-47A2-ACCA-7B6C2F0219F6}" presName="comp" presStyleCnt="0"/>
      <dgm:spPr/>
    </dgm:pt>
    <dgm:pt modelId="{222643BC-CDFF-414F-90F5-1819ED70F1AE}" type="pres">
      <dgm:prSet presAssocID="{AA9BE9E5-28E8-47A2-ACCA-7B6C2F0219F6}" presName="box" presStyleLbl="node1" presStyleIdx="0" presStyleCnt="1"/>
      <dgm:spPr/>
      <dgm:t>
        <a:bodyPr/>
        <a:lstStyle/>
        <a:p>
          <a:endParaRPr lang="en-US"/>
        </a:p>
      </dgm:t>
    </dgm:pt>
    <dgm:pt modelId="{C9F5FD1C-9476-4E73-BDB4-38765075301A}" type="pres">
      <dgm:prSet presAssocID="{AA9BE9E5-28E8-47A2-ACCA-7B6C2F0219F6}" presName="img" presStyleLbl="fgImgPlace1" presStyleIdx="0" presStyleCnt="1" custLinFactNeighborX="4741" custLinFactNeighborY="658"/>
      <dgm:spPr>
        <a:blipFill rotWithShape="0">
          <a:blip xmlns:r="http://schemas.openxmlformats.org/officeDocument/2006/relationships" r:embed="rId1"/>
          <a:stretch>
            <a:fillRect/>
          </a:stretch>
        </a:blipFill>
      </dgm:spPr>
    </dgm:pt>
    <dgm:pt modelId="{41CA2EA1-E473-448D-B044-183935A12FB6}" type="pres">
      <dgm:prSet presAssocID="{AA9BE9E5-28E8-47A2-ACCA-7B6C2F0219F6}" presName="text" presStyleLbl="node1" presStyleIdx="0" presStyleCnt="1">
        <dgm:presLayoutVars>
          <dgm:bulletEnabled val="1"/>
        </dgm:presLayoutVars>
      </dgm:prSet>
      <dgm:spPr/>
      <dgm:t>
        <a:bodyPr/>
        <a:lstStyle/>
        <a:p>
          <a:endParaRPr lang="en-US"/>
        </a:p>
      </dgm:t>
    </dgm:pt>
  </dgm:ptLst>
  <dgm:cxnLst>
    <dgm:cxn modelId="{92A77E36-6581-4811-9472-C2E0816A7DC6}" type="presOf" srcId="{AA9BE9E5-28E8-47A2-ACCA-7B6C2F0219F6}" destId="{222643BC-CDFF-414F-90F5-1819ED70F1AE}" srcOrd="0" destOrd="0" presId="urn:microsoft.com/office/officeart/2005/8/layout/vList4"/>
    <dgm:cxn modelId="{5970C8BF-38F7-47F6-BCFE-71B3110B63A3}" srcId="{EF62C213-2691-40A7-980D-FFC300490F7F}" destId="{AA9BE9E5-28E8-47A2-ACCA-7B6C2F0219F6}" srcOrd="0" destOrd="0" parTransId="{941DB471-6F6B-4DBD-AF5F-F4FC44E14589}" sibTransId="{A4FD1BEF-6332-48E4-8DCE-91558E4D05D1}"/>
    <dgm:cxn modelId="{B168A509-B614-44AE-90F0-C1896597BA59}" type="presOf" srcId="{EF62C213-2691-40A7-980D-FFC300490F7F}" destId="{905D51F7-219E-4D59-8FA9-D3ED19F43204}" srcOrd="0" destOrd="0" presId="urn:microsoft.com/office/officeart/2005/8/layout/vList4"/>
    <dgm:cxn modelId="{725A47CC-D1C7-4346-8339-0476411E1FE7}" type="presOf" srcId="{AA9BE9E5-28E8-47A2-ACCA-7B6C2F0219F6}" destId="{41CA2EA1-E473-448D-B044-183935A12FB6}" srcOrd="1" destOrd="0" presId="urn:microsoft.com/office/officeart/2005/8/layout/vList4"/>
    <dgm:cxn modelId="{00D8E8B7-01E1-4506-8393-A5938F0C7CEA}" type="presParOf" srcId="{905D51F7-219E-4D59-8FA9-D3ED19F43204}" destId="{C652B126-FEE1-4D8F-B508-826CA9ECF030}" srcOrd="0" destOrd="0" presId="urn:microsoft.com/office/officeart/2005/8/layout/vList4"/>
    <dgm:cxn modelId="{238AFEBE-063F-4B96-9CBA-9ED49E2FBB20}" type="presParOf" srcId="{C652B126-FEE1-4D8F-B508-826CA9ECF030}" destId="{222643BC-CDFF-414F-90F5-1819ED70F1AE}" srcOrd="0" destOrd="0" presId="urn:microsoft.com/office/officeart/2005/8/layout/vList4"/>
    <dgm:cxn modelId="{86A0A90A-67ED-4198-86D1-599AED8BD75A}" type="presParOf" srcId="{C652B126-FEE1-4D8F-B508-826CA9ECF030}" destId="{C9F5FD1C-9476-4E73-BDB4-38765075301A}" srcOrd="1" destOrd="0" presId="urn:microsoft.com/office/officeart/2005/8/layout/vList4"/>
    <dgm:cxn modelId="{EE777D54-6B4D-4514-87D2-29DF845F492C}" type="presParOf" srcId="{C652B126-FEE1-4D8F-B508-826CA9ECF030}" destId="{41CA2EA1-E473-448D-B044-183935A12FB6}" srcOrd="2" destOrd="0" presId="urn:microsoft.com/office/officeart/2005/8/layout/vList4"/>
  </dgm:cxnLst>
  <dgm:bg/>
  <dgm:whole/>
</dgm:dataModel>
</file>

<file path=ppt/diagrams/data2.xml><?xml version="1.0" encoding="utf-8"?>
<dgm:dataModel xmlns:dgm="http://schemas.openxmlformats.org/drawingml/2006/diagram" xmlns:a="http://schemas.openxmlformats.org/drawingml/2006/main">
  <dgm:ptLst>
    <dgm:pt modelId="{EF62C213-2691-40A7-980D-FFC300490F7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A9BE9E5-28E8-47A2-ACCA-7B6C2F0219F6}">
      <dgm:prSet phldrT="[Text]" custT="1"/>
      <dgm:spPr>
        <a:solidFill>
          <a:srgbClr val="000099"/>
        </a:solidFill>
      </dgm:spPr>
      <dgm:t>
        <a:bodyPr/>
        <a:lstStyle/>
        <a:p>
          <a:r>
            <a:rPr lang="en-US" sz="3200" b="1" dirty="0" smtClean="0">
              <a:effectLst>
                <a:outerShdw blurRad="38100" dist="38100" dir="2700000" algn="tl">
                  <a:srgbClr val="000000">
                    <a:alpha val="43137"/>
                  </a:srgbClr>
                </a:outerShdw>
              </a:effectLst>
              <a:latin typeface="+mn-lt"/>
            </a:rPr>
            <a:t>Optical Wet-Mate Connectors</a:t>
          </a:r>
          <a:endParaRPr lang="en-US" sz="3200" b="1" dirty="0">
            <a:effectLst>
              <a:outerShdw blurRad="38100" dist="38100" dir="2700000" algn="tl">
                <a:srgbClr val="000000">
                  <a:alpha val="43137"/>
                </a:srgbClr>
              </a:outerShdw>
            </a:effectLst>
            <a:latin typeface="+mn-lt"/>
          </a:endParaRPr>
        </a:p>
      </dgm:t>
    </dgm:pt>
    <dgm:pt modelId="{941DB471-6F6B-4DBD-AF5F-F4FC44E14589}" type="par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A4FD1BEF-6332-48E4-8DCE-91558E4D05D1}" type="sib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905D51F7-219E-4D59-8FA9-D3ED19F43204}" type="pres">
      <dgm:prSet presAssocID="{EF62C213-2691-40A7-980D-FFC300490F7F}" presName="linear" presStyleCnt="0">
        <dgm:presLayoutVars>
          <dgm:dir/>
          <dgm:resizeHandles val="exact"/>
        </dgm:presLayoutVars>
      </dgm:prSet>
      <dgm:spPr/>
      <dgm:t>
        <a:bodyPr/>
        <a:lstStyle/>
        <a:p>
          <a:endParaRPr lang="en-US"/>
        </a:p>
      </dgm:t>
    </dgm:pt>
    <dgm:pt modelId="{C652B126-FEE1-4D8F-B508-826CA9ECF030}" type="pres">
      <dgm:prSet presAssocID="{AA9BE9E5-28E8-47A2-ACCA-7B6C2F0219F6}" presName="comp" presStyleCnt="0"/>
      <dgm:spPr/>
    </dgm:pt>
    <dgm:pt modelId="{222643BC-CDFF-414F-90F5-1819ED70F1AE}" type="pres">
      <dgm:prSet presAssocID="{AA9BE9E5-28E8-47A2-ACCA-7B6C2F0219F6}" presName="box" presStyleLbl="node1" presStyleIdx="0" presStyleCnt="1"/>
      <dgm:spPr/>
      <dgm:t>
        <a:bodyPr/>
        <a:lstStyle/>
        <a:p>
          <a:endParaRPr lang="en-US"/>
        </a:p>
      </dgm:t>
    </dgm:pt>
    <dgm:pt modelId="{C9F5FD1C-9476-4E73-BDB4-38765075301A}" type="pres">
      <dgm:prSet presAssocID="{AA9BE9E5-28E8-47A2-ACCA-7B6C2F0219F6}" presName="img" presStyleLbl="fgImgPlace1" presStyleIdx="0" presStyleCnt="1" custLinFactNeighborX="4741" custLinFactNeighborY="658"/>
      <dgm:spPr>
        <a:blipFill rotWithShape="0">
          <a:blip xmlns:r="http://schemas.openxmlformats.org/officeDocument/2006/relationships" r:embed="rId1"/>
          <a:stretch>
            <a:fillRect/>
          </a:stretch>
        </a:blipFill>
      </dgm:spPr>
    </dgm:pt>
    <dgm:pt modelId="{41CA2EA1-E473-448D-B044-183935A12FB6}" type="pres">
      <dgm:prSet presAssocID="{AA9BE9E5-28E8-47A2-ACCA-7B6C2F0219F6}" presName="text" presStyleLbl="node1" presStyleIdx="0" presStyleCnt="1">
        <dgm:presLayoutVars>
          <dgm:bulletEnabled val="1"/>
        </dgm:presLayoutVars>
      </dgm:prSet>
      <dgm:spPr/>
      <dgm:t>
        <a:bodyPr/>
        <a:lstStyle/>
        <a:p>
          <a:endParaRPr lang="en-US"/>
        </a:p>
      </dgm:t>
    </dgm:pt>
  </dgm:ptLst>
  <dgm:cxnLst>
    <dgm:cxn modelId="{AC1E89AC-9E0F-4918-9E1F-D4203B95D44B}" type="presOf" srcId="{AA9BE9E5-28E8-47A2-ACCA-7B6C2F0219F6}" destId="{222643BC-CDFF-414F-90F5-1819ED70F1AE}" srcOrd="0" destOrd="0" presId="urn:microsoft.com/office/officeart/2005/8/layout/vList4"/>
    <dgm:cxn modelId="{E39AD585-2135-4038-BEED-5EF2C3D845CA}" type="presOf" srcId="{EF62C213-2691-40A7-980D-FFC300490F7F}" destId="{905D51F7-219E-4D59-8FA9-D3ED19F43204}" srcOrd="0" destOrd="0" presId="urn:microsoft.com/office/officeart/2005/8/layout/vList4"/>
    <dgm:cxn modelId="{5970C8BF-38F7-47F6-BCFE-71B3110B63A3}" srcId="{EF62C213-2691-40A7-980D-FFC300490F7F}" destId="{AA9BE9E5-28E8-47A2-ACCA-7B6C2F0219F6}" srcOrd="0" destOrd="0" parTransId="{941DB471-6F6B-4DBD-AF5F-F4FC44E14589}" sibTransId="{A4FD1BEF-6332-48E4-8DCE-91558E4D05D1}"/>
    <dgm:cxn modelId="{D4616D85-D727-4954-B38C-AA8BE072088B}" type="presOf" srcId="{AA9BE9E5-28E8-47A2-ACCA-7B6C2F0219F6}" destId="{41CA2EA1-E473-448D-B044-183935A12FB6}" srcOrd="1" destOrd="0" presId="urn:microsoft.com/office/officeart/2005/8/layout/vList4"/>
    <dgm:cxn modelId="{CB36E7E5-ADFB-4E66-AD76-6FF1A4C30F84}" type="presParOf" srcId="{905D51F7-219E-4D59-8FA9-D3ED19F43204}" destId="{C652B126-FEE1-4D8F-B508-826CA9ECF030}" srcOrd="0" destOrd="0" presId="urn:microsoft.com/office/officeart/2005/8/layout/vList4"/>
    <dgm:cxn modelId="{2CF7B334-73A5-4D68-8089-A6B79BD3D215}" type="presParOf" srcId="{C652B126-FEE1-4D8F-B508-826CA9ECF030}" destId="{222643BC-CDFF-414F-90F5-1819ED70F1AE}" srcOrd="0" destOrd="0" presId="urn:microsoft.com/office/officeart/2005/8/layout/vList4"/>
    <dgm:cxn modelId="{F88B2F23-BAC7-4E73-9E36-880A85007A8A}" type="presParOf" srcId="{C652B126-FEE1-4D8F-B508-826CA9ECF030}" destId="{C9F5FD1C-9476-4E73-BDB4-38765075301A}" srcOrd="1" destOrd="0" presId="urn:microsoft.com/office/officeart/2005/8/layout/vList4"/>
    <dgm:cxn modelId="{DF0B1988-2BE1-4721-A9DC-B46102D95359}" type="presParOf" srcId="{C652B126-FEE1-4D8F-B508-826CA9ECF030}" destId="{41CA2EA1-E473-448D-B044-183935A12FB6}" srcOrd="2" destOrd="0" presId="urn:microsoft.com/office/officeart/2005/8/layout/vList4"/>
  </dgm:cxnLst>
  <dgm:bg/>
  <dgm:whole/>
</dgm:dataModel>
</file>

<file path=ppt/diagrams/data3.xml><?xml version="1.0" encoding="utf-8"?>
<dgm:dataModel xmlns:dgm="http://schemas.openxmlformats.org/drawingml/2006/diagram" xmlns:a="http://schemas.openxmlformats.org/drawingml/2006/main">
  <dgm:ptLst>
    <dgm:pt modelId="{EF62C213-2691-40A7-980D-FFC300490F7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A9BE9E5-28E8-47A2-ACCA-7B6C2F0219F6}">
      <dgm:prSet phldrT="[Text]" custT="1"/>
      <dgm:spPr>
        <a:solidFill>
          <a:srgbClr val="000099"/>
        </a:solidFill>
      </dgm:spPr>
      <dgm:t>
        <a:bodyPr/>
        <a:lstStyle/>
        <a:p>
          <a:r>
            <a:rPr lang="en-US" sz="3200" b="1" dirty="0" smtClean="0">
              <a:effectLst>
                <a:outerShdw blurRad="38100" dist="38100" dir="2700000" algn="tl">
                  <a:srgbClr val="000000">
                    <a:alpha val="43137"/>
                  </a:srgbClr>
                </a:outerShdw>
              </a:effectLst>
              <a:latin typeface="Arial" pitchFamily="34" charset="0"/>
              <a:cs typeface="Arial" pitchFamily="34" charset="0"/>
            </a:rPr>
            <a:t>Optical Wet-Mate Connectors</a:t>
          </a:r>
          <a:endParaRPr lang="en-US" sz="3200" b="1" dirty="0">
            <a:effectLst>
              <a:outerShdw blurRad="38100" dist="38100" dir="2700000" algn="tl">
                <a:srgbClr val="000000">
                  <a:alpha val="43137"/>
                </a:srgbClr>
              </a:outerShdw>
            </a:effectLst>
            <a:latin typeface="Arial" pitchFamily="34" charset="0"/>
            <a:cs typeface="Arial" pitchFamily="34" charset="0"/>
          </a:endParaRPr>
        </a:p>
      </dgm:t>
    </dgm:pt>
    <dgm:pt modelId="{941DB471-6F6B-4DBD-AF5F-F4FC44E14589}" type="par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A4FD1BEF-6332-48E4-8DCE-91558E4D05D1}" type="sib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905D51F7-219E-4D59-8FA9-D3ED19F43204}" type="pres">
      <dgm:prSet presAssocID="{EF62C213-2691-40A7-980D-FFC300490F7F}" presName="linear" presStyleCnt="0">
        <dgm:presLayoutVars>
          <dgm:dir/>
          <dgm:resizeHandles val="exact"/>
        </dgm:presLayoutVars>
      </dgm:prSet>
      <dgm:spPr/>
      <dgm:t>
        <a:bodyPr/>
        <a:lstStyle/>
        <a:p>
          <a:endParaRPr lang="en-US"/>
        </a:p>
      </dgm:t>
    </dgm:pt>
    <dgm:pt modelId="{C652B126-FEE1-4D8F-B508-826CA9ECF030}" type="pres">
      <dgm:prSet presAssocID="{AA9BE9E5-28E8-47A2-ACCA-7B6C2F0219F6}" presName="comp" presStyleCnt="0"/>
      <dgm:spPr/>
    </dgm:pt>
    <dgm:pt modelId="{222643BC-CDFF-414F-90F5-1819ED70F1AE}" type="pres">
      <dgm:prSet presAssocID="{AA9BE9E5-28E8-47A2-ACCA-7B6C2F0219F6}" presName="box" presStyleLbl="node1" presStyleIdx="0" presStyleCnt="1"/>
      <dgm:spPr/>
      <dgm:t>
        <a:bodyPr/>
        <a:lstStyle/>
        <a:p>
          <a:endParaRPr lang="en-US"/>
        </a:p>
      </dgm:t>
    </dgm:pt>
    <dgm:pt modelId="{C9F5FD1C-9476-4E73-BDB4-38765075301A}" type="pres">
      <dgm:prSet presAssocID="{AA9BE9E5-28E8-47A2-ACCA-7B6C2F0219F6}" presName="img" presStyleLbl="fgImgPlace1" presStyleIdx="0" presStyleCnt="1"/>
      <dgm:spPr>
        <a:blipFill rotWithShape="0">
          <a:blip xmlns:r="http://schemas.openxmlformats.org/officeDocument/2006/relationships" r:embed="rId1"/>
          <a:stretch>
            <a:fillRect/>
          </a:stretch>
        </a:blipFill>
      </dgm:spPr>
    </dgm:pt>
    <dgm:pt modelId="{41CA2EA1-E473-448D-B044-183935A12FB6}" type="pres">
      <dgm:prSet presAssocID="{AA9BE9E5-28E8-47A2-ACCA-7B6C2F0219F6}" presName="text" presStyleLbl="node1" presStyleIdx="0" presStyleCnt="1">
        <dgm:presLayoutVars>
          <dgm:bulletEnabled val="1"/>
        </dgm:presLayoutVars>
      </dgm:prSet>
      <dgm:spPr/>
      <dgm:t>
        <a:bodyPr/>
        <a:lstStyle/>
        <a:p>
          <a:endParaRPr lang="en-US"/>
        </a:p>
      </dgm:t>
    </dgm:pt>
  </dgm:ptLst>
  <dgm:cxnLst>
    <dgm:cxn modelId="{D7C073EC-0583-4845-A4A4-4CF913397343}" type="presOf" srcId="{AA9BE9E5-28E8-47A2-ACCA-7B6C2F0219F6}" destId="{222643BC-CDFF-414F-90F5-1819ED70F1AE}" srcOrd="0" destOrd="0" presId="urn:microsoft.com/office/officeart/2005/8/layout/vList4"/>
    <dgm:cxn modelId="{E7826430-20E3-4909-ADE7-57753DDD81E8}" type="presOf" srcId="{AA9BE9E5-28E8-47A2-ACCA-7B6C2F0219F6}" destId="{41CA2EA1-E473-448D-B044-183935A12FB6}" srcOrd="1" destOrd="0" presId="urn:microsoft.com/office/officeart/2005/8/layout/vList4"/>
    <dgm:cxn modelId="{5970C8BF-38F7-47F6-BCFE-71B3110B63A3}" srcId="{EF62C213-2691-40A7-980D-FFC300490F7F}" destId="{AA9BE9E5-28E8-47A2-ACCA-7B6C2F0219F6}" srcOrd="0" destOrd="0" parTransId="{941DB471-6F6B-4DBD-AF5F-F4FC44E14589}" sibTransId="{A4FD1BEF-6332-48E4-8DCE-91558E4D05D1}"/>
    <dgm:cxn modelId="{32BF5B76-B850-459E-9A0E-8D93C6DFBEF4}" type="presOf" srcId="{EF62C213-2691-40A7-980D-FFC300490F7F}" destId="{905D51F7-219E-4D59-8FA9-D3ED19F43204}" srcOrd="0" destOrd="0" presId="urn:microsoft.com/office/officeart/2005/8/layout/vList4"/>
    <dgm:cxn modelId="{6608F97C-B7C3-4B4A-B567-F34341077E17}" type="presParOf" srcId="{905D51F7-219E-4D59-8FA9-D3ED19F43204}" destId="{C652B126-FEE1-4D8F-B508-826CA9ECF030}" srcOrd="0" destOrd="0" presId="urn:microsoft.com/office/officeart/2005/8/layout/vList4"/>
    <dgm:cxn modelId="{CA457DFA-2DA6-41A0-9D49-AE7E44548A3D}" type="presParOf" srcId="{C652B126-FEE1-4D8F-B508-826CA9ECF030}" destId="{222643BC-CDFF-414F-90F5-1819ED70F1AE}" srcOrd="0" destOrd="0" presId="urn:microsoft.com/office/officeart/2005/8/layout/vList4"/>
    <dgm:cxn modelId="{15424421-A420-47B0-84A3-1374F0E975B2}" type="presParOf" srcId="{C652B126-FEE1-4D8F-B508-826CA9ECF030}" destId="{C9F5FD1C-9476-4E73-BDB4-38765075301A}" srcOrd="1" destOrd="0" presId="urn:microsoft.com/office/officeart/2005/8/layout/vList4"/>
    <dgm:cxn modelId="{E67B9CB3-4B30-4300-B0BD-02197A84D004}" type="presParOf" srcId="{C652B126-FEE1-4D8F-B508-826CA9ECF030}" destId="{41CA2EA1-E473-448D-B044-183935A12FB6}" srcOrd="2" destOrd="0" presId="urn:microsoft.com/office/officeart/2005/8/layout/vList4"/>
  </dgm:cxnLst>
  <dgm:bg/>
  <dgm:whole/>
</dgm:dataModel>
</file>

<file path=ppt/diagrams/data4.xml><?xml version="1.0" encoding="utf-8"?>
<dgm:dataModel xmlns:dgm="http://schemas.openxmlformats.org/drawingml/2006/diagram" xmlns:a="http://schemas.openxmlformats.org/drawingml/2006/main">
  <dgm:ptLst>
    <dgm:pt modelId="{EF62C213-2691-40A7-980D-FFC300490F7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A9BE9E5-28E8-47A2-ACCA-7B6C2F0219F6}">
      <dgm:prSet phldrT="[Text]" custT="1"/>
      <dgm:spPr>
        <a:solidFill>
          <a:srgbClr val="000099"/>
        </a:solidFill>
      </dgm:spPr>
      <dgm:t>
        <a:bodyPr/>
        <a:lstStyle/>
        <a:p>
          <a:r>
            <a:rPr lang="en-US" sz="3200" b="1" dirty="0" smtClean="0">
              <a:effectLst>
                <a:outerShdw blurRad="38100" dist="38100" dir="2700000" algn="tl">
                  <a:srgbClr val="000000">
                    <a:alpha val="43137"/>
                  </a:srgbClr>
                </a:outerShdw>
              </a:effectLst>
              <a:latin typeface="Arial" pitchFamily="34" charset="0"/>
              <a:cs typeface="Arial" pitchFamily="34" charset="0"/>
            </a:rPr>
            <a:t>Optical Wet-Mate Connectors</a:t>
          </a:r>
          <a:endParaRPr lang="en-US" sz="3200" b="1" dirty="0">
            <a:effectLst>
              <a:outerShdw blurRad="38100" dist="38100" dir="2700000" algn="tl">
                <a:srgbClr val="000000">
                  <a:alpha val="43137"/>
                </a:srgbClr>
              </a:outerShdw>
            </a:effectLst>
            <a:latin typeface="Arial" pitchFamily="34" charset="0"/>
            <a:cs typeface="Arial" pitchFamily="34" charset="0"/>
          </a:endParaRPr>
        </a:p>
      </dgm:t>
    </dgm:pt>
    <dgm:pt modelId="{941DB471-6F6B-4DBD-AF5F-F4FC44E14589}" type="par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A4FD1BEF-6332-48E4-8DCE-91558E4D05D1}" type="sib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905D51F7-219E-4D59-8FA9-D3ED19F43204}" type="pres">
      <dgm:prSet presAssocID="{EF62C213-2691-40A7-980D-FFC300490F7F}" presName="linear" presStyleCnt="0">
        <dgm:presLayoutVars>
          <dgm:dir/>
          <dgm:resizeHandles val="exact"/>
        </dgm:presLayoutVars>
      </dgm:prSet>
      <dgm:spPr/>
      <dgm:t>
        <a:bodyPr/>
        <a:lstStyle/>
        <a:p>
          <a:endParaRPr lang="en-US"/>
        </a:p>
      </dgm:t>
    </dgm:pt>
    <dgm:pt modelId="{C652B126-FEE1-4D8F-B508-826CA9ECF030}" type="pres">
      <dgm:prSet presAssocID="{AA9BE9E5-28E8-47A2-ACCA-7B6C2F0219F6}" presName="comp" presStyleCnt="0"/>
      <dgm:spPr/>
    </dgm:pt>
    <dgm:pt modelId="{222643BC-CDFF-414F-90F5-1819ED70F1AE}" type="pres">
      <dgm:prSet presAssocID="{AA9BE9E5-28E8-47A2-ACCA-7B6C2F0219F6}" presName="box" presStyleLbl="node1" presStyleIdx="0" presStyleCnt="1"/>
      <dgm:spPr/>
      <dgm:t>
        <a:bodyPr/>
        <a:lstStyle/>
        <a:p>
          <a:endParaRPr lang="en-US"/>
        </a:p>
      </dgm:t>
    </dgm:pt>
    <dgm:pt modelId="{C9F5FD1C-9476-4E73-BDB4-38765075301A}" type="pres">
      <dgm:prSet presAssocID="{AA9BE9E5-28E8-47A2-ACCA-7B6C2F0219F6}" presName="img" presStyleLbl="fgImgPlace1" presStyleIdx="0" presStyleCnt="1"/>
      <dgm:spPr>
        <a:blipFill rotWithShape="0">
          <a:blip xmlns:r="http://schemas.openxmlformats.org/officeDocument/2006/relationships" r:embed="rId1"/>
          <a:stretch>
            <a:fillRect/>
          </a:stretch>
        </a:blipFill>
      </dgm:spPr>
    </dgm:pt>
    <dgm:pt modelId="{41CA2EA1-E473-448D-B044-183935A12FB6}" type="pres">
      <dgm:prSet presAssocID="{AA9BE9E5-28E8-47A2-ACCA-7B6C2F0219F6}" presName="text" presStyleLbl="node1" presStyleIdx="0" presStyleCnt="1">
        <dgm:presLayoutVars>
          <dgm:bulletEnabled val="1"/>
        </dgm:presLayoutVars>
      </dgm:prSet>
      <dgm:spPr/>
      <dgm:t>
        <a:bodyPr/>
        <a:lstStyle/>
        <a:p>
          <a:endParaRPr lang="en-US"/>
        </a:p>
      </dgm:t>
    </dgm:pt>
  </dgm:ptLst>
  <dgm:cxnLst>
    <dgm:cxn modelId="{A763B54A-2301-481B-9F16-8A23E7B35806}" type="presOf" srcId="{AA9BE9E5-28E8-47A2-ACCA-7B6C2F0219F6}" destId="{222643BC-CDFF-414F-90F5-1819ED70F1AE}" srcOrd="0" destOrd="0" presId="urn:microsoft.com/office/officeart/2005/8/layout/vList4"/>
    <dgm:cxn modelId="{5970C8BF-38F7-47F6-BCFE-71B3110B63A3}" srcId="{EF62C213-2691-40A7-980D-FFC300490F7F}" destId="{AA9BE9E5-28E8-47A2-ACCA-7B6C2F0219F6}" srcOrd="0" destOrd="0" parTransId="{941DB471-6F6B-4DBD-AF5F-F4FC44E14589}" sibTransId="{A4FD1BEF-6332-48E4-8DCE-91558E4D05D1}"/>
    <dgm:cxn modelId="{4DD11F96-269F-4E30-89B5-5313628D891D}" type="presOf" srcId="{AA9BE9E5-28E8-47A2-ACCA-7B6C2F0219F6}" destId="{41CA2EA1-E473-448D-B044-183935A12FB6}" srcOrd="1" destOrd="0" presId="urn:microsoft.com/office/officeart/2005/8/layout/vList4"/>
    <dgm:cxn modelId="{078C2475-A1CE-4E23-9693-2371DFB00BB9}" type="presOf" srcId="{EF62C213-2691-40A7-980D-FFC300490F7F}" destId="{905D51F7-219E-4D59-8FA9-D3ED19F43204}" srcOrd="0" destOrd="0" presId="urn:microsoft.com/office/officeart/2005/8/layout/vList4"/>
    <dgm:cxn modelId="{CE5B87DF-8449-4E63-9B29-DB5C7C7856C1}" type="presParOf" srcId="{905D51F7-219E-4D59-8FA9-D3ED19F43204}" destId="{C652B126-FEE1-4D8F-B508-826CA9ECF030}" srcOrd="0" destOrd="0" presId="urn:microsoft.com/office/officeart/2005/8/layout/vList4"/>
    <dgm:cxn modelId="{1ABD6389-CEE0-4019-BC9E-E1250B0EE2FE}" type="presParOf" srcId="{C652B126-FEE1-4D8F-B508-826CA9ECF030}" destId="{222643BC-CDFF-414F-90F5-1819ED70F1AE}" srcOrd="0" destOrd="0" presId="urn:microsoft.com/office/officeart/2005/8/layout/vList4"/>
    <dgm:cxn modelId="{6AAEAC91-783F-4CA2-9328-E621AFDB437A}" type="presParOf" srcId="{C652B126-FEE1-4D8F-B508-826CA9ECF030}" destId="{C9F5FD1C-9476-4E73-BDB4-38765075301A}" srcOrd="1" destOrd="0" presId="urn:microsoft.com/office/officeart/2005/8/layout/vList4"/>
    <dgm:cxn modelId="{D1144886-ED48-4591-AF63-AE32B87EF085}" type="presParOf" srcId="{C652B126-FEE1-4D8F-B508-826CA9ECF030}" destId="{41CA2EA1-E473-448D-B044-183935A12FB6}" srcOrd="2" destOrd="0" presId="urn:microsoft.com/office/officeart/2005/8/layout/vList4"/>
  </dgm:cxnLst>
  <dgm:bg/>
  <dgm:whole/>
</dgm:dataModel>
</file>

<file path=ppt/diagrams/data5.xml><?xml version="1.0" encoding="utf-8"?>
<dgm:dataModel xmlns:dgm="http://schemas.openxmlformats.org/drawingml/2006/diagram" xmlns:a="http://schemas.openxmlformats.org/drawingml/2006/main">
  <dgm:ptLst>
    <dgm:pt modelId="{EF62C213-2691-40A7-980D-FFC300490F7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A9BE9E5-28E8-47A2-ACCA-7B6C2F0219F6}">
      <dgm:prSet phldrT="[Text]" custT="1"/>
      <dgm:spPr>
        <a:solidFill>
          <a:srgbClr val="000099"/>
        </a:solidFill>
      </dgm:spPr>
      <dgm:t>
        <a:bodyPr/>
        <a:lstStyle/>
        <a:p>
          <a:r>
            <a:rPr lang="en-US" sz="3200" b="1" dirty="0" smtClean="0">
              <a:effectLst>
                <a:outerShdw blurRad="38100" dist="38100" dir="2700000" algn="tl">
                  <a:srgbClr val="000000">
                    <a:alpha val="43137"/>
                  </a:srgbClr>
                </a:outerShdw>
              </a:effectLst>
              <a:latin typeface="Arial" pitchFamily="34" charset="0"/>
              <a:cs typeface="Arial" pitchFamily="34" charset="0"/>
            </a:rPr>
            <a:t>Optical Wet-Mate Connectors</a:t>
          </a:r>
          <a:endParaRPr lang="en-US" sz="3200" b="1" dirty="0">
            <a:effectLst>
              <a:outerShdw blurRad="38100" dist="38100" dir="2700000" algn="tl">
                <a:srgbClr val="000000">
                  <a:alpha val="43137"/>
                </a:srgbClr>
              </a:outerShdw>
            </a:effectLst>
            <a:latin typeface="Arial" pitchFamily="34" charset="0"/>
            <a:cs typeface="Arial" pitchFamily="34" charset="0"/>
          </a:endParaRPr>
        </a:p>
      </dgm:t>
    </dgm:pt>
    <dgm:pt modelId="{941DB471-6F6B-4DBD-AF5F-F4FC44E14589}" type="par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A4FD1BEF-6332-48E4-8DCE-91558E4D05D1}" type="sibTrans" cxnId="{5970C8BF-38F7-47F6-BCFE-71B3110B63A3}">
      <dgm:prSet/>
      <dgm:spPr/>
      <dgm:t>
        <a:bodyPr/>
        <a:lstStyle/>
        <a:p>
          <a:endParaRPr lang="en-US" sz="1800" b="0">
            <a:effectLst>
              <a:outerShdw blurRad="38100" dist="38100" dir="2700000" algn="tl">
                <a:srgbClr val="000000">
                  <a:alpha val="43137"/>
                </a:srgbClr>
              </a:outerShdw>
            </a:effectLst>
            <a:latin typeface="+mn-lt"/>
          </a:endParaRPr>
        </a:p>
      </dgm:t>
    </dgm:pt>
    <dgm:pt modelId="{905D51F7-219E-4D59-8FA9-D3ED19F43204}" type="pres">
      <dgm:prSet presAssocID="{EF62C213-2691-40A7-980D-FFC300490F7F}" presName="linear" presStyleCnt="0">
        <dgm:presLayoutVars>
          <dgm:dir/>
          <dgm:resizeHandles val="exact"/>
        </dgm:presLayoutVars>
      </dgm:prSet>
      <dgm:spPr/>
      <dgm:t>
        <a:bodyPr/>
        <a:lstStyle/>
        <a:p>
          <a:endParaRPr lang="en-US"/>
        </a:p>
      </dgm:t>
    </dgm:pt>
    <dgm:pt modelId="{C652B126-FEE1-4D8F-B508-826CA9ECF030}" type="pres">
      <dgm:prSet presAssocID="{AA9BE9E5-28E8-47A2-ACCA-7B6C2F0219F6}" presName="comp" presStyleCnt="0"/>
      <dgm:spPr/>
    </dgm:pt>
    <dgm:pt modelId="{222643BC-CDFF-414F-90F5-1819ED70F1AE}" type="pres">
      <dgm:prSet presAssocID="{AA9BE9E5-28E8-47A2-ACCA-7B6C2F0219F6}" presName="box" presStyleLbl="node1" presStyleIdx="0" presStyleCnt="1"/>
      <dgm:spPr/>
      <dgm:t>
        <a:bodyPr/>
        <a:lstStyle/>
        <a:p>
          <a:endParaRPr lang="en-US"/>
        </a:p>
      </dgm:t>
    </dgm:pt>
    <dgm:pt modelId="{C9F5FD1C-9476-4E73-BDB4-38765075301A}" type="pres">
      <dgm:prSet presAssocID="{AA9BE9E5-28E8-47A2-ACCA-7B6C2F0219F6}" presName="img" presStyleLbl="fgImgPlace1" presStyleIdx="0" presStyleCnt="1" custLinFactNeighborX="4741" custLinFactNeighborY="658"/>
      <dgm:spPr>
        <a:blipFill rotWithShape="0">
          <a:blip xmlns:r="http://schemas.openxmlformats.org/officeDocument/2006/relationships" r:embed="rId1"/>
          <a:stretch>
            <a:fillRect/>
          </a:stretch>
        </a:blipFill>
      </dgm:spPr>
    </dgm:pt>
    <dgm:pt modelId="{41CA2EA1-E473-448D-B044-183935A12FB6}" type="pres">
      <dgm:prSet presAssocID="{AA9BE9E5-28E8-47A2-ACCA-7B6C2F0219F6}" presName="text" presStyleLbl="node1" presStyleIdx="0" presStyleCnt="1">
        <dgm:presLayoutVars>
          <dgm:bulletEnabled val="1"/>
        </dgm:presLayoutVars>
      </dgm:prSet>
      <dgm:spPr/>
      <dgm:t>
        <a:bodyPr/>
        <a:lstStyle/>
        <a:p>
          <a:endParaRPr lang="en-US"/>
        </a:p>
      </dgm:t>
    </dgm:pt>
  </dgm:ptLst>
  <dgm:cxnLst>
    <dgm:cxn modelId="{4F52A24C-891B-4F39-AC21-6A7238866EAA}" type="presOf" srcId="{AA9BE9E5-28E8-47A2-ACCA-7B6C2F0219F6}" destId="{41CA2EA1-E473-448D-B044-183935A12FB6}" srcOrd="1" destOrd="0" presId="urn:microsoft.com/office/officeart/2005/8/layout/vList4"/>
    <dgm:cxn modelId="{5970C8BF-38F7-47F6-BCFE-71B3110B63A3}" srcId="{EF62C213-2691-40A7-980D-FFC300490F7F}" destId="{AA9BE9E5-28E8-47A2-ACCA-7B6C2F0219F6}" srcOrd="0" destOrd="0" parTransId="{941DB471-6F6B-4DBD-AF5F-F4FC44E14589}" sibTransId="{A4FD1BEF-6332-48E4-8DCE-91558E4D05D1}"/>
    <dgm:cxn modelId="{012DE3C8-6723-43AF-A4C1-253A46D6E697}" type="presOf" srcId="{AA9BE9E5-28E8-47A2-ACCA-7B6C2F0219F6}" destId="{222643BC-CDFF-414F-90F5-1819ED70F1AE}" srcOrd="0" destOrd="0" presId="urn:microsoft.com/office/officeart/2005/8/layout/vList4"/>
    <dgm:cxn modelId="{B52055BD-8376-44EC-BC92-AB35F264F34C}" type="presOf" srcId="{EF62C213-2691-40A7-980D-FFC300490F7F}" destId="{905D51F7-219E-4D59-8FA9-D3ED19F43204}" srcOrd="0" destOrd="0" presId="urn:microsoft.com/office/officeart/2005/8/layout/vList4"/>
    <dgm:cxn modelId="{86BD6C51-E10F-4261-BFF6-563CED7BBD13}" type="presParOf" srcId="{905D51F7-219E-4D59-8FA9-D3ED19F43204}" destId="{C652B126-FEE1-4D8F-B508-826CA9ECF030}" srcOrd="0" destOrd="0" presId="urn:microsoft.com/office/officeart/2005/8/layout/vList4"/>
    <dgm:cxn modelId="{3B2711CB-3A52-45C7-8C54-9AE1FDAEE286}" type="presParOf" srcId="{C652B126-FEE1-4D8F-B508-826CA9ECF030}" destId="{222643BC-CDFF-414F-90F5-1819ED70F1AE}" srcOrd="0" destOrd="0" presId="urn:microsoft.com/office/officeart/2005/8/layout/vList4"/>
    <dgm:cxn modelId="{BA59ACBB-9A8E-43AC-9170-5707A5F9B037}" type="presParOf" srcId="{C652B126-FEE1-4D8F-B508-826CA9ECF030}" destId="{C9F5FD1C-9476-4E73-BDB4-38765075301A}" srcOrd="1" destOrd="0" presId="urn:microsoft.com/office/officeart/2005/8/layout/vList4"/>
    <dgm:cxn modelId="{44E729DE-D7DD-41A1-BCAB-31FDECDCE526}" type="presParOf" srcId="{C652B126-FEE1-4D8F-B508-826CA9ECF030}" destId="{41CA2EA1-E473-448D-B044-183935A12FB6}" srcOrd="2" destOrd="0" presId="urn:microsoft.com/office/officeart/2005/8/layout/vList4"/>
  </dgm:cxnLst>
  <dgm:bg/>
  <dgm:whole/>
</dgm:dataModel>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D2A6F9-211F-46E7-AFBA-8E24D1A21C14}" type="datetimeFigureOut">
              <a:rPr lang="en-US" smtClean="0"/>
              <a:pPr/>
              <a:t>4/23/2008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00AF64-E4FA-49DE-85A1-BC27D8015EA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782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smtClean="0"/>
              <a:t>Click to edit Master title style</a:t>
            </a:r>
            <a:endParaRPr lang="en-US"/>
          </a:p>
        </p:txBody>
      </p:sp>
      <p:sp>
        <p:nvSpPr>
          <p:cNvPr id="7782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77831" name="Freeform 7"/>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77832" name="Rectangle 8"/>
          <p:cNvSpPr>
            <a:spLocks noGrp="1" noChangeArrowheads="1"/>
          </p:cNvSpPr>
          <p:nvPr>
            <p:ph type="ftr" sz="quarter" idx="3"/>
          </p:nvPr>
        </p:nvSpPr>
        <p:spPr/>
        <p:txBody>
          <a:bodyPr/>
          <a:lstStyle>
            <a:lvl1pPr>
              <a:defRPr/>
            </a:lvl1pPr>
          </a:lstStyle>
          <a:p>
            <a:endParaRPr lang="en-US"/>
          </a:p>
        </p:txBody>
      </p:sp>
      <p:sp>
        <p:nvSpPr>
          <p:cNvPr id="77833" name="Rectangle 9"/>
          <p:cNvSpPr>
            <a:spLocks noGrp="1" noChangeArrowheads="1"/>
          </p:cNvSpPr>
          <p:nvPr>
            <p:ph type="sldNum" sz="quarter" idx="4"/>
          </p:nvPr>
        </p:nvSpPr>
        <p:spPr/>
        <p:txBody>
          <a:bodyPr/>
          <a:lstStyle>
            <a:lvl1pPr>
              <a:defRPr/>
            </a:lvl1pPr>
          </a:lstStyle>
          <a:p>
            <a:fld id="{1C75473F-D39F-4A32-9FCD-B76B97B07B20}" type="slidenum">
              <a:rPr lang="en-US"/>
              <a:pPr/>
              <a:t>‹#›</a:t>
            </a:fld>
            <a:endParaRPr lang="en-US"/>
          </a:p>
        </p:txBody>
      </p:sp>
      <p:sp>
        <p:nvSpPr>
          <p:cNvPr id="77834" name="Rectangle 10"/>
          <p:cNvSpPr>
            <a:spLocks noGrp="1" noChangeArrowheads="1"/>
          </p:cNvSpPr>
          <p:nvPr>
            <p:ph type="dt" sz="quarter" idx="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F9409C-4F11-4D65-8893-5405295044A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DBC552-956A-4E8D-991C-0216F8C138D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441AA0-0DF6-4C48-8329-06C3964A625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04CE7C-245A-4BA2-A5D8-DB96D79DEE8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63FFC9-3A79-4F61-A0E4-D19B0738EFF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4897597-8731-4034-809B-3042B4DDC05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847E824-A622-4560-AC40-5F801DB073B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11BB8F4-4596-4E0B-A678-E6F87121827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981ABC-30EA-4274-AA58-0E9B35B4491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E9593A6-E069-46B9-BFCD-7B70957D5A6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6805" name="Rectangle 5"/>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6" name="Rectangle 6"/>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6807"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endParaRPr lang="en-US"/>
          </a:p>
        </p:txBody>
      </p:sp>
      <p:sp>
        <p:nvSpPr>
          <p:cNvPr id="76808"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endParaRPr lang="en-US"/>
          </a:p>
        </p:txBody>
      </p:sp>
      <p:sp>
        <p:nvSpPr>
          <p:cNvPr id="76809"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24DBB94E-6076-4926-9347-05FCA8EEDB9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jpeg"/><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jpeg"/><Relationship Id="rId5" Type="http://schemas.openxmlformats.org/officeDocument/2006/relationships/oleObject" Target="../embeddings/oleObject8.bin"/><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458200" cy="3200400"/>
          </a:xfrm>
          <a:prstGeom prst="roundRect">
            <a:avLst/>
          </a:prstGeom>
          <a:ln/>
        </p:spPr>
        <p:style>
          <a:lnRef idx="2">
            <a:schemeClr val="dk1"/>
          </a:lnRef>
          <a:fillRef idx="1">
            <a:schemeClr val="lt1"/>
          </a:fillRef>
          <a:effectRef idx="0">
            <a:schemeClr val="dk1"/>
          </a:effectRef>
          <a:fontRef idx="minor">
            <a:schemeClr val="dk1"/>
          </a:fontRef>
        </p:style>
        <p:txBody>
          <a:bodyPr>
            <a:noAutofit/>
          </a:bodyPr>
          <a:lstStyle/>
          <a:p>
            <a:pPr algn="ctr"/>
            <a:r>
              <a:rPr lang="en-GB" dirty="0" smtClean="0">
                <a:solidFill>
                  <a:srgbClr val="000000"/>
                </a:solidFill>
                <a:effectLst/>
              </a:rPr>
              <a:t> </a:t>
            </a:r>
            <a:br>
              <a:rPr lang="en-GB" dirty="0" smtClean="0">
                <a:solidFill>
                  <a:srgbClr val="000000"/>
                </a:solidFill>
                <a:effectLst/>
              </a:rPr>
            </a:br>
            <a:r>
              <a:rPr lang="en-GB" sz="3200" dirty="0" smtClean="0">
                <a:ln w="12700">
                  <a:solidFill>
                    <a:srgbClr val="000000"/>
                  </a:solidFill>
                  <a:prstDash val="solid"/>
                </a:ln>
                <a:solidFill>
                  <a:srgbClr val="000000"/>
                </a:solidFill>
                <a:effectLst/>
                <a:latin typeface="Arial" pitchFamily="34" charset="0"/>
                <a:cs typeface="Arial" pitchFamily="34" charset="0"/>
              </a:rPr>
              <a:t>Wet </a:t>
            </a:r>
            <a:r>
              <a:rPr lang="en-GB" sz="3200" dirty="0" err="1" smtClean="0">
                <a:ln w="12700">
                  <a:solidFill>
                    <a:srgbClr val="000000"/>
                  </a:solidFill>
                  <a:prstDash val="solid"/>
                </a:ln>
                <a:solidFill>
                  <a:srgbClr val="000000"/>
                </a:solidFill>
                <a:effectLst/>
                <a:latin typeface="Arial" pitchFamily="34" charset="0"/>
                <a:cs typeface="Arial" pitchFamily="34" charset="0"/>
              </a:rPr>
              <a:t>Mateable</a:t>
            </a:r>
            <a:r>
              <a:rPr lang="en-GB" sz="3200" dirty="0" smtClean="0">
                <a:ln w="12700">
                  <a:solidFill>
                    <a:srgbClr val="000000"/>
                  </a:solidFill>
                  <a:prstDash val="solid"/>
                </a:ln>
                <a:solidFill>
                  <a:srgbClr val="000000"/>
                </a:solidFill>
                <a:effectLst/>
                <a:latin typeface="Arial" pitchFamily="34" charset="0"/>
                <a:cs typeface="Arial" pitchFamily="34" charset="0"/>
              </a:rPr>
              <a:t> Optical Connector Advancements</a:t>
            </a:r>
            <a:br>
              <a:rPr lang="en-GB" sz="3200" dirty="0" smtClean="0">
                <a:ln w="12700">
                  <a:solidFill>
                    <a:srgbClr val="000000"/>
                  </a:solidFill>
                  <a:prstDash val="solid"/>
                </a:ln>
                <a:solidFill>
                  <a:srgbClr val="000000"/>
                </a:solidFill>
                <a:effectLst/>
                <a:latin typeface="Arial" pitchFamily="34" charset="0"/>
                <a:cs typeface="Arial" pitchFamily="34" charset="0"/>
              </a:rPr>
            </a:br>
            <a:r>
              <a:rPr lang="en-GB" sz="3200" dirty="0" smtClean="0">
                <a:ln w="12700">
                  <a:solidFill>
                    <a:srgbClr val="000000"/>
                  </a:solidFill>
                  <a:prstDash val="solid"/>
                </a:ln>
                <a:solidFill>
                  <a:srgbClr val="000000"/>
                </a:solidFill>
                <a:effectLst/>
                <a:latin typeface="Arial" pitchFamily="34" charset="0"/>
                <a:cs typeface="Arial" pitchFamily="34" charset="0"/>
              </a:rPr>
              <a:t>Steven Thumbeck</a:t>
            </a:r>
            <a:br>
              <a:rPr lang="en-GB" sz="3200" dirty="0" smtClean="0">
                <a:ln w="12700">
                  <a:solidFill>
                    <a:srgbClr val="000000"/>
                  </a:solidFill>
                  <a:prstDash val="solid"/>
                </a:ln>
                <a:solidFill>
                  <a:srgbClr val="000000"/>
                </a:solidFill>
                <a:effectLst/>
                <a:latin typeface="Arial" pitchFamily="34" charset="0"/>
                <a:cs typeface="Arial" pitchFamily="34" charset="0"/>
              </a:rPr>
            </a:br>
            <a:r>
              <a:rPr lang="en-GB" sz="3200" dirty="0" smtClean="0">
                <a:ln w="12700">
                  <a:solidFill>
                    <a:srgbClr val="000000"/>
                  </a:solidFill>
                  <a:prstDash val="solid"/>
                </a:ln>
                <a:solidFill>
                  <a:srgbClr val="000000"/>
                </a:solidFill>
                <a:effectLst/>
                <a:latin typeface="Arial" pitchFamily="34" charset="0"/>
                <a:cs typeface="Arial" pitchFamily="34" charset="0"/>
              </a:rPr>
              <a:t>SEACON Advanced Products</a:t>
            </a:r>
            <a:br>
              <a:rPr lang="en-GB" sz="3200" dirty="0" smtClean="0">
                <a:ln w="12700">
                  <a:solidFill>
                    <a:srgbClr val="000000"/>
                  </a:solidFill>
                  <a:prstDash val="solid"/>
                </a:ln>
                <a:solidFill>
                  <a:srgbClr val="000000"/>
                </a:solidFill>
                <a:effectLst/>
                <a:latin typeface="Arial" pitchFamily="34" charset="0"/>
                <a:cs typeface="Arial" pitchFamily="34" charset="0"/>
              </a:rPr>
            </a:br>
            <a:r>
              <a:rPr lang="en-GB" sz="3200" dirty="0" smtClean="0">
                <a:ln w="12700">
                  <a:solidFill>
                    <a:srgbClr val="000000"/>
                  </a:solidFill>
                  <a:prstDash val="solid"/>
                </a:ln>
                <a:solidFill>
                  <a:srgbClr val="000000"/>
                </a:solidFill>
                <a:effectLst/>
                <a:latin typeface="Arial" pitchFamily="34" charset="0"/>
                <a:cs typeface="Arial" pitchFamily="34" charset="0"/>
              </a:rPr>
              <a:t>April, 23 2008 </a:t>
            </a:r>
            <a:br>
              <a:rPr lang="en-GB" sz="3200" dirty="0" smtClean="0">
                <a:ln w="12700">
                  <a:solidFill>
                    <a:srgbClr val="000000"/>
                  </a:solidFill>
                  <a:prstDash val="solid"/>
                </a:ln>
                <a:solidFill>
                  <a:srgbClr val="000000"/>
                </a:solidFill>
                <a:effectLst/>
                <a:latin typeface="Arial" pitchFamily="34" charset="0"/>
                <a:cs typeface="Arial" pitchFamily="34" charset="0"/>
              </a:rPr>
            </a:br>
            <a:r>
              <a:rPr lang="en-GB" sz="3200" dirty="0" smtClean="0">
                <a:ln w="12700">
                  <a:solidFill>
                    <a:srgbClr val="000000"/>
                  </a:solidFill>
                  <a:prstDash val="solid"/>
                </a:ln>
                <a:solidFill>
                  <a:srgbClr val="000000"/>
                </a:solidFill>
                <a:effectLst/>
                <a:latin typeface="Arial" pitchFamily="34" charset="0"/>
                <a:cs typeface="Arial" pitchFamily="34" charset="0"/>
              </a:rPr>
              <a:t>VLVnT08 Workshop - Toulon </a:t>
            </a:r>
            <a:r>
              <a:rPr lang="en-GB" dirty="0" smtClean="0">
                <a:ln w="12700">
                  <a:solidFill>
                    <a:srgbClr val="000000"/>
                  </a:solidFill>
                  <a:prstDash val="solid"/>
                </a:ln>
                <a:solidFill>
                  <a:srgbClr val="000000"/>
                </a:solidFill>
                <a:effectLst/>
                <a:latin typeface="Times New Roman" pitchFamily="18" charset="0"/>
              </a:rPr>
              <a:t/>
            </a:r>
            <a:br>
              <a:rPr lang="en-GB" dirty="0" smtClean="0">
                <a:ln w="12700">
                  <a:solidFill>
                    <a:srgbClr val="000000"/>
                  </a:solidFill>
                  <a:prstDash val="solid"/>
                </a:ln>
                <a:solidFill>
                  <a:srgbClr val="000000"/>
                </a:solidFill>
                <a:effectLst/>
                <a:latin typeface="Times New Roman" pitchFamily="18" charset="0"/>
              </a:rPr>
            </a:br>
            <a:r>
              <a:rPr lang="en-GB" dirty="0" smtClean="0">
                <a:ln w="12700">
                  <a:solidFill>
                    <a:srgbClr val="000000"/>
                  </a:solidFill>
                  <a:prstDash val="solid"/>
                </a:ln>
                <a:solidFill>
                  <a:srgbClr val="000000"/>
                </a:solidFill>
                <a:effectLst/>
                <a:latin typeface="Times New Roman" pitchFamily="18" charset="0"/>
              </a:rPr>
              <a:t> </a:t>
            </a:r>
            <a:r>
              <a:rPr lang="en-US" dirty="0" smtClean="0">
                <a:solidFill>
                  <a:srgbClr val="000000"/>
                </a:solidFill>
                <a:effectLst/>
              </a:rPr>
              <a:t/>
            </a:r>
            <a:br>
              <a:rPr lang="en-US" dirty="0" smtClean="0">
                <a:solidFill>
                  <a:srgbClr val="000000"/>
                </a:solidFill>
                <a:effectLst/>
              </a:rPr>
            </a:br>
            <a:endParaRPr lang="en-US" sz="1200" dirty="0">
              <a:solidFill>
                <a:srgbClr val="000000"/>
              </a:solidFill>
              <a:effectLst/>
            </a:endParaRPr>
          </a:p>
        </p:txBody>
      </p:sp>
      <p:pic>
        <p:nvPicPr>
          <p:cNvPr id="4"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pic>
        <p:nvPicPr>
          <p:cNvPr id="510978" name="Picture 2" descr="http://marwww.in2p3.fr/VLVnT08/logovlvnt.gif"/>
          <p:cNvPicPr>
            <a:picLocks noChangeAspect="1" noChangeArrowheads="1"/>
          </p:cNvPicPr>
          <p:nvPr/>
        </p:nvPicPr>
        <p:blipFill>
          <a:blip r:embed="rId3"/>
          <a:srcRect/>
          <a:stretch>
            <a:fillRect/>
          </a:stretch>
        </p:blipFill>
        <p:spPr bwMode="auto">
          <a:xfrm>
            <a:off x="152400" y="5181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6.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8.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9.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0.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1.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2.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762000" y="685800"/>
            <a:ext cx="7772400" cy="144780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graphicFrame>
        <p:nvGraphicFramePr>
          <p:cNvPr id="5" name="Group 3"/>
          <p:cNvGraphicFramePr>
            <a:graphicFrameLocks/>
          </p:cNvGraphicFramePr>
          <p:nvPr/>
        </p:nvGraphicFramePr>
        <p:xfrm>
          <a:off x="914400" y="838200"/>
          <a:ext cx="7391400" cy="1143000"/>
        </p:xfrm>
        <a:graphic>
          <a:graphicData uri="http://schemas.openxmlformats.org/drawingml/2006/table">
            <a:tbl>
              <a:tblPr/>
              <a:tblGrid>
                <a:gridCol w="1002224"/>
                <a:gridCol w="6389176"/>
              </a:tblGrid>
              <a:tr h="1143000">
                <a:tc>
                  <a:txBody>
                    <a:bodyPr/>
                    <a:lstStyle/>
                    <a:p>
                      <a:pPr marL="0" marR="0" lvl="0" indent="0" algn="ctr" defTabSz="914400" rtl="0" eaLnBrk="0" fontAlgn="base" latinLnBrk="0" hangingPunct="0">
                        <a:lnSpc>
                          <a:spcPct val="85000"/>
                        </a:lnSpc>
                        <a:spcBef>
                          <a:spcPts val="200"/>
                        </a:spcBef>
                        <a:spcAft>
                          <a:spcPts val="200"/>
                        </a:spcAft>
                        <a:buClr>
                          <a:schemeClr val="folHlink"/>
                        </a:buClr>
                        <a:buSzPct val="75000"/>
                        <a:buFont typeface="Monotype Sorts" charset="2"/>
                        <a:buNone/>
                        <a:tabLst/>
                      </a:pPr>
                      <a:r>
                        <a:rPr kumimoji="1"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1999</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457200" marR="0" lvl="0" indent="-457200" algn="l" defTabSz="914400" rtl="0" eaLnBrk="0" fontAlgn="base" latinLnBrk="0" hangingPunct="0">
                        <a:lnSpc>
                          <a:spcPct val="85000"/>
                        </a:lnSpc>
                        <a:spcBef>
                          <a:spcPts val="200"/>
                        </a:spcBef>
                        <a:spcAft>
                          <a:spcPts val="200"/>
                        </a:spcAft>
                        <a:buClrTx/>
                        <a:buSzTx/>
                        <a:buFont typeface="Arial" pitchFamily="34" charset="0"/>
                        <a:buNone/>
                        <a:tabLst/>
                        <a:defRPr/>
                      </a:pPr>
                      <a:r>
                        <a:rPr kumimoji="0" lang="en-GB"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1</a:t>
                      </a:r>
                      <a:r>
                        <a:rPr kumimoji="0" lang="en-GB" sz="2400" b="0" i="0" u="none" strike="noStrike" cap="none" normalizeH="0" baseline="3000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st</a:t>
                      </a:r>
                      <a:r>
                        <a:rPr kumimoji="0" lang="en-GB"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Generation Optical WMC “</a:t>
                      </a:r>
                      <a:r>
                        <a:rPr kumimoji="0" lang="en-GB" sz="24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HydraStar</a:t>
                      </a:r>
                      <a:r>
                        <a:rPr kumimoji="0" lang="en-GB"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a:t>
                      </a:r>
                      <a:endPar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endParaRPr>
                    </a:p>
                  </a:txBody>
                  <a:tcPr anchor="ctr" horzOverflow="overflow">
                    <a:lnL>
                      <a:noFill/>
                    </a:lnL>
                    <a:lnR cap="flat">
                      <a:noFill/>
                    </a:lnR>
                    <a:lnT>
                      <a:noFill/>
                    </a:lnT>
                    <a:lnB>
                      <a:noFill/>
                    </a:lnB>
                    <a:lnTlToBr>
                      <a:noFill/>
                    </a:lnTlToBr>
                    <a:lnBlToTr>
                      <a:noFill/>
                    </a:lnBlToTr>
                    <a:solidFill>
                      <a:schemeClr val="tx1"/>
                    </a:solidFill>
                  </a:tcPr>
                </a:tc>
              </a:tr>
            </a:tbl>
          </a:graphicData>
        </a:graphic>
      </p:graphicFrame>
      <p:pic>
        <p:nvPicPr>
          <p:cNvPr id="6" name="Picture 4" descr="Seacon02"/>
          <p:cNvPicPr>
            <a:picLocks noChangeAspect="1" noChangeArrowheads="1"/>
          </p:cNvPicPr>
          <p:nvPr/>
        </p:nvPicPr>
        <p:blipFill>
          <a:blip r:embed="rId2" cstate="print"/>
          <a:srcRect/>
          <a:stretch>
            <a:fillRect/>
          </a:stretch>
        </p:blipFill>
        <p:spPr bwMode="auto">
          <a:xfrm>
            <a:off x="5638800" y="2438400"/>
            <a:ext cx="2901462" cy="4191000"/>
          </a:xfrm>
          <a:prstGeom prst="rect">
            <a:avLst/>
          </a:prstGeom>
          <a:noFill/>
          <a:ln w="38100">
            <a:solidFill>
              <a:srgbClr val="FFCC66"/>
            </a:solidFill>
            <a:miter lim="800000"/>
            <a:headEnd/>
            <a:tailEnd/>
          </a:ln>
        </p:spPr>
      </p:pic>
      <p:sp>
        <p:nvSpPr>
          <p:cNvPr id="7" name="Content Placeholder 2"/>
          <p:cNvSpPr txBox="1">
            <a:spLocks/>
          </p:cNvSpPr>
          <p:nvPr/>
        </p:nvSpPr>
        <p:spPr bwMode="auto">
          <a:xfrm>
            <a:off x="228600" y="2438400"/>
            <a:ext cx="5105400"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ctr" defTabSz="914400" rtl="0" eaLnBrk="1" fontAlgn="base" latinLnBrk="0" hangingPunct="1">
              <a:lnSpc>
                <a:spcPct val="100000"/>
              </a:lnSpc>
              <a:spcBef>
                <a:spcPct val="20000"/>
              </a:spcBef>
              <a:spcAft>
                <a:spcPct val="0"/>
              </a:spcAft>
              <a:buClr>
                <a:schemeClr val="tx2"/>
              </a:buClr>
              <a:buSzPct val="120000"/>
              <a:tabLst/>
              <a:defRPr/>
            </a:pPr>
            <a:r>
              <a:rPr kumimoji="0" lang="en-US" sz="3200" i="0" u="none" strike="noStrike" kern="0" cap="none" spc="0" normalizeH="0" baseline="0" noProof="0" dirty="0" err="1" smtClean="0">
                <a:ln>
                  <a:noFill/>
                </a:ln>
                <a:solidFill>
                  <a:schemeClr val="tx2"/>
                </a:solidFill>
                <a:uLnTx/>
                <a:uFillTx/>
                <a:latin typeface="Arial" pitchFamily="34" charset="0"/>
                <a:cs typeface="Arial" pitchFamily="34" charset="0"/>
              </a:rPr>
              <a:t>HydraStar</a:t>
            </a:r>
            <a:r>
              <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rPr>
              <a:t> 1998-2001</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SEACON’s First Wet Mate </a:t>
            </a:r>
            <a:r>
              <a:rPr kumimoji="1" lang="en-GB" sz="2000" dirty="0" smtClean="0">
                <a:solidFill>
                  <a:schemeClr val="tx2"/>
                </a:solidFill>
                <a:latin typeface="Arial" pitchFamily="34" charset="0"/>
                <a:cs typeface="Arial" pitchFamily="34" charset="0"/>
              </a:rPr>
              <a:t>Fibre </a:t>
            </a:r>
            <a:r>
              <a:rPr kumimoji="1" lang="en-GB" sz="2000" dirty="0" smtClean="0">
                <a:solidFill>
                  <a:schemeClr val="tx2"/>
                </a:solidFill>
                <a:latin typeface="Arial" pitchFamily="34" charset="0"/>
                <a:cs typeface="Arial" pitchFamily="34" charset="0"/>
              </a:rPr>
              <a:t>Optic Connector On the Market</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Patented By Lockheed Martin in San Diego, CA</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Manufacturing and Design Controlled by SEACON</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Joined Chamber Concept</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Simple Operation</a:t>
            </a:r>
            <a:endParaRPr kumimoji="1" lang="en-US"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8" name="Picture 9" descr="SEACONlogosAPD copy"/>
          <p:cNvPicPr>
            <a:picLocks noChangeAspect="1" noChangeArrowheads="1"/>
          </p:cNvPicPr>
          <p:nvPr/>
        </p:nvPicPr>
        <p:blipFill>
          <a:blip r:embed="rId3" cstate="print"/>
          <a:srcRect/>
          <a:stretch>
            <a:fillRect/>
          </a:stretch>
        </p:blipFill>
        <p:spPr bwMode="auto">
          <a:xfrm>
            <a:off x="7162800" y="6019800"/>
            <a:ext cx="1371600" cy="60801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p:cNvGraphicFramePr/>
          <p:nvPr/>
        </p:nvGraphicFramePr>
        <p:xfrm>
          <a:off x="152400" y="228600"/>
          <a:ext cx="88392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p:cNvSpPr txBox="1">
            <a:spLocks/>
          </p:cNvSpPr>
          <p:nvPr/>
        </p:nvSpPr>
        <p:spPr bwMode="auto">
          <a:xfrm>
            <a:off x="152400" y="1981200"/>
            <a:ext cx="8991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ctr" defTabSz="914400" rtl="0" eaLnBrk="1" fontAlgn="base" latinLnBrk="0" hangingPunct="1">
              <a:lnSpc>
                <a:spcPct val="100000"/>
              </a:lnSpc>
              <a:spcBef>
                <a:spcPct val="20000"/>
              </a:spcBef>
              <a:spcAft>
                <a:spcPct val="0"/>
              </a:spcAft>
              <a:buClr>
                <a:schemeClr val="tx2"/>
              </a:buClr>
              <a:buSzPct val="120000"/>
              <a:tabLst/>
              <a:defRPr/>
            </a:pPr>
            <a:r>
              <a:rPr kumimoji="0" lang="en-US" sz="3200" i="0" u="none" strike="noStrike" kern="0" cap="none" spc="0" normalizeH="0" baseline="0" noProof="0" dirty="0" err="1" smtClean="0">
                <a:ln>
                  <a:noFill/>
                </a:ln>
                <a:solidFill>
                  <a:schemeClr val="tx2"/>
                </a:solidFill>
                <a:uLnTx/>
                <a:uFillTx/>
                <a:latin typeface="Arial" pitchFamily="34" charset="0"/>
                <a:cs typeface="Arial" pitchFamily="34" charset="0"/>
              </a:rPr>
              <a:t>HydraStar</a:t>
            </a:r>
            <a:r>
              <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rPr>
              <a:t> 1998-2001</a:t>
            </a:r>
            <a:endParaRPr kumimoji="0" lang="en-US" sz="2000" i="0" u="none" strike="noStrike" kern="0" cap="none" spc="0" normalizeH="0" baseline="0" noProof="0" dirty="0" smtClean="0">
              <a:ln>
                <a:noFill/>
              </a:ln>
              <a:solidFill>
                <a:schemeClr val="tx2"/>
              </a:solidFill>
              <a:uLnTx/>
              <a:uFillTx/>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1st-Generation, 8-channel, Hybrid, high-integrity, deepwater connector</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Subsea Deployment Experienced Gained</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Experienced IR problems w/combined Electrical and FO Circuits</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Manufacturing Issues with Machined Component Tolerances Resulted in a Jammed Sliding Sleeve during </a:t>
            </a:r>
            <a:r>
              <a:rPr kumimoji="1" lang="en-GB" sz="2000" dirty="0" err="1" smtClean="0">
                <a:solidFill>
                  <a:schemeClr val="tx2"/>
                </a:solidFill>
                <a:latin typeface="Arial" pitchFamily="34" charset="0"/>
                <a:cs typeface="Arial" pitchFamily="34" charset="0"/>
              </a:rPr>
              <a:t>Antares</a:t>
            </a:r>
            <a:r>
              <a:rPr kumimoji="1" lang="en-GB" sz="2000" dirty="0" smtClean="0">
                <a:solidFill>
                  <a:schemeClr val="tx2"/>
                </a:solidFill>
                <a:latin typeface="Arial" pitchFamily="34" charset="0"/>
                <a:cs typeface="Arial" pitchFamily="34" charset="0"/>
              </a:rPr>
              <a:t> Component </a:t>
            </a:r>
            <a:r>
              <a:rPr kumimoji="1" lang="en-GB" sz="2000" dirty="0" smtClean="0">
                <a:solidFill>
                  <a:schemeClr val="tx2"/>
                </a:solidFill>
                <a:latin typeface="Arial" pitchFamily="34" charset="0"/>
                <a:cs typeface="Arial" pitchFamily="34" charset="0"/>
              </a:rPr>
              <a:t>Qual. </a:t>
            </a:r>
            <a:r>
              <a:rPr kumimoji="1" lang="en-GB" sz="2000" dirty="0" smtClean="0">
                <a:solidFill>
                  <a:schemeClr val="tx2"/>
                </a:solidFill>
                <a:latin typeface="Arial" pitchFamily="34" charset="0"/>
                <a:cs typeface="Arial" pitchFamily="34" charset="0"/>
              </a:rPr>
              <a:t>Testing</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Refinement of Manufacturing Design </a:t>
            </a:r>
            <a:r>
              <a:rPr kumimoji="1" lang="en-GB" sz="2000" dirty="0" smtClean="0">
                <a:solidFill>
                  <a:schemeClr val="tx2"/>
                </a:solidFill>
                <a:latin typeface="Arial" pitchFamily="34" charset="0"/>
                <a:cs typeface="Arial" pitchFamily="34" charset="0"/>
              </a:rPr>
              <a:t>Needed and Completed</a:t>
            </a:r>
            <a:endParaRPr kumimoji="1" lang="en-GB"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No other Problems Since Jammed Sliding Sleeve was Corrected</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Still being produced for Optic Only </a:t>
            </a:r>
            <a:r>
              <a:rPr kumimoji="1" lang="en-GB" sz="2000" dirty="0" smtClean="0">
                <a:solidFill>
                  <a:schemeClr val="tx2"/>
                </a:solidFill>
                <a:latin typeface="Arial" pitchFamily="34" charset="0"/>
                <a:cs typeface="Arial" pitchFamily="34" charset="0"/>
              </a:rPr>
              <a:t>Applications (Navy Applications)</a:t>
            </a:r>
            <a:endParaRPr kumimoji="1" lang="en-GB" sz="2000" dirty="0" smtClean="0">
              <a:solidFill>
                <a:schemeClr val="tx2"/>
              </a:solidFill>
              <a:latin typeface="Arial" pitchFamily="34" charset="0"/>
              <a:cs typeface="Arial" pitchFamily="34" charset="0"/>
            </a:endParaRPr>
          </a:p>
          <a:p>
            <a:pPr marL="514350" lvl="0" indent="-514350" eaLnBrk="1" hangingPunct="1">
              <a:spcBef>
                <a:spcPct val="20000"/>
              </a:spcBef>
              <a:buClr>
                <a:schemeClr val="tx2"/>
              </a:buClr>
              <a:buSzPct val="120000"/>
              <a:buFont typeface="Arial" pitchFamily="34" charset="0"/>
              <a:buChar char="•"/>
              <a:defRPr/>
            </a:pPr>
            <a:r>
              <a:rPr kumimoji="1" lang="en-GB" sz="2000" dirty="0" smtClean="0">
                <a:solidFill>
                  <a:schemeClr val="tx2"/>
                </a:solidFill>
                <a:latin typeface="Arial" pitchFamily="34" charset="0"/>
                <a:cs typeface="Arial" pitchFamily="34" charset="0"/>
              </a:rPr>
              <a:t>Over 120 </a:t>
            </a:r>
            <a:r>
              <a:rPr kumimoji="1" lang="en-GB" sz="2000" dirty="0" err="1" smtClean="0">
                <a:solidFill>
                  <a:schemeClr val="tx2"/>
                </a:solidFill>
                <a:latin typeface="Arial" pitchFamily="34" charset="0"/>
                <a:cs typeface="Arial" pitchFamily="34" charset="0"/>
              </a:rPr>
              <a:t>HydraStar</a:t>
            </a:r>
            <a:r>
              <a:rPr kumimoji="1" lang="en-GB" sz="2000" dirty="0" smtClean="0">
                <a:solidFill>
                  <a:schemeClr val="tx2"/>
                </a:solidFill>
                <a:latin typeface="Arial" pitchFamily="34" charset="0"/>
                <a:cs typeface="Arial" pitchFamily="34" charset="0"/>
              </a:rPr>
              <a:t> Optic Wet Mate Connectors Sent Subsea</a:t>
            </a: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US"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5" name="Rectangle 3"/>
          <p:cNvSpPr>
            <a:spLocks noChangeArrowheads="1"/>
          </p:cNvSpPr>
          <p:nvPr/>
        </p:nvSpPr>
        <p:spPr bwMode="auto">
          <a:xfrm>
            <a:off x="76200" y="990600"/>
            <a:ext cx="8991600" cy="2133600"/>
          </a:xfrm>
          <a:prstGeom prst="rect">
            <a:avLst/>
          </a:prstGeom>
          <a:noFill/>
          <a:ln w="9525">
            <a:noFill/>
            <a:miter lim="800000"/>
            <a:headEnd/>
            <a:tailEnd/>
          </a:ln>
        </p:spPr>
        <p:txBody>
          <a:bodyPr/>
          <a:lstStyle/>
          <a:p>
            <a:pPr marL="342900" indent="-342900">
              <a:spcBef>
                <a:spcPct val="20000"/>
              </a:spcBef>
              <a:buClr>
                <a:srgbClr val="000000"/>
              </a:buClr>
              <a:buFont typeface="Wingdings" pitchFamily="2" charset="2"/>
              <a:buChar char="§"/>
            </a:pPr>
            <a:endParaRPr kumimoji="1" lang="en-GB" sz="2400" dirty="0">
              <a:effectLst/>
              <a:latin typeface="+mn-lt"/>
            </a:endParaRPr>
          </a:p>
        </p:txBody>
      </p:sp>
      <p:sp>
        <p:nvSpPr>
          <p:cNvPr id="6" name="Rectangle 17"/>
          <p:cNvSpPr>
            <a:spLocks noChangeArrowheads="1"/>
          </p:cNvSpPr>
          <p:nvPr/>
        </p:nvSpPr>
        <p:spPr bwMode="auto">
          <a:xfrm>
            <a:off x="76200" y="4572000"/>
            <a:ext cx="5867400" cy="4724400"/>
          </a:xfrm>
          <a:prstGeom prst="rect">
            <a:avLst/>
          </a:prstGeom>
          <a:noFill/>
          <a:ln w="9525" algn="ctr">
            <a:noFill/>
            <a:miter lim="800000"/>
            <a:headEnd/>
            <a:tailEnd/>
          </a:ln>
          <a:effectLst/>
        </p:spPr>
        <p:txBody>
          <a:bodyPr/>
          <a:lstStyle/>
          <a:p>
            <a:pPr marL="342900" indent="-342900">
              <a:spcBef>
                <a:spcPct val="20000"/>
              </a:spcBef>
              <a:buClr>
                <a:srgbClr val="000000"/>
              </a:buClr>
              <a:buFont typeface="Wingdings" pitchFamily="2" charset="2"/>
              <a:buChar char="§"/>
            </a:pPr>
            <a:endParaRPr kumimoji="1" lang="en-US" sz="2400" dirty="0">
              <a:effectLst>
                <a:outerShdw blurRad="38100" dist="38100" dir="2700000" algn="tl">
                  <a:srgbClr val="C0C0C0"/>
                </a:outerShdw>
              </a:effectLst>
              <a:latin typeface="+mn-lt"/>
            </a:endParaRPr>
          </a:p>
        </p:txBody>
      </p:sp>
      <p:pic>
        <p:nvPicPr>
          <p:cNvPr id="7" name="Picture 9" descr="SEACONlogosAPD copy"/>
          <p:cNvPicPr>
            <a:picLocks noChangeAspect="1" noChangeArrowheads="1"/>
          </p:cNvPicPr>
          <p:nvPr/>
        </p:nvPicPr>
        <p:blipFill>
          <a:blip r:embed="rId6" cstate="print"/>
          <a:srcRect/>
          <a:stretch>
            <a:fillRect/>
          </a:stretch>
        </p:blipFill>
        <p:spPr bwMode="auto">
          <a:xfrm>
            <a:off x="7543800" y="6019800"/>
            <a:ext cx="1371600" cy="608013"/>
          </a:xfrm>
          <a:prstGeom prst="rect">
            <a:avLst/>
          </a:prstGeom>
          <a:noFill/>
        </p:spPr>
      </p:pic>
      <p:sp>
        <p:nvSpPr>
          <p:cNvPr id="8" name="Rectangle 7"/>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p:cNvGraphicFramePr/>
          <p:nvPr/>
        </p:nvGraphicFramePr>
        <p:xfrm>
          <a:off x="152400" y="228600"/>
          <a:ext cx="88392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p:cNvSpPr txBox="1">
            <a:spLocks/>
          </p:cNvSpPr>
          <p:nvPr/>
        </p:nvSpPr>
        <p:spPr bwMode="auto">
          <a:xfrm>
            <a:off x="152400" y="1981200"/>
            <a:ext cx="8991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ctr" defTabSz="914400" rtl="0" eaLnBrk="1" fontAlgn="base" latinLnBrk="0" hangingPunct="1">
              <a:lnSpc>
                <a:spcPct val="100000"/>
              </a:lnSpc>
              <a:spcBef>
                <a:spcPct val="20000"/>
              </a:spcBef>
              <a:spcAft>
                <a:spcPct val="0"/>
              </a:spcAft>
              <a:buClr>
                <a:schemeClr val="hlink"/>
              </a:buClr>
              <a:buSzPct val="120000"/>
              <a:tabLst/>
              <a:defRPr/>
            </a:pPr>
            <a:r>
              <a:rPr kumimoji="0" lang="en-US" sz="3200" i="0" u="none" strike="noStrike" kern="0" cap="none" spc="0" normalizeH="0" baseline="0" noProof="0" dirty="0" err="1" smtClean="0">
                <a:ln>
                  <a:noFill/>
                </a:ln>
                <a:solidFill>
                  <a:schemeClr val="tx2"/>
                </a:solidFill>
                <a:uLnTx/>
                <a:uFillTx/>
                <a:latin typeface="Arial" pitchFamily="34" charset="0"/>
                <a:cs typeface="Arial" pitchFamily="34" charset="0"/>
              </a:rPr>
              <a:t>HydraStar</a:t>
            </a:r>
            <a:r>
              <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rPr>
              <a:t> 1998-2001</a:t>
            </a:r>
          </a:p>
          <a:p>
            <a:pPr marL="514350" marR="0" lvl="0" indent="-514350" algn="ctr" defTabSz="914400" rtl="0" eaLnBrk="1" fontAlgn="base" latinLnBrk="0" hangingPunct="1">
              <a:lnSpc>
                <a:spcPct val="100000"/>
              </a:lnSpc>
              <a:spcBef>
                <a:spcPct val="20000"/>
              </a:spcBef>
              <a:spcAft>
                <a:spcPct val="0"/>
              </a:spcAft>
              <a:buClr>
                <a:schemeClr val="hlink"/>
              </a:buClr>
              <a:buSzPct val="120000"/>
              <a:tabLst/>
              <a:defRPr/>
            </a:pPr>
            <a:endParaRPr kumimoji="0" lang="en-US" sz="2000" i="0" u="none" strike="noStrike" kern="0" cap="none" spc="0" normalizeH="0" baseline="0" noProof="0" dirty="0" smtClean="0">
              <a:ln>
                <a:noFill/>
              </a:ln>
              <a:solidFill>
                <a:srgbClr val="000000"/>
              </a:solidFill>
              <a:uLnTx/>
              <a:uFillTx/>
              <a:latin typeface="+mn-lt"/>
              <a:ea typeface="+mn-ea"/>
              <a:cs typeface="+mn-cs"/>
            </a:endParaRPr>
          </a:p>
          <a:p>
            <a:pPr marL="514350" marR="0" lvl="0" indent="-514350" defTabSz="914400" rtl="0" eaLnBrk="1" fontAlgn="base" latinLnBrk="0" hangingPunct="1">
              <a:lnSpc>
                <a:spcPct val="100000"/>
              </a:lnSpc>
              <a:spcBef>
                <a:spcPct val="20000"/>
              </a:spcBef>
              <a:spcAft>
                <a:spcPct val="0"/>
              </a:spcAft>
              <a:buClr>
                <a:schemeClr val="tx2"/>
              </a:buClr>
              <a:buSzPct val="120000"/>
              <a:tabLst/>
              <a:defRPr/>
            </a:pPr>
            <a:r>
              <a:rPr kumimoji="1" lang="en-GB" sz="2000" dirty="0" smtClean="0">
                <a:solidFill>
                  <a:srgbClr val="000000"/>
                </a:solidFill>
              </a:rPr>
              <a:t>	</a:t>
            </a:r>
            <a:r>
              <a:rPr kumimoji="1" lang="en-GB" sz="2000" dirty="0" smtClean="0">
                <a:solidFill>
                  <a:schemeClr val="tx2"/>
                </a:solidFill>
                <a:latin typeface="Arial" pitchFamily="34" charset="0"/>
                <a:cs typeface="Arial" pitchFamily="34" charset="0"/>
              </a:rPr>
              <a:t>Major Deployments</a:t>
            </a:r>
            <a:r>
              <a:rPr kumimoji="1" lang="en-GB" sz="2000" dirty="0" smtClean="0">
                <a:solidFill>
                  <a:schemeClr val="tx2"/>
                </a:solidFill>
                <a:latin typeface="Arial" pitchFamily="34" charset="0"/>
                <a:cs typeface="Arial" pitchFamily="34" charset="0"/>
              </a:rPr>
              <a:t>:</a:t>
            </a:r>
          </a:p>
          <a:p>
            <a:pPr marL="514350" indent="-514350" eaLnBrk="1" hangingPunct="1">
              <a:spcBef>
                <a:spcPct val="20000"/>
              </a:spcBef>
              <a:buClr>
                <a:schemeClr val="tx2"/>
              </a:buClr>
              <a:buSzPct val="120000"/>
              <a:buFont typeface="Arial" pitchFamily="34" charset="0"/>
              <a:buChar char="•"/>
              <a:defRPr/>
            </a:pPr>
            <a:r>
              <a:rPr kumimoji="1" lang="en-GB" sz="2000" dirty="0" smtClean="0">
                <a:solidFill>
                  <a:schemeClr val="tx2"/>
                </a:solidFill>
                <a:latin typeface="Arial" pitchFamily="34" charset="0"/>
                <a:cs typeface="Arial" pitchFamily="34" charset="0"/>
              </a:rPr>
              <a:t>1998 </a:t>
            </a:r>
            <a:r>
              <a:rPr kumimoji="1" lang="en-GB" sz="2000" dirty="0" smtClean="0">
                <a:solidFill>
                  <a:schemeClr val="tx2"/>
                </a:solidFill>
                <a:latin typeface="Arial" pitchFamily="34" charset="0"/>
                <a:cs typeface="Arial" pitchFamily="34" charset="0"/>
              </a:rPr>
              <a:t>– </a:t>
            </a:r>
            <a:r>
              <a:rPr kumimoji="1" lang="en-GB" sz="2000" dirty="0" smtClean="0">
                <a:solidFill>
                  <a:schemeClr val="tx2"/>
                </a:solidFill>
                <a:latin typeface="Arial" pitchFamily="34" charset="0"/>
                <a:cs typeface="Arial" pitchFamily="34" charset="0"/>
              </a:rPr>
              <a:t>12 </a:t>
            </a:r>
            <a:r>
              <a:rPr kumimoji="1" lang="en-GB" sz="2000" dirty="0" smtClean="0">
                <a:solidFill>
                  <a:schemeClr val="tx2"/>
                </a:solidFill>
                <a:latin typeface="Arial" pitchFamily="34" charset="0"/>
                <a:cs typeface="Arial" pitchFamily="34" charset="0"/>
              </a:rPr>
              <a:t>WMC for </a:t>
            </a:r>
            <a:r>
              <a:rPr kumimoji="1" lang="en-GB" sz="2000" dirty="0" smtClean="0">
                <a:solidFill>
                  <a:schemeClr val="tx2"/>
                </a:solidFill>
                <a:latin typeface="Arial" pitchFamily="34" charset="0"/>
                <a:cs typeface="Arial" pitchFamily="34" charset="0"/>
              </a:rPr>
              <a:t>Production Control </a:t>
            </a:r>
            <a:r>
              <a:rPr kumimoji="1" lang="en-GB" sz="2000" dirty="0" smtClean="0">
                <a:solidFill>
                  <a:schemeClr val="tx2"/>
                </a:solidFill>
                <a:latin typeface="Arial" pitchFamily="34" charset="0"/>
                <a:cs typeface="Arial" pitchFamily="34" charset="0"/>
              </a:rPr>
              <a:t>– </a:t>
            </a:r>
            <a:r>
              <a:rPr kumimoji="1" lang="en-GB" sz="2000" dirty="0" smtClean="0">
                <a:solidFill>
                  <a:schemeClr val="tx2"/>
                </a:solidFill>
                <a:latin typeface="Arial" pitchFamily="34" charset="0"/>
                <a:cs typeface="Arial" pitchFamily="34" charset="0"/>
              </a:rPr>
              <a:t>KOS Unknown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indent="-514350" eaLnBrk="1" hangingPunct="1">
              <a:spcBef>
                <a:spcPct val="20000"/>
              </a:spcBef>
              <a:buClr>
                <a:schemeClr val="tx2"/>
              </a:buClr>
              <a:buSzPct val="120000"/>
              <a:buFont typeface="Arial" pitchFamily="34" charset="0"/>
              <a:buChar char="•"/>
              <a:defRPr/>
            </a:pPr>
            <a:r>
              <a:rPr kumimoji="1" lang="en-GB" sz="2000" dirty="0" smtClean="0">
                <a:solidFill>
                  <a:schemeClr val="tx2"/>
                </a:solidFill>
                <a:latin typeface="Arial" pitchFamily="34" charset="0"/>
                <a:cs typeface="Arial" pitchFamily="34" charset="0"/>
              </a:rPr>
              <a:t>2000 </a:t>
            </a:r>
            <a:r>
              <a:rPr kumimoji="1" lang="en-GB" sz="2000" dirty="0" smtClean="0">
                <a:solidFill>
                  <a:schemeClr val="tx2"/>
                </a:solidFill>
                <a:latin typeface="Arial" pitchFamily="34" charset="0"/>
                <a:cs typeface="Arial" pitchFamily="34" charset="0"/>
              </a:rPr>
              <a:t>– </a:t>
            </a:r>
            <a:r>
              <a:rPr kumimoji="1" lang="en-GB" sz="2000" dirty="0" smtClean="0">
                <a:solidFill>
                  <a:schemeClr val="tx2"/>
                </a:solidFill>
                <a:latin typeface="Arial" pitchFamily="34" charset="0"/>
                <a:cs typeface="Arial" pitchFamily="34" charset="0"/>
              </a:rPr>
              <a:t>15 WMC </a:t>
            </a:r>
            <a:r>
              <a:rPr kumimoji="1" lang="en-GB" sz="2000" dirty="0" smtClean="0">
                <a:solidFill>
                  <a:schemeClr val="tx2"/>
                </a:solidFill>
                <a:latin typeface="Arial" pitchFamily="34" charset="0"/>
                <a:cs typeface="Arial" pitchFamily="34" charset="0"/>
              </a:rPr>
              <a:t>for </a:t>
            </a:r>
            <a:r>
              <a:rPr kumimoji="1" lang="en-GB" sz="2000" dirty="0" smtClean="0">
                <a:solidFill>
                  <a:schemeClr val="tx2"/>
                </a:solidFill>
                <a:latin typeface="Arial" pitchFamily="34" charset="0"/>
                <a:cs typeface="Arial" pitchFamily="34" charset="0"/>
              </a:rPr>
              <a:t>Classified </a:t>
            </a:r>
            <a:r>
              <a:rPr kumimoji="1" lang="en-GB" sz="2000" dirty="0" smtClean="0">
                <a:solidFill>
                  <a:schemeClr val="tx2"/>
                </a:solidFill>
                <a:latin typeface="Arial" pitchFamily="34" charset="0"/>
                <a:cs typeface="Arial" pitchFamily="34" charset="0"/>
              </a:rPr>
              <a:t>– </a:t>
            </a:r>
            <a:r>
              <a:rPr kumimoji="1" lang="en-GB" sz="2000" dirty="0" smtClean="0">
                <a:solidFill>
                  <a:schemeClr val="tx2"/>
                </a:solidFill>
                <a:latin typeface="Arial" pitchFamily="34" charset="0"/>
                <a:cs typeface="Arial" pitchFamily="34" charset="0"/>
              </a:rPr>
              <a:t>US Navy </a:t>
            </a:r>
            <a:r>
              <a:rPr kumimoji="1" lang="en-GB" sz="2000" dirty="0" smtClean="0">
                <a:solidFill>
                  <a:schemeClr val="tx2"/>
                </a:solidFill>
                <a:latin typeface="Arial" pitchFamily="34" charset="0"/>
                <a:cs typeface="Arial" pitchFamily="34" charset="0"/>
              </a:rPr>
              <a:t>Unknown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2001 – 23 WMC for 3C4D Seismic – Oyo </a:t>
            </a:r>
            <a:r>
              <a:rPr kumimoji="1" lang="en-GB" sz="2000" dirty="0" err="1" smtClean="0">
                <a:solidFill>
                  <a:schemeClr val="tx2"/>
                </a:solidFill>
                <a:latin typeface="Arial" pitchFamily="34" charset="0"/>
                <a:cs typeface="Arial" pitchFamily="34" charset="0"/>
              </a:rPr>
              <a:t>Geospace</a:t>
            </a:r>
            <a:r>
              <a:rPr kumimoji="1" lang="en-GB" sz="2000" dirty="0" smtClean="0">
                <a:solidFill>
                  <a:schemeClr val="tx2"/>
                </a:solidFill>
                <a:latin typeface="Arial" pitchFamily="34" charset="0"/>
                <a:cs typeface="Arial" pitchFamily="34" charset="0"/>
              </a:rPr>
              <a:t> 600m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2001 – 11 WMC for O&amp;G Communications ABB 350m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2001 – 6 WMC for </a:t>
            </a:r>
            <a:r>
              <a:rPr kumimoji="1" lang="en-GB" sz="2000" dirty="0" err="1" smtClean="0">
                <a:solidFill>
                  <a:schemeClr val="tx2"/>
                </a:solidFill>
                <a:latin typeface="Arial" pitchFamily="34" charset="0"/>
                <a:cs typeface="Arial" pitchFamily="34" charset="0"/>
              </a:rPr>
              <a:t>Burullus</a:t>
            </a:r>
            <a:r>
              <a:rPr kumimoji="1" lang="en-GB" sz="2000" dirty="0" smtClean="0">
                <a:solidFill>
                  <a:schemeClr val="tx2"/>
                </a:solidFill>
                <a:latin typeface="Arial" pitchFamily="34" charset="0"/>
                <a:cs typeface="Arial" pitchFamily="34" charset="0"/>
              </a:rPr>
              <a:t> West Delta Egypt, KOP 850m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endParaRPr kumimoji="1" lang="en-GB" sz="2000" dirty="0" smtClean="0">
              <a:solidFill>
                <a:schemeClr val="tx2"/>
              </a:solidFill>
              <a:latin typeface="Arial" pitchFamily="34" charset="0"/>
              <a:cs typeface="Arial" pitchFamily="34" charset="0"/>
            </a:endParaRPr>
          </a:p>
          <a:p>
            <a:pPr marL="514350" marR="0" lvl="0" indent="-514350" algn="ctr" defTabSz="914400" rtl="0" eaLnBrk="1" fontAlgn="base" latinLnBrk="0" hangingPunct="1">
              <a:lnSpc>
                <a:spcPct val="100000"/>
              </a:lnSpc>
              <a:spcBef>
                <a:spcPct val="20000"/>
              </a:spcBef>
              <a:spcAft>
                <a:spcPct val="0"/>
              </a:spcAft>
              <a:buClr>
                <a:schemeClr val="tx2"/>
              </a:buClr>
              <a:buSzPct val="120000"/>
              <a:tabLst/>
              <a:defRPr/>
            </a:pPr>
            <a:r>
              <a:rPr kumimoji="1" lang="en-GB" sz="2000" dirty="0" smtClean="0">
                <a:solidFill>
                  <a:schemeClr val="tx2"/>
                </a:solidFill>
                <a:latin typeface="Arial" pitchFamily="34" charset="0"/>
                <a:cs typeface="Arial" pitchFamily="34" charset="0"/>
              </a:rPr>
              <a:t>All connectors </a:t>
            </a:r>
            <a:r>
              <a:rPr kumimoji="1" lang="en-GB" sz="2000" dirty="0" smtClean="0">
                <a:solidFill>
                  <a:schemeClr val="tx2"/>
                </a:solidFill>
                <a:latin typeface="Arial" pitchFamily="34" charset="0"/>
                <a:cs typeface="Arial" pitchFamily="34" charset="0"/>
              </a:rPr>
              <a:t>deployed </a:t>
            </a:r>
            <a:r>
              <a:rPr kumimoji="1" lang="en-GB" sz="2000" dirty="0" smtClean="0">
                <a:solidFill>
                  <a:schemeClr val="tx2"/>
                </a:solidFill>
                <a:latin typeface="Arial" pitchFamily="34" charset="0"/>
                <a:cs typeface="Arial" pitchFamily="34" charset="0"/>
              </a:rPr>
              <a:t>and In operation.</a:t>
            </a: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US"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5" name="Rectangle 3"/>
          <p:cNvSpPr>
            <a:spLocks noChangeArrowheads="1"/>
          </p:cNvSpPr>
          <p:nvPr/>
        </p:nvSpPr>
        <p:spPr bwMode="auto">
          <a:xfrm>
            <a:off x="76200" y="990600"/>
            <a:ext cx="8991600" cy="2133600"/>
          </a:xfrm>
          <a:prstGeom prst="rect">
            <a:avLst/>
          </a:prstGeom>
          <a:noFill/>
          <a:ln w="9525">
            <a:noFill/>
            <a:miter lim="800000"/>
            <a:headEnd/>
            <a:tailEnd/>
          </a:ln>
        </p:spPr>
        <p:txBody>
          <a:bodyPr/>
          <a:lstStyle/>
          <a:p>
            <a:pPr marL="342900" indent="-342900">
              <a:spcBef>
                <a:spcPct val="20000"/>
              </a:spcBef>
              <a:buClr>
                <a:srgbClr val="000000"/>
              </a:buClr>
              <a:buFont typeface="Wingdings" pitchFamily="2" charset="2"/>
              <a:buChar char="§"/>
            </a:pPr>
            <a:endParaRPr kumimoji="1" lang="en-GB" sz="2400" dirty="0">
              <a:effectLst/>
              <a:latin typeface="+mn-lt"/>
            </a:endParaRPr>
          </a:p>
        </p:txBody>
      </p:sp>
      <p:sp>
        <p:nvSpPr>
          <p:cNvPr id="6" name="Rectangle 17"/>
          <p:cNvSpPr>
            <a:spLocks noChangeArrowheads="1"/>
          </p:cNvSpPr>
          <p:nvPr/>
        </p:nvSpPr>
        <p:spPr bwMode="auto">
          <a:xfrm>
            <a:off x="76200" y="4572000"/>
            <a:ext cx="5867400" cy="4724400"/>
          </a:xfrm>
          <a:prstGeom prst="rect">
            <a:avLst/>
          </a:prstGeom>
          <a:noFill/>
          <a:ln w="9525" algn="ctr">
            <a:noFill/>
            <a:miter lim="800000"/>
            <a:headEnd/>
            <a:tailEnd/>
          </a:ln>
          <a:effectLst/>
        </p:spPr>
        <p:txBody>
          <a:bodyPr/>
          <a:lstStyle/>
          <a:p>
            <a:pPr marL="342900" indent="-342900">
              <a:spcBef>
                <a:spcPct val="20000"/>
              </a:spcBef>
              <a:buClr>
                <a:srgbClr val="000000"/>
              </a:buClr>
              <a:buFont typeface="Wingdings" pitchFamily="2" charset="2"/>
              <a:buChar char="§"/>
            </a:pPr>
            <a:endParaRPr kumimoji="1" lang="en-US" sz="2400" dirty="0">
              <a:effectLst>
                <a:outerShdw blurRad="38100" dist="38100" dir="2700000" algn="tl">
                  <a:srgbClr val="C0C0C0"/>
                </a:outerShdw>
              </a:effectLst>
              <a:latin typeface="+mn-lt"/>
            </a:endParaRPr>
          </a:p>
        </p:txBody>
      </p:sp>
      <p:pic>
        <p:nvPicPr>
          <p:cNvPr id="7" name="Picture 9" descr="SEACONlogosAPD copy"/>
          <p:cNvPicPr>
            <a:picLocks noChangeAspect="1" noChangeArrowheads="1"/>
          </p:cNvPicPr>
          <p:nvPr/>
        </p:nvPicPr>
        <p:blipFill>
          <a:blip r:embed="rId6" cstate="print"/>
          <a:srcRect/>
          <a:stretch>
            <a:fillRect/>
          </a:stretch>
        </p:blipFill>
        <p:spPr bwMode="auto">
          <a:xfrm>
            <a:off x="7543800" y="6019800"/>
            <a:ext cx="1371600" cy="608013"/>
          </a:xfrm>
          <a:prstGeom prst="rect">
            <a:avLst/>
          </a:prstGeom>
          <a:noFill/>
        </p:spPr>
      </p:pic>
      <p:sp>
        <p:nvSpPr>
          <p:cNvPr id="8" name="Rectangle 7"/>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52400" y="685800"/>
            <a:ext cx="8991600" cy="144780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graphicFrame>
        <p:nvGraphicFramePr>
          <p:cNvPr id="5" name="Group 3"/>
          <p:cNvGraphicFramePr>
            <a:graphicFrameLocks/>
          </p:cNvGraphicFramePr>
          <p:nvPr/>
        </p:nvGraphicFramePr>
        <p:xfrm>
          <a:off x="152400" y="838200"/>
          <a:ext cx="8763000" cy="1143000"/>
        </p:xfrm>
        <a:graphic>
          <a:graphicData uri="http://schemas.openxmlformats.org/drawingml/2006/table">
            <a:tbl>
              <a:tblPr/>
              <a:tblGrid>
                <a:gridCol w="973666"/>
                <a:gridCol w="7789334"/>
              </a:tblGrid>
              <a:tr h="1143000">
                <a:tc>
                  <a:txBody>
                    <a:bodyPr/>
                    <a:lstStyle/>
                    <a:p>
                      <a:pPr marL="0" marR="0" lvl="0" indent="0" algn="ctr" defTabSz="914400" rtl="0" eaLnBrk="0" fontAlgn="base" latinLnBrk="0" hangingPunct="0">
                        <a:lnSpc>
                          <a:spcPct val="85000"/>
                        </a:lnSpc>
                        <a:spcBef>
                          <a:spcPts val="0"/>
                        </a:spcBef>
                        <a:spcAft>
                          <a:spcPts val="200"/>
                        </a:spcAft>
                        <a:buClr>
                          <a:schemeClr val="folHlink"/>
                        </a:buClr>
                        <a:buSzPct val="75000"/>
                        <a:buFont typeface="Monotype Sorts" charset="2"/>
                        <a:buNone/>
                        <a:tabLst/>
                      </a:pPr>
                      <a:r>
                        <a:rPr kumimoji="1" lang="en-US" sz="2400" b="0" i="0" u="none" strike="noStrike" cap="none" normalizeH="0" baseline="0" dirty="0" smtClean="0">
                          <a:ln>
                            <a:noFill/>
                          </a:ln>
                          <a:solidFill>
                            <a:srgbClr val="000000"/>
                          </a:solidFill>
                          <a:effectLst/>
                          <a:latin typeface="Arial" pitchFamily="34" charset="0"/>
                          <a:cs typeface="Arial" pitchFamily="34" charset="0"/>
                        </a:rPr>
                        <a:t>2002</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457200" marR="0" lvl="0" indent="-457200" algn="l" defTabSz="914400" rtl="0" eaLnBrk="0" fontAlgn="base" latinLnBrk="0" hangingPunct="0">
                        <a:lnSpc>
                          <a:spcPct val="85000"/>
                        </a:lnSpc>
                        <a:spcBef>
                          <a:spcPts val="200"/>
                        </a:spcBef>
                        <a:spcAft>
                          <a:spcPts val="200"/>
                        </a:spcAft>
                        <a:buClrTx/>
                        <a:buSzTx/>
                        <a:buFont typeface="Arial" pitchFamily="34" charset="0"/>
                        <a:buChar char="•"/>
                        <a:tabLst/>
                      </a:pPr>
                      <a:r>
                        <a:rPr kumimoji="0" lang="en-US" sz="2400" b="0" i="0" u="none" strike="noStrike" cap="none" normalizeH="0" baseline="0" dirty="0" smtClean="0">
                          <a:ln>
                            <a:noFill/>
                          </a:ln>
                          <a:solidFill>
                            <a:srgbClr val="000000"/>
                          </a:solidFill>
                          <a:effectLst/>
                          <a:latin typeface="Arial" pitchFamily="34" charset="0"/>
                          <a:cs typeface="Arial" pitchFamily="34" charset="0"/>
                        </a:rPr>
                        <a:t>2</a:t>
                      </a:r>
                      <a:r>
                        <a:rPr kumimoji="0" lang="en-US" sz="2400" b="0" i="0" u="none" strike="noStrike" cap="none" normalizeH="0" baseline="30000" dirty="0" smtClean="0">
                          <a:ln>
                            <a:noFill/>
                          </a:ln>
                          <a:solidFill>
                            <a:srgbClr val="000000"/>
                          </a:solidFill>
                          <a:effectLst/>
                          <a:latin typeface="Arial" pitchFamily="34" charset="0"/>
                          <a:cs typeface="Arial" pitchFamily="34" charset="0"/>
                        </a:rPr>
                        <a:t>nd</a:t>
                      </a:r>
                      <a:r>
                        <a:rPr kumimoji="0" lang="en-US" sz="2400" b="0" i="0" u="none" strike="noStrike" cap="none" normalizeH="0" baseline="0" dirty="0" smtClean="0">
                          <a:ln>
                            <a:noFill/>
                          </a:ln>
                          <a:solidFill>
                            <a:srgbClr val="000000"/>
                          </a:solidFill>
                          <a:effectLst/>
                          <a:latin typeface="Arial" pitchFamily="34" charset="0"/>
                          <a:cs typeface="Arial" pitchFamily="34" charset="0"/>
                        </a:rPr>
                        <a:t> Generation Optical WMC Connector “</a:t>
                      </a:r>
                      <a:r>
                        <a:rPr kumimoji="0" lang="en-US" sz="2400" b="0" i="0" u="none" strike="noStrike" cap="none" normalizeH="0" baseline="0" dirty="0" err="1" smtClean="0">
                          <a:ln>
                            <a:noFill/>
                          </a:ln>
                          <a:solidFill>
                            <a:srgbClr val="000000"/>
                          </a:solidFill>
                          <a:effectLst/>
                          <a:latin typeface="Arial" pitchFamily="34" charset="0"/>
                          <a:cs typeface="Arial" pitchFamily="34" charset="0"/>
                        </a:rPr>
                        <a:t>HydraLight</a:t>
                      </a:r>
                      <a:r>
                        <a:rPr kumimoji="0" lang="en-US" sz="2400" b="0" i="0" u="none" strike="noStrike" cap="none" normalizeH="0" baseline="0" dirty="0" smtClean="0">
                          <a:ln>
                            <a:noFill/>
                          </a:ln>
                          <a:solidFill>
                            <a:srgbClr val="000000"/>
                          </a:solidFill>
                          <a:effectLst/>
                          <a:latin typeface="Arial" pitchFamily="34" charset="0"/>
                          <a:cs typeface="Arial" pitchFamily="34" charset="0"/>
                        </a:rPr>
                        <a:t>” </a:t>
                      </a:r>
                    </a:p>
                  </a:txBody>
                  <a:tcPr anchor="ctr" horzOverflow="overflow">
                    <a:lnL>
                      <a:noFill/>
                    </a:lnL>
                    <a:lnR cap="flat">
                      <a:noFill/>
                    </a:lnR>
                    <a:lnT>
                      <a:noFill/>
                    </a:lnT>
                    <a:lnB>
                      <a:noFill/>
                    </a:lnB>
                    <a:lnTlToBr>
                      <a:noFill/>
                    </a:lnTlToBr>
                    <a:lnBlToTr>
                      <a:noFill/>
                    </a:lnBlToTr>
                    <a:solidFill>
                      <a:schemeClr val="tx1"/>
                    </a:solidFill>
                  </a:tcPr>
                </a:tc>
              </a:tr>
            </a:tbl>
          </a:graphicData>
        </a:graphic>
      </p:graphicFrame>
      <p:pic>
        <p:nvPicPr>
          <p:cNvPr id="7" name="Picture 6"/>
          <p:cNvPicPr/>
          <p:nvPr/>
        </p:nvPicPr>
        <p:blipFill>
          <a:blip r:embed="rId2"/>
          <a:srcRect/>
          <a:stretch>
            <a:fillRect/>
          </a:stretch>
        </p:blipFill>
        <p:spPr bwMode="auto">
          <a:xfrm>
            <a:off x="7086600" y="2286000"/>
            <a:ext cx="1523999" cy="4572000"/>
          </a:xfrm>
          <a:prstGeom prst="rect">
            <a:avLst/>
          </a:prstGeom>
          <a:noFill/>
          <a:ln w="38100">
            <a:solidFill>
              <a:srgbClr val="FFCC66"/>
            </a:solidFill>
            <a:miter lim="800000"/>
            <a:headEnd/>
            <a:tailEnd/>
          </a:ln>
          <a:effectLst/>
        </p:spPr>
      </p:pic>
      <p:sp>
        <p:nvSpPr>
          <p:cNvPr id="8" name="Content Placeholder 2"/>
          <p:cNvSpPr txBox="1">
            <a:spLocks/>
          </p:cNvSpPr>
          <p:nvPr/>
        </p:nvSpPr>
        <p:spPr bwMode="auto">
          <a:xfrm>
            <a:off x="228600" y="2438400"/>
            <a:ext cx="6553200"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ctr" defTabSz="914400" rtl="0" eaLnBrk="1" fontAlgn="base" latinLnBrk="0" hangingPunct="1">
              <a:lnSpc>
                <a:spcPct val="100000"/>
              </a:lnSpc>
              <a:spcBef>
                <a:spcPct val="20000"/>
              </a:spcBef>
              <a:spcAft>
                <a:spcPct val="0"/>
              </a:spcAft>
              <a:buClr>
                <a:schemeClr val="tx2"/>
              </a:buClr>
              <a:buSzPct val="120000"/>
              <a:tabLst/>
              <a:defRPr/>
            </a:pPr>
            <a:r>
              <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rPr>
              <a:t>Development</a:t>
            </a:r>
            <a:r>
              <a:rPr kumimoji="0" lang="en-US" sz="3200" i="0" u="none" strike="noStrike" kern="0" cap="none" spc="0" normalizeH="0" noProof="0" dirty="0" smtClean="0">
                <a:ln>
                  <a:noFill/>
                </a:ln>
                <a:solidFill>
                  <a:schemeClr val="tx2"/>
                </a:solidFill>
                <a:uLnTx/>
                <a:uFillTx/>
                <a:latin typeface="Arial" pitchFamily="34" charset="0"/>
                <a:cs typeface="Arial" pitchFamily="34" charset="0"/>
              </a:rPr>
              <a:t> Considerations</a:t>
            </a:r>
            <a:endPar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Fundamental Decision Made by Oil Majors to </a:t>
            </a:r>
            <a:r>
              <a:rPr kumimoji="1" lang="en-GB" sz="2000" dirty="0" smtClean="0">
                <a:solidFill>
                  <a:schemeClr val="tx2"/>
                </a:solidFill>
                <a:latin typeface="Arial" pitchFamily="34" charset="0"/>
                <a:cs typeface="Arial" pitchFamily="34" charset="0"/>
              </a:rPr>
              <a:t>Separate Fibre </a:t>
            </a:r>
            <a:r>
              <a:rPr kumimoji="1" lang="en-GB" sz="2000" dirty="0" smtClean="0">
                <a:solidFill>
                  <a:schemeClr val="tx2"/>
                </a:solidFill>
                <a:latin typeface="Arial" pitchFamily="34" charset="0"/>
                <a:cs typeface="Arial" pitchFamily="34" charset="0"/>
              </a:rPr>
              <a:t>and Electric Lines</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Only Optical Circuits in Connector</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Significant evaluation of Mechanical Components for Robustness of Operation</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US" sz="2000" dirty="0" smtClean="0">
                <a:solidFill>
                  <a:schemeClr val="tx2"/>
                </a:solidFill>
                <a:latin typeface="Arial" pitchFamily="34" charset="0"/>
                <a:cs typeface="Arial" pitchFamily="34" charset="0"/>
              </a:rPr>
              <a:t>Consultation with Major Users for Refinements and Integration Considerations</a:t>
            </a: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6" name="Picture 9" descr="SEACONlogosAPD copy"/>
          <p:cNvPicPr>
            <a:picLocks noChangeAspect="1" noChangeArrowheads="1"/>
          </p:cNvPicPr>
          <p:nvPr/>
        </p:nvPicPr>
        <p:blipFill>
          <a:blip r:embed="rId3" cstate="print"/>
          <a:srcRect/>
          <a:stretch>
            <a:fillRect/>
          </a:stretch>
        </p:blipFill>
        <p:spPr bwMode="auto">
          <a:xfrm>
            <a:off x="152400" y="6096000"/>
            <a:ext cx="1371600" cy="60801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533400" y="1600199"/>
            <a:ext cx="8077200" cy="419100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graphicFrame>
        <p:nvGraphicFramePr>
          <p:cNvPr id="4" name="Group 3"/>
          <p:cNvGraphicFramePr>
            <a:graphicFrameLocks/>
          </p:cNvGraphicFramePr>
          <p:nvPr/>
        </p:nvGraphicFramePr>
        <p:xfrm>
          <a:off x="914400" y="1752600"/>
          <a:ext cx="7391400" cy="3429000"/>
        </p:xfrm>
        <a:graphic>
          <a:graphicData uri="http://schemas.openxmlformats.org/drawingml/2006/table">
            <a:tbl>
              <a:tblPr/>
              <a:tblGrid>
                <a:gridCol w="1002224"/>
                <a:gridCol w="6389176"/>
              </a:tblGrid>
              <a:tr h="1143000">
                <a:tc>
                  <a:txBody>
                    <a:bodyPr/>
                    <a:lstStyle/>
                    <a:p>
                      <a:pPr marL="0" marR="0" lvl="0" indent="0" algn="ctr" defTabSz="914400" rtl="0" eaLnBrk="0" fontAlgn="base" latinLnBrk="0" hangingPunct="0">
                        <a:lnSpc>
                          <a:spcPct val="85000"/>
                        </a:lnSpc>
                        <a:spcBef>
                          <a:spcPts val="200"/>
                        </a:spcBef>
                        <a:spcAft>
                          <a:spcPts val="200"/>
                        </a:spcAft>
                        <a:buClr>
                          <a:schemeClr val="folHlink"/>
                        </a:buClr>
                        <a:buSzPct val="75000"/>
                        <a:buFont typeface="Monotype Sorts" charset="2"/>
                        <a:buNone/>
                        <a:tabLst/>
                      </a:pPr>
                      <a:r>
                        <a:rPr kumimoji="1"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1998</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457200" marR="0" lvl="0" indent="-457200" algn="l" defTabSz="914400" rtl="0" eaLnBrk="0" fontAlgn="base" latinLnBrk="0" hangingPunct="0">
                        <a:lnSpc>
                          <a:spcPct val="85000"/>
                        </a:lnSpc>
                        <a:spcBef>
                          <a:spcPts val="200"/>
                        </a:spcBef>
                        <a:spcAft>
                          <a:spcPts val="200"/>
                        </a:spcAft>
                        <a:buClrTx/>
                        <a:buSzTx/>
                        <a:buFont typeface="Arial" pitchFamily="34" charset="0"/>
                        <a:buChar char="•"/>
                        <a:tabLst/>
                        <a:defRPr/>
                      </a:pPr>
                      <a:r>
                        <a:rPr kumimoji="0" lang="en-GB"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Development of 1</a:t>
                      </a:r>
                      <a:r>
                        <a:rPr kumimoji="0" lang="en-GB" sz="2400" b="0" i="0" u="none" strike="noStrike" cap="none" normalizeH="0" baseline="3000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st</a:t>
                      </a:r>
                      <a:r>
                        <a:rPr kumimoji="0" lang="en-GB"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Generation Optical Wet-Mate Connector “</a:t>
                      </a:r>
                      <a:r>
                        <a:rPr kumimoji="0" lang="en-GB" sz="24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HydraStar</a:t>
                      </a:r>
                      <a:r>
                        <a:rPr kumimoji="0" lang="en-GB"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a:t>
                      </a:r>
                      <a:endPar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endParaRPr>
                    </a:p>
                  </a:txBody>
                  <a:tcPr anchor="ctr" horzOverflow="overflow">
                    <a:lnL>
                      <a:noFill/>
                    </a:lnL>
                    <a:lnR cap="flat">
                      <a:noFill/>
                    </a:lnR>
                    <a:lnT>
                      <a:noFill/>
                    </a:lnT>
                    <a:lnB>
                      <a:noFill/>
                    </a:lnB>
                    <a:lnTlToBr>
                      <a:noFill/>
                    </a:lnTlToBr>
                    <a:lnBlToTr>
                      <a:noFill/>
                    </a:lnBlToTr>
                    <a:solidFill>
                      <a:schemeClr val="tx1"/>
                    </a:solidFill>
                  </a:tcPr>
                </a:tc>
              </a:tr>
              <a:tr h="1143000">
                <a:tc>
                  <a:txBody>
                    <a:bodyPr/>
                    <a:lstStyle/>
                    <a:p>
                      <a:pPr marL="0" marR="0" lvl="0" indent="0" algn="ctr" defTabSz="914400" rtl="0" eaLnBrk="0" fontAlgn="base" latinLnBrk="0" hangingPunct="0">
                        <a:lnSpc>
                          <a:spcPct val="85000"/>
                        </a:lnSpc>
                        <a:spcBef>
                          <a:spcPts val="0"/>
                        </a:spcBef>
                        <a:spcAft>
                          <a:spcPts val="200"/>
                        </a:spcAft>
                        <a:buClr>
                          <a:schemeClr val="folHlink"/>
                        </a:buClr>
                        <a:buSzPct val="75000"/>
                        <a:buFont typeface="Monotype Sorts" charset="2"/>
                        <a:buNone/>
                        <a:tabLst/>
                      </a:pPr>
                      <a:r>
                        <a:rPr kumimoji="1"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2002</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457200" marR="0" lvl="0" indent="-457200" algn="l" defTabSz="914400" rtl="0" eaLnBrk="0" fontAlgn="base" latinLnBrk="0" hangingPunct="0">
                        <a:lnSpc>
                          <a:spcPct val="85000"/>
                        </a:lnSpc>
                        <a:spcBef>
                          <a:spcPts val="200"/>
                        </a:spcBef>
                        <a:spcAft>
                          <a:spcPts val="200"/>
                        </a:spcAft>
                        <a:buClrTx/>
                        <a:buSzTx/>
                        <a:buFont typeface="Arial" pitchFamily="34" charset="0"/>
                        <a:buChar char="•"/>
                        <a:tabLst/>
                      </a:pPr>
                      <a:r>
                        <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Development of 2</a:t>
                      </a:r>
                      <a:r>
                        <a:rPr kumimoji="0" lang="en-US" sz="2400" b="0" i="0" u="none" strike="noStrike" cap="none" normalizeH="0" baseline="3000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nd</a:t>
                      </a:r>
                      <a:r>
                        <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Generation Optical Wet-Mate Connector “</a:t>
                      </a:r>
                      <a:r>
                        <a:rPr kumimoji="0" lang="en-US" sz="24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HydraLight</a:t>
                      </a:r>
                      <a:r>
                        <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a:t>
                      </a:r>
                    </a:p>
                  </a:txBody>
                  <a:tcPr anchor="ctr" horzOverflow="overflow">
                    <a:lnL>
                      <a:noFill/>
                    </a:lnL>
                    <a:lnR cap="flat">
                      <a:noFill/>
                    </a:lnR>
                    <a:lnT>
                      <a:noFill/>
                    </a:lnT>
                    <a:lnB>
                      <a:noFill/>
                    </a:lnB>
                    <a:lnTlToBr>
                      <a:noFill/>
                    </a:lnTlToBr>
                    <a:lnBlToTr>
                      <a:noFill/>
                    </a:lnBlToTr>
                    <a:solidFill>
                      <a:schemeClr val="tx1"/>
                    </a:solidFill>
                  </a:tcPr>
                </a:tc>
              </a:tr>
              <a:tr h="1143000">
                <a:tc>
                  <a:txBody>
                    <a:bodyPr/>
                    <a:lstStyle/>
                    <a:p>
                      <a:pPr marL="0" marR="0" lvl="0" indent="0" algn="ctr" defTabSz="914400" rtl="0" eaLnBrk="0" fontAlgn="base" latinLnBrk="0" hangingPunct="0">
                        <a:lnSpc>
                          <a:spcPct val="85000"/>
                        </a:lnSpc>
                        <a:spcBef>
                          <a:spcPts val="200"/>
                        </a:spcBef>
                        <a:spcAft>
                          <a:spcPts val="200"/>
                        </a:spcAft>
                        <a:buClr>
                          <a:schemeClr val="folHlink"/>
                        </a:buClr>
                        <a:buSzPct val="75000"/>
                        <a:buFont typeface="Monotype Sorts" charset="2"/>
                        <a:buNone/>
                        <a:tabLst/>
                      </a:pPr>
                      <a:r>
                        <a:rPr kumimoji="1"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2007</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457200" marR="0" lvl="0" indent="-457200" algn="l" defTabSz="914400" rtl="0" eaLnBrk="0" fontAlgn="base" latinLnBrk="0" hangingPunct="0">
                        <a:lnSpc>
                          <a:spcPct val="85000"/>
                        </a:lnSpc>
                        <a:spcBef>
                          <a:spcPts val="200"/>
                        </a:spcBef>
                        <a:spcAft>
                          <a:spcPts val="200"/>
                        </a:spcAft>
                        <a:buClrTx/>
                        <a:buSzTx/>
                        <a:buFont typeface="Arial" pitchFamily="34" charset="0"/>
                        <a:buChar char="•"/>
                        <a:tabLst/>
                      </a:pPr>
                      <a:r>
                        <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Development of 3</a:t>
                      </a:r>
                      <a:r>
                        <a:rPr kumimoji="0" lang="en-US" sz="2400" b="0" i="0" u="none" strike="noStrike" cap="none" normalizeH="0" baseline="3000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rd</a:t>
                      </a:r>
                      <a:r>
                        <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Generation Optical Wet-Mate Connector “G3” </a:t>
                      </a:r>
                    </a:p>
                  </a:txBody>
                  <a:tcPr anchor="ctr" horzOverflow="overflow">
                    <a:lnL>
                      <a:noFill/>
                    </a:lnL>
                    <a:lnR cap="flat">
                      <a:noFill/>
                    </a:lnR>
                    <a:lnT>
                      <a:noFill/>
                    </a:lnT>
                    <a:lnB>
                      <a:noFill/>
                    </a:lnB>
                    <a:lnTlToBr>
                      <a:noFill/>
                    </a:lnTlToBr>
                    <a:lnBlToTr>
                      <a:noFill/>
                    </a:lnBlToTr>
                    <a:solidFill>
                      <a:schemeClr val="tx1"/>
                    </a:solidFill>
                  </a:tcPr>
                </a:tc>
              </a:tr>
            </a:tbl>
          </a:graphicData>
        </a:graphic>
      </p:graphicFrame>
      <p:sp>
        <p:nvSpPr>
          <p:cNvPr id="6" name="Title 1"/>
          <p:cNvSpPr>
            <a:spLocks noGrp="1"/>
          </p:cNvSpPr>
          <p:nvPr>
            <p:ph type="title"/>
          </p:nvPr>
        </p:nvSpPr>
        <p:spPr>
          <a:xfrm>
            <a:off x="381000" y="304800"/>
            <a:ext cx="8458200" cy="762000"/>
          </a:xfrm>
          <a:prstGeom prst="roundRect">
            <a:avLst/>
          </a:prstGeom>
          <a:ln/>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GB" dirty="0" smtClean="0"/>
              <a:t> </a:t>
            </a:r>
            <a:br>
              <a:rPr lang="en-GB" dirty="0" smtClean="0"/>
            </a:br>
            <a:r>
              <a:rPr lang="en-GB" dirty="0" smtClean="0"/>
              <a:t/>
            </a:r>
            <a:br>
              <a:rPr lang="en-GB" dirty="0" smtClean="0"/>
            </a:br>
            <a:r>
              <a:rPr lang="en-GB" sz="3200" dirty="0" smtClean="0">
                <a:ln w="12700">
                  <a:solidFill>
                    <a:srgbClr val="000000"/>
                  </a:solidFill>
                  <a:prstDash val="solid"/>
                </a:ln>
                <a:solidFill>
                  <a:srgbClr val="000000"/>
                </a:solidFill>
                <a:effectLst>
                  <a:outerShdw blurRad="41275" dist="20320" dir="1800000" algn="tl" rotWithShape="0">
                    <a:srgbClr val="000000">
                      <a:alpha val="40000"/>
                    </a:srgbClr>
                  </a:outerShdw>
                </a:effectLst>
                <a:latin typeface="Arial" pitchFamily="34" charset="0"/>
                <a:cs typeface="Arial" pitchFamily="34" charset="0"/>
              </a:rPr>
              <a:t>Wet Mate </a:t>
            </a:r>
            <a:r>
              <a:rPr lang="en-GB" sz="3200" dirty="0" err="1" smtClean="0">
                <a:ln w="12700">
                  <a:solidFill>
                    <a:srgbClr val="000000"/>
                  </a:solidFill>
                  <a:prstDash val="solid"/>
                </a:ln>
                <a:solidFill>
                  <a:srgbClr val="000000"/>
                </a:solidFill>
                <a:effectLst>
                  <a:outerShdw blurRad="41275" dist="20320" dir="1800000" algn="tl" rotWithShape="0">
                    <a:srgbClr val="000000">
                      <a:alpha val="40000"/>
                    </a:srgbClr>
                  </a:outerShdw>
                </a:effectLst>
                <a:latin typeface="Arial" pitchFamily="34" charset="0"/>
                <a:cs typeface="Arial" pitchFamily="34" charset="0"/>
              </a:rPr>
              <a:t>Fiber</a:t>
            </a:r>
            <a:r>
              <a:rPr lang="en-GB" sz="3200" dirty="0" smtClean="0">
                <a:ln w="12700">
                  <a:solidFill>
                    <a:srgbClr val="000000"/>
                  </a:solidFill>
                  <a:prstDash val="solid"/>
                </a:ln>
                <a:solidFill>
                  <a:srgbClr val="000000"/>
                </a:solidFill>
                <a:effectLst>
                  <a:outerShdw blurRad="41275" dist="20320" dir="1800000" algn="tl" rotWithShape="0">
                    <a:srgbClr val="000000">
                      <a:alpha val="40000"/>
                    </a:srgbClr>
                  </a:outerShdw>
                </a:effectLst>
                <a:latin typeface="Arial" pitchFamily="34" charset="0"/>
                <a:cs typeface="Arial" pitchFamily="34" charset="0"/>
              </a:rPr>
              <a:t> Optics - Developments</a:t>
            </a:r>
            <a:r>
              <a:rPr lang="en-GB" sz="3200" dirty="0" smtClean="0">
                <a:ln w="12700">
                  <a:solidFill>
                    <a:srgbClr val="000000"/>
                  </a:solidFill>
                  <a:prstDash val="solid"/>
                </a:ln>
                <a:solidFill>
                  <a:srgbClr val="000000"/>
                </a:solidFill>
                <a:effectLst>
                  <a:outerShdw blurRad="41275" dist="20320" dir="1800000" algn="tl" rotWithShape="0">
                    <a:srgbClr val="000000">
                      <a:alpha val="40000"/>
                    </a:srgbClr>
                  </a:outerShdw>
                </a:effectLst>
                <a:latin typeface="Times New Roman" pitchFamily="18" charset="0"/>
              </a:rPr>
              <a:t/>
            </a:r>
            <a:br>
              <a:rPr lang="en-GB" sz="3200" dirty="0" smtClean="0">
                <a:ln w="12700">
                  <a:solidFill>
                    <a:srgbClr val="000000"/>
                  </a:solidFill>
                  <a:prstDash val="solid"/>
                </a:ln>
                <a:solidFill>
                  <a:srgbClr val="000000"/>
                </a:solidFill>
                <a:effectLst>
                  <a:outerShdw blurRad="41275" dist="20320" dir="1800000" algn="tl" rotWithShape="0">
                    <a:srgbClr val="000000">
                      <a:alpha val="40000"/>
                    </a:srgbClr>
                  </a:outerShdw>
                </a:effectLst>
                <a:latin typeface="Times New Roman" pitchFamily="18" charset="0"/>
              </a:rPr>
            </a:br>
            <a:r>
              <a:rPr lang="en-GB"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Times New Roman" pitchFamily="18" charset="0"/>
              </a:rPr>
              <a:t/>
            </a:r>
            <a:br>
              <a:rPr lang="en-GB"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Times New Roman" pitchFamily="18" charset="0"/>
              </a:rPr>
            </a:br>
            <a:r>
              <a:rPr lang="en-GB"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Times New Roman" pitchFamily="18" charset="0"/>
              </a:rPr>
              <a:t> </a:t>
            </a:r>
            <a:r>
              <a:rPr lang="en-US" dirty="0" smtClean="0"/>
              <a:t/>
            </a:r>
            <a:br>
              <a:rPr lang="en-US" dirty="0" smtClean="0"/>
            </a:br>
            <a:endParaRPr lang="en-US" sz="1200" dirty="0"/>
          </a:p>
        </p:txBody>
      </p:sp>
      <p:pic>
        <p:nvPicPr>
          <p:cNvPr id="5" name="Picture 9" descr="SEACONlogosAPD copy"/>
          <p:cNvPicPr>
            <a:picLocks noChangeAspect="1" noChangeArrowheads="1"/>
          </p:cNvPicPr>
          <p:nvPr/>
        </p:nvPicPr>
        <p:blipFill>
          <a:blip r:embed="rId2" cstate="print"/>
          <a:srcRect/>
          <a:stretch>
            <a:fillRect/>
          </a:stretch>
        </p:blipFill>
        <p:spPr bwMode="auto">
          <a:xfrm>
            <a:off x="7620000" y="6019800"/>
            <a:ext cx="1371600" cy="608013"/>
          </a:xfrm>
          <a:prstGeom prst="rect">
            <a:avLst/>
          </a:prstGeom>
          <a:noFill/>
        </p:spPr>
      </p:pic>
      <p:sp>
        <p:nvSpPr>
          <p:cNvPr id="9" name="Rectangle 8"/>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
        <p:nvSpPr>
          <p:cNvPr id="8" name="Rectangle 7"/>
          <p:cNvSpPr/>
          <p:nvPr/>
        </p:nvSpPr>
        <p:spPr>
          <a:xfrm>
            <a:off x="1752600" y="5181600"/>
            <a:ext cx="5733429" cy="369332"/>
          </a:xfrm>
          <a:prstGeom prst="rect">
            <a:avLst/>
          </a:prstGeom>
        </p:spPr>
        <p:txBody>
          <a:bodyPr wrap="none">
            <a:spAutoFit/>
          </a:bodyPr>
          <a:lstStyle/>
          <a:p>
            <a:r>
              <a:rPr kumimoji="1" lang="en-GB" dirty="0" smtClean="0">
                <a:solidFill>
                  <a:srgbClr val="000000"/>
                </a:solidFill>
                <a:latin typeface="Arial" pitchFamily="34" charset="0"/>
                <a:cs typeface="Arial" pitchFamily="34" charset="0"/>
              </a:rPr>
              <a:t>A Total of Over 1500 Connectors Produced 1999-2008</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52400" y="685800"/>
            <a:ext cx="8991600" cy="144780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graphicFrame>
        <p:nvGraphicFramePr>
          <p:cNvPr id="5" name="Group 3"/>
          <p:cNvGraphicFramePr>
            <a:graphicFrameLocks/>
          </p:cNvGraphicFramePr>
          <p:nvPr/>
        </p:nvGraphicFramePr>
        <p:xfrm>
          <a:off x="152400" y="838200"/>
          <a:ext cx="8763000" cy="1143000"/>
        </p:xfrm>
        <a:graphic>
          <a:graphicData uri="http://schemas.openxmlformats.org/drawingml/2006/table">
            <a:tbl>
              <a:tblPr/>
              <a:tblGrid>
                <a:gridCol w="973666"/>
                <a:gridCol w="7789334"/>
              </a:tblGrid>
              <a:tr h="1143000">
                <a:tc>
                  <a:txBody>
                    <a:bodyPr/>
                    <a:lstStyle/>
                    <a:p>
                      <a:pPr marL="0" marR="0" lvl="0" indent="0" algn="ctr" defTabSz="914400" rtl="0" eaLnBrk="0" fontAlgn="base" latinLnBrk="0" hangingPunct="0">
                        <a:lnSpc>
                          <a:spcPct val="85000"/>
                        </a:lnSpc>
                        <a:spcBef>
                          <a:spcPts val="0"/>
                        </a:spcBef>
                        <a:spcAft>
                          <a:spcPts val="200"/>
                        </a:spcAft>
                        <a:buClr>
                          <a:schemeClr val="folHlink"/>
                        </a:buClr>
                        <a:buSzPct val="75000"/>
                        <a:buFont typeface="Monotype Sorts" charset="2"/>
                        <a:buNone/>
                        <a:tabLst/>
                      </a:pPr>
                      <a:r>
                        <a:rPr kumimoji="1"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2002</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457200" marR="0" lvl="0" indent="-457200" algn="l" defTabSz="914400" rtl="0" eaLnBrk="0" fontAlgn="base" latinLnBrk="0" hangingPunct="0">
                        <a:lnSpc>
                          <a:spcPct val="85000"/>
                        </a:lnSpc>
                        <a:spcBef>
                          <a:spcPts val="200"/>
                        </a:spcBef>
                        <a:spcAft>
                          <a:spcPts val="200"/>
                        </a:spcAft>
                        <a:buClrTx/>
                        <a:buSzTx/>
                        <a:buFont typeface="Arial" pitchFamily="34" charset="0"/>
                        <a:buChar char="•"/>
                        <a:tabLst/>
                      </a:pPr>
                      <a:r>
                        <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2</a:t>
                      </a:r>
                      <a:r>
                        <a:rPr kumimoji="0" lang="en-US" sz="2400" b="0" i="0" u="none" strike="noStrike" cap="none" normalizeH="0" baseline="3000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nd</a:t>
                      </a:r>
                      <a:r>
                        <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Generation Optical WMC Connector “</a:t>
                      </a:r>
                      <a:r>
                        <a:rPr kumimoji="0" lang="en-US" sz="24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HydraLight</a:t>
                      </a:r>
                      <a:r>
                        <a:rPr kumimoji="0" lang="en-US" sz="24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cs typeface="Arial" pitchFamily="34" charset="0"/>
                        </a:rPr>
                        <a:t>” </a:t>
                      </a:r>
                    </a:p>
                  </a:txBody>
                  <a:tcPr anchor="ctr" horzOverflow="overflow">
                    <a:lnL>
                      <a:noFill/>
                    </a:lnL>
                    <a:lnR cap="flat">
                      <a:noFill/>
                    </a:lnR>
                    <a:lnT>
                      <a:noFill/>
                    </a:lnT>
                    <a:lnB>
                      <a:noFill/>
                    </a:lnB>
                    <a:lnTlToBr>
                      <a:noFill/>
                    </a:lnTlToBr>
                    <a:lnBlToTr>
                      <a:noFill/>
                    </a:lnBlToTr>
                    <a:solidFill>
                      <a:schemeClr val="tx1"/>
                    </a:solidFill>
                  </a:tcPr>
                </a:tc>
              </a:tr>
            </a:tbl>
          </a:graphicData>
        </a:graphic>
      </p:graphicFrame>
      <p:pic>
        <p:nvPicPr>
          <p:cNvPr id="7" name="Picture 6"/>
          <p:cNvPicPr/>
          <p:nvPr/>
        </p:nvPicPr>
        <p:blipFill>
          <a:blip r:embed="rId3"/>
          <a:srcRect/>
          <a:stretch>
            <a:fillRect/>
          </a:stretch>
        </p:blipFill>
        <p:spPr bwMode="auto">
          <a:xfrm>
            <a:off x="7086600" y="2286000"/>
            <a:ext cx="1523999" cy="4572000"/>
          </a:xfrm>
          <a:prstGeom prst="rect">
            <a:avLst/>
          </a:prstGeom>
          <a:noFill/>
          <a:ln w="38100">
            <a:solidFill>
              <a:srgbClr val="FFCC66"/>
            </a:solidFill>
            <a:miter lim="800000"/>
            <a:headEnd/>
            <a:tailEnd/>
          </a:ln>
          <a:effectLst/>
        </p:spPr>
      </p:pic>
      <p:graphicFrame>
        <p:nvGraphicFramePr>
          <p:cNvPr id="488450" name="Object 2"/>
          <p:cNvGraphicFramePr>
            <a:graphicFrameLocks noChangeAspect="1"/>
          </p:cNvGraphicFramePr>
          <p:nvPr/>
        </p:nvGraphicFramePr>
        <p:xfrm>
          <a:off x="1143000" y="2286000"/>
          <a:ext cx="5122616" cy="4267200"/>
        </p:xfrm>
        <a:graphic>
          <a:graphicData uri="http://schemas.openxmlformats.org/presentationml/2006/ole">
            <p:oleObj spid="_x0000_s492546" name="Image" r:id="rId4" imgW="2743205" imgH="2286005" progId="">
              <p:embed/>
            </p:oleObj>
          </a:graphicData>
        </a:graphic>
      </p:graphicFrame>
      <p:cxnSp>
        <p:nvCxnSpPr>
          <p:cNvPr id="12" name="Straight Arrow Connector 11"/>
          <p:cNvCxnSpPr/>
          <p:nvPr/>
        </p:nvCxnSpPr>
        <p:spPr bwMode="auto">
          <a:xfrm rot="16200000" flipV="1">
            <a:off x="2171700" y="5143500"/>
            <a:ext cx="1066800" cy="6858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4" name="Straight Arrow Connector 13"/>
          <p:cNvCxnSpPr/>
          <p:nvPr/>
        </p:nvCxnSpPr>
        <p:spPr bwMode="auto">
          <a:xfrm rot="5400000" flipH="1" flipV="1">
            <a:off x="2705100" y="5372100"/>
            <a:ext cx="990600" cy="3048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16" name="TextBox 15"/>
          <p:cNvSpPr txBox="1"/>
          <p:nvPr/>
        </p:nvSpPr>
        <p:spPr>
          <a:xfrm>
            <a:off x="1905000" y="5867400"/>
            <a:ext cx="3048000" cy="646331"/>
          </a:xfrm>
          <a:prstGeom prst="rect">
            <a:avLst/>
          </a:prstGeom>
          <a:noFill/>
        </p:spPr>
        <p:txBody>
          <a:bodyPr wrap="square" rtlCol="0">
            <a:spAutoFit/>
          </a:bodyPr>
          <a:lstStyle/>
          <a:p>
            <a:r>
              <a:rPr lang="en-US" dirty="0" smtClean="0">
                <a:solidFill>
                  <a:schemeClr val="tx2"/>
                </a:solidFill>
                <a:latin typeface="Arial" pitchFamily="34" charset="0"/>
                <a:cs typeface="Arial" pitchFamily="34" charset="0"/>
              </a:rPr>
              <a:t>Protected, Replaceable, </a:t>
            </a:r>
            <a:r>
              <a:rPr lang="en-US" dirty="0" err="1" smtClean="0">
                <a:solidFill>
                  <a:schemeClr val="tx2"/>
                </a:solidFill>
                <a:latin typeface="Arial" pitchFamily="34" charset="0"/>
                <a:cs typeface="Arial" pitchFamily="34" charset="0"/>
              </a:rPr>
              <a:t>Fluorosilicone</a:t>
            </a:r>
            <a:r>
              <a:rPr lang="en-US" dirty="0" smtClean="0">
                <a:solidFill>
                  <a:schemeClr val="tx2"/>
                </a:solidFill>
                <a:latin typeface="Arial" pitchFamily="34" charset="0"/>
                <a:cs typeface="Arial" pitchFamily="34" charset="0"/>
              </a:rPr>
              <a:t> Main Seals</a:t>
            </a:r>
            <a:endParaRPr lang="en-US" dirty="0">
              <a:solidFill>
                <a:schemeClr val="tx2"/>
              </a:solidFill>
              <a:latin typeface="Arial" pitchFamily="34" charset="0"/>
              <a:cs typeface="Arial" pitchFamily="34" charset="0"/>
            </a:endParaRPr>
          </a:p>
        </p:txBody>
      </p:sp>
      <p:sp>
        <p:nvSpPr>
          <p:cNvPr id="17" name="TextBox 16"/>
          <p:cNvSpPr txBox="1"/>
          <p:nvPr/>
        </p:nvSpPr>
        <p:spPr>
          <a:xfrm>
            <a:off x="2362200" y="2667000"/>
            <a:ext cx="3276600" cy="646331"/>
          </a:xfrm>
          <a:prstGeom prst="rect">
            <a:avLst/>
          </a:prstGeom>
          <a:noFill/>
        </p:spPr>
        <p:txBody>
          <a:bodyPr wrap="square" rtlCol="0">
            <a:spAutoFit/>
          </a:bodyPr>
          <a:lstStyle/>
          <a:p>
            <a:r>
              <a:rPr lang="en-US" dirty="0" smtClean="0">
                <a:solidFill>
                  <a:schemeClr val="tx2"/>
                </a:solidFill>
                <a:latin typeface="Arial" pitchFamily="34" charset="0"/>
                <a:cs typeface="Arial" pitchFamily="34" charset="0"/>
              </a:rPr>
              <a:t>Robust Shell Design and ROV Handle for ROV Operations</a:t>
            </a:r>
            <a:endParaRPr lang="en-US" dirty="0">
              <a:solidFill>
                <a:schemeClr val="tx2"/>
              </a:solidFill>
              <a:latin typeface="Arial" pitchFamily="34" charset="0"/>
              <a:cs typeface="Arial" pitchFamily="34" charset="0"/>
            </a:endParaRPr>
          </a:p>
        </p:txBody>
      </p:sp>
      <p:cxnSp>
        <p:nvCxnSpPr>
          <p:cNvPr id="19" name="Straight Arrow Connector 18"/>
          <p:cNvCxnSpPr/>
          <p:nvPr/>
        </p:nvCxnSpPr>
        <p:spPr bwMode="auto">
          <a:xfrm rot="5400000">
            <a:off x="2628900" y="3314700"/>
            <a:ext cx="1219200" cy="11430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21" name="Straight Arrow Connector 20"/>
          <p:cNvCxnSpPr/>
          <p:nvPr/>
        </p:nvCxnSpPr>
        <p:spPr bwMode="auto">
          <a:xfrm>
            <a:off x="3810000" y="3276600"/>
            <a:ext cx="1447800" cy="4572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22" name="TextBox 21"/>
          <p:cNvSpPr txBox="1"/>
          <p:nvPr/>
        </p:nvSpPr>
        <p:spPr>
          <a:xfrm>
            <a:off x="4495800" y="5029200"/>
            <a:ext cx="2842239" cy="369332"/>
          </a:xfrm>
          <a:prstGeom prst="rect">
            <a:avLst/>
          </a:prstGeom>
          <a:noFill/>
        </p:spPr>
        <p:txBody>
          <a:bodyPr wrap="square" rtlCol="0">
            <a:spAutoFit/>
          </a:bodyPr>
          <a:lstStyle/>
          <a:p>
            <a:r>
              <a:rPr lang="en-US" dirty="0" smtClean="0">
                <a:solidFill>
                  <a:schemeClr val="tx2"/>
                </a:solidFill>
                <a:latin typeface="Arial" pitchFamily="34" charset="0"/>
                <a:cs typeface="Arial" pitchFamily="34" charset="0"/>
              </a:rPr>
              <a:t>Positive Latching System</a:t>
            </a:r>
            <a:endParaRPr lang="en-US" dirty="0">
              <a:solidFill>
                <a:schemeClr val="tx2"/>
              </a:solidFill>
              <a:latin typeface="Arial" pitchFamily="34" charset="0"/>
              <a:cs typeface="Arial" pitchFamily="34" charset="0"/>
            </a:endParaRPr>
          </a:p>
        </p:txBody>
      </p:sp>
      <p:cxnSp>
        <p:nvCxnSpPr>
          <p:cNvPr id="26" name="Straight Arrow Connector 25"/>
          <p:cNvCxnSpPr/>
          <p:nvPr/>
        </p:nvCxnSpPr>
        <p:spPr bwMode="auto">
          <a:xfrm>
            <a:off x="6172200" y="5334000"/>
            <a:ext cx="1295400" cy="3048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pic>
        <p:nvPicPr>
          <p:cNvPr id="15" name="Picture 9" descr="SEACONlogosAPD copy"/>
          <p:cNvPicPr>
            <a:picLocks noChangeAspect="1" noChangeArrowheads="1"/>
          </p:cNvPicPr>
          <p:nvPr/>
        </p:nvPicPr>
        <p:blipFill>
          <a:blip r:embed="rId5" cstate="print"/>
          <a:srcRect/>
          <a:stretch>
            <a:fillRect/>
          </a:stretch>
        </p:blipFill>
        <p:spPr bwMode="auto">
          <a:xfrm>
            <a:off x="7162800" y="6249987"/>
            <a:ext cx="1371600" cy="60801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p:cNvGraphicFramePr/>
          <p:nvPr/>
        </p:nvGraphicFramePr>
        <p:xfrm>
          <a:off x="152400" y="228600"/>
          <a:ext cx="8839200" cy="144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2"/>
          <p:cNvSpPr txBox="1">
            <a:spLocks/>
          </p:cNvSpPr>
          <p:nvPr/>
        </p:nvSpPr>
        <p:spPr bwMode="auto">
          <a:xfrm>
            <a:off x="152400" y="1676400"/>
            <a:ext cx="8991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ctr" defTabSz="914400" rtl="0" eaLnBrk="1" fontAlgn="base" latinLnBrk="0" hangingPunct="1">
              <a:lnSpc>
                <a:spcPct val="100000"/>
              </a:lnSpc>
              <a:spcBef>
                <a:spcPct val="20000"/>
              </a:spcBef>
              <a:spcAft>
                <a:spcPct val="0"/>
              </a:spcAft>
              <a:buClr>
                <a:schemeClr val="hlink"/>
              </a:buClr>
              <a:buSzPct val="120000"/>
              <a:tabLst/>
              <a:defRPr/>
            </a:pPr>
            <a:r>
              <a:rPr kumimoji="0" lang="en-US" sz="3200" i="0" u="none" strike="noStrike" kern="0" cap="none" spc="0" normalizeH="0" baseline="0" noProof="0" dirty="0" err="1" smtClean="0">
                <a:ln>
                  <a:noFill/>
                </a:ln>
                <a:solidFill>
                  <a:schemeClr val="tx2"/>
                </a:solidFill>
                <a:uLnTx/>
                <a:uFillTx/>
                <a:latin typeface="Arial" pitchFamily="34" charset="0"/>
                <a:cs typeface="Arial" pitchFamily="34" charset="0"/>
              </a:rPr>
              <a:t>HydraLight</a:t>
            </a:r>
            <a:endPar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2</a:t>
            </a:r>
            <a:r>
              <a:rPr kumimoji="1" lang="en-GB" sz="2000" baseline="30000" dirty="0" smtClean="0">
                <a:solidFill>
                  <a:schemeClr val="tx2"/>
                </a:solidFill>
                <a:latin typeface="Arial" pitchFamily="34" charset="0"/>
                <a:cs typeface="Arial" pitchFamily="34" charset="0"/>
              </a:rPr>
              <a:t>nd</a:t>
            </a:r>
            <a:r>
              <a:rPr kumimoji="1" lang="en-GB" sz="2000" dirty="0" smtClean="0">
                <a:solidFill>
                  <a:schemeClr val="tx2"/>
                </a:solidFill>
                <a:latin typeface="Arial" pitchFamily="34" charset="0"/>
                <a:cs typeface="Arial" pitchFamily="34" charset="0"/>
              </a:rPr>
              <a:t>-Generation, 8-channel, high-integrity, deepwater connector </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Extensively qualified, field-proven, very reliable</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Over 1350 connectors supplied to customers</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lang="en-US" sz="2000" dirty="0" smtClean="0">
                <a:solidFill>
                  <a:schemeClr val="tx2"/>
                </a:solidFill>
                <a:latin typeface="Arial" pitchFamily="34" charset="0"/>
                <a:cs typeface="Arial" pitchFamily="34" charset="0"/>
              </a:rPr>
              <a:t>Accumulated operating time of over 16 million hours</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lang="en-US" sz="2000" dirty="0" smtClean="0">
                <a:solidFill>
                  <a:schemeClr val="tx2"/>
                </a:solidFill>
                <a:latin typeface="Arial" pitchFamily="34" charset="0"/>
                <a:ea typeface="Arial Unicode MS" pitchFamily="34" charset="-128"/>
                <a:cs typeface="Arial" pitchFamily="34" charset="0"/>
              </a:rPr>
              <a:t>Optical performance:</a:t>
            </a:r>
          </a:p>
          <a:p>
            <a:pPr marL="971550" lvl="1" indent="-514350" eaLnBrk="1" hangingPunct="1">
              <a:spcBef>
                <a:spcPct val="20000"/>
              </a:spcBef>
              <a:buClr>
                <a:schemeClr val="tx2"/>
              </a:buClr>
              <a:buSzPct val="120000"/>
              <a:buFont typeface="Arial" pitchFamily="34" charset="0"/>
              <a:buChar char="•"/>
              <a:defRPr/>
            </a:pPr>
            <a:r>
              <a:rPr lang="en-US" dirty="0" smtClean="0">
                <a:solidFill>
                  <a:schemeClr val="tx2"/>
                </a:solidFill>
                <a:latin typeface="Arial" pitchFamily="34" charset="0"/>
                <a:cs typeface="Arial" pitchFamily="34" charset="0"/>
              </a:rPr>
              <a:t>Insertion Loss:   </a:t>
            </a:r>
            <a:r>
              <a:rPr lang="en-US" dirty="0" smtClean="0">
                <a:solidFill>
                  <a:schemeClr val="tx2"/>
                </a:solidFill>
                <a:latin typeface="Arial" pitchFamily="34" charset="0"/>
                <a:ea typeface="Arial Unicode MS" pitchFamily="34" charset="-128"/>
                <a:cs typeface="Arial" pitchFamily="34" charset="0"/>
              </a:rPr>
              <a:t>Average of -0.2dB</a:t>
            </a:r>
          </a:p>
          <a:p>
            <a:pPr marL="971550" lvl="1" indent="-514350" eaLnBrk="1" hangingPunct="1">
              <a:spcBef>
                <a:spcPct val="20000"/>
              </a:spcBef>
              <a:buClr>
                <a:schemeClr val="tx2"/>
              </a:buClr>
              <a:buSzPct val="120000"/>
              <a:buFont typeface="Arial" pitchFamily="34" charset="0"/>
              <a:buChar char="•"/>
              <a:defRPr/>
            </a:pPr>
            <a:r>
              <a:rPr lang="en-US" dirty="0" smtClean="0">
                <a:solidFill>
                  <a:schemeClr val="tx2"/>
                </a:solidFill>
                <a:latin typeface="Arial" pitchFamily="34" charset="0"/>
                <a:cs typeface="Arial" pitchFamily="34" charset="0"/>
              </a:rPr>
              <a:t>Back-Reflection: </a:t>
            </a:r>
            <a:r>
              <a:rPr lang="en-US" dirty="0" smtClean="0">
                <a:solidFill>
                  <a:schemeClr val="tx2"/>
                </a:solidFill>
                <a:latin typeface="Arial" pitchFamily="34" charset="0"/>
                <a:ea typeface="Arial Unicode MS" pitchFamily="34" charset="-128"/>
                <a:cs typeface="Arial" pitchFamily="34" charset="0"/>
              </a:rPr>
              <a:t>Average of –50dB</a:t>
            </a:r>
            <a:endParaRPr kumimoji="0" lang="en-US" b="1" i="0" u="none" strike="noStrike" kern="0" cap="none" spc="0" normalizeH="0" baseline="0" noProof="0" dirty="0" smtClean="0">
              <a:ln>
                <a:noFill/>
              </a:ln>
              <a:solidFill>
                <a:schemeClr val="tx2"/>
              </a:solidFill>
              <a:uLnTx/>
              <a:uFillTx/>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rgbClr val="000000"/>
              </a:solidFill>
              <a:uLnTx/>
              <a:uFillTx/>
              <a:latin typeface="+mn-lt"/>
              <a:ea typeface="+mn-ea"/>
              <a:cs typeface="+mn-cs"/>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rgbClr val="000000"/>
              </a:solidFill>
              <a:uLnTx/>
              <a:uFillTx/>
              <a:latin typeface="+mn-lt"/>
              <a:ea typeface="+mn-ea"/>
              <a:cs typeface="+mn-cs"/>
            </a:endParaRPr>
          </a:p>
        </p:txBody>
      </p:sp>
      <p:sp>
        <p:nvSpPr>
          <p:cNvPr id="5" name="Rectangle 3"/>
          <p:cNvSpPr>
            <a:spLocks noChangeArrowheads="1"/>
          </p:cNvSpPr>
          <p:nvPr/>
        </p:nvSpPr>
        <p:spPr bwMode="auto">
          <a:xfrm>
            <a:off x="76200" y="990600"/>
            <a:ext cx="8991600" cy="2133600"/>
          </a:xfrm>
          <a:prstGeom prst="rect">
            <a:avLst/>
          </a:prstGeom>
          <a:noFill/>
          <a:ln w="9525">
            <a:noFill/>
            <a:miter lim="800000"/>
            <a:headEnd/>
            <a:tailEnd/>
          </a:ln>
        </p:spPr>
        <p:txBody>
          <a:bodyPr/>
          <a:lstStyle/>
          <a:p>
            <a:pPr marL="342900" indent="-342900">
              <a:spcBef>
                <a:spcPct val="20000"/>
              </a:spcBef>
              <a:buClr>
                <a:srgbClr val="000000"/>
              </a:buClr>
              <a:buFont typeface="Wingdings" pitchFamily="2" charset="2"/>
              <a:buChar char="§"/>
            </a:pPr>
            <a:endParaRPr kumimoji="1" lang="en-GB" sz="2400" dirty="0">
              <a:effectLst/>
              <a:latin typeface="+mn-lt"/>
            </a:endParaRPr>
          </a:p>
        </p:txBody>
      </p:sp>
      <p:sp>
        <p:nvSpPr>
          <p:cNvPr id="6" name="Rectangle 17"/>
          <p:cNvSpPr>
            <a:spLocks noChangeArrowheads="1"/>
          </p:cNvSpPr>
          <p:nvPr/>
        </p:nvSpPr>
        <p:spPr bwMode="auto">
          <a:xfrm>
            <a:off x="76200" y="4572000"/>
            <a:ext cx="5867400" cy="4724400"/>
          </a:xfrm>
          <a:prstGeom prst="rect">
            <a:avLst/>
          </a:prstGeom>
          <a:noFill/>
          <a:ln w="9525" algn="ctr">
            <a:noFill/>
            <a:miter lim="800000"/>
            <a:headEnd/>
            <a:tailEnd/>
          </a:ln>
          <a:effectLst/>
        </p:spPr>
        <p:txBody>
          <a:bodyPr/>
          <a:lstStyle/>
          <a:p>
            <a:pPr marL="342900" indent="-342900">
              <a:spcBef>
                <a:spcPct val="20000"/>
              </a:spcBef>
              <a:buClr>
                <a:srgbClr val="000000"/>
              </a:buClr>
              <a:buFont typeface="Wingdings" pitchFamily="2" charset="2"/>
              <a:buChar char="§"/>
            </a:pPr>
            <a:endParaRPr kumimoji="1" lang="en-US" sz="2400" dirty="0">
              <a:effectLst>
                <a:outerShdw blurRad="38100" dist="38100" dir="2700000" algn="tl">
                  <a:srgbClr val="C0C0C0"/>
                </a:outerShdw>
              </a:effectLst>
              <a:latin typeface="+mn-lt"/>
            </a:endParaRPr>
          </a:p>
        </p:txBody>
      </p:sp>
      <p:graphicFrame>
        <p:nvGraphicFramePr>
          <p:cNvPr id="148481" name="Object 1"/>
          <p:cNvGraphicFramePr>
            <a:graphicFrameLocks noChangeAspect="1"/>
          </p:cNvGraphicFramePr>
          <p:nvPr/>
        </p:nvGraphicFramePr>
        <p:xfrm>
          <a:off x="6019800" y="3733800"/>
          <a:ext cx="2895600" cy="2198687"/>
        </p:xfrm>
        <a:graphic>
          <a:graphicData uri="http://schemas.openxmlformats.org/presentationml/2006/ole">
            <p:oleObj spid="_x0000_s148481" name="Image" r:id="rId7" imgW="17866667" imgH="12152381" progId="">
              <p:embed/>
            </p:oleObj>
          </a:graphicData>
        </a:graphic>
      </p:graphicFrame>
      <p:graphicFrame>
        <p:nvGraphicFramePr>
          <p:cNvPr id="8" name="Chart 7"/>
          <p:cNvGraphicFramePr/>
          <p:nvPr/>
        </p:nvGraphicFramePr>
        <p:xfrm>
          <a:off x="0" y="4800600"/>
          <a:ext cx="5943600" cy="2057400"/>
        </p:xfrm>
        <a:graphic>
          <a:graphicData uri="http://schemas.openxmlformats.org/drawingml/2006/chart">
            <c:chart xmlns:c="http://schemas.openxmlformats.org/drawingml/2006/chart" xmlns:r="http://schemas.openxmlformats.org/officeDocument/2006/relationships" r:id="rId8"/>
          </a:graphicData>
        </a:graphic>
      </p:graphicFrame>
      <p:pic>
        <p:nvPicPr>
          <p:cNvPr id="9" name="Picture 9" descr="SEACONlogosAPD copy"/>
          <p:cNvPicPr>
            <a:picLocks noChangeAspect="1" noChangeArrowheads="1"/>
          </p:cNvPicPr>
          <p:nvPr/>
        </p:nvPicPr>
        <p:blipFill>
          <a:blip r:embed="rId9" cstate="print"/>
          <a:srcRect/>
          <a:stretch>
            <a:fillRect/>
          </a:stretch>
        </p:blipFill>
        <p:spPr bwMode="auto">
          <a:xfrm>
            <a:off x="7620000" y="6096000"/>
            <a:ext cx="1371600" cy="608013"/>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p:cNvGraphicFramePr/>
          <p:nvPr/>
        </p:nvGraphicFramePr>
        <p:xfrm>
          <a:off x="152400" y="228600"/>
          <a:ext cx="88392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p:cNvSpPr txBox="1">
            <a:spLocks noChangeAspect="1"/>
          </p:cNvSpPr>
          <p:nvPr/>
        </p:nvSpPr>
        <p:spPr bwMode="auto">
          <a:xfrm>
            <a:off x="152400" y="1905000"/>
            <a:ext cx="8787961" cy="4023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ctr" defTabSz="914400" rtl="0" eaLnBrk="1" fontAlgn="base" latinLnBrk="0" hangingPunct="1">
              <a:lnSpc>
                <a:spcPct val="100000"/>
              </a:lnSpc>
              <a:spcBef>
                <a:spcPct val="20000"/>
              </a:spcBef>
              <a:spcAft>
                <a:spcPct val="0"/>
              </a:spcAft>
              <a:buClr>
                <a:schemeClr val="tx2"/>
              </a:buClr>
              <a:buSzPct val="120000"/>
              <a:tabLst/>
              <a:defRPr/>
            </a:pPr>
            <a:r>
              <a:rPr kumimoji="0" lang="en-US" sz="3200" i="0" u="none" strike="noStrike" kern="0" cap="none" spc="0" normalizeH="0" baseline="0" noProof="0" dirty="0" err="1" smtClean="0">
                <a:ln>
                  <a:noFill/>
                </a:ln>
                <a:solidFill>
                  <a:schemeClr val="tx2"/>
                </a:solidFill>
                <a:uLnTx/>
                <a:uFillTx/>
                <a:latin typeface="Arial" pitchFamily="34" charset="0"/>
                <a:cs typeface="Arial" pitchFamily="34" charset="0"/>
              </a:rPr>
              <a:t>HydraLight</a:t>
            </a:r>
            <a:r>
              <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rPr>
              <a:t> –  2</a:t>
            </a:r>
            <a:r>
              <a:rPr kumimoji="0" lang="en-US" sz="3200" i="0" u="none" strike="noStrike" kern="0" cap="none" spc="0" normalizeH="0" baseline="30000" noProof="0" dirty="0" smtClean="0">
                <a:ln>
                  <a:noFill/>
                </a:ln>
                <a:solidFill>
                  <a:schemeClr val="tx2"/>
                </a:solidFill>
                <a:uLnTx/>
                <a:uFillTx/>
                <a:latin typeface="Arial" pitchFamily="34" charset="0"/>
                <a:cs typeface="Arial" pitchFamily="34" charset="0"/>
              </a:rPr>
              <a:t>nd</a:t>
            </a:r>
            <a:r>
              <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rPr>
              <a:t> Generation Enhancement Program</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0" lang="en-US" i="0" u="none" strike="noStrike" kern="0" cap="none" spc="0" normalizeH="0" baseline="0" noProof="0" dirty="0" smtClean="0">
                <a:ln>
                  <a:noFill/>
                </a:ln>
                <a:solidFill>
                  <a:schemeClr val="tx2"/>
                </a:solidFill>
                <a:uLnTx/>
                <a:uFillTx/>
                <a:latin typeface="Arial" pitchFamily="34" charset="0"/>
                <a:cs typeface="Arial" pitchFamily="34" charset="0"/>
              </a:rPr>
              <a:t>Mechanically robust.</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lang="en-US" kern="0" dirty="0" smtClean="0">
                <a:solidFill>
                  <a:schemeClr val="tx2"/>
                </a:solidFill>
                <a:latin typeface="Arial" pitchFamily="34" charset="0"/>
                <a:cs typeface="Arial" pitchFamily="34" charset="0"/>
              </a:rPr>
              <a:t>“Scoop proof” Protected End Seals.</a:t>
            </a:r>
            <a:endParaRPr kumimoji="0" lang="en-US" i="0" u="none" strike="noStrike" kern="0" cap="none" spc="0" normalizeH="0" baseline="0" noProof="0" dirty="0" smtClean="0">
              <a:ln>
                <a:noFill/>
              </a:ln>
              <a:solidFill>
                <a:schemeClr val="tx2"/>
              </a:solidFill>
              <a:uLnTx/>
              <a:uFillTx/>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0" lang="en-US" i="0" u="none" strike="noStrike" kern="0" cap="none" spc="0" normalizeH="0" baseline="0" noProof="0" dirty="0" smtClean="0">
                <a:ln>
                  <a:noFill/>
                </a:ln>
                <a:solidFill>
                  <a:schemeClr val="tx2"/>
                </a:solidFill>
                <a:uLnTx/>
                <a:uFillTx/>
                <a:latin typeface="Arial" pitchFamily="34" charset="0"/>
                <a:cs typeface="Arial" pitchFamily="34" charset="0"/>
              </a:rPr>
              <a:t>Matched Pairs not required to Maintain performance within Specification.</a:t>
            </a:r>
          </a:p>
          <a:p>
            <a:pPr marL="514350" lvl="0" indent="-514350" eaLnBrk="1" hangingPunct="1">
              <a:spcBef>
                <a:spcPct val="20000"/>
              </a:spcBef>
              <a:buClr>
                <a:schemeClr val="tx2"/>
              </a:buClr>
              <a:buSzPct val="120000"/>
              <a:buFont typeface="Arial" pitchFamily="34" charset="0"/>
              <a:buChar char="•"/>
              <a:defRPr/>
            </a:pPr>
            <a:r>
              <a:rPr lang="en-US" dirty="0" smtClean="0">
                <a:solidFill>
                  <a:schemeClr val="tx2"/>
                </a:solidFill>
                <a:latin typeface="Arial" pitchFamily="34" charset="0"/>
                <a:cs typeface="Arial" pitchFamily="34" charset="0"/>
              </a:rPr>
              <a:t>Main seal ‘wipes over and past’ to remove Debris.</a:t>
            </a:r>
          </a:p>
          <a:p>
            <a:pPr marL="514350" lvl="0" indent="-514350" eaLnBrk="1" hangingPunct="1">
              <a:spcBef>
                <a:spcPct val="20000"/>
              </a:spcBef>
              <a:buClr>
                <a:schemeClr val="tx2"/>
              </a:buClr>
              <a:buSzPct val="120000"/>
              <a:buFont typeface="Arial" pitchFamily="34" charset="0"/>
              <a:buChar char="•"/>
              <a:defRPr/>
            </a:pPr>
            <a:r>
              <a:rPr lang="en-US" dirty="0" smtClean="0">
                <a:solidFill>
                  <a:schemeClr val="tx2"/>
                </a:solidFill>
                <a:latin typeface="Arial" pitchFamily="34" charset="0"/>
                <a:cs typeface="Arial" pitchFamily="34" charset="0"/>
              </a:rPr>
              <a:t>Matched Oil Volume - no flow of oil from one connector to the other.</a:t>
            </a:r>
          </a:p>
          <a:p>
            <a:pPr marL="514350" lvl="0" indent="-514350" eaLnBrk="1" hangingPunct="1">
              <a:spcBef>
                <a:spcPct val="20000"/>
              </a:spcBef>
              <a:buClr>
                <a:schemeClr val="tx2"/>
              </a:buClr>
              <a:buSzPct val="120000"/>
              <a:buFont typeface="Arial" pitchFamily="34" charset="0"/>
              <a:buChar char="•"/>
              <a:defRPr/>
            </a:pPr>
            <a:r>
              <a:rPr lang="en-US" dirty="0" smtClean="0">
                <a:solidFill>
                  <a:schemeClr val="tx2"/>
                </a:solidFill>
                <a:latin typeface="Arial" pitchFamily="34" charset="0"/>
                <a:cs typeface="Arial" pitchFamily="34" charset="0"/>
              </a:rPr>
              <a:t>Full pressure-rated isolation penetrator, Connector to Hose.</a:t>
            </a:r>
          </a:p>
          <a:p>
            <a:pPr marL="514350" lvl="0" indent="-514350" eaLnBrk="1" hangingPunct="1">
              <a:spcBef>
                <a:spcPct val="20000"/>
              </a:spcBef>
              <a:buClr>
                <a:schemeClr val="tx2"/>
              </a:buClr>
              <a:buSzPct val="120000"/>
              <a:buFont typeface="Arial" pitchFamily="34" charset="0"/>
              <a:buChar char="•"/>
              <a:defRPr/>
            </a:pPr>
            <a:r>
              <a:rPr lang="en-US" dirty="0" smtClean="0">
                <a:solidFill>
                  <a:schemeClr val="tx2"/>
                </a:solidFill>
                <a:latin typeface="Arial" pitchFamily="34" charset="0"/>
                <a:cs typeface="Arial" pitchFamily="34" charset="0"/>
              </a:rPr>
              <a:t>Internal and External, 100% corrosion resistant materials, fully seawater compatible for operation and anti-corrosion. </a:t>
            </a:r>
          </a:p>
          <a:p>
            <a:pPr marL="514350" lvl="0" indent="-514350" eaLnBrk="1" hangingPunct="1">
              <a:spcBef>
                <a:spcPct val="20000"/>
              </a:spcBef>
              <a:buClr>
                <a:schemeClr val="tx2"/>
              </a:buClr>
              <a:buSzPct val="120000"/>
              <a:buFont typeface="Arial" pitchFamily="34" charset="0"/>
              <a:buChar char="•"/>
              <a:defRPr/>
            </a:pPr>
            <a:r>
              <a:rPr lang="en-US" dirty="0" err="1" smtClean="0">
                <a:solidFill>
                  <a:schemeClr val="tx2"/>
                </a:solidFill>
                <a:latin typeface="Arial" pitchFamily="34" charset="0"/>
                <a:cs typeface="Arial" pitchFamily="34" charset="0"/>
              </a:rPr>
              <a:t>Elastomers</a:t>
            </a:r>
            <a:r>
              <a:rPr lang="en-US" dirty="0" smtClean="0">
                <a:solidFill>
                  <a:schemeClr val="tx2"/>
                </a:solidFill>
                <a:latin typeface="Arial" pitchFamily="34" charset="0"/>
                <a:cs typeface="Arial" pitchFamily="34" charset="0"/>
              </a:rPr>
              <a:t> are selected and qualified to be highly resilient to many harsh chemicals.</a:t>
            </a: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5" name="Rectangle 3"/>
          <p:cNvSpPr>
            <a:spLocks noChangeArrowheads="1"/>
          </p:cNvSpPr>
          <p:nvPr/>
        </p:nvSpPr>
        <p:spPr bwMode="auto">
          <a:xfrm>
            <a:off x="76200" y="990600"/>
            <a:ext cx="8991600" cy="2133600"/>
          </a:xfrm>
          <a:prstGeom prst="rect">
            <a:avLst/>
          </a:prstGeom>
          <a:noFill/>
          <a:ln w="9525">
            <a:noFill/>
            <a:miter lim="800000"/>
            <a:headEnd/>
            <a:tailEnd/>
          </a:ln>
        </p:spPr>
        <p:txBody>
          <a:bodyPr/>
          <a:lstStyle/>
          <a:p>
            <a:pPr marL="342900" indent="-342900">
              <a:spcBef>
                <a:spcPct val="20000"/>
              </a:spcBef>
              <a:buClr>
                <a:srgbClr val="000000"/>
              </a:buClr>
              <a:buFont typeface="Wingdings" pitchFamily="2" charset="2"/>
              <a:buChar char="§"/>
            </a:pPr>
            <a:endParaRPr kumimoji="1" lang="en-GB" sz="2400" dirty="0">
              <a:effectLst/>
              <a:latin typeface="+mn-lt"/>
            </a:endParaRPr>
          </a:p>
        </p:txBody>
      </p:sp>
      <p:pic>
        <p:nvPicPr>
          <p:cNvPr id="6" name="Picture 9" descr="SEACONlogosAPD copy"/>
          <p:cNvPicPr>
            <a:picLocks noChangeAspect="1" noChangeArrowheads="1"/>
          </p:cNvPicPr>
          <p:nvPr/>
        </p:nvPicPr>
        <p:blipFill>
          <a:blip r:embed="rId6" cstate="print"/>
          <a:srcRect/>
          <a:stretch>
            <a:fillRect/>
          </a:stretch>
        </p:blipFill>
        <p:spPr bwMode="auto">
          <a:xfrm>
            <a:off x="7543800" y="6019800"/>
            <a:ext cx="1371600" cy="608013"/>
          </a:xfrm>
          <a:prstGeom prst="rect">
            <a:avLst/>
          </a:prstGeom>
          <a:noFill/>
        </p:spPr>
      </p:pic>
      <p:sp>
        <p:nvSpPr>
          <p:cNvPr id="7" name="Rectangle 6"/>
          <p:cNvSpPr/>
          <p:nvPr/>
        </p:nvSpPr>
        <p:spPr>
          <a:xfrm>
            <a:off x="1676400" y="6248400"/>
            <a:ext cx="5791200" cy="369332"/>
          </a:xfrm>
          <a:prstGeom prst="rect">
            <a:avLst/>
          </a:prstGeom>
        </p:spPr>
        <p:txBody>
          <a:bodyPr wrap="square">
            <a:spAutoFit/>
          </a:bodyPr>
          <a:lstStyle/>
          <a:p>
            <a:r>
              <a:rPr lang="fr-FR" b="1" dirty="0" smtClean="0">
                <a:solidFill>
                  <a:schemeClr val="tx2"/>
                </a:solidFill>
                <a:latin typeface="Arial" pitchFamily="34" charset="0"/>
                <a:cs typeface="Arial" pitchFamily="34" charset="0"/>
              </a:rPr>
              <a:t>VLVnT08 - Toulon, Var, France, 22-24 April 2008 </a:t>
            </a:r>
            <a:endParaRPr lang="fr-FR" b="1" dirty="0">
              <a:solidFill>
                <a:schemeClr val="tx2"/>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2590800" y="685800"/>
            <a:ext cx="4114800" cy="762000"/>
          </a:xfrm>
          <a:noFill/>
          <a:ln>
            <a:miter lim="800000"/>
            <a:headEnd/>
            <a:tailEnd/>
          </a:ln>
        </p:spPr>
        <p:txBody>
          <a:bodyPr vert="horz" wrap="square" lIns="91440" tIns="45720" rIns="91440" bIns="45720" numCol="1" anchor="t" anchorCtr="0" compatLnSpc="1">
            <a:prstTxWarp prst="textNoShape">
              <a:avLst/>
            </a:prstTxWarp>
          </a:bodyPr>
          <a:lstStyle/>
          <a:p>
            <a:r>
              <a:rPr lang="en-US" sz="3200" dirty="0" smtClean="0">
                <a:effectLst/>
                <a:latin typeface="Arial" pitchFamily="34" charset="0"/>
                <a:cs typeface="Arial" pitchFamily="34" charset="0"/>
              </a:rPr>
              <a:t>Oil Fill </a:t>
            </a:r>
            <a:r>
              <a:rPr lang="en-US" sz="3200" dirty="0">
                <a:effectLst/>
                <a:latin typeface="Arial" pitchFamily="34" charset="0"/>
                <a:cs typeface="Arial" pitchFamily="34" charset="0"/>
              </a:rPr>
              <a:t>&amp; Vent </a:t>
            </a:r>
            <a:r>
              <a:rPr lang="en-US" sz="3200" dirty="0" smtClean="0">
                <a:effectLst/>
                <a:latin typeface="Arial" pitchFamily="34" charset="0"/>
                <a:cs typeface="Arial" pitchFamily="34" charset="0"/>
              </a:rPr>
              <a:t>System</a:t>
            </a:r>
            <a:endParaRPr lang="en-US" sz="3200" dirty="0">
              <a:effectLst/>
              <a:latin typeface="Arial" pitchFamily="34" charset="0"/>
              <a:cs typeface="Arial" pitchFamily="34" charset="0"/>
            </a:endParaRPr>
          </a:p>
        </p:txBody>
      </p:sp>
      <p:graphicFrame>
        <p:nvGraphicFramePr>
          <p:cNvPr id="379908" name="Object 4"/>
          <p:cNvGraphicFramePr>
            <a:graphicFrameLocks noGrp="1" noChangeAspect="1"/>
          </p:cNvGraphicFramePr>
          <p:nvPr>
            <p:ph type="body" idx="1"/>
          </p:nvPr>
        </p:nvGraphicFramePr>
        <p:xfrm>
          <a:off x="304800" y="2362200"/>
          <a:ext cx="4800600" cy="3600450"/>
        </p:xfrm>
        <a:graphic>
          <a:graphicData uri="http://schemas.openxmlformats.org/presentationml/2006/ole">
            <p:oleObj spid="_x0000_s346114" name="Image" r:id="rId3" imgW="4114286" imgH="3085714" progId="">
              <p:embed/>
            </p:oleObj>
          </a:graphicData>
        </a:graphic>
      </p:graphicFrame>
      <p:sp>
        <p:nvSpPr>
          <p:cNvPr id="4" name="Rectangle 2"/>
          <p:cNvSpPr txBox="1">
            <a:spLocks noChangeArrowheads="1"/>
          </p:cNvSpPr>
          <p:nvPr/>
        </p:nvSpPr>
        <p:spPr bwMode="auto">
          <a:xfrm>
            <a:off x="533400" y="152400"/>
            <a:ext cx="83058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kern="0" dirty="0" smtClean="0">
                <a:solidFill>
                  <a:schemeClr val="tx2"/>
                </a:solidFill>
                <a:latin typeface="Arial" pitchFamily="34" charset="0"/>
                <a:ea typeface="+mj-ea"/>
                <a:cs typeface="Arial" pitchFamily="34" charset="0"/>
              </a:rPr>
              <a:t>WMC </a:t>
            </a:r>
            <a:r>
              <a:rPr kumimoji="0" lang="en-US" sz="3200" b="0" i="0" u="none" strike="noStrike" kern="0" cap="none" spc="0" normalizeH="0" baseline="0" noProof="0" dirty="0" smtClean="0">
                <a:ln>
                  <a:noFill/>
                </a:ln>
                <a:solidFill>
                  <a:schemeClr val="tx2"/>
                </a:solidFill>
                <a:uLnTx/>
                <a:uFillTx/>
                <a:latin typeface="Arial" pitchFamily="34" charset="0"/>
                <a:ea typeface="+mj-ea"/>
                <a:cs typeface="Arial" pitchFamily="34" charset="0"/>
              </a:rPr>
              <a:t>Field Maintenance</a:t>
            </a:r>
            <a:endParaRPr kumimoji="0" lang="en-US" sz="3200" b="0" i="0" u="none" strike="noStrike" kern="0" cap="none" spc="0" normalizeH="0" baseline="0" noProof="0" dirty="0">
              <a:ln>
                <a:noFill/>
              </a:ln>
              <a:solidFill>
                <a:schemeClr val="tx2"/>
              </a:solidFill>
              <a:uLnTx/>
              <a:uFillTx/>
              <a:latin typeface="Arial" pitchFamily="34" charset="0"/>
              <a:ea typeface="+mj-ea"/>
              <a:cs typeface="Arial" pitchFamily="34" charset="0"/>
            </a:endParaRPr>
          </a:p>
        </p:txBody>
      </p:sp>
      <p:pic>
        <p:nvPicPr>
          <p:cNvPr id="346115" name="Picture 3" descr="C:\Documents and Settings\sthumbeck\My Documents\My Pictures\Devices Download Files\IMG00196.jpg"/>
          <p:cNvPicPr>
            <a:picLocks noChangeAspect="1" noChangeArrowheads="1"/>
          </p:cNvPicPr>
          <p:nvPr/>
        </p:nvPicPr>
        <p:blipFill>
          <a:blip r:embed="rId4">
            <a:lum bright="-21000" contrast="30000"/>
          </a:blip>
          <a:stretch>
            <a:fillRect/>
          </a:stretch>
        </p:blipFill>
        <p:spPr bwMode="auto">
          <a:xfrm>
            <a:off x="5638800" y="1676400"/>
            <a:ext cx="2971800" cy="2377440"/>
          </a:xfrm>
          <a:prstGeom prst="rect">
            <a:avLst/>
          </a:prstGeom>
          <a:noFill/>
          <a:ln>
            <a:noFill/>
          </a:ln>
        </p:spPr>
      </p:pic>
      <p:pic>
        <p:nvPicPr>
          <p:cNvPr id="6" name="Picture 9" descr="SEACONlogosAPD copy"/>
          <p:cNvPicPr>
            <a:picLocks noChangeAspect="1" noChangeArrowheads="1"/>
          </p:cNvPicPr>
          <p:nvPr/>
        </p:nvPicPr>
        <p:blipFill>
          <a:blip r:embed="rId5" cstate="print"/>
          <a:srcRect/>
          <a:stretch>
            <a:fillRect/>
          </a:stretch>
        </p:blipFill>
        <p:spPr bwMode="auto">
          <a:xfrm>
            <a:off x="7543800" y="6019800"/>
            <a:ext cx="1371600" cy="608013"/>
          </a:xfrm>
          <a:prstGeom prst="rect">
            <a:avLst/>
          </a:prstGeom>
          <a:noFill/>
        </p:spPr>
      </p:pic>
      <p:sp>
        <p:nvSpPr>
          <p:cNvPr id="7" name="Rectangle 6"/>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p:cNvGraphicFramePr/>
          <p:nvPr/>
        </p:nvGraphicFramePr>
        <p:xfrm>
          <a:off x="152400" y="228600"/>
          <a:ext cx="88392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p:cNvSpPr txBox="1">
            <a:spLocks/>
          </p:cNvSpPr>
          <p:nvPr/>
        </p:nvSpPr>
        <p:spPr bwMode="auto">
          <a:xfrm>
            <a:off x="152400" y="1981200"/>
            <a:ext cx="8991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ctr" defTabSz="914400" rtl="0" eaLnBrk="1" fontAlgn="base" latinLnBrk="0" hangingPunct="1">
              <a:lnSpc>
                <a:spcPct val="100000"/>
              </a:lnSpc>
              <a:spcBef>
                <a:spcPct val="20000"/>
              </a:spcBef>
              <a:spcAft>
                <a:spcPct val="0"/>
              </a:spcAft>
              <a:buClr>
                <a:schemeClr val="hlink"/>
              </a:buClr>
              <a:buSzPct val="120000"/>
              <a:tabLst/>
              <a:defRPr/>
            </a:pPr>
            <a:r>
              <a:rPr kumimoji="0" lang="en-US" sz="3200" i="0" u="none" strike="noStrike" kern="0" cap="none" spc="0" normalizeH="0" baseline="0" noProof="0" dirty="0" err="1" smtClean="0">
                <a:ln>
                  <a:noFill/>
                </a:ln>
                <a:solidFill>
                  <a:schemeClr val="tx2"/>
                </a:solidFill>
                <a:uLnTx/>
                <a:uFillTx/>
                <a:latin typeface="Arial" pitchFamily="34" charset="0"/>
                <a:cs typeface="Arial" pitchFamily="34" charset="0"/>
              </a:rPr>
              <a:t>HydraLight</a:t>
            </a:r>
            <a:r>
              <a:rPr kumimoji="0" lang="en-US" sz="3200" i="0" u="none" strike="noStrike" kern="0" cap="none" spc="0" normalizeH="0" baseline="0" noProof="0" dirty="0" smtClean="0">
                <a:ln>
                  <a:noFill/>
                </a:ln>
                <a:solidFill>
                  <a:schemeClr val="tx2"/>
                </a:solidFill>
                <a:uLnTx/>
                <a:uFillTx/>
                <a:latin typeface="Arial" pitchFamily="34" charset="0"/>
                <a:cs typeface="Arial" pitchFamily="34" charset="0"/>
              </a:rPr>
              <a:t> 2002-2008</a:t>
            </a:r>
          </a:p>
          <a:p>
            <a:pPr marL="514350" marR="0" lvl="0" indent="-514350" algn="ctr" defTabSz="914400" rtl="0" eaLnBrk="1" fontAlgn="base" latinLnBrk="0" hangingPunct="1">
              <a:lnSpc>
                <a:spcPct val="100000"/>
              </a:lnSpc>
              <a:spcBef>
                <a:spcPct val="20000"/>
              </a:spcBef>
              <a:spcAft>
                <a:spcPct val="0"/>
              </a:spcAft>
              <a:buClr>
                <a:schemeClr val="hlink"/>
              </a:buClr>
              <a:buSzPct val="120000"/>
              <a:tabLst/>
              <a:defRPr/>
            </a:pPr>
            <a:endParaRPr kumimoji="0" lang="en-US" sz="2000" i="0" u="none" strike="noStrike" kern="0" cap="none" spc="0" normalizeH="0" baseline="0" noProof="0" dirty="0" smtClean="0">
              <a:ln>
                <a:noFill/>
              </a:ln>
              <a:solidFill>
                <a:schemeClr val="tx2"/>
              </a:solidFill>
              <a:uLnTx/>
              <a:uFillTx/>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rgbClr val="000000"/>
              </a:buClr>
              <a:buSzPct val="120000"/>
              <a:tabLst/>
              <a:defRPr/>
            </a:pPr>
            <a:r>
              <a:rPr kumimoji="1" lang="en-GB" sz="2000" dirty="0" smtClean="0">
                <a:solidFill>
                  <a:schemeClr val="tx2"/>
                </a:solidFill>
                <a:latin typeface="Arial" pitchFamily="34" charset="0"/>
                <a:cs typeface="Arial" pitchFamily="34" charset="0"/>
              </a:rPr>
              <a:t>	Major Deployments:</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2002(04) – 64 WMC for </a:t>
            </a:r>
            <a:r>
              <a:rPr kumimoji="1" lang="en-GB" sz="2000" dirty="0" err="1" smtClean="0">
                <a:solidFill>
                  <a:schemeClr val="tx2"/>
                </a:solidFill>
                <a:latin typeface="Arial" pitchFamily="34" charset="0"/>
                <a:cs typeface="Arial" pitchFamily="34" charset="0"/>
              </a:rPr>
              <a:t>Fram</a:t>
            </a:r>
            <a:r>
              <a:rPr kumimoji="1" lang="en-GB" sz="2000" dirty="0" smtClean="0">
                <a:solidFill>
                  <a:schemeClr val="tx2"/>
                </a:solidFill>
                <a:latin typeface="Arial" pitchFamily="34" charset="0"/>
                <a:cs typeface="Arial" pitchFamily="34" charset="0"/>
              </a:rPr>
              <a:t> Vest – FMC 2,000m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indent="-514350" eaLnBrk="1" hangingPunct="1">
              <a:spcBef>
                <a:spcPct val="20000"/>
              </a:spcBef>
              <a:buClr>
                <a:schemeClr val="tx2"/>
              </a:buClr>
              <a:buSzPct val="120000"/>
              <a:buFont typeface="Arial" pitchFamily="34" charset="0"/>
              <a:buChar char="•"/>
              <a:defRPr/>
            </a:pPr>
            <a:r>
              <a:rPr kumimoji="1" lang="en-GB" sz="2000" dirty="0" smtClean="0">
                <a:solidFill>
                  <a:schemeClr val="tx2"/>
                </a:solidFill>
                <a:latin typeface="Arial" pitchFamily="34" charset="0"/>
                <a:cs typeface="Arial" pitchFamily="34" charset="0"/>
              </a:rPr>
              <a:t>2004(05) – 146 WMC for </a:t>
            </a:r>
            <a:r>
              <a:rPr kumimoji="1" lang="en-GB" sz="2000" dirty="0" err="1" smtClean="0">
                <a:solidFill>
                  <a:schemeClr val="tx2"/>
                </a:solidFill>
                <a:latin typeface="Arial" pitchFamily="34" charset="0"/>
                <a:cs typeface="Arial" pitchFamily="34" charset="0"/>
              </a:rPr>
              <a:t>Ormen</a:t>
            </a:r>
            <a:r>
              <a:rPr kumimoji="1" lang="en-GB" sz="2000" dirty="0" smtClean="0">
                <a:solidFill>
                  <a:schemeClr val="tx2"/>
                </a:solidFill>
                <a:latin typeface="Arial" pitchFamily="34" charset="0"/>
                <a:cs typeface="Arial" pitchFamily="34" charset="0"/>
              </a:rPr>
              <a:t> Lange – FMC 2,000m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2006 – 27 WMC for </a:t>
            </a:r>
            <a:r>
              <a:rPr kumimoji="1" lang="en-GB" sz="2000" dirty="0" err="1" smtClean="0">
                <a:solidFill>
                  <a:schemeClr val="tx2"/>
                </a:solidFill>
                <a:latin typeface="Arial" pitchFamily="34" charset="0"/>
                <a:cs typeface="Arial" pitchFamily="34" charset="0"/>
              </a:rPr>
              <a:t>Tordis</a:t>
            </a:r>
            <a:r>
              <a:rPr kumimoji="1" lang="en-GB" sz="2000" dirty="0" smtClean="0">
                <a:solidFill>
                  <a:schemeClr val="tx2"/>
                </a:solidFill>
                <a:latin typeface="Arial" pitchFamily="34" charset="0"/>
                <a:cs typeface="Arial" pitchFamily="34" charset="0"/>
              </a:rPr>
              <a:t> IOR – FMC 3,000m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2006(7) – 189 WMC for </a:t>
            </a:r>
            <a:r>
              <a:rPr kumimoji="1" lang="en-GB" sz="2000" dirty="0" err="1" smtClean="0">
                <a:solidFill>
                  <a:schemeClr val="tx2"/>
                </a:solidFill>
                <a:latin typeface="Arial" pitchFamily="34" charset="0"/>
                <a:cs typeface="Arial" pitchFamily="34" charset="0"/>
              </a:rPr>
              <a:t>Tyrihans</a:t>
            </a:r>
            <a:r>
              <a:rPr kumimoji="1" lang="en-GB" sz="2000" dirty="0" smtClean="0">
                <a:solidFill>
                  <a:schemeClr val="tx2"/>
                </a:solidFill>
                <a:latin typeface="Arial" pitchFamily="34" charset="0"/>
                <a:cs typeface="Arial" pitchFamily="34" charset="0"/>
              </a:rPr>
              <a:t> FMC 285m </a:t>
            </a:r>
            <a:r>
              <a:rPr kumimoji="1" lang="en-GB" sz="2000" dirty="0" err="1" smtClean="0">
                <a:solidFill>
                  <a:schemeClr val="tx2"/>
                </a:solidFill>
                <a:latin typeface="Arial" pitchFamily="34" charset="0"/>
                <a:cs typeface="Arial" pitchFamily="34" charset="0"/>
              </a:rPr>
              <a:t>swd</a:t>
            </a:r>
            <a:endParaRPr kumimoji="1" lang="en-GB" sz="2000" dirty="0" smtClean="0">
              <a:solidFill>
                <a:schemeClr val="tx2"/>
              </a:solidFill>
              <a:latin typeface="Arial" pitchFamily="34" charset="0"/>
              <a:cs typeface="Arial" pitchFamily="34" charset="0"/>
            </a:endParaRP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000" dirty="0" smtClean="0">
                <a:solidFill>
                  <a:schemeClr val="tx2"/>
                </a:solidFill>
                <a:latin typeface="Arial" pitchFamily="34" charset="0"/>
                <a:cs typeface="Arial" pitchFamily="34" charset="0"/>
              </a:rPr>
              <a:t>2006(7) -151 WMC for </a:t>
            </a:r>
            <a:r>
              <a:rPr kumimoji="1" lang="en-GB" sz="2000" dirty="0" err="1" smtClean="0">
                <a:solidFill>
                  <a:schemeClr val="tx2"/>
                </a:solidFill>
                <a:latin typeface="Arial" pitchFamily="34" charset="0"/>
                <a:cs typeface="Arial" pitchFamily="34" charset="0"/>
              </a:rPr>
              <a:t>OilExco</a:t>
            </a:r>
            <a:r>
              <a:rPr kumimoji="1" lang="en-GB" sz="2000" dirty="0" smtClean="0">
                <a:solidFill>
                  <a:schemeClr val="tx2"/>
                </a:solidFill>
                <a:latin typeface="Arial" pitchFamily="34" charset="0"/>
                <a:cs typeface="Arial" pitchFamily="34" charset="0"/>
              </a:rPr>
              <a:t> / </a:t>
            </a:r>
            <a:r>
              <a:rPr kumimoji="1" lang="en-GB" sz="2000" dirty="0" err="1" smtClean="0">
                <a:solidFill>
                  <a:schemeClr val="tx2"/>
                </a:solidFill>
                <a:latin typeface="Arial" pitchFamily="34" charset="0"/>
                <a:cs typeface="Arial" pitchFamily="34" charset="0"/>
              </a:rPr>
              <a:t>Framo</a:t>
            </a:r>
            <a:r>
              <a:rPr kumimoji="1" lang="en-GB" sz="2000" dirty="0" smtClean="0">
                <a:solidFill>
                  <a:schemeClr val="tx2"/>
                </a:solidFill>
                <a:latin typeface="Arial" pitchFamily="34" charset="0"/>
                <a:cs typeface="Arial" pitchFamily="34" charset="0"/>
              </a:rPr>
              <a:t> </a:t>
            </a: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dirty="0" smtClean="0">
              <a:solidFill>
                <a:schemeClr val="tx2"/>
              </a:solidFill>
              <a:latin typeface="Arial" pitchFamily="34" charset="0"/>
              <a:cs typeface="Arial" pitchFamily="34" charset="0"/>
            </a:endParaRPr>
          </a:p>
          <a:p>
            <a:pPr marL="514350" marR="0" lvl="0" indent="-514350" algn="ctr" defTabSz="914400" rtl="0" eaLnBrk="1" fontAlgn="base" latinLnBrk="0" hangingPunct="1">
              <a:lnSpc>
                <a:spcPct val="100000"/>
              </a:lnSpc>
              <a:spcBef>
                <a:spcPct val="20000"/>
              </a:spcBef>
              <a:spcAft>
                <a:spcPct val="0"/>
              </a:spcAft>
              <a:buClr>
                <a:schemeClr val="hlink"/>
              </a:buClr>
              <a:buSzPct val="120000"/>
              <a:tabLst/>
              <a:defRPr/>
            </a:pPr>
            <a:r>
              <a:rPr kumimoji="1" lang="en-GB" sz="2000" dirty="0" smtClean="0">
                <a:solidFill>
                  <a:schemeClr val="tx2"/>
                </a:solidFill>
                <a:latin typeface="Arial" pitchFamily="34" charset="0"/>
                <a:cs typeface="Arial" pitchFamily="34" charset="0"/>
              </a:rPr>
              <a:t>Over 1,350 Connectors Delivered </a:t>
            </a:r>
          </a:p>
          <a:p>
            <a:pPr marL="514350" marR="0" lvl="0" indent="-514350" algn="ctr" defTabSz="914400" rtl="0" eaLnBrk="1" fontAlgn="base" latinLnBrk="0" hangingPunct="1">
              <a:lnSpc>
                <a:spcPct val="100000"/>
              </a:lnSpc>
              <a:spcBef>
                <a:spcPct val="20000"/>
              </a:spcBef>
              <a:spcAft>
                <a:spcPct val="0"/>
              </a:spcAft>
              <a:buClr>
                <a:schemeClr val="hlink"/>
              </a:buClr>
              <a:buSzPct val="120000"/>
              <a:tabLst/>
              <a:defRPr/>
            </a:pPr>
            <a:r>
              <a:rPr kumimoji="1" lang="en-GB" sz="2000" dirty="0" smtClean="0">
                <a:solidFill>
                  <a:schemeClr val="tx2"/>
                </a:solidFill>
                <a:latin typeface="Arial" pitchFamily="34" charset="0"/>
                <a:cs typeface="Arial" pitchFamily="34" charset="0"/>
              </a:rPr>
              <a:t>900 Units In-Service – </a:t>
            </a:r>
            <a:r>
              <a:rPr kumimoji="1" lang="en-GB" sz="2000" dirty="0" smtClean="0">
                <a:solidFill>
                  <a:schemeClr val="tx2"/>
                </a:solidFill>
                <a:latin typeface="Arial" pitchFamily="34" charset="0"/>
                <a:cs typeface="Arial" pitchFamily="34" charset="0"/>
              </a:rPr>
              <a:t>Zero Subsea</a:t>
            </a:r>
            <a:r>
              <a:rPr kumimoji="1" lang="en-GB" sz="2000" dirty="0" smtClean="0">
                <a:solidFill>
                  <a:schemeClr val="tx2"/>
                </a:solidFill>
                <a:latin typeface="Arial" pitchFamily="34" charset="0"/>
                <a:cs typeface="Arial" pitchFamily="34" charset="0"/>
              </a:rPr>
              <a:t> </a:t>
            </a:r>
            <a:r>
              <a:rPr kumimoji="1" lang="en-GB" sz="2000" dirty="0" smtClean="0">
                <a:solidFill>
                  <a:schemeClr val="tx2"/>
                </a:solidFill>
                <a:latin typeface="Arial" pitchFamily="34" charset="0"/>
                <a:cs typeface="Arial" pitchFamily="34" charset="0"/>
              </a:rPr>
              <a:t>Failures </a:t>
            </a: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GB"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1" lang="en-US" sz="2000" b="1" dirty="0" smtClean="0">
              <a:effectLst>
                <a:outerShdw blurRad="38100" dist="38100" dir="2700000" algn="tl">
                  <a:srgbClr val="000000">
                    <a:alpha val="43137"/>
                  </a:srgbClr>
                </a:outerShdw>
              </a:effectLst>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514350" marR="0" lvl="0" indent="-514350" defTabSz="914400" rtl="0" eaLnBrk="1" fontAlgn="base" latinLnBrk="0" hangingPunct="1">
              <a:lnSpc>
                <a:spcPct val="100000"/>
              </a:lnSpc>
              <a:spcBef>
                <a:spcPct val="20000"/>
              </a:spcBef>
              <a:spcAft>
                <a:spcPct val="0"/>
              </a:spcAft>
              <a:buClr>
                <a:schemeClr val="hlink"/>
              </a:buClr>
              <a:buSzPct val="120000"/>
              <a:buFont typeface="Arial" pitchFamily="34" charset="0"/>
              <a:buChar char="•"/>
              <a:tabLst/>
              <a:defRPr/>
            </a:pPr>
            <a:endPar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5" name="Rectangle 3"/>
          <p:cNvSpPr>
            <a:spLocks noChangeArrowheads="1"/>
          </p:cNvSpPr>
          <p:nvPr/>
        </p:nvSpPr>
        <p:spPr bwMode="auto">
          <a:xfrm>
            <a:off x="76200" y="990600"/>
            <a:ext cx="8991600" cy="2133600"/>
          </a:xfrm>
          <a:prstGeom prst="rect">
            <a:avLst/>
          </a:prstGeom>
          <a:noFill/>
          <a:ln w="9525">
            <a:noFill/>
            <a:miter lim="800000"/>
            <a:headEnd/>
            <a:tailEnd/>
          </a:ln>
        </p:spPr>
        <p:txBody>
          <a:bodyPr/>
          <a:lstStyle/>
          <a:p>
            <a:pPr marL="342900" indent="-342900">
              <a:spcBef>
                <a:spcPct val="20000"/>
              </a:spcBef>
              <a:buClr>
                <a:srgbClr val="000000"/>
              </a:buClr>
              <a:buFont typeface="Wingdings" pitchFamily="2" charset="2"/>
              <a:buChar char="§"/>
            </a:pPr>
            <a:endParaRPr kumimoji="1" lang="en-GB" sz="2400" dirty="0">
              <a:effectLst/>
              <a:latin typeface="+mn-lt"/>
            </a:endParaRPr>
          </a:p>
        </p:txBody>
      </p:sp>
      <p:sp>
        <p:nvSpPr>
          <p:cNvPr id="6" name="Rectangle 17"/>
          <p:cNvSpPr>
            <a:spLocks noChangeArrowheads="1"/>
          </p:cNvSpPr>
          <p:nvPr/>
        </p:nvSpPr>
        <p:spPr bwMode="auto">
          <a:xfrm>
            <a:off x="76200" y="4572000"/>
            <a:ext cx="5867400" cy="4724400"/>
          </a:xfrm>
          <a:prstGeom prst="rect">
            <a:avLst/>
          </a:prstGeom>
          <a:noFill/>
          <a:ln w="9525" algn="ctr">
            <a:noFill/>
            <a:miter lim="800000"/>
            <a:headEnd/>
            <a:tailEnd/>
          </a:ln>
          <a:effectLst/>
        </p:spPr>
        <p:txBody>
          <a:bodyPr/>
          <a:lstStyle/>
          <a:p>
            <a:pPr marL="342900" indent="-342900">
              <a:spcBef>
                <a:spcPct val="20000"/>
              </a:spcBef>
              <a:buClr>
                <a:srgbClr val="000000"/>
              </a:buClr>
              <a:buFont typeface="Wingdings" pitchFamily="2" charset="2"/>
              <a:buChar char="§"/>
            </a:pPr>
            <a:endParaRPr kumimoji="1" lang="en-US" sz="2400" dirty="0">
              <a:effectLst>
                <a:outerShdw blurRad="38100" dist="38100" dir="2700000" algn="tl">
                  <a:srgbClr val="C0C0C0"/>
                </a:outerShdw>
              </a:effectLst>
              <a:latin typeface="+mn-lt"/>
            </a:endParaRPr>
          </a:p>
        </p:txBody>
      </p:sp>
      <p:pic>
        <p:nvPicPr>
          <p:cNvPr id="7" name="Picture 9" descr="SEACONlogosAPD copy"/>
          <p:cNvPicPr>
            <a:picLocks noChangeAspect="1" noChangeArrowheads="1"/>
          </p:cNvPicPr>
          <p:nvPr/>
        </p:nvPicPr>
        <p:blipFill>
          <a:blip r:embed="rId6" cstate="print"/>
          <a:srcRect/>
          <a:stretch>
            <a:fillRect/>
          </a:stretch>
        </p:blipFill>
        <p:spPr bwMode="auto">
          <a:xfrm>
            <a:off x="7543800" y="6019800"/>
            <a:ext cx="1371600" cy="608013"/>
          </a:xfrm>
          <a:prstGeom prst="rect">
            <a:avLst/>
          </a:prstGeom>
          <a:noFill/>
        </p:spPr>
      </p:pic>
      <p:sp>
        <p:nvSpPr>
          <p:cNvPr id="8" name="Rectangle 7"/>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p:cNvPicPr>
            <a:picLocks noGrp="1" noChangeAspect="1" noChangeArrowheads="1"/>
          </p:cNvPicPr>
          <p:nvPr>
            <p:ph idx="1"/>
          </p:nvPr>
        </p:nvPicPr>
        <p:blipFill>
          <a:blip r:embed="rId2"/>
          <a:srcRect/>
          <a:stretch>
            <a:fillRect/>
          </a:stretch>
        </p:blipFill>
        <p:spPr bwMode="auto">
          <a:xfrm rot="5400000">
            <a:off x="3550346" y="1097854"/>
            <a:ext cx="5624707" cy="5105400"/>
          </a:xfrm>
          <a:prstGeom prst="rect">
            <a:avLst/>
          </a:prstGeom>
          <a:noFill/>
          <a:ln w="9525">
            <a:noFill/>
            <a:miter lim="800000"/>
            <a:headEnd/>
            <a:tailEnd/>
          </a:ln>
          <a:effectLst/>
        </p:spPr>
      </p:pic>
      <p:sp>
        <p:nvSpPr>
          <p:cNvPr id="5" name="TextBox 4"/>
          <p:cNvSpPr txBox="1"/>
          <p:nvPr/>
        </p:nvSpPr>
        <p:spPr>
          <a:xfrm>
            <a:off x="5181600" y="304800"/>
            <a:ext cx="3258264" cy="369332"/>
          </a:xfrm>
          <a:prstGeom prst="rect">
            <a:avLst/>
          </a:prstGeom>
          <a:noFill/>
        </p:spPr>
        <p:txBody>
          <a:bodyPr wrap="none" rtlCol="0">
            <a:spAutoFit/>
          </a:bodyPr>
          <a:lstStyle/>
          <a:p>
            <a:r>
              <a:rPr lang="en-US" dirty="0" smtClean="0">
                <a:solidFill>
                  <a:schemeClr val="tx2"/>
                </a:solidFill>
                <a:latin typeface="Arial" pitchFamily="34" charset="0"/>
                <a:cs typeface="Arial" pitchFamily="34" charset="0"/>
              </a:rPr>
              <a:t>TORDIS IOR Optical WMC(S)</a:t>
            </a:r>
            <a:endParaRPr lang="en-US" dirty="0">
              <a:solidFill>
                <a:schemeClr val="tx2"/>
              </a:solidFill>
              <a:latin typeface="Arial" pitchFamily="34" charset="0"/>
              <a:cs typeface="Arial" pitchFamily="34" charset="0"/>
            </a:endParaRPr>
          </a:p>
        </p:txBody>
      </p:sp>
      <p:cxnSp>
        <p:nvCxnSpPr>
          <p:cNvPr id="9" name="Straight Arrow Connector 8"/>
          <p:cNvCxnSpPr/>
          <p:nvPr/>
        </p:nvCxnSpPr>
        <p:spPr bwMode="auto">
          <a:xfrm rot="16200000" flipH="1">
            <a:off x="6362700" y="1485900"/>
            <a:ext cx="2667000" cy="10668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pic>
        <p:nvPicPr>
          <p:cNvPr id="532483" name="Picture 3"/>
          <p:cNvPicPr>
            <a:picLocks noChangeAspect="1" noChangeArrowheads="1"/>
          </p:cNvPicPr>
          <p:nvPr/>
        </p:nvPicPr>
        <p:blipFill>
          <a:blip r:embed="rId3"/>
          <a:srcRect/>
          <a:stretch>
            <a:fillRect/>
          </a:stretch>
        </p:blipFill>
        <p:spPr bwMode="auto">
          <a:xfrm rot="5400000">
            <a:off x="526257" y="1150143"/>
            <a:ext cx="2833686" cy="3276600"/>
          </a:xfrm>
          <a:prstGeom prst="rect">
            <a:avLst/>
          </a:prstGeom>
          <a:noFill/>
          <a:ln w="9525">
            <a:noFill/>
            <a:miter lim="800000"/>
            <a:headEnd/>
            <a:tailEnd/>
          </a:ln>
          <a:effectLst/>
        </p:spPr>
      </p:pic>
      <p:sp>
        <p:nvSpPr>
          <p:cNvPr id="11" name="TextBox 10"/>
          <p:cNvSpPr txBox="1"/>
          <p:nvPr/>
        </p:nvSpPr>
        <p:spPr>
          <a:xfrm>
            <a:off x="228600" y="457200"/>
            <a:ext cx="3642985" cy="646331"/>
          </a:xfrm>
          <a:prstGeom prst="rect">
            <a:avLst/>
          </a:prstGeom>
          <a:noFill/>
        </p:spPr>
        <p:txBody>
          <a:bodyPr wrap="none" rtlCol="0">
            <a:spAutoFit/>
          </a:bodyPr>
          <a:lstStyle/>
          <a:p>
            <a:r>
              <a:rPr lang="en-US" dirty="0" smtClean="0">
                <a:solidFill>
                  <a:schemeClr val="tx2"/>
                </a:solidFill>
                <a:latin typeface="Arial" pitchFamily="34" charset="0"/>
                <a:cs typeface="Arial" pitchFamily="34" charset="0"/>
              </a:rPr>
              <a:t>Vincent Optical WMC(S) for Main </a:t>
            </a:r>
          </a:p>
          <a:p>
            <a:r>
              <a:rPr lang="en-US" dirty="0" smtClean="0">
                <a:solidFill>
                  <a:schemeClr val="tx2"/>
                </a:solidFill>
                <a:latin typeface="Arial" pitchFamily="34" charset="0"/>
                <a:cs typeface="Arial" pitchFamily="34" charset="0"/>
              </a:rPr>
              <a:t>Cable Termination</a:t>
            </a:r>
            <a:endParaRPr lang="en-US" dirty="0">
              <a:solidFill>
                <a:schemeClr val="tx2"/>
              </a:solidFill>
              <a:latin typeface="Arial" pitchFamily="34" charset="0"/>
              <a:cs typeface="Arial" pitchFamily="34" charset="0"/>
            </a:endParaRPr>
          </a:p>
        </p:txBody>
      </p:sp>
      <p:cxnSp>
        <p:nvCxnSpPr>
          <p:cNvPr id="13" name="Straight Arrow Connector 12"/>
          <p:cNvCxnSpPr/>
          <p:nvPr/>
        </p:nvCxnSpPr>
        <p:spPr bwMode="auto">
          <a:xfrm rot="16200000" flipH="1">
            <a:off x="1447800" y="1524000"/>
            <a:ext cx="1143000" cy="2286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5" name="Straight Arrow Connector 14"/>
          <p:cNvCxnSpPr/>
          <p:nvPr/>
        </p:nvCxnSpPr>
        <p:spPr bwMode="auto">
          <a:xfrm rot="5400000">
            <a:off x="876300" y="1943100"/>
            <a:ext cx="1828800" cy="762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17" name="TextBox 16"/>
          <p:cNvSpPr txBox="1"/>
          <p:nvPr/>
        </p:nvSpPr>
        <p:spPr>
          <a:xfrm>
            <a:off x="228600" y="4953000"/>
            <a:ext cx="3326552" cy="369332"/>
          </a:xfrm>
          <a:prstGeom prst="rect">
            <a:avLst/>
          </a:prstGeom>
          <a:noFill/>
        </p:spPr>
        <p:txBody>
          <a:bodyPr wrap="none" rtlCol="0">
            <a:spAutoFit/>
          </a:bodyPr>
          <a:lstStyle/>
          <a:p>
            <a:r>
              <a:rPr lang="en-US" dirty="0" smtClean="0">
                <a:solidFill>
                  <a:schemeClr val="tx2"/>
                </a:solidFill>
                <a:latin typeface="Arial" pitchFamily="34" charset="0"/>
                <a:cs typeface="Arial" pitchFamily="34" charset="0"/>
              </a:rPr>
              <a:t>FRAMO PUMPING SYSTEMS</a:t>
            </a:r>
            <a:endParaRPr lang="en-US" dirty="0">
              <a:solidFill>
                <a:schemeClr val="tx2"/>
              </a:solidFill>
              <a:latin typeface="Arial" pitchFamily="34" charset="0"/>
              <a:cs typeface="Arial" pitchFamily="34" charset="0"/>
            </a:endParaRPr>
          </a:p>
        </p:txBody>
      </p:sp>
      <p:pic>
        <p:nvPicPr>
          <p:cNvPr id="532484" name="Picture 4"/>
          <p:cNvPicPr>
            <a:picLocks noChangeAspect="1" noChangeArrowheads="1"/>
          </p:cNvPicPr>
          <p:nvPr/>
        </p:nvPicPr>
        <p:blipFill>
          <a:blip r:embed="rId4"/>
          <a:srcRect/>
          <a:stretch>
            <a:fillRect/>
          </a:stretch>
        </p:blipFill>
        <p:spPr bwMode="auto">
          <a:xfrm rot="5400000">
            <a:off x="1218372" y="4344228"/>
            <a:ext cx="639830" cy="24669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019800"/>
          </a:xfrm>
        </p:spPr>
        <p:txBody>
          <a:bodyPr/>
          <a:lstStyle/>
          <a:p>
            <a:pPr algn="ctr"/>
            <a:r>
              <a:rPr lang="en-US" sz="2000" dirty="0" smtClean="0"/>
              <a:t/>
            </a:r>
            <a:br>
              <a:rPr lang="en-US" sz="2000" dirty="0" smtClean="0"/>
            </a:br>
            <a:r>
              <a:rPr lang="en-US" sz="2000" dirty="0" smtClean="0">
                <a:effectLst/>
                <a:latin typeface="Arial" pitchFamily="34" charset="0"/>
                <a:cs typeface="Arial" pitchFamily="34" charset="0"/>
              </a:rPr>
              <a:t>With Over 40 Years of Connector Development We have Learned that:</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u="sng" dirty="0" smtClean="0">
                <a:effectLst/>
                <a:latin typeface="Arial" pitchFamily="34" charset="0"/>
                <a:cs typeface="Arial" pitchFamily="34" charset="0"/>
              </a:rPr>
              <a:t>Having a Design is the First Step of many to Having a successful working Subsea Connector</a:t>
            </a: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A Typical Connector Development Project from Concept Phase to Deployment will consist of:</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1. Funding</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2. Industry Partnership(s)</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3. Development of Operation Specification</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4. Design Modeling</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5. Prototype Manufacturing</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6. Qualification Testing</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7. Manufacturing Tooling</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8. Manufacturing Procedures, Laboratory Configuration for Mass Production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9. Process Repeatability – Build it many times over in a production environment</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10. A successful Field History</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Average Wet Mate Connector Development Program Costs 1M€</a:t>
            </a:r>
            <a:r>
              <a:rPr lang="en-US" sz="2000" dirty="0" smtClean="0">
                <a:solidFill>
                  <a:srgbClr val="000000"/>
                </a:solidFill>
                <a:effectLst/>
              </a:rPr>
              <a:t/>
            </a:r>
            <a:br>
              <a:rPr lang="en-US" sz="2000" dirty="0" smtClean="0">
                <a:solidFill>
                  <a:srgbClr val="000000"/>
                </a:solidFill>
                <a:effectLst/>
              </a:rPr>
            </a:br>
            <a:r>
              <a:rPr lang="en-US" dirty="0" smtClean="0"/>
              <a:t/>
            </a:r>
            <a:br>
              <a:rPr lang="en-US" dirty="0" smtClean="0"/>
            </a:br>
            <a:endParaRPr lang="en-US" dirty="0"/>
          </a:p>
        </p:txBody>
      </p:sp>
      <p:pic>
        <p:nvPicPr>
          <p:cNvPr id="3"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sp>
        <p:nvSpPr>
          <p:cNvPr id="4" name="Rectangle 3"/>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469900"/>
          </a:xfrm>
        </p:spPr>
        <p:txBody>
          <a:bodyPr/>
          <a:lstStyle/>
          <a:p>
            <a:r>
              <a:rPr lang="en-US" sz="1800" dirty="0" smtClean="0">
                <a:effectLst/>
                <a:latin typeface="Arial" pitchFamily="34" charset="0"/>
                <a:cs typeface="Arial" pitchFamily="34" charset="0"/>
              </a:rPr>
              <a:t>Typical Wet Mate Optical Performance Specification</a:t>
            </a:r>
            <a:endParaRPr lang="en-US" sz="1800" dirty="0">
              <a:effectLst/>
              <a:latin typeface="Arial" pitchFamily="34" charset="0"/>
              <a:cs typeface="Arial" pitchFamily="34" charset="0"/>
            </a:endParaRPr>
          </a:p>
        </p:txBody>
      </p:sp>
      <p:graphicFrame>
        <p:nvGraphicFramePr>
          <p:cNvPr id="4" name="Content Placeholder 3"/>
          <p:cNvGraphicFramePr>
            <a:graphicFrameLocks noGrp="1"/>
          </p:cNvGraphicFramePr>
          <p:nvPr>
            <p:ph idx="1"/>
          </p:nvPr>
        </p:nvGraphicFramePr>
        <p:xfrm>
          <a:off x="990600" y="762000"/>
          <a:ext cx="6400800" cy="5867402"/>
        </p:xfrm>
        <a:graphic>
          <a:graphicData uri="http://schemas.openxmlformats.org/drawingml/2006/table">
            <a:tbl>
              <a:tblPr/>
              <a:tblGrid>
                <a:gridCol w="1931640"/>
                <a:gridCol w="119087"/>
                <a:gridCol w="4350073"/>
              </a:tblGrid>
              <a:tr h="154586">
                <a:tc>
                  <a:txBody>
                    <a:bodyPr/>
                    <a:lstStyle/>
                    <a:p>
                      <a:pPr marL="0" marR="0">
                        <a:spcBef>
                          <a:spcPts val="100"/>
                        </a:spcBef>
                        <a:spcAft>
                          <a:spcPts val="100"/>
                        </a:spcAft>
                      </a:pPr>
                      <a:r>
                        <a:rPr lang="en-US" sz="700" b="1" dirty="0">
                          <a:solidFill>
                            <a:srgbClr val="000000"/>
                          </a:solidFill>
                          <a:latin typeface="Times New Roman"/>
                          <a:ea typeface="Times New Roman"/>
                          <a:cs typeface="Times New Roman"/>
                        </a:rPr>
                        <a:t>Description</a:t>
                      </a:r>
                      <a:endParaRPr lang="en-US" sz="700" dirty="0">
                        <a:solidFill>
                          <a:srgbClr val="000000"/>
                        </a:solidFill>
                        <a:latin typeface="Times New Roman"/>
                        <a:ea typeface="Times New Roman"/>
                        <a:cs typeface="Times New Roman"/>
                      </a:endParaRP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0" marR="0">
                        <a:spcBef>
                          <a:spcPts val="100"/>
                        </a:spcBef>
                        <a:spcAft>
                          <a:spcPts val="100"/>
                        </a:spcAft>
                      </a:pPr>
                      <a:r>
                        <a:rPr lang="en-US" sz="700" b="1">
                          <a:solidFill>
                            <a:srgbClr val="000000"/>
                          </a:solidFill>
                          <a:latin typeface="Times New Roman"/>
                          <a:ea typeface="Times New Roman"/>
                          <a:cs typeface="Times New Roman"/>
                        </a:rPr>
                        <a:t>Parameter</a:t>
                      </a:r>
                      <a:endParaRPr lang="en-US" sz="700">
                        <a:solidFill>
                          <a:srgbClr val="000000"/>
                        </a:solidFill>
                        <a:latin typeface="Times New Roman"/>
                        <a:ea typeface="Times New Roman"/>
                        <a:cs typeface="Times New Roman"/>
                      </a:endParaRP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r h="304592">
                <a:tc>
                  <a:txBody>
                    <a:bodyPr/>
                    <a:lstStyle/>
                    <a:p>
                      <a:pPr marL="0" marR="0">
                        <a:spcBef>
                          <a:spcPts val="100"/>
                        </a:spcBef>
                        <a:spcAft>
                          <a:spcPts val="100"/>
                        </a:spcAft>
                        <a:tabLst>
                          <a:tab pos="2743200" algn="ctr"/>
                          <a:tab pos="5486400" algn="r"/>
                          <a:tab pos="457200" algn="l"/>
                        </a:tabLst>
                      </a:pPr>
                      <a:r>
                        <a:rPr lang="en-US" sz="700" dirty="0">
                          <a:solidFill>
                            <a:srgbClr val="000000"/>
                          </a:solidFill>
                          <a:latin typeface="Times New Roman"/>
                          <a:ea typeface="Times New Roman"/>
                          <a:cs typeface="Times New Roman"/>
                        </a:rPr>
                        <a:t>Design Life</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0" marR="0">
                        <a:spcBef>
                          <a:spcPts val="100"/>
                        </a:spcBef>
                        <a:spcAft>
                          <a:spcPts val="100"/>
                        </a:spcAft>
                        <a:tabLst>
                          <a:tab pos="2743200" algn="ctr"/>
                          <a:tab pos="5486400" algn="r"/>
                          <a:tab pos="457200" algn="l"/>
                        </a:tabLst>
                      </a:pPr>
                      <a:r>
                        <a:rPr lang="en-US" sz="700" dirty="0">
                          <a:solidFill>
                            <a:srgbClr val="000000"/>
                          </a:solidFill>
                          <a:latin typeface="Times New Roman"/>
                          <a:ea typeface="Times New Roman"/>
                          <a:cs typeface="Times New Roman"/>
                        </a:rPr>
                        <a:t>25 years if correctly maintained and used within the rated number of mate/de-mate cycles.</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r h="152296">
                <a:tc gridSpan="3">
                  <a:txBody>
                    <a:bodyPr/>
                    <a:lstStyle/>
                    <a:p>
                      <a:pPr marL="0" marR="0">
                        <a:spcBef>
                          <a:spcPts val="100"/>
                        </a:spcBef>
                        <a:spcAft>
                          <a:spcPts val="100"/>
                        </a:spcAft>
                        <a:tabLst>
                          <a:tab pos="2743200" algn="ctr"/>
                          <a:tab pos="5486400" algn="r"/>
                          <a:tab pos="457200" algn="l"/>
                        </a:tabLst>
                      </a:pPr>
                      <a:r>
                        <a:rPr lang="en-US" sz="700" b="1" dirty="0">
                          <a:solidFill>
                            <a:srgbClr val="000000"/>
                          </a:solidFill>
                          <a:latin typeface="Times New Roman"/>
                          <a:ea typeface="Times New Roman"/>
                          <a:cs typeface="Times New Roman"/>
                        </a:rPr>
                        <a:t>Optical Performance – Single Mode</a:t>
                      </a:r>
                      <a:endParaRPr lang="en-US" sz="700" dirty="0">
                        <a:solidFill>
                          <a:srgbClr val="000000"/>
                        </a:solidFill>
                        <a:latin typeface="Times New Roman"/>
                        <a:ea typeface="Times New Roman"/>
                        <a:cs typeface="Times New Roman"/>
                      </a:endParaRP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r>
              <a:tr h="309172">
                <a:tc>
                  <a:txBody>
                    <a:bodyPr/>
                    <a:lstStyle/>
                    <a:p>
                      <a:pPr marL="0" marR="0">
                        <a:spcBef>
                          <a:spcPts val="100"/>
                        </a:spcBef>
                        <a:spcAft>
                          <a:spcPts val="100"/>
                        </a:spcAft>
                        <a:tabLst>
                          <a:tab pos="2743200" algn="ctr"/>
                          <a:tab pos="5486400" algn="r"/>
                          <a:tab pos="457200" algn="l"/>
                        </a:tabLst>
                      </a:pPr>
                      <a:r>
                        <a:rPr lang="en-US" sz="700" dirty="0">
                          <a:solidFill>
                            <a:srgbClr val="000000"/>
                          </a:solidFill>
                          <a:latin typeface="Times New Roman"/>
                          <a:ea typeface="Times New Roman"/>
                          <a:cs typeface="Times New Roman"/>
                        </a:rPr>
                        <a:t>Insertion Loss (IL) 1310nm &amp; 1550nm</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0" marR="0">
                        <a:spcBef>
                          <a:spcPts val="100"/>
                        </a:spcBef>
                        <a:spcAft>
                          <a:spcPts val="100"/>
                        </a:spcAft>
                        <a:tabLst>
                          <a:tab pos="2743200" algn="ctr"/>
                          <a:tab pos="5486400" algn="r"/>
                          <a:tab pos="457200" algn="l"/>
                        </a:tabLst>
                      </a:pPr>
                      <a:r>
                        <a:rPr lang="en-US" sz="700">
                          <a:solidFill>
                            <a:srgbClr val="000000"/>
                          </a:solidFill>
                          <a:latin typeface="Times New Roman"/>
                          <a:ea typeface="Times New Roman"/>
                          <a:cs typeface="Times New Roman"/>
                        </a:rPr>
                        <a:t>Better than -0.50 dB (Average –0.12dB)</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r h="309172">
                <a:tc>
                  <a:txBody>
                    <a:bodyPr/>
                    <a:lstStyle/>
                    <a:p>
                      <a:pPr marL="0" marR="0">
                        <a:spcBef>
                          <a:spcPts val="100"/>
                        </a:spcBef>
                        <a:spcAft>
                          <a:spcPts val="100"/>
                        </a:spcAft>
                        <a:tabLst>
                          <a:tab pos="2743200" algn="ctr"/>
                          <a:tab pos="5486400" algn="r"/>
                          <a:tab pos="457200" algn="l"/>
                        </a:tabLst>
                      </a:pPr>
                      <a:r>
                        <a:rPr lang="en-US" sz="700" dirty="0">
                          <a:solidFill>
                            <a:srgbClr val="000000"/>
                          </a:solidFill>
                          <a:latin typeface="Times New Roman"/>
                          <a:ea typeface="Times New Roman"/>
                          <a:cs typeface="Times New Roman"/>
                        </a:rPr>
                        <a:t>Back Reflection (BR) 1310nm &amp; 1550nm</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0" marR="0">
                        <a:spcBef>
                          <a:spcPts val="100"/>
                        </a:spcBef>
                        <a:spcAft>
                          <a:spcPts val="100"/>
                        </a:spcAft>
                        <a:tabLst>
                          <a:tab pos="2743200" algn="ctr"/>
                          <a:tab pos="5486400" algn="r"/>
                          <a:tab pos="457200" algn="l"/>
                        </a:tabLst>
                      </a:pPr>
                      <a:r>
                        <a:rPr lang="en-US" sz="700" dirty="0">
                          <a:solidFill>
                            <a:srgbClr val="000000"/>
                          </a:solidFill>
                          <a:latin typeface="Times New Roman"/>
                          <a:ea typeface="Times New Roman"/>
                          <a:cs typeface="Times New Roman"/>
                        </a:rPr>
                        <a:t>Better than –40.0dB (Average –50.0dB)</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r h="154586">
                <a:tc gridSpan="3">
                  <a:txBody>
                    <a:bodyPr/>
                    <a:lstStyle/>
                    <a:p>
                      <a:pPr marL="0" marR="0">
                        <a:spcBef>
                          <a:spcPts val="100"/>
                        </a:spcBef>
                        <a:spcAft>
                          <a:spcPts val="100"/>
                        </a:spcAft>
                        <a:tabLst>
                          <a:tab pos="2743200" algn="ctr"/>
                          <a:tab pos="5486400" algn="r"/>
                          <a:tab pos="457200" algn="l"/>
                        </a:tabLst>
                      </a:pPr>
                      <a:r>
                        <a:rPr lang="en-US" sz="700" b="1" dirty="0">
                          <a:solidFill>
                            <a:srgbClr val="000000"/>
                          </a:solidFill>
                          <a:latin typeface="Times New Roman"/>
                          <a:ea typeface="Times New Roman"/>
                          <a:cs typeface="Times New Roman"/>
                        </a:rPr>
                        <a:t>Pressure Rating</a:t>
                      </a:r>
                      <a:endParaRPr lang="en-US" sz="700" dirty="0">
                        <a:solidFill>
                          <a:srgbClr val="000000"/>
                        </a:solidFill>
                        <a:latin typeface="Times New Roman"/>
                        <a:ea typeface="Times New Roman"/>
                        <a:cs typeface="Times New Roman"/>
                      </a:endParaRP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r>
              <a:tr h="154586">
                <a:tc>
                  <a:txBody>
                    <a:bodyPr/>
                    <a:lstStyle/>
                    <a:p>
                      <a:pPr marL="0" marR="0">
                        <a:spcBef>
                          <a:spcPts val="100"/>
                        </a:spcBef>
                        <a:spcAft>
                          <a:spcPts val="100"/>
                        </a:spcAft>
                        <a:tabLst>
                          <a:tab pos="2743200" algn="ctr"/>
                          <a:tab pos="5486400" algn="r"/>
                          <a:tab pos="457200" algn="l"/>
                        </a:tabLst>
                      </a:pPr>
                      <a:r>
                        <a:rPr lang="en-US" sz="700">
                          <a:solidFill>
                            <a:srgbClr val="000000"/>
                          </a:solidFill>
                          <a:latin typeface="Times New Roman"/>
                          <a:ea typeface="Times New Roman"/>
                          <a:cs typeface="Times New Roman"/>
                        </a:rPr>
                        <a:t>Operational Depth</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0" marR="0">
                        <a:spcBef>
                          <a:spcPts val="100"/>
                        </a:spcBef>
                        <a:spcAft>
                          <a:spcPts val="100"/>
                        </a:spcAft>
                        <a:tabLst>
                          <a:tab pos="2743200" algn="ctr"/>
                          <a:tab pos="5486400" algn="r"/>
                          <a:tab pos="457200" algn="l"/>
                        </a:tabLst>
                      </a:pPr>
                      <a:r>
                        <a:rPr lang="en-US" sz="700" dirty="0">
                          <a:solidFill>
                            <a:srgbClr val="000000"/>
                          </a:solidFill>
                          <a:latin typeface="Times New Roman"/>
                          <a:ea typeface="Times New Roman"/>
                          <a:cs typeface="Times New Roman"/>
                        </a:rPr>
                        <a:t>7,000m (23,000 feet)</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r h="309172">
                <a:tc>
                  <a:txBody>
                    <a:bodyPr/>
                    <a:lstStyle/>
                    <a:p>
                      <a:pPr marL="0" marR="0">
                        <a:spcBef>
                          <a:spcPts val="100"/>
                        </a:spcBef>
                        <a:spcAft>
                          <a:spcPts val="100"/>
                        </a:spcAft>
                        <a:tabLst>
                          <a:tab pos="2743200" algn="ctr"/>
                          <a:tab pos="5486400" algn="r"/>
                          <a:tab pos="457200" algn="l"/>
                        </a:tabLst>
                      </a:pPr>
                      <a:r>
                        <a:rPr lang="en-US" sz="700">
                          <a:solidFill>
                            <a:srgbClr val="000000"/>
                          </a:solidFill>
                          <a:latin typeface="Times New Roman"/>
                          <a:ea typeface="Times New Roman"/>
                          <a:cs typeface="Times New Roman"/>
                        </a:rPr>
                        <a:t>Header Differential Pressure Rating / Test </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0" marR="0">
                        <a:spcBef>
                          <a:spcPts val="100"/>
                        </a:spcBef>
                        <a:spcAft>
                          <a:spcPts val="100"/>
                        </a:spcAft>
                        <a:tabLst>
                          <a:tab pos="2743200" algn="ctr"/>
                          <a:tab pos="5486400" algn="r"/>
                          <a:tab pos="457200" algn="l"/>
                        </a:tabLst>
                      </a:pPr>
                      <a:r>
                        <a:rPr lang="en-US" sz="700" dirty="0">
                          <a:solidFill>
                            <a:srgbClr val="000000"/>
                          </a:solidFill>
                          <a:latin typeface="Times New Roman"/>
                          <a:ea typeface="Times New Roman"/>
                          <a:cs typeface="Times New Roman"/>
                        </a:rPr>
                        <a:t>230 Bar (3,333psi) / 345 Bar (5,000psi)</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r h="154586">
                <a:tc gridSpan="3">
                  <a:txBody>
                    <a:bodyPr/>
                    <a:lstStyle/>
                    <a:p>
                      <a:pPr marL="0" marR="0">
                        <a:spcBef>
                          <a:spcPts val="200"/>
                        </a:spcBef>
                        <a:spcAft>
                          <a:spcPts val="200"/>
                        </a:spcAft>
                        <a:tabLst>
                          <a:tab pos="2743200" algn="ctr"/>
                          <a:tab pos="5486400" algn="r"/>
                          <a:tab pos="457200" algn="l"/>
                        </a:tabLst>
                      </a:pPr>
                      <a:r>
                        <a:rPr lang="en-US" sz="700" b="1">
                          <a:solidFill>
                            <a:srgbClr val="000000"/>
                          </a:solidFill>
                          <a:latin typeface="Times New Roman"/>
                          <a:ea typeface="Times New Roman"/>
                          <a:cs typeface="Times New Roman"/>
                        </a:rPr>
                        <a:t>Temperature Rating</a:t>
                      </a:r>
                      <a:endParaRPr lang="en-US" sz="700">
                        <a:solidFill>
                          <a:srgbClr val="000000"/>
                        </a:solidFill>
                        <a:latin typeface="Times New Roman"/>
                        <a:ea typeface="Times New Roman"/>
                        <a:cs typeface="Times New Roman"/>
                      </a:endParaRP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r>
              <a:tr h="154586">
                <a:tc>
                  <a:txBody>
                    <a:bodyPr/>
                    <a:lstStyle/>
                    <a:p>
                      <a:pPr marL="0" marR="0">
                        <a:spcBef>
                          <a:spcPts val="200"/>
                        </a:spcBef>
                        <a:spcAft>
                          <a:spcPts val="200"/>
                        </a:spcAft>
                        <a:tabLst>
                          <a:tab pos="2743200" algn="ctr"/>
                          <a:tab pos="5486400" algn="r"/>
                          <a:tab pos="457200" algn="l"/>
                        </a:tabLst>
                      </a:pPr>
                      <a:r>
                        <a:rPr lang="en-US" sz="700" dirty="0">
                          <a:solidFill>
                            <a:srgbClr val="000000"/>
                          </a:solidFill>
                          <a:latin typeface="Times New Roman"/>
                          <a:ea typeface="Times New Roman"/>
                          <a:cs typeface="Times New Roman"/>
                        </a:rPr>
                        <a:t>Operating</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0" marR="0">
                        <a:spcBef>
                          <a:spcPts val="200"/>
                        </a:spcBef>
                        <a:spcAft>
                          <a:spcPts val="200"/>
                        </a:spcAft>
                        <a:tabLst>
                          <a:tab pos="2743200" algn="ctr"/>
                          <a:tab pos="5486400" algn="r"/>
                          <a:tab pos="457200" algn="l"/>
                        </a:tabLst>
                      </a:pPr>
                      <a:r>
                        <a:rPr lang="en-US" sz="700">
                          <a:solidFill>
                            <a:srgbClr val="000000"/>
                          </a:solidFill>
                          <a:latin typeface="Times New Roman"/>
                          <a:ea typeface="Times New Roman"/>
                          <a:cs typeface="Times New Roman"/>
                        </a:rPr>
                        <a:t>-5ºC to +45ºC (23ºF to +113ºF)</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r h="154586">
                <a:tc>
                  <a:txBody>
                    <a:bodyPr/>
                    <a:lstStyle/>
                    <a:p>
                      <a:pPr marL="0" marR="0">
                        <a:spcBef>
                          <a:spcPts val="200"/>
                        </a:spcBef>
                        <a:spcAft>
                          <a:spcPts val="200"/>
                        </a:spcAft>
                        <a:tabLst>
                          <a:tab pos="2743200" algn="ctr"/>
                          <a:tab pos="5486400" algn="r"/>
                          <a:tab pos="457200" algn="l"/>
                        </a:tabLst>
                      </a:pPr>
                      <a:r>
                        <a:rPr lang="en-US" sz="700">
                          <a:solidFill>
                            <a:srgbClr val="000000"/>
                          </a:solidFill>
                          <a:latin typeface="Times New Roman"/>
                          <a:ea typeface="Times New Roman"/>
                          <a:cs typeface="Times New Roman"/>
                        </a:rPr>
                        <a:t>Storage</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0" marR="0">
                        <a:spcBef>
                          <a:spcPts val="200"/>
                        </a:spcBef>
                        <a:spcAft>
                          <a:spcPts val="200"/>
                        </a:spcAft>
                        <a:tabLst>
                          <a:tab pos="2743200" algn="ctr"/>
                          <a:tab pos="5486400" algn="r"/>
                          <a:tab pos="457200" algn="l"/>
                        </a:tabLst>
                      </a:pPr>
                      <a:r>
                        <a:rPr lang="en-US" sz="700">
                          <a:solidFill>
                            <a:srgbClr val="000000"/>
                          </a:solidFill>
                          <a:latin typeface="Times New Roman"/>
                          <a:ea typeface="Times New Roman"/>
                          <a:cs typeface="Times New Roman"/>
                        </a:rPr>
                        <a:t>-40ºC to +60ºC (-40ºF to +140ºF)</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r h="154586">
                <a:tc gridSpan="3">
                  <a:txBody>
                    <a:bodyPr/>
                    <a:lstStyle/>
                    <a:p>
                      <a:pPr marL="0" marR="0">
                        <a:spcBef>
                          <a:spcPts val="200"/>
                        </a:spcBef>
                        <a:spcAft>
                          <a:spcPts val="200"/>
                        </a:spcAft>
                        <a:tabLst>
                          <a:tab pos="2743200" algn="ctr"/>
                          <a:tab pos="5486400" algn="r"/>
                          <a:tab pos="457200" algn="l"/>
                        </a:tabLst>
                      </a:pPr>
                      <a:r>
                        <a:rPr lang="en-US" sz="700" b="1" dirty="0">
                          <a:solidFill>
                            <a:srgbClr val="000000"/>
                          </a:solidFill>
                          <a:latin typeface="Times New Roman"/>
                          <a:ea typeface="Times New Roman"/>
                          <a:cs typeface="Times New Roman"/>
                        </a:rPr>
                        <a:t>Mate / De-Mate</a:t>
                      </a:r>
                      <a:endParaRPr lang="en-US" sz="700" dirty="0">
                        <a:solidFill>
                          <a:srgbClr val="000000"/>
                        </a:solidFill>
                        <a:latin typeface="Times New Roman"/>
                        <a:ea typeface="Times New Roman"/>
                        <a:cs typeface="Times New Roman"/>
                      </a:endParaRP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r>
              <a:tr h="309172">
                <a:tc gridSpan="2">
                  <a:txBody>
                    <a:bodyPr/>
                    <a:lstStyle/>
                    <a:p>
                      <a:pPr marL="0" marR="0">
                        <a:spcBef>
                          <a:spcPts val="200"/>
                        </a:spcBef>
                        <a:spcAft>
                          <a:spcPts val="200"/>
                        </a:spcAft>
                        <a:tabLst>
                          <a:tab pos="2743200" algn="ctr"/>
                          <a:tab pos="5486400" algn="r"/>
                          <a:tab pos="457200" algn="l"/>
                        </a:tabLst>
                      </a:pPr>
                      <a:r>
                        <a:rPr lang="en-US" sz="700" dirty="0">
                          <a:solidFill>
                            <a:srgbClr val="000000"/>
                          </a:solidFill>
                          <a:latin typeface="Times New Roman"/>
                          <a:ea typeface="Times New Roman"/>
                          <a:cs typeface="Times New Roman"/>
                        </a:rPr>
                        <a:t>Minimum Number Mate/De-Mate Cycles</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a:txBody>
                    <a:bodyPr/>
                    <a:lstStyle/>
                    <a:p>
                      <a:pPr marL="0" marR="0">
                        <a:spcBef>
                          <a:spcPts val="200"/>
                        </a:spcBef>
                        <a:spcAft>
                          <a:spcPts val="200"/>
                        </a:spcAft>
                        <a:tabLst>
                          <a:tab pos="2743200" algn="ctr"/>
                          <a:tab pos="5486400" algn="r"/>
                          <a:tab pos="457200" algn="l"/>
                        </a:tabLst>
                      </a:pPr>
                      <a:r>
                        <a:rPr lang="en-US" sz="700" dirty="0">
                          <a:solidFill>
                            <a:srgbClr val="000000"/>
                          </a:solidFill>
                          <a:latin typeface="Times New Roman"/>
                          <a:ea typeface="Times New Roman"/>
                          <a:cs typeface="Times New Roman"/>
                        </a:rPr>
                        <a:t>100  </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09172">
                <a:tc gridSpan="2">
                  <a:txBody>
                    <a:bodyPr/>
                    <a:lstStyle/>
                    <a:p>
                      <a:pPr marL="0" marR="0">
                        <a:spcBef>
                          <a:spcPts val="200"/>
                        </a:spcBef>
                        <a:spcAft>
                          <a:spcPts val="200"/>
                        </a:spcAft>
                        <a:tabLst>
                          <a:tab pos="2743200" algn="ctr"/>
                          <a:tab pos="5486400" algn="r"/>
                          <a:tab pos="457200" algn="l"/>
                        </a:tabLst>
                      </a:pPr>
                      <a:r>
                        <a:rPr lang="en-US" sz="700" dirty="0">
                          <a:solidFill>
                            <a:srgbClr val="000000"/>
                          </a:solidFill>
                          <a:latin typeface="Times New Roman"/>
                          <a:ea typeface="Times New Roman"/>
                          <a:cs typeface="Times New Roman"/>
                        </a:rPr>
                        <a:t>Maximum Mate / De-Mate Speed</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a:txBody>
                    <a:bodyPr/>
                    <a:lstStyle/>
                    <a:p>
                      <a:pPr marL="0" marR="0">
                        <a:spcBef>
                          <a:spcPts val="200"/>
                        </a:spcBef>
                        <a:spcAft>
                          <a:spcPts val="200"/>
                        </a:spcAft>
                        <a:tabLst>
                          <a:tab pos="2743200" algn="ctr"/>
                          <a:tab pos="5486400" algn="r"/>
                          <a:tab pos="457200" algn="l"/>
                        </a:tabLst>
                      </a:pPr>
                      <a:r>
                        <a:rPr lang="en-US" sz="700" dirty="0">
                          <a:solidFill>
                            <a:srgbClr val="000000"/>
                          </a:solidFill>
                          <a:latin typeface="Times New Roman"/>
                          <a:ea typeface="Times New Roman"/>
                          <a:cs typeface="Times New Roman"/>
                        </a:rPr>
                        <a:t>0.3 meters per second (12 inches/second) [Qualified for 0.6m/s (24 inches per second)]</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54586">
                <a:tc gridSpan="2">
                  <a:txBody>
                    <a:bodyPr/>
                    <a:lstStyle/>
                    <a:p>
                      <a:pPr marL="0" marR="0">
                        <a:spcBef>
                          <a:spcPts val="200"/>
                        </a:spcBef>
                        <a:spcAft>
                          <a:spcPts val="200"/>
                        </a:spcAft>
                      </a:pPr>
                      <a:r>
                        <a:rPr lang="en-US" sz="700" dirty="0">
                          <a:solidFill>
                            <a:srgbClr val="000000"/>
                          </a:solidFill>
                          <a:latin typeface="Times New Roman"/>
                          <a:ea typeface="Times New Roman"/>
                          <a:cs typeface="Times New Roman"/>
                        </a:rPr>
                        <a:t>Latch</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a:txBody>
                    <a:bodyPr/>
                    <a:lstStyle/>
                    <a:p>
                      <a:pPr marL="0" marR="0">
                        <a:spcBef>
                          <a:spcPts val="200"/>
                        </a:spcBef>
                        <a:spcAft>
                          <a:spcPts val="200"/>
                        </a:spcAft>
                        <a:tabLst>
                          <a:tab pos="2743200" algn="ctr"/>
                          <a:tab pos="5486400" algn="r"/>
                          <a:tab pos="457200" algn="l"/>
                        </a:tabLst>
                      </a:pPr>
                      <a:r>
                        <a:rPr lang="en-US" sz="700">
                          <a:solidFill>
                            <a:srgbClr val="000000"/>
                          </a:solidFill>
                          <a:latin typeface="Times New Roman"/>
                          <a:ea typeface="Times New Roman"/>
                          <a:cs typeface="Times New Roman"/>
                        </a:rPr>
                        <a:t>Linear Mate/De-Mate, positive visual indication</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463759">
                <a:tc gridSpan="2">
                  <a:txBody>
                    <a:bodyPr/>
                    <a:lstStyle/>
                    <a:p>
                      <a:pPr marL="0" marR="0">
                        <a:spcBef>
                          <a:spcPts val="200"/>
                        </a:spcBef>
                        <a:spcAft>
                          <a:spcPts val="200"/>
                        </a:spcAft>
                      </a:pPr>
                      <a:r>
                        <a:rPr lang="en-US" sz="700" dirty="0">
                          <a:solidFill>
                            <a:srgbClr val="000000"/>
                          </a:solidFill>
                          <a:latin typeface="Times New Roman"/>
                          <a:ea typeface="Times New Roman"/>
                          <a:cs typeface="Times New Roman"/>
                        </a:rPr>
                        <a:t>Maximum mate/de-mate force</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a:txBody>
                    <a:bodyPr/>
                    <a:lstStyle/>
                    <a:p>
                      <a:pPr marL="0" marR="0">
                        <a:spcBef>
                          <a:spcPts val="200"/>
                        </a:spcBef>
                        <a:spcAft>
                          <a:spcPts val="200"/>
                        </a:spcAft>
                        <a:tabLst>
                          <a:tab pos="2743200" algn="ctr"/>
                          <a:tab pos="5486400" algn="r"/>
                          <a:tab pos="457200" algn="l"/>
                        </a:tabLst>
                      </a:pPr>
                      <a:r>
                        <a:rPr lang="en-US" sz="700" dirty="0">
                          <a:solidFill>
                            <a:srgbClr val="000000"/>
                          </a:solidFill>
                          <a:latin typeface="Times New Roman"/>
                          <a:ea typeface="Times New Roman"/>
                          <a:cs typeface="Times New Roman"/>
                        </a:rPr>
                        <a:t>M 622N (140 lbs). D 222N (50lbs). Mating/De-mating forces are also dependent on misalignment and </a:t>
                      </a:r>
                      <a:r>
                        <a:rPr lang="en-US" sz="700" u="sng" dirty="0">
                          <a:solidFill>
                            <a:srgbClr val="000000"/>
                          </a:solidFill>
                          <a:latin typeface="Times New Roman"/>
                          <a:ea typeface="Times New Roman"/>
                          <a:cs typeface="Times New Roman"/>
                        </a:rPr>
                        <a:t>excessive</a:t>
                      </a:r>
                      <a:r>
                        <a:rPr lang="en-US" sz="700" dirty="0">
                          <a:solidFill>
                            <a:srgbClr val="000000"/>
                          </a:solidFill>
                          <a:latin typeface="Times New Roman"/>
                          <a:ea typeface="Times New Roman"/>
                          <a:cs typeface="Times New Roman"/>
                        </a:rPr>
                        <a:t> build of sand and silt sediments.</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54586">
                <a:tc gridSpan="3">
                  <a:txBody>
                    <a:bodyPr/>
                    <a:lstStyle/>
                    <a:p>
                      <a:pPr marL="0" marR="0">
                        <a:spcBef>
                          <a:spcPts val="200"/>
                        </a:spcBef>
                        <a:spcAft>
                          <a:spcPts val="200"/>
                        </a:spcAft>
                        <a:tabLst>
                          <a:tab pos="2743200" algn="ctr"/>
                          <a:tab pos="5486400" algn="r"/>
                          <a:tab pos="457200" algn="l"/>
                        </a:tabLst>
                      </a:pPr>
                      <a:r>
                        <a:rPr lang="en-US" sz="700" b="1" dirty="0">
                          <a:solidFill>
                            <a:srgbClr val="000000"/>
                          </a:solidFill>
                          <a:latin typeface="Times New Roman"/>
                          <a:ea typeface="Times New Roman"/>
                          <a:cs typeface="Times New Roman"/>
                        </a:rPr>
                        <a:t>Mate / De-Mate</a:t>
                      </a:r>
                      <a:endParaRPr lang="en-US" sz="700" dirty="0">
                        <a:solidFill>
                          <a:srgbClr val="000000"/>
                        </a:solidFill>
                        <a:latin typeface="Times New Roman"/>
                        <a:ea typeface="Times New Roman"/>
                        <a:cs typeface="Times New Roman"/>
                      </a:endParaRP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r>
              <a:tr h="154586">
                <a:tc gridSpan="2">
                  <a:txBody>
                    <a:bodyPr/>
                    <a:lstStyle/>
                    <a:p>
                      <a:pPr marL="0" marR="0">
                        <a:spcBef>
                          <a:spcPts val="200"/>
                        </a:spcBef>
                        <a:spcAft>
                          <a:spcPts val="200"/>
                        </a:spcAft>
                      </a:pPr>
                      <a:r>
                        <a:rPr lang="en-US" sz="700" dirty="0">
                          <a:solidFill>
                            <a:srgbClr val="000000"/>
                          </a:solidFill>
                          <a:latin typeface="Times New Roman"/>
                          <a:ea typeface="Times New Roman"/>
                          <a:cs typeface="Times New Roman"/>
                        </a:rPr>
                        <a:t>Typical mate stroke length</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a:txBody>
                    <a:bodyPr/>
                    <a:lstStyle/>
                    <a:p>
                      <a:pPr marL="0" marR="0">
                        <a:spcBef>
                          <a:spcPts val="200"/>
                        </a:spcBef>
                        <a:spcAft>
                          <a:spcPts val="200"/>
                        </a:spcAft>
                      </a:pPr>
                      <a:r>
                        <a:rPr lang="en-US" sz="700" dirty="0">
                          <a:solidFill>
                            <a:srgbClr val="000000"/>
                          </a:solidFill>
                          <a:latin typeface="Times New Roman"/>
                          <a:ea typeface="Times New Roman"/>
                          <a:cs typeface="Times New Roman"/>
                        </a:rPr>
                        <a:t>121mm (4.8 inches)</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463759">
                <a:tc gridSpan="2">
                  <a:txBody>
                    <a:bodyPr/>
                    <a:lstStyle/>
                    <a:p>
                      <a:pPr marL="0" marR="0">
                        <a:spcBef>
                          <a:spcPts val="200"/>
                        </a:spcBef>
                        <a:spcAft>
                          <a:spcPts val="200"/>
                        </a:spcAft>
                      </a:pPr>
                      <a:r>
                        <a:rPr lang="en-US" sz="700" dirty="0">
                          <a:solidFill>
                            <a:srgbClr val="000000"/>
                          </a:solidFill>
                          <a:latin typeface="Times New Roman"/>
                          <a:ea typeface="Times New Roman"/>
                          <a:cs typeface="Times New Roman"/>
                        </a:rPr>
                        <a:t>Maximum Rotational / Angular / Radial misalignment</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a:txBody>
                    <a:bodyPr/>
                    <a:lstStyle/>
                    <a:p>
                      <a:pPr marL="0" marR="0">
                        <a:spcBef>
                          <a:spcPts val="200"/>
                        </a:spcBef>
                        <a:spcAft>
                          <a:spcPts val="200"/>
                        </a:spcAft>
                      </a:pPr>
                      <a:r>
                        <a:rPr lang="en-US" sz="700" dirty="0">
                          <a:solidFill>
                            <a:srgbClr val="000000"/>
                          </a:solidFill>
                          <a:latin typeface="Times New Roman"/>
                          <a:ea typeface="Times New Roman"/>
                          <a:cs typeface="Times New Roman"/>
                        </a:rPr>
                        <a:t>Rotational 10º / Angular 5º / Radial 6.4mm (0.25inches)</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09172">
                <a:tc gridSpan="2">
                  <a:txBody>
                    <a:bodyPr/>
                    <a:lstStyle/>
                    <a:p>
                      <a:pPr marL="0" marR="0">
                        <a:spcBef>
                          <a:spcPts val="200"/>
                        </a:spcBef>
                        <a:spcAft>
                          <a:spcPts val="200"/>
                        </a:spcAft>
                      </a:pPr>
                      <a:r>
                        <a:rPr lang="en-US" sz="700" dirty="0">
                          <a:solidFill>
                            <a:srgbClr val="000000"/>
                          </a:solidFill>
                          <a:latin typeface="Times New Roman"/>
                          <a:ea typeface="Times New Roman"/>
                          <a:cs typeface="Times New Roman"/>
                        </a:rPr>
                        <a:t>Maximum applied mating force</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a:txBody>
                    <a:bodyPr/>
                    <a:lstStyle/>
                    <a:p>
                      <a:pPr marL="0" marR="0">
                        <a:spcBef>
                          <a:spcPts val="200"/>
                        </a:spcBef>
                        <a:spcAft>
                          <a:spcPts val="200"/>
                        </a:spcAft>
                      </a:pPr>
                      <a:r>
                        <a:rPr lang="en-US" sz="700" dirty="0">
                          <a:solidFill>
                            <a:srgbClr val="000000"/>
                          </a:solidFill>
                          <a:latin typeface="Times New Roman"/>
                          <a:ea typeface="Times New Roman"/>
                          <a:cs typeface="Times New Roman"/>
                        </a:rPr>
                        <a:t>5000 N (1124 lbs.)</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54586">
                <a:tc gridSpan="3">
                  <a:txBody>
                    <a:bodyPr/>
                    <a:lstStyle/>
                    <a:p>
                      <a:pPr marL="0" marR="0">
                        <a:spcBef>
                          <a:spcPts val="200"/>
                        </a:spcBef>
                        <a:spcAft>
                          <a:spcPts val="200"/>
                        </a:spcAft>
                      </a:pPr>
                      <a:r>
                        <a:rPr lang="en-US" sz="700" b="1" dirty="0">
                          <a:solidFill>
                            <a:srgbClr val="000000"/>
                          </a:solidFill>
                          <a:latin typeface="Times New Roman"/>
                          <a:ea typeface="Times New Roman"/>
                          <a:cs typeface="Times New Roman"/>
                        </a:rPr>
                        <a:t>Chemical Compatibility</a:t>
                      </a:r>
                      <a:endParaRPr lang="en-US" sz="700" dirty="0">
                        <a:solidFill>
                          <a:srgbClr val="000000"/>
                        </a:solidFill>
                        <a:latin typeface="Times New Roman"/>
                        <a:ea typeface="Times New Roman"/>
                        <a:cs typeface="Times New Roman"/>
                      </a:endParaRP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r>
              <a:tr h="927518">
                <a:tc gridSpan="2">
                  <a:txBody>
                    <a:bodyPr/>
                    <a:lstStyle/>
                    <a:p>
                      <a:pPr marL="0" marR="0" algn="l">
                        <a:spcBef>
                          <a:spcPts val="200"/>
                        </a:spcBef>
                        <a:spcAft>
                          <a:spcPts val="200"/>
                        </a:spcAft>
                      </a:pPr>
                      <a:r>
                        <a:rPr lang="en-US" sz="700" dirty="0">
                          <a:solidFill>
                            <a:srgbClr val="000000"/>
                          </a:solidFill>
                          <a:latin typeface="Times New Roman"/>
                          <a:ea typeface="Times New Roman"/>
                          <a:cs typeface="Times New Roman"/>
                        </a:rPr>
                        <a:t>Materials and components within the </a:t>
                      </a:r>
                      <a:r>
                        <a:rPr lang="en-US" sz="700" dirty="0" err="1">
                          <a:solidFill>
                            <a:srgbClr val="000000"/>
                          </a:solidFill>
                          <a:latin typeface="Times New Roman"/>
                          <a:ea typeface="Times New Roman"/>
                          <a:cs typeface="Times New Roman"/>
                        </a:rPr>
                        <a:t>HydraLight</a:t>
                      </a:r>
                      <a:r>
                        <a:rPr lang="en-US" sz="700" dirty="0">
                          <a:solidFill>
                            <a:srgbClr val="000000"/>
                          </a:solidFill>
                          <a:latin typeface="Times New Roman"/>
                          <a:ea typeface="Times New Roman"/>
                          <a:cs typeface="Times New Roman"/>
                        </a:rPr>
                        <a:t> are compatible with the following fluids:</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a:txBody>
                    <a:bodyPr/>
                    <a:lstStyle/>
                    <a:p>
                      <a:pPr marL="0" marR="0">
                        <a:spcBef>
                          <a:spcPts val="200"/>
                        </a:spcBef>
                        <a:spcAft>
                          <a:spcPts val="200"/>
                        </a:spcAft>
                      </a:pPr>
                      <a:r>
                        <a:rPr lang="en-US" sz="700" dirty="0">
                          <a:solidFill>
                            <a:srgbClr val="000000"/>
                          </a:solidFill>
                          <a:latin typeface="Times New Roman"/>
                          <a:ea typeface="Times New Roman"/>
                          <a:cs typeface="Times New Roman"/>
                        </a:rPr>
                        <a:t>Dow Corning DC200 Silicon Oil, Mineral Oil, Diesel, Castrol </a:t>
                      </a:r>
                      <a:r>
                        <a:rPr lang="en-US" sz="700" dirty="0" err="1">
                          <a:solidFill>
                            <a:srgbClr val="000000"/>
                          </a:solidFill>
                          <a:latin typeface="Times New Roman"/>
                          <a:ea typeface="Times New Roman"/>
                          <a:cs typeface="Times New Roman"/>
                        </a:rPr>
                        <a:t>Brayco</a:t>
                      </a:r>
                      <a:r>
                        <a:rPr lang="en-US" sz="700" dirty="0">
                          <a:solidFill>
                            <a:srgbClr val="000000"/>
                          </a:solidFill>
                          <a:latin typeface="Times New Roman"/>
                          <a:ea typeface="Times New Roman"/>
                          <a:cs typeface="Times New Roman"/>
                        </a:rPr>
                        <a:t> </a:t>
                      </a:r>
                      <a:r>
                        <a:rPr lang="en-US" sz="700" dirty="0" err="1">
                          <a:solidFill>
                            <a:srgbClr val="000000"/>
                          </a:solidFill>
                          <a:latin typeface="Times New Roman"/>
                          <a:ea typeface="Times New Roman"/>
                          <a:cs typeface="Times New Roman"/>
                        </a:rPr>
                        <a:t>Micronic</a:t>
                      </a:r>
                      <a:r>
                        <a:rPr lang="en-US" sz="700" dirty="0">
                          <a:solidFill>
                            <a:srgbClr val="000000"/>
                          </a:solidFill>
                          <a:latin typeface="Times New Roman"/>
                          <a:ea typeface="Times New Roman"/>
                          <a:cs typeface="Times New Roman"/>
                        </a:rPr>
                        <a:t> 864HT200 synthetic base hydraulic fluid, </a:t>
                      </a:r>
                      <a:r>
                        <a:rPr lang="en-US" sz="700" dirty="0" err="1">
                          <a:solidFill>
                            <a:srgbClr val="000000"/>
                          </a:solidFill>
                          <a:latin typeface="Times New Roman"/>
                          <a:ea typeface="Times New Roman"/>
                          <a:cs typeface="Times New Roman"/>
                        </a:rPr>
                        <a:t>Marsten</a:t>
                      </a:r>
                      <a:r>
                        <a:rPr lang="en-US" sz="700" dirty="0">
                          <a:solidFill>
                            <a:srgbClr val="000000"/>
                          </a:solidFill>
                          <a:latin typeface="Times New Roman"/>
                          <a:ea typeface="Times New Roman"/>
                          <a:cs typeface="Times New Roman"/>
                        </a:rPr>
                        <a:t> Bentley HW443 water based hydraulic fluid, Glycol, 50% Citric acid, 50% Acetic acid, </a:t>
                      </a:r>
                      <a:r>
                        <a:rPr lang="en-US" sz="700" dirty="0" err="1">
                          <a:solidFill>
                            <a:srgbClr val="000000"/>
                          </a:solidFill>
                          <a:latin typeface="Times New Roman"/>
                          <a:ea typeface="Times New Roman"/>
                          <a:cs typeface="Times New Roman"/>
                        </a:rPr>
                        <a:t>Xylene</a:t>
                      </a:r>
                      <a:r>
                        <a:rPr lang="en-US" sz="700" dirty="0">
                          <a:solidFill>
                            <a:srgbClr val="000000"/>
                          </a:solidFill>
                          <a:latin typeface="Times New Roman"/>
                          <a:ea typeface="Times New Roman"/>
                          <a:cs typeface="Times New Roman"/>
                        </a:rPr>
                        <a:t>, Methanol, Mono Ethylene Glycol (MEG), Water, Seawater</a:t>
                      </a:r>
                    </a:p>
                  </a:txBody>
                  <a:tcPr marL="40607" marR="40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pic>
        <p:nvPicPr>
          <p:cNvPr id="5"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438400" y="533400"/>
          <a:ext cx="3733800" cy="6096000"/>
        </p:xfrm>
        <a:graphic>
          <a:graphicData uri="http://schemas.openxmlformats.org/drawingml/2006/table">
            <a:tbl>
              <a:tblPr/>
              <a:tblGrid>
                <a:gridCol w="3733800"/>
              </a:tblGrid>
              <a:tr h="190500">
                <a:tc>
                  <a:txBody>
                    <a:bodyPr/>
                    <a:lstStyle/>
                    <a:p>
                      <a:pPr marL="0" marR="0">
                        <a:spcBef>
                          <a:spcPts val="100"/>
                        </a:spcBef>
                        <a:spcAft>
                          <a:spcPts val="100"/>
                        </a:spcAft>
                      </a:pPr>
                      <a:r>
                        <a:rPr lang="en-US" sz="800" b="1" dirty="0">
                          <a:solidFill>
                            <a:srgbClr val="000000"/>
                          </a:solidFill>
                          <a:latin typeface="Times New Roman"/>
                          <a:ea typeface="Times New Roman"/>
                          <a:cs typeface="Times New Roman"/>
                        </a:rPr>
                        <a:t>Description</a:t>
                      </a:r>
                      <a:endParaRPr lang="en-US" sz="800" dirty="0">
                        <a:solidFill>
                          <a:srgbClr val="000000"/>
                        </a:solidFill>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Optical Attenuation</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Optical Cross talk</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Optical Back Reflection</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Helium Leak Test (24 hour)</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Maximum misalignment</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Locking Device</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Mating Forces</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Turbid Tank Tests</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Turbid Tank Partial Mating Test</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Post Turbid Tank Connector Inspection</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Hose Header Pressure Tests</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Long-Term Hose Header Tests</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Thermal Shock</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Mechanical Shock</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Vibration</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Optical Performance Longevity</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ROV Force Test</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Sliding sleeve integrity</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Sliding sleeve tolerance to misalignment</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Flex-Tube Bending Capabilities</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Mate/De-Mate Speed Tests</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Turbid Sand, Silt Tests Extended </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Helium Integrity Testing</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Vacuum Integrity Testing</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Compensation-Oil Loss / Water-Ingress Testing</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a:solidFill>
                            <a:srgbClr val="000000"/>
                          </a:solidFill>
                          <a:latin typeface="Times New Roman"/>
                          <a:ea typeface="Times New Roman"/>
                          <a:cs typeface="Times New Roman"/>
                        </a:rPr>
                        <a:t>Cold Mate/De-Mate</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Cold Mate/De-Mate at 10,000psi (690bar)</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Oil Selection &amp; Qualification</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Oil Cleanliness</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err="1">
                          <a:solidFill>
                            <a:srgbClr val="000000"/>
                          </a:solidFill>
                          <a:latin typeface="Times New Roman"/>
                          <a:ea typeface="Times New Roman"/>
                          <a:cs typeface="Times New Roman"/>
                        </a:rPr>
                        <a:t>Elastomer</a:t>
                      </a:r>
                      <a:r>
                        <a:rPr lang="en-US" sz="800" dirty="0">
                          <a:solidFill>
                            <a:srgbClr val="000000"/>
                          </a:solidFill>
                          <a:latin typeface="Times New Roman"/>
                          <a:ea typeface="Times New Roman"/>
                          <a:cs typeface="Times New Roman"/>
                        </a:rPr>
                        <a:t> Compatibility</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190500">
                <a:tc>
                  <a:txBody>
                    <a:bodyPr/>
                    <a:lstStyle/>
                    <a:p>
                      <a:pPr marL="0" marR="0">
                        <a:spcBef>
                          <a:spcPts val="100"/>
                        </a:spcBef>
                        <a:spcAft>
                          <a:spcPts val="100"/>
                        </a:spcAft>
                      </a:pPr>
                      <a:r>
                        <a:rPr lang="en-US" sz="800" dirty="0">
                          <a:solidFill>
                            <a:srgbClr val="000000"/>
                          </a:solidFill>
                          <a:latin typeface="Times New Roman"/>
                          <a:ea typeface="Times New Roman"/>
                          <a:cs typeface="Times New Roman"/>
                        </a:rPr>
                        <a:t>Epoxy Bonding</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bl>
          </a:graphicData>
        </a:graphic>
      </p:graphicFrame>
      <p:sp>
        <p:nvSpPr>
          <p:cNvPr id="513025" name="Rectangle 1"/>
          <p:cNvSpPr>
            <a:spLocks noChangeArrowheads="1"/>
          </p:cNvSpPr>
          <p:nvPr/>
        </p:nvSpPr>
        <p:spPr bwMode="auto">
          <a:xfrm>
            <a:off x="0" y="152400"/>
            <a:ext cx="293663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200" b="1" dirty="0" smtClean="0">
                <a:solidFill>
                  <a:schemeClr val="tx2"/>
                </a:solidFill>
                <a:latin typeface="Arial" pitchFamily="34" charset="0"/>
                <a:ea typeface="Times New Roman" pitchFamily="18" charset="0"/>
              </a:rPr>
              <a:t>Typical</a:t>
            </a:r>
            <a:r>
              <a:rPr kumimoji="0" lang="en-US" sz="1200" b="1" i="0" u="none" strike="noStrike" cap="none" normalizeH="0" baseline="0" dirty="0" smtClean="0">
                <a:ln>
                  <a:noFill/>
                </a:ln>
                <a:solidFill>
                  <a:schemeClr val="tx2"/>
                </a:solidFill>
                <a:effectLst/>
                <a:latin typeface="Arial" pitchFamily="34" charset="0"/>
                <a:ea typeface="Times New Roman" pitchFamily="18" charset="0"/>
              </a:rPr>
              <a:t> </a:t>
            </a:r>
            <a:r>
              <a:rPr kumimoji="0" lang="en-US" sz="1200" b="1" i="0" u="none" strike="noStrike" cap="none" normalizeH="0" dirty="0" smtClean="0">
                <a:ln>
                  <a:noFill/>
                </a:ln>
                <a:solidFill>
                  <a:schemeClr val="tx2"/>
                </a:solidFill>
                <a:effectLst/>
                <a:latin typeface="Arial" pitchFamily="34" charset="0"/>
                <a:ea typeface="Times New Roman" pitchFamily="18" charset="0"/>
              </a:rPr>
              <a:t>Qualification</a:t>
            </a:r>
            <a:r>
              <a:rPr kumimoji="0" lang="en-US" sz="1200" b="1" i="0" u="none" strike="noStrike" cap="none" normalizeH="0" baseline="0" dirty="0" smtClean="0">
                <a:ln>
                  <a:noFill/>
                </a:ln>
                <a:solidFill>
                  <a:schemeClr val="tx2"/>
                </a:solidFill>
                <a:effectLst/>
                <a:latin typeface="Arial" pitchFamily="34" charset="0"/>
                <a:ea typeface="Times New Roman" pitchFamily="18" charset="0"/>
              </a:rPr>
              <a:t> Testing </a:t>
            </a:r>
            <a:r>
              <a:rPr lang="en-US" sz="1200" b="1" dirty="0" smtClean="0">
                <a:solidFill>
                  <a:schemeClr val="tx2"/>
                </a:solidFill>
                <a:latin typeface="Arial" pitchFamily="34" charset="0"/>
                <a:ea typeface="Times New Roman" pitchFamily="18" charset="0"/>
              </a:rPr>
              <a:t>Program</a:t>
            </a:r>
            <a:endParaRPr kumimoji="0" lang="en-US" sz="1800" b="0" i="0" u="none" strike="noStrike" cap="none" normalizeH="0" baseline="0" dirty="0" smtClean="0">
              <a:ln>
                <a:noFill/>
              </a:ln>
              <a:solidFill>
                <a:schemeClr val="tx2"/>
              </a:solidFill>
              <a:effectLst/>
              <a:latin typeface="Arial" pitchFamily="34" charset="0"/>
            </a:endParaRPr>
          </a:p>
        </p:txBody>
      </p:sp>
      <p:pic>
        <p:nvPicPr>
          <p:cNvPr id="5"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
          <p:cNvSpPr txBox="1">
            <a:spLocks/>
          </p:cNvSpPr>
          <p:nvPr/>
        </p:nvSpPr>
        <p:spPr bwMode="auto">
          <a:xfrm>
            <a:off x="-609600" y="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tabLst/>
              <a:defRPr/>
            </a:pPr>
            <a:r>
              <a:rPr kumimoji="0" lang="en-US" sz="4400" i="0" u="none" strike="noStrike" kern="0" cap="all" spc="0" normalizeH="0" noProof="0" dirty="0" smtClean="0">
                <a:ln>
                  <a:noFill/>
                </a:ln>
                <a:solidFill>
                  <a:schemeClr val="tx2"/>
                </a:solidFill>
                <a:uLnTx/>
                <a:uFillTx/>
                <a:latin typeface="Arial" pitchFamily="34" charset="0"/>
                <a:cs typeface="Arial" pitchFamily="34" charset="0"/>
              </a:rPr>
              <a:t>Typical Testing</a:t>
            </a:r>
          </a:p>
        </p:txBody>
      </p:sp>
      <p:sp>
        <p:nvSpPr>
          <p:cNvPr id="6" name="Rectangle 8"/>
          <p:cNvSpPr>
            <a:spLocks noChangeArrowheads="1"/>
          </p:cNvSpPr>
          <p:nvPr/>
        </p:nvSpPr>
        <p:spPr bwMode="auto">
          <a:xfrm>
            <a:off x="-152400" y="914400"/>
            <a:ext cx="8763000" cy="533400"/>
          </a:xfrm>
          <a:prstGeom prst="rect">
            <a:avLst/>
          </a:prstGeom>
          <a:noFill/>
          <a:ln w="9525">
            <a:noFill/>
            <a:miter lim="800000"/>
            <a:headEnd/>
            <a:tailEnd/>
          </a:ln>
        </p:spPr>
        <p:txBody>
          <a:bodyPr/>
          <a:lstStyle/>
          <a:p>
            <a:pPr marL="342900" indent="-342900" algn="ctr">
              <a:spcBef>
                <a:spcPct val="20000"/>
              </a:spcBef>
              <a:buClr>
                <a:srgbClr val="FFFFFF"/>
              </a:buClr>
              <a:buFont typeface="Wingdings" pitchFamily="2" charset="2"/>
              <a:buNone/>
            </a:pPr>
            <a:r>
              <a:rPr kumimoji="1" lang="en-GB" u="sng" dirty="0">
                <a:solidFill>
                  <a:schemeClr val="tx2"/>
                </a:solidFill>
                <a:latin typeface="Arial" pitchFamily="34" charset="0"/>
              </a:rPr>
              <a:t>18 month Qualification Test </a:t>
            </a:r>
            <a:r>
              <a:rPr kumimoji="1" lang="en-GB" u="sng" dirty="0" smtClean="0">
                <a:solidFill>
                  <a:schemeClr val="tx2"/>
                </a:solidFill>
                <a:latin typeface="Arial" pitchFamily="34" charset="0"/>
              </a:rPr>
              <a:t>Programs</a:t>
            </a:r>
            <a:endParaRPr kumimoji="1" lang="en-GB" u="sng" dirty="0">
              <a:solidFill>
                <a:schemeClr val="tx2"/>
              </a:solidFill>
              <a:latin typeface="Arial" pitchFamily="34" charset="0"/>
            </a:endParaRPr>
          </a:p>
        </p:txBody>
      </p:sp>
      <p:sp>
        <p:nvSpPr>
          <p:cNvPr id="7" name="Rectangle 2"/>
          <p:cNvSpPr>
            <a:spLocks noChangeArrowheads="1"/>
          </p:cNvSpPr>
          <p:nvPr/>
        </p:nvSpPr>
        <p:spPr bwMode="auto">
          <a:xfrm>
            <a:off x="457200" y="1524000"/>
            <a:ext cx="4495800" cy="4495800"/>
          </a:xfrm>
          <a:prstGeom prst="rect">
            <a:avLst/>
          </a:prstGeom>
          <a:noFill/>
          <a:ln w="9525">
            <a:noFill/>
            <a:miter lim="800000"/>
            <a:headEnd/>
            <a:tailEnd/>
          </a:ln>
        </p:spPr>
        <p:txBody>
          <a:bodyPr/>
          <a:lstStyle/>
          <a:p>
            <a:pPr marL="342900" indent="-342900">
              <a:spcBef>
                <a:spcPct val="20000"/>
              </a:spcBef>
              <a:buClr>
                <a:srgbClr val="FFFFFF"/>
              </a:buClr>
              <a:buFont typeface="Wingdings" pitchFamily="2" charset="2"/>
              <a:buNone/>
            </a:pPr>
            <a:r>
              <a:rPr kumimoji="1" lang="en-GB" b="1" u="sng" dirty="0">
                <a:solidFill>
                  <a:schemeClr val="tx2"/>
                </a:solidFill>
                <a:latin typeface="Arial" pitchFamily="34" charset="0"/>
              </a:rPr>
              <a:t>Optical Performance</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Optical Attenuation</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Optical Cross-Talk</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Optical Back Reflection</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Optical Performance Longevity</a:t>
            </a:r>
          </a:p>
          <a:p>
            <a:pPr marL="342900" indent="-342900">
              <a:spcBef>
                <a:spcPct val="20000"/>
              </a:spcBef>
              <a:buClr>
                <a:schemeClr val="tx2"/>
              </a:buClr>
              <a:buFont typeface="Wingdings" pitchFamily="2" charset="2"/>
              <a:buNone/>
            </a:pPr>
            <a:r>
              <a:rPr kumimoji="1" lang="en-GB" b="1" u="sng" dirty="0">
                <a:solidFill>
                  <a:schemeClr val="tx2"/>
                </a:solidFill>
                <a:latin typeface="Arial" pitchFamily="34" charset="0"/>
              </a:rPr>
              <a:t>Environmental Testing</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Thermal Shock Test</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Mechanical Shock Test</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Vibration</a:t>
            </a:r>
            <a:endParaRPr kumimoji="1" lang="en-GB" sz="2400" b="1" dirty="0">
              <a:solidFill>
                <a:schemeClr val="tx2"/>
              </a:solidFill>
              <a:latin typeface="Arial" pitchFamily="34" charset="0"/>
            </a:endParaRPr>
          </a:p>
        </p:txBody>
      </p:sp>
      <p:sp>
        <p:nvSpPr>
          <p:cNvPr id="9" name="Rectangle 7"/>
          <p:cNvSpPr>
            <a:spLocks noChangeArrowheads="1"/>
          </p:cNvSpPr>
          <p:nvPr/>
        </p:nvSpPr>
        <p:spPr bwMode="auto">
          <a:xfrm>
            <a:off x="4648200" y="1524000"/>
            <a:ext cx="4724400" cy="4724400"/>
          </a:xfrm>
          <a:prstGeom prst="rect">
            <a:avLst/>
          </a:prstGeom>
          <a:noFill/>
          <a:ln w="9525">
            <a:noFill/>
            <a:miter lim="800000"/>
            <a:headEnd/>
            <a:tailEnd/>
          </a:ln>
        </p:spPr>
        <p:txBody>
          <a:bodyPr/>
          <a:lstStyle/>
          <a:p>
            <a:pPr marL="342900" indent="-342900">
              <a:spcBef>
                <a:spcPct val="20000"/>
              </a:spcBef>
              <a:buClr>
                <a:srgbClr val="FFFFFF"/>
              </a:buClr>
              <a:buFont typeface="Wingdings" pitchFamily="2" charset="2"/>
              <a:buNone/>
            </a:pPr>
            <a:r>
              <a:rPr kumimoji="1" lang="en-GB" b="1" u="sng" dirty="0">
                <a:solidFill>
                  <a:schemeClr val="tx2"/>
                </a:solidFill>
                <a:latin typeface="Arial" pitchFamily="34" charset="0"/>
              </a:rPr>
              <a:t>Mechanical Tests</a:t>
            </a:r>
          </a:p>
          <a:p>
            <a:pPr marL="342900" indent="-342900">
              <a:spcBef>
                <a:spcPct val="20000"/>
              </a:spcBef>
              <a:buClr>
                <a:srgbClr val="FFFFFF"/>
              </a:buClr>
              <a:buFont typeface="Arial" pitchFamily="34" charset="0"/>
              <a:buChar char="•"/>
            </a:pPr>
            <a:r>
              <a:rPr kumimoji="1" lang="en-GB" sz="2400" dirty="0">
                <a:solidFill>
                  <a:schemeClr val="tx2"/>
                </a:solidFill>
                <a:latin typeface="Arial" pitchFamily="34" charset="0"/>
              </a:rPr>
              <a:t>Locking Device</a:t>
            </a:r>
          </a:p>
          <a:p>
            <a:pPr marL="342900" indent="-342900">
              <a:spcBef>
                <a:spcPct val="20000"/>
              </a:spcBef>
              <a:buClr>
                <a:srgbClr val="FFFFFF"/>
              </a:buClr>
              <a:buFont typeface="Arial" pitchFamily="34" charset="0"/>
              <a:buChar char="•"/>
            </a:pPr>
            <a:r>
              <a:rPr kumimoji="1" lang="en-GB" sz="2400" dirty="0">
                <a:solidFill>
                  <a:schemeClr val="tx2"/>
                </a:solidFill>
                <a:latin typeface="Arial" pitchFamily="34" charset="0"/>
              </a:rPr>
              <a:t>ROV Force Test</a:t>
            </a:r>
          </a:p>
          <a:p>
            <a:pPr marL="342900" indent="-342900">
              <a:spcBef>
                <a:spcPct val="20000"/>
              </a:spcBef>
              <a:buClr>
                <a:srgbClr val="FFFFFF"/>
              </a:buClr>
              <a:buFont typeface="Arial" pitchFamily="34" charset="0"/>
              <a:buChar char="•"/>
            </a:pPr>
            <a:r>
              <a:rPr kumimoji="1" lang="en-GB" sz="2400" dirty="0">
                <a:solidFill>
                  <a:schemeClr val="tx2"/>
                </a:solidFill>
                <a:latin typeface="Arial" pitchFamily="34" charset="0"/>
              </a:rPr>
              <a:t>Mating Forces</a:t>
            </a:r>
          </a:p>
          <a:p>
            <a:pPr marL="342900" indent="-342900">
              <a:spcBef>
                <a:spcPct val="20000"/>
              </a:spcBef>
              <a:buClr>
                <a:srgbClr val="FFFFFF"/>
              </a:buClr>
              <a:buFont typeface="Arial" pitchFamily="34" charset="0"/>
              <a:buChar char="•"/>
            </a:pPr>
            <a:r>
              <a:rPr kumimoji="1" lang="en-GB" sz="2400" dirty="0">
                <a:solidFill>
                  <a:schemeClr val="tx2"/>
                </a:solidFill>
                <a:latin typeface="Arial" pitchFamily="34" charset="0"/>
              </a:rPr>
              <a:t>Mate/De-Mate Speeds</a:t>
            </a:r>
          </a:p>
          <a:p>
            <a:pPr marL="342900" indent="-342900">
              <a:spcBef>
                <a:spcPct val="20000"/>
              </a:spcBef>
              <a:buClr>
                <a:srgbClr val="FFFFFF"/>
              </a:buClr>
              <a:buFont typeface="Arial" pitchFamily="34" charset="0"/>
              <a:buChar char="•"/>
            </a:pPr>
            <a:r>
              <a:rPr kumimoji="1" lang="en-GB" sz="2400" dirty="0">
                <a:solidFill>
                  <a:schemeClr val="tx2"/>
                </a:solidFill>
                <a:latin typeface="Arial" pitchFamily="34" charset="0"/>
              </a:rPr>
              <a:t>Maximum Misalignment</a:t>
            </a:r>
          </a:p>
          <a:p>
            <a:pPr marL="342900" indent="-342900">
              <a:spcBef>
                <a:spcPct val="20000"/>
              </a:spcBef>
              <a:buClr>
                <a:srgbClr val="FFFFFF"/>
              </a:buClr>
              <a:buFont typeface="Arial" pitchFamily="34" charset="0"/>
              <a:buChar char="•"/>
            </a:pPr>
            <a:r>
              <a:rPr kumimoji="1" lang="en-GB" sz="2400" dirty="0">
                <a:solidFill>
                  <a:schemeClr val="tx2"/>
                </a:solidFill>
                <a:latin typeface="Arial" pitchFamily="34" charset="0"/>
              </a:rPr>
              <a:t>Sliding Sleeve Tolerance to Misalignment</a:t>
            </a:r>
          </a:p>
          <a:p>
            <a:pPr marL="342900" indent="-342900">
              <a:spcBef>
                <a:spcPct val="20000"/>
              </a:spcBef>
              <a:buClr>
                <a:srgbClr val="FFFFFF"/>
              </a:buClr>
              <a:buFont typeface="Arial" pitchFamily="34" charset="0"/>
              <a:buChar char="•"/>
            </a:pPr>
            <a:r>
              <a:rPr kumimoji="1" lang="en-GB" sz="2400" dirty="0">
                <a:solidFill>
                  <a:schemeClr val="tx2"/>
                </a:solidFill>
                <a:latin typeface="Arial" pitchFamily="34" charset="0"/>
              </a:rPr>
              <a:t>Sliding Sleeve Integrity</a:t>
            </a:r>
          </a:p>
          <a:p>
            <a:pPr marL="342900" indent="-342900">
              <a:spcBef>
                <a:spcPct val="20000"/>
              </a:spcBef>
              <a:buClr>
                <a:srgbClr val="FFFFFF"/>
              </a:buClr>
              <a:buFont typeface="Arial" pitchFamily="34" charset="0"/>
              <a:buChar char="•"/>
            </a:pPr>
            <a:r>
              <a:rPr kumimoji="1" lang="en-GB" sz="2400" dirty="0">
                <a:solidFill>
                  <a:schemeClr val="tx2"/>
                </a:solidFill>
                <a:latin typeface="Arial" pitchFamily="34" charset="0"/>
              </a:rPr>
              <a:t>Flex-Tube Bending Capabilities</a:t>
            </a:r>
            <a:endParaRPr kumimoji="1" lang="en-GB" sz="2000" dirty="0">
              <a:solidFill>
                <a:schemeClr val="tx2"/>
              </a:solidFill>
              <a:latin typeface="Arial" pitchFamily="34" charset="0"/>
            </a:endParaRPr>
          </a:p>
        </p:txBody>
      </p:sp>
      <p:pic>
        <p:nvPicPr>
          <p:cNvPr id="8"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sp>
        <p:nvSpPr>
          <p:cNvPr id="10" name="Rectangle 9"/>
          <p:cNvSpPr/>
          <p:nvPr/>
        </p:nvSpPr>
        <p:spPr>
          <a:xfrm>
            <a:off x="1676400" y="6248400"/>
            <a:ext cx="5791200" cy="369332"/>
          </a:xfrm>
          <a:prstGeom prst="rect">
            <a:avLst/>
          </a:prstGeom>
        </p:spPr>
        <p:txBody>
          <a:bodyPr wrap="square">
            <a:spAutoFit/>
          </a:bodyPr>
          <a:lstStyle/>
          <a:p>
            <a:r>
              <a:rPr lang="fr-FR" b="1" dirty="0" smtClean="0"/>
              <a:t>VLVnT08 - Toulon, Var, France, 22-24 April 2008 </a:t>
            </a:r>
            <a:endParaRPr lang="fr-FR" b="1"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1.jpg"/>
          <p:cNvPicPr>
            <a:picLocks noChangeAspect="1"/>
          </p:cNvPicPr>
          <p:nvPr/>
        </p:nvPicPr>
        <p:blipFill>
          <a:blip r:embed="rId2"/>
          <a:stretch>
            <a:fillRect/>
          </a:stretch>
        </p:blipFill>
        <p:spPr>
          <a:xfrm>
            <a:off x="0" y="0"/>
            <a:ext cx="9144000" cy="6858000"/>
          </a:xfrm>
          <a:prstGeom prst="rect">
            <a:avLst/>
          </a:prstGeom>
        </p:spPr>
      </p:pic>
      <p:sp>
        <p:nvSpPr>
          <p:cNvPr id="310274" name="Rectangle 2"/>
          <p:cNvSpPr>
            <a:spLocks noChangeArrowheads="1"/>
          </p:cNvSpPr>
          <p:nvPr/>
        </p:nvSpPr>
        <p:spPr bwMode="auto">
          <a:xfrm>
            <a:off x="0" y="304800"/>
            <a:ext cx="9144000" cy="838200"/>
          </a:xfrm>
          <a:prstGeom prst="rect">
            <a:avLst/>
          </a:prstGeom>
          <a:noFill/>
          <a:ln w="9525">
            <a:noFill/>
            <a:miter lim="800000"/>
            <a:headEnd/>
            <a:tailEnd/>
          </a:ln>
        </p:spPr>
        <p:txBody>
          <a:bodyPr/>
          <a:lstStyle/>
          <a:p>
            <a:pPr marL="342900" indent="-342900" algn="ctr">
              <a:spcBef>
                <a:spcPct val="20000"/>
              </a:spcBef>
              <a:buClr>
                <a:schemeClr val="folHlink"/>
              </a:buClr>
              <a:buSzPct val="75000"/>
              <a:buFont typeface="Monotype Sorts" charset="2"/>
              <a:buNone/>
            </a:pPr>
            <a:r>
              <a:rPr kumimoji="1" lang="en-GB" sz="4000" dirty="0" smtClean="0">
                <a:solidFill>
                  <a:schemeClr val="tx2"/>
                </a:solidFill>
                <a:latin typeface="Arial" pitchFamily="34" charset="0"/>
              </a:rPr>
              <a:t>Joined Chamber WMC</a:t>
            </a:r>
            <a:endParaRPr kumimoji="1" lang="en-GB" sz="3600" dirty="0">
              <a:solidFill>
                <a:schemeClr val="tx2"/>
              </a:solidFill>
              <a:latin typeface="Arial" pitchFamily="34" charset="0"/>
            </a:endParaRPr>
          </a:p>
        </p:txBody>
      </p:sp>
      <p:sp>
        <p:nvSpPr>
          <p:cNvPr id="310275" name="Rectangle 3"/>
          <p:cNvSpPr>
            <a:spLocks noChangeArrowheads="1"/>
          </p:cNvSpPr>
          <p:nvPr/>
        </p:nvSpPr>
        <p:spPr bwMode="auto">
          <a:xfrm>
            <a:off x="76200" y="1295400"/>
            <a:ext cx="9067800" cy="4876800"/>
          </a:xfrm>
          <a:prstGeom prst="rect">
            <a:avLst/>
          </a:prstGeom>
          <a:noFill/>
          <a:ln w="9525">
            <a:noFill/>
            <a:miter lim="800000"/>
            <a:headEnd/>
            <a:tailEnd/>
          </a:ln>
        </p:spPr>
        <p:txBody>
          <a:bodyPr/>
          <a:lstStyle/>
          <a:p>
            <a:pPr marL="342900" indent="-342900" algn="ctr">
              <a:spcBef>
                <a:spcPct val="20000"/>
              </a:spcBef>
              <a:buClr>
                <a:srgbClr val="FFFFFF"/>
              </a:buClr>
              <a:buFont typeface="Wingdings" pitchFamily="2" charset="2"/>
              <a:buNone/>
            </a:pPr>
            <a:r>
              <a:rPr kumimoji="1" lang="en-GB" sz="3600" b="1" dirty="0" smtClean="0">
                <a:solidFill>
                  <a:schemeClr val="tx2"/>
                </a:solidFill>
                <a:latin typeface="Arial" pitchFamily="34" charset="0"/>
              </a:rPr>
              <a:t>“WMC Technology How </a:t>
            </a:r>
            <a:r>
              <a:rPr kumimoji="1" lang="en-GB" sz="3600" b="1" dirty="0">
                <a:solidFill>
                  <a:schemeClr val="tx2"/>
                </a:solidFill>
                <a:latin typeface="Arial" pitchFamily="34" charset="0"/>
              </a:rPr>
              <a:t>They Work </a:t>
            </a:r>
            <a:r>
              <a:rPr kumimoji="1" lang="en-GB" sz="3600" b="1" dirty="0" smtClean="0">
                <a:solidFill>
                  <a:schemeClr val="tx2"/>
                </a:solidFill>
                <a:latin typeface="Arial" pitchFamily="34" charset="0"/>
              </a:rPr>
              <a:t>“</a:t>
            </a:r>
            <a:endParaRPr kumimoji="1" lang="en-GB" sz="3600" b="1" dirty="0">
              <a:solidFill>
                <a:schemeClr val="tx2"/>
              </a:solidFill>
              <a:latin typeface="Arial" pitchFamily="34" charset="0"/>
            </a:endParaRP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The optical </a:t>
            </a:r>
            <a:r>
              <a:rPr kumimoji="1" lang="en-GB" sz="2400" dirty="0" smtClean="0">
                <a:solidFill>
                  <a:schemeClr val="tx2"/>
                </a:solidFill>
                <a:latin typeface="Arial" pitchFamily="34" charset="0"/>
              </a:rPr>
              <a:t>fibre </a:t>
            </a:r>
            <a:r>
              <a:rPr kumimoji="1" lang="en-GB" sz="2400" dirty="0">
                <a:solidFill>
                  <a:schemeClr val="tx2"/>
                </a:solidFill>
                <a:latin typeface="Arial" pitchFamily="34" charset="0"/>
              </a:rPr>
              <a:t>ferrules are housed within oil filled enclosures.</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During coupling, each connector half joins together, sealing against the other before allowing the optical couplings to take place within the benign oil-filled environment. </a:t>
            </a:r>
          </a:p>
          <a:p>
            <a:pPr marL="342900" indent="-342900">
              <a:spcBef>
                <a:spcPct val="20000"/>
              </a:spcBef>
              <a:buClr>
                <a:srgbClr val="FFFFFF"/>
              </a:buClr>
              <a:buFont typeface="Wingdings" pitchFamily="2" charset="2"/>
              <a:buChar char="§"/>
            </a:pPr>
            <a:endParaRPr kumimoji="1" lang="en-GB" sz="4000" dirty="0">
              <a:solidFill>
                <a:srgbClr val="FFFFFF"/>
              </a:solidFill>
              <a:effectLst>
                <a:outerShdw blurRad="38100" dist="38100" dir="2700000" algn="tl">
                  <a:srgbClr val="000000"/>
                </a:outerShdw>
              </a:effectLst>
              <a:latin typeface="Arial" pitchFamily="34" charset="0"/>
            </a:endParaRPr>
          </a:p>
          <a:p>
            <a:pPr marL="342900" indent="-342900">
              <a:spcBef>
                <a:spcPct val="20000"/>
              </a:spcBef>
              <a:buClr>
                <a:srgbClr val="FFFFFF"/>
              </a:buClr>
              <a:buFont typeface="Wingdings" pitchFamily="2" charset="2"/>
              <a:buChar char="§"/>
            </a:pPr>
            <a:endParaRPr kumimoji="1" lang="en-GB" sz="2400" dirty="0">
              <a:solidFill>
                <a:srgbClr val="FFFFFF"/>
              </a:solidFill>
              <a:effectLst>
                <a:outerShdw blurRad="38100" dist="38100" dir="2700000" algn="tl">
                  <a:srgbClr val="000000"/>
                </a:outerShdw>
              </a:effectLst>
              <a:latin typeface="Arial" pitchFamily="34" charset="0"/>
            </a:endParaRPr>
          </a:p>
          <a:p>
            <a:pPr marL="342900" indent="-342900">
              <a:spcBef>
                <a:spcPct val="20000"/>
              </a:spcBef>
              <a:buClr>
                <a:srgbClr val="FFFFFF"/>
              </a:buClr>
              <a:buFont typeface="Wingdings" pitchFamily="2" charset="2"/>
              <a:buChar char="§"/>
            </a:pPr>
            <a:endParaRPr kumimoji="1" lang="en-GB" sz="2400" dirty="0">
              <a:solidFill>
                <a:srgbClr val="FFFFFF"/>
              </a:solidFill>
              <a:effectLst>
                <a:outerShdw blurRad="38100" dist="38100" dir="2700000" algn="tl">
                  <a:srgbClr val="000000"/>
                </a:outerShdw>
              </a:effectLst>
              <a:latin typeface="Arial" pitchFamily="34" charset="0"/>
            </a:endParaRPr>
          </a:p>
          <a:p>
            <a:pPr marL="342900" indent="-342900">
              <a:spcBef>
                <a:spcPct val="20000"/>
              </a:spcBef>
              <a:buClr>
                <a:srgbClr val="FFFFFF"/>
              </a:buClr>
              <a:buFont typeface="Wingdings" pitchFamily="2" charset="2"/>
              <a:buChar char="§"/>
            </a:pPr>
            <a:endParaRPr kumimoji="1" lang="en-GB" sz="2400" dirty="0">
              <a:solidFill>
                <a:srgbClr val="FFFFFF"/>
              </a:solidFill>
              <a:effectLst>
                <a:outerShdw blurRad="38100" dist="38100" dir="2700000" algn="tl">
                  <a:srgbClr val="000000"/>
                </a:outerShdw>
              </a:effectLst>
              <a:latin typeface="Arial" pitchFamily="34" charset="0"/>
            </a:endParaRPr>
          </a:p>
          <a:p>
            <a:pPr marL="342900" indent="-342900">
              <a:buClr>
                <a:schemeClr val="tx2"/>
              </a:buClr>
              <a:buFont typeface="Arial" pitchFamily="34" charset="0"/>
              <a:buChar char="•"/>
            </a:pPr>
            <a:r>
              <a:rPr kumimoji="1" lang="en-GB" sz="2400" dirty="0">
                <a:solidFill>
                  <a:schemeClr val="tx2"/>
                </a:solidFill>
                <a:latin typeface="Arial" pitchFamily="34" charset="0"/>
              </a:rPr>
              <a:t>The next series of slides demonstrate the coupling sequence of the </a:t>
            </a:r>
            <a:r>
              <a:rPr kumimoji="1" lang="en-GB" sz="2400" dirty="0" smtClean="0">
                <a:solidFill>
                  <a:schemeClr val="tx2"/>
                </a:solidFill>
                <a:latin typeface="Arial" pitchFamily="34" charset="0"/>
              </a:rPr>
              <a:t>WMC:</a:t>
            </a:r>
            <a:endParaRPr kumimoji="1" lang="en-GB" sz="2000" dirty="0">
              <a:solidFill>
                <a:schemeClr val="tx2"/>
              </a:solidFill>
              <a:latin typeface="Arial" pitchFamily="34" charset="0"/>
            </a:endParaRPr>
          </a:p>
        </p:txBody>
      </p:sp>
      <p:sp>
        <p:nvSpPr>
          <p:cNvPr id="310276" name="Rectangle 4"/>
          <p:cNvSpPr>
            <a:spLocks noChangeArrowheads="1"/>
          </p:cNvSpPr>
          <p:nvPr/>
        </p:nvSpPr>
        <p:spPr bwMode="auto">
          <a:xfrm>
            <a:off x="1295400" y="3581400"/>
            <a:ext cx="1981200" cy="762000"/>
          </a:xfrm>
          <a:prstGeom prst="rect">
            <a:avLst/>
          </a:prstGeom>
          <a:noFill/>
          <a:ln w="9525">
            <a:noFill/>
            <a:miter lim="800000"/>
            <a:headEnd/>
            <a:tailEnd/>
          </a:ln>
          <a:effectLst/>
        </p:spPr>
        <p:txBody>
          <a:bodyPr>
            <a:spAutoFit/>
          </a:bodyPr>
          <a:lstStyle/>
          <a:p>
            <a:pPr>
              <a:spcBef>
                <a:spcPct val="20000"/>
              </a:spcBef>
              <a:buClr>
                <a:schemeClr val="bg2"/>
              </a:buClr>
              <a:buFont typeface="Wingdings" pitchFamily="2" charset="2"/>
              <a:buNone/>
            </a:pPr>
            <a:r>
              <a:rPr kumimoji="1" lang="en-GB" sz="2400" dirty="0">
                <a:solidFill>
                  <a:schemeClr val="tx2"/>
                </a:solidFill>
                <a:latin typeface="Arial" pitchFamily="34" charset="0"/>
              </a:rPr>
              <a:t>Receptacle</a:t>
            </a:r>
            <a:r>
              <a:rPr kumimoji="1" lang="en-GB" sz="2000" dirty="0">
                <a:solidFill>
                  <a:srgbClr val="FFFFFF"/>
                </a:solidFill>
                <a:effectLst>
                  <a:outerShdw blurRad="38100" dist="38100" dir="2700000" algn="tl">
                    <a:srgbClr val="000000"/>
                  </a:outerShdw>
                </a:effectLst>
                <a:latin typeface="Arial" pitchFamily="34" charset="0"/>
              </a:rPr>
              <a:t>	</a:t>
            </a:r>
          </a:p>
        </p:txBody>
      </p:sp>
      <p:sp>
        <p:nvSpPr>
          <p:cNvPr id="310277" name="Rectangle 5"/>
          <p:cNvSpPr>
            <a:spLocks noChangeArrowheads="1"/>
          </p:cNvSpPr>
          <p:nvPr/>
        </p:nvSpPr>
        <p:spPr bwMode="auto">
          <a:xfrm>
            <a:off x="6369050" y="3581400"/>
            <a:ext cx="1098550" cy="457200"/>
          </a:xfrm>
          <a:prstGeom prst="rect">
            <a:avLst/>
          </a:prstGeom>
          <a:noFill/>
          <a:ln w="9525">
            <a:noFill/>
            <a:miter lim="800000"/>
            <a:headEnd/>
            <a:tailEnd/>
          </a:ln>
          <a:effectLst/>
        </p:spPr>
        <p:txBody>
          <a:bodyPr wrap="none">
            <a:spAutoFit/>
          </a:bodyPr>
          <a:lstStyle/>
          <a:p>
            <a:pPr>
              <a:spcBef>
                <a:spcPct val="20000"/>
              </a:spcBef>
              <a:buClr>
                <a:schemeClr val="bg2"/>
              </a:buClr>
              <a:buFont typeface="Wingdings" pitchFamily="2" charset="2"/>
              <a:buNone/>
            </a:pPr>
            <a:r>
              <a:rPr kumimoji="1" lang="en-GB" sz="2400" dirty="0">
                <a:solidFill>
                  <a:schemeClr val="tx2"/>
                </a:solidFill>
                <a:latin typeface="Arial" pitchFamily="34" charset="0"/>
              </a:rPr>
              <a:t>Plug</a:t>
            </a:r>
            <a:r>
              <a:rPr kumimoji="1" lang="en-GB" sz="2000" dirty="0">
                <a:solidFill>
                  <a:srgbClr val="FFFFFF"/>
                </a:solidFill>
                <a:effectLst>
                  <a:outerShdw blurRad="38100" dist="38100" dir="2700000" algn="tl">
                    <a:srgbClr val="000000"/>
                  </a:outerShdw>
                </a:effectLst>
                <a:latin typeface="Arial" pitchFamily="34" charset="0"/>
              </a:rPr>
              <a:t>	</a:t>
            </a:r>
          </a:p>
        </p:txBody>
      </p:sp>
      <p:pic>
        <p:nvPicPr>
          <p:cNvPr id="7"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sp>
        <p:nvSpPr>
          <p:cNvPr id="8" name="Rectangle 7"/>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28600" y="1447800"/>
            <a:ext cx="4953000" cy="4038600"/>
          </a:xfrm>
          <a:prstGeom prst="rect">
            <a:avLst/>
          </a:prstGeom>
          <a:noFill/>
          <a:ln w="9525">
            <a:noFill/>
            <a:miter lim="800000"/>
            <a:headEnd/>
            <a:tailEnd/>
          </a:ln>
        </p:spPr>
        <p:txBody>
          <a:bodyPr/>
          <a:lstStyle/>
          <a:p>
            <a:pPr marL="342900" indent="-342900">
              <a:spcBef>
                <a:spcPct val="20000"/>
              </a:spcBef>
              <a:buClr>
                <a:schemeClr val="tx2"/>
              </a:buClr>
              <a:buFont typeface="Wingdings" pitchFamily="2" charset="2"/>
              <a:buNone/>
            </a:pPr>
            <a:r>
              <a:rPr kumimoji="1" lang="en-GB" b="1" u="sng" dirty="0">
                <a:solidFill>
                  <a:schemeClr val="tx2"/>
                </a:solidFill>
                <a:latin typeface="Arial" pitchFamily="34" charset="0"/>
              </a:rPr>
              <a:t>Turbid Sand &amp; Silt Testing</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Cold </a:t>
            </a:r>
            <a:r>
              <a:rPr kumimoji="1" lang="en-US" sz="2400" dirty="0" smtClean="0">
                <a:solidFill>
                  <a:schemeClr val="tx2"/>
                </a:solidFill>
                <a:latin typeface="Arial" pitchFamily="34" charset="0"/>
                <a:cs typeface="Times New Roman" pitchFamily="18" charset="0"/>
              </a:rPr>
              <a:t>0</a:t>
            </a:r>
            <a:r>
              <a:rPr kumimoji="1" lang="en-US" sz="2400" dirty="0">
                <a:solidFill>
                  <a:schemeClr val="tx2"/>
                </a:solidFill>
                <a:latin typeface="Arial" pitchFamily="34" charset="0"/>
                <a:cs typeface="Times New Roman" pitchFamily="18" charset="0"/>
                <a:sym typeface="Symbol" pitchFamily="18" charset="2"/>
              </a:rPr>
              <a:t></a:t>
            </a:r>
            <a:r>
              <a:rPr kumimoji="1" lang="en-US" sz="2400" dirty="0">
                <a:solidFill>
                  <a:schemeClr val="tx2"/>
                </a:solidFill>
                <a:latin typeface="Arial" pitchFamily="34" charset="0"/>
                <a:cs typeface="Times New Roman" pitchFamily="18" charset="0"/>
              </a:rPr>
              <a:t>C and 4.5</a:t>
            </a:r>
            <a:r>
              <a:rPr kumimoji="1" lang="en-US" sz="2400" dirty="0">
                <a:solidFill>
                  <a:schemeClr val="tx2"/>
                </a:solidFill>
                <a:latin typeface="Arial" pitchFamily="34" charset="0"/>
                <a:cs typeface="Times New Roman" pitchFamily="18" charset="0"/>
                <a:sym typeface="Symbol" pitchFamily="18" charset="2"/>
              </a:rPr>
              <a:t></a:t>
            </a:r>
            <a:r>
              <a:rPr kumimoji="1" lang="en-US" sz="2400" dirty="0" smtClean="0">
                <a:solidFill>
                  <a:schemeClr val="tx2"/>
                </a:solidFill>
                <a:latin typeface="Arial" pitchFamily="34" charset="0"/>
                <a:cs typeface="Times New Roman" pitchFamily="18" charset="0"/>
              </a:rPr>
              <a:t>C</a:t>
            </a:r>
            <a:endParaRPr kumimoji="1" lang="en-US" sz="2400" dirty="0">
              <a:solidFill>
                <a:schemeClr val="tx2"/>
              </a:solidFill>
              <a:latin typeface="Arial" pitchFamily="34" charset="0"/>
              <a:cs typeface="Times New Roman" pitchFamily="18" charset="0"/>
            </a:endParaRP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Horizontal connectors</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Vertical connectors</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40 degree connectors</a:t>
            </a:r>
          </a:p>
          <a:p>
            <a:pPr marL="342900" indent="-342900">
              <a:spcBef>
                <a:spcPct val="20000"/>
              </a:spcBef>
              <a:buClr>
                <a:schemeClr val="tx2"/>
              </a:buClr>
              <a:buFont typeface="Arial" pitchFamily="34" charset="0"/>
              <a:buChar char="•"/>
            </a:pPr>
            <a:r>
              <a:rPr kumimoji="1" lang="en-GB" sz="2400" dirty="0" smtClean="0">
                <a:solidFill>
                  <a:schemeClr val="tx2"/>
                </a:solidFill>
                <a:latin typeface="Arial" pitchFamily="34" charset="0"/>
              </a:rPr>
              <a:t>690 bar</a:t>
            </a:r>
            <a:endParaRPr kumimoji="1" lang="en-GB" sz="2400" dirty="0">
              <a:solidFill>
                <a:schemeClr val="tx2"/>
              </a:solidFill>
              <a:latin typeface="Arial" pitchFamily="34" charset="0"/>
            </a:endParaRP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Optical performance longevity</a:t>
            </a:r>
          </a:p>
          <a:p>
            <a:pPr marL="342900" indent="-342900">
              <a:spcBef>
                <a:spcPct val="20000"/>
              </a:spcBef>
              <a:buClr>
                <a:schemeClr val="tx2"/>
              </a:buClr>
              <a:buFont typeface="Arial" pitchFamily="34" charset="0"/>
              <a:buChar char="•"/>
            </a:pPr>
            <a:r>
              <a:rPr kumimoji="1" lang="en-GB" sz="2400" dirty="0">
                <a:solidFill>
                  <a:schemeClr val="tx2"/>
                </a:solidFill>
                <a:latin typeface="Arial" pitchFamily="34" charset="0"/>
              </a:rPr>
              <a:t>Partial mate-de-mate</a:t>
            </a:r>
          </a:p>
        </p:txBody>
      </p:sp>
      <p:sp>
        <p:nvSpPr>
          <p:cNvPr id="5" name="Rectangle 7"/>
          <p:cNvSpPr>
            <a:spLocks noGrp="1" noChangeArrowheads="1"/>
          </p:cNvSpPr>
          <p:nvPr>
            <p:ph idx="1"/>
          </p:nvPr>
        </p:nvSpPr>
        <p:spPr bwMode="auto">
          <a:xfrm>
            <a:off x="4572000" y="1524000"/>
            <a:ext cx="8229600" cy="4114800"/>
          </a:xfrm>
          <a:prstGeom prst="rect">
            <a:avLst/>
          </a:prstGeom>
          <a:noFill/>
          <a:ln w="9525">
            <a:noFill/>
            <a:miter lim="800000"/>
            <a:headEnd/>
            <a:tailEnd/>
          </a:ln>
        </p:spPr>
        <p:txBody>
          <a:bodyPr/>
          <a:lstStyle/>
          <a:p>
            <a:pPr marL="342900" indent="-342900">
              <a:spcBef>
                <a:spcPct val="20000"/>
              </a:spcBef>
              <a:buClr>
                <a:schemeClr val="tx2"/>
              </a:buClr>
              <a:buFont typeface="Wingdings" pitchFamily="2" charset="2"/>
              <a:buNone/>
            </a:pPr>
            <a:r>
              <a:rPr kumimoji="1" lang="en-GB" sz="1800" b="1" u="sng" dirty="0">
                <a:solidFill>
                  <a:schemeClr val="tx2"/>
                </a:solidFill>
                <a:effectLst/>
                <a:latin typeface="Arial" pitchFamily="34" charset="0"/>
              </a:rPr>
              <a:t>Pressure Testing</a:t>
            </a:r>
          </a:p>
          <a:p>
            <a:pPr marL="342900" indent="-342900">
              <a:spcBef>
                <a:spcPct val="20000"/>
              </a:spcBef>
              <a:buClr>
                <a:schemeClr val="tx2"/>
              </a:buClr>
              <a:buFont typeface="Arial" pitchFamily="34" charset="0"/>
              <a:buChar char="•"/>
            </a:pPr>
            <a:r>
              <a:rPr kumimoji="1" lang="en-GB" sz="2400" dirty="0" smtClean="0">
                <a:solidFill>
                  <a:schemeClr val="tx2"/>
                </a:solidFill>
                <a:effectLst/>
                <a:latin typeface="Arial" pitchFamily="34" charset="0"/>
              </a:rPr>
              <a:t>690 bar </a:t>
            </a:r>
            <a:r>
              <a:rPr kumimoji="1" lang="en-GB" sz="2400" dirty="0">
                <a:solidFill>
                  <a:schemeClr val="tx2"/>
                </a:solidFill>
                <a:effectLst/>
                <a:latin typeface="Arial" pitchFamily="34" charset="0"/>
              </a:rPr>
              <a:t>testing</a:t>
            </a:r>
          </a:p>
          <a:p>
            <a:pPr marL="342900" indent="-342900">
              <a:spcBef>
                <a:spcPct val="20000"/>
              </a:spcBef>
              <a:buClr>
                <a:schemeClr val="tx2"/>
              </a:buClr>
              <a:buFont typeface="Arial" pitchFamily="34" charset="0"/>
              <a:buChar char="•"/>
            </a:pPr>
            <a:r>
              <a:rPr kumimoji="1" lang="en-GB" sz="2400" dirty="0">
                <a:solidFill>
                  <a:schemeClr val="tx2"/>
                </a:solidFill>
                <a:effectLst/>
                <a:latin typeface="Arial" pitchFamily="34" charset="0"/>
              </a:rPr>
              <a:t>Cold mate/de-mate</a:t>
            </a:r>
          </a:p>
          <a:p>
            <a:pPr marL="342900" indent="-342900">
              <a:spcBef>
                <a:spcPct val="20000"/>
              </a:spcBef>
              <a:buClr>
                <a:schemeClr val="tx2"/>
              </a:buClr>
              <a:buFont typeface="Arial" pitchFamily="34" charset="0"/>
              <a:buChar char="•"/>
            </a:pPr>
            <a:r>
              <a:rPr kumimoji="1" lang="en-GB" sz="2400" dirty="0">
                <a:solidFill>
                  <a:schemeClr val="tx2"/>
                </a:solidFill>
                <a:effectLst/>
                <a:latin typeface="Arial" pitchFamily="34" charset="0"/>
              </a:rPr>
              <a:t>Turbid sand &amp; silt</a:t>
            </a:r>
          </a:p>
          <a:p>
            <a:pPr>
              <a:buClr>
                <a:schemeClr val="tx2"/>
              </a:buClr>
              <a:buNone/>
            </a:pPr>
            <a:r>
              <a:rPr kumimoji="1" lang="en-GB" sz="1800" b="1" u="sng" dirty="0">
                <a:solidFill>
                  <a:schemeClr val="tx2"/>
                </a:solidFill>
                <a:effectLst/>
                <a:latin typeface="Arial" pitchFamily="34" charset="0"/>
              </a:rPr>
              <a:t>Header Testing</a:t>
            </a:r>
          </a:p>
          <a:p>
            <a:pPr marL="342900" indent="-342900">
              <a:spcBef>
                <a:spcPct val="20000"/>
              </a:spcBef>
              <a:buClr>
                <a:schemeClr val="tx2"/>
              </a:buClr>
              <a:buFont typeface="Arial" pitchFamily="34" charset="0"/>
              <a:buChar char="•"/>
            </a:pPr>
            <a:r>
              <a:rPr kumimoji="1" lang="en-GB" sz="2400" dirty="0">
                <a:solidFill>
                  <a:schemeClr val="tx2"/>
                </a:solidFill>
                <a:effectLst/>
                <a:latin typeface="Arial" pitchFamily="34" charset="0"/>
              </a:rPr>
              <a:t>Flooded connector back-end</a:t>
            </a:r>
          </a:p>
          <a:p>
            <a:pPr marL="342900" indent="-342900">
              <a:spcBef>
                <a:spcPct val="20000"/>
              </a:spcBef>
              <a:buClr>
                <a:schemeClr val="tx2"/>
              </a:buClr>
              <a:buFont typeface="Arial" pitchFamily="34" charset="0"/>
              <a:buChar char="•"/>
            </a:pPr>
            <a:r>
              <a:rPr kumimoji="1" lang="en-GB" sz="2400" dirty="0">
                <a:solidFill>
                  <a:schemeClr val="tx2"/>
                </a:solidFill>
                <a:effectLst/>
                <a:latin typeface="Arial" pitchFamily="34" charset="0"/>
              </a:rPr>
              <a:t>Long-term flooded </a:t>
            </a:r>
            <a:r>
              <a:rPr kumimoji="1" lang="en-GB" sz="2400" dirty="0" smtClean="0">
                <a:solidFill>
                  <a:schemeClr val="tx2"/>
                </a:solidFill>
                <a:effectLst/>
                <a:latin typeface="Arial" pitchFamily="34" charset="0"/>
              </a:rPr>
              <a:t>connector</a:t>
            </a:r>
          </a:p>
          <a:p>
            <a:pPr>
              <a:buClr>
                <a:schemeClr val="tx2"/>
              </a:buClr>
              <a:buFont typeface="Arial" pitchFamily="34" charset="0"/>
              <a:buChar char="•"/>
            </a:pPr>
            <a:r>
              <a:rPr kumimoji="1" lang="en-GB" sz="2400" dirty="0" smtClean="0">
                <a:solidFill>
                  <a:schemeClr val="tx2"/>
                </a:solidFill>
                <a:effectLst/>
                <a:latin typeface="Arial" pitchFamily="34" charset="0"/>
              </a:rPr>
              <a:t>	 </a:t>
            </a:r>
            <a:r>
              <a:rPr kumimoji="1" lang="en-GB" sz="2400" dirty="0">
                <a:solidFill>
                  <a:schemeClr val="tx2"/>
                </a:solidFill>
                <a:effectLst/>
                <a:latin typeface="Arial" pitchFamily="34" charset="0"/>
              </a:rPr>
              <a:t>back-end</a:t>
            </a:r>
          </a:p>
        </p:txBody>
      </p:sp>
      <p:sp>
        <p:nvSpPr>
          <p:cNvPr id="6" name="Subtitle 2"/>
          <p:cNvSpPr txBox="1">
            <a:spLocks/>
          </p:cNvSpPr>
          <p:nvPr/>
        </p:nvSpPr>
        <p:spPr bwMode="auto">
          <a:xfrm>
            <a:off x="-228600" y="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tabLst/>
              <a:defRPr/>
            </a:pPr>
            <a:r>
              <a:rPr lang="en-US" sz="4400" kern="0" cap="all" dirty="0" err="1" smtClean="0">
                <a:solidFill>
                  <a:schemeClr val="tx2"/>
                </a:solidFill>
                <a:latin typeface="Arial" pitchFamily="34" charset="0"/>
                <a:cs typeface="Arial" pitchFamily="34" charset="0"/>
              </a:rPr>
              <a:t>TyPICAL</a:t>
            </a:r>
            <a:r>
              <a:rPr kumimoji="0" lang="en-US" sz="4400" i="0" u="none" strike="noStrike" kern="0" cap="all" spc="0" normalizeH="0" noProof="0" dirty="0" smtClean="0">
                <a:ln>
                  <a:noFill/>
                </a:ln>
                <a:solidFill>
                  <a:schemeClr val="tx2"/>
                </a:solidFill>
                <a:uLnTx/>
                <a:uFillTx/>
                <a:latin typeface="Arial" pitchFamily="34" charset="0"/>
                <a:cs typeface="Arial" pitchFamily="34" charset="0"/>
              </a:rPr>
              <a:t> Testing</a:t>
            </a:r>
          </a:p>
        </p:txBody>
      </p:sp>
      <p:sp>
        <p:nvSpPr>
          <p:cNvPr id="7" name="Rectangle 8"/>
          <p:cNvSpPr>
            <a:spLocks noChangeArrowheads="1"/>
          </p:cNvSpPr>
          <p:nvPr/>
        </p:nvSpPr>
        <p:spPr bwMode="auto">
          <a:xfrm>
            <a:off x="-152400" y="914400"/>
            <a:ext cx="8763000" cy="533400"/>
          </a:xfrm>
          <a:prstGeom prst="rect">
            <a:avLst/>
          </a:prstGeom>
          <a:noFill/>
          <a:ln w="9525">
            <a:noFill/>
            <a:miter lim="800000"/>
            <a:headEnd/>
            <a:tailEnd/>
          </a:ln>
        </p:spPr>
        <p:txBody>
          <a:bodyPr/>
          <a:lstStyle/>
          <a:p>
            <a:pPr marL="342900" indent="-342900" algn="ctr">
              <a:spcBef>
                <a:spcPct val="20000"/>
              </a:spcBef>
              <a:buClr>
                <a:srgbClr val="FFFFFF"/>
              </a:buClr>
              <a:buFont typeface="Wingdings" pitchFamily="2" charset="2"/>
              <a:buNone/>
            </a:pPr>
            <a:r>
              <a:rPr kumimoji="1" lang="en-GB" u="sng" dirty="0">
                <a:solidFill>
                  <a:schemeClr val="tx2"/>
                </a:solidFill>
                <a:latin typeface="Arial" pitchFamily="34" charset="0"/>
              </a:rPr>
              <a:t>18 month Qualification Test </a:t>
            </a:r>
            <a:r>
              <a:rPr kumimoji="1" lang="en-GB" u="sng" dirty="0" smtClean="0">
                <a:solidFill>
                  <a:schemeClr val="tx2"/>
                </a:solidFill>
                <a:latin typeface="Arial" pitchFamily="34" charset="0"/>
              </a:rPr>
              <a:t>Programs</a:t>
            </a:r>
            <a:endParaRPr kumimoji="1" lang="en-GB" u="sng" dirty="0">
              <a:solidFill>
                <a:schemeClr val="tx2"/>
              </a:solidFill>
              <a:latin typeface="Arial" pitchFamily="34" charset="0"/>
            </a:endParaRPr>
          </a:p>
        </p:txBody>
      </p:sp>
      <p:pic>
        <p:nvPicPr>
          <p:cNvPr id="8"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sp>
        <p:nvSpPr>
          <p:cNvPr id="9" name="Rectangle 8"/>
          <p:cNvSpPr/>
          <p:nvPr/>
        </p:nvSpPr>
        <p:spPr>
          <a:xfrm>
            <a:off x="1676400" y="6248400"/>
            <a:ext cx="5791200" cy="369332"/>
          </a:xfrm>
          <a:prstGeom prst="rect">
            <a:avLst/>
          </a:prstGeom>
        </p:spPr>
        <p:txBody>
          <a:bodyPr wrap="square">
            <a:spAutoFit/>
          </a:bodyPr>
          <a:lstStyle/>
          <a:p>
            <a:r>
              <a:rPr lang="fr-FR" b="1" dirty="0" smtClean="0"/>
              <a:t>VLVnT08 - Toulon, Var, France, 22-24 April 2008 </a:t>
            </a:r>
            <a:endParaRPr lang="fr-FR"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22" name="Object 2"/>
          <p:cNvGraphicFramePr>
            <a:graphicFrameLocks noChangeAspect="1"/>
          </p:cNvGraphicFramePr>
          <p:nvPr/>
        </p:nvGraphicFramePr>
        <p:xfrm>
          <a:off x="6248400" y="533400"/>
          <a:ext cx="2057400" cy="2743200"/>
        </p:xfrm>
        <a:graphic>
          <a:graphicData uri="http://schemas.openxmlformats.org/presentationml/2006/ole">
            <p:oleObj spid="_x0000_s491522" name="Image" r:id="rId3" imgW="4114286" imgH="5485714" progId="">
              <p:embed/>
            </p:oleObj>
          </a:graphicData>
        </a:graphic>
      </p:graphicFrame>
      <p:graphicFrame>
        <p:nvGraphicFramePr>
          <p:cNvPr id="491523" name="Object 3"/>
          <p:cNvGraphicFramePr>
            <a:graphicFrameLocks noChangeAspect="1"/>
          </p:cNvGraphicFramePr>
          <p:nvPr/>
        </p:nvGraphicFramePr>
        <p:xfrm>
          <a:off x="5715000" y="3505200"/>
          <a:ext cx="3124200" cy="2338388"/>
        </p:xfrm>
        <a:graphic>
          <a:graphicData uri="http://schemas.openxmlformats.org/presentationml/2006/ole">
            <p:oleObj spid="_x0000_s491523" name="Image" r:id="rId4" imgW="3257143" imgH="2438095" progId="">
              <p:embed/>
            </p:oleObj>
          </a:graphicData>
        </a:graphic>
      </p:graphicFrame>
      <p:graphicFrame>
        <p:nvGraphicFramePr>
          <p:cNvPr id="491524" name="Object 4"/>
          <p:cNvGraphicFramePr>
            <a:graphicFrameLocks noChangeAspect="1"/>
          </p:cNvGraphicFramePr>
          <p:nvPr/>
        </p:nvGraphicFramePr>
        <p:xfrm>
          <a:off x="304800" y="2590800"/>
          <a:ext cx="4468813" cy="3351213"/>
        </p:xfrm>
        <a:graphic>
          <a:graphicData uri="http://schemas.openxmlformats.org/presentationml/2006/ole">
            <p:oleObj spid="_x0000_s491524" name="Image" r:id="rId5" imgW="5485946" imgH="4114460" progId="">
              <p:embed/>
            </p:oleObj>
          </a:graphicData>
        </a:graphic>
      </p:graphicFrame>
      <p:sp>
        <p:nvSpPr>
          <p:cNvPr id="7" name="TextBox 6"/>
          <p:cNvSpPr txBox="1"/>
          <p:nvPr/>
        </p:nvSpPr>
        <p:spPr>
          <a:xfrm>
            <a:off x="0" y="381000"/>
            <a:ext cx="6427401" cy="369332"/>
          </a:xfrm>
          <a:prstGeom prst="rect">
            <a:avLst/>
          </a:prstGeom>
          <a:noFill/>
        </p:spPr>
        <p:txBody>
          <a:bodyPr wrap="none" rtlCol="0">
            <a:spAutoFit/>
          </a:bodyPr>
          <a:lstStyle/>
          <a:p>
            <a:r>
              <a:rPr lang="en-US" dirty="0" smtClean="0">
                <a:solidFill>
                  <a:schemeClr val="tx2"/>
                </a:solidFill>
                <a:latin typeface="Arial" pitchFamily="34" charset="0"/>
                <a:cs typeface="Arial" pitchFamily="34" charset="0"/>
              </a:rPr>
              <a:t>Mate and </a:t>
            </a:r>
            <a:r>
              <a:rPr lang="en-US" dirty="0" err="1" smtClean="0">
                <a:solidFill>
                  <a:schemeClr val="tx2"/>
                </a:solidFill>
                <a:latin typeface="Arial" pitchFamily="34" charset="0"/>
                <a:cs typeface="Arial" pitchFamily="34" charset="0"/>
              </a:rPr>
              <a:t>Demate</a:t>
            </a:r>
            <a:r>
              <a:rPr lang="en-US" dirty="0" smtClean="0">
                <a:solidFill>
                  <a:schemeClr val="tx2"/>
                </a:solidFill>
                <a:latin typeface="Arial" pitchFamily="34" charset="0"/>
                <a:cs typeface="Arial" pitchFamily="34" charset="0"/>
              </a:rPr>
              <a:t> Rig for Performing operating test 690bar</a:t>
            </a:r>
            <a:endParaRPr lang="en-US" dirty="0">
              <a:solidFill>
                <a:schemeClr val="tx2"/>
              </a:solidFill>
              <a:latin typeface="Arial" pitchFamily="34" charset="0"/>
              <a:cs typeface="Arial" pitchFamily="34" charset="0"/>
            </a:endParaRPr>
          </a:p>
        </p:txBody>
      </p:sp>
      <p:cxnSp>
        <p:nvCxnSpPr>
          <p:cNvPr id="9" name="Straight Arrow Connector 8"/>
          <p:cNvCxnSpPr/>
          <p:nvPr/>
        </p:nvCxnSpPr>
        <p:spPr bwMode="auto">
          <a:xfrm>
            <a:off x="3657600" y="838200"/>
            <a:ext cx="3276600" cy="11430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10" name="TextBox 9"/>
          <p:cNvSpPr txBox="1"/>
          <p:nvPr/>
        </p:nvSpPr>
        <p:spPr>
          <a:xfrm>
            <a:off x="533400" y="1600200"/>
            <a:ext cx="4344331" cy="369332"/>
          </a:xfrm>
          <a:prstGeom prst="rect">
            <a:avLst/>
          </a:prstGeom>
          <a:noFill/>
        </p:spPr>
        <p:txBody>
          <a:bodyPr wrap="none" rtlCol="0">
            <a:spAutoFit/>
          </a:bodyPr>
          <a:lstStyle/>
          <a:p>
            <a:r>
              <a:rPr lang="en-US" dirty="0" smtClean="0">
                <a:solidFill>
                  <a:schemeClr val="tx2"/>
                </a:solidFill>
                <a:latin typeface="Arial" pitchFamily="34" charset="0"/>
                <a:cs typeface="Arial" pitchFamily="34" charset="0"/>
              </a:rPr>
              <a:t>Mate and </a:t>
            </a:r>
            <a:r>
              <a:rPr lang="en-US" dirty="0" err="1" smtClean="0">
                <a:solidFill>
                  <a:schemeClr val="tx2"/>
                </a:solidFill>
                <a:latin typeface="Arial" pitchFamily="34" charset="0"/>
                <a:cs typeface="Arial" pitchFamily="34" charset="0"/>
              </a:rPr>
              <a:t>Demate</a:t>
            </a:r>
            <a:r>
              <a:rPr lang="en-US" dirty="0" smtClean="0">
                <a:solidFill>
                  <a:schemeClr val="tx2"/>
                </a:solidFill>
                <a:latin typeface="Arial" pitchFamily="34" charset="0"/>
                <a:cs typeface="Arial" pitchFamily="34" charset="0"/>
              </a:rPr>
              <a:t> In Turbid Environment</a:t>
            </a:r>
            <a:endParaRPr lang="en-US" dirty="0">
              <a:solidFill>
                <a:schemeClr val="tx2"/>
              </a:solidFill>
              <a:latin typeface="Arial" pitchFamily="34" charset="0"/>
              <a:cs typeface="Arial" pitchFamily="34" charset="0"/>
            </a:endParaRPr>
          </a:p>
        </p:txBody>
      </p:sp>
      <p:cxnSp>
        <p:nvCxnSpPr>
          <p:cNvPr id="12" name="Straight Arrow Connector 11"/>
          <p:cNvCxnSpPr/>
          <p:nvPr/>
        </p:nvCxnSpPr>
        <p:spPr bwMode="auto">
          <a:xfrm rot="16200000" flipH="1">
            <a:off x="4305300" y="2095500"/>
            <a:ext cx="2667000" cy="24384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13" name="TextBox 12"/>
          <p:cNvSpPr txBox="1"/>
          <p:nvPr/>
        </p:nvSpPr>
        <p:spPr>
          <a:xfrm>
            <a:off x="2514600" y="6019800"/>
            <a:ext cx="3544560" cy="646331"/>
          </a:xfrm>
          <a:prstGeom prst="rect">
            <a:avLst/>
          </a:prstGeom>
          <a:noFill/>
        </p:spPr>
        <p:txBody>
          <a:bodyPr wrap="none" rtlCol="0">
            <a:spAutoFit/>
          </a:bodyPr>
          <a:lstStyle/>
          <a:p>
            <a:r>
              <a:rPr lang="en-US" dirty="0" smtClean="0">
                <a:solidFill>
                  <a:schemeClr val="tx2"/>
                </a:solidFill>
                <a:latin typeface="Arial" pitchFamily="34" charset="0"/>
                <a:cs typeface="Arial" pitchFamily="34" charset="0"/>
              </a:rPr>
              <a:t>Environmental Stress Screening:</a:t>
            </a:r>
          </a:p>
          <a:p>
            <a:r>
              <a:rPr lang="en-US" dirty="0" smtClean="0">
                <a:solidFill>
                  <a:schemeClr val="tx2"/>
                </a:solidFill>
                <a:latin typeface="Arial" pitchFamily="34" charset="0"/>
                <a:cs typeface="Arial" pitchFamily="34" charset="0"/>
              </a:rPr>
              <a:t>Shake and Vibration</a:t>
            </a:r>
            <a:endParaRPr lang="en-US" dirty="0">
              <a:solidFill>
                <a:schemeClr val="tx2"/>
              </a:solidFill>
              <a:latin typeface="Arial" pitchFamily="34" charset="0"/>
              <a:cs typeface="Arial" pitchFamily="34" charset="0"/>
            </a:endParaRPr>
          </a:p>
        </p:txBody>
      </p:sp>
      <p:cxnSp>
        <p:nvCxnSpPr>
          <p:cNvPr id="15" name="Straight Arrow Connector 14"/>
          <p:cNvCxnSpPr/>
          <p:nvPr/>
        </p:nvCxnSpPr>
        <p:spPr bwMode="auto">
          <a:xfrm rot="16200000" flipV="1">
            <a:off x="2895600" y="4495800"/>
            <a:ext cx="1981200" cy="10668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pic>
        <p:nvPicPr>
          <p:cNvPr id="16" name="Picture 9" descr="SEACONlogosAPD copy"/>
          <p:cNvPicPr>
            <a:picLocks noChangeAspect="1" noChangeArrowheads="1"/>
          </p:cNvPicPr>
          <p:nvPr/>
        </p:nvPicPr>
        <p:blipFill>
          <a:blip r:embed="rId6" cstate="print"/>
          <a:srcRect/>
          <a:stretch>
            <a:fillRect/>
          </a:stretch>
        </p:blipFill>
        <p:spPr bwMode="auto">
          <a:xfrm>
            <a:off x="7543800" y="6019800"/>
            <a:ext cx="1371600" cy="60801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
          <p:cNvSpPr txBox="1">
            <a:spLocks/>
          </p:cNvSpPr>
          <p:nvPr/>
        </p:nvSpPr>
        <p:spPr bwMode="auto">
          <a:xfrm>
            <a:off x="-304800" y="1524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tabLst/>
              <a:defRPr/>
            </a:pPr>
            <a:r>
              <a:rPr kumimoji="0" lang="en-US" sz="2400" i="0" u="none" strike="noStrike" kern="0" cap="all" spc="0" normalizeH="0" noProof="0" dirty="0" smtClean="0">
                <a:ln>
                  <a:noFill/>
                </a:ln>
                <a:solidFill>
                  <a:schemeClr val="tx2"/>
                </a:solidFill>
                <a:uLnTx/>
                <a:uFillTx/>
                <a:latin typeface="Arial" pitchFamily="34" charset="0"/>
                <a:cs typeface="Arial" pitchFamily="34" charset="0"/>
              </a:rPr>
              <a:t>Specialized Manufacturing facilities</a:t>
            </a:r>
          </a:p>
          <a:p>
            <a:pPr marL="342900" marR="0" lvl="0" indent="-342900" algn="ctr" defTabSz="914400" rtl="0" eaLnBrk="1" fontAlgn="base" latinLnBrk="0" hangingPunct="1">
              <a:lnSpc>
                <a:spcPct val="100000"/>
              </a:lnSpc>
              <a:spcBef>
                <a:spcPct val="20000"/>
              </a:spcBef>
              <a:spcAft>
                <a:spcPct val="0"/>
              </a:spcAft>
              <a:buClr>
                <a:schemeClr val="hlink"/>
              </a:buClr>
              <a:buSzPct val="120000"/>
              <a:tabLst/>
              <a:defRPr/>
            </a:pPr>
            <a:r>
              <a:rPr lang="en-US" sz="2400" kern="0" cap="all" dirty="0" smtClean="0">
                <a:solidFill>
                  <a:schemeClr val="tx2"/>
                </a:solidFill>
                <a:latin typeface="Arial" pitchFamily="34" charset="0"/>
                <a:cs typeface="Arial" pitchFamily="34" charset="0"/>
              </a:rPr>
              <a:t>For Connector Production</a:t>
            </a:r>
            <a:endParaRPr kumimoji="0" lang="en-US" sz="2400" i="0" u="none" strike="noStrike" kern="0" cap="all" spc="0" normalizeH="0" noProof="0" dirty="0" smtClean="0">
              <a:ln>
                <a:noFill/>
              </a:ln>
              <a:solidFill>
                <a:schemeClr val="tx2"/>
              </a:solidFill>
              <a:uLnTx/>
              <a:uFillTx/>
              <a:latin typeface="Arial" pitchFamily="34" charset="0"/>
              <a:cs typeface="Arial" pitchFamily="34" charset="0"/>
            </a:endParaRPr>
          </a:p>
        </p:txBody>
      </p:sp>
      <p:sp>
        <p:nvSpPr>
          <p:cNvPr id="8" name="Content Placeholder 2"/>
          <p:cNvSpPr txBox="1">
            <a:spLocks/>
          </p:cNvSpPr>
          <p:nvPr/>
        </p:nvSpPr>
        <p:spPr bwMode="auto">
          <a:xfrm>
            <a:off x="152400" y="1066800"/>
            <a:ext cx="89916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800" dirty="0" err="1" smtClean="0">
                <a:solidFill>
                  <a:schemeClr val="tx2"/>
                </a:solidFill>
                <a:latin typeface="Arial" pitchFamily="34" charset="0"/>
              </a:rPr>
              <a:t>Fiber</a:t>
            </a:r>
            <a:r>
              <a:rPr kumimoji="1" lang="en-GB" sz="2800" dirty="0" smtClean="0">
                <a:solidFill>
                  <a:schemeClr val="tx2"/>
                </a:solidFill>
                <a:latin typeface="Arial" pitchFamily="34" charset="0"/>
              </a:rPr>
              <a:t>-Optic Laboratory</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800" dirty="0" smtClean="0">
                <a:solidFill>
                  <a:schemeClr val="tx2"/>
                </a:solidFill>
                <a:latin typeface="Arial" pitchFamily="34" charset="0"/>
              </a:rPr>
              <a:t>Helium Leak Testing</a:t>
            </a:r>
          </a:p>
          <a:p>
            <a:pPr marL="514350" marR="0" lvl="0" indent="-514350" defTabSz="914400" rtl="0" eaLnBrk="1" fontAlgn="base" latinLnBrk="0" hangingPunct="1">
              <a:lnSpc>
                <a:spcPct val="100000"/>
              </a:lnSpc>
              <a:spcBef>
                <a:spcPct val="20000"/>
              </a:spcBef>
              <a:spcAft>
                <a:spcPct val="0"/>
              </a:spcAft>
              <a:buClr>
                <a:schemeClr val="tx2"/>
              </a:buClr>
              <a:buSzPct val="120000"/>
              <a:buFont typeface="Arial" pitchFamily="34" charset="0"/>
              <a:buChar char="•"/>
              <a:tabLst/>
              <a:defRPr/>
            </a:pPr>
            <a:r>
              <a:rPr kumimoji="1" lang="en-GB" sz="2800" dirty="0" smtClean="0">
                <a:solidFill>
                  <a:schemeClr val="tx2"/>
                </a:solidFill>
                <a:latin typeface="Arial" pitchFamily="34" charset="0"/>
              </a:rPr>
              <a:t>Component Cleaning</a:t>
            </a:r>
          </a:p>
        </p:txBody>
      </p:sp>
      <p:graphicFrame>
        <p:nvGraphicFramePr>
          <p:cNvPr id="294916" name="Object 4"/>
          <p:cNvGraphicFramePr>
            <a:graphicFrameLocks noChangeAspect="1"/>
          </p:cNvGraphicFramePr>
          <p:nvPr/>
        </p:nvGraphicFramePr>
        <p:xfrm>
          <a:off x="5029200" y="4267200"/>
          <a:ext cx="3724410" cy="2362200"/>
        </p:xfrm>
        <a:graphic>
          <a:graphicData uri="http://schemas.openxmlformats.org/presentationml/2006/ole">
            <p:oleObj spid="_x0000_s294916" name="Image" r:id="rId3" imgW="5089739" imgH="3230066" progId="">
              <p:embed/>
            </p:oleObj>
          </a:graphicData>
        </a:graphic>
      </p:graphicFrame>
      <p:pic>
        <p:nvPicPr>
          <p:cNvPr id="9" name="Picture 8" descr="FO Lab 3"/>
          <p:cNvPicPr>
            <a:picLocks noChangeAspect="1" noChangeArrowheads="1"/>
          </p:cNvPicPr>
          <p:nvPr/>
        </p:nvPicPr>
        <p:blipFill>
          <a:blip r:embed="rId4" cstate="print"/>
          <a:srcRect/>
          <a:stretch>
            <a:fillRect/>
          </a:stretch>
        </p:blipFill>
        <p:spPr bwMode="auto">
          <a:xfrm>
            <a:off x="4876800" y="1066800"/>
            <a:ext cx="3962400" cy="2971800"/>
          </a:xfrm>
          <a:prstGeom prst="rect">
            <a:avLst/>
          </a:prstGeom>
          <a:noFill/>
          <a:ln w="38100">
            <a:solidFill>
              <a:srgbClr val="FFCC66"/>
            </a:solidFill>
            <a:miter lim="800000"/>
            <a:headEnd/>
            <a:tailEnd/>
          </a:ln>
        </p:spPr>
      </p:pic>
      <p:graphicFrame>
        <p:nvGraphicFramePr>
          <p:cNvPr id="294918" name="Object 6"/>
          <p:cNvGraphicFramePr>
            <a:graphicFrameLocks noChangeAspect="1"/>
          </p:cNvGraphicFramePr>
          <p:nvPr/>
        </p:nvGraphicFramePr>
        <p:xfrm>
          <a:off x="179058" y="3503612"/>
          <a:ext cx="4164342" cy="3125788"/>
        </p:xfrm>
        <a:graphic>
          <a:graphicData uri="http://schemas.openxmlformats.org/presentationml/2006/ole">
            <p:oleObj spid="_x0000_s294918" name="Image" r:id="rId5" imgW="3230066" imgH="2425597" progId="">
              <p:embed/>
            </p:oleObj>
          </a:graphicData>
        </a:graphic>
      </p:graphicFrame>
      <p:pic>
        <p:nvPicPr>
          <p:cNvPr id="7" name="Picture 9" descr="SEACONlogosAPD copy"/>
          <p:cNvPicPr>
            <a:picLocks noChangeAspect="1" noChangeArrowheads="1"/>
          </p:cNvPicPr>
          <p:nvPr/>
        </p:nvPicPr>
        <p:blipFill>
          <a:blip r:embed="rId6" cstate="print"/>
          <a:srcRect/>
          <a:stretch>
            <a:fillRect/>
          </a:stretch>
        </p:blipFill>
        <p:spPr bwMode="auto">
          <a:xfrm>
            <a:off x="7620000" y="152400"/>
            <a:ext cx="1371600" cy="608013"/>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1371600"/>
          <a:ext cx="8458205" cy="2971801"/>
        </p:xfrm>
        <a:graphic>
          <a:graphicData uri="http://schemas.openxmlformats.org/drawingml/2006/table">
            <a:tbl>
              <a:tblPr/>
              <a:tblGrid>
                <a:gridCol w="2233440"/>
                <a:gridCol w="341707"/>
                <a:gridCol w="341707"/>
                <a:gridCol w="363540"/>
                <a:gridCol w="341707"/>
                <a:gridCol w="341707"/>
                <a:gridCol w="341707"/>
                <a:gridCol w="341707"/>
                <a:gridCol w="341707"/>
                <a:gridCol w="341707"/>
                <a:gridCol w="341707"/>
                <a:gridCol w="341707"/>
                <a:gridCol w="380624"/>
                <a:gridCol w="354996"/>
                <a:gridCol w="341707"/>
                <a:gridCol w="341707"/>
                <a:gridCol w="341707"/>
                <a:gridCol w="341707"/>
                <a:gridCol w="341707"/>
              </a:tblGrid>
              <a:tr h="273315">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Year</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gridSpan="3">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2006</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gridSpan="12">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2007</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2008</a:t>
                      </a:r>
                      <a:endParaRPr lang="en-US" sz="1200" dirty="0">
                        <a:solidFill>
                          <a:srgbClr val="000000"/>
                        </a:solidFill>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r>
              <a:tr h="273315">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Task</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600"/>
                        </a:spcBef>
                        <a:spcAft>
                          <a:spcPts val="600"/>
                        </a:spcAft>
                      </a:pPr>
                      <a:r>
                        <a:rPr lang="en-US" sz="800" b="1">
                          <a:solidFill>
                            <a:srgbClr val="000000"/>
                          </a:solidFill>
                          <a:latin typeface="Arial"/>
                          <a:ea typeface="Times New Roman"/>
                          <a:cs typeface="Times New Roman"/>
                        </a:rPr>
                        <a:t>O</a:t>
                      </a:r>
                      <a:endParaRPr lang="en-US" sz="120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N</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D</a:t>
                      </a:r>
                      <a:endParaRPr lang="en-US" sz="1200" dirty="0">
                        <a:solidFill>
                          <a:srgbClr val="000000"/>
                        </a:solidFill>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J</a:t>
                      </a:r>
                      <a:endParaRPr lang="en-US" sz="1200" dirty="0">
                        <a:solidFill>
                          <a:srgbClr val="000000"/>
                        </a:solidFill>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a:solidFill>
                            <a:srgbClr val="000000"/>
                          </a:solidFill>
                          <a:latin typeface="Arial"/>
                          <a:ea typeface="Times New Roman"/>
                          <a:cs typeface="Times New Roman"/>
                        </a:rPr>
                        <a:t>F</a:t>
                      </a:r>
                      <a:endParaRPr lang="en-US" sz="1200">
                        <a:solidFill>
                          <a:srgbClr val="000000"/>
                        </a:solidFill>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a:solidFill>
                            <a:srgbClr val="000000"/>
                          </a:solidFill>
                          <a:latin typeface="Arial"/>
                          <a:ea typeface="Times New Roman"/>
                          <a:cs typeface="Times New Roman"/>
                        </a:rPr>
                        <a:t>M</a:t>
                      </a:r>
                      <a:endParaRPr lang="en-US" sz="1200">
                        <a:solidFill>
                          <a:srgbClr val="000000"/>
                        </a:solidFill>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A</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M</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J</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J</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A</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a:solidFill>
                            <a:srgbClr val="000000"/>
                          </a:solidFill>
                          <a:latin typeface="Arial"/>
                          <a:ea typeface="Times New Roman"/>
                          <a:cs typeface="Times New Roman"/>
                        </a:rPr>
                        <a:t>S</a:t>
                      </a:r>
                      <a:endParaRPr lang="en-US" sz="120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O</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Arial Unicode MS"/>
                          <a:cs typeface="Times New Roman"/>
                        </a:rPr>
                        <a:t>N</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D</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a:solidFill>
                            <a:srgbClr val="000000"/>
                          </a:solidFill>
                          <a:latin typeface="Arial"/>
                          <a:ea typeface="Times New Roman"/>
                          <a:cs typeface="Times New Roman"/>
                        </a:rPr>
                        <a:t>J</a:t>
                      </a:r>
                      <a:endParaRPr lang="en-US" sz="120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F</a:t>
                      </a:r>
                      <a:endParaRPr lang="en-US" sz="1200" dirty="0">
                        <a:solidFill>
                          <a:srgbClr val="000000"/>
                        </a:solidFill>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800" b="1" dirty="0">
                          <a:solidFill>
                            <a:srgbClr val="000000"/>
                          </a:solidFill>
                          <a:latin typeface="Arial"/>
                          <a:ea typeface="Times New Roman"/>
                          <a:cs typeface="Times New Roman"/>
                        </a:rPr>
                        <a:t>M</a:t>
                      </a:r>
                      <a:endParaRPr lang="en-US" sz="1200" dirty="0">
                        <a:solidFill>
                          <a:srgbClr val="000000"/>
                        </a:solidFill>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3315">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a:t>
                      </a:r>
                      <a:r>
                        <a:rPr lang="en-US" sz="800" b="1" dirty="0" smtClean="0">
                          <a:solidFill>
                            <a:srgbClr val="000000"/>
                          </a:solidFill>
                          <a:latin typeface="Arial"/>
                          <a:ea typeface="Times New Roman"/>
                          <a:cs typeface="Times New Roman"/>
                        </a:rPr>
                        <a:t>Program</a:t>
                      </a:r>
                      <a:r>
                        <a:rPr lang="en-US" sz="800" b="1" baseline="0" dirty="0" smtClean="0">
                          <a:solidFill>
                            <a:srgbClr val="000000"/>
                          </a:solidFill>
                          <a:latin typeface="Arial"/>
                          <a:ea typeface="Times New Roman"/>
                          <a:cs typeface="Times New Roman"/>
                        </a:rPr>
                        <a:t> Definition</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dirty="0">
                          <a:latin typeface="Arial"/>
                          <a:ea typeface="Times New Roman"/>
                          <a:cs typeface="Times New Roman"/>
                        </a:rPr>
                        <a:t> </a:t>
                      </a:r>
                      <a:endParaRPr lang="en-US" sz="1200" dirty="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dirty="0">
                          <a:latin typeface="Arial"/>
                          <a:ea typeface="Times New Roman"/>
                          <a:cs typeface="Times New Roman"/>
                        </a:rPr>
                        <a:t> </a:t>
                      </a:r>
                      <a:endParaRPr lang="en-US" sz="12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dirty="0">
                          <a:latin typeface="Arial"/>
                          <a:ea typeface="Times New Roman"/>
                          <a:cs typeface="Times New Roman"/>
                        </a:rPr>
                        <a:t> </a:t>
                      </a:r>
                      <a:endParaRPr lang="en-US" sz="12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9298">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Component Validation Testing</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3315">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Material Compatibility</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9298">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Detailed Design &amp; Validation Testing</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3315">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Prototype Manufacture</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dirty="0">
                          <a:latin typeface="Arial"/>
                          <a:ea typeface="Times New Roman"/>
                          <a:cs typeface="Times New Roman"/>
                        </a:rPr>
                        <a:t> </a:t>
                      </a:r>
                      <a:endParaRPr lang="en-US" sz="12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3315">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Prototype Testing</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3315">
                <a:tc>
                  <a:txBody>
                    <a:bodyPr/>
                    <a:lstStyle/>
                    <a:p>
                      <a:pPr marL="0" marR="52705">
                        <a:spcBef>
                          <a:spcPts val="600"/>
                        </a:spcBef>
                        <a:spcAft>
                          <a:spcPts val="600"/>
                        </a:spcAft>
                      </a:pPr>
                      <a:r>
                        <a:rPr lang="en-US" sz="800" b="1" dirty="0">
                          <a:solidFill>
                            <a:srgbClr val="000000"/>
                          </a:solidFill>
                          <a:latin typeface="Arial"/>
                          <a:ea typeface="Times New Roman"/>
                          <a:cs typeface="Times New Roman"/>
                        </a:rPr>
                        <a:t> Qualification Testing</a:t>
                      </a:r>
                      <a:endParaRPr lang="en-US" sz="1200" dirty="0">
                        <a:solidFill>
                          <a:srgbClr val="000000"/>
                        </a:solidFill>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800">
                        <a:latin typeface="Tahoma"/>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spcBef>
                          <a:spcPts val="600"/>
                        </a:spcBef>
                        <a:spcAft>
                          <a:spcPts val="600"/>
                        </a:spcAft>
                      </a:pPr>
                      <a:r>
                        <a:rPr lang="en-US" sz="800">
                          <a:latin typeface="Arial"/>
                          <a:ea typeface="Times New Roman"/>
                          <a:cs typeface="Times New Roman"/>
                        </a:rPr>
                        <a:t> </a:t>
                      </a:r>
                      <a:endParaRPr lang="en-US"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spcBef>
                          <a:spcPts val="600"/>
                        </a:spcBef>
                        <a:spcAft>
                          <a:spcPts val="600"/>
                        </a:spcAft>
                      </a:pPr>
                      <a:r>
                        <a:rPr lang="en-US" sz="800" dirty="0">
                          <a:latin typeface="Arial"/>
                          <a:ea typeface="Times New Roman"/>
                          <a:cs typeface="Times New Roman"/>
                        </a:rPr>
                        <a:t> </a:t>
                      </a:r>
                      <a:endParaRPr lang="en-US" sz="12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bl>
          </a:graphicData>
        </a:graphic>
      </p:graphicFrame>
      <p:sp>
        <p:nvSpPr>
          <p:cNvPr id="514049" name="Rectangle 1"/>
          <p:cNvSpPr>
            <a:spLocks noChangeArrowheads="1"/>
          </p:cNvSpPr>
          <p:nvPr/>
        </p:nvSpPr>
        <p:spPr bwMode="auto">
          <a:xfrm>
            <a:off x="304800" y="457200"/>
            <a:ext cx="2438400" cy="1138725"/>
          </a:xfrm>
          <a:prstGeom prst="rect">
            <a:avLst/>
          </a:prstGeom>
          <a:noFill/>
          <a:ln w="9525">
            <a:noFill/>
            <a:miter lim="800000"/>
            <a:headEnd/>
            <a:tailEnd/>
          </a:ln>
          <a:effectLst/>
        </p:spPr>
        <p:txBody>
          <a:bodyPr vert="horz" wrap="square" lIns="0" tIns="76176" rIns="0" bIns="7617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bmk="">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bmk="">
                <a:solidFill>
                  <a:schemeClr val="tx2"/>
                </a:solidFill>
                <a:latin typeface="Arial" pitchFamily="34" charset="0"/>
                <a:ea typeface="Times New Roman" pitchFamily="18" charset="0"/>
              </a:rPr>
              <a:t>Typical Wet Mate D</a:t>
            </a:r>
            <a:r>
              <a:rPr kumimoji="0" lang="en-US" sz="1600" b="0" i="0" u="none" strike="noStrike" cap="none" normalizeH="0" baseline="0" dirty="0" smtClean="0" bmk="">
                <a:ln>
                  <a:noFill/>
                </a:ln>
                <a:solidFill>
                  <a:schemeClr val="tx2"/>
                </a:solidFill>
                <a:effectLst/>
                <a:latin typeface="Arial" pitchFamily="34" charset="0"/>
                <a:ea typeface="Times New Roman" pitchFamily="18" charset="0"/>
              </a:rPr>
              <a:t>evelopment schedule:</a:t>
            </a:r>
            <a:endParaRPr kumimoji="0" lang="en-US" sz="1600" b="0" i="0" u="none" strike="noStrike" cap="none" normalizeH="0" baseline="0" dirty="0" smtClean="0">
              <a:ln>
                <a:noFill/>
              </a:ln>
              <a:solidFill>
                <a:schemeClr val="tx2"/>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5"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sp>
        <p:nvSpPr>
          <p:cNvPr id="6" name="Rectangle 5"/>
          <p:cNvSpPr/>
          <p:nvPr/>
        </p:nvSpPr>
        <p:spPr>
          <a:xfrm>
            <a:off x="1676400" y="6248400"/>
            <a:ext cx="5791200" cy="369332"/>
          </a:xfrm>
          <a:prstGeom prst="rect">
            <a:avLst/>
          </a:prstGeom>
        </p:spPr>
        <p:txBody>
          <a:bodyPr wrap="square">
            <a:spAutoFit/>
          </a:bodyPr>
          <a:lstStyle/>
          <a:p>
            <a:r>
              <a:rPr lang="fr-FR" b="1" dirty="0" smtClean="0">
                <a:solidFill>
                  <a:schemeClr val="tx2"/>
                </a:solidFill>
                <a:latin typeface="Arial" pitchFamily="34" charset="0"/>
                <a:cs typeface="Arial" pitchFamily="34" charset="0"/>
              </a:rPr>
              <a:t>VLVnT08 - Toulon, Var, France, 22-24 April 2008 </a:t>
            </a:r>
            <a:endParaRPr lang="fr-FR" b="1" dirty="0">
              <a:solidFill>
                <a:schemeClr val="tx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38200" y="304800"/>
            <a:ext cx="7543800" cy="144780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graphicFrame>
        <p:nvGraphicFramePr>
          <p:cNvPr id="5" name="Group 3"/>
          <p:cNvGraphicFramePr>
            <a:graphicFrameLocks/>
          </p:cNvGraphicFramePr>
          <p:nvPr/>
        </p:nvGraphicFramePr>
        <p:xfrm>
          <a:off x="914400" y="533400"/>
          <a:ext cx="7239000" cy="1143000"/>
        </p:xfrm>
        <a:graphic>
          <a:graphicData uri="http://schemas.openxmlformats.org/drawingml/2006/table">
            <a:tbl>
              <a:tblPr/>
              <a:tblGrid>
                <a:gridCol w="1085850"/>
                <a:gridCol w="6153150"/>
              </a:tblGrid>
              <a:tr h="1143000">
                <a:tc>
                  <a:txBody>
                    <a:bodyPr/>
                    <a:lstStyle/>
                    <a:p>
                      <a:pPr marL="0" marR="0" lvl="0" indent="0" algn="ctr" defTabSz="914400" rtl="0" eaLnBrk="0" fontAlgn="base" latinLnBrk="0" hangingPunct="0">
                        <a:lnSpc>
                          <a:spcPct val="85000"/>
                        </a:lnSpc>
                        <a:spcBef>
                          <a:spcPts val="200"/>
                        </a:spcBef>
                        <a:spcAft>
                          <a:spcPts val="200"/>
                        </a:spcAft>
                        <a:buClr>
                          <a:schemeClr val="folHlink"/>
                        </a:buClr>
                        <a:buSzPct val="75000"/>
                        <a:buFont typeface="Monotype Sorts" charset="2"/>
                        <a:buNone/>
                        <a:tabLst/>
                      </a:pPr>
                      <a:r>
                        <a:rPr kumimoji="1" lang="en-US" sz="2400" b="0" i="0" u="none" strike="noStrike" cap="none" normalizeH="0" baseline="0" dirty="0" smtClean="0">
                          <a:ln>
                            <a:noFill/>
                          </a:ln>
                          <a:solidFill>
                            <a:srgbClr val="000000"/>
                          </a:solidFill>
                          <a:effectLst/>
                          <a:latin typeface="Arial" pitchFamily="34" charset="0"/>
                          <a:cs typeface="Arial" pitchFamily="34" charset="0"/>
                        </a:rPr>
                        <a:t>2007</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457200" marR="0" lvl="0" indent="-457200" algn="l" defTabSz="914400" rtl="0" eaLnBrk="0" fontAlgn="base" latinLnBrk="0" hangingPunct="0">
                        <a:lnSpc>
                          <a:spcPct val="85000"/>
                        </a:lnSpc>
                        <a:spcBef>
                          <a:spcPts val="200"/>
                        </a:spcBef>
                        <a:spcAft>
                          <a:spcPts val="200"/>
                        </a:spcAft>
                        <a:buClrTx/>
                        <a:buSzTx/>
                        <a:buFont typeface="Arial" pitchFamily="34" charset="0"/>
                        <a:buChar char="•"/>
                        <a:tabLst/>
                      </a:pPr>
                      <a:r>
                        <a:rPr kumimoji="0" lang="en-US" sz="2400" b="0" i="0" u="none" strike="noStrike" cap="none" normalizeH="0" baseline="0" dirty="0" smtClean="0">
                          <a:ln>
                            <a:noFill/>
                          </a:ln>
                          <a:solidFill>
                            <a:srgbClr val="000000"/>
                          </a:solidFill>
                          <a:effectLst/>
                          <a:latin typeface="Arial" pitchFamily="34" charset="0"/>
                          <a:cs typeface="Arial" pitchFamily="34" charset="0"/>
                        </a:rPr>
                        <a:t>New 3</a:t>
                      </a:r>
                      <a:r>
                        <a:rPr kumimoji="0" lang="en-US" sz="2400" b="0" i="0" u="none" strike="noStrike" cap="none" normalizeH="0" baseline="30000" dirty="0" smtClean="0">
                          <a:ln>
                            <a:noFill/>
                          </a:ln>
                          <a:solidFill>
                            <a:srgbClr val="000000"/>
                          </a:solidFill>
                          <a:effectLst/>
                          <a:latin typeface="Arial" pitchFamily="34" charset="0"/>
                          <a:cs typeface="Arial" pitchFamily="34" charset="0"/>
                        </a:rPr>
                        <a:t>rd</a:t>
                      </a:r>
                      <a:r>
                        <a:rPr kumimoji="0" lang="en-US" sz="2400" b="0" i="0" u="none" strike="noStrike" cap="none" normalizeH="0" baseline="0" dirty="0" smtClean="0">
                          <a:ln>
                            <a:noFill/>
                          </a:ln>
                          <a:solidFill>
                            <a:srgbClr val="000000"/>
                          </a:solidFill>
                          <a:effectLst/>
                          <a:latin typeface="Arial" pitchFamily="34" charset="0"/>
                          <a:cs typeface="Arial" pitchFamily="34" charset="0"/>
                        </a:rPr>
                        <a:t> Generation Optical WMC “G3” </a:t>
                      </a:r>
                    </a:p>
                  </a:txBody>
                  <a:tcPr anchor="ctr" horzOverflow="overflow">
                    <a:lnL>
                      <a:noFill/>
                    </a:lnL>
                    <a:lnR cap="flat">
                      <a:noFill/>
                    </a:lnR>
                    <a:lnT>
                      <a:noFill/>
                    </a:lnT>
                    <a:lnB>
                      <a:noFill/>
                    </a:lnB>
                    <a:lnTlToBr>
                      <a:noFill/>
                    </a:lnTlToBr>
                    <a:lnBlToTr>
                      <a:noFill/>
                    </a:lnBlToTr>
                    <a:solidFill>
                      <a:schemeClr val="tx1"/>
                    </a:solidFill>
                  </a:tcPr>
                </a:tc>
              </a:tr>
            </a:tbl>
          </a:graphicData>
        </a:graphic>
      </p:graphicFrame>
      <p:sp>
        <p:nvSpPr>
          <p:cNvPr id="10" name="Rectangle 9"/>
          <p:cNvSpPr/>
          <p:nvPr/>
        </p:nvSpPr>
        <p:spPr>
          <a:xfrm>
            <a:off x="2209800" y="2057400"/>
            <a:ext cx="5791200" cy="4696670"/>
          </a:xfrm>
          <a:prstGeom prst="rect">
            <a:avLst/>
          </a:prstGeom>
        </p:spPr>
        <p:txBody>
          <a:bodyPr wrap="square">
            <a:spAutoFit/>
          </a:bodyPr>
          <a:lstStyle/>
          <a:p>
            <a:pPr eaLnBrk="1" hangingPunct="1">
              <a:lnSpc>
                <a:spcPct val="80000"/>
              </a:lnSpc>
            </a:pPr>
            <a:r>
              <a:rPr lang="en-US" sz="2200" dirty="0" smtClean="0">
                <a:solidFill>
                  <a:schemeClr val="tx2"/>
                </a:solidFill>
                <a:latin typeface="Arial" pitchFamily="34" charset="0"/>
                <a:cs typeface="Arial" pitchFamily="34" charset="0"/>
                <a:sym typeface="Symbol" pitchFamily="18" charset="2"/>
              </a:rPr>
              <a:t>          </a:t>
            </a:r>
            <a:r>
              <a:rPr lang="en-US" sz="2200" u="sng" dirty="0" smtClean="0">
                <a:solidFill>
                  <a:schemeClr val="tx2"/>
                </a:solidFill>
                <a:latin typeface="Arial" pitchFamily="34" charset="0"/>
                <a:cs typeface="Arial" pitchFamily="34" charset="0"/>
                <a:sym typeface="Symbol" pitchFamily="18" charset="2"/>
              </a:rPr>
              <a:t>Looking </a:t>
            </a:r>
            <a:r>
              <a:rPr lang="en-US" sz="2200" u="sng" dirty="0" smtClean="0">
                <a:solidFill>
                  <a:schemeClr val="tx2"/>
                </a:solidFill>
                <a:latin typeface="Arial" pitchFamily="34" charset="0"/>
                <a:cs typeface="Arial" pitchFamily="34" charset="0"/>
                <a:sym typeface="Symbol" pitchFamily="18" charset="2"/>
              </a:rPr>
              <a:t>to the Future</a:t>
            </a:r>
          </a:p>
          <a:p>
            <a:pPr algn="ctr" eaLnBrk="1" hangingPunct="1">
              <a:lnSpc>
                <a:spcPct val="80000"/>
              </a:lnSpc>
            </a:pPr>
            <a:endParaRPr lang="en-US" sz="2200" dirty="0" smtClean="0">
              <a:solidFill>
                <a:schemeClr val="tx2"/>
              </a:solidFill>
              <a:latin typeface="Arial" pitchFamily="34" charset="0"/>
              <a:cs typeface="Arial" pitchFamily="34" charset="0"/>
              <a:sym typeface="Symbol" pitchFamily="18" charset="2"/>
            </a:endParaRPr>
          </a:p>
          <a:p>
            <a:pPr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Lower Cost, Much Smaller</a:t>
            </a:r>
          </a:p>
          <a:p>
            <a:pPr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Many Channels in a Dense Package</a:t>
            </a:r>
          </a:p>
          <a:p>
            <a:pPr eaLnBrk="1" hangingPunct="1">
              <a:lnSpc>
                <a:spcPct val="80000"/>
              </a:lnSpc>
              <a:buFont typeface="Arial" pitchFamily="34" charset="0"/>
              <a:buChar char="•"/>
            </a:pPr>
            <a:endParaRPr lang="en-US" sz="2200" dirty="0" smtClean="0">
              <a:solidFill>
                <a:schemeClr val="tx2"/>
              </a:solidFill>
              <a:latin typeface="Arial" pitchFamily="34" charset="0"/>
              <a:cs typeface="Arial" pitchFamily="34" charset="0"/>
              <a:sym typeface="Symbol" pitchFamily="18" charset="2"/>
            </a:endParaRPr>
          </a:p>
          <a:p>
            <a:pPr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Plug - Diameter 1.5” X 0.875” 8”</a:t>
            </a:r>
          </a:p>
          <a:p>
            <a:pPr eaLnBrk="1" hangingPunct="1">
              <a:lnSpc>
                <a:spcPct val="80000"/>
              </a:lnSpc>
              <a:buFont typeface="Arial" pitchFamily="34" charset="0"/>
              <a:buChar char="•"/>
            </a:pPr>
            <a:endParaRPr lang="en-US" sz="2200" dirty="0" smtClean="0">
              <a:solidFill>
                <a:schemeClr val="tx2"/>
              </a:solidFill>
              <a:latin typeface="Arial" pitchFamily="34" charset="0"/>
              <a:cs typeface="Arial" pitchFamily="34" charset="0"/>
              <a:sym typeface="Symbol" pitchFamily="18" charset="2"/>
            </a:endParaRPr>
          </a:p>
          <a:p>
            <a:pPr eaLnBrk="1" hangingPunct="1">
              <a:lnSpc>
                <a:spcPct val="80000"/>
              </a:lnSpc>
              <a:buFont typeface="Arial" pitchFamily="34" charset="0"/>
              <a:buChar char="•"/>
            </a:pPr>
            <a:r>
              <a:rPr lang="en-US" sz="2200" dirty="0" err="1" smtClean="0">
                <a:solidFill>
                  <a:schemeClr val="tx2"/>
                </a:solidFill>
                <a:latin typeface="Arial" pitchFamily="34" charset="0"/>
                <a:cs typeface="Arial" pitchFamily="34" charset="0"/>
                <a:sym typeface="Symbol" pitchFamily="18" charset="2"/>
              </a:rPr>
              <a:t>Recep</a:t>
            </a:r>
            <a:r>
              <a:rPr lang="en-US" sz="2200" dirty="0" smtClean="0">
                <a:solidFill>
                  <a:schemeClr val="tx2"/>
                </a:solidFill>
                <a:latin typeface="Arial" pitchFamily="34" charset="0"/>
                <a:cs typeface="Arial" pitchFamily="34" charset="0"/>
                <a:sym typeface="Symbol" pitchFamily="18" charset="2"/>
              </a:rPr>
              <a:t>. -Diameter 1.5” X 0.875” 12”</a:t>
            </a:r>
          </a:p>
          <a:p>
            <a:pPr eaLnBrk="1" hangingPunct="1">
              <a:lnSpc>
                <a:spcPct val="80000"/>
              </a:lnSpc>
              <a:buFont typeface="Arial" pitchFamily="34" charset="0"/>
              <a:buChar char="•"/>
            </a:pPr>
            <a:endParaRPr lang="en-US" sz="2200" dirty="0" smtClean="0">
              <a:solidFill>
                <a:schemeClr val="tx2"/>
              </a:solidFill>
              <a:latin typeface="Arial" pitchFamily="34" charset="0"/>
              <a:cs typeface="Arial" pitchFamily="34" charset="0"/>
              <a:sym typeface="Symbol" pitchFamily="18" charset="2"/>
            </a:endParaRPr>
          </a:p>
          <a:p>
            <a:pPr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6 Channels</a:t>
            </a:r>
          </a:p>
          <a:p>
            <a:pPr lvl="1"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Combination of single- and/or multi-mode optical fibers</a:t>
            </a:r>
          </a:p>
          <a:p>
            <a:pPr eaLnBrk="1" hangingPunct="1">
              <a:lnSpc>
                <a:spcPct val="80000"/>
              </a:lnSpc>
              <a:buFont typeface="Arial" pitchFamily="34" charset="0"/>
              <a:buChar char="•"/>
            </a:pPr>
            <a:endParaRPr lang="en-US" sz="2200" dirty="0" smtClean="0">
              <a:solidFill>
                <a:schemeClr val="tx2"/>
              </a:solidFill>
              <a:latin typeface="Arial" pitchFamily="34" charset="0"/>
              <a:cs typeface="Arial" pitchFamily="34" charset="0"/>
              <a:sym typeface="Symbol" pitchFamily="18" charset="2"/>
            </a:endParaRPr>
          </a:p>
          <a:p>
            <a:pPr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Optical </a:t>
            </a:r>
          </a:p>
          <a:p>
            <a:pPr lvl="1"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Better than 0.5dB insertion loss</a:t>
            </a:r>
          </a:p>
          <a:p>
            <a:pPr lvl="1"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-45 dB SM back reflection</a:t>
            </a:r>
          </a:p>
          <a:p>
            <a:pPr lvl="1" eaLnBrk="1" hangingPunct="1">
              <a:lnSpc>
                <a:spcPct val="80000"/>
              </a:lnSpc>
              <a:buFont typeface="Arial" pitchFamily="34" charset="0"/>
              <a:buChar char="•"/>
            </a:pPr>
            <a:r>
              <a:rPr lang="en-US" sz="2200" dirty="0" smtClean="0">
                <a:solidFill>
                  <a:schemeClr val="tx2"/>
                </a:solidFill>
                <a:latin typeface="Arial" pitchFamily="34" charset="0"/>
                <a:cs typeface="Arial" pitchFamily="34" charset="0"/>
                <a:sym typeface="Symbol" pitchFamily="18" charset="2"/>
              </a:rPr>
              <a:t>-35 dB MM back reflection</a:t>
            </a:r>
          </a:p>
        </p:txBody>
      </p:sp>
      <p:pic>
        <p:nvPicPr>
          <p:cNvPr id="9" name="Picture 9" descr="SEACONlogosAPD copy"/>
          <p:cNvPicPr>
            <a:picLocks noChangeAspect="1" noChangeArrowheads="1"/>
          </p:cNvPicPr>
          <p:nvPr/>
        </p:nvPicPr>
        <p:blipFill>
          <a:blip r:embed="rId2" cstate="print"/>
          <a:srcRect/>
          <a:stretch>
            <a:fillRect/>
          </a:stretch>
        </p:blipFill>
        <p:spPr bwMode="auto">
          <a:xfrm>
            <a:off x="152400" y="6096000"/>
            <a:ext cx="1371600" cy="60801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609600"/>
            <a:ext cx="8610600" cy="5139869"/>
          </a:xfrm>
          <a:prstGeom prst="rect">
            <a:avLst/>
          </a:prstGeom>
        </p:spPr>
        <p:txBody>
          <a:bodyPr wrap="square">
            <a:spAutoFit/>
          </a:bodyPr>
          <a:lstStyle/>
          <a:p>
            <a:pPr lvl="1"/>
            <a:endParaRPr lang="en-US" sz="2000" dirty="0" smtClean="0">
              <a:solidFill>
                <a:srgbClr val="000000"/>
              </a:solidFill>
            </a:endParaRPr>
          </a:p>
          <a:p>
            <a:pPr marL="0" lvl="1"/>
            <a:r>
              <a:rPr lang="en-US" sz="2800" dirty="0" smtClean="0">
                <a:solidFill>
                  <a:schemeClr val="tx2"/>
                </a:solidFill>
                <a:latin typeface="Arial" pitchFamily="34" charset="0"/>
                <a:cs typeface="Arial" pitchFamily="34" charset="0"/>
              </a:rPr>
              <a:t>Product selection should be based on:</a:t>
            </a:r>
          </a:p>
          <a:p>
            <a:endParaRPr lang="en-US" sz="2800" dirty="0" smtClean="0">
              <a:solidFill>
                <a:schemeClr val="tx2"/>
              </a:solidFill>
              <a:latin typeface="Arial" pitchFamily="34" charset="0"/>
              <a:cs typeface="Arial" pitchFamily="34" charset="0"/>
            </a:endParaRPr>
          </a:p>
          <a:p>
            <a:pPr marL="514350" indent="-514350">
              <a:buFont typeface="+mj-lt"/>
              <a:buAutoNum type="arabicPeriod"/>
            </a:pPr>
            <a:r>
              <a:rPr lang="en-US" sz="2800" dirty="0" smtClean="0">
                <a:solidFill>
                  <a:schemeClr val="tx2"/>
                </a:solidFill>
                <a:latin typeface="Arial" pitchFamily="34" charset="0"/>
                <a:cs typeface="Arial" pitchFamily="34" charset="0"/>
              </a:rPr>
              <a:t>Vendor quality</a:t>
            </a:r>
          </a:p>
          <a:p>
            <a:pPr marL="514350" indent="-514350">
              <a:buFont typeface="+mj-lt"/>
              <a:buAutoNum type="arabicPeriod"/>
            </a:pPr>
            <a:r>
              <a:rPr lang="en-US" sz="2800" dirty="0" smtClean="0">
                <a:solidFill>
                  <a:schemeClr val="tx2"/>
                </a:solidFill>
                <a:latin typeface="Arial" pitchFamily="34" charset="0"/>
                <a:cs typeface="Arial" pitchFamily="34" charset="0"/>
              </a:rPr>
              <a:t>Manufacturing Workmanship</a:t>
            </a:r>
          </a:p>
          <a:p>
            <a:pPr marL="514350" indent="-514350">
              <a:buFont typeface="+mj-lt"/>
              <a:buAutoNum type="arabicPeriod"/>
            </a:pPr>
            <a:r>
              <a:rPr lang="en-US" sz="2800" dirty="0" smtClean="0">
                <a:solidFill>
                  <a:schemeClr val="tx2"/>
                </a:solidFill>
                <a:latin typeface="Arial" pitchFamily="34" charset="0"/>
                <a:cs typeface="Arial" pitchFamily="34" charset="0"/>
              </a:rPr>
              <a:t>Product Cost</a:t>
            </a:r>
          </a:p>
          <a:p>
            <a:pPr marL="514350" indent="-514350">
              <a:buFont typeface="+mj-lt"/>
              <a:buAutoNum type="arabicPeriod"/>
            </a:pPr>
            <a:r>
              <a:rPr lang="en-US" sz="2800" dirty="0" smtClean="0">
                <a:solidFill>
                  <a:schemeClr val="tx2"/>
                </a:solidFill>
                <a:latin typeface="Arial" pitchFamily="34" charset="0"/>
                <a:cs typeface="Arial" pitchFamily="34" charset="0"/>
              </a:rPr>
              <a:t>Availability</a:t>
            </a:r>
          </a:p>
          <a:p>
            <a:pPr marL="514350" indent="-514350">
              <a:buFont typeface="+mj-lt"/>
              <a:buAutoNum type="arabicPeriod"/>
            </a:pPr>
            <a:r>
              <a:rPr lang="en-US" sz="2800" dirty="0" smtClean="0">
                <a:solidFill>
                  <a:schemeClr val="tx2"/>
                </a:solidFill>
                <a:latin typeface="Arial" pitchFamily="34" charset="0"/>
                <a:cs typeface="Arial" pitchFamily="34" charset="0"/>
              </a:rPr>
              <a:t>Application and System Engineering Support</a:t>
            </a:r>
          </a:p>
          <a:p>
            <a:endParaRPr lang="en-US" sz="2800" dirty="0" smtClean="0">
              <a:solidFill>
                <a:schemeClr val="tx2"/>
              </a:solidFill>
              <a:latin typeface="Arial" pitchFamily="34" charset="0"/>
              <a:cs typeface="Arial" pitchFamily="34" charset="0"/>
            </a:endParaRPr>
          </a:p>
          <a:p>
            <a:r>
              <a:rPr lang="en-US" sz="2800" dirty="0" smtClean="0">
                <a:solidFill>
                  <a:schemeClr val="tx2"/>
                </a:solidFill>
                <a:latin typeface="Arial" pitchFamily="34" charset="0"/>
                <a:cs typeface="Arial" pitchFamily="34" charset="0"/>
              </a:rPr>
              <a:t>and</a:t>
            </a:r>
          </a:p>
          <a:p>
            <a:endParaRPr lang="en-US" sz="2800" dirty="0" smtClean="0">
              <a:solidFill>
                <a:schemeClr val="tx2"/>
              </a:solidFill>
              <a:latin typeface="Arial" pitchFamily="34" charset="0"/>
              <a:cs typeface="Arial" pitchFamily="34" charset="0"/>
            </a:endParaRPr>
          </a:p>
          <a:p>
            <a:pPr marL="514350" indent="-514350"/>
            <a:r>
              <a:rPr lang="en-US" sz="2800" dirty="0" smtClean="0">
                <a:solidFill>
                  <a:schemeClr val="tx2"/>
                </a:solidFill>
                <a:latin typeface="Arial" pitchFamily="34" charset="0"/>
                <a:cs typeface="Arial" pitchFamily="34" charset="0"/>
              </a:rPr>
              <a:t>6.  Value of Maintaining Legacy Interfaces</a:t>
            </a:r>
          </a:p>
        </p:txBody>
      </p:sp>
      <p:pic>
        <p:nvPicPr>
          <p:cNvPr id="3"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524000"/>
            <a:ext cx="8610600" cy="2554545"/>
          </a:xfrm>
          <a:prstGeom prst="rect">
            <a:avLst/>
          </a:prstGeom>
        </p:spPr>
        <p:txBody>
          <a:bodyPr wrap="square">
            <a:spAutoFit/>
          </a:bodyPr>
          <a:lstStyle/>
          <a:p>
            <a:pPr lvl="1"/>
            <a:endParaRPr lang="en-US" sz="2000" dirty="0" smtClean="0">
              <a:solidFill>
                <a:srgbClr val="000000"/>
              </a:solidFill>
            </a:endParaRPr>
          </a:p>
          <a:p>
            <a:pPr marL="0" lvl="1" algn="ctr"/>
            <a:r>
              <a:rPr lang="en-US" sz="2800" dirty="0" smtClean="0">
                <a:solidFill>
                  <a:schemeClr val="tx2"/>
                </a:solidFill>
                <a:latin typeface="Arial" pitchFamily="34" charset="0"/>
                <a:cs typeface="Arial" pitchFamily="34" charset="0"/>
              </a:rPr>
              <a:t>Thank You!</a:t>
            </a:r>
          </a:p>
          <a:p>
            <a:pPr marL="0" lvl="1" algn="ctr"/>
            <a:r>
              <a:rPr lang="en-US" sz="2800" dirty="0" smtClean="0">
                <a:solidFill>
                  <a:schemeClr val="tx2"/>
                </a:solidFill>
                <a:latin typeface="Arial" pitchFamily="34" charset="0"/>
                <a:cs typeface="Arial" pitchFamily="34" charset="0"/>
              </a:rPr>
              <a:t>Steven Thumbeck</a:t>
            </a:r>
          </a:p>
          <a:p>
            <a:pPr marL="0" lvl="1" algn="ctr"/>
            <a:r>
              <a:rPr lang="en-US" sz="2800" dirty="0" smtClean="0">
                <a:solidFill>
                  <a:schemeClr val="tx2"/>
                </a:solidFill>
                <a:latin typeface="Arial" pitchFamily="34" charset="0"/>
                <a:cs typeface="Arial" pitchFamily="34" charset="0"/>
              </a:rPr>
              <a:t>SEACON Advanced Products</a:t>
            </a:r>
          </a:p>
          <a:p>
            <a:pPr marL="0" lvl="1" algn="ctr"/>
            <a:r>
              <a:rPr lang="en-US" sz="2800" dirty="0" smtClean="0">
                <a:solidFill>
                  <a:schemeClr val="tx2"/>
                </a:solidFill>
                <a:latin typeface="Arial" pitchFamily="34" charset="0"/>
                <a:cs typeface="Arial" pitchFamily="34" charset="0"/>
              </a:rPr>
              <a:t>steven.thumbeck@seacon-ap.com</a:t>
            </a:r>
          </a:p>
          <a:p>
            <a:pPr marL="0" lvl="1"/>
            <a:endParaRPr lang="en-US" sz="2800" dirty="0" smtClean="0">
              <a:solidFill>
                <a:srgbClr val="000000"/>
              </a:solidFill>
            </a:endParaRPr>
          </a:p>
        </p:txBody>
      </p:sp>
      <p:pic>
        <p:nvPicPr>
          <p:cNvPr id="3" name="Picture 9" descr="SEACONlogosAPD copy"/>
          <p:cNvPicPr>
            <a:picLocks noChangeAspect="1" noChangeArrowheads="1"/>
          </p:cNvPicPr>
          <p:nvPr/>
        </p:nvPicPr>
        <p:blipFill>
          <a:blip r:embed="rId2" cstate="print"/>
          <a:srcRect/>
          <a:stretch>
            <a:fillRect/>
          </a:stretch>
        </p:blipFill>
        <p:spPr bwMode="auto">
          <a:xfrm>
            <a:off x="7543800" y="6019800"/>
            <a:ext cx="1371600" cy="608013"/>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t>VLVnT08 - Toulon, Var, France, 22-24 April 2008 </a:t>
            </a:r>
            <a:endParaRPr lang="fr-FR" b="1" dirty="0"/>
          </a:p>
        </p:txBody>
      </p:sp>
      <p:pic>
        <p:nvPicPr>
          <p:cNvPr id="6" name="Picture 2" descr="http://marwww.in2p3.fr/VLVnT08/logovlvnt.gif"/>
          <p:cNvPicPr>
            <a:picLocks noChangeAspect="1" noChangeArrowheads="1"/>
          </p:cNvPicPr>
          <p:nvPr/>
        </p:nvPicPr>
        <p:blipFill>
          <a:blip r:embed="rId3"/>
          <a:srcRect/>
          <a:stretch>
            <a:fillRect/>
          </a:stretch>
        </p:blipFill>
        <p:spPr bwMode="auto">
          <a:xfrm>
            <a:off x="228600" y="5181600"/>
            <a:ext cx="1428750" cy="14001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icture13.jpg"/>
          <p:cNvPicPr>
            <a:picLocks noChangeAspect="1"/>
          </p:cNvPicPr>
          <p:nvPr/>
        </p:nvPicPr>
        <p:blipFill>
          <a:blip r:embed="rId2"/>
          <a:stretch>
            <a:fillRect/>
          </a:stretch>
        </p:blipFill>
        <p:spPr>
          <a:xfrm>
            <a:off x="0" y="0"/>
            <a:ext cx="9144000" cy="6858000"/>
          </a:xfrm>
          <a:prstGeom prst="rect">
            <a:avLst/>
          </a:prstGeom>
        </p:spPr>
      </p:pic>
      <p:sp>
        <p:nvSpPr>
          <p:cNvPr id="317443" name="Rectangle 3"/>
          <p:cNvSpPr>
            <a:spLocks noChangeArrowheads="1"/>
          </p:cNvSpPr>
          <p:nvPr/>
        </p:nvSpPr>
        <p:spPr bwMode="auto">
          <a:xfrm>
            <a:off x="0" y="1295400"/>
            <a:ext cx="9144000" cy="1828800"/>
          </a:xfrm>
          <a:prstGeom prst="rect">
            <a:avLst/>
          </a:prstGeom>
          <a:noFill/>
          <a:ln w="9525">
            <a:noFill/>
            <a:miter lim="800000"/>
            <a:headEnd/>
            <a:tailEnd/>
          </a:ln>
        </p:spPr>
        <p:txBody>
          <a:bodyPr/>
          <a:lstStyle/>
          <a:p>
            <a:pPr marL="457200" indent="-457200">
              <a:spcBef>
                <a:spcPct val="20000"/>
              </a:spcBef>
              <a:buClr>
                <a:srgbClr val="000000"/>
              </a:buClr>
              <a:buFont typeface="Wingdings" pitchFamily="2" charset="2"/>
              <a:buNone/>
            </a:pPr>
            <a:r>
              <a:rPr kumimoji="1" lang="en-GB" sz="2400" b="1" dirty="0">
                <a:solidFill>
                  <a:schemeClr val="tx2"/>
                </a:solidFill>
                <a:latin typeface="Arial" pitchFamily="34" charset="0"/>
              </a:rPr>
              <a:t>The coupling of the connectors is done in 3 stages</a:t>
            </a:r>
          </a:p>
          <a:p>
            <a:pPr marL="914400" lvl="1" indent="-457200">
              <a:spcBef>
                <a:spcPct val="20000"/>
              </a:spcBef>
              <a:buClr>
                <a:schemeClr val="tx2"/>
              </a:buClr>
              <a:buFont typeface="Wingdings" pitchFamily="2" charset="2"/>
              <a:buAutoNum type="arabicPeriod"/>
            </a:pPr>
            <a:r>
              <a:rPr kumimoji="1" lang="en-GB" sz="2400" dirty="0">
                <a:solidFill>
                  <a:schemeClr val="tx2"/>
                </a:solidFill>
                <a:latin typeface="Arial" pitchFamily="34" charset="0"/>
              </a:rPr>
              <a:t>Physical Alignment</a:t>
            </a:r>
          </a:p>
          <a:p>
            <a:pPr marL="914400" lvl="1" indent="-457200">
              <a:spcBef>
                <a:spcPct val="20000"/>
              </a:spcBef>
              <a:buClr>
                <a:schemeClr val="tx2"/>
              </a:buClr>
              <a:buFont typeface="Wingdings" pitchFamily="2" charset="2"/>
              <a:buAutoNum type="arabicPeriod"/>
            </a:pPr>
            <a:r>
              <a:rPr kumimoji="1" lang="en-GB" sz="2400" dirty="0">
                <a:solidFill>
                  <a:schemeClr val="tx2"/>
                </a:solidFill>
                <a:latin typeface="Arial" pitchFamily="34" charset="0"/>
              </a:rPr>
              <a:t>Joined Chambers</a:t>
            </a:r>
          </a:p>
          <a:p>
            <a:pPr marL="914400" lvl="1" indent="-457200">
              <a:spcBef>
                <a:spcPct val="20000"/>
              </a:spcBef>
              <a:buClr>
                <a:schemeClr val="tx2"/>
              </a:buClr>
              <a:buFont typeface="Wingdings" pitchFamily="2" charset="2"/>
              <a:buAutoNum type="arabicPeriod"/>
            </a:pPr>
            <a:r>
              <a:rPr kumimoji="1" lang="en-GB" sz="2400" dirty="0">
                <a:solidFill>
                  <a:schemeClr val="tx2"/>
                </a:solidFill>
                <a:latin typeface="Arial" pitchFamily="34" charset="0"/>
              </a:rPr>
              <a:t>Optical Coupling</a:t>
            </a:r>
            <a:endParaRPr kumimoji="1" lang="en-GB" sz="2000" dirty="0">
              <a:solidFill>
                <a:schemeClr val="tx2"/>
              </a:solidFill>
              <a:latin typeface="Arial" pitchFamily="34" charset="0"/>
            </a:endParaRPr>
          </a:p>
        </p:txBody>
      </p:sp>
      <p:sp>
        <p:nvSpPr>
          <p:cNvPr id="317444" name="Text Box 4"/>
          <p:cNvSpPr txBox="1">
            <a:spLocks noChangeArrowheads="1"/>
          </p:cNvSpPr>
          <p:nvPr/>
        </p:nvSpPr>
        <p:spPr bwMode="auto">
          <a:xfrm>
            <a:off x="6400800" y="2711450"/>
            <a:ext cx="2590800" cy="336550"/>
          </a:xfrm>
          <a:prstGeom prst="rect">
            <a:avLst/>
          </a:prstGeom>
          <a:noFill/>
          <a:ln w="9525">
            <a:noFill/>
            <a:miter lim="800000"/>
            <a:headEnd/>
            <a:tailEnd/>
          </a:ln>
          <a:effectLst/>
        </p:spPr>
        <p:txBody>
          <a:bodyPr>
            <a:spAutoFit/>
          </a:bodyPr>
          <a:lstStyle/>
          <a:p>
            <a:r>
              <a:rPr lang="en-US" sz="1600" dirty="0">
                <a:solidFill>
                  <a:schemeClr val="tx2"/>
                </a:solidFill>
                <a:latin typeface="Arial" pitchFamily="34" charset="0"/>
              </a:rPr>
              <a:t>Flex-Tubes (red)</a:t>
            </a:r>
          </a:p>
        </p:txBody>
      </p:sp>
      <p:sp>
        <p:nvSpPr>
          <p:cNvPr id="317445" name="Rectangle 5"/>
          <p:cNvSpPr>
            <a:spLocks noChangeArrowheads="1"/>
          </p:cNvSpPr>
          <p:nvPr/>
        </p:nvSpPr>
        <p:spPr bwMode="auto">
          <a:xfrm>
            <a:off x="228600" y="4097338"/>
            <a:ext cx="2286000" cy="400110"/>
          </a:xfrm>
          <a:prstGeom prst="rect">
            <a:avLst/>
          </a:prstGeom>
          <a:noFill/>
          <a:ln w="9525">
            <a:noFill/>
            <a:miter lim="800000"/>
            <a:headEnd/>
            <a:tailEnd/>
          </a:ln>
          <a:effectLst/>
        </p:spPr>
        <p:txBody>
          <a:bodyPr>
            <a:spAutoFit/>
          </a:bodyPr>
          <a:lstStyle/>
          <a:p>
            <a:pPr>
              <a:spcBef>
                <a:spcPct val="20000"/>
              </a:spcBef>
              <a:buClr>
                <a:schemeClr val="bg2"/>
              </a:buClr>
              <a:buFont typeface="Wingdings" pitchFamily="2" charset="2"/>
              <a:buNone/>
            </a:pPr>
            <a:r>
              <a:rPr kumimoji="1" lang="en-GB" dirty="0">
                <a:solidFill>
                  <a:schemeClr val="tx2"/>
                </a:solidFill>
                <a:latin typeface="Arial" pitchFamily="34" charset="0"/>
              </a:rPr>
              <a:t>Receptacle</a:t>
            </a:r>
            <a:r>
              <a:rPr kumimoji="1" lang="en-GB" sz="2000" b="1" dirty="0">
                <a:solidFill>
                  <a:srgbClr val="FFFFFF"/>
                </a:solidFill>
                <a:effectLst>
                  <a:outerShdw blurRad="38100" dist="38100" dir="2700000" algn="tl">
                    <a:srgbClr val="000000"/>
                  </a:outerShdw>
                </a:effectLst>
                <a:latin typeface="Arial" pitchFamily="34" charset="0"/>
              </a:rPr>
              <a:t>	</a:t>
            </a:r>
          </a:p>
        </p:txBody>
      </p:sp>
      <p:sp>
        <p:nvSpPr>
          <p:cNvPr id="317446" name="Rectangle 6"/>
          <p:cNvSpPr>
            <a:spLocks noChangeArrowheads="1"/>
          </p:cNvSpPr>
          <p:nvPr/>
        </p:nvSpPr>
        <p:spPr bwMode="auto">
          <a:xfrm>
            <a:off x="5226050" y="2376488"/>
            <a:ext cx="1107996" cy="400110"/>
          </a:xfrm>
          <a:prstGeom prst="rect">
            <a:avLst/>
          </a:prstGeom>
          <a:noFill/>
          <a:ln w="9525">
            <a:noFill/>
            <a:miter lim="800000"/>
            <a:headEnd/>
            <a:tailEnd/>
          </a:ln>
          <a:effectLst/>
        </p:spPr>
        <p:txBody>
          <a:bodyPr wrap="none">
            <a:spAutoFit/>
          </a:bodyPr>
          <a:lstStyle/>
          <a:p>
            <a:pPr>
              <a:spcBef>
                <a:spcPct val="20000"/>
              </a:spcBef>
              <a:buClr>
                <a:schemeClr val="bg2"/>
              </a:buClr>
              <a:buFont typeface="Wingdings" pitchFamily="2" charset="2"/>
              <a:buNone/>
            </a:pPr>
            <a:r>
              <a:rPr kumimoji="1" lang="en-GB" dirty="0">
                <a:solidFill>
                  <a:schemeClr val="tx2"/>
                </a:solidFill>
                <a:latin typeface="Arial" pitchFamily="34" charset="0"/>
              </a:rPr>
              <a:t>Plug</a:t>
            </a:r>
            <a:r>
              <a:rPr kumimoji="1" lang="en-GB" sz="2000" b="1" dirty="0">
                <a:solidFill>
                  <a:srgbClr val="FFFFFF"/>
                </a:solidFill>
                <a:effectLst>
                  <a:outerShdw blurRad="38100" dist="38100" dir="2700000" algn="tl">
                    <a:srgbClr val="000000"/>
                  </a:outerShdw>
                </a:effectLst>
                <a:latin typeface="Arial" pitchFamily="34" charset="0"/>
              </a:rPr>
              <a:t>	</a:t>
            </a:r>
          </a:p>
        </p:txBody>
      </p:sp>
      <p:sp>
        <p:nvSpPr>
          <p:cNvPr id="317450" name="Text Box 10"/>
          <p:cNvSpPr txBox="1">
            <a:spLocks noChangeArrowheads="1"/>
          </p:cNvSpPr>
          <p:nvPr/>
        </p:nvSpPr>
        <p:spPr bwMode="auto">
          <a:xfrm>
            <a:off x="4267200" y="5867400"/>
            <a:ext cx="2050561" cy="338554"/>
          </a:xfrm>
          <a:prstGeom prst="rect">
            <a:avLst/>
          </a:prstGeom>
          <a:noFill/>
          <a:ln w="9525">
            <a:noFill/>
            <a:miter lim="800000"/>
            <a:headEnd/>
            <a:tailEnd/>
          </a:ln>
          <a:effectLst/>
        </p:spPr>
        <p:txBody>
          <a:bodyPr wrap="none">
            <a:spAutoFit/>
          </a:bodyPr>
          <a:lstStyle/>
          <a:p>
            <a:r>
              <a:rPr lang="en-US" sz="1600" dirty="0">
                <a:solidFill>
                  <a:schemeClr val="tx2"/>
                </a:solidFill>
                <a:latin typeface="Arial" pitchFamily="34" charset="0"/>
              </a:rPr>
              <a:t>Sliding Sleeve (pink)</a:t>
            </a:r>
          </a:p>
        </p:txBody>
      </p:sp>
      <p:sp>
        <p:nvSpPr>
          <p:cNvPr id="317451" name="Text Box 11"/>
          <p:cNvSpPr txBox="1">
            <a:spLocks noChangeArrowheads="1"/>
          </p:cNvSpPr>
          <p:nvPr/>
        </p:nvSpPr>
        <p:spPr bwMode="auto">
          <a:xfrm>
            <a:off x="4216400" y="5334000"/>
            <a:ext cx="1041400" cy="336550"/>
          </a:xfrm>
          <a:prstGeom prst="rect">
            <a:avLst/>
          </a:prstGeom>
          <a:noFill/>
          <a:ln w="9525">
            <a:noFill/>
            <a:miter lim="800000"/>
            <a:headEnd/>
            <a:tailEnd/>
          </a:ln>
          <a:effectLst/>
        </p:spPr>
        <p:txBody>
          <a:bodyPr wrap="none">
            <a:spAutoFit/>
          </a:bodyPr>
          <a:lstStyle/>
          <a:p>
            <a:r>
              <a:rPr lang="en-US" sz="1600" dirty="0">
                <a:solidFill>
                  <a:schemeClr val="tx2"/>
                </a:solidFill>
                <a:latin typeface="Arial" pitchFamily="34" charset="0"/>
              </a:rPr>
              <a:t>End Seal</a:t>
            </a:r>
          </a:p>
        </p:txBody>
      </p:sp>
      <p:sp>
        <p:nvSpPr>
          <p:cNvPr id="317455" name="Text Box 15"/>
          <p:cNvSpPr txBox="1">
            <a:spLocks noChangeArrowheads="1"/>
          </p:cNvSpPr>
          <p:nvPr/>
        </p:nvSpPr>
        <p:spPr bwMode="auto">
          <a:xfrm>
            <a:off x="2540000" y="3168650"/>
            <a:ext cx="1041400" cy="336550"/>
          </a:xfrm>
          <a:prstGeom prst="rect">
            <a:avLst/>
          </a:prstGeom>
          <a:noFill/>
          <a:ln w="9525">
            <a:noFill/>
            <a:miter lim="800000"/>
            <a:headEnd/>
            <a:tailEnd/>
          </a:ln>
          <a:effectLst/>
        </p:spPr>
        <p:txBody>
          <a:bodyPr wrap="none">
            <a:spAutoFit/>
          </a:bodyPr>
          <a:lstStyle/>
          <a:p>
            <a:r>
              <a:rPr lang="en-US" sz="1600" dirty="0">
                <a:solidFill>
                  <a:schemeClr val="tx2"/>
                </a:solidFill>
                <a:latin typeface="Arial" pitchFamily="34" charset="0"/>
              </a:rPr>
              <a:t>End Seal</a:t>
            </a:r>
          </a:p>
        </p:txBody>
      </p:sp>
      <p:sp>
        <p:nvSpPr>
          <p:cNvPr id="317456" name="Text Box 16"/>
          <p:cNvSpPr txBox="1">
            <a:spLocks noChangeArrowheads="1"/>
          </p:cNvSpPr>
          <p:nvPr/>
        </p:nvSpPr>
        <p:spPr bwMode="auto">
          <a:xfrm>
            <a:off x="6172200" y="4419600"/>
            <a:ext cx="2971800" cy="336550"/>
          </a:xfrm>
          <a:prstGeom prst="rect">
            <a:avLst/>
          </a:prstGeom>
          <a:noFill/>
          <a:ln w="9525">
            <a:noFill/>
            <a:miter lim="800000"/>
            <a:headEnd/>
            <a:tailEnd/>
          </a:ln>
          <a:effectLst/>
        </p:spPr>
        <p:txBody>
          <a:bodyPr>
            <a:spAutoFit/>
          </a:bodyPr>
          <a:lstStyle/>
          <a:p>
            <a:r>
              <a:rPr lang="en-US" sz="1600" dirty="0">
                <a:solidFill>
                  <a:schemeClr val="tx2"/>
                </a:solidFill>
                <a:latin typeface="Arial" pitchFamily="34" charset="0"/>
              </a:rPr>
              <a:t>Sliding Sleeve (green)</a:t>
            </a:r>
          </a:p>
        </p:txBody>
      </p:sp>
      <p:sp>
        <p:nvSpPr>
          <p:cNvPr id="317459" name="Text Box 19"/>
          <p:cNvSpPr txBox="1">
            <a:spLocks noChangeArrowheads="1"/>
          </p:cNvSpPr>
          <p:nvPr/>
        </p:nvSpPr>
        <p:spPr bwMode="auto">
          <a:xfrm>
            <a:off x="2286000" y="4464050"/>
            <a:ext cx="3429000" cy="336550"/>
          </a:xfrm>
          <a:prstGeom prst="rect">
            <a:avLst/>
          </a:prstGeom>
          <a:noFill/>
          <a:ln w="9525">
            <a:noFill/>
            <a:miter lim="800000"/>
            <a:headEnd/>
            <a:tailEnd/>
          </a:ln>
          <a:effectLst/>
        </p:spPr>
        <p:txBody>
          <a:bodyPr>
            <a:spAutoFit/>
          </a:bodyPr>
          <a:lstStyle/>
          <a:p>
            <a:r>
              <a:rPr lang="en-US" sz="1600" dirty="0">
                <a:solidFill>
                  <a:schemeClr val="tx2"/>
                </a:solidFill>
                <a:latin typeface="Arial" pitchFamily="34" charset="0"/>
              </a:rPr>
              <a:t>Optical Ferrule and Split Sleeve</a:t>
            </a:r>
          </a:p>
        </p:txBody>
      </p:sp>
      <p:sp>
        <p:nvSpPr>
          <p:cNvPr id="317452" name="Line 12"/>
          <p:cNvSpPr>
            <a:spLocks noChangeShapeType="1"/>
          </p:cNvSpPr>
          <p:nvPr/>
        </p:nvSpPr>
        <p:spPr bwMode="auto">
          <a:xfrm flipH="1" flipV="1">
            <a:off x="3505200" y="5181600"/>
            <a:ext cx="762000" cy="228600"/>
          </a:xfrm>
          <a:prstGeom prst="line">
            <a:avLst/>
          </a:prstGeom>
          <a:noFill/>
          <a:ln w="28575">
            <a:solidFill>
              <a:srgbClr val="000000"/>
            </a:solidFill>
            <a:round/>
            <a:headEnd/>
            <a:tailEnd type="triangle" w="med" len="med"/>
          </a:ln>
          <a:effectLst/>
        </p:spPr>
        <p:txBody>
          <a:bodyPr/>
          <a:lstStyle/>
          <a:p>
            <a:endParaRPr lang="en-US"/>
          </a:p>
        </p:txBody>
      </p:sp>
      <p:sp>
        <p:nvSpPr>
          <p:cNvPr id="317453" name="Line 13"/>
          <p:cNvSpPr>
            <a:spLocks noChangeShapeType="1"/>
          </p:cNvSpPr>
          <p:nvPr/>
        </p:nvSpPr>
        <p:spPr bwMode="auto">
          <a:xfrm flipH="1" flipV="1">
            <a:off x="2971800" y="5715000"/>
            <a:ext cx="1295400" cy="304800"/>
          </a:xfrm>
          <a:prstGeom prst="line">
            <a:avLst/>
          </a:prstGeom>
          <a:noFill/>
          <a:ln w="28575">
            <a:solidFill>
              <a:srgbClr val="000000"/>
            </a:solidFill>
            <a:round/>
            <a:headEnd/>
            <a:tailEnd type="triangle" w="med" len="med"/>
          </a:ln>
          <a:effectLst/>
        </p:spPr>
        <p:txBody>
          <a:bodyPr/>
          <a:lstStyle/>
          <a:p>
            <a:endParaRPr lang="en-US"/>
          </a:p>
        </p:txBody>
      </p:sp>
      <p:sp>
        <p:nvSpPr>
          <p:cNvPr id="317454" name="Line 14"/>
          <p:cNvSpPr>
            <a:spLocks noChangeShapeType="1"/>
          </p:cNvSpPr>
          <p:nvPr/>
        </p:nvSpPr>
        <p:spPr bwMode="auto">
          <a:xfrm flipH="1">
            <a:off x="2590800" y="4756150"/>
            <a:ext cx="152400" cy="349250"/>
          </a:xfrm>
          <a:prstGeom prst="line">
            <a:avLst/>
          </a:prstGeom>
          <a:noFill/>
          <a:ln w="28575">
            <a:solidFill>
              <a:srgbClr val="000000"/>
            </a:solidFill>
            <a:round/>
            <a:headEnd/>
            <a:tailEnd type="triangle" w="med" len="med"/>
          </a:ln>
          <a:effectLst/>
        </p:spPr>
        <p:txBody>
          <a:bodyPr/>
          <a:lstStyle/>
          <a:p>
            <a:endParaRPr lang="en-US"/>
          </a:p>
        </p:txBody>
      </p:sp>
      <p:sp>
        <p:nvSpPr>
          <p:cNvPr id="317449" name="Line 9"/>
          <p:cNvSpPr>
            <a:spLocks noChangeShapeType="1"/>
          </p:cNvSpPr>
          <p:nvPr/>
        </p:nvSpPr>
        <p:spPr bwMode="auto">
          <a:xfrm flipH="1">
            <a:off x="5486400" y="2971800"/>
            <a:ext cx="914400" cy="609600"/>
          </a:xfrm>
          <a:prstGeom prst="line">
            <a:avLst/>
          </a:prstGeom>
          <a:noFill/>
          <a:ln w="28575">
            <a:solidFill>
              <a:srgbClr val="000000"/>
            </a:solidFill>
            <a:round/>
            <a:headEnd/>
            <a:tailEnd type="triangle" w="med" len="med"/>
          </a:ln>
          <a:effectLst/>
        </p:spPr>
        <p:txBody>
          <a:bodyPr wrap="none" anchor="ctr"/>
          <a:lstStyle/>
          <a:p>
            <a:endParaRPr lang="en-US"/>
          </a:p>
        </p:txBody>
      </p:sp>
      <p:sp>
        <p:nvSpPr>
          <p:cNvPr id="317457" name="Line 17"/>
          <p:cNvSpPr>
            <a:spLocks noChangeShapeType="1"/>
          </p:cNvSpPr>
          <p:nvPr/>
        </p:nvSpPr>
        <p:spPr bwMode="auto">
          <a:xfrm flipH="1" flipV="1">
            <a:off x="5715000" y="4038600"/>
            <a:ext cx="533400" cy="457200"/>
          </a:xfrm>
          <a:prstGeom prst="line">
            <a:avLst/>
          </a:prstGeom>
          <a:noFill/>
          <a:ln w="28575">
            <a:solidFill>
              <a:srgbClr val="000000"/>
            </a:solidFill>
            <a:round/>
            <a:headEnd/>
            <a:tailEnd type="triangle" w="med" len="med"/>
          </a:ln>
          <a:effectLst/>
        </p:spPr>
        <p:txBody>
          <a:bodyPr/>
          <a:lstStyle/>
          <a:p>
            <a:endParaRPr lang="en-US"/>
          </a:p>
        </p:txBody>
      </p:sp>
      <p:sp>
        <p:nvSpPr>
          <p:cNvPr id="317458" name="Line 18"/>
          <p:cNvSpPr>
            <a:spLocks noChangeShapeType="1"/>
          </p:cNvSpPr>
          <p:nvPr/>
        </p:nvSpPr>
        <p:spPr bwMode="auto">
          <a:xfrm>
            <a:off x="3505200" y="3429000"/>
            <a:ext cx="1219200" cy="76200"/>
          </a:xfrm>
          <a:prstGeom prst="line">
            <a:avLst/>
          </a:prstGeom>
          <a:noFill/>
          <a:ln w="28575">
            <a:solidFill>
              <a:srgbClr val="000000"/>
            </a:solidFill>
            <a:round/>
            <a:headEnd/>
            <a:tailEnd type="triangle" w="med" len="med"/>
          </a:ln>
          <a:effectLst/>
        </p:spPr>
        <p:txBody>
          <a:bodyPr/>
          <a:lstStyle/>
          <a:p>
            <a:endParaRPr lang="en-US"/>
          </a:p>
        </p:txBody>
      </p:sp>
      <p:sp>
        <p:nvSpPr>
          <p:cNvPr id="317463" name="Rectangle 23"/>
          <p:cNvSpPr>
            <a:spLocks noChangeArrowheads="1"/>
          </p:cNvSpPr>
          <p:nvPr/>
        </p:nvSpPr>
        <p:spPr bwMode="auto">
          <a:xfrm>
            <a:off x="0" y="304800"/>
            <a:ext cx="9144000" cy="838200"/>
          </a:xfrm>
          <a:prstGeom prst="rect">
            <a:avLst/>
          </a:prstGeom>
          <a:noFill/>
          <a:ln w="9525">
            <a:noFill/>
            <a:miter lim="800000"/>
            <a:headEnd/>
            <a:tailEnd/>
          </a:ln>
        </p:spPr>
        <p:txBody>
          <a:bodyPr/>
          <a:lstStyle/>
          <a:p>
            <a:pPr marL="342900" indent="-342900" algn="ctr">
              <a:spcBef>
                <a:spcPct val="20000"/>
              </a:spcBef>
              <a:buClr>
                <a:schemeClr val="folHlink"/>
              </a:buClr>
              <a:buSzPct val="75000"/>
              <a:buFont typeface="Monotype Sorts" charset="2"/>
              <a:buNone/>
            </a:pPr>
            <a:r>
              <a:rPr kumimoji="1" lang="en-GB" sz="4000" dirty="0" smtClean="0">
                <a:solidFill>
                  <a:schemeClr val="tx2"/>
                </a:solidFill>
                <a:latin typeface="Arial" pitchFamily="34" charset="0"/>
              </a:rPr>
              <a:t>Basic Features</a:t>
            </a:r>
            <a:endParaRPr kumimoji="1" lang="en-GB" sz="3600" dirty="0">
              <a:solidFill>
                <a:schemeClr val="tx2"/>
              </a:solidFill>
              <a:latin typeface="Arial" pitchFamily="34" charset="0"/>
            </a:endParaRPr>
          </a:p>
        </p:txBody>
      </p:sp>
      <p:pic>
        <p:nvPicPr>
          <p:cNvPr id="20" name="Picture 9" descr="SEACONlogosAPD copy"/>
          <p:cNvPicPr>
            <a:picLocks noChangeAspect="1" noChangeArrowheads="1"/>
          </p:cNvPicPr>
          <p:nvPr/>
        </p:nvPicPr>
        <p:blipFill>
          <a:blip r:embed="rId3" cstate="print"/>
          <a:srcRect/>
          <a:stretch>
            <a:fillRect/>
          </a:stretch>
        </p:blipFill>
        <p:spPr bwMode="auto">
          <a:xfrm>
            <a:off x="7543800" y="5835134"/>
            <a:ext cx="1371600" cy="608013"/>
          </a:xfrm>
          <a:prstGeom prst="rect">
            <a:avLst/>
          </a:prstGeom>
          <a:noFill/>
        </p:spPr>
      </p:pic>
      <p:sp>
        <p:nvSpPr>
          <p:cNvPr id="21" name="Rectangle 20"/>
          <p:cNvSpPr/>
          <p:nvPr/>
        </p:nvSpPr>
        <p:spPr>
          <a:xfrm>
            <a:off x="1600200" y="6488668"/>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2.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3.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4.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t>VLVnT08 - Toulon, Var, France, 22-24 April 2008 </a:t>
            </a:r>
            <a:endParaRPr lang="fr-FR"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5.jpg"/>
          <p:cNvPicPr>
            <a:picLocks noChangeAspect="1"/>
          </p:cNvPicPr>
          <p:nvPr/>
        </p:nvPicPr>
        <p:blipFill>
          <a:blip r:embed="rId2"/>
          <a:stretch>
            <a:fillRect/>
          </a:stretch>
        </p:blipFill>
        <p:spPr>
          <a:xfrm>
            <a:off x="0" y="0"/>
            <a:ext cx="9144000" cy="6858000"/>
          </a:xfrm>
          <a:prstGeom prst="rect">
            <a:avLst/>
          </a:prstGeom>
        </p:spPr>
      </p:pic>
      <p:pic>
        <p:nvPicPr>
          <p:cNvPr id="3" name="Picture 9" descr="SEACONlogosAPD copy"/>
          <p:cNvPicPr>
            <a:picLocks noChangeAspect="1" noChangeArrowheads="1"/>
          </p:cNvPicPr>
          <p:nvPr/>
        </p:nvPicPr>
        <p:blipFill>
          <a:blip r:embed="rId3" cstate="print"/>
          <a:srcRect/>
          <a:stretch>
            <a:fillRect/>
          </a:stretch>
        </p:blipFill>
        <p:spPr bwMode="auto">
          <a:xfrm>
            <a:off x="7543800" y="6019800"/>
            <a:ext cx="1371600" cy="608013"/>
          </a:xfrm>
          <a:prstGeom prst="rect">
            <a:avLst/>
          </a:prstGeom>
          <a:noFill/>
        </p:spPr>
      </p:pic>
      <p:pic>
        <p:nvPicPr>
          <p:cNvPr id="4" name="Picture 2" descr="http://marwww.in2p3.fr/VLVnT08/logovlvnt.gif"/>
          <p:cNvPicPr>
            <a:picLocks noChangeAspect="1" noChangeArrowheads="1"/>
          </p:cNvPicPr>
          <p:nvPr/>
        </p:nvPicPr>
        <p:blipFill>
          <a:blip r:embed="rId4"/>
          <a:srcRect/>
          <a:stretch>
            <a:fillRect/>
          </a:stretch>
        </p:blipFill>
        <p:spPr bwMode="auto">
          <a:xfrm>
            <a:off x="152400" y="228600"/>
            <a:ext cx="1428750" cy="1400175"/>
          </a:xfrm>
          <a:prstGeom prst="rect">
            <a:avLst/>
          </a:prstGeom>
          <a:noFill/>
        </p:spPr>
      </p:pic>
      <p:sp>
        <p:nvSpPr>
          <p:cNvPr id="5" name="Rectangle 4"/>
          <p:cNvSpPr/>
          <p:nvPr/>
        </p:nvSpPr>
        <p:spPr>
          <a:xfrm>
            <a:off x="1676400" y="6248400"/>
            <a:ext cx="5791200" cy="369332"/>
          </a:xfrm>
          <a:prstGeom prst="rect">
            <a:avLst/>
          </a:prstGeom>
        </p:spPr>
        <p:txBody>
          <a:bodyPr wrap="square">
            <a:spAutoFit/>
          </a:bodyPr>
          <a:lstStyle/>
          <a:p>
            <a:r>
              <a:rPr lang="fr-FR" b="1" dirty="0" smtClean="0">
                <a:latin typeface="Arial" pitchFamily="34" charset="0"/>
                <a:cs typeface="Arial" pitchFamily="34" charset="0"/>
              </a:rPr>
              <a:t>VLVnT08 - Toulon, Var, France, 22-24 April 2008 </a:t>
            </a:r>
            <a:endParaRPr lang="fr-F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cean design template">
  <a:themeElements>
    <a:clrScheme name="Office Theme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ffice Theme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ffice Theme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ffice Theme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ffice Theme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ffice Theme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design template</Template>
  <TotalTime>2537</TotalTime>
  <Words>1517</Words>
  <Application>Microsoft PowerPoint</Application>
  <PresentationFormat>On-screen Show (4:3)</PresentationFormat>
  <Paragraphs>462</Paragraphs>
  <Slides>36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Ocean design template</vt:lpstr>
      <vt:lpstr>Image</vt:lpstr>
      <vt:lpstr>  Wet Mateable Optical Connector Advancements Steven Thumbeck SEACON Advanced Products April, 23 2008  VLVnT08 Workshop - Toulon    </vt:lpstr>
      <vt:lpstr>   Wet Mate Fiber Optics - Developments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Oil Fill &amp; Vent System</vt:lpstr>
      <vt:lpstr>Slide 24</vt:lpstr>
      <vt:lpstr>Slide 25</vt:lpstr>
      <vt:lpstr> With Over 40 Years of Connector Development We have Learned that:  Having a Design is the First Step of many to Having a successful working Subsea Connector  A Typical Connector Development Project from Concept Phase to Deployment will consist of:  1. Funding 2. Industry Partnership(s) 3. Development of Operation Specification 4. Design Modeling 5. Prototype Manufacturing 6. Qualification Testing 7. Manufacturing Tooling 8. Manufacturing Procedures, Laboratory Configuration for Mass Production  9. Process Repeatability – Build it many times over in a production environment 10. A successful Field History  Average Wet Mate Connector Development Program Costs 1M€  </vt:lpstr>
      <vt:lpstr>Typical Wet Mate Optical Performance Specification</vt:lpstr>
      <vt:lpstr>Slide 28</vt:lpstr>
      <vt:lpstr>Slide 29</vt:lpstr>
      <vt:lpstr>Slide 30</vt:lpstr>
      <vt:lpstr>Slide 31</vt:lpstr>
      <vt:lpstr>Slide 32</vt:lpstr>
      <vt:lpstr>Slide 33</vt:lpstr>
      <vt:lpstr>Slide 34</vt:lpstr>
      <vt:lpstr>Slide 35</vt:lpstr>
      <vt:lpstr>Slide 36</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dc:creator>
  <cp:keywords/>
  <dc:description/>
  <cp:lastModifiedBy>Steven Thumbeck</cp:lastModifiedBy>
  <cp:revision>269</cp:revision>
  <cp:lastPrinted>1601-01-01T00:00:00Z</cp:lastPrinted>
  <dcterms:created xsi:type="dcterms:W3CDTF">2007-09-05T04:30:29Z</dcterms:created>
  <dcterms:modified xsi:type="dcterms:W3CDTF">2008-04-23T06:06:59Z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TC102037821033</vt:lpwstr>
  </property>
</Properties>
</file>