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09" r:id="rId4"/>
    <p:sldId id="286" r:id="rId5"/>
    <p:sldId id="311" r:id="rId6"/>
    <p:sldId id="310" r:id="rId7"/>
    <p:sldId id="312" r:id="rId8"/>
    <p:sldId id="313" r:id="rId9"/>
    <p:sldId id="321" r:id="rId10"/>
    <p:sldId id="322" r:id="rId11"/>
    <p:sldId id="314" r:id="rId12"/>
    <p:sldId id="316" r:id="rId13"/>
    <p:sldId id="326" r:id="rId14"/>
    <p:sldId id="324" r:id="rId15"/>
    <p:sldId id="325" r:id="rId16"/>
    <p:sldId id="315" r:id="rId17"/>
    <p:sldId id="323" r:id="rId18"/>
    <p:sldId id="319" r:id="rId19"/>
    <p:sldId id="327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0" autoAdjust="0"/>
    <p:restoredTop sz="91453" autoAdjust="0"/>
  </p:normalViewPr>
  <p:slideViewPr>
    <p:cSldViewPr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D742D-B00A-4742-9A0A-B2450886FECE}" type="datetimeFigureOut">
              <a:rPr lang="fr-FR" smtClean="0"/>
              <a:pPr/>
              <a:t>24/06/2012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iRODS User meeting at RENCI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66C4-856F-4949-B3FD-50C0C6F2E3D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fr-FR" smtClean="0"/>
              <a:t>iRODS User meeting at RENCI</a:t>
            </a: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32D8418-F7F9-4CFB-B0E1-38D3528785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D8418-F7F9-4CFB-B0E1-38D35287855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iRODS User meeting at RENCI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721C3-92EA-4D2D-8208-3F997EBDA0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1762-6BA2-4505-AD9E-C9F30C46496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BDA3-1F63-4A62-BE5F-469DA82FE9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7623-193B-431F-84F4-EFF7B93ED8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0E32-6676-471E-93C0-A4D9FCFFDF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16CA-BEED-40A3-96BA-671207E29F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460B6-4BE1-4E84-9A33-BBF084B4C6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3565-37B2-4C72-8FB7-D8C6F13267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9112-1603-4285-A6DB-DAD9EA840D5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FC1D-E1F3-485D-8BF7-7DE1875CF09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ABF8-92F3-475E-87A9-B65B6841396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3F1BAE9-DA24-4E43-9821-13072571A1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143109" y="4214818"/>
            <a:ext cx="7000891" cy="10668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Policy </a:t>
            </a:r>
            <a:r>
              <a:rPr lang="fr-FR" dirty="0" err="1" smtClean="0"/>
              <a:t>rules</a:t>
            </a:r>
            <a:r>
              <a:rPr lang="fr-FR" dirty="0" smtClean="0"/>
              <a:t>: </a:t>
            </a:r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dirty="0" err="1" smtClean="0"/>
              <a:t>implementations</a:t>
            </a:r>
            <a:endParaRPr lang="fr-FR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2714612" y="5429264"/>
            <a:ext cx="4419600" cy="547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: Arts and </a:t>
            </a:r>
            <a:r>
              <a:rPr lang="fr-FR" dirty="0" err="1" smtClean="0"/>
              <a:t>Humanities</a:t>
            </a:r>
            <a:r>
              <a:rPr lang="fr-FR" dirty="0" smtClean="0"/>
              <a:t> (III)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Triggered</a:t>
            </a:r>
            <a:r>
              <a:rPr lang="fr-FR" sz="2400" dirty="0" smtClean="0"/>
              <a:t> </a:t>
            </a:r>
            <a:r>
              <a:rPr lang="fr-FR" sz="2400" dirty="0" err="1" smtClean="0"/>
              <a:t>automatically</a:t>
            </a:r>
            <a:r>
              <a:rPr lang="fr-FR" sz="2400" dirty="0" smtClean="0"/>
              <a:t> </a:t>
            </a:r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having</a:t>
            </a:r>
            <a:r>
              <a:rPr lang="fr-FR" sz="2400" dirty="0" smtClean="0"/>
              <a:t> put a new tar file in </a:t>
            </a:r>
            <a:r>
              <a:rPr lang="fr-FR" sz="2400" dirty="0" err="1" smtClean="0"/>
              <a:t>iRODS</a:t>
            </a:r>
            <a:r>
              <a:rPr lang="fr-FR" sz="2400" dirty="0" smtClean="0"/>
              <a:t>:</a:t>
            </a:r>
          </a:p>
          <a:p>
            <a:pPr lvl="1"/>
            <a:r>
              <a:rPr lang="fr-FR" sz="2400" dirty="0" smtClean="0"/>
              <a:t> « </a:t>
            </a:r>
            <a:r>
              <a:rPr lang="fr-FR" sz="2400" dirty="0" err="1" smtClean="0"/>
              <a:t>hook</a:t>
            </a:r>
            <a:r>
              <a:rPr lang="fr-FR" sz="2400" dirty="0" smtClean="0"/>
              <a:t> » in the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set up of </a:t>
            </a:r>
            <a:r>
              <a:rPr lang="fr-FR" sz="2400" dirty="0" err="1" smtClean="0"/>
              <a:t>iRODS</a:t>
            </a:r>
            <a:r>
              <a:rPr lang="fr-FR" sz="2400" dirty="0" smtClean="0"/>
              <a:t> (server/config/</a:t>
            </a:r>
            <a:r>
              <a:rPr lang="fr-FR" sz="2400" dirty="0" err="1" smtClean="0"/>
              <a:t>reConfigs</a:t>
            </a:r>
            <a:r>
              <a:rPr lang="fr-FR" sz="2400" dirty="0" smtClean="0"/>
              <a:t>/core.re).</a:t>
            </a:r>
          </a:p>
          <a:p>
            <a:pPr algn="just">
              <a:buNone/>
            </a:pPr>
            <a:endParaRPr lang="fr-FR" sz="1200" dirty="0" smtClean="0"/>
          </a:p>
          <a:p>
            <a:pPr algn="just">
              <a:buNone/>
            </a:pPr>
            <a:r>
              <a:rPr lang="fr-FR" sz="1200" dirty="0" err="1" smtClean="0"/>
              <a:t>acPostProcForPut</a:t>
            </a:r>
            <a:r>
              <a:rPr lang="fr-FR" sz="1200" dirty="0" smtClean="0"/>
              <a:t> {</a:t>
            </a:r>
          </a:p>
          <a:p>
            <a:pPr algn="just">
              <a:buNone/>
            </a:pPr>
            <a:r>
              <a:rPr lang="fr-FR" sz="1200" dirty="0" smtClean="0"/>
              <a:t>        on ( 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 </a:t>
            </a:r>
            <a:r>
              <a:rPr lang="fr-FR" sz="1200" dirty="0" err="1" smtClean="0"/>
              <a:t>like</a:t>
            </a:r>
            <a:r>
              <a:rPr lang="fr-FR" sz="1200" dirty="0" smtClean="0"/>
              <a:t> "/</a:t>
            </a:r>
            <a:r>
              <a:rPr lang="fr-FR" sz="1200" dirty="0" err="1" smtClean="0"/>
              <a:t>tge</a:t>
            </a:r>
            <a:r>
              <a:rPr lang="fr-FR" sz="1200" dirty="0" smtClean="0"/>
              <a:t>-adonis/</a:t>
            </a:r>
            <a:r>
              <a:rPr lang="fr-FR" sz="1200" dirty="0" err="1" smtClean="0"/>
              <a:t>cines</a:t>
            </a:r>
            <a:r>
              <a:rPr lang="fr-FR" sz="1200" dirty="0" smtClean="0"/>
              <a:t>/</a:t>
            </a:r>
            <a:r>
              <a:rPr lang="fr-FR" sz="1200" dirty="0" err="1" smtClean="0"/>
              <a:t>prod</a:t>
            </a:r>
            <a:r>
              <a:rPr lang="fr-FR" sz="1200" dirty="0" smtClean="0"/>
              <a:t>/</a:t>
            </a:r>
            <a:r>
              <a:rPr lang="fr-FR" sz="1200" dirty="0" err="1" smtClean="0"/>
              <a:t>depot</a:t>
            </a:r>
            <a:r>
              <a:rPr lang="fr-FR" sz="1200" dirty="0" smtClean="0"/>
              <a:t>/*.tar" ) {</a:t>
            </a:r>
          </a:p>
          <a:p>
            <a:pPr algn="just">
              <a:buNone/>
            </a:pPr>
            <a:r>
              <a:rPr lang="fr-FR" sz="1200" dirty="0" smtClean="0"/>
              <a:t>                </a:t>
            </a:r>
            <a:r>
              <a:rPr lang="fr-FR" sz="1200" b="1" dirty="0" err="1" smtClean="0"/>
              <a:t>acAdonis_APStart</a:t>
            </a:r>
            <a:r>
              <a:rPr lang="fr-FR" sz="1200" dirty="0" smtClean="0"/>
              <a:t>($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,"</a:t>
            </a:r>
            <a:r>
              <a:rPr lang="fr-FR" sz="1200" dirty="0" err="1" smtClean="0"/>
              <a:t>prod</a:t>
            </a:r>
            <a:r>
              <a:rPr lang="fr-FR" sz="1200" dirty="0" smtClean="0"/>
              <a:t>");       # </a:t>
            </a:r>
            <a:r>
              <a:rPr lang="fr-FR" sz="1200" dirty="0" err="1" smtClean="0"/>
              <a:t>rule</a:t>
            </a:r>
            <a:r>
              <a:rPr lang="fr-FR" sz="1200" dirty="0" smtClean="0"/>
              <a:t> </a:t>
            </a:r>
            <a:r>
              <a:rPr lang="fr-FR" sz="1200" dirty="0" err="1" smtClean="0"/>
              <a:t>defined</a:t>
            </a:r>
            <a:r>
              <a:rPr lang="fr-FR" sz="1200" dirty="0" smtClean="0"/>
              <a:t> in an </a:t>
            </a:r>
            <a:r>
              <a:rPr lang="fr-FR" sz="1200" dirty="0" err="1" smtClean="0"/>
              <a:t>other</a:t>
            </a:r>
            <a:r>
              <a:rPr lang="fr-FR" sz="1200" dirty="0" smtClean="0"/>
              <a:t> config file (</a:t>
            </a:r>
            <a:r>
              <a:rPr lang="fr-FR" sz="1200" dirty="0" err="1" smtClean="0"/>
              <a:t>can</a:t>
            </a:r>
            <a:r>
              <a:rPr lang="fr-FR" sz="1200" dirty="0" smtClean="0"/>
              <a:t> have as </a:t>
            </a:r>
            <a:r>
              <a:rPr lang="fr-FR" sz="1200" dirty="0" err="1" smtClean="0"/>
              <a:t>many</a:t>
            </a:r>
            <a:r>
              <a:rPr lang="fr-FR" sz="1200" dirty="0" smtClean="0"/>
              <a:t> </a:t>
            </a:r>
            <a:r>
              <a:rPr lang="fr-FR" sz="1200" dirty="0" err="1" smtClean="0"/>
              <a:t>cfg</a:t>
            </a:r>
            <a:r>
              <a:rPr lang="fr-FR" sz="1200" dirty="0" smtClean="0"/>
              <a:t> files as </a:t>
            </a:r>
            <a:r>
              <a:rPr lang="fr-FR" sz="1200" dirty="0" err="1" smtClean="0"/>
              <a:t>you</a:t>
            </a:r>
            <a:r>
              <a:rPr lang="fr-FR" sz="1200" dirty="0" smtClean="0"/>
              <a:t> </a:t>
            </a:r>
            <a:r>
              <a:rPr lang="fr-FR" sz="1200" dirty="0" err="1" smtClean="0"/>
              <a:t>want</a:t>
            </a:r>
            <a:r>
              <a:rPr lang="fr-FR" sz="1200" dirty="0" smtClean="0"/>
              <a:t> for </a:t>
            </a:r>
            <a:r>
              <a:rPr lang="fr-FR" sz="1200" dirty="0" err="1" smtClean="0"/>
              <a:t>your</a:t>
            </a:r>
            <a:r>
              <a:rPr lang="fr-FR" sz="1200" dirty="0" smtClean="0"/>
              <a:t> </a:t>
            </a:r>
            <a:r>
              <a:rPr lang="fr-FR" sz="1200" dirty="0" err="1" smtClean="0"/>
              <a:t>rules</a:t>
            </a:r>
            <a:r>
              <a:rPr lang="fr-FR" sz="1200" dirty="0" smtClean="0"/>
              <a:t>’ </a:t>
            </a:r>
            <a:r>
              <a:rPr lang="fr-FR" sz="1200" dirty="0" err="1" smtClean="0"/>
              <a:t>definition</a:t>
            </a:r>
            <a:r>
              <a:rPr lang="fr-FR" sz="1200" dirty="0" smtClean="0"/>
              <a:t>)</a:t>
            </a:r>
          </a:p>
          <a:p>
            <a:pPr algn="just">
              <a:buNone/>
            </a:pPr>
            <a:r>
              <a:rPr lang="fr-FR" sz="1200" dirty="0" smtClean="0"/>
              <a:t>        }</a:t>
            </a:r>
          </a:p>
          <a:p>
            <a:pPr algn="just">
              <a:buNone/>
            </a:pPr>
            <a:r>
              <a:rPr lang="fr-FR" sz="1200" dirty="0" smtClean="0"/>
              <a:t>        on ( 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 </a:t>
            </a:r>
            <a:r>
              <a:rPr lang="fr-FR" sz="1200" dirty="0" err="1" smtClean="0"/>
              <a:t>like</a:t>
            </a:r>
            <a:r>
              <a:rPr lang="fr-FR" sz="1200" dirty="0" smtClean="0"/>
              <a:t> "/</a:t>
            </a:r>
            <a:r>
              <a:rPr lang="fr-FR" sz="1200" dirty="0" err="1" smtClean="0"/>
              <a:t>tge</a:t>
            </a:r>
            <a:r>
              <a:rPr lang="fr-FR" sz="1200" dirty="0" smtClean="0"/>
              <a:t>-adonis/</a:t>
            </a:r>
            <a:r>
              <a:rPr lang="fr-FR" sz="1200" dirty="0" err="1" smtClean="0"/>
              <a:t>cines</a:t>
            </a:r>
            <a:r>
              <a:rPr lang="fr-FR" sz="1200" dirty="0" smtClean="0"/>
              <a:t>/test/</a:t>
            </a:r>
            <a:r>
              <a:rPr lang="fr-FR" sz="1200" dirty="0" err="1" smtClean="0"/>
              <a:t>depot</a:t>
            </a:r>
            <a:r>
              <a:rPr lang="fr-FR" sz="1200" dirty="0" smtClean="0"/>
              <a:t>/*.tar" ) {</a:t>
            </a:r>
          </a:p>
          <a:p>
            <a:pPr algn="just">
              <a:buNone/>
            </a:pPr>
            <a:r>
              <a:rPr lang="fr-FR" sz="1200" dirty="0" smtClean="0"/>
              <a:t>                </a:t>
            </a:r>
            <a:r>
              <a:rPr lang="fr-FR" sz="1200" b="1" dirty="0" err="1" smtClean="0"/>
              <a:t>acAdonis_APStart</a:t>
            </a:r>
            <a:r>
              <a:rPr lang="fr-FR" sz="1200" dirty="0" smtClean="0"/>
              <a:t>($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,"test");</a:t>
            </a:r>
          </a:p>
          <a:p>
            <a:pPr algn="just">
              <a:buNone/>
            </a:pPr>
            <a:r>
              <a:rPr lang="fr-FR" sz="1200" dirty="0" smtClean="0"/>
              <a:t>        }</a:t>
            </a:r>
          </a:p>
          <a:p>
            <a:pPr algn="just">
              <a:buNone/>
            </a:pPr>
            <a:r>
              <a:rPr lang="fr-FR" sz="1200" dirty="0" smtClean="0"/>
              <a:t>        on ( 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 </a:t>
            </a:r>
            <a:r>
              <a:rPr lang="fr-FR" sz="1200" dirty="0" err="1" smtClean="0"/>
              <a:t>like</a:t>
            </a:r>
            <a:r>
              <a:rPr lang="fr-FR" sz="1200" dirty="0" smtClean="0"/>
              <a:t> "/</a:t>
            </a:r>
            <a:r>
              <a:rPr lang="fr-FR" sz="1200" dirty="0" err="1" smtClean="0"/>
              <a:t>tge</a:t>
            </a:r>
            <a:r>
              <a:rPr lang="fr-FR" sz="1200" dirty="0" smtClean="0"/>
              <a:t>-adonis/</a:t>
            </a:r>
            <a:r>
              <a:rPr lang="fr-FR" sz="1200" dirty="0" err="1" smtClean="0"/>
              <a:t>archperenne</a:t>
            </a:r>
            <a:r>
              <a:rPr lang="fr-FR" sz="1200" dirty="0" smtClean="0"/>
              <a:t>-tests/interne/</a:t>
            </a:r>
            <a:r>
              <a:rPr lang="fr-FR" sz="1200" dirty="0" err="1" smtClean="0"/>
              <a:t>depot</a:t>
            </a:r>
            <a:r>
              <a:rPr lang="fr-FR" sz="1200" dirty="0" smtClean="0"/>
              <a:t>/*.tar" ) {</a:t>
            </a:r>
          </a:p>
          <a:p>
            <a:pPr algn="just">
              <a:buNone/>
            </a:pPr>
            <a:r>
              <a:rPr lang="fr-FR" sz="1200" dirty="0" smtClean="0"/>
              <a:t>                </a:t>
            </a:r>
            <a:r>
              <a:rPr lang="fr-FR" sz="1200" b="1" dirty="0" err="1" smtClean="0"/>
              <a:t>acAdonis_APStart</a:t>
            </a:r>
            <a:r>
              <a:rPr lang="fr-FR" sz="1200" dirty="0" smtClean="0"/>
              <a:t>($</a:t>
            </a:r>
            <a:r>
              <a:rPr lang="fr-FR" sz="1200" dirty="0" err="1" smtClean="0"/>
              <a:t>objPath</a:t>
            </a:r>
            <a:r>
              <a:rPr lang="fr-FR" sz="1200" dirty="0" smtClean="0"/>
              <a:t>,"interne");</a:t>
            </a:r>
          </a:p>
          <a:p>
            <a:pPr algn="just">
              <a:buNone/>
            </a:pPr>
            <a:r>
              <a:rPr lang="fr-FR" sz="1200" dirty="0" smtClean="0"/>
              <a:t>        }</a:t>
            </a:r>
          </a:p>
          <a:p>
            <a:pPr algn="just">
              <a:buNone/>
            </a:pPr>
            <a:r>
              <a:rPr lang="fr-FR" sz="1200" dirty="0" smtClean="0"/>
              <a:t>}</a:t>
            </a:r>
          </a:p>
          <a:p>
            <a:pPr algn="just">
              <a:buNone/>
            </a:pPr>
            <a:endParaRPr lang="fr-FR" sz="1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: </a:t>
            </a:r>
            <a:r>
              <a:rPr lang="fr-FR" dirty="0" err="1" smtClean="0"/>
              <a:t>biomedical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Human</a:t>
            </a:r>
            <a:r>
              <a:rPr lang="fr-FR" sz="2400" dirty="0" smtClean="0"/>
              <a:t> and animal data (</a:t>
            </a:r>
            <a:r>
              <a:rPr lang="fr-FR" sz="2400" dirty="0" err="1" smtClean="0"/>
              <a:t>fMRI</a:t>
            </a:r>
            <a:r>
              <a:rPr lang="fr-FR" sz="2400" dirty="0" smtClean="0"/>
              <a:t>, PET, MEG </a:t>
            </a:r>
            <a:r>
              <a:rPr lang="fr-FR" sz="2400" dirty="0" err="1" smtClean="0"/>
              <a:t>etc</a:t>
            </a:r>
            <a:r>
              <a:rPr lang="fr-FR" sz="2400" dirty="0" smtClean="0"/>
              <a:t>…).</a:t>
            </a:r>
          </a:p>
          <a:p>
            <a:r>
              <a:rPr lang="fr-FR" sz="2400" dirty="0" err="1" smtClean="0"/>
              <a:t>Usually</a:t>
            </a:r>
            <a:r>
              <a:rPr lang="fr-FR" sz="2400" dirty="0" smtClean="0"/>
              <a:t> in DICOM format.</a:t>
            </a:r>
          </a:p>
          <a:p>
            <a:r>
              <a:rPr lang="fr-FR" sz="2400" dirty="0" smtClean="0"/>
              <a:t>Main issue for </a:t>
            </a:r>
            <a:r>
              <a:rPr lang="fr-FR" sz="2400" dirty="0" err="1" smtClean="0"/>
              <a:t>human</a:t>
            </a:r>
            <a:r>
              <a:rPr lang="fr-FR" sz="2400" dirty="0" smtClean="0"/>
              <a:t> data:</a:t>
            </a:r>
          </a:p>
          <a:p>
            <a:pPr lvl="1"/>
            <a:r>
              <a:rPr lang="fr-FR" sz="2400" dirty="0" err="1" smtClean="0"/>
              <a:t>Need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anonymized</a:t>
            </a:r>
            <a:r>
              <a:rPr lang="fr-FR" sz="2400" dirty="0" smtClean="0"/>
              <a:t> !</a:t>
            </a:r>
            <a:endParaRPr lang="fr-FR" sz="2400" dirty="0"/>
          </a:p>
          <a:p>
            <a:r>
              <a:rPr lang="fr-FR" sz="2400" dirty="0" err="1" smtClean="0"/>
              <a:t>Need</a:t>
            </a:r>
            <a:r>
              <a:rPr lang="fr-FR" sz="2400" dirty="0" smtClean="0"/>
              <a:t> to do </a:t>
            </a:r>
            <a:r>
              <a:rPr lang="fr-FR" sz="2400" dirty="0" err="1" smtClean="0"/>
              <a:t>metadata</a:t>
            </a:r>
            <a:r>
              <a:rPr lang="fr-FR" sz="2400" dirty="0" smtClean="0"/>
              <a:t> </a:t>
            </a:r>
            <a:r>
              <a:rPr lang="fr-FR" sz="2400" dirty="0" err="1" smtClean="0"/>
              <a:t>search</a:t>
            </a:r>
            <a:r>
              <a:rPr lang="fr-FR" sz="2400" dirty="0" smtClean="0"/>
              <a:t> on DICOM files.</a:t>
            </a:r>
          </a:p>
          <a:p>
            <a:pPr>
              <a:buFont typeface="Wingdings"/>
              <a:buChar char="è"/>
            </a:pPr>
            <a:r>
              <a:rPr lang="fr-FR" sz="2400" dirty="0" err="1" smtClean="0">
                <a:sym typeface="Wingdings" pitchFamily="2" charset="2"/>
              </a:rPr>
              <a:t>Rule</a:t>
            </a:r>
            <a:r>
              <a:rPr lang="fr-FR" sz="2400" dirty="0" smtClean="0">
                <a:sym typeface="Wingdings" pitchFamily="2" charset="2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smtClean="0">
                <a:sym typeface="Wingdings" pitchFamily="2" charset="2"/>
              </a:rPr>
              <a:t>Check for </a:t>
            </a:r>
            <a:r>
              <a:rPr lang="fr-FR" sz="2000" dirty="0" err="1" smtClean="0">
                <a:sym typeface="Wingdings" pitchFamily="2" charset="2"/>
              </a:rPr>
              <a:t>anonymization</a:t>
            </a:r>
            <a:r>
              <a:rPr lang="fr-FR" sz="2000" dirty="0" smtClean="0">
                <a:sym typeface="Wingdings" pitchFamily="2" charset="2"/>
              </a:rPr>
              <a:t> of the file: </a:t>
            </a:r>
            <a:r>
              <a:rPr lang="fr-FR" sz="2000" dirty="0" err="1" smtClean="0">
                <a:sym typeface="Wingdings" pitchFamily="2" charset="2"/>
              </a:rPr>
              <a:t>send</a:t>
            </a:r>
            <a:r>
              <a:rPr lang="fr-FR" sz="2000" dirty="0" smtClean="0">
                <a:sym typeface="Wingdings" pitchFamily="2" charset="2"/>
              </a:rPr>
              <a:t> a warning if not </a:t>
            </a:r>
            <a:r>
              <a:rPr lang="fr-FR" sz="2000" dirty="0" err="1" smtClean="0">
                <a:sym typeface="Wingdings" pitchFamily="2" charset="2"/>
              </a:rPr>
              <a:t>true</a:t>
            </a:r>
            <a:r>
              <a:rPr lang="fr-FR" sz="2000" dirty="0" smtClean="0">
                <a:sym typeface="Wingdings" pitchFamily="2" charset="2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>
                <a:sym typeface="Wingdings" pitchFamily="2" charset="2"/>
              </a:rPr>
              <a:t>Extract</a:t>
            </a:r>
            <a:r>
              <a:rPr lang="fr-FR" sz="2000" dirty="0" smtClean="0">
                <a:sym typeface="Wingdings" pitchFamily="2" charset="2"/>
              </a:rPr>
              <a:t> a </a:t>
            </a:r>
            <a:r>
              <a:rPr lang="fr-FR" sz="2000" dirty="0" err="1" smtClean="0">
                <a:sym typeface="Wingdings" pitchFamily="2" charset="2"/>
              </a:rPr>
              <a:t>subset</a:t>
            </a:r>
            <a:r>
              <a:rPr lang="fr-FR" sz="2000" dirty="0" smtClean="0">
                <a:sym typeface="Wingdings" pitchFamily="2" charset="2"/>
              </a:rPr>
              <a:t> of </a:t>
            </a:r>
            <a:r>
              <a:rPr lang="fr-FR" sz="2000" dirty="0" err="1" smtClean="0">
                <a:sym typeface="Wingdings" pitchFamily="2" charset="2"/>
              </a:rPr>
              <a:t>metadata</a:t>
            </a:r>
            <a:r>
              <a:rPr lang="fr-FR" sz="2000" dirty="0" smtClean="0">
                <a:sym typeface="Wingdings" pitchFamily="2" charset="2"/>
              </a:rPr>
              <a:t> (</a:t>
            </a:r>
            <a:r>
              <a:rPr lang="fr-FR" sz="2000" dirty="0" err="1" smtClean="0">
                <a:sym typeface="Wingdings" pitchFamily="2" charset="2"/>
              </a:rPr>
              <a:t>based</a:t>
            </a:r>
            <a:r>
              <a:rPr lang="fr-FR" sz="2000" dirty="0" smtClean="0">
                <a:sym typeface="Wingdings" pitchFamily="2" charset="2"/>
              </a:rPr>
              <a:t> on a </a:t>
            </a:r>
            <a:r>
              <a:rPr lang="fr-FR" sz="2000" dirty="0" err="1" smtClean="0">
                <a:sym typeface="Wingdings" pitchFamily="2" charset="2"/>
              </a:rPr>
              <a:t>list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stored</a:t>
            </a:r>
            <a:r>
              <a:rPr lang="fr-FR" sz="2000" dirty="0" smtClean="0">
                <a:sym typeface="Wingdings" pitchFamily="2" charset="2"/>
              </a:rPr>
              <a:t> in </a:t>
            </a:r>
            <a:r>
              <a:rPr lang="fr-FR" sz="2000" dirty="0" err="1" smtClean="0">
                <a:sym typeface="Wingdings" pitchFamily="2" charset="2"/>
              </a:rPr>
              <a:t>iRODS</a:t>
            </a:r>
            <a:r>
              <a:rPr lang="fr-FR" sz="2000" dirty="0" smtClean="0">
                <a:sym typeface="Wingdings" pitchFamily="2" charset="2"/>
              </a:rPr>
              <a:t>)  </a:t>
            </a:r>
            <a:r>
              <a:rPr lang="fr-FR" sz="2000" dirty="0" err="1" smtClean="0">
                <a:sym typeface="Wingdings" pitchFamily="2" charset="2"/>
              </a:rPr>
              <a:t>from</a:t>
            </a:r>
            <a:r>
              <a:rPr lang="fr-FR" sz="2000" dirty="0" smtClean="0">
                <a:sym typeface="Wingdings" pitchFamily="2" charset="2"/>
              </a:rPr>
              <a:t> DICOM files.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000" dirty="0" err="1" smtClean="0">
                <a:sym typeface="Wingdings" pitchFamily="2" charset="2"/>
              </a:rPr>
              <a:t>Add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these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metadata</a:t>
            </a:r>
            <a:r>
              <a:rPr lang="fr-FR" sz="2000" dirty="0" smtClean="0">
                <a:sym typeface="Wingdings" pitchFamily="2" charset="2"/>
              </a:rPr>
              <a:t> as user </a:t>
            </a:r>
            <a:r>
              <a:rPr lang="fr-FR" sz="2000" dirty="0" err="1" smtClean="0">
                <a:sym typeface="Wingdings" pitchFamily="2" charset="2"/>
              </a:rPr>
              <a:t>defined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metadata</a:t>
            </a:r>
            <a:r>
              <a:rPr lang="fr-FR" sz="2000" dirty="0" smtClean="0">
                <a:sym typeface="Wingdings" pitchFamily="2" charset="2"/>
              </a:rPr>
              <a:t> in </a:t>
            </a:r>
            <a:r>
              <a:rPr lang="fr-FR" sz="2000" dirty="0" err="1" smtClean="0">
                <a:sym typeface="Wingdings" pitchFamily="2" charset="2"/>
              </a:rPr>
              <a:t>iRODS</a:t>
            </a:r>
            <a:r>
              <a:rPr lang="fr-FR" sz="2000" dirty="0" smtClean="0">
                <a:sym typeface="Wingdings" pitchFamily="2" charset="2"/>
              </a:rPr>
              <a:t>.</a:t>
            </a: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029672" cy="609600"/>
          </a:xfrm>
        </p:spPr>
        <p:txBody>
          <a:bodyPr/>
          <a:lstStyle/>
          <a:p>
            <a:r>
              <a:rPr lang="fr-FR" dirty="0" smtClean="0"/>
              <a:t>ACL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458200" cy="4114800"/>
          </a:xfrm>
        </p:spPr>
        <p:txBody>
          <a:bodyPr/>
          <a:lstStyle/>
          <a:p>
            <a:r>
              <a:rPr lang="fr-FR" sz="1800" dirty="0" smtClean="0"/>
              <a:t>ACL management:</a:t>
            </a:r>
          </a:p>
          <a:p>
            <a:pPr lvl="1"/>
            <a:r>
              <a:rPr lang="fr-FR" sz="1800" dirty="0" err="1" smtClean="0"/>
              <a:t>Rules</a:t>
            </a:r>
            <a:r>
              <a:rPr lang="fr-FR" sz="1800" dirty="0" smtClean="0"/>
              <a:t> </a:t>
            </a:r>
            <a:r>
              <a:rPr lang="fr-FR" sz="1800" dirty="0" err="1" smtClean="0"/>
              <a:t>needed</a:t>
            </a:r>
            <a:r>
              <a:rPr lang="fr-FR" sz="1800" dirty="0" smtClean="0"/>
              <a:t> for fine </a:t>
            </a:r>
            <a:r>
              <a:rPr lang="fr-FR" sz="1800" dirty="0" err="1" smtClean="0"/>
              <a:t>granularity</a:t>
            </a:r>
            <a:r>
              <a:rPr lang="fr-FR" sz="1800" dirty="0" smtClean="0"/>
              <a:t> </a:t>
            </a:r>
            <a:r>
              <a:rPr lang="fr-FR" sz="1800" dirty="0" err="1" smtClean="0"/>
              <a:t>access</a:t>
            </a:r>
            <a:r>
              <a:rPr lang="fr-FR" sz="1800" dirty="0" smtClean="0"/>
              <a:t> </a:t>
            </a:r>
            <a:r>
              <a:rPr lang="fr-FR" sz="1800" dirty="0" err="1" smtClean="0"/>
              <a:t>rights</a:t>
            </a:r>
            <a:r>
              <a:rPr lang="fr-FR" sz="1800" dirty="0" smtClean="0"/>
              <a:t> management.</a:t>
            </a:r>
          </a:p>
          <a:p>
            <a:pPr lvl="1"/>
            <a:r>
              <a:rPr lang="fr-FR" sz="1800" dirty="0" err="1" smtClean="0"/>
              <a:t>Eg</a:t>
            </a:r>
            <a:r>
              <a:rPr lang="fr-FR" sz="1800" dirty="0" smtClean="0"/>
              <a:t>: </a:t>
            </a:r>
          </a:p>
          <a:p>
            <a:pPr lvl="2"/>
            <a:r>
              <a:rPr lang="fr-FR" sz="1800" dirty="0" smtClean="0"/>
              <a:t>3 groups of </a:t>
            </a:r>
            <a:r>
              <a:rPr lang="fr-FR" sz="1800" dirty="0" err="1" smtClean="0"/>
              <a:t>users</a:t>
            </a:r>
            <a:r>
              <a:rPr lang="fr-FR" sz="1800" dirty="0" smtClean="0"/>
              <a:t> (</a:t>
            </a:r>
            <a:r>
              <a:rPr lang="fr-FR" sz="1800" b="1" dirty="0" err="1" smtClean="0"/>
              <a:t>admins</a:t>
            </a:r>
            <a:r>
              <a:rPr lang="fr-FR" sz="1800" dirty="0" smtClean="0"/>
              <a:t>, </a:t>
            </a:r>
            <a:r>
              <a:rPr lang="fr-FR" sz="1800" b="1" dirty="0" smtClean="0"/>
              <a:t>experts</a:t>
            </a:r>
            <a:r>
              <a:rPr lang="fr-FR" sz="1800" dirty="0" smtClean="0"/>
              <a:t>, </a:t>
            </a:r>
            <a:r>
              <a:rPr lang="fr-FR" sz="1800" b="1" dirty="0" err="1" smtClean="0"/>
              <a:t>users</a:t>
            </a:r>
            <a:r>
              <a:rPr lang="fr-FR" sz="1800" dirty="0" smtClean="0"/>
              <a:t>).</a:t>
            </a:r>
          </a:p>
          <a:p>
            <a:pPr lvl="2"/>
            <a:r>
              <a:rPr lang="fr-FR" sz="1800" dirty="0" err="1" smtClean="0"/>
              <a:t>ACLs</a:t>
            </a:r>
            <a:r>
              <a:rPr lang="fr-FR" sz="1800" dirty="0" smtClean="0"/>
              <a:t> on /&lt;zone-</a:t>
            </a:r>
            <a:r>
              <a:rPr lang="fr-FR" sz="1800" dirty="0" err="1" smtClean="0"/>
              <a:t>name</a:t>
            </a:r>
            <a:r>
              <a:rPr lang="fr-FR" sz="1800" dirty="0" smtClean="0"/>
              <a:t>&gt;/*/</a:t>
            </a:r>
            <a:r>
              <a:rPr lang="fr-FR" sz="1800" dirty="0" err="1" smtClean="0"/>
              <a:t>rawdata</a:t>
            </a:r>
            <a:r>
              <a:rPr lang="fr-FR" sz="1800" dirty="0" smtClean="0"/>
              <a:t>  =&gt; </a:t>
            </a:r>
            <a:r>
              <a:rPr lang="fr-FR" sz="1800" b="1" dirty="0" err="1" smtClean="0"/>
              <a:t>admins</a:t>
            </a:r>
            <a:r>
              <a:rPr lang="fr-FR" sz="1800" dirty="0" smtClean="0"/>
              <a:t> : </a:t>
            </a:r>
            <a:r>
              <a:rPr lang="fr-FR" sz="1800" i="1" dirty="0" smtClean="0"/>
              <a:t>r/w</a:t>
            </a:r>
            <a:r>
              <a:rPr lang="fr-FR" sz="1800" dirty="0" smtClean="0"/>
              <a:t>, </a:t>
            </a:r>
            <a:r>
              <a:rPr lang="fr-FR" sz="1800" b="1" dirty="0" smtClean="0"/>
              <a:t>experts</a:t>
            </a:r>
            <a:r>
              <a:rPr lang="fr-FR" sz="1800" dirty="0" smtClean="0"/>
              <a:t> + </a:t>
            </a:r>
            <a:r>
              <a:rPr lang="fr-FR" sz="1800" b="1" dirty="0" err="1" smtClean="0"/>
              <a:t>users</a:t>
            </a:r>
            <a:r>
              <a:rPr lang="fr-FR" sz="1800" dirty="0" smtClean="0"/>
              <a:t> : </a:t>
            </a:r>
            <a:r>
              <a:rPr lang="fr-FR" sz="1800" i="1" dirty="0" smtClean="0"/>
              <a:t>r</a:t>
            </a:r>
          </a:p>
          <a:p>
            <a:pPr lvl="2"/>
            <a:r>
              <a:rPr lang="fr-FR" sz="1800" dirty="0" err="1" smtClean="0"/>
              <a:t>ACLs</a:t>
            </a:r>
            <a:r>
              <a:rPr lang="fr-FR" sz="1800" dirty="0" smtClean="0"/>
              <a:t> on all </a:t>
            </a:r>
            <a:r>
              <a:rPr lang="fr-FR" sz="1800" dirty="0" err="1" smtClean="0"/>
              <a:t>others</a:t>
            </a:r>
            <a:r>
              <a:rPr lang="fr-FR" sz="1800" dirty="0" smtClean="0"/>
              <a:t> </a:t>
            </a:r>
            <a:r>
              <a:rPr lang="fr-FR" sz="1800" dirty="0" err="1" smtClean="0"/>
              <a:t>subcollections</a:t>
            </a:r>
            <a:r>
              <a:rPr lang="fr-FR" sz="1800" dirty="0" smtClean="0"/>
              <a:t> =&gt; </a:t>
            </a:r>
            <a:r>
              <a:rPr lang="fr-FR" sz="1800" b="1" dirty="0" err="1" smtClean="0"/>
              <a:t>admins</a:t>
            </a:r>
            <a:r>
              <a:rPr lang="fr-FR" sz="1800" dirty="0" smtClean="0"/>
              <a:t> + </a:t>
            </a:r>
            <a:r>
              <a:rPr lang="fr-FR" sz="1800" b="1" dirty="0" smtClean="0"/>
              <a:t>experts</a:t>
            </a:r>
            <a:r>
              <a:rPr lang="fr-FR" sz="1800" dirty="0" smtClean="0"/>
              <a:t> : </a:t>
            </a:r>
            <a:r>
              <a:rPr lang="fr-FR" sz="1800" i="1" dirty="0" smtClean="0"/>
              <a:t>r/w</a:t>
            </a:r>
            <a:r>
              <a:rPr lang="fr-FR" sz="1800" dirty="0" smtClean="0"/>
              <a:t>, </a:t>
            </a:r>
            <a:r>
              <a:rPr lang="fr-FR" sz="1800" b="1" dirty="0" err="1" smtClean="0"/>
              <a:t>users</a:t>
            </a:r>
            <a:r>
              <a:rPr lang="fr-FR" sz="1800" dirty="0" smtClean="0"/>
              <a:t> : </a:t>
            </a:r>
            <a:r>
              <a:rPr lang="fr-FR" sz="1800" i="1" dirty="0" smtClean="0"/>
              <a:t>r</a:t>
            </a:r>
          </a:p>
          <a:p>
            <a:r>
              <a:rPr lang="fr-FR" sz="1800" dirty="0" err="1" smtClean="0"/>
              <a:t>Syntax</a:t>
            </a:r>
            <a:r>
              <a:rPr lang="fr-FR" sz="1800" dirty="0" smtClean="0"/>
              <a:t>:</a:t>
            </a:r>
          </a:p>
          <a:p>
            <a:pPr lvl="1">
              <a:buNone/>
            </a:pPr>
            <a:r>
              <a:rPr lang="fr-FR" sz="1000" dirty="0" err="1" smtClean="0"/>
              <a:t>acPostProcForPut</a:t>
            </a:r>
            <a:r>
              <a:rPr lang="fr-FR" sz="1000" dirty="0" smtClean="0"/>
              <a:t> {</a:t>
            </a:r>
          </a:p>
          <a:p>
            <a:pPr lvl="1">
              <a:buNone/>
            </a:pPr>
            <a:r>
              <a:rPr lang="fr-FR" sz="1000" dirty="0" smtClean="0"/>
              <a:t>	on (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 </a:t>
            </a:r>
            <a:r>
              <a:rPr lang="fr-FR" sz="1000" dirty="0" err="1" smtClean="0"/>
              <a:t>like</a:t>
            </a:r>
            <a:r>
              <a:rPr lang="fr-FR" sz="1000" dirty="0" smtClean="0"/>
              <a:t> /</a:t>
            </a:r>
            <a:r>
              <a:rPr lang="fr-FR" sz="1000" dirty="0" err="1" smtClean="0"/>
              <a:t>imxgam</a:t>
            </a:r>
            <a:r>
              <a:rPr lang="fr-FR" sz="1000" dirty="0" smtClean="0"/>
              <a:t>/*/</a:t>
            </a:r>
            <a:r>
              <a:rPr lang="fr-FR" sz="1000" dirty="0" err="1" smtClean="0"/>
              <a:t>rawdata</a:t>
            </a:r>
            <a:r>
              <a:rPr lang="fr-FR" sz="1000" dirty="0" smtClean="0"/>
              <a:t>/*)  {</a:t>
            </a:r>
          </a:p>
          <a:p>
            <a:pPr lvl="1">
              <a:buNone/>
            </a:pPr>
            <a:r>
              <a:rPr lang="fr-FR" sz="1000" dirty="0" smtClean="0"/>
              <a:t>		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  "</a:t>
            </a:r>
            <a:r>
              <a:rPr lang="fr-FR" sz="1000" dirty="0" err="1" smtClean="0"/>
              <a:t>write</a:t>
            </a:r>
            <a:r>
              <a:rPr lang="fr-FR" sz="1000" dirty="0" smtClean="0"/>
              <a:t>", "</a:t>
            </a:r>
            <a:r>
              <a:rPr lang="fr-FR" sz="1000" dirty="0" err="1" smtClean="0"/>
              <a:t>admins</a:t>
            </a:r>
            <a:r>
              <a:rPr lang="fr-FR" sz="1000" dirty="0" smtClean="0"/>
              <a:t>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		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 "</a:t>
            </a:r>
            <a:r>
              <a:rPr lang="fr-FR" sz="1000" dirty="0" err="1" smtClean="0"/>
              <a:t>read</a:t>
            </a:r>
            <a:r>
              <a:rPr lang="fr-FR" sz="1000" dirty="0" smtClean="0"/>
              <a:t>", "experts",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   	     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 "</a:t>
            </a:r>
            <a:r>
              <a:rPr lang="fr-FR" sz="1000" dirty="0" err="1" smtClean="0"/>
              <a:t>read</a:t>
            </a:r>
            <a:r>
              <a:rPr lang="fr-FR" sz="1000" dirty="0" smtClean="0"/>
              <a:t>", "utilisateurs",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	}</a:t>
            </a:r>
          </a:p>
          <a:p>
            <a:pPr lvl="1">
              <a:buNone/>
            </a:pPr>
            <a:r>
              <a:rPr lang="fr-FR" sz="1000" dirty="0" smtClean="0"/>
              <a:t>    on (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 </a:t>
            </a:r>
            <a:r>
              <a:rPr lang="fr-FR" sz="1000" dirty="0" err="1" smtClean="0"/>
              <a:t>like</a:t>
            </a:r>
            <a:r>
              <a:rPr lang="fr-FR" sz="1000" dirty="0" smtClean="0"/>
              <a:t> /</a:t>
            </a:r>
            <a:r>
              <a:rPr lang="fr-FR" sz="1000" dirty="0" err="1" smtClean="0"/>
              <a:t>imxgam</a:t>
            </a:r>
            <a:r>
              <a:rPr lang="fr-FR" sz="1000" dirty="0" smtClean="0"/>
              <a:t>/pixscan2/*)  {</a:t>
            </a:r>
          </a:p>
          <a:p>
            <a:pPr lvl="1">
              <a:buNone/>
            </a:pPr>
            <a:r>
              <a:rPr lang="fr-FR" sz="1000" dirty="0" smtClean="0"/>
              <a:t>		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  "</a:t>
            </a:r>
            <a:r>
              <a:rPr lang="fr-FR" sz="1000" dirty="0" err="1" smtClean="0"/>
              <a:t>write</a:t>
            </a:r>
            <a:r>
              <a:rPr lang="fr-FR" sz="1000" dirty="0" smtClean="0"/>
              <a:t>", "</a:t>
            </a:r>
            <a:r>
              <a:rPr lang="fr-FR" sz="1000" dirty="0" err="1" smtClean="0"/>
              <a:t>admins</a:t>
            </a:r>
            <a:r>
              <a:rPr lang="fr-FR" sz="1000" dirty="0" smtClean="0"/>
              <a:t>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		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 " </a:t>
            </a:r>
            <a:r>
              <a:rPr lang="fr-FR" sz="1000" dirty="0" err="1" smtClean="0"/>
              <a:t>write</a:t>
            </a:r>
            <a:r>
              <a:rPr lang="fr-FR" sz="1000" dirty="0" smtClean="0"/>
              <a:t>", "experts",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   	     </a:t>
            </a:r>
            <a:r>
              <a:rPr lang="fr-FR" sz="1000" dirty="0" err="1" smtClean="0"/>
              <a:t>msiSetACL</a:t>
            </a:r>
            <a:r>
              <a:rPr lang="fr-FR" sz="1000" dirty="0" smtClean="0"/>
              <a:t>("default ", "</a:t>
            </a:r>
            <a:r>
              <a:rPr lang="fr-FR" sz="1000" dirty="0" err="1" smtClean="0"/>
              <a:t>read</a:t>
            </a:r>
            <a:r>
              <a:rPr lang="fr-FR" sz="1000" dirty="0" smtClean="0"/>
              <a:t>", "utilisateurs", $</a:t>
            </a:r>
            <a:r>
              <a:rPr lang="fr-FR" sz="1000" dirty="0" err="1" smtClean="0"/>
              <a:t>objPath</a:t>
            </a:r>
            <a:r>
              <a:rPr lang="fr-FR" sz="1000" dirty="0" smtClean="0"/>
              <a:t>);</a:t>
            </a:r>
          </a:p>
          <a:p>
            <a:pPr lvl="1">
              <a:buNone/>
            </a:pPr>
            <a:r>
              <a:rPr lang="fr-FR" sz="1000" dirty="0" smtClean="0"/>
              <a:t>	}</a:t>
            </a:r>
          </a:p>
          <a:p>
            <a:pPr lvl="1">
              <a:buNone/>
            </a:pPr>
            <a:r>
              <a:rPr lang="fr-FR" sz="1000" dirty="0" smtClean="0"/>
              <a:t>}</a:t>
            </a:r>
            <a:endParaRPr lang="fr-FR" sz="1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1st EUDAT tutorial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245696" cy="609600"/>
          </a:xfrm>
        </p:spPr>
        <p:txBody>
          <a:bodyPr/>
          <a:lstStyle/>
          <a:p>
            <a:r>
              <a:rPr lang="fr-FR" dirty="0" smtClean="0"/>
              <a:t>Mass Storage System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114800"/>
          </a:xfrm>
        </p:spPr>
        <p:txBody>
          <a:bodyPr/>
          <a:lstStyle/>
          <a:p>
            <a:r>
              <a:rPr lang="fr-FR" sz="2400" dirty="0" smtClean="0"/>
              <a:t>2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of </a:t>
            </a:r>
            <a:r>
              <a:rPr lang="fr-FR" sz="2400" dirty="0" err="1" smtClean="0"/>
              <a:t>storage</a:t>
            </a:r>
            <a:r>
              <a:rPr lang="fr-FR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err="1" smtClean="0"/>
              <a:t>Disk</a:t>
            </a:r>
            <a:r>
              <a:rPr lang="fr-FR" sz="2400" dirty="0" smtClean="0"/>
              <a:t> cache </a:t>
            </a:r>
            <a:r>
              <a:rPr lang="fr-FR" sz="2400" dirty="0" err="1" smtClean="0"/>
              <a:t>resources</a:t>
            </a:r>
            <a:r>
              <a:rPr lang="fr-FR" sz="2400" dirty="0" smtClean="0"/>
              <a:t> (</a:t>
            </a:r>
            <a:r>
              <a:rPr lang="fr-FR" sz="2400" dirty="0" err="1" smtClean="0"/>
              <a:t>temporary</a:t>
            </a:r>
            <a:r>
              <a:rPr lang="fr-FR" sz="2400" dirty="0" smtClean="0"/>
              <a:t> </a:t>
            </a:r>
            <a:r>
              <a:rPr lang="fr-FR" sz="2400" dirty="0" err="1" smtClean="0"/>
              <a:t>disk</a:t>
            </a:r>
            <a:r>
              <a:rPr lang="fr-FR" sz="2400" dirty="0" smtClean="0"/>
              <a:t> </a:t>
            </a:r>
            <a:r>
              <a:rPr lang="fr-FR" sz="2400" dirty="0" err="1" smtClean="0"/>
              <a:t>space</a:t>
            </a:r>
            <a:r>
              <a:rPr lang="fr-FR" sz="2400" dirty="0" smtClean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MSS </a:t>
            </a:r>
            <a:r>
              <a:rPr lang="fr-FR" sz="2400" dirty="0" err="1" smtClean="0"/>
              <a:t>resource</a:t>
            </a:r>
            <a:r>
              <a:rPr lang="fr-FR" sz="2400" dirty="0" smtClean="0"/>
              <a:t>.</a:t>
            </a:r>
          </a:p>
          <a:p>
            <a:r>
              <a:rPr lang="fr-FR" sz="2400" dirty="0" err="1" smtClean="0"/>
              <a:t>Writing</a:t>
            </a:r>
            <a:r>
              <a:rPr lang="fr-FR" sz="2400" dirty="0" smtClean="0"/>
              <a:t> new file </a:t>
            </a:r>
            <a:r>
              <a:rPr lang="fr-FR" sz="2400" dirty="0" err="1" smtClean="0"/>
              <a:t>into</a:t>
            </a:r>
            <a:r>
              <a:rPr lang="fr-FR" sz="2400" dirty="0" smtClean="0"/>
              <a:t> MSS: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err="1" smtClean="0"/>
              <a:t>Write</a:t>
            </a:r>
            <a:r>
              <a:rPr lang="fr-FR" sz="2400" dirty="0" smtClean="0"/>
              <a:t> file </a:t>
            </a:r>
            <a:r>
              <a:rPr lang="fr-FR" sz="2400" dirty="0" err="1" smtClean="0"/>
              <a:t>into</a:t>
            </a:r>
            <a:r>
              <a:rPr lang="fr-FR" sz="2400" dirty="0" smtClean="0"/>
              <a:t> cache </a:t>
            </a:r>
            <a:r>
              <a:rPr lang="fr-FR" sz="2400" dirty="0" err="1" smtClean="0"/>
              <a:t>resc</a:t>
            </a:r>
            <a:r>
              <a:rPr lang="fr-FR" sz="24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Copy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cache </a:t>
            </a:r>
            <a:r>
              <a:rPr lang="fr-FR" sz="2400" dirty="0" err="1" smtClean="0"/>
              <a:t>resc</a:t>
            </a:r>
            <a:r>
              <a:rPr lang="fr-FR" sz="2400" dirty="0" smtClean="0"/>
              <a:t> to MSS.</a:t>
            </a:r>
          </a:p>
          <a:p>
            <a:pPr marL="571500" indent="-514350"/>
            <a:r>
              <a:rPr lang="fr-FR" sz="2400" dirty="0" smtClean="0"/>
              <a:t>Reading file </a:t>
            </a:r>
            <a:r>
              <a:rPr lang="fr-FR" sz="2400" dirty="0" err="1" smtClean="0"/>
              <a:t>stored</a:t>
            </a:r>
            <a:r>
              <a:rPr lang="fr-FR" sz="2400" dirty="0" smtClean="0"/>
              <a:t> </a:t>
            </a:r>
            <a:r>
              <a:rPr lang="fr-FR" sz="2400" dirty="0" err="1" smtClean="0"/>
              <a:t>into</a:t>
            </a:r>
            <a:r>
              <a:rPr lang="fr-FR" sz="2400" dirty="0" smtClean="0"/>
              <a:t> MSS: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Stage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MSS to </a:t>
            </a:r>
            <a:r>
              <a:rPr lang="fr-FR" sz="2400" dirty="0" err="1" smtClean="0"/>
              <a:t>disk</a:t>
            </a:r>
            <a:r>
              <a:rPr lang="fr-FR" sz="2400" dirty="0" smtClean="0"/>
              <a:t> cache.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400" dirty="0" smtClean="0"/>
              <a:t>Read the file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disk</a:t>
            </a:r>
            <a:r>
              <a:rPr lang="fr-FR" sz="2400" dirty="0" smtClean="0"/>
              <a:t> cache.</a:t>
            </a:r>
          </a:p>
          <a:p>
            <a:pPr marL="571500" indent="-514350">
              <a:buNone/>
            </a:pPr>
            <a:r>
              <a:rPr lang="fr-FR" sz="2400" dirty="0" smtClean="0">
                <a:sym typeface="Wingdings" pitchFamily="2" charset="2"/>
              </a:rPr>
              <a:t> No direct </a:t>
            </a:r>
            <a:r>
              <a:rPr lang="fr-FR" sz="2400" dirty="0" err="1" smtClean="0">
                <a:sym typeface="Wingdings" pitchFamily="2" charset="2"/>
              </a:rPr>
              <a:t>access</a:t>
            </a:r>
            <a:r>
              <a:rPr lang="fr-FR" sz="2400" dirty="0" smtClean="0">
                <a:sym typeface="Wingdings" pitchFamily="2" charset="2"/>
              </a:rPr>
              <a:t> to MSS (</a:t>
            </a:r>
            <a:r>
              <a:rPr lang="fr-FR" sz="2400" b="1" i="1" dirty="0" err="1" smtClean="0">
                <a:sym typeface="Wingdings" pitchFamily="2" charset="2"/>
              </a:rPr>
              <a:t>our</a:t>
            </a:r>
            <a:r>
              <a:rPr lang="fr-FR" sz="2400" b="1" i="1" dirty="0" smtClean="0">
                <a:sym typeface="Wingdings" pitchFamily="2" charset="2"/>
              </a:rPr>
              <a:t> </a:t>
            </a:r>
            <a:r>
              <a:rPr lang="fr-FR" sz="2400" b="1" i="1" dirty="0" err="1" smtClean="0">
                <a:sym typeface="Wingdings" pitchFamily="2" charset="2"/>
              </a:rPr>
              <a:t>choice</a:t>
            </a:r>
            <a:r>
              <a:rPr lang="fr-FR" sz="2400" b="1" i="1" dirty="0" smtClean="0">
                <a:sym typeface="Wingdings" pitchFamily="2" charset="2"/>
              </a:rPr>
              <a:t> of </a:t>
            </a:r>
            <a:r>
              <a:rPr lang="fr-FR" sz="2400" b="1" i="1" dirty="0" err="1" smtClean="0">
                <a:sym typeface="Wingdings" pitchFamily="2" charset="2"/>
              </a:rPr>
              <a:t>implementation</a:t>
            </a:r>
            <a:r>
              <a:rPr lang="fr-FR" sz="2400" dirty="0" smtClean="0">
                <a:sym typeface="Wingdings" pitchFamily="2" charset="2"/>
              </a:rPr>
              <a:t>).</a:t>
            </a:r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533728" cy="609600"/>
          </a:xfrm>
        </p:spPr>
        <p:txBody>
          <a:bodyPr/>
          <a:lstStyle/>
          <a:p>
            <a:r>
              <a:rPr lang="fr-FR" dirty="0" smtClean="0"/>
              <a:t>Mass Storage System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Migration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disk</a:t>
            </a:r>
            <a:r>
              <a:rPr lang="fr-FR" sz="2000" dirty="0" smtClean="0"/>
              <a:t> cache to MSS </a:t>
            </a:r>
            <a:r>
              <a:rPr lang="fr-FR" sz="2000" dirty="0" err="1" smtClean="0"/>
              <a:t>delayed</a:t>
            </a:r>
            <a:r>
              <a:rPr lang="fr-FR" sz="2000" dirty="0" smtClean="0"/>
              <a:t> 1 </a:t>
            </a:r>
            <a:r>
              <a:rPr lang="fr-FR" sz="2000" dirty="0" err="1" smtClean="0"/>
              <a:t>hour</a:t>
            </a:r>
            <a:r>
              <a:rPr lang="fr-FR" sz="2000" dirty="0" smtClean="0"/>
              <a:t> </a:t>
            </a:r>
            <a:r>
              <a:rPr lang="fr-FR" sz="2000" dirty="0" err="1" smtClean="0"/>
              <a:t>later</a:t>
            </a:r>
            <a:r>
              <a:rPr lang="fr-FR" sz="2000" dirty="0" smtClean="0"/>
              <a:t> the file has been </a:t>
            </a:r>
            <a:r>
              <a:rPr lang="fr-FR" sz="2000" dirty="0" err="1" smtClean="0"/>
              <a:t>written</a:t>
            </a:r>
            <a:r>
              <a:rPr lang="fr-FR" sz="2000" dirty="0" smtClean="0"/>
              <a:t> in the cache. </a:t>
            </a:r>
          </a:p>
          <a:p>
            <a:r>
              <a:rPr lang="fr-FR" sz="2000" dirty="0" smtClean="0"/>
              <a:t>Retries up to 6 times </a:t>
            </a:r>
            <a:r>
              <a:rPr lang="fr-FR" sz="2000" dirty="0" err="1" smtClean="0"/>
              <a:t>until</a:t>
            </a:r>
            <a:r>
              <a:rPr lang="fr-FR" sz="2000" dirty="0" smtClean="0"/>
              <a:t> </a:t>
            </a:r>
            <a:r>
              <a:rPr lang="fr-FR" sz="2000" dirty="0" err="1" smtClean="0"/>
              <a:t>success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time </a:t>
            </a:r>
            <a:r>
              <a:rPr lang="fr-FR" sz="2000" dirty="0" err="1" smtClean="0"/>
              <a:t>interval</a:t>
            </a:r>
            <a:r>
              <a:rPr lang="fr-FR" sz="2000" dirty="0" smtClean="0"/>
              <a:t> </a:t>
            </a:r>
            <a:r>
              <a:rPr lang="fr-FR" sz="2000" dirty="0" err="1" smtClean="0"/>
              <a:t>doubling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attempt</a:t>
            </a:r>
            <a:r>
              <a:rPr lang="fr-FR" sz="2000" dirty="0" smtClean="0"/>
              <a:t>: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1600" dirty="0" err="1" smtClean="0"/>
              <a:t>acPostProcForPut</a:t>
            </a:r>
            <a:r>
              <a:rPr lang="fr-FR" sz="1600" dirty="0" smtClean="0"/>
              <a:t> { </a:t>
            </a:r>
          </a:p>
          <a:p>
            <a:pPr>
              <a:buNone/>
            </a:pPr>
            <a:r>
              <a:rPr lang="fr-FR" sz="1600" dirty="0" smtClean="0"/>
              <a:t>	ON($</a:t>
            </a:r>
            <a:r>
              <a:rPr lang="fr-FR" sz="1600" dirty="0" err="1" smtClean="0"/>
              <a:t>objPath</a:t>
            </a:r>
            <a:r>
              <a:rPr lang="fr-FR" sz="1600" dirty="0" smtClean="0"/>
              <a:t> </a:t>
            </a:r>
            <a:r>
              <a:rPr lang="fr-FR" sz="1600" dirty="0" err="1" smtClean="0"/>
              <a:t>like</a:t>
            </a:r>
            <a:r>
              <a:rPr lang="fr-FR" sz="1600" dirty="0" smtClean="0"/>
              <a:t> "/</a:t>
            </a:r>
            <a:r>
              <a:rPr lang="fr-FR" sz="1600" dirty="0" err="1" smtClean="0"/>
              <a:t>ams</a:t>
            </a:r>
            <a:r>
              <a:rPr lang="fr-FR" sz="1600" dirty="0" smtClean="0"/>
              <a:t>/data/*" || $</a:t>
            </a:r>
            <a:r>
              <a:rPr lang="fr-FR" sz="1600" dirty="0" err="1" smtClean="0"/>
              <a:t>objPath</a:t>
            </a:r>
            <a:r>
              <a:rPr lang="fr-FR" sz="1600" dirty="0" smtClean="0"/>
              <a:t> </a:t>
            </a:r>
            <a:r>
              <a:rPr lang="fr-FR" sz="1600" dirty="0" err="1" smtClean="0"/>
              <a:t>like</a:t>
            </a:r>
            <a:r>
              <a:rPr lang="fr-FR" sz="1600" dirty="0" smtClean="0"/>
              <a:t> "/</a:t>
            </a:r>
            <a:r>
              <a:rPr lang="fr-FR" sz="1600" dirty="0" err="1" smtClean="0"/>
              <a:t>ams</a:t>
            </a:r>
            <a:r>
              <a:rPr lang="fr-FR" sz="1600" dirty="0" smtClean="0"/>
              <a:t>/</a:t>
            </a:r>
            <a:r>
              <a:rPr lang="fr-FR" sz="1600" dirty="0" err="1" smtClean="0"/>
              <a:t>mc</a:t>
            </a:r>
            <a:r>
              <a:rPr lang="fr-FR" sz="1600" dirty="0" smtClean="0"/>
              <a:t>/nt/*" || $</a:t>
            </a:r>
            <a:r>
              <a:rPr lang="fr-FR" sz="1600" dirty="0" err="1" smtClean="0"/>
              <a:t>objPath</a:t>
            </a:r>
            <a:r>
              <a:rPr lang="fr-FR" sz="1600" dirty="0" smtClean="0"/>
              <a:t> </a:t>
            </a:r>
            <a:r>
              <a:rPr lang="fr-FR" sz="1600" dirty="0" err="1" smtClean="0"/>
              <a:t>like</a:t>
            </a:r>
            <a:r>
              <a:rPr lang="fr-FR" sz="1600" dirty="0" smtClean="0"/>
              <a:t> "/</a:t>
            </a:r>
            <a:r>
              <a:rPr lang="fr-FR" sz="1600" dirty="0" err="1" smtClean="0"/>
              <a:t>ams</a:t>
            </a:r>
            <a:r>
              <a:rPr lang="fr-FR" sz="1600" dirty="0" smtClean="0"/>
              <a:t>/</a:t>
            </a:r>
            <a:r>
              <a:rPr lang="fr-FR" sz="1600" dirty="0" err="1" smtClean="0"/>
              <a:t>mc</a:t>
            </a:r>
            <a:r>
              <a:rPr lang="fr-FR" sz="1600" dirty="0" smtClean="0"/>
              <a:t>/2011B/*") {</a:t>
            </a:r>
          </a:p>
          <a:p>
            <a:pPr>
              <a:buNone/>
            </a:pPr>
            <a:r>
              <a:rPr lang="fr-FR" sz="1600" dirty="0" smtClean="0"/>
              <a:t>		</a:t>
            </a:r>
            <a:r>
              <a:rPr lang="fr-FR" sz="1600" dirty="0" err="1" smtClean="0"/>
              <a:t>delay</a:t>
            </a:r>
            <a:r>
              <a:rPr lang="fr-FR" sz="1600" dirty="0" smtClean="0"/>
              <a:t>("&lt;PLUSET&gt;1h&lt;/PLUSET&gt;&lt;EF&gt;1h DOUBLE UNTIL    			SUCCESS OR 6 TIMES&lt;/EF&gt;"){</a:t>
            </a:r>
          </a:p>
          <a:p>
            <a:pPr>
              <a:buNone/>
            </a:pPr>
            <a:r>
              <a:rPr lang="fr-FR" sz="1600" dirty="0" smtClean="0"/>
              <a:t>			</a:t>
            </a:r>
            <a:r>
              <a:rPr lang="fr-FR" sz="1600" dirty="0" err="1" smtClean="0"/>
              <a:t>msiSysReplDataObj</a:t>
            </a:r>
            <a:r>
              <a:rPr lang="fr-FR" sz="1600" dirty="0" smtClean="0"/>
              <a:t>('stageResc2','</a:t>
            </a:r>
            <a:r>
              <a:rPr lang="fr-FR" sz="1600" dirty="0" err="1" smtClean="0"/>
              <a:t>null</a:t>
            </a:r>
            <a:r>
              <a:rPr lang="fr-FR" sz="1600" dirty="0" smtClean="0"/>
              <a:t>'); </a:t>
            </a:r>
          </a:p>
          <a:p>
            <a:pPr>
              <a:buNone/>
            </a:pPr>
            <a:r>
              <a:rPr lang="fr-FR" sz="1600" dirty="0" smtClean="0"/>
              <a:t>		} </a:t>
            </a:r>
          </a:p>
          <a:p>
            <a:pPr>
              <a:buNone/>
            </a:pPr>
            <a:r>
              <a:rPr lang="fr-FR" sz="1600" dirty="0" smtClean="0"/>
              <a:t>	} </a:t>
            </a:r>
          </a:p>
          <a:p>
            <a:pPr>
              <a:buNone/>
            </a:pPr>
            <a:r>
              <a:rPr lang="fr-FR" sz="1600" dirty="0" smtClean="0"/>
              <a:t>}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317704" cy="609600"/>
          </a:xfrm>
        </p:spPr>
        <p:txBody>
          <a:bodyPr/>
          <a:lstStyle/>
          <a:p>
            <a:r>
              <a:rPr lang="fr-FR" dirty="0" smtClean="0"/>
              <a:t>Mass Storage System management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Purge of the </a:t>
            </a:r>
            <a:r>
              <a:rPr lang="fr-FR" sz="2400" dirty="0" err="1" smtClean="0"/>
              <a:t>disk</a:t>
            </a:r>
            <a:r>
              <a:rPr lang="fr-FR" sz="2400" dirty="0" smtClean="0"/>
              <a:t> cache :</a:t>
            </a:r>
          </a:p>
          <a:p>
            <a:pPr lvl="1"/>
            <a:r>
              <a:rPr lang="fr-FR" sz="2400" dirty="0" smtClean="0"/>
              <a:t>Purge 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</a:t>
            </a:r>
            <a:r>
              <a:rPr lang="fr-FR" sz="2400" dirty="0" err="1" smtClean="0"/>
              <a:t>triggered</a:t>
            </a:r>
            <a:r>
              <a:rPr lang="fr-FR" sz="2400" dirty="0" smtClean="0"/>
              <a:t> </a:t>
            </a:r>
            <a:r>
              <a:rPr lang="fr-FR" sz="2400" dirty="0" err="1" smtClean="0"/>
              <a:t>every</a:t>
            </a:r>
            <a:r>
              <a:rPr lang="fr-FR" sz="2400" dirty="0" smtClean="0"/>
              <a:t> n </a:t>
            </a:r>
            <a:r>
              <a:rPr lang="fr-FR" sz="2400" dirty="0" err="1" smtClean="0"/>
              <a:t>hours</a:t>
            </a:r>
            <a:r>
              <a:rPr lang="fr-FR" sz="2400" dirty="0" smtClean="0"/>
              <a:t>.</a:t>
            </a:r>
          </a:p>
          <a:p>
            <a:pPr lvl="1"/>
            <a:r>
              <a:rPr lang="fr-FR" sz="2400" dirty="0" smtClean="0"/>
              <a:t>If total size </a:t>
            </a:r>
            <a:r>
              <a:rPr lang="fr-FR" sz="2400" dirty="0" err="1" smtClean="0"/>
              <a:t>used</a:t>
            </a:r>
            <a:r>
              <a:rPr lang="fr-FR" sz="2400" dirty="0" smtClean="0"/>
              <a:t> in the cache &gt; </a:t>
            </a:r>
            <a:r>
              <a:rPr lang="fr-FR" sz="2400" dirty="0" err="1" smtClean="0"/>
              <a:t>limit</a:t>
            </a:r>
            <a:r>
              <a:rPr lang="fr-FR" sz="2400" dirty="0" smtClean="0"/>
              <a:t> </a:t>
            </a:r>
            <a:r>
              <a:rPr lang="fr-FR" sz="2400" dirty="0" err="1" smtClean="0"/>
              <a:t>then</a:t>
            </a:r>
            <a:r>
              <a:rPr lang="fr-FR" sz="2400" dirty="0" smtClean="0"/>
              <a:t>:</a:t>
            </a:r>
          </a:p>
          <a:p>
            <a:pPr lvl="2"/>
            <a:r>
              <a:rPr lang="fr-FR" dirty="0" err="1" smtClean="0"/>
              <a:t>Remove</a:t>
            </a:r>
            <a:r>
              <a:rPr lang="fr-FR" dirty="0" smtClean="0"/>
              <a:t> the </a:t>
            </a:r>
            <a:r>
              <a:rPr lang="fr-FR" dirty="0" err="1" smtClean="0"/>
              <a:t>oldest</a:t>
            </a:r>
            <a:r>
              <a:rPr lang="fr-FR" dirty="0" smtClean="0"/>
              <a:t> files </a:t>
            </a:r>
            <a:r>
              <a:rPr lang="fr-FR" dirty="0" err="1" smtClean="0"/>
              <a:t>present</a:t>
            </a:r>
            <a:r>
              <a:rPr lang="fr-FR" dirty="0" smtClean="0"/>
              <a:t> in the </a:t>
            </a:r>
            <a:r>
              <a:rPr lang="fr-FR" dirty="0" err="1" smtClean="0"/>
              <a:t>disk</a:t>
            </a:r>
            <a:r>
              <a:rPr lang="fr-FR" dirty="0" smtClean="0"/>
              <a:t> cache (</a:t>
            </a:r>
            <a:r>
              <a:rPr lang="fr-FR" dirty="0" err="1" smtClean="0"/>
              <a:t>only</a:t>
            </a:r>
            <a:r>
              <a:rPr lang="fr-FR" dirty="0" smtClean="0"/>
              <a:t> the </a:t>
            </a:r>
            <a:r>
              <a:rPr lang="fr-FR" dirty="0" err="1" smtClean="0"/>
              <a:t>ones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have </a:t>
            </a:r>
            <a:r>
              <a:rPr lang="fr-FR" dirty="0" err="1" smtClean="0"/>
              <a:t>already</a:t>
            </a:r>
            <a:r>
              <a:rPr lang="fr-FR" dirty="0" smtClean="0"/>
              <a:t> a </a:t>
            </a:r>
            <a:r>
              <a:rPr lang="fr-FR" dirty="0" err="1" smtClean="0"/>
              <a:t>replica</a:t>
            </a:r>
            <a:r>
              <a:rPr lang="fr-FR" dirty="0" smtClean="0"/>
              <a:t>).</a:t>
            </a:r>
          </a:p>
          <a:p>
            <a:pPr lvl="2"/>
            <a:r>
              <a:rPr lang="fr-FR" dirty="0" smtClean="0"/>
              <a:t>Continue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until</a:t>
            </a:r>
            <a:r>
              <a:rPr lang="fr-FR" dirty="0" smtClean="0"/>
              <a:t> the total size </a:t>
            </a:r>
            <a:r>
              <a:rPr lang="fr-FR" dirty="0" err="1" smtClean="0"/>
              <a:t>goes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r>
              <a:rPr lang="fr-FR" dirty="0" smtClean="0"/>
              <a:t>.</a:t>
            </a:r>
          </a:p>
          <a:p>
            <a:r>
              <a:rPr lang="fr-FR" sz="2400" dirty="0" err="1" smtClean="0"/>
              <a:t>Rule</a:t>
            </a:r>
            <a:r>
              <a:rPr lang="fr-FR" sz="2400" dirty="0" smtClean="0"/>
              <a:t>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in clients/</a:t>
            </a:r>
            <a:r>
              <a:rPr lang="fr-FR" sz="2400" dirty="0" err="1" smtClean="0"/>
              <a:t>icommands</a:t>
            </a:r>
            <a:r>
              <a:rPr lang="fr-FR" sz="2400" dirty="0" smtClean="0"/>
              <a:t>/…..</a:t>
            </a: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245696" cy="609600"/>
          </a:xfrm>
        </p:spPr>
        <p:txBody>
          <a:bodyPr/>
          <a:lstStyle/>
          <a:p>
            <a:r>
              <a:rPr lang="fr-FR" sz="2500" dirty="0" err="1" smtClean="0"/>
              <a:t>Rules</a:t>
            </a:r>
            <a:r>
              <a:rPr lang="fr-FR" sz="2500" dirty="0" smtClean="0"/>
              <a:t> </a:t>
            </a:r>
            <a:r>
              <a:rPr lang="fr-FR" sz="2500" dirty="0" err="1" smtClean="0"/>
              <a:t>examples</a:t>
            </a:r>
            <a:r>
              <a:rPr lang="fr-FR" sz="2500" dirty="0" smtClean="0"/>
              <a:t>: </a:t>
            </a:r>
            <a:r>
              <a:rPr lang="fr-FR" sz="2500" dirty="0" err="1" smtClean="0"/>
              <a:t>resource</a:t>
            </a:r>
            <a:r>
              <a:rPr lang="fr-FR" sz="2500" dirty="0" smtClean="0"/>
              <a:t> monitoring system</a:t>
            </a:r>
            <a:endParaRPr lang="fr-FR" sz="25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95288" y="3429000"/>
            <a:ext cx="2016125" cy="7921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500">
                <a:effectLst>
                  <a:outerShdw blurRad="38100" dist="38100" dir="2700000" algn="tl">
                    <a:srgbClr val="FFFFFF"/>
                  </a:outerShdw>
                </a:effectLst>
              </a:rPr>
              <a:t>iRODS iCAT server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843213" y="1125538"/>
            <a:ext cx="2592387" cy="979487"/>
            <a:chOff x="1791" y="709"/>
            <a:chExt cx="1633" cy="617"/>
          </a:xfrm>
        </p:grpSpPr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1791" y="863"/>
              <a:ext cx="1167" cy="424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191" y="978"/>
              <a:ext cx="233" cy="309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073" y="709"/>
              <a:ext cx="272" cy="347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2957" y="902"/>
              <a:ext cx="116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957" y="1171"/>
              <a:ext cx="116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3563938" y="2349500"/>
            <a:ext cx="2592387" cy="1223963"/>
            <a:chOff x="3334" y="1253"/>
            <a:chExt cx="1905" cy="907"/>
          </a:xfrm>
        </p:grpSpPr>
        <p:sp>
          <p:nvSpPr>
            <p:cNvPr id="15" name="AutoShape 31"/>
            <p:cNvSpPr>
              <a:spLocks noChangeArrowheads="1"/>
            </p:cNvSpPr>
            <p:nvPr/>
          </p:nvSpPr>
          <p:spPr bwMode="auto">
            <a:xfrm>
              <a:off x="3334" y="1434"/>
              <a:ext cx="1361" cy="49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>
              <a:off x="4967" y="1570"/>
              <a:ext cx="272" cy="363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AutoShape 33"/>
            <p:cNvSpPr>
              <a:spLocks noChangeArrowheads="1"/>
            </p:cNvSpPr>
            <p:nvPr/>
          </p:nvSpPr>
          <p:spPr bwMode="auto">
            <a:xfrm>
              <a:off x="4830" y="1253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AutoShape 34"/>
            <p:cNvSpPr>
              <a:spLocks noChangeArrowheads="1"/>
            </p:cNvSpPr>
            <p:nvPr/>
          </p:nvSpPr>
          <p:spPr bwMode="auto">
            <a:xfrm>
              <a:off x="4830" y="1752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4694" y="1480"/>
              <a:ext cx="1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4694" y="1797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276600" y="4033838"/>
            <a:ext cx="2592388" cy="979487"/>
            <a:chOff x="2064" y="2541"/>
            <a:chExt cx="1633" cy="617"/>
          </a:xfrm>
        </p:grpSpPr>
        <p:sp>
          <p:nvSpPr>
            <p:cNvPr id="22" name="AutoShape 38"/>
            <p:cNvSpPr>
              <a:spLocks noChangeArrowheads="1"/>
            </p:cNvSpPr>
            <p:nvPr/>
          </p:nvSpPr>
          <p:spPr bwMode="auto">
            <a:xfrm>
              <a:off x="2064" y="2541"/>
              <a:ext cx="1167" cy="424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23" name="AutoShape 39"/>
            <p:cNvSpPr>
              <a:spLocks noChangeArrowheads="1"/>
            </p:cNvSpPr>
            <p:nvPr/>
          </p:nvSpPr>
          <p:spPr bwMode="auto">
            <a:xfrm>
              <a:off x="3464" y="2656"/>
              <a:ext cx="233" cy="309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3346" y="2811"/>
              <a:ext cx="272" cy="347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 flipV="1">
              <a:off x="3230" y="2580"/>
              <a:ext cx="116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3230" y="2849"/>
              <a:ext cx="116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2555875" y="5157788"/>
            <a:ext cx="2592388" cy="1223962"/>
            <a:chOff x="3334" y="1253"/>
            <a:chExt cx="1905" cy="907"/>
          </a:xfrm>
        </p:grpSpPr>
        <p:sp>
          <p:nvSpPr>
            <p:cNvPr id="28" name="AutoShape 45"/>
            <p:cNvSpPr>
              <a:spLocks noChangeArrowheads="1"/>
            </p:cNvSpPr>
            <p:nvPr/>
          </p:nvSpPr>
          <p:spPr bwMode="auto">
            <a:xfrm>
              <a:off x="3334" y="1434"/>
              <a:ext cx="1361" cy="499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5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iRODS data server</a:t>
              </a:r>
            </a:p>
          </p:txBody>
        </p:sp>
        <p:sp>
          <p:nvSpPr>
            <p:cNvPr id="29" name="AutoShape 46"/>
            <p:cNvSpPr>
              <a:spLocks noChangeArrowheads="1"/>
            </p:cNvSpPr>
            <p:nvPr/>
          </p:nvSpPr>
          <p:spPr bwMode="auto">
            <a:xfrm>
              <a:off x="4967" y="1570"/>
              <a:ext cx="272" cy="363"/>
            </a:xfrm>
            <a:prstGeom prst="flowChartMagneticDisk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utoShape 47"/>
            <p:cNvSpPr>
              <a:spLocks noChangeArrowheads="1"/>
            </p:cNvSpPr>
            <p:nvPr/>
          </p:nvSpPr>
          <p:spPr bwMode="auto">
            <a:xfrm>
              <a:off x="4830" y="1253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utoShape 48"/>
            <p:cNvSpPr>
              <a:spLocks noChangeArrowheads="1"/>
            </p:cNvSpPr>
            <p:nvPr/>
          </p:nvSpPr>
          <p:spPr bwMode="auto">
            <a:xfrm>
              <a:off x="4830" y="1752"/>
              <a:ext cx="317" cy="408"/>
            </a:xfrm>
            <a:prstGeom prst="flowChartMagneticDisk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49"/>
            <p:cNvSpPr>
              <a:spLocks noChangeShapeType="1"/>
            </p:cNvSpPr>
            <p:nvPr/>
          </p:nvSpPr>
          <p:spPr bwMode="auto">
            <a:xfrm flipV="1">
              <a:off x="4694" y="1480"/>
              <a:ext cx="136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50"/>
            <p:cNvSpPr>
              <a:spLocks noChangeShapeType="1"/>
            </p:cNvSpPr>
            <p:nvPr/>
          </p:nvSpPr>
          <p:spPr bwMode="auto">
            <a:xfrm>
              <a:off x="4694" y="1797"/>
              <a:ext cx="136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5292725" y="3860800"/>
            <a:ext cx="504825" cy="431800"/>
          </a:xfrm>
          <a:prstGeom prst="flowChartMagneticTape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utoShape 53"/>
          <p:cNvSpPr>
            <a:spLocks noChangeArrowheads="1"/>
          </p:cNvSpPr>
          <p:nvPr/>
        </p:nvSpPr>
        <p:spPr bwMode="auto">
          <a:xfrm>
            <a:off x="4859338" y="1989138"/>
            <a:ext cx="504825" cy="431800"/>
          </a:xfrm>
          <a:prstGeom prst="flowChartMagneticTape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 flipV="1">
            <a:off x="2195513" y="1989138"/>
            <a:ext cx="720725" cy="1439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2411413" y="3141663"/>
            <a:ext cx="11525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>
            <a:off x="2411413" y="4149725"/>
            <a:ext cx="86518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>
            <a:off x="1835150" y="4221163"/>
            <a:ext cx="720725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6227763" y="2060575"/>
            <a:ext cx="2916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Ask each server for its metrics: rule engine cron task (msi).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6227763" y="2997200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endParaRPr lang="fr-FR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Tx/>
              <a:buAutoNum type="arabicPeriod"/>
            </a:pPr>
            <a:endParaRPr lang="fr-FR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6227763" y="2997200"/>
            <a:ext cx="2916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2.     Performance script launched on each server.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" name="AutoShape 64"/>
          <p:cNvSpPr>
            <a:spLocks noChangeArrowheads="1"/>
          </p:cNvSpPr>
          <p:nvPr/>
        </p:nvSpPr>
        <p:spPr bwMode="auto">
          <a:xfrm>
            <a:off x="3419475" y="2060575"/>
            <a:ext cx="647700" cy="2159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" name="Group 68"/>
          <p:cNvGrpSpPr>
            <a:grpSpLocks/>
          </p:cNvGrpSpPr>
          <p:nvPr/>
        </p:nvGrpSpPr>
        <p:grpSpPr bwMode="auto">
          <a:xfrm>
            <a:off x="2268538" y="1125538"/>
            <a:ext cx="936625" cy="576262"/>
            <a:chOff x="418" y="1026"/>
            <a:chExt cx="590" cy="363"/>
          </a:xfrm>
        </p:grpSpPr>
        <p:sp>
          <p:nvSpPr>
            <p:cNvPr id="45" name="Text Box 65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46" name="AutoShape 66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AutoShape 67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8" name="Group 69"/>
          <p:cNvGrpSpPr>
            <a:grpSpLocks/>
          </p:cNvGrpSpPr>
          <p:nvPr/>
        </p:nvGrpSpPr>
        <p:grpSpPr bwMode="auto">
          <a:xfrm>
            <a:off x="3203575" y="2205038"/>
            <a:ext cx="936625" cy="576262"/>
            <a:chOff x="418" y="1026"/>
            <a:chExt cx="590" cy="363"/>
          </a:xfrm>
        </p:grpSpPr>
        <p:sp>
          <p:nvSpPr>
            <p:cNvPr id="49" name="Text Box 70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0" name="AutoShape 71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2" name="Group 73"/>
          <p:cNvGrpSpPr>
            <a:grpSpLocks/>
          </p:cNvGrpSpPr>
          <p:nvPr/>
        </p:nvGrpSpPr>
        <p:grpSpPr bwMode="auto">
          <a:xfrm>
            <a:off x="3059113" y="3644900"/>
            <a:ext cx="936625" cy="576263"/>
            <a:chOff x="418" y="1026"/>
            <a:chExt cx="590" cy="363"/>
          </a:xfrm>
        </p:grpSpPr>
        <p:sp>
          <p:nvSpPr>
            <p:cNvPr id="53" name="Text Box 74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4" name="AutoShape 75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AutoShape 76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2627313" y="5013325"/>
            <a:ext cx="936625" cy="576263"/>
            <a:chOff x="418" y="1026"/>
            <a:chExt cx="590" cy="363"/>
          </a:xfrm>
        </p:grpSpPr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418" y="1130"/>
              <a:ext cx="5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 script</a:t>
              </a:r>
            </a:p>
          </p:txBody>
        </p:sp>
        <p:sp>
          <p:nvSpPr>
            <p:cNvPr id="58" name="AutoShape 79"/>
            <p:cNvSpPr>
              <a:spLocks noChangeArrowheads="1"/>
            </p:cNvSpPr>
            <p:nvPr/>
          </p:nvSpPr>
          <p:spPr bwMode="auto">
            <a:xfrm>
              <a:off x="521" y="1253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AutoShape 80"/>
            <p:cNvSpPr>
              <a:spLocks noChangeArrowheads="1"/>
            </p:cNvSpPr>
            <p:nvPr/>
          </p:nvSpPr>
          <p:spPr bwMode="auto">
            <a:xfrm flipV="1">
              <a:off x="521" y="1026"/>
              <a:ext cx="409" cy="136"/>
            </a:xfrm>
            <a:prstGeom prst="curvedUpArrow">
              <a:avLst>
                <a:gd name="adj1" fmla="val 60147"/>
                <a:gd name="adj2" fmla="val 120294"/>
                <a:gd name="adj3" fmla="val 33333"/>
              </a:avLst>
            </a:prstGeom>
            <a:solidFill>
              <a:srgbClr val="FF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" name="Line 82"/>
          <p:cNvSpPr>
            <a:spLocks noChangeShapeType="1"/>
          </p:cNvSpPr>
          <p:nvPr/>
        </p:nvSpPr>
        <p:spPr bwMode="auto">
          <a:xfrm flipH="1" flipV="1">
            <a:off x="1979613" y="4221163"/>
            <a:ext cx="647700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1" name="Line 83"/>
          <p:cNvSpPr>
            <a:spLocks noChangeShapeType="1"/>
          </p:cNvSpPr>
          <p:nvPr/>
        </p:nvSpPr>
        <p:spPr bwMode="auto">
          <a:xfrm flipH="1" flipV="1">
            <a:off x="2411413" y="4005263"/>
            <a:ext cx="865187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2" name="Line 84"/>
          <p:cNvSpPr>
            <a:spLocks noChangeShapeType="1"/>
          </p:cNvSpPr>
          <p:nvPr/>
        </p:nvSpPr>
        <p:spPr bwMode="auto">
          <a:xfrm flipH="1">
            <a:off x="2411413" y="2997200"/>
            <a:ext cx="11525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3" name="Line 85"/>
          <p:cNvSpPr>
            <a:spLocks noChangeShapeType="1"/>
          </p:cNvSpPr>
          <p:nvPr/>
        </p:nvSpPr>
        <p:spPr bwMode="auto">
          <a:xfrm flipH="1">
            <a:off x="2339975" y="2060575"/>
            <a:ext cx="71913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4" name="Text Box 86"/>
          <p:cNvSpPr txBox="1">
            <a:spLocks noChangeArrowheads="1"/>
          </p:cNvSpPr>
          <p:nvPr/>
        </p:nvSpPr>
        <p:spPr bwMode="auto">
          <a:xfrm>
            <a:off x="6227763" y="3933825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3.     Results sent back to the iCAT.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6227763" y="4652963"/>
            <a:ext cx="2916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4.     Store metrics into iCAT.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6" name="Group 94"/>
          <p:cNvGrpSpPr>
            <a:grpSpLocks/>
          </p:cNvGrpSpPr>
          <p:nvPr/>
        </p:nvGrpSpPr>
        <p:grpSpPr bwMode="auto">
          <a:xfrm>
            <a:off x="1042988" y="2565400"/>
            <a:ext cx="647700" cy="863600"/>
            <a:chOff x="657" y="1616"/>
            <a:chExt cx="408" cy="544"/>
          </a:xfrm>
        </p:grpSpPr>
        <p:sp>
          <p:nvSpPr>
            <p:cNvPr id="67" name="AutoShape 88"/>
            <p:cNvSpPr>
              <a:spLocks noChangeArrowheads="1"/>
            </p:cNvSpPr>
            <p:nvPr/>
          </p:nvSpPr>
          <p:spPr bwMode="auto">
            <a:xfrm>
              <a:off x="748" y="1888"/>
              <a:ext cx="227" cy="272"/>
            </a:xfrm>
            <a:prstGeom prst="upArrow">
              <a:avLst>
                <a:gd name="adj1" fmla="val 50000"/>
                <a:gd name="adj2" fmla="val 29956"/>
              </a:avLst>
            </a:prstGeom>
            <a:solidFill>
              <a:srgbClr val="FF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AutoShape 92"/>
            <p:cNvSpPr>
              <a:spLocks noChangeArrowheads="1"/>
            </p:cNvSpPr>
            <p:nvPr/>
          </p:nvSpPr>
          <p:spPr bwMode="auto">
            <a:xfrm>
              <a:off x="657" y="1616"/>
              <a:ext cx="408" cy="272"/>
            </a:xfrm>
            <a:prstGeom prst="flowChartAlternateProcess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DB</a:t>
              </a:r>
            </a:p>
          </p:txBody>
        </p:sp>
      </p:grpSp>
      <p:sp>
        <p:nvSpPr>
          <p:cNvPr id="69" name="Text Box 95"/>
          <p:cNvSpPr txBox="1">
            <a:spLocks noChangeArrowheads="1"/>
          </p:cNvSpPr>
          <p:nvPr/>
        </p:nvSpPr>
        <p:spPr bwMode="auto">
          <a:xfrm>
            <a:off x="6227763" y="5300663"/>
            <a:ext cx="30972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fr-FR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5.     Compute a «quality factor» for each server stored in an other table: r.e. cron task (msi).</a:t>
            </a:r>
            <a:endParaRPr lang="fr-FR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1" grpId="0"/>
      <p:bldP spid="42" grpId="0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/>
      <p:bldP spid="65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048672" cy="609600"/>
          </a:xfrm>
        </p:spPr>
        <p:txBody>
          <a:bodyPr/>
          <a:lstStyle/>
          <a:p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: </a:t>
            </a:r>
            <a:r>
              <a:rPr lang="fr-FR" dirty="0" err="1" smtClean="0"/>
              <a:t>resource</a:t>
            </a:r>
            <a:r>
              <a:rPr lang="fr-FR" dirty="0" smtClean="0"/>
              <a:t> monitoring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58200" cy="4114800"/>
          </a:xfrm>
        </p:spPr>
        <p:txBody>
          <a:bodyPr/>
          <a:lstStyle/>
          <a:p>
            <a:r>
              <a:rPr lang="fr-FR" sz="2200" dirty="0" err="1" smtClean="0"/>
              <a:t>acServerMonPerf</a:t>
            </a:r>
            <a:r>
              <a:rPr lang="fr-FR" sz="2200" dirty="0" smtClean="0"/>
              <a:t>  { </a:t>
            </a:r>
          </a:p>
          <a:p>
            <a:pPr lvl="1">
              <a:buNone/>
            </a:pPr>
            <a:r>
              <a:rPr lang="fr-FR" sz="2200" dirty="0" smtClean="0"/>
              <a:t>	</a:t>
            </a:r>
            <a:r>
              <a:rPr lang="fr-FR" sz="2200" dirty="0" err="1" smtClean="0"/>
              <a:t>delay</a:t>
            </a:r>
            <a:r>
              <a:rPr lang="fr-FR" sz="2200" dirty="0" smtClean="0"/>
              <a:t>("&lt;EF&gt;10m&lt;/EF&gt;") { </a:t>
            </a:r>
          </a:p>
          <a:p>
            <a:pPr lvl="1">
              <a:buNone/>
            </a:pPr>
            <a:r>
              <a:rPr lang="fr-FR" sz="2200" dirty="0" smtClean="0"/>
              <a:t>		</a:t>
            </a:r>
            <a:r>
              <a:rPr lang="fr-FR" sz="2200" dirty="0" err="1" smtClean="0"/>
              <a:t>msiServerMonPerf</a:t>
            </a:r>
            <a:r>
              <a:rPr lang="fr-FR" sz="2200" dirty="0" smtClean="0"/>
              <a:t>("default", "default"); </a:t>
            </a:r>
          </a:p>
          <a:p>
            <a:pPr lvl="1">
              <a:buNone/>
            </a:pPr>
            <a:r>
              <a:rPr lang="fr-FR" sz="2200" dirty="0" smtClean="0"/>
              <a:t>	} </a:t>
            </a:r>
          </a:p>
          <a:p>
            <a:pPr lvl="1">
              <a:buNone/>
            </a:pPr>
            <a:r>
              <a:rPr lang="fr-FR" sz="2200" dirty="0" smtClean="0"/>
              <a:t>} </a:t>
            </a:r>
          </a:p>
          <a:p>
            <a:pPr lvl="1">
              <a:buNone/>
            </a:pPr>
            <a:r>
              <a:rPr lang="fr-FR" sz="2200" dirty="0" smtClean="0"/>
              <a:t>input </a:t>
            </a:r>
            <a:r>
              <a:rPr lang="fr-FR" sz="2200" dirty="0" err="1" smtClean="0"/>
              <a:t>null</a:t>
            </a:r>
            <a:r>
              <a:rPr lang="fr-FR" sz="2200" dirty="0" smtClean="0"/>
              <a:t> </a:t>
            </a:r>
          </a:p>
          <a:p>
            <a:pPr lvl="1">
              <a:buNone/>
            </a:pPr>
            <a:r>
              <a:rPr lang="fr-FR" sz="2200" dirty="0" smtClean="0"/>
              <a:t>output </a:t>
            </a:r>
            <a:r>
              <a:rPr lang="fr-FR" sz="2200" dirty="0" err="1" smtClean="0"/>
              <a:t>ruleExecOut</a:t>
            </a:r>
            <a:endParaRPr lang="fr-FR" sz="2200" dirty="0" smtClean="0"/>
          </a:p>
          <a:p>
            <a:r>
              <a:rPr lang="fr-FR" sz="2600" dirty="0" err="1" smtClean="0"/>
              <a:t>Stored</a:t>
            </a:r>
            <a:r>
              <a:rPr lang="fr-FR" sz="2600" dirty="0" smtClean="0"/>
              <a:t> in a file (</a:t>
            </a:r>
            <a:r>
              <a:rPr lang="fr-FR" sz="2600" dirty="0" err="1" smtClean="0"/>
              <a:t>eg</a:t>
            </a:r>
            <a:r>
              <a:rPr lang="fr-FR" sz="2600" dirty="0" smtClean="0"/>
              <a:t>: </a:t>
            </a:r>
            <a:r>
              <a:rPr lang="fr-FR" sz="2600" dirty="0" err="1" smtClean="0"/>
              <a:t>foo.r</a:t>
            </a:r>
            <a:r>
              <a:rPr lang="fr-FR" sz="2600" dirty="0" smtClean="0"/>
              <a:t>) and </a:t>
            </a:r>
            <a:r>
              <a:rPr lang="fr-FR" sz="2600" dirty="0" err="1" smtClean="0"/>
              <a:t>launched</a:t>
            </a:r>
            <a:r>
              <a:rPr lang="fr-FR" sz="2600" dirty="0" smtClean="0"/>
              <a:t> </a:t>
            </a:r>
            <a:r>
              <a:rPr lang="fr-FR" sz="2600" dirty="0" err="1" smtClean="0"/>
              <a:t>like</a:t>
            </a:r>
            <a:r>
              <a:rPr lang="fr-FR" sz="2600" dirty="0" smtClean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:</a:t>
            </a:r>
          </a:p>
          <a:p>
            <a:pPr lvl="1"/>
            <a:r>
              <a:rPr lang="fr-FR" sz="2200" i="1" dirty="0" err="1" smtClean="0"/>
              <a:t>irule</a:t>
            </a:r>
            <a:r>
              <a:rPr lang="fr-FR" sz="2200" i="1" dirty="0" smtClean="0"/>
              <a:t> –F </a:t>
            </a:r>
            <a:r>
              <a:rPr lang="fr-FR" sz="2200" i="1" dirty="0" err="1" smtClean="0"/>
              <a:t>foo.r</a:t>
            </a:r>
            <a:endParaRPr lang="fr-FR" sz="2200" i="1" dirty="0" smtClean="0"/>
          </a:p>
          <a:p>
            <a:pPr lvl="1"/>
            <a:r>
              <a:rPr lang="fr-FR" sz="2200" dirty="0" smtClean="0"/>
              <a:t>In the </a:t>
            </a:r>
            <a:r>
              <a:rPr lang="fr-FR" sz="2200" dirty="0" err="1" smtClean="0"/>
              <a:t>example</a:t>
            </a:r>
            <a:r>
              <a:rPr lang="fr-FR" sz="2200" dirty="0" smtClean="0"/>
              <a:t>,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will</a:t>
            </a:r>
            <a:r>
              <a:rPr lang="fr-FR" sz="2200" dirty="0" smtClean="0"/>
              <a:t> </a:t>
            </a:r>
            <a:r>
              <a:rPr lang="fr-FR" sz="2200" dirty="0" err="1" smtClean="0"/>
              <a:t>run</a:t>
            </a:r>
            <a:r>
              <a:rPr lang="fr-FR" sz="2200" dirty="0" smtClean="0"/>
              <a:t> </a:t>
            </a:r>
            <a:r>
              <a:rPr lang="fr-FR" sz="2200" dirty="0" err="1" smtClean="0"/>
              <a:t>every</a:t>
            </a:r>
            <a:r>
              <a:rPr lang="fr-FR" sz="2200" dirty="0" smtClean="0"/>
              <a:t> 10 minutes.</a:t>
            </a:r>
          </a:p>
          <a:p>
            <a:pPr lvl="1"/>
            <a:r>
              <a:rPr lang="fr-FR" sz="2200" dirty="0" err="1" smtClean="0"/>
              <a:t>Delayed</a:t>
            </a:r>
            <a:r>
              <a:rPr lang="fr-FR" sz="2200" dirty="0" smtClean="0"/>
              <a:t>/</a:t>
            </a:r>
            <a:r>
              <a:rPr lang="fr-FR" sz="2200" dirty="0" err="1" smtClean="0"/>
              <a:t>scheduled</a:t>
            </a:r>
            <a:r>
              <a:rPr lang="fr-FR" sz="2200" dirty="0" smtClean="0"/>
              <a:t> </a:t>
            </a:r>
            <a:r>
              <a:rPr lang="fr-FR" sz="2200" dirty="0" err="1" smtClean="0"/>
              <a:t>tasks</a:t>
            </a:r>
            <a:r>
              <a:rPr lang="fr-FR" sz="2200" dirty="0" smtClean="0"/>
              <a:t> </a:t>
            </a:r>
            <a:r>
              <a:rPr lang="fr-FR" sz="2200" dirty="0" err="1" smtClean="0"/>
              <a:t>handled</a:t>
            </a:r>
            <a:r>
              <a:rPr lang="fr-FR" sz="2200" dirty="0" smtClean="0"/>
              <a:t> by </a:t>
            </a:r>
            <a:r>
              <a:rPr lang="fr-FR" sz="2200" b="1" dirty="0" err="1" smtClean="0"/>
              <a:t>irodsReServer</a:t>
            </a:r>
            <a:r>
              <a:rPr lang="fr-FR" sz="2200" dirty="0" smtClean="0"/>
              <a:t> daemon.</a:t>
            </a:r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58200" cy="4114800"/>
          </a:xfrm>
        </p:spPr>
        <p:txBody>
          <a:bodyPr/>
          <a:lstStyle/>
          <a:p>
            <a:r>
              <a:rPr lang="fr-FR" sz="2000" dirty="0" err="1" smtClean="0">
                <a:sym typeface="Wingdings" pitchFamily="2" charset="2"/>
              </a:rPr>
              <a:t>Rules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used</a:t>
            </a:r>
            <a:r>
              <a:rPr lang="fr-FR" sz="2000" dirty="0" smtClean="0">
                <a:sym typeface="Wingdings" pitchFamily="2" charset="2"/>
              </a:rPr>
              <a:t> for </a:t>
            </a:r>
            <a:r>
              <a:rPr lang="fr-FR" sz="2000" dirty="0" err="1" smtClean="0">
                <a:sym typeface="Wingdings" pitchFamily="2" charset="2"/>
              </a:rPr>
              <a:t>many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purposes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 lvl="1"/>
            <a:r>
              <a:rPr lang="fr-FR" sz="2000" dirty="0" smtClean="0">
                <a:sym typeface="Wingdings" pitchFamily="2" charset="2"/>
              </a:rPr>
              <a:t>For user data </a:t>
            </a:r>
            <a:r>
              <a:rPr lang="fr-FR" sz="2000" dirty="0" err="1" smtClean="0">
                <a:sym typeface="Wingdings" pitchFamily="2" charset="2"/>
              </a:rPr>
              <a:t>workflows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 lvl="2"/>
            <a:r>
              <a:rPr lang="fr-FR" sz="2000" dirty="0" smtClean="0">
                <a:sym typeface="Wingdings" pitchFamily="2" charset="2"/>
              </a:rPr>
              <a:t>registration </a:t>
            </a:r>
            <a:r>
              <a:rPr lang="fr-FR" sz="2000" dirty="0" err="1" smtClean="0">
                <a:sym typeface="Wingdings" pitchFamily="2" charset="2"/>
              </a:rPr>
              <a:t>into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2000" dirty="0" err="1" smtClean="0">
                <a:sym typeface="Wingdings" pitchFamily="2" charset="2"/>
              </a:rPr>
              <a:t>other</a:t>
            </a:r>
            <a:r>
              <a:rPr lang="fr-FR" sz="2000" dirty="0" smtClean="0">
                <a:sym typeface="Wingdings" pitchFamily="2" charset="2"/>
              </a:rPr>
              <a:t> information </a:t>
            </a:r>
            <a:r>
              <a:rPr lang="fr-FR" sz="2000" dirty="0" err="1" smtClean="0">
                <a:sym typeface="Wingdings" pitchFamily="2" charset="2"/>
              </a:rPr>
              <a:t>systems</a:t>
            </a:r>
            <a:r>
              <a:rPr lang="fr-FR" sz="2000" dirty="0" smtClean="0">
                <a:sym typeface="Wingdings" pitchFamily="2" charset="2"/>
              </a:rPr>
              <a:t>.</a:t>
            </a:r>
          </a:p>
          <a:p>
            <a:pPr lvl="2"/>
            <a:r>
              <a:rPr lang="fr-FR" sz="2000" dirty="0" err="1" smtClean="0"/>
              <a:t>Metadata</a:t>
            </a:r>
            <a:r>
              <a:rPr lang="fr-FR" sz="2000" dirty="0" smtClean="0"/>
              <a:t> ingestion.</a:t>
            </a:r>
          </a:p>
          <a:p>
            <a:pPr lvl="2"/>
            <a:r>
              <a:rPr lang="fr-FR" sz="2000" dirty="0" smtClean="0"/>
              <a:t>Fine </a:t>
            </a:r>
            <a:r>
              <a:rPr lang="fr-FR" sz="2000" dirty="0" err="1" smtClean="0"/>
              <a:t>grained</a:t>
            </a:r>
            <a:r>
              <a:rPr lang="fr-FR" sz="2000" dirty="0" smtClean="0"/>
              <a:t> </a:t>
            </a:r>
            <a:r>
              <a:rPr lang="fr-FR" sz="2000" dirty="0" err="1" smtClean="0"/>
              <a:t>access</a:t>
            </a:r>
            <a:r>
              <a:rPr lang="fr-FR" sz="2000" dirty="0" smtClean="0"/>
              <a:t> control.</a:t>
            </a:r>
          </a:p>
          <a:p>
            <a:pPr lvl="2"/>
            <a:r>
              <a:rPr lang="fr-FR" sz="2000" dirty="0" smtClean="0"/>
              <a:t>Transfer performance (« </a:t>
            </a:r>
            <a:r>
              <a:rPr lang="fr-FR" sz="2000" dirty="0" err="1" smtClean="0"/>
              <a:t>limit</a:t>
            </a:r>
            <a:r>
              <a:rPr lang="fr-FR" sz="2000" dirty="0" smtClean="0"/>
              <a:t> the </a:t>
            </a:r>
            <a:r>
              <a:rPr lang="fr-FR" sz="2000" dirty="0" err="1" smtClean="0"/>
              <a:t>bandwidth</a:t>
            </a:r>
            <a:r>
              <a:rPr lang="fr-FR" sz="2000" dirty="0" smtClean="0"/>
              <a:t> » of certain clients: </a:t>
            </a:r>
            <a:r>
              <a:rPr lang="fr-FR" sz="2000" dirty="0" err="1" smtClean="0"/>
              <a:t>kind</a:t>
            </a:r>
            <a:r>
              <a:rPr lang="fr-FR" sz="2000" dirty="0" smtClean="0"/>
              <a:t> of </a:t>
            </a:r>
            <a:r>
              <a:rPr lang="fr-FR" sz="2000" dirty="0" err="1" smtClean="0"/>
              <a:t>QoS</a:t>
            </a:r>
            <a:r>
              <a:rPr lang="fr-FR" sz="2000" dirty="0" smtClean="0"/>
              <a:t>).</a:t>
            </a:r>
          </a:p>
          <a:p>
            <a:pPr lvl="2"/>
            <a:r>
              <a:rPr lang="fr-FR" sz="2000" dirty="0" smtClean="0"/>
              <a:t>Interactions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external</a:t>
            </a:r>
            <a:r>
              <a:rPr lang="fr-FR" sz="2000" dirty="0" smtClean="0"/>
              <a:t> </a:t>
            </a:r>
            <a:r>
              <a:rPr lang="fr-FR" sz="2000" dirty="0" err="1" smtClean="0"/>
              <a:t>databases</a:t>
            </a:r>
            <a:r>
              <a:rPr lang="fr-FR" sz="2000" dirty="0" smtClean="0"/>
              <a:t> (batch job management).</a:t>
            </a:r>
            <a:endParaRPr lang="fr-FR" sz="2000" dirty="0" smtClean="0"/>
          </a:p>
          <a:p>
            <a:pPr lvl="1"/>
            <a:r>
              <a:rPr lang="fr-FR" sz="2000" dirty="0" smtClean="0"/>
              <a:t>For </a:t>
            </a:r>
            <a:r>
              <a:rPr lang="fr-FR" sz="2000" dirty="0" err="1" smtClean="0"/>
              <a:t>administrators</a:t>
            </a:r>
            <a:r>
              <a:rPr lang="fr-FR" sz="2000" dirty="0" smtClean="0"/>
              <a:t>:</a:t>
            </a:r>
          </a:p>
          <a:p>
            <a:pPr lvl="2"/>
            <a:r>
              <a:rPr lang="fr-FR" sz="2000" dirty="0" smtClean="0"/>
              <a:t>cache </a:t>
            </a:r>
            <a:r>
              <a:rPr lang="fr-FR" sz="2000" dirty="0" err="1" smtClean="0"/>
              <a:t>resource</a:t>
            </a:r>
            <a:r>
              <a:rPr lang="fr-FR" sz="2000" dirty="0" smtClean="0"/>
              <a:t> purge.</a:t>
            </a:r>
          </a:p>
          <a:p>
            <a:pPr lvl="2"/>
            <a:r>
              <a:rPr lang="fr-FR" sz="2000" dirty="0" smtClean="0"/>
              <a:t>migrations to MSS</a:t>
            </a:r>
          </a:p>
          <a:p>
            <a:pPr lvl="2"/>
            <a:r>
              <a:rPr lang="fr-FR" sz="2000" dirty="0" smtClean="0"/>
              <a:t>files </a:t>
            </a:r>
            <a:r>
              <a:rPr lang="fr-FR" sz="2000" dirty="0" err="1" smtClean="0"/>
              <a:t>aggregation</a:t>
            </a:r>
            <a:r>
              <a:rPr lang="fr-FR" sz="2000" dirty="0" smtClean="0"/>
              <a:t> </a:t>
            </a:r>
            <a:r>
              <a:rPr lang="fr-FR" sz="2000" dirty="0" err="1" smtClean="0"/>
              <a:t>before</a:t>
            </a:r>
            <a:r>
              <a:rPr lang="fr-FR" sz="2000" dirty="0" smtClean="0"/>
              <a:t> migration to MSS.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err="1" smtClean="0"/>
              <a:t>Provide</a:t>
            </a:r>
            <a:r>
              <a:rPr lang="fr-FR" sz="2800" dirty="0" smtClean="0"/>
              <a:t> more </a:t>
            </a:r>
            <a:r>
              <a:rPr lang="fr-FR" sz="2800" dirty="0" err="1" smtClean="0"/>
              <a:t>rights</a:t>
            </a:r>
            <a:r>
              <a:rPr lang="fr-FR" sz="2800" dirty="0" smtClean="0"/>
              <a:t> for </a:t>
            </a:r>
            <a:r>
              <a:rPr lang="fr-FR" sz="2800" dirty="0" err="1" smtClean="0"/>
              <a:t>remote</a:t>
            </a:r>
            <a:r>
              <a:rPr lang="fr-FR" sz="2800" dirty="0" smtClean="0"/>
              <a:t> </a:t>
            </a:r>
            <a:r>
              <a:rPr lang="fr-FR" sz="2800" dirty="0" err="1" smtClean="0"/>
              <a:t>administrators</a:t>
            </a:r>
            <a:r>
              <a:rPr lang="fr-FR" sz="2800" dirty="0" smtClean="0"/>
              <a:t>:</a:t>
            </a:r>
          </a:p>
          <a:p>
            <a:pPr lvl="1"/>
            <a:r>
              <a:rPr lang="fr-FR" dirty="0" err="1" smtClean="0"/>
              <a:t>Ability</a:t>
            </a:r>
            <a:r>
              <a:rPr lang="fr-FR" dirty="0" smtClean="0"/>
              <a:t> to update the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remotely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the servers.</a:t>
            </a:r>
          </a:p>
          <a:p>
            <a:pPr lvl="1"/>
            <a:r>
              <a:rPr lang="fr-FR" dirty="0" smtClean="0"/>
              <a:t>Tools are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, </a:t>
            </a:r>
            <a:r>
              <a:rPr lang="fr-FR" dirty="0" err="1" smtClean="0"/>
              <a:t>core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on the </a:t>
            </a:r>
            <a:r>
              <a:rPr lang="fr-FR" dirty="0" err="1" smtClean="0"/>
              <a:t>fly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server restart. </a:t>
            </a:r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find</a:t>
            </a:r>
            <a:r>
              <a:rPr lang="fr-FR" dirty="0" smtClean="0"/>
              <a:t> the right </a:t>
            </a:r>
            <a:r>
              <a:rPr lang="fr-FR" dirty="0" err="1" smtClean="0"/>
              <a:t>procedure</a:t>
            </a:r>
            <a:r>
              <a:rPr lang="fr-FR" dirty="0" smtClean="0"/>
              <a:t> to do </a:t>
            </a:r>
            <a:r>
              <a:rPr lang="fr-FR" dirty="0" err="1" smtClean="0"/>
              <a:t>it</a:t>
            </a:r>
            <a:r>
              <a:rPr lang="fr-FR" dirty="0" smtClean="0"/>
              <a:t> (</a:t>
            </a:r>
            <a:r>
              <a:rPr lang="fr-FR" dirty="0" err="1" smtClean="0"/>
              <a:t>prevent</a:t>
            </a:r>
            <a:r>
              <a:rPr lang="fr-FR" dirty="0" smtClean="0"/>
              <a:t> </a:t>
            </a:r>
            <a:r>
              <a:rPr lang="fr-FR" dirty="0" err="1" smtClean="0"/>
              <a:t>mistakes</a:t>
            </a:r>
            <a:r>
              <a:rPr lang="fr-FR" dirty="0" smtClean="0"/>
              <a:t> in the </a:t>
            </a:r>
            <a:r>
              <a:rPr lang="fr-FR" dirty="0" err="1" smtClean="0"/>
              <a:t>rule</a:t>
            </a:r>
            <a:r>
              <a:rPr lang="fr-FR" dirty="0" smtClean="0"/>
              <a:t> modifications). </a:t>
            </a:r>
          </a:p>
          <a:p>
            <a:r>
              <a:rPr lang="fr-FR" sz="2800" dirty="0" smtClean="0"/>
              <a:t>New </a:t>
            </a:r>
            <a:r>
              <a:rPr lang="fr-FR" sz="2800" dirty="0" err="1" smtClean="0"/>
              <a:t>rules</a:t>
            </a:r>
            <a:r>
              <a:rPr lang="fr-FR" sz="2800" dirty="0" smtClean="0"/>
              <a:t>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emerge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new usage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Rules</a:t>
            </a:r>
            <a:r>
              <a:rPr lang="fr-FR" sz="2800" dirty="0" smtClean="0"/>
              <a:t> </a:t>
            </a:r>
            <a:r>
              <a:rPr lang="fr-FR" sz="2800" dirty="0" err="1" smtClean="0"/>
              <a:t>versionning</a:t>
            </a:r>
            <a:r>
              <a:rPr lang="fr-FR" sz="2800" dirty="0" smtClean="0"/>
              <a:t> </a:t>
            </a:r>
            <a:r>
              <a:rPr lang="fr-FR" sz="2800" dirty="0" err="1" smtClean="0"/>
              <a:t>will</a:t>
            </a:r>
            <a:r>
              <a:rPr lang="fr-FR" sz="2800" dirty="0" smtClean="0"/>
              <a:t> have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Talk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200" dirty="0" smtClean="0"/>
              <a:t>An introduction to CC-IN2P3 </a:t>
            </a:r>
            <a:r>
              <a:rPr lang="fr-FR" sz="2200" dirty="0" err="1" smtClean="0"/>
              <a:t>activity</a:t>
            </a:r>
            <a:r>
              <a:rPr lang="fr-FR" sz="22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in production: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Why</a:t>
            </a:r>
            <a:r>
              <a:rPr lang="fr-FR" sz="1800" dirty="0" smtClean="0"/>
              <a:t> are </a:t>
            </a:r>
            <a:r>
              <a:rPr lang="fr-FR" sz="1800" dirty="0" err="1" smtClean="0"/>
              <a:t>we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?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?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Prospects.</a:t>
            </a:r>
          </a:p>
          <a:p>
            <a:pPr>
              <a:lnSpc>
                <a:spcPct val="90000"/>
              </a:lnSpc>
            </a:pPr>
            <a:r>
              <a:rPr lang="fr-FR" sz="2200" dirty="0" err="1" smtClean="0"/>
              <a:t>iRODS</a:t>
            </a:r>
            <a:r>
              <a:rPr lang="fr-FR" sz="2200" dirty="0" smtClean="0"/>
              <a:t> </a:t>
            </a:r>
            <a:r>
              <a:rPr lang="fr-FR" sz="2200" dirty="0" err="1" smtClean="0"/>
              <a:t>rules</a:t>
            </a:r>
            <a:r>
              <a:rPr lang="fr-FR" sz="2200" dirty="0" smtClean="0"/>
              <a:t> </a:t>
            </a:r>
            <a:r>
              <a:rPr lang="fr-FR" sz="2200" dirty="0" err="1" smtClean="0"/>
              <a:t>policies</a:t>
            </a:r>
            <a:r>
              <a:rPr lang="fr-FR" sz="2200" dirty="0" smtClean="0"/>
              <a:t> </a:t>
            </a:r>
            <a:r>
              <a:rPr lang="fr-FR" sz="2200" dirty="0" err="1" smtClean="0"/>
              <a:t>through</a:t>
            </a:r>
            <a:r>
              <a:rPr lang="fr-FR" sz="2200" dirty="0" smtClean="0"/>
              <a:t> </a:t>
            </a:r>
            <a:r>
              <a:rPr lang="fr-FR" sz="2200" dirty="0" err="1" smtClean="0"/>
              <a:t>examples</a:t>
            </a:r>
            <a:r>
              <a:rPr lang="fr-FR" sz="2200" dirty="0" smtClean="0"/>
              <a:t>:</a:t>
            </a:r>
            <a:endParaRPr lang="fr-FR" sz="1800" dirty="0" smtClean="0"/>
          </a:p>
          <a:p>
            <a:pPr lvl="1">
              <a:lnSpc>
                <a:spcPct val="90000"/>
              </a:lnSpc>
            </a:pPr>
            <a:r>
              <a:rPr lang="fr-FR" sz="1800" dirty="0" smtClean="0"/>
              <a:t>Resource Monitoring System.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Biomedical</a:t>
            </a:r>
            <a:r>
              <a:rPr lang="fr-FR" sz="1800" dirty="0" smtClean="0"/>
              <a:t> applications:</a:t>
            </a:r>
          </a:p>
          <a:p>
            <a:pPr lvl="2">
              <a:lnSpc>
                <a:spcPct val="90000"/>
              </a:lnSpc>
            </a:pPr>
            <a:r>
              <a:rPr lang="fr-FR" sz="1400" dirty="0" err="1" smtClean="0"/>
              <a:t>Human</a:t>
            </a:r>
            <a:r>
              <a:rPr lang="fr-FR" sz="1400" dirty="0" smtClean="0"/>
              <a:t> data.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Animal data.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Arts and </a:t>
            </a:r>
            <a:r>
              <a:rPr lang="fr-FR" sz="1800" dirty="0" err="1" smtClean="0"/>
              <a:t>Humanities</a:t>
            </a:r>
            <a:r>
              <a:rPr lang="fr-FR" sz="1800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fr-FR" sz="1400" dirty="0" smtClean="0"/>
              <a:t>Interface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Fedora</a:t>
            </a:r>
            <a:r>
              <a:rPr lang="fr-FR" sz="1400" dirty="0" smtClean="0"/>
              <a:t> Commons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Mass </a:t>
            </a:r>
            <a:r>
              <a:rPr lang="fr-FR" sz="1800" dirty="0" err="1" smtClean="0"/>
              <a:t>storage</a:t>
            </a:r>
            <a:r>
              <a:rPr lang="fr-FR" sz="1800" dirty="0" smtClean="0"/>
              <a:t> system management.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Access </a:t>
            </a:r>
            <a:r>
              <a:rPr lang="fr-FR" sz="1800" dirty="0" err="1" smtClean="0"/>
              <a:t>rights</a:t>
            </a:r>
            <a:r>
              <a:rPr lang="fr-FR" sz="18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Pitfalls</a:t>
            </a:r>
            <a:r>
              <a:rPr lang="fr-FR" sz="1800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4800" y="6553200"/>
            <a:ext cx="6124588" cy="609600"/>
          </a:xfrm>
        </p:spPr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0A89B-B297-4F8E-A608-513A000CDA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to:</a:t>
            </a:r>
          </a:p>
          <a:p>
            <a:pPr lvl="1"/>
            <a:r>
              <a:rPr lang="fr-FR" dirty="0" smtClean="0"/>
              <a:t>Pascal Calvat.</a:t>
            </a:r>
          </a:p>
          <a:p>
            <a:pPr lvl="1"/>
            <a:r>
              <a:rPr lang="fr-FR" dirty="0" err="1" smtClean="0"/>
              <a:t>Yonny</a:t>
            </a:r>
            <a:r>
              <a:rPr lang="fr-FR" dirty="0" smtClean="0"/>
              <a:t> </a:t>
            </a:r>
            <a:r>
              <a:rPr lang="fr-FR" smtClean="0"/>
              <a:t>Cardenas.</a:t>
            </a:r>
            <a:endParaRPr lang="fr-FR" dirty="0" smtClean="0"/>
          </a:p>
          <a:p>
            <a:pPr lvl="1"/>
            <a:r>
              <a:rPr lang="fr-FR" dirty="0" smtClean="0"/>
              <a:t>Thomas </a:t>
            </a:r>
            <a:r>
              <a:rPr lang="fr-FR" dirty="0" err="1" smtClean="0"/>
              <a:t>Kachelhoffer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Pierre-Yves </a:t>
            </a:r>
            <a:r>
              <a:rPr lang="fr-FR" dirty="0" err="1" smtClean="0"/>
              <a:t>Jallud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CC-IN2P3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5" descr="CC_retou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149725"/>
            <a:ext cx="4032250" cy="2208213"/>
          </a:xfrm>
          <a:prstGeom prst="rect">
            <a:avLst/>
          </a:prstGeom>
          <a:noFill/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724525" y="2708275"/>
            <a:ext cx="2946400" cy="971550"/>
            <a:chOff x="340" y="2387"/>
            <a:chExt cx="1856" cy="612"/>
          </a:xfrm>
        </p:grpSpPr>
        <p:pic>
          <p:nvPicPr>
            <p:cNvPr id="9" name="Picture 7" descr="logo_in2p3_mf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2387"/>
              <a:ext cx="1176" cy="612"/>
            </a:xfrm>
            <a:prstGeom prst="rect">
              <a:avLst/>
            </a:prstGeom>
            <a:noFill/>
          </p:spPr>
        </p:pic>
        <p:pic>
          <p:nvPicPr>
            <p:cNvPr id="10" name="Picture 8" descr="symbCNRSmed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2387"/>
              <a:ext cx="579" cy="579"/>
            </a:xfrm>
            <a:prstGeom prst="rect">
              <a:avLst/>
            </a:prstGeom>
            <a:noFill/>
          </p:spPr>
        </p:pic>
      </p:grpSp>
      <p:pic>
        <p:nvPicPr>
          <p:cNvPr id="11" name="Picture 9" descr="logoCC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5300663"/>
            <a:ext cx="2087562" cy="904875"/>
          </a:xfrm>
          <a:prstGeom prst="rect">
            <a:avLst/>
          </a:prstGeom>
          <a:noFill/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 rot="7396081">
            <a:off x="5040312" y="3752851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059113" y="4724400"/>
            <a:ext cx="1152525" cy="361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95288" y="4005263"/>
            <a:ext cx="2808287" cy="873125"/>
            <a:chOff x="3470" y="2387"/>
            <a:chExt cx="1769" cy="550"/>
          </a:xfrm>
        </p:grpSpPr>
        <p:pic>
          <p:nvPicPr>
            <p:cNvPr id="15" name="Picture 13" descr="CE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6" y="2387"/>
              <a:ext cx="550" cy="550"/>
            </a:xfrm>
            <a:prstGeom prst="rect">
              <a:avLst/>
            </a:prstGeom>
            <a:noFill/>
          </p:spPr>
        </p:pic>
        <p:pic>
          <p:nvPicPr>
            <p:cNvPr id="16" name="Picture 14" descr="D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70" y="2568"/>
              <a:ext cx="447" cy="188"/>
            </a:xfrm>
            <a:prstGeom prst="rect">
              <a:avLst/>
            </a:prstGeom>
            <a:noFill/>
          </p:spPr>
        </p:pic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649" y="2538"/>
              <a:ext cx="590" cy="237"/>
            </a:xfrm>
            <a:prstGeom prst="rect">
              <a:avLst/>
            </a:prstGeom>
            <a:solidFill>
              <a:srgbClr val="F29000"/>
            </a:solidFill>
            <a:ln w="9525" algn="ctr">
              <a:solidFill>
                <a:srgbClr val="E689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>
                  <a:solidFill>
                    <a:schemeClr val="bg1"/>
                  </a:solidFill>
                  <a:effectLst/>
                </a:rPr>
                <a:t>dapnia</a:t>
              </a: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0" y="1500174"/>
            <a:ext cx="88201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kumimoji="0" lang="fr-FR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Federate</a:t>
            </a:r>
            <a:r>
              <a:rPr kumimoji="0" lang="fr-FR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1900" kern="0" dirty="0" err="1" smtClean="0">
                <a:latin typeface="+mn-lt"/>
              </a:rPr>
              <a:t>computing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needs</a:t>
            </a:r>
            <a:r>
              <a:rPr lang="fr-FR" sz="1900" kern="0" dirty="0" smtClean="0">
                <a:latin typeface="+mn-lt"/>
              </a:rPr>
              <a:t> of the french </a:t>
            </a:r>
            <a:r>
              <a:rPr lang="fr-FR" sz="1900" kern="0" dirty="0" err="1" smtClean="0">
                <a:latin typeface="+mn-lt"/>
              </a:rPr>
              <a:t>scientific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community</a:t>
            </a:r>
            <a:r>
              <a:rPr lang="fr-FR" sz="1900" kern="0" dirty="0" smtClean="0">
                <a:latin typeface="+mn-lt"/>
              </a:rPr>
              <a:t> in: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fr-FR" sz="1900" kern="0" dirty="0" err="1" smtClean="0">
                <a:latin typeface="+mn-lt"/>
              </a:rPr>
              <a:t>Nuclear</a:t>
            </a:r>
            <a:r>
              <a:rPr lang="fr-FR" sz="1900" kern="0" dirty="0" smtClean="0">
                <a:latin typeface="+mn-lt"/>
              </a:rPr>
              <a:t> and </a:t>
            </a:r>
            <a:r>
              <a:rPr lang="fr-FR" sz="1900" kern="0" dirty="0" err="1" smtClean="0">
                <a:latin typeface="+mn-lt"/>
              </a:rPr>
              <a:t>particle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physics</a:t>
            </a:r>
            <a:r>
              <a:rPr lang="fr-FR" sz="1900" kern="0" dirty="0" smtClean="0">
                <a:latin typeface="+mn-lt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fr-FR" sz="1900" kern="0" dirty="0" err="1" smtClean="0">
                <a:latin typeface="+mn-lt"/>
              </a:rPr>
              <a:t>Astrophysics</a:t>
            </a:r>
            <a:r>
              <a:rPr lang="fr-FR" sz="1900" kern="0" dirty="0" smtClean="0">
                <a:latin typeface="+mn-lt"/>
              </a:rPr>
              <a:t> and </a:t>
            </a:r>
            <a:r>
              <a:rPr lang="fr-FR" sz="1900" kern="0" dirty="0" err="1" smtClean="0">
                <a:latin typeface="+mn-lt"/>
              </a:rPr>
              <a:t>astroparticles</a:t>
            </a:r>
            <a:r>
              <a:rPr lang="fr-FR" sz="1900" kern="0" dirty="0" smtClean="0">
                <a:latin typeface="+mn-lt"/>
              </a:rPr>
              <a:t>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fr-FR" sz="1900" kern="0" dirty="0" err="1" smtClean="0">
                <a:latin typeface="+mn-lt"/>
              </a:rPr>
              <a:t>Computing</a:t>
            </a:r>
            <a:r>
              <a:rPr lang="fr-FR" sz="1900" kern="0" dirty="0" smtClean="0">
                <a:latin typeface="+mn-lt"/>
              </a:rPr>
              <a:t> services to international collaborations: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fr-FR" sz="1900" kern="0" dirty="0" smtClean="0">
                <a:latin typeface="+mn-lt"/>
              </a:rPr>
              <a:t>	  - CERN (LHC), </a:t>
            </a:r>
            <a:r>
              <a:rPr lang="fr-FR" sz="1900" kern="0" dirty="0" err="1" smtClean="0">
                <a:latin typeface="+mn-lt"/>
              </a:rPr>
              <a:t>Fermilab</a:t>
            </a:r>
            <a:r>
              <a:rPr lang="fr-FR" sz="1900" kern="0" dirty="0" smtClean="0">
                <a:latin typeface="+mn-lt"/>
              </a:rPr>
              <a:t>, SLAC, ….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fr-FR" sz="1900" kern="0" dirty="0" err="1" smtClean="0">
                <a:latin typeface="+mn-lt"/>
              </a:rPr>
              <a:t>Opened</a:t>
            </a:r>
            <a:r>
              <a:rPr lang="fr-FR" sz="1900" kern="0" dirty="0" smtClean="0">
                <a:latin typeface="+mn-lt"/>
              </a:rPr>
              <a:t> </a:t>
            </a:r>
            <a:r>
              <a:rPr lang="fr-FR" sz="1900" kern="0" dirty="0" err="1" smtClean="0">
                <a:latin typeface="+mn-lt"/>
              </a:rPr>
              <a:t>now</a:t>
            </a:r>
            <a:r>
              <a:rPr lang="fr-FR" sz="1900" kern="0" dirty="0" smtClean="0">
                <a:latin typeface="+mn-lt"/>
              </a:rPr>
              <a:t> to </a:t>
            </a:r>
            <a:r>
              <a:rPr lang="fr-FR" sz="1900" kern="0" dirty="0" err="1" smtClean="0">
                <a:latin typeface="+mn-lt"/>
              </a:rPr>
              <a:t>biology</a:t>
            </a:r>
            <a:r>
              <a:rPr lang="fr-FR" sz="1900" kern="0" dirty="0" smtClean="0">
                <a:latin typeface="+mn-lt"/>
              </a:rPr>
              <a:t>, Arts &amp; </a:t>
            </a:r>
            <a:r>
              <a:rPr lang="fr-FR" sz="1900" kern="0" dirty="0" err="1" smtClean="0">
                <a:latin typeface="+mn-lt"/>
              </a:rPr>
              <a:t>Humanities</a:t>
            </a:r>
            <a:r>
              <a:rPr lang="fr-FR" sz="1900" kern="0" dirty="0" smtClean="0">
                <a:latin typeface="+mn-lt"/>
              </a:rPr>
              <a:t>.</a:t>
            </a:r>
            <a:endParaRPr kumimoji="0" lang="fr-FR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081713" cy="609600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iRODS</a:t>
            </a:r>
            <a:r>
              <a:rPr lang="fr-FR" dirty="0" smtClean="0"/>
              <a:t> @ CC-IN2P3: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33795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458200" cy="4114800"/>
          </a:xfrm>
        </p:spPr>
        <p:txBody>
          <a:bodyPr/>
          <a:lstStyle/>
          <a:p>
            <a:r>
              <a:rPr lang="fr-FR" sz="2200" dirty="0" smtClean="0"/>
              <a:t>National and international collaborations.</a:t>
            </a:r>
          </a:p>
          <a:p>
            <a:r>
              <a:rPr lang="fr-FR" sz="2200" dirty="0" err="1" smtClean="0"/>
              <a:t>Users</a:t>
            </a:r>
            <a:r>
              <a:rPr lang="fr-FR" sz="2200" dirty="0" smtClean="0"/>
              <a:t> </a:t>
            </a:r>
            <a:r>
              <a:rPr lang="fr-FR" sz="2200" dirty="0" err="1" smtClean="0"/>
              <a:t>spread</a:t>
            </a:r>
            <a:r>
              <a:rPr lang="fr-FR" sz="2200" dirty="0" smtClean="0"/>
              <a:t> </a:t>
            </a:r>
            <a:r>
              <a:rPr lang="fr-FR" sz="2200" dirty="0" err="1" smtClean="0"/>
              <a:t>geographically</a:t>
            </a:r>
            <a:r>
              <a:rPr lang="fr-FR" sz="2200" dirty="0" smtClean="0"/>
              <a:t> (Europe, </a:t>
            </a:r>
            <a:r>
              <a:rPr lang="fr-FR" sz="2200" dirty="0" err="1" smtClean="0"/>
              <a:t>America</a:t>
            </a:r>
            <a:r>
              <a:rPr lang="fr-FR" sz="2200" dirty="0" smtClean="0"/>
              <a:t>, </a:t>
            </a:r>
            <a:r>
              <a:rPr lang="fr-FR" sz="2200" dirty="0" err="1" smtClean="0"/>
              <a:t>Australia</a:t>
            </a:r>
            <a:r>
              <a:rPr lang="fr-FR" sz="2200" dirty="0" smtClean="0"/>
              <a:t>…).</a:t>
            </a:r>
          </a:p>
          <a:p>
            <a:pPr>
              <a:buFont typeface="Wingdings"/>
              <a:buChar char="è"/>
            </a:pPr>
            <a:r>
              <a:rPr lang="fr-FR" sz="2200" dirty="0" err="1" smtClean="0">
                <a:sym typeface="Wingdings" pitchFamily="2" charset="2"/>
              </a:rPr>
              <a:t>Need</a:t>
            </a:r>
            <a:r>
              <a:rPr lang="fr-FR" sz="2200" dirty="0" smtClean="0">
                <a:sym typeface="Wingdings" pitchFamily="2" charset="2"/>
              </a:rPr>
              <a:t> for </a:t>
            </a:r>
            <a:r>
              <a:rPr lang="fr-FR" sz="2200" dirty="0" err="1" smtClean="0">
                <a:sym typeface="Wingdings" pitchFamily="2" charset="2"/>
              </a:rPr>
              <a:t>storage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virtualization</a:t>
            </a:r>
            <a:r>
              <a:rPr lang="fr-FR" sz="2200" dirty="0" smtClean="0">
                <a:sym typeface="Wingdings" pitchFamily="2" charset="2"/>
              </a:rPr>
              <a:t>:</a:t>
            </a:r>
          </a:p>
          <a:p>
            <a:pPr lvl="1">
              <a:buFontTx/>
              <a:buChar char="-"/>
            </a:pPr>
            <a:r>
              <a:rPr lang="fr-FR" sz="2200" dirty="0" err="1" smtClean="0">
                <a:sym typeface="Wingdings" pitchFamily="2" charset="2"/>
              </a:rPr>
              <a:t>federation</a:t>
            </a:r>
            <a:r>
              <a:rPr lang="fr-FR" sz="2200" dirty="0" smtClean="0">
                <a:sym typeface="Wingdings" pitchFamily="2" charset="2"/>
              </a:rPr>
              <a:t> of </a:t>
            </a:r>
            <a:r>
              <a:rPr lang="fr-FR" sz="2200" dirty="0" err="1" smtClean="0">
                <a:sym typeface="Wingdings" pitchFamily="2" charset="2"/>
              </a:rPr>
              <a:t>heterogeneous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storage</a:t>
            </a:r>
            <a:r>
              <a:rPr lang="fr-FR" sz="2200" dirty="0" smtClean="0">
                <a:sym typeface="Wingdings" pitchFamily="2" charset="2"/>
              </a:rPr>
              <a:t> (</a:t>
            </a:r>
            <a:r>
              <a:rPr lang="fr-FR" sz="2200" dirty="0" err="1" smtClean="0">
                <a:sym typeface="Wingdings" pitchFamily="2" charset="2"/>
              </a:rPr>
              <a:t>disks</a:t>
            </a:r>
            <a:r>
              <a:rPr lang="fr-FR" sz="2200" dirty="0" smtClean="0">
                <a:sym typeface="Wingdings" pitchFamily="2" charset="2"/>
              </a:rPr>
              <a:t>, tapes) and data </a:t>
            </a:r>
            <a:r>
              <a:rPr lang="fr-FR" sz="2200" dirty="0" err="1" smtClean="0">
                <a:sym typeface="Wingdings" pitchFamily="2" charset="2"/>
              </a:rPr>
              <a:t>access</a:t>
            </a:r>
            <a:r>
              <a:rPr lang="fr-FR" sz="2200" dirty="0" smtClean="0">
                <a:sym typeface="Wingdings" pitchFamily="2" charset="2"/>
              </a:rPr>
              <a:t> system (MSS, </a:t>
            </a:r>
            <a:r>
              <a:rPr lang="fr-FR" sz="2200" dirty="0" err="1" smtClean="0">
                <a:sym typeface="Wingdings" pitchFamily="2" charset="2"/>
              </a:rPr>
              <a:t>databases</a:t>
            </a:r>
            <a:r>
              <a:rPr lang="fr-FR" sz="2200" dirty="0" smtClean="0">
                <a:sym typeface="Wingdings" pitchFamily="2" charset="2"/>
              </a:rPr>
              <a:t>…).</a:t>
            </a:r>
          </a:p>
          <a:p>
            <a:pPr lvl="1">
              <a:buFontTx/>
              <a:buChar char="-"/>
            </a:pPr>
            <a:r>
              <a:rPr lang="fr-FR" sz="2200" b="1" dirty="0" smtClean="0">
                <a:sym typeface="Wingdings" pitchFamily="2" charset="2"/>
              </a:rPr>
              <a:t>transparent data </a:t>
            </a:r>
            <a:r>
              <a:rPr lang="fr-FR" sz="2200" b="1" dirty="0" err="1" smtClean="0">
                <a:sym typeface="Wingdings" pitchFamily="2" charset="2"/>
              </a:rPr>
              <a:t>access</a:t>
            </a:r>
            <a:r>
              <a:rPr lang="fr-FR" sz="2200" b="1" dirty="0" smtClean="0">
                <a:sym typeface="Wingdings" pitchFamily="2" charset="2"/>
              </a:rPr>
              <a:t> for end </a:t>
            </a:r>
            <a:r>
              <a:rPr lang="fr-FR" sz="2200" b="1" dirty="0" err="1" smtClean="0">
                <a:sym typeface="Wingdings" pitchFamily="2" charset="2"/>
              </a:rPr>
              <a:t>users</a:t>
            </a:r>
            <a:r>
              <a:rPr lang="fr-FR" sz="2200" b="1" dirty="0" smtClean="0">
                <a:sym typeface="Wingdings" pitchFamily="2" charset="2"/>
              </a:rPr>
              <a:t>.</a:t>
            </a:r>
          </a:p>
          <a:p>
            <a:pPr lvl="1">
              <a:buFontTx/>
              <a:buChar char="-"/>
            </a:pPr>
            <a:r>
              <a:rPr lang="fr-FR" sz="2200" dirty="0" smtClean="0">
                <a:sym typeface="Wingdings" pitchFamily="2" charset="2"/>
              </a:rPr>
              <a:t>middleware </a:t>
            </a:r>
            <a:r>
              <a:rPr lang="fr-FR" sz="2200" dirty="0" err="1" smtClean="0">
                <a:sym typeface="Wingdings" pitchFamily="2" charset="2"/>
              </a:rPr>
              <a:t>working</a:t>
            </a:r>
            <a:r>
              <a:rPr lang="fr-FR" sz="2200" dirty="0" smtClean="0">
                <a:sym typeface="Wingdings" pitchFamily="2" charset="2"/>
              </a:rPr>
              <a:t> on </a:t>
            </a:r>
            <a:r>
              <a:rPr lang="fr-FR" sz="2200" dirty="0" err="1" smtClean="0">
                <a:sym typeface="Wingdings" pitchFamily="2" charset="2"/>
              </a:rPr>
              <a:t>heterogeneous</a:t>
            </a:r>
            <a:r>
              <a:rPr lang="fr-FR" sz="2200" dirty="0" smtClean="0">
                <a:sym typeface="Wingdings" pitchFamily="2" charset="2"/>
              </a:rPr>
              <a:t> OS. </a:t>
            </a:r>
          </a:p>
          <a:p>
            <a:pPr lvl="1">
              <a:buFontTx/>
              <a:buChar char="-"/>
            </a:pPr>
            <a:r>
              <a:rPr lang="fr-FR" sz="2200" dirty="0" err="1" smtClean="0">
                <a:sym typeface="Wingdings" pitchFamily="2" charset="2"/>
              </a:rPr>
              <a:t>common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logical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name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space</a:t>
            </a:r>
            <a:r>
              <a:rPr lang="fr-FR" sz="2200" dirty="0" smtClean="0">
                <a:sym typeface="Wingdings" pitchFamily="2" charset="2"/>
              </a:rPr>
              <a:t>.</a:t>
            </a:r>
          </a:p>
          <a:p>
            <a:pPr lvl="1">
              <a:buFontTx/>
              <a:buChar char="-"/>
            </a:pPr>
            <a:r>
              <a:rPr lang="fr-FR" sz="2200" dirty="0" err="1" smtClean="0">
                <a:sym typeface="Wingdings" pitchFamily="2" charset="2"/>
              </a:rPr>
              <a:t>virtual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organization</a:t>
            </a:r>
            <a:r>
              <a:rPr lang="fr-FR" sz="2200" dirty="0" smtClean="0">
                <a:sym typeface="Wingdings" pitchFamily="2" charset="2"/>
              </a:rPr>
              <a:t> (</a:t>
            </a:r>
            <a:r>
              <a:rPr lang="fr-FR" sz="2200" dirty="0" err="1" smtClean="0">
                <a:sym typeface="Wingdings" pitchFamily="2" charset="2"/>
              </a:rPr>
              <a:t>access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rights</a:t>
            </a:r>
            <a:r>
              <a:rPr lang="fr-FR" sz="2200" dirty="0" smtClean="0">
                <a:sym typeface="Wingdings" pitchFamily="2" charset="2"/>
              </a:rPr>
              <a:t>, groups </a:t>
            </a:r>
            <a:r>
              <a:rPr lang="fr-FR" sz="2200" dirty="0" err="1" smtClean="0">
                <a:sym typeface="Wingdings" pitchFamily="2" charset="2"/>
              </a:rPr>
              <a:t>etc</a:t>
            </a:r>
            <a:r>
              <a:rPr lang="fr-FR" sz="2200" dirty="0" smtClean="0">
                <a:sym typeface="Wingdings" pitchFamily="2" charset="2"/>
              </a:rPr>
              <a:t>…).</a:t>
            </a:r>
          </a:p>
          <a:p>
            <a:pPr lvl="1">
              <a:buFontTx/>
              <a:buChar char="-"/>
            </a:pPr>
            <a:r>
              <a:rPr lang="fr-FR" sz="2200" dirty="0" err="1" smtClean="0">
                <a:sym typeface="Wingdings" pitchFamily="2" charset="2"/>
              </a:rPr>
              <a:t>metadata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search</a:t>
            </a:r>
            <a:r>
              <a:rPr lang="fr-FR" sz="2200" dirty="0" smtClean="0">
                <a:sym typeface="Wingdings" pitchFamily="2" charset="2"/>
              </a:rPr>
              <a:t>.</a:t>
            </a:r>
          </a:p>
          <a:p>
            <a:pPr lvl="1">
              <a:buFontTx/>
              <a:buChar char="-"/>
            </a:pPr>
            <a:r>
              <a:rPr lang="fr-FR" sz="2200" dirty="0" err="1" smtClean="0">
                <a:sym typeface="Wingdings" pitchFamily="2" charset="2"/>
              </a:rPr>
              <a:t>Easy</a:t>
            </a:r>
            <a:r>
              <a:rPr lang="fr-FR" sz="2200" dirty="0" smtClean="0">
                <a:sym typeface="Wingdings" pitchFamily="2" charset="2"/>
              </a:rPr>
              <a:t> interface </a:t>
            </a:r>
            <a:r>
              <a:rPr lang="fr-FR" sz="2200" dirty="0" err="1" smtClean="0">
                <a:sym typeface="Wingdings" pitchFamily="2" charset="2"/>
              </a:rPr>
              <a:t>with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any</a:t>
            </a:r>
            <a:r>
              <a:rPr lang="fr-FR" sz="2200" dirty="0" smtClean="0">
                <a:sym typeface="Wingdings" pitchFamily="2" charset="2"/>
              </a:rPr>
              <a:t> </a:t>
            </a:r>
            <a:r>
              <a:rPr lang="fr-FR" sz="2200" dirty="0" err="1" smtClean="0">
                <a:sym typeface="Wingdings" pitchFamily="2" charset="2"/>
              </a:rPr>
              <a:t>kind</a:t>
            </a:r>
            <a:r>
              <a:rPr lang="fr-FR" sz="2200" dirty="0" smtClean="0">
                <a:sym typeface="Wingdings" pitchFamily="2" charset="2"/>
              </a:rPr>
              <a:t> of clients applications (APIs, drivers).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3ABA5-8C5D-4934-9D80-D9BCEA2818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01680" cy="609600"/>
          </a:xfrm>
        </p:spPr>
        <p:txBody>
          <a:bodyPr/>
          <a:lstStyle/>
          <a:p>
            <a:r>
              <a:rPr lang="fr-FR" dirty="0" err="1" smtClean="0"/>
              <a:t>iRODS</a:t>
            </a:r>
            <a:r>
              <a:rPr lang="fr-FR" dirty="0" smtClean="0"/>
              <a:t> @ CC-IN2P3: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58200" cy="4114800"/>
          </a:xfrm>
        </p:spPr>
        <p:txBody>
          <a:bodyPr/>
          <a:lstStyle/>
          <a:p>
            <a:r>
              <a:rPr lang="fr-FR" sz="2400" dirty="0" smtClean="0"/>
              <a:t>SRB </a:t>
            </a:r>
            <a:r>
              <a:rPr lang="fr-FR" sz="2400" dirty="0" err="1" smtClean="0"/>
              <a:t>being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2003: </a:t>
            </a:r>
          </a:p>
          <a:p>
            <a:pPr lvl="1"/>
            <a:r>
              <a:rPr lang="fr-FR" sz="2400" dirty="0" smtClean="0"/>
              <a:t>3.5 </a:t>
            </a:r>
            <a:r>
              <a:rPr lang="fr-FR" sz="2400" dirty="0" err="1" smtClean="0"/>
              <a:t>PBs</a:t>
            </a:r>
            <a:r>
              <a:rPr lang="fr-FR" sz="2400" dirty="0" smtClean="0"/>
              <a:t> </a:t>
            </a:r>
            <a:r>
              <a:rPr lang="fr-FR" sz="2400" dirty="0" err="1" smtClean="0"/>
              <a:t>handled</a:t>
            </a:r>
            <a:r>
              <a:rPr lang="fr-FR" sz="2400" dirty="0" smtClean="0"/>
              <a:t> for 10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experiments</a:t>
            </a:r>
            <a:r>
              <a:rPr lang="fr-FR" sz="2400" dirty="0" smtClean="0"/>
              <a:t> (HEP, </a:t>
            </a:r>
            <a:r>
              <a:rPr lang="fr-FR" sz="2400" dirty="0" err="1" smtClean="0"/>
              <a:t>astro</a:t>
            </a:r>
            <a:r>
              <a:rPr lang="fr-FR" sz="2400" dirty="0" smtClean="0"/>
              <a:t>, </a:t>
            </a:r>
            <a:r>
              <a:rPr lang="fr-FR" sz="2400" dirty="0" err="1" smtClean="0"/>
              <a:t>biology</a:t>
            </a:r>
            <a:r>
              <a:rPr lang="fr-FR" sz="2400" dirty="0" smtClean="0"/>
              <a:t>).</a:t>
            </a:r>
          </a:p>
          <a:p>
            <a:pPr lvl="1"/>
            <a:r>
              <a:rPr lang="fr-FR" sz="2400" dirty="0" err="1" smtClean="0"/>
              <a:t>Decomissionning</a:t>
            </a:r>
            <a:r>
              <a:rPr lang="fr-FR" sz="2400" dirty="0" smtClean="0"/>
              <a:t>: end of 2012</a:t>
            </a:r>
          </a:p>
          <a:p>
            <a:r>
              <a:rPr lang="fr-FR" sz="2400" dirty="0" smtClean="0"/>
              <a:t>Limitation: </a:t>
            </a:r>
          </a:p>
          <a:p>
            <a:pPr lvl="1"/>
            <a:r>
              <a:rPr lang="fr-FR" sz="2400" dirty="0" smtClean="0"/>
              <a:t>no </a:t>
            </a:r>
            <a:r>
              <a:rPr lang="fr-FR" sz="2400" dirty="0" err="1" smtClean="0"/>
              <a:t>centralized</a:t>
            </a:r>
            <a:r>
              <a:rPr lang="fr-FR" sz="2400" dirty="0" smtClean="0"/>
              <a:t> data management (DM).</a:t>
            </a:r>
          </a:p>
          <a:p>
            <a:pPr lvl="1">
              <a:buFont typeface="Wingdings"/>
              <a:buChar char="è"/>
            </a:pPr>
            <a:r>
              <a:rPr lang="fr-FR" sz="2400" dirty="0" smtClean="0">
                <a:sym typeface="Wingdings" pitchFamily="2" charset="2"/>
              </a:rPr>
              <a:t> no </a:t>
            </a:r>
            <a:r>
              <a:rPr lang="fr-FR" sz="2400" dirty="0" err="1" smtClean="0">
                <a:sym typeface="Wingdings" pitchFamily="2" charset="2"/>
              </a:rPr>
              <a:t>enforcement</a:t>
            </a:r>
            <a:r>
              <a:rPr lang="fr-FR" sz="2400" dirty="0" smtClean="0">
                <a:sym typeface="Wingdings" pitchFamily="2" charset="2"/>
              </a:rPr>
              <a:t> of DM </a:t>
            </a:r>
            <a:r>
              <a:rPr lang="fr-FR" sz="2400" dirty="0" err="1" smtClean="0">
                <a:sym typeface="Wingdings" pitchFamily="2" charset="2"/>
              </a:rPr>
              <a:t>policy</a:t>
            </a:r>
            <a:r>
              <a:rPr lang="fr-FR" sz="2400" dirty="0" smtClean="0">
                <a:sym typeface="Wingdings" pitchFamily="2" charset="2"/>
              </a:rPr>
              <a:t>.</a:t>
            </a:r>
          </a:p>
          <a:p>
            <a:r>
              <a:rPr lang="fr-FR" sz="2400" dirty="0" err="1" smtClean="0">
                <a:sym typeface="Wingdings" pitchFamily="2" charset="2"/>
              </a:rPr>
              <a:t>iRODS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rules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based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policy</a:t>
            </a:r>
            <a:r>
              <a:rPr lang="fr-FR" sz="2400" dirty="0" smtClean="0">
                <a:sym typeface="Wingdings" pitchFamily="2" charset="2"/>
              </a:rPr>
              <a:t>: </a:t>
            </a:r>
          </a:p>
          <a:p>
            <a:pPr lvl="1"/>
            <a:r>
              <a:rPr lang="fr-FR" sz="2400" dirty="0" err="1" smtClean="0">
                <a:sym typeface="Wingdings" pitchFamily="2" charset="2"/>
              </a:rPr>
              <a:t>adequate</a:t>
            </a:r>
            <a:r>
              <a:rPr lang="fr-FR" sz="2400" dirty="0" smtClean="0">
                <a:sym typeface="Wingdings" pitchFamily="2" charset="2"/>
              </a:rPr>
              <a:t> solution.</a:t>
            </a:r>
          </a:p>
          <a:p>
            <a:pPr lvl="1"/>
            <a:r>
              <a:rPr lang="fr-FR" sz="2400" dirty="0" err="1" smtClean="0">
                <a:sym typeface="Wingdings" pitchFamily="2" charset="2"/>
              </a:rPr>
              <a:t>from</a:t>
            </a:r>
            <a:r>
              <a:rPr lang="fr-FR" sz="2400" dirty="0" smtClean="0">
                <a:sym typeface="Wingdings" pitchFamily="2" charset="2"/>
              </a:rPr>
              <a:t> the user point of </a:t>
            </a:r>
            <a:r>
              <a:rPr lang="fr-FR" sz="2400" dirty="0" err="1" smtClean="0">
                <a:sym typeface="Wingdings" pitchFamily="2" charset="2"/>
              </a:rPr>
              <a:t>view</a:t>
            </a:r>
            <a:r>
              <a:rPr lang="fr-FR" sz="2400" dirty="0" smtClean="0">
                <a:sym typeface="Wingdings" pitchFamily="2" charset="2"/>
              </a:rPr>
              <a:t>: </a:t>
            </a:r>
            <a:r>
              <a:rPr lang="fr-FR" sz="2400" dirty="0" err="1" smtClean="0">
                <a:sym typeface="Wingdings" pitchFamily="2" charset="2"/>
              </a:rPr>
              <a:t>virtualization</a:t>
            </a:r>
            <a:r>
              <a:rPr lang="fr-FR" sz="2400" dirty="0" smtClean="0">
                <a:sym typeface="Wingdings" pitchFamily="2" charset="2"/>
              </a:rPr>
              <a:t> of data management </a:t>
            </a:r>
            <a:r>
              <a:rPr lang="fr-FR" sz="2400" dirty="0" err="1" smtClean="0">
                <a:sym typeface="Wingdings" pitchFamily="2" charset="2"/>
              </a:rPr>
              <a:t>policy</a:t>
            </a:r>
            <a:r>
              <a:rPr lang="fr-FR" sz="2400" dirty="0" smtClean="0">
                <a:sym typeface="Wingdings" pitchFamily="2" charset="2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101680" cy="609600"/>
          </a:xfrm>
        </p:spPr>
        <p:txBody>
          <a:bodyPr/>
          <a:lstStyle/>
          <a:p>
            <a:r>
              <a:rPr lang="fr-FR" sz="2600" dirty="0" err="1" smtClean="0"/>
              <a:t>iRODS</a:t>
            </a:r>
            <a:r>
              <a:rPr lang="fr-FR" sz="2600" dirty="0" smtClean="0"/>
              <a:t> @ CC-IN2P3: </a:t>
            </a:r>
            <a:r>
              <a:rPr lang="fr-FR" sz="2600" dirty="0" err="1" smtClean="0"/>
              <a:t>who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using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? 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200" cy="4114800"/>
          </a:xfrm>
        </p:spPr>
        <p:txBody>
          <a:bodyPr/>
          <a:lstStyle/>
          <a:p>
            <a:r>
              <a:rPr lang="fr-FR" sz="2200" dirty="0" smtClean="0"/>
              <a:t>Arts and </a:t>
            </a:r>
            <a:r>
              <a:rPr lang="fr-FR" sz="2200" dirty="0" err="1" smtClean="0"/>
              <a:t>Humanities</a:t>
            </a:r>
            <a:r>
              <a:rPr lang="fr-FR" sz="2200" dirty="0" smtClean="0"/>
              <a:t> (Adonis):</a:t>
            </a:r>
          </a:p>
          <a:p>
            <a:pPr lvl="1"/>
            <a:r>
              <a:rPr lang="fr-FR" sz="2200" dirty="0" smtClean="0"/>
              <a:t>Long </a:t>
            </a:r>
            <a:r>
              <a:rPr lang="fr-FR" sz="2200" dirty="0" err="1" smtClean="0"/>
              <a:t>term</a:t>
            </a:r>
            <a:r>
              <a:rPr lang="fr-FR" sz="2200" dirty="0" smtClean="0"/>
              <a:t> data </a:t>
            </a:r>
            <a:r>
              <a:rPr lang="fr-FR" sz="2200" dirty="0" err="1" smtClean="0"/>
              <a:t>preservation</a:t>
            </a:r>
            <a:r>
              <a:rPr lang="fr-FR" sz="2200" dirty="0" smtClean="0"/>
              <a:t>.</a:t>
            </a:r>
          </a:p>
          <a:p>
            <a:pPr lvl="1"/>
            <a:r>
              <a:rPr lang="fr-FR" sz="2200" dirty="0" smtClean="0"/>
              <a:t>Web and batch jobs </a:t>
            </a:r>
            <a:r>
              <a:rPr lang="fr-FR" sz="2200" dirty="0" err="1" smtClean="0"/>
              <a:t>access</a:t>
            </a:r>
            <a:r>
              <a:rPr lang="fr-FR" sz="2200" dirty="0" smtClean="0"/>
              <a:t>.</a:t>
            </a:r>
          </a:p>
          <a:p>
            <a:r>
              <a:rPr lang="fr-FR" sz="2200" dirty="0" err="1" smtClean="0"/>
              <a:t>Biology</a:t>
            </a:r>
            <a:r>
              <a:rPr lang="fr-FR" sz="2200" dirty="0" smtClean="0"/>
              <a:t> (</a:t>
            </a:r>
            <a:r>
              <a:rPr lang="fr-FR" sz="2200" dirty="0" err="1" smtClean="0"/>
              <a:t>phylogenetic</a:t>
            </a:r>
            <a:r>
              <a:rPr lang="fr-FR" sz="2200" dirty="0" smtClean="0"/>
              <a:t>), </a:t>
            </a:r>
            <a:r>
              <a:rPr lang="fr-FR" sz="2200" dirty="0" err="1" smtClean="0"/>
              <a:t>fluid</a:t>
            </a:r>
            <a:r>
              <a:rPr lang="fr-FR" sz="2200" dirty="0" smtClean="0"/>
              <a:t> </a:t>
            </a:r>
            <a:r>
              <a:rPr lang="fr-FR" sz="2200" dirty="0" err="1" smtClean="0"/>
              <a:t>mechanics</a:t>
            </a:r>
            <a:r>
              <a:rPr lang="fr-FR" sz="2200" dirty="0" smtClean="0"/>
              <a:t>: </a:t>
            </a:r>
          </a:p>
          <a:p>
            <a:pPr lvl="1"/>
            <a:r>
              <a:rPr lang="fr-FR" sz="2200" dirty="0" err="1" smtClean="0"/>
              <a:t>grid</a:t>
            </a:r>
            <a:r>
              <a:rPr lang="fr-FR" sz="2200" dirty="0" smtClean="0"/>
              <a:t> jobs.</a:t>
            </a:r>
          </a:p>
          <a:p>
            <a:r>
              <a:rPr lang="fr-FR" sz="2200" dirty="0" err="1" smtClean="0"/>
              <a:t>Biomedical</a:t>
            </a:r>
            <a:r>
              <a:rPr lang="fr-FR" sz="2200" dirty="0" smtClean="0"/>
              <a:t> applications:</a:t>
            </a:r>
          </a:p>
          <a:p>
            <a:pPr lvl="1"/>
            <a:r>
              <a:rPr lang="fr-FR" sz="2200" dirty="0" err="1" smtClean="0"/>
              <a:t>Human</a:t>
            </a:r>
            <a:r>
              <a:rPr lang="fr-FR" sz="2200" dirty="0" smtClean="0"/>
              <a:t> and animal </a:t>
            </a:r>
            <a:r>
              <a:rPr lang="fr-FR" sz="2200" dirty="0" err="1" smtClean="0"/>
              <a:t>imagery</a:t>
            </a:r>
            <a:r>
              <a:rPr lang="fr-FR" sz="2200" dirty="0" smtClean="0"/>
              <a:t>.</a:t>
            </a:r>
          </a:p>
          <a:p>
            <a:r>
              <a:rPr lang="fr-FR" sz="2200" dirty="0" err="1" smtClean="0"/>
              <a:t>Biology</a:t>
            </a:r>
            <a:r>
              <a:rPr lang="fr-FR" sz="2200" dirty="0" smtClean="0"/>
              <a:t> (</a:t>
            </a:r>
            <a:r>
              <a:rPr lang="fr-FR" sz="2200" dirty="0" err="1" smtClean="0"/>
              <a:t>phylogenetic</a:t>
            </a:r>
            <a:r>
              <a:rPr lang="fr-FR" sz="2200" dirty="0" smtClean="0"/>
              <a:t>), </a:t>
            </a:r>
            <a:r>
              <a:rPr lang="fr-FR" sz="2200" dirty="0" err="1" smtClean="0"/>
              <a:t>fluid</a:t>
            </a:r>
            <a:r>
              <a:rPr lang="fr-FR" sz="2200" dirty="0" smtClean="0"/>
              <a:t> </a:t>
            </a:r>
            <a:r>
              <a:rPr lang="fr-FR" sz="2200" dirty="0" err="1" smtClean="0"/>
              <a:t>mechanics</a:t>
            </a:r>
            <a:r>
              <a:rPr lang="fr-FR" sz="2200" dirty="0" smtClean="0"/>
              <a:t>: </a:t>
            </a:r>
          </a:p>
          <a:p>
            <a:pPr lvl="1"/>
            <a:r>
              <a:rPr lang="fr-FR" sz="2200" dirty="0" err="1" smtClean="0"/>
              <a:t>grid</a:t>
            </a:r>
            <a:r>
              <a:rPr lang="fr-FR" sz="2200" dirty="0" smtClean="0"/>
              <a:t> jobs.</a:t>
            </a:r>
          </a:p>
          <a:p>
            <a:r>
              <a:rPr lang="fr-FR" sz="2200" dirty="0" smtClean="0"/>
              <a:t>High </a:t>
            </a:r>
            <a:r>
              <a:rPr lang="fr-FR" sz="2200" dirty="0" err="1" smtClean="0"/>
              <a:t>Energy</a:t>
            </a:r>
            <a:r>
              <a:rPr lang="fr-FR" sz="2200" dirty="0" smtClean="0"/>
              <a:t> </a:t>
            </a:r>
            <a:r>
              <a:rPr lang="fr-FR" sz="2200" dirty="0" err="1" smtClean="0"/>
              <a:t>physics</a:t>
            </a:r>
            <a:r>
              <a:rPr lang="fr-FR" sz="2200" dirty="0" smtClean="0"/>
              <a:t>:</a:t>
            </a:r>
          </a:p>
          <a:p>
            <a:pPr lvl="1"/>
            <a:r>
              <a:rPr lang="fr-FR" sz="2200" dirty="0" smtClean="0"/>
              <a:t>Neutrino </a:t>
            </a:r>
            <a:r>
              <a:rPr lang="fr-FR" sz="2200" dirty="0" err="1" smtClean="0"/>
              <a:t>experiment</a:t>
            </a:r>
            <a:r>
              <a:rPr lang="fr-FR" sz="2200" dirty="0" smtClean="0"/>
              <a:t>.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605736" cy="609600"/>
          </a:xfrm>
        </p:spPr>
        <p:txBody>
          <a:bodyPr/>
          <a:lstStyle/>
          <a:p>
            <a:r>
              <a:rPr lang="fr-FR" sz="2400" dirty="0" err="1" smtClean="0"/>
              <a:t>iRODS</a:t>
            </a:r>
            <a:r>
              <a:rPr lang="fr-FR" sz="2400" dirty="0" smtClean="0"/>
              <a:t> @ CC-IN2P3: </a:t>
            </a:r>
            <a:r>
              <a:rPr lang="fr-FR" sz="2400" dirty="0" err="1" smtClean="0"/>
              <a:t>who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?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58200" cy="4114800"/>
          </a:xfrm>
        </p:spPr>
        <p:txBody>
          <a:bodyPr/>
          <a:lstStyle/>
          <a:p>
            <a:r>
              <a:rPr lang="fr-FR" sz="2800" dirty="0" smtClean="0"/>
              <a:t>HEP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Astrophysics</a:t>
            </a:r>
            <a:r>
              <a:rPr lang="fr-FR" sz="2800" dirty="0" smtClean="0"/>
              <a:t> </a:t>
            </a:r>
            <a:r>
              <a:rPr lang="fr-FR" sz="2800" dirty="0" err="1" smtClean="0"/>
              <a:t>experiments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Biomedical</a:t>
            </a:r>
            <a:r>
              <a:rPr lang="fr-FR" sz="2800" dirty="0" smtClean="0"/>
              <a:t>, </a:t>
            </a:r>
            <a:r>
              <a:rPr lang="fr-FR" sz="2800" dirty="0" err="1" smtClean="0"/>
              <a:t>physics</a:t>
            </a:r>
            <a:r>
              <a:rPr lang="fr-FR" sz="2800" dirty="0" smtClean="0"/>
              <a:t> </a:t>
            </a:r>
            <a:r>
              <a:rPr lang="fr-FR" sz="2800" dirty="0" err="1" smtClean="0"/>
              <a:t>projects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Arts and </a:t>
            </a:r>
            <a:r>
              <a:rPr lang="fr-FR" sz="2800" dirty="0" err="1" smtClean="0"/>
              <a:t>Humanities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Private</a:t>
            </a:r>
            <a:r>
              <a:rPr lang="fr-FR" sz="2800" dirty="0" smtClean="0"/>
              <a:t> </a:t>
            </a:r>
            <a:r>
              <a:rPr lang="fr-FR" sz="2800" dirty="0" err="1" smtClean="0"/>
              <a:t>companies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iRODS</a:t>
            </a:r>
            <a:r>
              <a:rPr lang="fr-FR" sz="2800" dirty="0" smtClean="0"/>
              <a:t> part of the French NGI.</a:t>
            </a:r>
          </a:p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dirty="0" smtClean="0">
                <a:sym typeface="Wingdings" pitchFamily="2" charset="2"/>
              </a:rPr>
              <a:t> 3.6 </a:t>
            </a:r>
            <a:r>
              <a:rPr lang="fr-FR" sz="2800" dirty="0" err="1" smtClean="0">
                <a:sym typeface="Wingdings" pitchFamily="2" charset="2"/>
              </a:rPr>
              <a:t>PBs</a:t>
            </a:r>
            <a:r>
              <a:rPr lang="fr-FR" sz="2800" dirty="0" smtClean="0">
                <a:sym typeface="Wingdings" pitchFamily="2" charset="2"/>
              </a:rPr>
              <a:t>, 24 millions of files.</a:t>
            </a:r>
          </a:p>
          <a:p>
            <a:r>
              <a:rPr lang="fr-FR" sz="2800" dirty="0" smtClean="0">
                <a:sym typeface="Wingdings" pitchFamily="2" charset="2"/>
              </a:rPr>
              <a:t>5 </a:t>
            </a:r>
            <a:r>
              <a:rPr lang="fr-FR" sz="2800" dirty="0" err="1" smtClean="0">
                <a:sym typeface="Wingdings" pitchFamily="2" charset="2"/>
              </a:rPr>
              <a:t>PBs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reached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at</a:t>
            </a:r>
            <a:r>
              <a:rPr lang="fr-FR" sz="2800" dirty="0" smtClean="0">
                <a:sym typeface="Wingdings" pitchFamily="2" charset="2"/>
              </a:rPr>
              <a:t> the end of 2012.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677744" cy="609600"/>
          </a:xfrm>
        </p:spPr>
        <p:txBody>
          <a:bodyPr/>
          <a:lstStyle/>
          <a:p>
            <a:r>
              <a:rPr lang="fr-FR" sz="2600" dirty="0" err="1" smtClean="0"/>
              <a:t>Rules</a:t>
            </a:r>
            <a:r>
              <a:rPr lang="fr-FR" sz="2600" dirty="0" smtClean="0"/>
              <a:t> </a:t>
            </a:r>
            <a:r>
              <a:rPr lang="fr-FR" sz="2600" dirty="0" err="1" smtClean="0"/>
              <a:t>examples</a:t>
            </a:r>
            <a:r>
              <a:rPr lang="fr-FR" sz="2600" dirty="0" smtClean="0"/>
              <a:t>: Arts and </a:t>
            </a:r>
            <a:r>
              <a:rPr lang="fr-FR" sz="2600" dirty="0" err="1" smtClean="0"/>
              <a:t>Humanities</a:t>
            </a:r>
            <a:r>
              <a:rPr lang="fr-FR" sz="2600" dirty="0" smtClean="0"/>
              <a:t> (I)</a:t>
            </a:r>
            <a:endParaRPr lang="fr-FR" sz="2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714375" y="2786063"/>
            <a:ext cx="1143000" cy="571500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fr-FR" b="1" dirty="0">
                <a:latin typeface="Times New Roman" charset="0"/>
              </a:rPr>
              <a:t>CRDO</a:t>
            </a:r>
          </a:p>
        </p:txBody>
      </p:sp>
      <p:sp>
        <p:nvSpPr>
          <p:cNvPr id="10" name="Ellipse 8"/>
          <p:cNvSpPr>
            <a:spLocks noChangeArrowheads="1"/>
          </p:cNvSpPr>
          <p:nvPr/>
        </p:nvSpPr>
        <p:spPr bwMode="auto">
          <a:xfrm>
            <a:off x="1071563" y="4500563"/>
            <a:ext cx="1428750" cy="714375"/>
          </a:xfrm>
          <a:prstGeom prst="ellipse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 b="1"/>
              <a:t>CINES</a:t>
            </a:r>
          </a:p>
        </p:txBody>
      </p:sp>
      <p:sp>
        <p:nvSpPr>
          <p:cNvPr id="11" name="Ellipse 10"/>
          <p:cNvSpPr>
            <a:spLocks noChangeArrowheads="1"/>
          </p:cNvSpPr>
          <p:nvPr/>
        </p:nvSpPr>
        <p:spPr bwMode="auto">
          <a:xfrm>
            <a:off x="2571750" y="3286125"/>
            <a:ext cx="1643063" cy="714375"/>
          </a:xfrm>
          <a:prstGeom prst="ellipse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 b="1"/>
              <a:t>CC-IN2P3</a:t>
            </a:r>
          </a:p>
        </p:txBody>
      </p:sp>
      <p:cxnSp>
        <p:nvCxnSpPr>
          <p:cNvPr id="12" name="Connecteur droit avec flèche 11"/>
          <p:cNvCxnSpPr>
            <a:cxnSpLocks noChangeShapeType="1"/>
            <a:stCxn id="9" idx="2"/>
          </p:cNvCxnSpPr>
          <p:nvPr/>
        </p:nvCxnSpPr>
        <p:spPr bwMode="auto">
          <a:xfrm rot="16200000" flipH="1">
            <a:off x="892969" y="3750469"/>
            <a:ext cx="1143000" cy="357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Connecteur droit avec flèche 12"/>
          <p:cNvCxnSpPr>
            <a:cxnSpLocks noChangeShapeType="1"/>
          </p:cNvCxnSpPr>
          <p:nvPr/>
        </p:nvCxnSpPr>
        <p:spPr bwMode="auto">
          <a:xfrm rot="5400000" flipH="1" flipV="1">
            <a:off x="2321719" y="4036219"/>
            <a:ext cx="714375" cy="5000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000625" y="2643188"/>
            <a:ext cx="37147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fr-FR" dirty="0" smtClean="0"/>
              <a:t>Data </a:t>
            </a:r>
            <a:r>
              <a:rPr lang="fr-FR" dirty="0" err="1" smtClean="0"/>
              <a:t>transfer</a:t>
            </a:r>
            <a:r>
              <a:rPr lang="fr-FR" dirty="0" smtClean="0"/>
              <a:t>: </a:t>
            </a:r>
            <a:r>
              <a:rPr lang="fr-FR" dirty="0"/>
              <a:t>CRDO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smtClean="0">
                <a:sym typeface="Wingdings" pitchFamily="2" charset="2"/>
              </a:rPr>
              <a:t>CINES (Montpellier).</a:t>
            </a:r>
            <a:endParaRPr lang="fr-FR" dirty="0">
              <a:sym typeface="Wingdings" pitchFamily="2" charset="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Archived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CINES</a:t>
            </a:r>
            <a:r>
              <a:rPr lang="fr-FR" dirty="0">
                <a:sym typeface="Wingdings" pitchFamily="2" charset="2"/>
              </a:rPr>
              <a:t>.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iRODS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transfer</a:t>
            </a:r>
            <a:r>
              <a:rPr lang="fr-FR" dirty="0" smtClean="0">
                <a:sym typeface="Wingdings" pitchFamily="2" charset="2"/>
              </a:rPr>
              <a:t> to </a:t>
            </a:r>
            <a:r>
              <a:rPr lang="fr-FR" dirty="0">
                <a:sym typeface="Wingdings" pitchFamily="2" charset="2"/>
              </a:rPr>
              <a:t>CC-IN2P3: </a:t>
            </a:r>
            <a:r>
              <a:rPr lang="fr-FR" b="1" i="1" dirty="0" err="1">
                <a:sym typeface="Wingdings" pitchFamily="2" charset="2"/>
              </a:rPr>
              <a:t>iput</a:t>
            </a:r>
            <a:r>
              <a:rPr lang="fr-FR" b="1" i="1" dirty="0">
                <a:sym typeface="Wingdings" pitchFamily="2" charset="2"/>
              </a:rPr>
              <a:t> file.tar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Automatic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untar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Lyon + checksum.</a:t>
            </a:r>
            <a:endParaRPr lang="fr-FR" dirty="0">
              <a:sym typeface="Wingdings" pitchFamily="2" charset="2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fr-FR" dirty="0" err="1" smtClean="0">
                <a:sym typeface="Wingdings" pitchFamily="2" charset="2"/>
              </a:rPr>
              <a:t>Automatic</a:t>
            </a:r>
            <a:r>
              <a:rPr lang="fr-FR" dirty="0" smtClean="0">
                <a:sym typeface="Wingdings" pitchFamily="2" charset="2"/>
              </a:rPr>
              <a:t> registration in </a:t>
            </a:r>
            <a:r>
              <a:rPr lang="fr-FR" dirty="0" err="1" smtClean="0">
                <a:sym typeface="Wingdings" pitchFamily="2" charset="2"/>
              </a:rPr>
              <a:t>Fedora</a:t>
            </a:r>
            <a:r>
              <a:rPr lang="fr-FR" dirty="0" smtClean="0">
                <a:sym typeface="Wingdings" pitchFamily="2" charset="2"/>
              </a:rPr>
              <a:t>-</a:t>
            </a:r>
            <a:r>
              <a:rPr lang="fr-FR" dirty="0" err="1" smtClean="0">
                <a:sym typeface="Wingdings" pitchFamily="2" charset="2"/>
              </a:rPr>
              <a:t>commons</a:t>
            </a:r>
            <a:r>
              <a:rPr lang="fr-FR" dirty="0" smtClean="0">
                <a:sym typeface="Wingdings" pitchFamily="2" charset="2"/>
              </a:rPr>
              <a:t> (</a:t>
            </a:r>
            <a:r>
              <a:rPr lang="fr-FR" dirty="0" err="1" smtClean="0">
                <a:sym typeface="Wingdings" pitchFamily="2" charset="2"/>
              </a:rPr>
              <a:t>delayed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rule</a:t>
            </a:r>
            <a:r>
              <a:rPr lang="fr-FR" dirty="0" smtClean="0">
                <a:sym typeface="Wingdings" pitchFamily="2" charset="2"/>
              </a:rPr>
              <a:t>).</a:t>
            </a:r>
            <a:endParaRPr lang="fr-FR" dirty="0"/>
          </a:p>
        </p:txBody>
      </p:sp>
      <p:sp>
        <p:nvSpPr>
          <p:cNvPr id="15" name="Flèche vers le bas 14"/>
          <p:cNvSpPr>
            <a:spLocks noChangeArrowheads="1"/>
          </p:cNvSpPr>
          <p:nvPr/>
        </p:nvSpPr>
        <p:spPr bwMode="auto">
          <a:xfrm>
            <a:off x="3357563" y="4000500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00375" y="4429125"/>
            <a:ext cx="1000125" cy="4286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/>
              <a:t> Fedora</a:t>
            </a:r>
          </a:p>
        </p:txBody>
      </p:sp>
      <p:sp>
        <p:nvSpPr>
          <p:cNvPr id="17" name="Flèche vers le bas 16"/>
          <p:cNvSpPr>
            <a:spLocks noChangeArrowheads="1"/>
          </p:cNvSpPr>
          <p:nvPr/>
        </p:nvSpPr>
        <p:spPr bwMode="auto">
          <a:xfrm>
            <a:off x="1643063" y="5214938"/>
            <a:ext cx="285750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85875" y="5643563"/>
            <a:ext cx="1000125" cy="428625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fr-FR" sz="2000"/>
              <a:t>Archive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819144"/>
          </a:xfrm>
        </p:spPr>
        <p:txBody>
          <a:bodyPr/>
          <a:lstStyle/>
          <a:p>
            <a:r>
              <a:rPr lang="fr-FR" sz="2600" dirty="0" smtClean="0"/>
              <a:t>Ex: </a:t>
            </a:r>
            <a:r>
              <a:rPr lang="fr-FR" sz="2600" dirty="0" err="1" smtClean="0"/>
              <a:t>archival</a:t>
            </a:r>
            <a:r>
              <a:rPr lang="fr-FR" sz="2600" dirty="0" smtClean="0"/>
              <a:t> and data publication of audio files (CRDO).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605736" cy="609600"/>
          </a:xfrm>
        </p:spPr>
        <p:txBody>
          <a:bodyPr/>
          <a:lstStyle/>
          <a:p>
            <a:r>
              <a:rPr lang="fr-FR" sz="2600" dirty="0" err="1" smtClean="0"/>
              <a:t>Rules</a:t>
            </a:r>
            <a:r>
              <a:rPr lang="fr-FR" sz="2600" dirty="0" smtClean="0"/>
              <a:t> </a:t>
            </a:r>
            <a:r>
              <a:rPr lang="fr-FR" sz="2600" dirty="0" err="1" smtClean="0"/>
              <a:t>examples</a:t>
            </a:r>
            <a:r>
              <a:rPr lang="fr-FR" sz="2600" dirty="0" smtClean="0"/>
              <a:t>: Arts and </a:t>
            </a:r>
            <a:r>
              <a:rPr lang="fr-FR" sz="2600" dirty="0" err="1" smtClean="0"/>
              <a:t>Humanities</a:t>
            </a:r>
            <a:r>
              <a:rPr lang="fr-FR" sz="2600" dirty="0" smtClean="0"/>
              <a:t> (II)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Usage of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key</a:t>
            </a:r>
            <a:r>
              <a:rPr lang="fr-FR" dirty="0" smtClean="0"/>
              <a:t> µ-services:</a:t>
            </a:r>
          </a:p>
          <a:p>
            <a:pPr lvl="1"/>
            <a:r>
              <a:rPr lang="fr-FR" dirty="0" err="1" smtClean="0"/>
              <a:t>msiTarFileExtract</a:t>
            </a:r>
            <a:r>
              <a:rPr lang="fr-FR" dirty="0" smtClean="0"/>
              <a:t>: extraction of the tar file.</a:t>
            </a:r>
          </a:p>
          <a:p>
            <a:pPr lvl="1"/>
            <a:r>
              <a:rPr lang="fr-FR" dirty="0" err="1" smtClean="0"/>
              <a:t>msiExecCmd</a:t>
            </a:r>
            <a:r>
              <a:rPr lang="fr-FR" dirty="0" smtClean="0"/>
              <a:t>: </a:t>
            </a:r>
            <a:r>
              <a:rPr lang="fr-FR" dirty="0" err="1" smtClean="0"/>
              <a:t>execution</a:t>
            </a:r>
            <a:r>
              <a:rPr lang="fr-FR" dirty="0" smtClean="0"/>
              <a:t> of the </a:t>
            </a:r>
            <a:r>
              <a:rPr lang="fr-FR" dirty="0" err="1" smtClean="0"/>
              <a:t>Fedora</a:t>
            </a:r>
            <a:r>
              <a:rPr lang="fr-FR" dirty="0" smtClean="0"/>
              <a:t> registration code on the server </a:t>
            </a:r>
            <a:r>
              <a:rPr lang="fr-FR" dirty="0" err="1" smtClean="0"/>
              <a:t>where</a:t>
            </a:r>
            <a:r>
              <a:rPr lang="fr-FR" dirty="0" smtClean="0"/>
              <a:t> the data are. </a:t>
            </a:r>
          </a:p>
          <a:p>
            <a:pPr lvl="1"/>
            <a:r>
              <a:rPr lang="fr-FR" dirty="0" err="1" smtClean="0"/>
              <a:t>msiMakeQuery</a:t>
            </a:r>
            <a:r>
              <a:rPr lang="fr-FR" dirty="0" smtClean="0"/>
              <a:t>: </a:t>
            </a:r>
            <a:r>
              <a:rPr lang="fr-FR" dirty="0" err="1" smtClean="0"/>
              <a:t>list</a:t>
            </a:r>
            <a:r>
              <a:rPr lang="fr-FR" dirty="0" smtClean="0"/>
              <a:t> the content of the tar file for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ops</a:t>
            </a:r>
            <a:r>
              <a:rPr lang="fr-FR" dirty="0" smtClean="0"/>
              <a:t> (checksum on the files, full </a:t>
            </a:r>
            <a:r>
              <a:rPr lang="fr-FR" dirty="0" err="1" smtClean="0"/>
              <a:t>physical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by the </a:t>
            </a:r>
            <a:r>
              <a:rPr lang="fr-FR" dirty="0" err="1" smtClean="0"/>
              <a:t>Fedora</a:t>
            </a:r>
            <a:r>
              <a:rPr lang="fr-FR" dirty="0" smtClean="0"/>
              <a:t> registration code </a:t>
            </a:r>
            <a:r>
              <a:rPr lang="fr-FR" dirty="0" err="1" smtClean="0"/>
              <a:t>etc</a:t>
            </a:r>
            <a:r>
              <a:rPr lang="fr-FR" dirty="0" smtClean="0"/>
              <a:t>…).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25/06/12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1st EUDAT tutorial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37623-193B-431F-84F4-EFF7B93ED8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</TotalTime>
  <Words>1170</Words>
  <Application>Microsoft Office PowerPoint</Application>
  <PresentationFormat>Affichage à l'écran (4:3)</PresentationFormat>
  <Paragraphs>273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PowerPointCC_110906</vt:lpstr>
      <vt:lpstr>Policy rules: concrete implementations</vt:lpstr>
      <vt:lpstr>Talk overview</vt:lpstr>
      <vt:lpstr>CC-IN2P3 activities</vt:lpstr>
      <vt:lpstr>iRODS @ CC-IN2P3: why using it ? </vt:lpstr>
      <vt:lpstr>iRODS @ CC-IN2P3: why using it ? </vt:lpstr>
      <vt:lpstr>iRODS @ CC-IN2P3: who is using it ? </vt:lpstr>
      <vt:lpstr>iRODS @ CC-IN2P3: who is using it ? </vt:lpstr>
      <vt:lpstr>Rules examples: Arts and Humanities (I)</vt:lpstr>
      <vt:lpstr>Rules examples: Arts and Humanities (II)</vt:lpstr>
      <vt:lpstr>Rules examples: Arts and Humanities (III)</vt:lpstr>
      <vt:lpstr>Rules examples: biomedical data</vt:lpstr>
      <vt:lpstr>ACL management</vt:lpstr>
      <vt:lpstr>Mass Storage System management</vt:lpstr>
      <vt:lpstr>Mass Storage System management</vt:lpstr>
      <vt:lpstr>Mass Storage System management</vt:lpstr>
      <vt:lpstr>Rules examples: resource monitoring system</vt:lpstr>
      <vt:lpstr>Rules examples: resource monitoring system</vt:lpstr>
      <vt:lpstr>Summary</vt:lpstr>
      <vt:lpstr>Prospects</vt:lpstr>
      <vt:lpstr>Acknowledgement 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Jean-Yves NIEF</cp:lastModifiedBy>
  <cp:revision>222</cp:revision>
  <cp:lastPrinted>1904-01-01T00:00:00Z</cp:lastPrinted>
  <dcterms:created xsi:type="dcterms:W3CDTF">2008-11-05T15:14:46Z</dcterms:created>
  <dcterms:modified xsi:type="dcterms:W3CDTF">2012-06-24T20:53:43Z</dcterms:modified>
</cp:coreProperties>
</file>