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Default Extension="gif" ContentType="image/gif"/>
  <Default Extension="tiff" ContentType="image/tiff"/>
  <Override PartName="/ppt/slides/slide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60" r:id="rId3"/>
  </p:sldMasterIdLst>
  <p:notesMasterIdLst>
    <p:notesMasterId r:id="rId51"/>
  </p:notesMasterIdLst>
  <p:sldIdLst>
    <p:sldId id="256" r:id="rId4"/>
    <p:sldId id="257" r:id="rId5"/>
    <p:sldId id="258" r:id="rId6"/>
    <p:sldId id="259" r:id="rId7"/>
    <p:sldId id="275" r:id="rId8"/>
    <p:sldId id="276" r:id="rId9"/>
    <p:sldId id="277" r:id="rId10"/>
    <p:sldId id="307" r:id="rId11"/>
    <p:sldId id="306" r:id="rId12"/>
    <p:sldId id="305" r:id="rId13"/>
    <p:sldId id="279" r:id="rId14"/>
    <p:sldId id="283" r:id="rId15"/>
    <p:sldId id="278" r:id="rId16"/>
    <p:sldId id="282" r:id="rId17"/>
    <p:sldId id="260" r:id="rId18"/>
    <p:sldId id="281" r:id="rId19"/>
    <p:sldId id="284" r:id="rId20"/>
    <p:sldId id="285" r:id="rId21"/>
    <p:sldId id="296" r:id="rId22"/>
    <p:sldId id="265" r:id="rId23"/>
    <p:sldId id="266" r:id="rId24"/>
    <p:sldId id="280" r:id="rId25"/>
    <p:sldId id="262" r:id="rId26"/>
    <p:sldId id="261" r:id="rId27"/>
    <p:sldId id="308" r:id="rId28"/>
    <p:sldId id="286" r:id="rId29"/>
    <p:sldId id="287" r:id="rId30"/>
    <p:sldId id="291" r:id="rId31"/>
    <p:sldId id="288" r:id="rId32"/>
    <p:sldId id="289" r:id="rId33"/>
    <p:sldId id="269" r:id="rId34"/>
    <p:sldId id="271" r:id="rId35"/>
    <p:sldId id="272" r:id="rId36"/>
    <p:sldId id="293" r:id="rId37"/>
    <p:sldId id="309" r:id="rId38"/>
    <p:sldId id="310" r:id="rId39"/>
    <p:sldId id="267" r:id="rId40"/>
    <p:sldId id="290" r:id="rId41"/>
    <p:sldId id="274" r:id="rId42"/>
    <p:sldId id="297" r:id="rId43"/>
    <p:sldId id="298" r:id="rId44"/>
    <p:sldId id="299" r:id="rId45"/>
    <p:sldId id="300" r:id="rId46"/>
    <p:sldId id="301" r:id="rId47"/>
    <p:sldId id="302" r:id="rId48"/>
    <p:sldId id="304" r:id="rId49"/>
    <p:sldId id="303"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10FC"/>
    <a:srgbClr val="00E266"/>
    <a:srgbClr val="00FF00"/>
    <a:srgbClr val="CC00FF"/>
    <a:srgbClr val="00FFFF"/>
    <a:srgbClr val="FF00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61" autoAdjust="0"/>
    <p:restoredTop sz="94664" autoAdjust="0"/>
  </p:normalViewPr>
  <p:slideViewPr>
    <p:cSldViewPr>
      <p:cViewPr varScale="1">
        <p:scale>
          <a:sx n="62" d="100"/>
          <a:sy n="62" d="100"/>
        </p:scale>
        <p:origin x="-1020" y="252"/>
      </p:cViewPr>
      <p:guideLst>
        <p:guide orient="horz" pos="2160"/>
        <p:guide pos="2880"/>
      </p:guideLst>
    </p:cSldViewPr>
  </p:slideViewPr>
  <p:outlineViewPr>
    <p:cViewPr>
      <p:scale>
        <a:sx n="33" d="100"/>
        <a:sy n="33" d="100"/>
      </p:scale>
      <p:origin x="0" y="11322"/>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B2B389-0FDE-4E30-99A4-CC4A724AB530}" type="datetimeFigureOut">
              <a:rPr lang="it-IT" smtClean="0"/>
              <a:pPr/>
              <a:t>15/04/2012</a:t>
            </a:fld>
            <a:endParaRPr lang="it-I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2FD035-29C7-46C4-AAEE-34CA01385D5E}" type="slidenum">
              <a:rPr lang="it-IT" smtClean="0"/>
              <a:pPr/>
              <a:t>‹#›</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F8C01DB-9E3A-491C-B657-8814335A3542}" type="datetime1">
              <a:rPr lang="en-US" smtClean="0"/>
              <a:pPr/>
              <a:t>4/15/2012</a:t>
            </a:fld>
            <a:endParaRPr lang="en-US"/>
          </a:p>
        </p:txBody>
      </p:sp>
      <p:sp>
        <p:nvSpPr>
          <p:cNvPr id="5" name="Footer Placeholder 4"/>
          <p:cNvSpPr>
            <a:spLocks noGrp="1"/>
          </p:cNvSpPr>
          <p:nvPr>
            <p:ph type="ftr" sz="quarter" idx="11"/>
          </p:nvPr>
        </p:nvSpPr>
        <p:spPr/>
        <p:txBody>
          <a:bodyPr/>
          <a:lstStyle/>
          <a:p>
            <a:r>
              <a:rPr lang="en-US" smtClean="0"/>
              <a:t>GeophysicalWorkshop IPGP Paris, April 17,18 2012</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2DDDE01-360F-4CA7-A895-8B03FC976823}" type="datetime1">
              <a:rPr lang="en-US" smtClean="0"/>
              <a:pPr/>
              <a:t>4/15/2012</a:t>
            </a:fld>
            <a:endParaRPr lang="en-US"/>
          </a:p>
        </p:txBody>
      </p:sp>
      <p:sp>
        <p:nvSpPr>
          <p:cNvPr id="5" name="Footer Placeholder 4"/>
          <p:cNvSpPr>
            <a:spLocks noGrp="1"/>
          </p:cNvSpPr>
          <p:nvPr>
            <p:ph type="ftr" sz="quarter" idx="11"/>
          </p:nvPr>
        </p:nvSpPr>
        <p:spPr/>
        <p:txBody>
          <a:bodyPr/>
          <a:lstStyle/>
          <a:p>
            <a:r>
              <a:rPr lang="en-US" smtClean="0"/>
              <a:t>GeophysicalWorkshop IPGP Paris, April 17,18 2012</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F47CA24-4C7B-4837-8EA3-A7E17BB75EE6}" type="datetime1">
              <a:rPr lang="en-US" smtClean="0"/>
              <a:pPr/>
              <a:t>4/15/2012</a:t>
            </a:fld>
            <a:endParaRPr lang="en-US"/>
          </a:p>
        </p:txBody>
      </p:sp>
      <p:sp>
        <p:nvSpPr>
          <p:cNvPr id="5" name="Footer Placeholder 4"/>
          <p:cNvSpPr>
            <a:spLocks noGrp="1"/>
          </p:cNvSpPr>
          <p:nvPr>
            <p:ph type="ftr" sz="quarter" idx="11"/>
          </p:nvPr>
        </p:nvSpPr>
        <p:spPr/>
        <p:txBody>
          <a:bodyPr/>
          <a:lstStyle/>
          <a:p>
            <a:r>
              <a:rPr lang="en-US" smtClean="0"/>
              <a:t>GeophysicalWorkshop IPGP Paris, April 17,18 2012</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t-IT"/>
          </a:p>
        </p:txBody>
      </p:sp>
      <p:sp>
        <p:nvSpPr>
          <p:cNvPr id="4" name="Date Placeholder 3"/>
          <p:cNvSpPr>
            <a:spLocks noGrp="1"/>
          </p:cNvSpPr>
          <p:nvPr>
            <p:ph type="dt" sz="half" idx="10"/>
          </p:nvPr>
        </p:nvSpPr>
        <p:spPr/>
        <p:txBody>
          <a:bodyPr/>
          <a:lstStyle/>
          <a:p>
            <a:fld id="{ADAF2C61-8E07-4D56-B8BF-34F6FB593A1C}" type="datetimeFigureOut">
              <a:rPr lang="it-IT" smtClean="0"/>
              <a:pPr/>
              <a:t>15/04/2012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69C4F6A-616D-4888-A7F8-421350748A09}" type="slidenum">
              <a:rPr lang="it-IT" smtClean="0"/>
              <a:pPr/>
              <a:t>‹#›</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ADAF2C61-8E07-4D56-B8BF-34F6FB593A1C}" type="datetimeFigureOut">
              <a:rPr lang="it-IT" smtClean="0"/>
              <a:pPr/>
              <a:t>15/04/2012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69C4F6A-616D-4888-A7F8-421350748A09}" type="slidenum">
              <a:rPr lang="it-IT" smtClean="0"/>
              <a:pPr/>
              <a:t>‹#›</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AF2C61-8E07-4D56-B8BF-34F6FB593A1C}" type="datetimeFigureOut">
              <a:rPr lang="it-IT" smtClean="0"/>
              <a:pPr/>
              <a:t>15/04/2012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69C4F6A-616D-4888-A7F8-421350748A09}" type="slidenum">
              <a:rPr lang="it-IT" smtClean="0"/>
              <a:pPr/>
              <a:t>‹#›</a:t>
            </a:fld>
            <a:endParaRPr lang="it-IT"/>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sz="half" idx="10"/>
          </p:nvPr>
        </p:nvSpPr>
        <p:spPr/>
        <p:txBody>
          <a:bodyPr/>
          <a:lstStyle/>
          <a:p>
            <a:fld id="{ADAF2C61-8E07-4D56-B8BF-34F6FB593A1C}" type="datetimeFigureOut">
              <a:rPr lang="it-IT" smtClean="0"/>
              <a:pPr/>
              <a:t>15/04/2012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69C4F6A-616D-4888-A7F8-421350748A09}" type="slidenum">
              <a:rPr lang="it-IT" smtClean="0"/>
              <a:pPr/>
              <a:t>‹#›</a:t>
            </a:fld>
            <a:endParaRPr lang="it-IT"/>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sz="half" idx="10"/>
          </p:nvPr>
        </p:nvSpPr>
        <p:spPr/>
        <p:txBody>
          <a:bodyPr/>
          <a:lstStyle/>
          <a:p>
            <a:fld id="{ADAF2C61-8E07-4D56-B8BF-34F6FB593A1C}" type="datetimeFigureOut">
              <a:rPr lang="it-IT" smtClean="0"/>
              <a:pPr/>
              <a:t>15/04/2012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169C4F6A-616D-4888-A7F8-421350748A09}" type="slidenum">
              <a:rPr lang="it-IT" smtClean="0"/>
              <a:pPr/>
              <a:t>‹#›</a:t>
            </a:fld>
            <a:endParaRPr lang="it-IT"/>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2"/>
          <p:cNvSpPr>
            <a:spLocks noGrp="1"/>
          </p:cNvSpPr>
          <p:nvPr>
            <p:ph type="dt" sz="half" idx="10"/>
          </p:nvPr>
        </p:nvSpPr>
        <p:spPr/>
        <p:txBody>
          <a:bodyPr/>
          <a:lstStyle/>
          <a:p>
            <a:fld id="{ADAF2C61-8E07-4D56-B8BF-34F6FB593A1C}" type="datetimeFigureOut">
              <a:rPr lang="it-IT" smtClean="0"/>
              <a:pPr/>
              <a:t>15/04/2012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169C4F6A-616D-4888-A7F8-421350748A09}" type="slidenum">
              <a:rPr lang="it-IT" smtClean="0"/>
              <a:pPr/>
              <a:t>‹#›</a:t>
            </a:fld>
            <a:endParaRPr lang="it-IT"/>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AF2C61-8E07-4D56-B8BF-34F6FB593A1C}" type="datetimeFigureOut">
              <a:rPr lang="it-IT" smtClean="0"/>
              <a:pPr/>
              <a:t>15/04/2012</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169C4F6A-616D-4888-A7F8-421350748A09}" type="slidenum">
              <a:rPr lang="it-IT" smtClean="0"/>
              <a:pPr/>
              <a:t>‹#›</a:t>
            </a:fld>
            <a:endParaRPr lang="it-IT"/>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AF2C61-8E07-4D56-B8BF-34F6FB593A1C}" type="datetimeFigureOut">
              <a:rPr lang="it-IT" smtClean="0"/>
              <a:pPr/>
              <a:t>15/04/2012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69C4F6A-616D-4888-A7F8-421350748A09}" type="slidenum">
              <a:rPr lang="it-IT" smtClean="0"/>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0" y="6492875"/>
            <a:ext cx="5791200" cy="365125"/>
          </a:xfrm>
        </p:spPr>
        <p:txBody>
          <a:bodyPr/>
          <a:lstStyle/>
          <a:p>
            <a:r>
              <a:rPr lang="en-US" dirty="0" smtClean="0"/>
              <a:t>Geophysics &amp; GW Workshop IPGP Paris, April 17,18 2012</a:t>
            </a:r>
            <a:endParaRPr lang="en-US" dirty="0"/>
          </a:p>
        </p:txBody>
      </p:sp>
      <p:sp>
        <p:nvSpPr>
          <p:cNvPr id="6" name="Slide Number Placeholder 5"/>
          <p:cNvSpPr>
            <a:spLocks noGrp="1"/>
          </p:cNvSpPr>
          <p:nvPr>
            <p:ph type="sldNum" sz="quarter" idx="12"/>
          </p:nvPr>
        </p:nvSpPr>
        <p:spPr>
          <a:xfrm>
            <a:off x="7010400" y="6492875"/>
            <a:ext cx="2133600" cy="365125"/>
          </a:xfrm>
        </p:spPr>
        <p:txBody>
          <a:bodyPr/>
          <a:lstStyle>
            <a:lvl1pPr>
              <a:defRPr sz="1600"/>
            </a:lvl1p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AF2C61-8E07-4D56-B8BF-34F6FB593A1C}" type="datetimeFigureOut">
              <a:rPr lang="it-IT" smtClean="0"/>
              <a:pPr/>
              <a:t>15/04/2012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69C4F6A-616D-4888-A7F8-421350748A09}" type="slidenum">
              <a:rPr lang="it-IT" smtClean="0"/>
              <a:pPr/>
              <a:t>‹#›</a:t>
            </a:fld>
            <a:endParaRPr lang="it-IT"/>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ADAF2C61-8E07-4D56-B8BF-34F6FB593A1C}" type="datetimeFigureOut">
              <a:rPr lang="it-IT" smtClean="0"/>
              <a:pPr/>
              <a:t>15/04/2012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69C4F6A-616D-4888-A7F8-421350748A09}" type="slidenum">
              <a:rPr lang="it-IT" smtClean="0"/>
              <a:pPr/>
              <a:t>‹#›</a:t>
            </a:fld>
            <a:endParaRPr lang="it-IT"/>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ADAF2C61-8E07-4D56-B8BF-34F6FB593A1C}" type="datetimeFigureOut">
              <a:rPr lang="it-IT" smtClean="0"/>
              <a:pPr/>
              <a:t>15/04/2012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69C4F6A-616D-4888-A7F8-421350748A09}" type="slidenum">
              <a:rPr lang="it-IT" smtClean="0"/>
              <a:pPr/>
              <a:t>‹#›</a:t>
            </a:fld>
            <a:endParaRPr lang="it-IT"/>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t-IT"/>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C1DBA4E-F452-4015-A732-B9051A3FF31F}" type="datetimeFigureOut">
              <a:rPr lang="it-IT" smtClean="0"/>
              <a:pPr/>
              <a:t>15/04/2012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0EF4D82-DEDD-45BD-BEB7-DDE3188682A5}" type="slidenum">
              <a:rPr lang="it-IT" smtClean="0"/>
              <a:pPr/>
              <a:t>‹#›</a:t>
            </a:fld>
            <a:endParaRPr lang="it-IT"/>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C1DBA4E-F452-4015-A732-B9051A3FF31F}" type="datetimeFigureOut">
              <a:rPr lang="it-IT" smtClean="0"/>
              <a:pPr/>
              <a:t>15/04/2012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0EF4D82-DEDD-45BD-BEB7-DDE3188682A5}" type="slidenum">
              <a:rPr lang="it-IT" smtClean="0"/>
              <a:pPr/>
              <a:t>‹#›</a:t>
            </a:fld>
            <a:endParaRPr lang="it-IT"/>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C1DBA4E-F452-4015-A732-B9051A3FF31F}" type="datetimeFigureOut">
              <a:rPr lang="it-IT" smtClean="0"/>
              <a:pPr/>
              <a:t>15/04/2012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0EF4D82-DEDD-45BD-BEB7-DDE3188682A5}" type="slidenum">
              <a:rPr lang="it-IT" smtClean="0"/>
              <a:pPr/>
              <a:t>‹#›</a:t>
            </a:fld>
            <a:endParaRPr lang="it-IT"/>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C1DBA4E-F452-4015-A732-B9051A3FF31F}" type="datetimeFigureOut">
              <a:rPr lang="it-IT" smtClean="0"/>
              <a:pPr/>
              <a:t>15/04/2012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0EF4D82-DEDD-45BD-BEB7-DDE3188682A5}" type="slidenum">
              <a:rPr lang="it-IT" smtClean="0"/>
              <a:pPr/>
              <a:t>‹#›</a:t>
            </a:fld>
            <a:endParaRPr lang="it-IT"/>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EC1DBA4E-F452-4015-A732-B9051A3FF31F}" type="datetimeFigureOut">
              <a:rPr lang="it-IT" smtClean="0"/>
              <a:pPr/>
              <a:t>15/04/2012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80EF4D82-DEDD-45BD-BEB7-DDE3188682A5}" type="slidenum">
              <a:rPr lang="it-IT" smtClean="0"/>
              <a:pPr/>
              <a:t>‹#›</a:t>
            </a:fld>
            <a:endParaRPr lang="it-IT"/>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C1DBA4E-F452-4015-A732-B9051A3FF31F}" type="datetimeFigureOut">
              <a:rPr lang="it-IT" smtClean="0"/>
              <a:pPr/>
              <a:t>15/04/2012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80EF4D82-DEDD-45BD-BEB7-DDE3188682A5}" type="slidenum">
              <a:rPr lang="it-IT" smtClean="0"/>
              <a:pPr/>
              <a:t>‹#›</a:t>
            </a:fld>
            <a:endParaRPr lang="it-IT"/>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EC1DBA4E-F452-4015-A732-B9051A3FF31F}" type="datetimeFigureOut">
              <a:rPr lang="it-IT" smtClean="0"/>
              <a:pPr/>
              <a:t>15/04/2012</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80EF4D82-DEDD-45BD-BEB7-DDE3188682A5}" type="slidenum">
              <a:rPr lang="it-IT" smtClean="0"/>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C44C2B6-6FA0-4942-BD5E-8038E0A7D1AB}" type="datetime1">
              <a:rPr lang="en-US" smtClean="0"/>
              <a:pPr/>
              <a:t>4/15/2012</a:t>
            </a:fld>
            <a:endParaRPr lang="en-US"/>
          </a:p>
        </p:txBody>
      </p:sp>
      <p:sp>
        <p:nvSpPr>
          <p:cNvPr id="5" name="Footer Placeholder 4"/>
          <p:cNvSpPr>
            <a:spLocks noGrp="1"/>
          </p:cNvSpPr>
          <p:nvPr>
            <p:ph type="ftr" sz="quarter" idx="11"/>
          </p:nvPr>
        </p:nvSpPr>
        <p:spPr/>
        <p:txBody>
          <a:bodyPr/>
          <a:lstStyle/>
          <a:p>
            <a:r>
              <a:rPr lang="en-US" smtClean="0"/>
              <a:t>GeophysicalWorkshop IPGP Paris, April 17,18 2012</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C1DBA4E-F452-4015-A732-B9051A3FF31F}" type="datetimeFigureOut">
              <a:rPr lang="it-IT" smtClean="0"/>
              <a:pPr/>
              <a:t>15/04/2012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0EF4D82-DEDD-45BD-BEB7-DDE3188682A5}" type="slidenum">
              <a:rPr lang="it-IT" smtClean="0"/>
              <a:pPr/>
              <a:t>‹#›</a:t>
            </a:fld>
            <a:endParaRPr lang="it-IT"/>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C1DBA4E-F452-4015-A732-B9051A3FF31F}" type="datetimeFigureOut">
              <a:rPr lang="it-IT" smtClean="0"/>
              <a:pPr/>
              <a:t>15/04/2012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0EF4D82-DEDD-45BD-BEB7-DDE3188682A5}" type="slidenum">
              <a:rPr lang="it-IT" smtClean="0"/>
              <a:pPr/>
              <a:t>‹#›</a:t>
            </a:fld>
            <a:endParaRPr lang="it-IT"/>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C1DBA4E-F452-4015-A732-B9051A3FF31F}" type="datetimeFigureOut">
              <a:rPr lang="it-IT" smtClean="0"/>
              <a:pPr/>
              <a:t>15/04/2012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0EF4D82-DEDD-45BD-BEB7-DDE3188682A5}" type="slidenum">
              <a:rPr lang="it-IT" smtClean="0"/>
              <a:pPr/>
              <a:t>‹#›</a:t>
            </a:fld>
            <a:endParaRPr lang="it-IT"/>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C1DBA4E-F452-4015-A732-B9051A3FF31F}" type="datetimeFigureOut">
              <a:rPr lang="it-IT" smtClean="0"/>
              <a:pPr/>
              <a:t>15/04/2012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0EF4D82-DEDD-45BD-BEB7-DDE3188682A5}" type="slidenum">
              <a:rPr lang="it-IT" smtClean="0"/>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F9466D0-1174-4962-A64B-3F055EC2C58A}" type="datetime1">
              <a:rPr lang="en-US" smtClean="0"/>
              <a:pPr/>
              <a:t>4/15/2012</a:t>
            </a:fld>
            <a:endParaRPr lang="en-US"/>
          </a:p>
        </p:txBody>
      </p:sp>
      <p:sp>
        <p:nvSpPr>
          <p:cNvPr id="6" name="Footer Placeholder 5"/>
          <p:cNvSpPr>
            <a:spLocks noGrp="1"/>
          </p:cNvSpPr>
          <p:nvPr>
            <p:ph type="ftr" sz="quarter" idx="11"/>
          </p:nvPr>
        </p:nvSpPr>
        <p:spPr/>
        <p:txBody>
          <a:bodyPr/>
          <a:lstStyle/>
          <a:p>
            <a:r>
              <a:rPr lang="en-US" smtClean="0"/>
              <a:t>GeophysicalWorkshop IPGP Paris, April 17,18 2012</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62BC28E5-C5BD-4856-81F3-F63816506C73}" type="datetime1">
              <a:rPr lang="en-US" smtClean="0"/>
              <a:pPr/>
              <a:t>4/15/2012</a:t>
            </a:fld>
            <a:endParaRPr lang="en-US"/>
          </a:p>
        </p:txBody>
      </p:sp>
      <p:sp>
        <p:nvSpPr>
          <p:cNvPr id="8" name="Footer Placeholder 7"/>
          <p:cNvSpPr>
            <a:spLocks noGrp="1"/>
          </p:cNvSpPr>
          <p:nvPr>
            <p:ph type="ftr" sz="quarter" idx="11"/>
          </p:nvPr>
        </p:nvSpPr>
        <p:spPr/>
        <p:txBody>
          <a:bodyPr/>
          <a:lstStyle/>
          <a:p>
            <a:r>
              <a:rPr lang="en-US" smtClean="0"/>
              <a:t>GeophysicalWorkshop IPGP Paris, April 17,18 2012</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24A624CA-4230-4B3D-99A3-F27573BE2B40}" type="datetime1">
              <a:rPr lang="en-US" smtClean="0"/>
              <a:pPr/>
              <a:t>4/15/2012</a:t>
            </a:fld>
            <a:endParaRPr lang="en-US"/>
          </a:p>
        </p:txBody>
      </p:sp>
      <p:sp>
        <p:nvSpPr>
          <p:cNvPr id="4" name="Footer Placeholder 3"/>
          <p:cNvSpPr>
            <a:spLocks noGrp="1"/>
          </p:cNvSpPr>
          <p:nvPr>
            <p:ph type="ftr" sz="quarter" idx="11"/>
          </p:nvPr>
        </p:nvSpPr>
        <p:spPr/>
        <p:txBody>
          <a:bodyPr/>
          <a:lstStyle/>
          <a:p>
            <a:r>
              <a:rPr lang="en-US" smtClean="0"/>
              <a:t>GeophysicalWorkshop IPGP Paris, April 17,18 2012</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ED0C7FA3-65EC-4147-B145-149BCB5FCCAD}" type="datetime1">
              <a:rPr lang="en-US" smtClean="0"/>
              <a:pPr/>
              <a:t>4/15/2012</a:t>
            </a:fld>
            <a:endParaRPr lang="en-US"/>
          </a:p>
        </p:txBody>
      </p:sp>
      <p:sp>
        <p:nvSpPr>
          <p:cNvPr id="3" name="Footer Placeholder 2"/>
          <p:cNvSpPr>
            <a:spLocks noGrp="1"/>
          </p:cNvSpPr>
          <p:nvPr>
            <p:ph type="ftr" sz="quarter" idx="11"/>
          </p:nvPr>
        </p:nvSpPr>
        <p:spPr/>
        <p:txBody>
          <a:bodyPr/>
          <a:lstStyle/>
          <a:p>
            <a:r>
              <a:rPr lang="en-US" smtClean="0"/>
              <a:t>GeophysicalWorkshop IPGP Paris, April 17,18 2012</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8F999DB-3379-4DE3-8123-19C7413BE5D0}" type="datetime1">
              <a:rPr lang="en-US" smtClean="0"/>
              <a:pPr/>
              <a:t>4/15/2012</a:t>
            </a:fld>
            <a:endParaRPr lang="en-US"/>
          </a:p>
        </p:txBody>
      </p:sp>
      <p:sp>
        <p:nvSpPr>
          <p:cNvPr id="6" name="Footer Placeholder 5"/>
          <p:cNvSpPr>
            <a:spLocks noGrp="1"/>
          </p:cNvSpPr>
          <p:nvPr>
            <p:ph type="ftr" sz="quarter" idx="11"/>
          </p:nvPr>
        </p:nvSpPr>
        <p:spPr/>
        <p:txBody>
          <a:bodyPr/>
          <a:lstStyle/>
          <a:p>
            <a:r>
              <a:rPr lang="en-US" smtClean="0"/>
              <a:t>GeophysicalWorkshop IPGP Paris, April 17,18 2012</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5888190-FADC-4D8A-B288-2E7C1B75C442}" type="datetime1">
              <a:rPr lang="en-US" smtClean="0"/>
              <a:pPr/>
              <a:t>4/15/2012</a:t>
            </a:fld>
            <a:endParaRPr lang="en-US"/>
          </a:p>
        </p:txBody>
      </p:sp>
      <p:sp>
        <p:nvSpPr>
          <p:cNvPr id="6" name="Footer Placeholder 5"/>
          <p:cNvSpPr>
            <a:spLocks noGrp="1"/>
          </p:cNvSpPr>
          <p:nvPr>
            <p:ph type="ftr" sz="quarter" idx="11"/>
          </p:nvPr>
        </p:nvSpPr>
        <p:spPr/>
        <p:txBody>
          <a:bodyPr/>
          <a:lstStyle/>
          <a:p>
            <a:r>
              <a:rPr lang="en-US" smtClean="0"/>
              <a:t>GeophysicalWorkshop IPGP Paris, April 17,18 2012</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228600" y="6356350"/>
            <a:ext cx="5791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Geophysics &amp; GW Workshop IPGP Paris, April 17,18 2012</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it-IT"/>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AF2C61-8E07-4D56-B8BF-34F6FB593A1C}" type="datetimeFigureOut">
              <a:rPr lang="it-IT" smtClean="0"/>
              <a:pPr/>
              <a:t>15/04/2012</a:t>
            </a:fld>
            <a:endParaRPr lang="it-IT"/>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C4F6A-616D-4888-A7F8-421350748A09}"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it-IT"/>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Footer Placeholder 4"/>
          <p:cNvSpPr>
            <a:spLocks noGrp="1"/>
          </p:cNvSpPr>
          <p:nvPr>
            <p:ph type="ftr" sz="quarter" idx="3"/>
          </p:nvPr>
        </p:nvSpPr>
        <p:spPr>
          <a:xfrm>
            <a:off x="0" y="6492875"/>
            <a:ext cx="45720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dirty="0" smtClean="0"/>
              <a:t>Geophysics &amp; GW Workshop Paris, IPGP April 17,18 2012</a:t>
            </a:r>
            <a:endParaRPr lang="it-IT" dirty="0"/>
          </a:p>
        </p:txBody>
      </p:sp>
      <p:sp>
        <p:nvSpPr>
          <p:cNvPr id="6" name="Slide Number Placeholder 5"/>
          <p:cNvSpPr>
            <a:spLocks noGrp="1"/>
          </p:cNvSpPr>
          <p:nvPr>
            <p:ph type="sldNum" sz="quarter" idx="4"/>
          </p:nvPr>
        </p:nvSpPr>
        <p:spPr>
          <a:xfrm>
            <a:off x="7010400" y="6492875"/>
            <a:ext cx="21336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0EF4D82-DEDD-45BD-BEB7-DDE3188682A5}"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wwwcascina.virgo.infn.it/EnvMon/sensors.htm"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it-IT" dirty="0" smtClean="0"/>
              <a:t>Virgo </a:t>
            </a:r>
            <a:br>
              <a:rPr lang="it-IT" dirty="0" smtClean="0"/>
            </a:br>
            <a:r>
              <a:rPr lang="it-IT" dirty="0" smtClean="0"/>
              <a:t>commercial seismic sensors</a:t>
            </a:r>
            <a:br>
              <a:rPr lang="it-IT" dirty="0" smtClean="0"/>
            </a:br>
            <a:r>
              <a:rPr lang="it-IT" dirty="0" smtClean="0"/>
              <a:t> and examples of their use </a:t>
            </a:r>
            <a:endParaRPr lang="it-IT" dirty="0"/>
          </a:p>
        </p:txBody>
      </p:sp>
      <p:sp>
        <p:nvSpPr>
          <p:cNvPr id="3" name="Subtitle 2"/>
          <p:cNvSpPr>
            <a:spLocks noGrp="1"/>
          </p:cNvSpPr>
          <p:nvPr>
            <p:ph type="subTitle" idx="1"/>
          </p:nvPr>
        </p:nvSpPr>
        <p:spPr/>
        <p:txBody>
          <a:bodyPr/>
          <a:lstStyle/>
          <a:p>
            <a:r>
              <a:rPr lang="it-IT" dirty="0" smtClean="0"/>
              <a:t>Irene Fiori for the Virgo collaboration and EGO</a:t>
            </a:r>
            <a:endParaRPr lang="it-IT" dirty="0"/>
          </a:p>
        </p:txBody>
      </p:sp>
      <p:sp>
        <p:nvSpPr>
          <p:cNvPr id="4" name="Slide Number Placeholder 3"/>
          <p:cNvSpPr>
            <a:spLocks noGrp="1"/>
          </p:cNvSpPr>
          <p:nvPr>
            <p:ph type="sldNum" sz="quarter" idx="12"/>
          </p:nvPr>
        </p:nvSpPr>
        <p:spPr>
          <a:xfrm>
            <a:off x="7010400" y="6492875"/>
            <a:ext cx="2133600" cy="365125"/>
          </a:xfrm>
        </p:spPr>
        <p:txBody>
          <a:bodyPr/>
          <a:lstStyle/>
          <a:p>
            <a:fld id="{B6F15528-21DE-4FAA-801E-634DDDAF4B2B}" type="slidenum">
              <a:rPr lang="en-US" sz="1600" smtClean="0"/>
              <a:pPr/>
              <a:t>1</a:t>
            </a:fld>
            <a:endParaRPr lang="en-US" sz="1600"/>
          </a:p>
        </p:txBody>
      </p:sp>
      <p:sp>
        <p:nvSpPr>
          <p:cNvPr id="5" name="Footer Placeholder 4"/>
          <p:cNvSpPr>
            <a:spLocks noGrp="1"/>
          </p:cNvSpPr>
          <p:nvPr>
            <p:ph type="ftr" sz="quarter" idx="11"/>
          </p:nvPr>
        </p:nvSpPr>
        <p:spPr>
          <a:xfrm>
            <a:off x="1600200" y="5121275"/>
            <a:ext cx="6705600" cy="441325"/>
          </a:xfrm>
        </p:spPr>
        <p:txBody>
          <a:bodyPr/>
          <a:lstStyle/>
          <a:p>
            <a:r>
              <a:rPr lang="en-US" sz="2000" dirty="0" smtClean="0"/>
              <a:t>Workshop  on Geophysics and Gravitational-Wave Detectors, </a:t>
            </a:r>
          </a:p>
          <a:p>
            <a:r>
              <a:rPr lang="en-US" sz="2000" dirty="0" smtClean="0"/>
              <a:t>IPGP Paris, April 17 and 18 2012</a:t>
            </a:r>
            <a:endParaRPr lang="en-US" sz="2000" dirty="0"/>
          </a:p>
        </p:txBody>
      </p:sp>
      <p:pic>
        <p:nvPicPr>
          <p:cNvPr id="6" name="Picture 5" descr="Virgo-Logo.gif"/>
          <p:cNvPicPr>
            <a:picLocks noChangeAspect="1"/>
          </p:cNvPicPr>
          <p:nvPr/>
        </p:nvPicPr>
        <p:blipFill>
          <a:blip r:embed="rId2" cstate="print"/>
          <a:stretch>
            <a:fillRect/>
          </a:stretch>
        </p:blipFill>
        <p:spPr>
          <a:xfrm>
            <a:off x="228600" y="228600"/>
            <a:ext cx="2857500" cy="6191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it-IT" dirty="0" smtClean="0"/>
              <a:t>Seismic sensors</a:t>
            </a:r>
            <a:endParaRPr lang="it-IT" dirty="0"/>
          </a:p>
        </p:txBody>
      </p:sp>
      <p:sp>
        <p:nvSpPr>
          <p:cNvPr id="3" name="Content Placeholder 2"/>
          <p:cNvSpPr>
            <a:spLocks noGrp="1"/>
          </p:cNvSpPr>
          <p:nvPr>
            <p:ph idx="1"/>
          </p:nvPr>
        </p:nvSpPr>
        <p:spPr>
          <a:xfrm>
            <a:off x="152400" y="1066801"/>
            <a:ext cx="8686800" cy="2971800"/>
          </a:xfrm>
        </p:spPr>
        <p:txBody>
          <a:bodyPr>
            <a:noAutofit/>
          </a:bodyPr>
          <a:lstStyle/>
          <a:p>
            <a:pPr>
              <a:buNone/>
            </a:pPr>
            <a:r>
              <a:rPr lang="en-US" sz="2400" b="1" dirty="0" smtClean="0">
                <a:solidFill>
                  <a:srgbClr val="FF0000"/>
                </a:solidFill>
              </a:rPr>
              <a:t>LOW FREQUENCY:</a:t>
            </a:r>
          </a:p>
          <a:p>
            <a:r>
              <a:rPr lang="en-US" sz="2400" dirty="0" err="1" smtClean="0">
                <a:solidFill>
                  <a:srgbClr val="FF0000"/>
                </a:solidFill>
              </a:rPr>
              <a:t>Episensor</a:t>
            </a:r>
            <a:r>
              <a:rPr lang="en-US" sz="2400" dirty="0" smtClean="0">
                <a:solidFill>
                  <a:srgbClr val="FF0000"/>
                </a:solidFill>
              </a:rPr>
              <a:t> </a:t>
            </a:r>
            <a:r>
              <a:rPr lang="it-IT" sz="2400" dirty="0" smtClean="0">
                <a:solidFill>
                  <a:srgbClr val="FF0000"/>
                </a:solidFill>
              </a:rPr>
              <a:t>FBA-ES-T</a:t>
            </a:r>
            <a:r>
              <a:rPr lang="it-IT" sz="2400" dirty="0" smtClean="0"/>
              <a:t>, accelerometer, tri-axial, </a:t>
            </a:r>
          </a:p>
          <a:p>
            <a:pPr>
              <a:buNone/>
            </a:pPr>
            <a:r>
              <a:rPr lang="it-IT" sz="2400" dirty="0" smtClean="0"/>
              <a:t>      nominal bandwidth 0.1Hz to 100Hz</a:t>
            </a:r>
            <a:r>
              <a:rPr lang="en-US" sz="2400" dirty="0" smtClean="0"/>
              <a:t> , 1kHz sampling</a:t>
            </a:r>
          </a:p>
          <a:p>
            <a:pPr>
              <a:buNone/>
            </a:pPr>
            <a:r>
              <a:rPr lang="en-US" sz="2400" dirty="0" smtClean="0"/>
              <a:t>      </a:t>
            </a:r>
            <a:r>
              <a:rPr lang="en-US" sz="2400" dirty="0" smtClean="0">
                <a:solidFill>
                  <a:srgbClr val="FF0000"/>
                </a:solidFill>
              </a:rPr>
              <a:t>9 sensors:</a:t>
            </a:r>
          </a:p>
          <a:p>
            <a:pPr lvl="1"/>
            <a:r>
              <a:rPr lang="en-US" sz="2000" dirty="0" smtClean="0">
                <a:solidFill>
                  <a:srgbClr val="FF0000"/>
                </a:solidFill>
              </a:rPr>
              <a:t>1 sensor </a:t>
            </a:r>
            <a:r>
              <a:rPr lang="it-IT" sz="2000" dirty="0" smtClean="0"/>
              <a:t>anchored to MC </a:t>
            </a:r>
            <a:r>
              <a:rPr lang="it-IT" sz="2000" dirty="0" smtClean="0">
                <a:solidFill>
                  <a:srgbClr val="FF0000"/>
                </a:solidFill>
              </a:rPr>
              <a:t>building concrete ground floor</a:t>
            </a:r>
          </a:p>
          <a:p>
            <a:pPr lvl="1"/>
            <a:r>
              <a:rPr lang="it-IT" sz="2000" dirty="0" smtClean="0">
                <a:solidFill>
                  <a:srgbClr val="FF0000"/>
                </a:solidFill>
              </a:rPr>
              <a:t>8 sensors </a:t>
            </a:r>
            <a:r>
              <a:rPr lang="it-IT" sz="2000" dirty="0" smtClean="0"/>
              <a:t>anchored on top of </a:t>
            </a:r>
            <a:r>
              <a:rPr lang="it-IT" sz="2000" dirty="0" smtClean="0">
                <a:solidFill>
                  <a:srgbClr val="FF0000"/>
                </a:solidFill>
              </a:rPr>
              <a:t>external optical benches: </a:t>
            </a:r>
            <a:r>
              <a:rPr lang="it-IT" sz="2000" dirty="0" smtClean="0"/>
              <a:t>6 in Central Building, 1 in West terminal Building, 1 in North terminal Building</a:t>
            </a:r>
          </a:p>
          <a:p>
            <a:pPr>
              <a:buNone/>
            </a:pPr>
            <a:r>
              <a:rPr lang="it-IT" sz="2400" dirty="0" smtClean="0"/>
              <a:t>  </a:t>
            </a:r>
          </a:p>
          <a:p>
            <a:pPr>
              <a:buNone/>
            </a:pPr>
            <a:endParaRPr lang="it-IT" sz="2400" dirty="0" smtClean="0">
              <a:solidFill>
                <a:srgbClr val="FF0000"/>
              </a:solidFill>
            </a:endParaRPr>
          </a:p>
          <a:p>
            <a:pPr lvl="1"/>
            <a:endParaRPr lang="en-US" sz="2000" dirty="0" smtClean="0"/>
          </a:p>
          <a:p>
            <a:pPr>
              <a:buNone/>
            </a:pPr>
            <a:endParaRPr lang="en-US" sz="1400" dirty="0" smtClean="0"/>
          </a:p>
        </p:txBody>
      </p:sp>
      <p:pic>
        <p:nvPicPr>
          <p:cNvPr id="6146" name="Picture 2"/>
          <p:cNvPicPr>
            <a:picLocks noChangeAspect="1" noChangeArrowheads="1"/>
          </p:cNvPicPr>
          <p:nvPr/>
        </p:nvPicPr>
        <p:blipFill>
          <a:blip r:embed="rId2" cstate="print"/>
          <a:srcRect/>
          <a:stretch>
            <a:fillRect/>
          </a:stretch>
        </p:blipFill>
        <p:spPr bwMode="auto">
          <a:xfrm>
            <a:off x="7300104" y="1066800"/>
            <a:ext cx="1843896" cy="17145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B6F15528-21DE-4FAA-801E-634DDDAF4B2B}" type="slidenum">
              <a:rPr lang="en-US" smtClean="0"/>
              <a:pPr/>
              <a:t>10</a:t>
            </a:fld>
            <a:endParaRPr lang="en-US"/>
          </a:p>
        </p:txBody>
      </p:sp>
      <p:sp>
        <p:nvSpPr>
          <p:cNvPr id="9" name="Footer Placeholder 4"/>
          <p:cNvSpPr>
            <a:spLocks noGrp="1"/>
          </p:cNvSpPr>
          <p:nvPr>
            <p:ph type="ftr" sz="quarter" idx="11"/>
          </p:nvPr>
        </p:nvSpPr>
        <p:spPr>
          <a:xfrm>
            <a:off x="0" y="6492875"/>
            <a:ext cx="5791200" cy="365125"/>
          </a:xfrm>
        </p:spPr>
        <p:txBody>
          <a:bodyPr/>
          <a:lstStyle/>
          <a:p>
            <a:r>
              <a:rPr lang="en-US" dirty="0" smtClean="0"/>
              <a:t>Geophysics &amp; GW Workshop IPGP Paris, April 17,18 2012</a:t>
            </a:r>
            <a:endParaRPr lang="en-US" dirty="0"/>
          </a:p>
        </p:txBody>
      </p:sp>
      <p:pic>
        <p:nvPicPr>
          <p:cNvPr id="10" name="Content Placeholder 5" descr="confronto_episensori_guralp.gif"/>
          <p:cNvPicPr>
            <a:picLocks noChangeAspect="1"/>
          </p:cNvPicPr>
          <p:nvPr/>
        </p:nvPicPr>
        <p:blipFill>
          <a:blip r:embed="rId3" cstate="print"/>
          <a:srcRect l="50000" b="47808"/>
          <a:stretch>
            <a:fillRect/>
          </a:stretch>
        </p:blipFill>
        <p:spPr>
          <a:xfrm>
            <a:off x="4419600" y="3810000"/>
            <a:ext cx="4459411" cy="3048000"/>
          </a:xfrm>
          <a:prstGeom prst="rect">
            <a:avLst/>
          </a:prstGeom>
        </p:spPr>
      </p:pic>
      <p:sp>
        <p:nvSpPr>
          <p:cNvPr id="11" name="TextBox 10"/>
          <p:cNvSpPr txBox="1"/>
          <p:nvPr/>
        </p:nvSpPr>
        <p:spPr>
          <a:xfrm>
            <a:off x="228600" y="4546937"/>
            <a:ext cx="4267200" cy="1323439"/>
          </a:xfrm>
          <a:prstGeom prst="rect">
            <a:avLst/>
          </a:prstGeom>
          <a:noFill/>
        </p:spPr>
        <p:txBody>
          <a:bodyPr wrap="square" rtlCol="0">
            <a:spAutoFit/>
          </a:bodyPr>
          <a:lstStyle/>
          <a:p>
            <a:r>
              <a:rPr lang="it-IT" sz="2000" dirty="0" smtClean="0"/>
              <a:t>Sensors on optical benches move as Bd floor ground from DC to up to about 5Hz, above 5Hz sense bench mechanical modes</a:t>
            </a:r>
            <a:endParaRPr lang="it-IT" sz="2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it-IT" dirty="0" smtClean="0"/>
              <a:t>Guralp 40T-30s </a:t>
            </a:r>
            <a:endParaRPr lang="it-IT" dirty="0"/>
          </a:p>
        </p:txBody>
      </p:sp>
      <p:pic>
        <p:nvPicPr>
          <p:cNvPr id="4" name="Content Placeholder 3" descr="DSC00139.JPG"/>
          <p:cNvPicPr>
            <a:picLocks noGrp="1" noChangeAspect="1"/>
          </p:cNvPicPr>
          <p:nvPr>
            <p:ph idx="1"/>
          </p:nvPr>
        </p:nvPicPr>
        <p:blipFill>
          <a:blip r:embed="rId2" cstate="print"/>
          <a:stretch>
            <a:fillRect/>
          </a:stretch>
        </p:blipFill>
        <p:spPr>
          <a:xfrm>
            <a:off x="0" y="1676400"/>
            <a:ext cx="5029200" cy="3771900"/>
          </a:xfrm>
        </p:spPr>
      </p:pic>
      <p:pic>
        <p:nvPicPr>
          <p:cNvPr id="5" name="Picture 4" descr="DSC00140.JPG"/>
          <p:cNvPicPr>
            <a:picLocks noChangeAspect="1"/>
          </p:cNvPicPr>
          <p:nvPr/>
        </p:nvPicPr>
        <p:blipFill>
          <a:blip r:embed="rId3" cstate="print"/>
          <a:srcRect/>
          <a:stretch>
            <a:fillRect/>
          </a:stretch>
        </p:blipFill>
        <p:spPr>
          <a:xfrm>
            <a:off x="5254624" y="1676400"/>
            <a:ext cx="3889375" cy="3810000"/>
          </a:xfrm>
          <a:prstGeom prst="rect">
            <a:avLst/>
          </a:prstGeom>
        </p:spPr>
      </p:pic>
      <p:sp>
        <p:nvSpPr>
          <p:cNvPr id="6" name="Slide Number Placeholder 5"/>
          <p:cNvSpPr>
            <a:spLocks noGrp="1"/>
          </p:cNvSpPr>
          <p:nvPr>
            <p:ph type="sldNum" sz="quarter" idx="12"/>
          </p:nvPr>
        </p:nvSpPr>
        <p:spPr/>
        <p:txBody>
          <a:bodyPr/>
          <a:lstStyle/>
          <a:p>
            <a:fld id="{B6F15528-21DE-4FAA-801E-634DDDAF4B2B}" type="slidenum">
              <a:rPr lang="en-US" smtClean="0"/>
              <a:pPr/>
              <a:t>11</a:t>
            </a:fld>
            <a:endParaRPr lang="en-US"/>
          </a:p>
        </p:txBody>
      </p:sp>
      <p:sp>
        <p:nvSpPr>
          <p:cNvPr id="8" name="Footer Placeholder 4"/>
          <p:cNvSpPr>
            <a:spLocks noGrp="1"/>
          </p:cNvSpPr>
          <p:nvPr>
            <p:ph type="ftr" sz="quarter" idx="11"/>
          </p:nvPr>
        </p:nvSpPr>
        <p:spPr>
          <a:xfrm>
            <a:off x="0" y="6492875"/>
            <a:ext cx="5791200" cy="365125"/>
          </a:xfrm>
        </p:spPr>
        <p:txBody>
          <a:bodyPr/>
          <a:lstStyle/>
          <a:p>
            <a:r>
              <a:rPr lang="en-US" dirty="0" smtClean="0"/>
              <a:t>Geophysics &amp; GW Workshop IPGP Paris, April 17,18 2012</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MC</a:t>
            </a:r>
            <a:endParaRPr lang="it-IT" dirty="0"/>
          </a:p>
        </p:txBody>
      </p:sp>
      <p:pic>
        <p:nvPicPr>
          <p:cNvPr id="4" name="Content Placeholder 3" descr="DSC00143.JPG"/>
          <p:cNvPicPr>
            <a:picLocks noGrp="1" noChangeAspect="1"/>
          </p:cNvPicPr>
          <p:nvPr>
            <p:ph idx="1"/>
          </p:nvPr>
        </p:nvPicPr>
        <p:blipFill>
          <a:blip r:embed="rId2" cstate="print"/>
          <a:stretch>
            <a:fillRect/>
          </a:stretch>
        </p:blipFill>
        <p:spPr>
          <a:xfrm>
            <a:off x="1554691" y="1600200"/>
            <a:ext cx="6034617" cy="4525963"/>
          </a:xfrm>
        </p:spPr>
      </p:pic>
      <p:sp>
        <p:nvSpPr>
          <p:cNvPr id="5" name="Slide Number Placeholder 4"/>
          <p:cNvSpPr>
            <a:spLocks noGrp="1"/>
          </p:cNvSpPr>
          <p:nvPr>
            <p:ph type="sldNum" sz="quarter" idx="12"/>
          </p:nvPr>
        </p:nvSpPr>
        <p:spPr/>
        <p:txBody>
          <a:bodyPr/>
          <a:lstStyle/>
          <a:p>
            <a:fld id="{B6F15528-21DE-4FAA-801E-634DDDAF4B2B}" type="slidenum">
              <a:rPr lang="en-US" smtClean="0"/>
              <a:pPr/>
              <a:t>12</a:t>
            </a:fld>
            <a:endParaRPr lang="en-US"/>
          </a:p>
        </p:txBody>
      </p:sp>
      <p:sp>
        <p:nvSpPr>
          <p:cNvPr id="7" name="Footer Placeholder 4"/>
          <p:cNvSpPr>
            <a:spLocks noGrp="1"/>
          </p:cNvSpPr>
          <p:nvPr>
            <p:ph type="ftr" sz="quarter" idx="11"/>
          </p:nvPr>
        </p:nvSpPr>
        <p:spPr>
          <a:xfrm>
            <a:off x="0" y="6492875"/>
            <a:ext cx="5791200" cy="365125"/>
          </a:xfrm>
        </p:spPr>
        <p:txBody>
          <a:bodyPr/>
          <a:lstStyle/>
          <a:p>
            <a:r>
              <a:rPr lang="en-US" dirty="0" smtClean="0"/>
              <a:t>Geophysics &amp; GW Workshop IPGP Paris, April 17,18 2012</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it-IT" dirty="0" smtClean="0"/>
              <a:t>Laser bench</a:t>
            </a:r>
            <a:endParaRPr lang="it-IT" dirty="0"/>
          </a:p>
        </p:txBody>
      </p:sp>
      <p:sp>
        <p:nvSpPr>
          <p:cNvPr id="3" name="Content Placeholder 2"/>
          <p:cNvSpPr>
            <a:spLocks noGrp="1"/>
          </p:cNvSpPr>
          <p:nvPr>
            <p:ph idx="1"/>
          </p:nvPr>
        </p:nvSpPr>
        <p:spPr/>
        <p:txBody>
          <a:bodyPr/>
          <a:lstStyle/>
          <a:p>
            <a:endParaRPr lang="it-IT"/>
          </a:p>
        </p:txBody>
      </p:sp>
      <p:pic>
        <p:nvPicPr>
          <p:cNvPr id="4" name="Picture 4" descr="20585_photo_007b"/>
          <p:cNvPicPr>
            <a:picLocks noChangeAspect="1" noChangeArrowheads="1"/>
          </p:cNvPicPr>
          <p:nvPr/>
        </p:nvPicPr>
        <p:blipFill>
          <a:blip r:embed="rId2" cstate="print"/>
          <a:srcRect/>
          <a:stretch>
            <a:fillRect/>
          </a:stretch>
        </p:blipFill>
        <p:spPr>
          <a:xfrm>
            <a:off x="762000" y="856786"/>
            <a:ext cx="8001000" cy="6001214"/>
          </a:xfrm>
          <a:prstGeom prst="rect">
            <a:avLst/>
          </a:prstGeom>
          <a:noFill/>
          <a:ln/>
        </p:spPr>
      </p:pic>
      <p:sp>
        <p:nvSpPr>
          <p:cNvPr id="5" name="Oval 4"/>
          <p:cNvSpPr/>
          <p:nvPr/>
        </p:nvSpPr>
        <p:spPr>
          <a:xfrm>
            <a:off x="228600" y="4495800"/>
            <a:ext cx="1981200" cy="190500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6" name="Slide Number Placeholder 5"/>
          <p:cNvSpPr>
            <a:spLocks noGrp="1"/>
          </p:cNvSpPr>
          <p:nvPr>
            <p:ph type="sldNum" sz="quarter" idx="12"/>
          </p:nvPr>
        </p:nvSpPr>
        <p:spPr/>
        <p:txBody>
          <a:bodyPr/>
          <a:lstStyle/>
          <a:p>
            <a:fld id="{B6F15528-21DE-4FAA-801E-634DDDAF4B2B}" type="slidenum">
              <a:rPr lang="en-US" smtClean="0"/>
              <a:pPr/>
              <a:t>13</a:t>
            </a:fld>
            <a:endParaRPr lang="en-US"/>
          </a:p>
        </p:txBody>
      </p:sp>
      <p:sp>
        <p:nvSpPr>
          <p:cNvPr id="8" name="Footer Placeholder 4"/>
          <p:cNvSpPr>
            <a:spLocks noGrp="1"/>
          </p:cNvSpPr>
          <p:nvPr>
            <p:ph type="ftr" sz="quarter" idx="11"/>
          </p:nvPr>
        </p:nvSpPr>
        <p:spPr>
          <a:xfrm>
            <a:off x="0" y="6492875"/>
            <a:ext cx="5791200" cy="365125"/>
          </a:xfrm>
        </p:spPr>
        <p:txBody>
          <a:bodyPr/>
          <a:lstStyle/>
          <a:p>
            <a:r>
              <a:rPr lang="en-US" dirty="0" smtClean="0"/>
              <a:t>Geophysics &amp; GW Workshop IPGP Paris, April 17,18 2012</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884238"/>
          </a:xfrm>
        </p:spPr>
        <p:txBody>
          <a:bodyPr/>
          <a:lstStyle/>
          <a:p>
            <a:r>
              <a:rPr lang="it-IT" dirty="0" smtClean="0"/>
              <a:t>North end bench</a:t>
            </a:r>
            <a:endParaRPr lang="it-IT" dirty="0"/>
          </a:p>
        </p:txBody>
      </p:sp>
      <p:sp>
        <p:nvSpPr>
          <p:cNvPr id="3" name="Content Placeholder 2"/>
          <p:cNvSpPr>
            <a:spLocks noGrp="1"/>
          </p:cNvSpPr>
          <p:nvPr>
            <p:ph idx="1"/>
          </p:nvPr>
        </p:nvSpPr>
        <p:spPr/>
        <p:txBody>
          <a:bodyPr/>
          <a:lstStyle/>
          <a:p>
            <a:endParaRPr lang="it-IT"/>
          </a:p>
        </p:txBody>
      </p:sp>
      <p:pic>
        <p:nvPicPr>
          <p:cNvPr id="4" name="Picture 3" descr="DSC07836"/>
          <p:cNvPicPr>
            <a:picLocks noChangeAspect="1" noChangeArrowheads="1"/>
          </p:cNvPicPr>
          <p:nvPr/>
        </p:nvPicPr>
        <p:blipFill>
          <a:blip r:embed="rId2" cstate="print"/>
          <a:srcRect/>
          <a:stretch>
            <a:fillRect/>
          </a:stretch>
        </p:blipFill>
        <p:spPr>
          <a:xfrm>
            <a:off x="609600" y="1131888"/>
            <a:ext cx="7634287" cy="5726112"/>
          </a:xfrm>
          <a:prstGeom prst="rect">
            <a:avLst/>
          </a:prstGeom>
          <a:noFill/>
          <a:ln/>
        </p:spPr>
      </p:pic>
      <p:sp>
        <p:nvSpPr>
          <p:cNvPr id="5" name="Slide Number Placeholder 4"/>
          <p:cNvSpPr>
            <a:spLocks noGrp="1"/>
          </p:cNvSpPr>
          <p:nvPr>
            <p:ph type="sldNum" sz="quarter" idx="12"/>
          </p:nvPr>
        </p:nvSpPr>
        <p:spPr/>
        <p:txBody>
          <a:bodyPr/>
          <a:lstStyle/>
          <a:p>
            <a:fld id="{B6F15528-21DE-4FAA-801E-634DDDAF4B2B}" type="slidenum">
              <a:rPr lang="en-US" smtClean="0"/>
              <a:pPr/>
              <a:t>14</a:t>
            </a:fld>
            <a:endParaRPr lang="en-US"/>
          </a:p>
        </p:txBody>
      </p:sp>
      <p:sp>
        <p:nvSpPr>
          <p:cNvPr id="7" name="Footer Placeholder 4"/>
          <p:cNvSpPr>
            <a:spLocks noGrp="1"/>
          </p:cNvSpPr>
          <p:nvPr>
            <p:ph type="ftr" sz="quarter" idx="11"/>
          </p:nvPr>
        </p:nvSpPr>
        <p:spPr>
          <a:xfrm>
            <a:off x="0" y="6492875"/>
            <a:ext cx="5791200" cy="365125"/>
          </a:xfrm>
        </p:spPr>
        <p:txBody>
          <a:bodyPr/>
          <a:lstStyle/>
          <a:p>
            <a:r>
              <a:rPr lang="en-US" dirty="0" smtClean="0"/>
              <a:t>Geophysics &amp; GW Workshop IPGP Paris, April 17,18 2012</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it-IT" dirty="0" smtClean="0"/>
              <a:t> Seismometers Location</a:t>
            </a:r>
            <a:endParaRPr lang="it-IT" dirty="0"/>
          </a:p>
        </p:txBody>
      </p:sp>
      <p:sp>
        <p:nvSpPr>
          <p:cNvPr id="4" name="Content Placeholder 3"/>
          <p:cNvSpPr>
            <a:spLocks noGrp="1"/>
          </p:cNvSpPr>
          <p:nvPr>
            <p:ph idx="1"/>
          </p:nvPr>
        </p:nvSpPr>
        <p:spPr>
          <a:xfrm>
            <a:off x="457200" y="808037"/>
            <a:ext cx="8229600" cy="5973763"/>
          </a:xfrm>
        </p:spPr>
        <p:txBody>
          <a:bodyPr>
            <a:normAutofit fontScale="92500" lnSpcReduction="10000"/>
          </a:bodyPr>
          <a:lstStyle/>
          <a:p>
            <a:pPr>
              <a:spcBef>
                <a:spcPts val="0"/>
              </a:spcBef>
              <a:buNone/>
            </a:pPr>
            <a:endParaRPr lang="it-IT" sz="2000" dirty="0" smtClean="0"/>
          </a:p>
          <a:p>
            <a:pPr>
              <a:spcBef>
                <a:spcPts val="0"/>
              </a:spcBef>
              <a:buNone/>
            </a:pPr>
            <a:endParaRPr lang="it-IT" sz="2000" dirty="0" smtClean="0"/>
          </a:p>
          <a:p>
            <a:pPr>
              <a:spcBef>
                <a:spcPts val="0"/>
              </a:spcBef>
              <a:buNone/>
            </a:pPr>
            <a:endParaRPr lang="it-IT" sz="2000" dirty="0" smtClean="0"/>
          </a:p>
          <a:p>
            <a:pPr>
              <a:spcBef>
                <a:spcPts val="0"/>
              </a:spcBef>
              <a:buNone/>
            </a:pPr>
            <a:endParaRPr lang="it-IT" sz="2000" dirty="0" smtClean="0"/>
          </a:p>
          <a:p>
            <a:pPr>
              <a:spcBef>
                <a:spcPts val="0"/>
              </a:spcBef>
              <a:buNone/>
            </a:pPr>
            <a:endParaRPr lang="it-IT" sz="2000" dirty="0" smtClean="0"/>
          </a:p>
          <a:p>
            <a:pPr>
              <a:spcBef>
                <a:spcPts val="0"/>
              </a:spcBef>
              <a:buNone/>
            </a:pPr>
            <a:endParaRPr lang="it-IT" sz="2000" dirty="0" smtClean="0"/>
          </a:p>
          <a:p>
            <a:pPr>
              <a:spcBef>
                <a:spcPts val="0"/>
              </a:spcBef>
              <a:buNone/>
            </a:pPr>
            <a:endParaRPr lang="it-IT" sz="2000" dirty="0" smtClean="0"/>
          </a:p>
          <a:p>
            <a:pPr>
              <a:spcBef>
                <a:spcPts val="0"/>
              </a:spcBef>
              <a:buNone/>
            </a:pPr>
            <a:endParaRPr lang="it-IT" sz="2000" dirty="0" smtClean="0"/>
          </a:p>
          <a:p>
            <a:pPr>
              <a:spcBef>
                <a:spcPts val="0"/>
              </a:spcBef>
              <a:buNone/>
            </a:pPr>
            <a:endParaRPr lang="it-IT" sz="2000" dirty="0" smtClean="0"/>
          </a:p>
          <a:p>
            <a:pPr>
              <a:spcBef>
                <a:spcPts val="0"/>
              </a:spcBef>
              <a:buNone/>
            </a:pPr>
            <a:endParaRPr lang="it-IT" sz="2000" dirty="0" smtClean="0"/>
          </a:p>
          <a:p>
            <a:pPr>
              <a:spcBef>
                <a:spcPts val="0"/>
              </a:spcBef>
              <a:buNone/>
            </a:pPr>
            <a:endParaRPr lang="it-IT" sz="2000" dirty="0" smtClean="0"/>
          </a:p>
          <a:p>
            <a:pPr>
              <a:buNone/>
            </a:pPr>
            <a:endParaRPr lang="it-IT" sz="2400" dirty="0" smtClean="0"/>
          </a:p>
          <a:p>
            <a:pPr>
              <a:buNone/>
            </a:pPr>
            <a:endParaRPr lang="it-IT" sz="2400" dirty="0" smtClean="0"/>
          </a:p>
          <a:p>
            <a:pPr>
              <a:buNone/>
            </a:pPr>
            <a:endParaRPr lang="it-IT" sz="2400" dirty="0" smtClean="0">
              <a:solidFill>
                <a:srgbClr val="FF0000"/>
              </a:solidFill>
            </a:endParaRPr>
          </a:p>
          <a:p>
            <a:pPr>
              <a:buNone/>
            </a:pPr>
            <a:r>
              <a:rPr lang="it-IT" sz="2400" dirty="0" smtClean="0">
                <a:solidFill>
                  <a:srgbClr val="FF0000"/>
                </a:solidFill>
              </a:rPr>
              <a:t>ORIENTATION: same for all tri-axial sensors</a:t>
            </a:r>
          </a:p>
          <a:p>
            <a:pPr>
              <a:buNone/>
            </a:pPr>
            <a:r>
              <a:rPr lang="it-IT" sz="2400" dirty="0" smtClean="0"/>
              <a:t>Horizontal axis are oriented along Virgo interferometer arms:</a:t>
            </a:r>
          </a:p>
          <a:p>
            <a:pPr>
              <a:buNone/>
            </a:pPr>
            <a:r>
              <a:rPr lang="it-IT" sz="2400" dirty="0" smtClean="0"/>
              <a:t>“X” is along “Virgo West arm”</a:t>
            </a:r>
          </a:p>
          <a:p>
            <a:pPr>
              <a:buNone/>
            </a:pPr>
            <a:r>
              <a:rPr lang="it-IT" sz="2400" dirty="0" smtClean="0"/>
              <a:t>“Z” is along “Virgo North arm”</a:t>
            </a:r>
          </a:p>
          <a:p>
            <a:pPr>
              <a:buNone/>
            </a:pPr>
            <a:r>
              <a:rPr lang="it-IT" sz="2400" dirty="0" smtClean="0"/>
              <a:t>“Y” is  VERTICAL</a:t>
            </a:r>
          </a:p>
          <a:p>
            <a:pPr>
              <a:buNone/>
            </a:pPr>
            <a:endParaRPr lang="it-IT" sz="2400" dirty="0" smtClean="0"/>
          </a:p>
          <a:p>
            <a:pPr>
              <a:buNone/>
            </a:pPr>
            <a:endParaRPr lang="it-IT" sz="2400" dirty="0" smtClean="0"/>
          </a:p>
          <a:p>
            <a:pPr>
              <a:buNone/>
            </a:pPr>
            <a:endParaRPr lang="it-IT" sz="2400" dirty="0" smtClean="0"/>
          </a:p>
          <a:p>
            <a:pPr>
              <a:buNone/>
            </a:pPr>
            <a:endParaRPr lang="it-IT" sz="2400" dirty="0" smtClean="0"/>
          </a:p>
          <a:p>
            <a:pPr>
              <a:buNone/>
            </a:pPr>
            <a:endParaRPr lang="it-IT" sz="2400" dirty="0" smtClean="0"/>
          </a:p>
          <a:p>
            <a:pPr>
              <a:buNone/>
            </a:pPr>
            <a:endParaRPr lang="it-IT" sz="2400" dirty="0" smtClean="0"/>
          </a:p>
          <a:p>
            <a:pPr>
              <a:buNone/>
            </a:pPr>
            <a:endParaRPr lang="it-IT" sz="2400" dirty="0" smtClean="0"/>
          </a:p>
          <a:p>
            <a:pPr>
              <a:buNone/>
            </a:pPr>
            <a:endParaRPr lang="it-IT" sz="2400" dirty="0" smtClean="0"/>
          </a:p>
          <a:p>
            <a:endParaRPr lang="it-IT" sz="2400" dirty="0"/>
          </a:p>
        </p:txBody>
      </p:sp>
      <p:sp>
        <p:nvSpPr>
          <p:cNvPr id="5" name="Title 1"/>
          <p:cNvSpPr txBox="1">
            <a:spLocks/>
          </p:cNvSpPr>
          <p:nvPr/>
        </p:nvSpPr>
        <p:spPr>
          <a:xfrm>
            <a:off x="381000" y="52578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none" spc="0" normalizeH="0" baseline="0" noProof="0" dirty="0" smtClean="0">
                <a:ln>
                  <a:noFill/>
                </a:ln>
                <a:solidFill>
                  <a:schemeClr val="tx1"/>
                </a:solidFill>
                <a:effectLst/>
                <a:uLnTx/>
                <a:uFillTx/>
                <a:latin typeface="+mj-lt"/>
                <a:ea typeface="+mj-ea"/>
                <a:cs typeface="+mj-cs"/>
              </a:rPr>
              <a:t> </a:t>
            </a:r>
            <a:endParaRPr kumimoji="0" lang="it-IT"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13" name="TextBox 12"/>
          <p:cNvSpPr txBox="1"/>
          <p:nvPr/>
        </p:nvSpPr>
        <p:spPr>
          <a:xfrm>
            <a:off x="4495800" y="3962400"/>
            <a:ext cx="4485459" cy="646331"/>
          </a:xfrm>
          <a:prstGeom prst="rect">
            <a:avLst/>
          </a:prstGeom>
          <a:noFill/>
        </p:spPr>
        <p:txBody>
          <a:bodyPr wrap="none" rtlCol="0">
            <a:spAutoFit/>
          </a:bodyPr>
          <a:lstStyle/>
          <a:p>
            <a:r>
              <a:rPr lang="it-IT" dirty="0" smtClean="0">
                <a:solidFill>
                  <a:srgbClr val="FF0000"/>
                </a:solidFill>
              </a:rPr>
              <a:t>Central Building</a:t>
            </a:r>
            <a:endParaRPr lang="it-IT" dirty="0" smtClean="0"/>
          </a:p>
          <a:p>
            <a:r>
              <a:rPr lang="it-IT" dirty="0" smtClean="0">
                <a:solidFill>
                  <a:srgbClr val="FF0000"/>
                </a:solidFill>
              </a:rPr>
              <a:t>7</a:t>
            </a:r>
            <a:r>
              <a:rPr lang="it-IT" dirty="0" smtClean="0"/>
              <a:t> sensors (1 ground, 5 benches, 1 tower base)</a:t>
            </a:r>
            <a:endParaRPr lang="it-IT" dirty="0"/>
          </a:p>
        </p:txBody>
      </p:sp>
      <p:sp>
        <p:nvSpPr>
          <p:cNvPr id="14" name="TextBox 13"/>
          <p:cNvSpPr txBox="1"/>
          <p:nvPr/>
        </p:nvSpPr>
        <p:spPr>
          <a:xfrm>
            <a:off x="5791200" y="1524000"/>
            <a:ext cx="2042547" cy="646331"/>
          </a:xfrm>
          <a:prstGeom prst="rect">
            <a:avLst/>
          </a:prstGeom>
          <a:noFill/>
        </p:spPr>
        <p:txBody>
          <a:bodyPr wrap="none" rtlCol="0">
            <a:spAutoFit/>
          </a:bodyPr>
          <a:lstStyle/>
          <a:p>
            <a:r>
              <a:rPr lang="it-IT" dirty="0" smtClean="0">
                <a:solidFill>
                  <a:srgbClr val="FF0000"/>
                </a:solidFill>
              </a:rPr>
              <a:t>North Bd.</a:t>
            </a:r>
          </a:p>
          <a:p>
            <a:r>
              <a:rPr lang="it-IT" dirty="0" smtClean="0">
                <a:solidFill>
                  <a:srgbClr val="FF0000"/>
                </a:solidFill>
              </a:rPr>
              <a:t>1</a:t>
            </a:r>
            <a:r>
              <a:rPr lang="it-IT" dirty="0" smtClean="0"/>
              <a:t> sensor (on bench)</a:t>
            </a:r>
            <a:endParaRPr lang="it-IT" dirty="0"/>
          </a:p>
        </p:txBody>
      </p:sp>
      <p:sp>
        <p:nvSpPr>
          <p:cNvPr id="15" name="TextBox 14"/>
          <p:cNvSpPr txBox="1"/>
          <p:nvPr/>
        </p:nvSpPr>
        <p:spPr>
          <a:xfrm>
            <a:off x="914400" y="2438400"/>
            <a:ext cx="1200970" cy="923330"/>
          </a:xfrm>
          <a:prstGeom prst="rect">
            <a:avLst/>
          </a:prstGeom>
          <a:noFill/>
        </p:spPr>
        <p:txBody>
          <a:bodyPr wrap="none" rtlCol="0">
            <a:spAutoFit/>
          </a:bodyPr>
          <a:lstStyle/>
          <a:p>
            <a:r>
              <a:rPr lang="it-IT" dirty="0" smtClean="0">
                <a:solidFill>
                  <a:srgbClr val="FF0000"/>
                </a:solidFill>
              </a:rPr>
              <a:t>West Bd.</a:t>
            </a:r>
          </a:p>
          <a:p>
            <a:r>
              <a:rPr lang="it-IT" dirty="0" smtClean="0">
                <a:solidFill>
                  <a:srgbClr val="FF0000"/>
                </a:solidFill>
              </a:rPr>
              <a:t>1</a:t>
            </a:r>
            <a:r>
              <a:rPr lang="it-IT" dirty="0" smtClean="0"/>
              <a:t> sensor</a:t>
            </a:r>
          </a:p>
          <a:p>
            <a:r>
              <a:rPr lang="it-IT" dirty="0" smtClean="0"/>
              <a:t>(on bench)</a:t>
            </a:r>
            <a:endParaRPr lang="it-IT" dirty="0"/>
          </a:p>
        </p:txBody>
      </p:sp>
      <p:cxnSp>
        <p:nvCxnSpPr>
          <p:cNvPr id="21" name="Straight Arrow Connector 20"/>
          <p:cNvCxnSpPr/>
          <p:nvPr/>
        </p:nvCxnSpPr>
        <p:spPr>
          <a:xfrm flipV="1">
            <a:off x="4495800" y="12192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009654" y="1143000"/>
            <a:ext cx="383438" cy="461665"/>
          </a:xfrm>
          <a:prstGeom prst="rect">
            <a:avLst/>
          </a:prstGeom>
          <a:noFill/>
        </p:spPr>
        <p:txBody>
          <a:bodyPr wrap="none" rtlCol="0">
            <a:spAutoFit/>
          </a:bodyPr>
          <a:lstStyle/>
          <a:p>
            <a:r>
              <a:rPr lang="it-IT" sz="2400" dirty="0" smtClean="0">
                <a:solidFill>
                  <a:srgbClr val="FF0000"/>
                </a:solidFill>
              </a:rPr>
              <a:t>N</a:t>
            </a:r>
            <a:endParaRPr lang="it-IT" sz="2400" dirty="0">
              <a:solidFill>
                <a:srgbClr val="FF0000"/>
              </a:solidFill>
            </a:endParaRPr>
          </a:p>
        </p:txBody>
      </p:sp>
      <p:cxnSp>
        <p:nvCxnSpPr>
          <p:cNvPr id="24" name="Straight Connector 23"/>
          <p:cNvCxnSpPr/>
          <p:nvPr/>
        </p:nvCxnSpPr>
        <p:spPr>
          <a:xfrm>
            <a:off x="4495800" y="2133600"/>
            <a:ext cx="0" cy="23622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797532" y="3364468"/>
            <a:ext cx="612668" cy="369332"/>
          </a:xfrm>
          <a:prstGeom prst="rect">
            <a:avLst/>
          </a:prstGeom>
          <a:noFill/>
        </p:spPr>
        <p:txBody>
          <a:bodyPr wrap="none" rtlCol="0">
            <a:spAutoFit/>
          </a:bodyPr>
          <a:lstStyle/>
          <a:p>
            <a:r>
              <a:rPr lang="it-IT" dirty="0" smtClean="0">
                <a:solidFill>
                  <a:srgbClr val="FF0000"/>
                </a:solidFill>
              </a:rPr>
              <a:t>≈20°</a:t>
            </a:r>
            <a:endParaRPr lang="it-IT" dirty="0">
              <a:solidFill>
                <a:srgbClr val="FF0000"/>
              </a:solidFill>
            </a:endParaRPr>
          </a:p>
        </p:txBody>
      </p:sp>
      <p:sp>
        <p:nvSpPr>
          <p:cNvPr id="28" name="Freeform 27"/>
          <p:cNvSpPr/>
          <p:nvPr/>
        </p:nvSpPr>
        <p:spPr>
          <a:xfrm>
            <a:off x="4493217" y="3516824"/>
            <a:ext cx="170481" cy="100738"/>
          </a:xfrm>
          <a:custGeom>
            <a:avLst/>
            <a:gdLst>
              <a:gd name="connsiteX0" fmla="*/ 0 w 170481"/>
              <a:gd name="connsiteY0" fmla="*/ 25830 h 100738"/>
              <a:gd name="connsiteX1" fmla="*/ 77491 w 170481"/>
              <a:gd name="connsiteY1" fmla="*/ 10332 h 100738"/>
              <a:gd name="connsiteX2" fmla="*/ 154983 w 170481"/>
              <a:gd name="connsiteY2" fmla="*/ 87823 h 100738"/>
              <a:gd name="connsiteX3" fmla="*/ 170481 w 170481"/>
              <a:gd name="connsiteY3" fmla="*/ 87823 h 100738"/>
            </a:gdLst>
            <a:ahLst/>
            <a:cxnLst>
              <a:cxn ang="0">
                <a:pos x="connsiteX0" y="connsiteY0"/>
              </a:cxn>
              <a:cxn ang="0">
                <a:pos x="connsiteX1" y="connsiteY1"/>
              </a:cxn>
              <a:cxn ang="0">
                <a:pos x="connsiteX2" y="connsiteY2"/>
              </a:cxn>
              <a:cxn ang="0">
                <a:pos x="connsiteX3" y="connsiteY3"/>
              </a:cxn>
            </a:cxnLst>
            <a:rect l="l" t="t" r="r" b="b"/>
            <a:pathLst>
              <a:path w="170481" h="100738">
                <a:moveTo>
                  <a:pt x="0" y="25830"/>
                </a:moveTo>
                <a:cubicBezTo>
                  <a:pt x="25830" y="12915"/>
                  <a:pt x="51661" y="0"/>
                  <a:pt x="77491" y="10332"/>
                </a:cubicBezTo>
                <a:cubicBezTo>
                  <a:pt x="103322" y="20664"/>
                  <a:pt x="139485" y="74908"/>
                  <a:pt x="154983" y="87823"/>
                </a:cubicBezTo>
                <a:cubicBezTo>
                  <a:pt x="170481" y="100738"/>
                  <a:pt x="170481" y="94280"/>
                  <a:pt x="170481" y="87823"/>
                </a:cubicBezTo>
              </a:path>
            </a:pathLst>
          </a:cu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8" name="Slide Number Placeholder 17"/>
          <p:cNvSpPr>
            <a:spLocks noGrp="1"/>
          </p:cNvSpPr>
          <p:nvPr>
            <p:ph type="sldNum" sz="quarter" idx="12"/>
          </p:nvPr>
        </p:nvSpPr>
        <p:spPr>
          <a:xfrm>
            <a:off x="7010400" y="6492875"/>
            <a:ext cx="2133600" cy="365125"/>
          </a:xfrm>
        </p:spPr>
        <p:txBody>
          <a:bodyPr/>
          <a:lstStyle/>
          <a:p>
            <a:fld id="{B6F15528-21DE-4FAA-801E-634DDDAF4B2B}" type="slidenum">
              <a:rPr lang="en-US" smtClean="0"/>
              <a:pPr/>
              <a:t>15</a:t>
            </a:fld>
            <a:endParaRPr lang="en-US"/>
          </a:p>
        </p:txBody>
      </p:sp>
      <p:sp>
        <p:nvSpPr>
          <p:cNvPr id="20" name="Footer Placeholder 4"/>
          <p:cNvSpPr>
            <a:spLocks noGrp="1"/>
          </p:cNvSpPr>
          <p:nvPr>
            <p:ph type="ftr" sz="quarter" idx="11"/>
          </p:nvPr>
        </p:nvSpPr>
        <p:spPr>
          <a:xfrm>
            <a:off x="0" y="6492875"/>
            <a:ext cx="5791200" cy="365125"/>
          </a:xfrm>
        </p:spPr>
        <p:txBody>
          <a:bodyPr/>
          <a:lstStyle/>
          <a:p>
            <a:r>
              <a:rPr lang="en-US" dirty="0" smtClean="0"/>
              <a:t>Geophysics &amp; GW Workshop IPGP Paris, April 17,18 2012</a:t>
            </a:r>
            <a:endParaRPr lang="en-US" dirty="0"/>
          </a:p>
        </p:txBody>
      </p:sp>
      <p:sp>
        <p:nvSpPr>
          <p:cNvPr id="33" name="Rectangle 32"/>
          <p:cNvSpPr/>
          <p:nvPr/>
        </p:nvSpPr>
        <p:spPr>
          <a:xfrm>
            <a:off x="3733800" y="3733800"/>
            <a:ext cx="152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TextBox 35"/>
          <p:cNvSpPr txBox="1"/>
          <p:nvPr/>
        </p:nvSpPr>
        <p:spPr>
          <a:xfrm>
            <a:off x="2286000" y="3600271"/>
            <a:ext cx="2136611" cy="1200329"/>
          </a:xfrm>
          <a:prstGeom prst="rect">
            <a:avLst/>
          </a:prstGeom>
          <a:noFill/>
        </p:spPr>
        <p:txBody>
          <a:bodyPr wrap="none" rtlCol="0">
            <a:spAutoFit/>
          </a:bodyPr>
          <a:lstStyle/>
          <a:p>
            <a:pPr algn="ctr"/>
            <a:r>
              <a:rPr lang="it-IT" dirty="0" smtClean="0">
                <a:solidFill>
                  <a:srgbClr val="FF0000"/>
                </a:solidFill>
              </a:rPr>
              <a:t>MC Bd</a:t>
            </a:r>
            <a:r>
              <a:rPr lang="it-IT" dirty="0" smtClean="0"/>
              <a:t>.</a:t>
            </a:r>
          </a:p>
          <a:p>
            <a:pPr algn="ctr"/>
            <a:r>
              <a:rPr lang="it-IT" dirty="0" smtClean="0"/>
              <a:t>(≈140m </a:t>
            </a:r>
          </a:p>
          <a:p>
            <a:pPr algn="ctr"/>
            <a:r>
              <a:rPr lang="it-IT" dirty="0" smtClean="0"/>
              <a:t>from CB)</a:t>
            </a:r>
          </a:p>
          <a:p>
            <a:pPr algn="ctr"/>
            <a:r>
              <a:rPr lang="it-IT" dirty="0" smtClean="0">
                <a:solidFill>
                  <a:srgbClr val="FF0000"/>
                </a:solidFill>
              </a:rPr>
              <a:t>1</a:t>
            </a:r>
            <a:r>
              <a:rPr lang="it-IT" dirty="0" smtClean="0"/>
              <a:t> sensor (on ground)</a:t>
            </a:r>
            <a:endParaRPr lang="it-IT" dirty="0"/>
          </a:p>
        </p:txBody>
      </p:sp>
      <p:cxnSp>
        <p:nvCxnSpPr>
          <p:cNvPr id="40" name="Straight Connector 39"/>
          <p:cNvCxnSpPr/>
          <p:nvPr/>
        </p:nvCxnSpPr>
        <p:spPr>
          <a:xfrm flipH="1">
            <a:off x="4953000" y="1524000"/>
            <a:ext cx="228600" cy="2590800"/>
          </a:xfrm>
          <a:prstGeom prst="line">
            <a:avLst/>
          </a:prstGeom>
          <a:ln w="38100"/>
          <a:scene3d>
            <a:camera prst="orthographicFront">
              <a:rot lat="0" lon="0" rev="204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3200400" y="2133600"/>
            <a:ext cx="228600" cy="2590800"/>
          </a:xfrm>
          <a:prstGeom prst="line">
            <a:avLst/>
          </a:prstGeom>
          <a:ln w="38100"/>
          <a:scene3d>
            <a:camera prst="orthographicFront">
              <a:rot lat="0" lon="0" rev="4200000"/>
            </a:camera>
            <a:lightRig rig="threePt" dir="t"/>
          </a:scene3d>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5486400" y="1600200"/>
            <a:ext cx="152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Rectangle 28"/>
          <p:cNvSpPr/>
          <p:nvPr/>
        </p:nvSpPr>
        <p:spPr>
          <a:xfrm>
            <a:off x="4419600" y="3886200"/>
            <a:ext cx="152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Rectangle 36"/>
          <p:cNvSpPr/>
          <p:nvPr/>
        </p:nvSpPr>
        <p:spPr>
          <a:xfrm>
            <a:off x="1981200" y="2743200"/>
            <a:ext cx="152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it-IT" dirty="0" smtClean="0"/>
              <a:t>Data acquistion and Online processing</a:t>
            </a:r>
            <a:endParaRPr lang="it-IT" dirty="0"/>
          </a:p>
        </p:txBody>
      </p:sp>
      <p:sp>
        <p:nvSpPr>
          <p:cNvPr id="3" name="Content Placeholder 2"/>
          <p:cNvSpPr>
            <a:spLocks noGrp="1"/>
          </p:cNvSpPr>
          <p:nvPr>
            <p:ph idx="1"/>
          </p:nvPr>
        </p:nvSpPr>
        <p:spPr>
          <a:xfrm>
            <a:off x="152400" y="1036637"/>
            <a:ext cx="8763000" cy="4525963"/>
          </a:xfrm>
        </p:spPr>
        <p:txBody>
          <a:bodyPr>
            <a:normAutofit/>
          </a:bodyPr>
          <a:lstStyle/>
          <a:p>
            <a:r>
              <a:rPr lang="it-IT" sz="2000" dirty="0" smtClean="0"/>
              <a:t>How sensors data are acquired, processed for online GW data quality monitors, and stored:</a:t>
            </a:r>
            <a:endParaRPr lang="it-IT" sz="2000" dirty="0"/>
          </a:p>
        </p:txBody>
      </p:sp>
      <p:sp>
        <p:nvSpPr>
          <p:cNvPr id="4" name="Flowchart: Magnetic Disk 3"/>
          <p:cNvSpPr/>
          <p:nvPr/>
        </p:nvSpPr>
        <p:spPr>
          <a:xfrm>
            <a:off x="304800" y="2286000"/>
            <a:ext cx="381000" cy="533400"/>
          </a:xfrm>
          <a:prstGeom prst="flowChartMagneticDisk">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ctangle 4"/>
          <p:cNvSpPr/>
          <p:nvPr/>
        </p:nvSpPr>
        <p:spPr>
          <a:xfrm>
            <a:off x="1371600" y="2209800"/>
            <a:ext cx="990600" cy="694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Conditioning</a:t>
            </a:r>
            <a:endParaRPr lang="it-IT" dirty="0"/>
          </a:p>
        </p:txBody>
      </p:sp>
      <p:sp>
        <p:nvSpPr>
          <p:cNvPr id="6" name="Flowchart: Punched Tape 5"/>
          <p:cNvSpPr/>
          <p:nvPr/>
        </p:nvSpPr>
        <p:spPr>
          <a:xfrm>
            <a:off x="4343400" y="2057400"/>
            <a:ext cx="1295400" cy="914400"/>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“RAW”</a:t>
            </a:r>
            <a:endParaRPr lang="it-IT" dirty="0"/>
          </a:p>
        </p:txBody>
      </p:sp>
      <p:sp>
        <p:nvSpPr>
          <p:cNvPr id="7" name="Flowchart: Data 6"/>
          <p:cNvSpPr/>
          <p:nvPr/>
        </p:nvSpPr>
        <p:spPr>
          <a:xfrm>
            <a:off x="3124200" y="2133600"/>
            <a:ext cx="609600" cy="762000"/>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ADC</a:t>
            </a:r>
            <a:endParaRPr lang="it-IT" dirty="0"/>
          </a:p>
        </p:txBody>
      </p:sp>
      <p:cxnSp>
        <p:nvCxnSpPr>
          <p:cNvPr id="8" name="Straight Arrow Connector 7"/>
          <p:cNvCxnSpPr/>
          <p:nvPr/>
        </p:nvCxnSpPr>
        <p:spPr>
          <a:xfrm>
            <a:off x="762000" y="2599730"/>
            <a:ext cx="457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590800" y="2599730"/>
            <a:ext cx="457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810000" y="2590800"/>
            <a:ext cx="457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26609" y="2980730"/>
            <a:ext cx="1907445" cy="1323439"/>
          </a:xfrm>
          <a:prstGeom prst="rect">
            <a:avLst/>
          </a:prstGeom>
          <a:noFill/>
        </p:spPr>
        <p:txBody>
          <a:bodyPr wrap="none" rtlCol="0">
            <a:spAutoFit/>
          </a:bodyPr>
          <a:lstStyle/>
          <a:p>
            <a:pPr>
              <a:buFont typeface="Arial" pitchFamily="34" charset="0"/>
              <a:buChar char="•"/>
            </a:pPr>
            <a:r>
              <a:rPr lang="it-IT" sz="1600" dirty="0" smtClean="0"/>
              <a:t> Sensor powering,</a:t>
            </a:r>
          </a:p>
          <a:p>
            <a:pPr>
              <a:buFont typeface="Arial" pitchFamily="34" charset="0"/>
              <a:buChar char="•"/>
            </a:pPr>
            <a:r>
              <a:rPr lang="it-IT" sz="1600" dirty="0" smtClean="0"/>
              <a:t> signal amplification</a:t>
            </a:r>
          </a:p>
          <a:p>
            <a:pPr>
              <a:buFont typeface="Arial" pitchFamily="34" charset="0"/>
              <a:buChar char="•"/>
            </a:pPr>
            <a:r>
              <a:rPr lang="it-IT" sz="1600" dirty="0" smtClean="0"/>
              <a:t> </a:t>
            </a:r>
            <a:r>
              <a:rPr lang="en-US" sz="1600" dirty="0" smtClean="0"/>
              <a:t>Offset adjust</a:t>
            </a:r>
            <a:endParaRPr lang="en-US" sz="1600" dirty="0" smtClean="0"/>
          </a:p>
          <a:p>
            <a:pPr>
              <a:buFont typeface="Arial" pitchFamily="34" charset="0"/>
              <a:buChar char="•"/>
            </a:pPr>
            <a:r>
              <a:rPr lang="en-US" sz="1600" dirty="0" smtClean="0"/>
              <a:t> Filtering </a:t>
            </a:r>
            <a:r>
              <a:rPr lang="it-IT" sz="1600" dirty="0" smtClean="0"/>
              <a:t>(only for</a:t>
            </a:r>
          </a:p>
          <a:p>
            <a:r>
              <a:rPr lang="it-IT" sz="1600" dirty="0" smtClean="0"/>
              <a:t>seismometers)</a:t>
            </a:r>
          </a:p>
        </p:txBody>
      </p:sp>
      <p:sp>
        <p:nvSpPr>
          <p:cNvPr id="12" name="TextBox 11"/>
          <p:cNvSpPr txBox="1"/>
          <p:nvPr/>
        </p:nvSpPr>
        <p:spPr>
          <a:xfrm>
            <a:off x="2971800" y="2971800"/>
            <a:ext cx="1580369" cy="1569660"/>
          </a:xfrm>
          <a:prstGeom prst="rect">
            <a:avLst/>
          </a:prstGeom>
          <a:noFill/>
        </p:spPr>
        <p:txBody>
          <a:bodyPr wrap="none" rtlCol="0">
            <a:spAutoFit/>
          </a:bodyPr>
          <a:lstStyle/>
          <a:p>
            <a:pPr>
              <a:buFont typeface="Arial" pitchFamily="34" charset="0"/>
              <a:buChar char="•"/>
            </a:pPr>
            <a:r>
              <a:rPr lang="it-IT" sz="1600" dirty="0" smtClean="0"/>
              <a:t> Custom </a:t>
            </a:r>
          </a:p>
          <a:p>
            <a:r>
              <a:rPr lang="en-US" sz="1600" dirty="0" smtClean="0"/>
              <a:t>ADC7674, </a:t>
            </a:r>
          </a:p>
          <a:p>
            <a:r>
              <a:rPr lang="en-US" sz="1600" dirty="0" smtClean="0"/>
              <a:t>800 kHz, 18-bit,</a:t>
            </a:r>
          </a:p>
          <a:p>
            <a:r>
              <a:rPr lang="en-US" sz="1600" dirty="0" smtClean="0"/>
              <a:t>differential input</a:t>
            </a:r>
          </a:p>
          <a:p>
            <a:pPr>
              <a:buFont typeface="Arial" pitchFamily="34" charset="0"/>
              <a:buChar char="•"/>
            </a:pPr>
            <a:r>
              <a:rPr lang="en-US" sz="1600" dirty="0" smtClean="0"/>
              <a:t> Filtering and</a:t>
            </a:r>
          </a:p>
          <a:p>
            <a:r>
              <a:rPr lang="en-US" sz="1600" dirty="0" smtClean="0"/>
              <a:t>Decimation</a:t>
            </a:r>
            <a:endParaRPr lang="it-IT" sz="1600" dirty="0"/>
          </a:p>
        </p:txBody>
      </p:sp>
      <p:sp>
        <p:nvSpPr>
          <p:cNvPr id="13" name="TextBox 12"/>
          <p:cNvSpPr txBox="1"/>
          <p:nvPr/>
        </p:nvSpPr>
        <p:spPr>
          <a:xfrm>
            <a:off x="533400" y="4648200"/>
            <a:ext cx="3136243" cy="1200329"/>
          </a:xfrm>
          <a:prstGeom prst="rect">
            <a:avLst/>
          </a:prstGeom>
          <a:noFill/>
        </p:spPr>
        <p:txBody>
          <a:bodyPr wrap="none" rtlCol="0">
            <a:spAutoFit/>
          </a:bodyPr>
          <a:lstStyle/>
          <a:p>
            <a:r>
              <a:rPr lang="it-IT" dirty="0" smtClean="0"/>
              <a:t>DATA sterams are </a:t>
            </a:r>
          </a:p>
          <a:p>
            <a:r>
              <a:rPr lang="it-IT" dirty="0" smtClean="0"/>
              <a:t>stored to disk </a:t>
            </a:r>
          </a:p>
          <a:p>
            <a:r>
              <a:rPr lang="it-IT" dirty="0" smtClean="0"/>
              <a:t>Formatted as  “frames”  (*.gwf)</a:t>
            </a:r>
          </a:p>
          <a:p>
            <a:r>
              <a:rPr lang="it-IT" dirty="0" smtClean="0"/>
              <a:t>Matlab compatible</a:t>
            </a:r>
          </a:p>
        </p:txBody>
      </p:sp>
      <p:sp>
        <p:nvSpPr>
          <p:cNvPr id="14" name="TextBox 13"/>
          <p:cNvSpPr txBox="1"/>
          <p:nvPr/>
        </p:nvSpPr>
        <p:spPr>
          <a:xfrm>
            <a:off x="171145" y="1828800"/>
            <a:ext cx="819455" cy="369332"/>
          </a:xfrm>
          <a:prstGeom prst="rect">
            <a:avLst/>
          </a:prstGeom>
          <a:noFill/>
        </p:spPr>
        <p:txBody>
          <a:bodyPr wrap="none" rtlCol="0">
            <a:spAutoFit/>
          </a:bodyPr>
          <a:lstStyle/>
          <a:p>
            <a:r>
              <a:rPr lang="it-IT" dirty="0" smtClean="0"/>
              <a:t>Sensor</a:t>
            </a:r>
            <a:endParaRPr lang="it-IT" dirty="0"/>
          </a:p>
        </p:txBody>
      </p:sp>
      <p:sp>
        <p:nvSpPr>
          <p:cNvPr id="15" name="Flowchart: Punched Tape 14"/>
          <p:cNvSpPr/>
          <p:nvPr/>
        </p:nvSpPr>
        <p:spPr>
          <a:xfrm>
            <a:off x="4419600" y="4419600"/>
            <a:ext cx="838200" cy="685800"/>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smtClean="0"/>
              <a:t>“50Hz”</a:t>
            </a:r>
            <a:endParaRPr lang="it-IT" sz="1600" dirty="0"/>
          </a:p>
        </p:txBody>
      </p:sp>
      <p:sp>
        <p:nvSpPr>
          <p:cNvPr id="16" name="Flowchart: Punched Tape 15"/>
          <p:cNvSpPr/>
          <p:nvPr/>
        </p:nvSpPr>
        <p:spPr>
          <a:xfrm>
            <a:off x="4953000" y="5638800"/>
            <a:ext cx="914400" cy="762000"/>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“trend”</a:t>
            </a:r>
            <a:endParaRPr lang="it-IT" dirty="0"/>
          </a:p>
        </p:txBody>
      </p:sp>
      <p:sp>
        <p:nvSpPr>
          <p:cNvPr id="18" name="TextBox 17"/>
          <p:cNvSpPr txBox="1"/>
          <p:nvPr/>
        </p:nvSpPr>
        <p:spPr>
          <a:xfrm>
            <a:off x="4559272" y="1600200"/>
            <a:ext cx="1460528" cy="369332"/>
          </a:xfrm>
          <a:prstGeom prst="rect">
            <a:avLst/>
          </a:prstGeom>
          <a:noFill/>
        </p:spPr>
        <p:txBody>
          <a:bodyPr wrap="none" rtlCol="0">
            <a:spAutoFit/>
          </a:bodyPr>
          <a:lstStyle/>
          <a:p>
            <a:r>
              <a:rPr lang="it-IT" dirty="0" smtClean="0"/>
              <a:t>DATA streams</a:t>
            </a:r>
            <a:endParaRPr lang="it-IT" dirty="0"/>
          </a:p>
        </p:txBody>
      </p:sp>
      <p:cxnSp>
        <p:nvCxnSpPr>
          <p:cNvPr id="24" name="Straight Arrow Connector 23"/>
          <p:cNvCxnSpPr/>
          <p:nvPr/>
        </p:nvCxnSpPr>
        <p:spPr>
          <a:xfrm>
            <a:off x="4800600" y="3048000"/>
            <a:ext cx="0" cy="1295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rot="-5400000">
            <a:off x="4219122" y="3253346"/>
            <a:ext cx="1138132" cy="584775"/>
          </a:xfrm>
          <a:prstGeom prst="rect">
            <a:avLst/>
          </a:prstGeom>
          <a:noFill/>
        </p:spPr>
        <p:txBody>
          <a:bodyPr wrap="none" rtlCol="0">
            <a:spAutoFit/>
          </a:bodyPr>
          <a:lstStyle/>
          <a:p>
            <a:r>
              <a:rPr lang="it-IT" sz="1600" dirty="0" smtClean="0"/>
              <a:t>Decimation</a:t>
            </a:r>
          </a:p>
          <a:p>
            <a:r>
              <a:rPr lang="it-IT" sz="1600" dirty="0" smtClean="0"/>
              <a:t> to 50Hz</a:t>
            </a:r>
            <a:endParaRPr lang="it-IT" sz="1600" dirty="0"/>
          </a:p>
        </p:txBody>
      </p:sp>
      <p:cxnSp>
        <p:nvCxnSpPr>
          <p:cNvPr id="26" name="Straight Arrow Connector 25"/>
          <p:cNvCxnSpPr/>
          <p:nvPr/>
        </p:nvCxnSpPr>
        <p:spPr>
          <a:xfrm>
            <a:off x="5715000" y="2590800"/>
            <a:ext cx="3395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096000" y="1723072"/>
            <a:ext cx="3045385" cy="1477328"/>
          </a:xfrm>
          <a:prstGeom prst="rect">
            <a:avLst/>
          </a:prstGeom>
          <a:solidFill>
            <a:srgbClr val="00B050">
              <a:alpha val="30000"/>
            </a:srgbClr>
          </a:solidFill>
        </p:spPr>
        <p:txBody>
          <a:bodyPr wrap="none" rtlCol="0">
            <a:spAutoFit/>
          </a:bodyPr>
          <a:lstStyle/>
          <a:p>
            <a:r>
              <a:rPr lang="it-IT" dirty="0" smtClean="0"/>
              <a:t>PROCESSING fast information :</a:t>
            </a:r>
          </a:p>
          <a:p>
            <a:pPr>
              <a:buFont typeface="Arial" pitchFamily="34" charset="0"/>
              <a:buChar char="•"/>
            </a:pPr>
            <a:r>
              <a:rPr lang="it-IT" dirty="0" smtClean="0"/>
              <a:t> Coherence with GW signal</a:t>
            </a:r>
          </a:p>
          <a:p>
            <a:pPr>
              <a:buFont typeface="Arial" pitchFamily="34" charset="0"/>
              <a:buChar char="•"/>
            </a:pPr>
            <a:r>
              <a:rPr lang="it-IT" dirty="0" smtClean="0"/>
              <a:t>“Lines” identification</a:t>
            </a:r>
          </a:p>
          <a:p>
            <a:pPr>
              <a:buFont typeface="Arial" pitchFamily="34" charset="0"/>
              <a:buChar char="•"/>
            </a:pPr>
            <a:r>
              <a:rPr lang="it-IT" dirty="0" smtClean="0"/>
              <a:t> Spectrograms</a:t>
            </a:r>
          </a:p>
          <a:p>
            <a:pPr>
              <a:buFont typeface="Arial" pitchFamily="34" charset="0"/>
              <a:buChar char="•"/>
            </a:pPr>
            <a:r>
              <a:rPr lang="it-IT" dirty="0" smtClean="0"/>
              <a:t> Transient events detection</a:t>
            </a:r>
          </a:p>
        </p:txBody>
      </p:sp>
      <p:cxnSp>
        <p:nvCxnSpPr>
          <p:cNvPr id="30" name="Straight Arrow Connector 29"/>
          <p:cNvCxnSpPr/>
          <p:nvPr/>
        </p:nvCxnSpPr>
        <p:spPr>
          <a:xfrm>
            <a:off x="5410200" y="2895600"/>
            <a:ext cx="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410200" y="3752671"/>
            <a:ext cx="3197414" cy="1200329"/>
          </a:xfrm>
          <a:prstGeom prst="rect">
            <a:avLst/>
          </a:prstGeom>
          <a:solidFill>
            <a:srgbClr val="00B050">
              <a:alpha val="32000"/>
            </a:srgbClr>
          </a:solidFill>
        </p:spPr>
        <p:txBody>
          <a:bodyPr wrap="none" rtlCol="0">
            <a:spAutoFit/>
          </a:bodyPr>
          <a:lstStyle/>
          <a:p>
            <a:r>
              <a:rPr lang="it-IT" dirty="0" smtClean="0"/>
              <a:t>PROCESSING slow information:</a:t>
            </a:r>
          </a:p>
          <a:p>
            <a:pPr>
              <a:buFont typeface="Arial" pitchFamily="34" charset="0"/>
              <a:buChar char="•"/>
            </a:pPr>
            <a:r>
              <a:rPr lang="it-IT" dirty="0" smtClean="0"/>
              <a:t>MAX,MIN,RMS</a:t>
            </a:r>
          </a:p>
          <a:p>
            <a:pPr>
              <a:buFont typeface="Arial" pitchFamily="34" charset="0"/>
              <a:buChar char="•"/>
            </a:pPr>
            <a:r>
              <a:rPr lang="it-IT" dirty="0" smtClean="0"/>
              <a:t>Band limited RMS</a:t>
            </a:r>
          </a:p>
          <a:p>
            <a:pPr>
              <a:buFont typeface="Arial" pitchFamily="34" charset="0"/>
              <a:buChar char="•"/>
            </a:pPr>
            <a:r>
              <a:rPr lang="it-IT" dirty="0" smtClean="0"/>
              <a:t>FLAGS of “noisy” periods</a:t>
            </a:r>
          </a:p>
        </p:txBody>
      </p:sp>
      <p:cxnSp>
        <p:nvCxnSpPr>
          <p:cNvPr id="33" name="Straight Arrow Connector 32"/>
          <p:cNvCxnSpPr/>
          <p:nvPr/>
        </p:nvCxnSpPr>
        <p:spPr>
          <a:xfrm>
            <a:off x="5562600" y="5029200"/>
            <a:ext cx="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088498" y="5304472"/>
            <a:ext cx="3048000" cy="1477328"/>
          </a:xfrm>
          <a:prstGeom prst="rect">
            <a:avLst/>
          </a:prstGeom>
          <a:solidFill>
            <a:schemeClr val="accent2">
              <a:lumMod val="40000"/>
              <a:lumOff val="60000"/>
              <a:alpha val="42000"/>
            </a:schemeClr>
          </a:solidFill>
        </p:spPr>
        <p:txBody>
          <a:bodyPr wrap="square" rtlCol="0">
            <a:spAutoFit/>
          </a:bodyPr>
          <a:lstStyle/>
          <a:p>
            <a:r>
              <a:rPr lang="it-IT" dirty="0" smtClean="0"/>
              <a:t>Online “TREND” monitors:</a:t>
            </a:r>
          </a:p>
          <a:p>
            <a:pPr>
              <a:buFont typeface="Arial" pitchFamily="34" charset="0"/>
              <a:buChar char="•"/>
            </a:pPr>
            <a:r>
              <a:rPr lang="it-IT" dirty="0" smtClean="0"/>
              <a:t> Environmental noise climate</a:t>
            </a:r>
          </a:p>
          <a:p>
            <a:pPr>
              <a:buFont typeface="Arial" pitchFamily="34" charset="0"/>
              <a:buChar char="•"/>
            </a:pPr>
            <a:r>
              <a:rPr lang="it-IT" dirty="0" smtClean="0"/>
              <a:t> Alarms on critical </a:t>
            </a:r>
          </a:p>
          <a:p>
            <a:r>
              <a:rPr lang="it-IT" dirty="0" smtClean="0"/>
              <a:t>environmental conditions</a:t>
            </a:r>
          </a:p>
          <a:p>
            <a:pPr>
              <a:buFont typeface="Arial" pitchFamily="34" charset="0"/>
              <a:buChar char="•"/>
            </a:pPr>
            <a:r>
              <a:rPr lang="it-IT" dirty="0" smtClean="0"/>
              <a:t>  “dead” channels monitor</a:t>
            </a:r>
          </a:p>
        </p:txBody>
      </p:sp>
      <p:sp>
        <p:nvSpPr>
          <p:cNvPr id="42" name="TextBox 41"/>
          <p:cNvSpPr txBox="1"/>
          <p:nvPr/>
        </p:nvSpPr>
        <p:spPr>
          <a:xfrm>
            <a:off x="6945727" y="3288223"/>
            <a:ext cx="1698094" cy="369332"/>
          </a:xfrm>
          <a:prstGeom prst="rect">
            <a:avLst/>
          </a:prstGeom>
          <a:solidFill>
            <a:schemeClr val="accent2">
              <a:lumMod val="40000"/>
              <a:lumOff val="60000"/>
              <a:alpha val="48000"/>
            </a:schemeClr>
          </a:solidFill>
        </p:spPr>
        <p:txBody>
          <a:bodyPr wrap="none" rtlCol="0">
            <a:spAutoFit/>
          </a:bodyPr>
          <a:lstStyle/>
          <a:p>
            <a:r>
              <a:rPr lang="it-IT" dirty="0" smtClean="0"/>
              <a:t>Online monitors</a:t>
            </a:r>
            <a:endParaRPr lang="it-IT" dirty="0"/>
          </a:p>
        </p:txBody>
      </p:sp>
      <p:cxnSp>
        <p:nvCxnSpPr>
          <p:cNvPr id="43" name="Straight Arrow Connector 42"/>
          <p:cNvCxnSpPr/>
          <p:nvPr/>
        </p:nvCxnSpPr>
        <p:spPr>
          <a:xfrm>
            <a:off x="6705600" y="4953000"/>
            <a:ext cx="0" cy="3048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6629400" y="3505200"/>
            <a:ext cx="304800"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629400" y="3204000"/>
            <a:ext cx="0"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31" name="Slide Number Placeholder 30"/>
          <p:cNvSpPr>
            <a:spLocks noGrp="1"/>
          </p:cNvSpPr>
          <p:nvPr>
            <p:ph type="sldNum" sz="quarter" idx="12"/>
          </p:nvPr>
        </p:nvSpPr>
        <p:spPr/>
        <p:txBody>
          <a:bodyPr/>
          <a:lstStyle/>
          <a:p>
            <a:fld id="{B6F15528-21DE-4FAA-801E-634DDDAF4B2B}" type="slidenum">
              <a:rPr lang="en-US" smtClean="0"/>
              <a:pPr/>
              <a:t>16</a:t>
            </a:fld>
            <a:endParaRPr lang="en-US"/>
          </a:p>
        </p:txBody>
      </p:sp>
      <p:sp>
        <p:nvSpPr>
          <p:cNvPr id="36" name="Footer Placeholder 4"/>
          <p:cNvSpPr>
            <a:spLocks noGrp="1"/>
          </p:cNvSpPr>
          <p:nvPr>
            <p:ph type="ftr" sz="quarter" idx="11"/>
          </p:nvPr>
        </p:nvSpPr>
        <p:spPr>
          <a:xfrm>
            <a:off x="0" y="6492875"/>
            <a:ext cx="5791200" cy="365125"/>
          </a:xfrm>
        </p:spPr>
        <p:txBody>
          <a:bodyPr/>
          <a:lstStyle/>
          <a:p>
            <a:r>
              <a:rPr lang="en-US" dirty="0" smtClean="0"/>
              <a:t>Geophysics &amp; GW Workshop IPGP Paris, April 17,18 2012</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it-IT" dirty="0" smtClean="0"/>
              <a:t>Trend Monitor, examples: </a:t>
            </a:r>
            <a:endParaRPr lang="it-IT" dirty="0"/>
          </a:p>
        </p:txBody>
      </p:sp>
      <p:sp>
        <p:nvSpPr>
          <p:cNvPr id="3" name="Content Placeholder 2"/>
          <p:cNvSpPr>
            <a:spLocks noGrp="1"/>
          </p:cNvSpPr>
          <p:nvPr>
            <p:ph idx="1"/>
          </p:nvPr>
        </p:nvSpPr>
        <p:spPr>
          <a:xfrm>
            <a:off x="0" y="914400"/>
            <a:ext cx="8229600" cy="4525963"/>
          </a:xfrm>
        </p:spPr>
        <p:txBody>
          <a:bodyPr/>
          <a:lstStyle/>
          <a:p>
            <a:r>
              <a:rPr lang="it-IT" dirty="0" smtClean="0"/>
              <a:t>Traffic activity: band limited RMS 4Hz to 10Hz </a:t>
            </a:r>
            <a:endParaRPr lang="it-IT" dirty="0"/>
          </a:p>
        </p:txBody>
      </p:sp>
      <p:pic>
        <p:nvPicPr>
          <p:cNvPr id="6" name="Picture 5" descr="trend_SiteActivity_auto.jpg"/>
          <p:cNvPicPr>
            <a:picLocks noChangeAspect="1"/>
          </p:cNvPicPr>
          <p:nvPr/>
        </p:nvPicPr>
        <p:blipFill>
          <a:blip r:embed="rId2" cstate="print"/>
          <a:srcRect/>
          <a:stretch>
            <a:fillRect/>
          </a:stretch>
        </p:blipFill>
        <p:spPr>
          <a:xfrm>
            <a:off x="0" y="1524000"/>
            <a:ext cx="7010400" cy="5037624"/>
          </a:xfrm>
          <a:prstGeom prst="rect">
            <a:avLst/>
          </a:prstGeom>
        </p:spPr>
      </p:pic>
      <p:sp>
        <p:nvSpPr>
          <p:cNvPr id="7" name="TextBox 6"/>
          <p:cNvSpPr txBox="1"/>
          <p:nvPr/>
        </p:nvSpPr>
        <p:spPr>
          <a:xfrm>
            <a:off x="3571680" y="3773269"/>
            <a:ext cx="2468176" cy="646331"/>
          </a:xfrm>
          <a:prstGeom prst="rect">
            <a:avLst/>
          </a:prstGeom>
          <a:noFill/>
        </p:spPr>
        <p:txBody>
          <a:bodyPr wrap="none" rtlCol="0">
            <a:spAutoFit/>
          </a:bodyPr>
          <a:lstStyle/>
          <a:p>
            <a:r>
              <a:rPr lang="it-IT" b="1" dirty="0" smtClean="0">
                <a:solidFill>
                  <a:srgbClr val="FF0000"/>
                </a:solidFill>
              </a:rPr>
              <a:t>              Easter     Easter </a:t>
            </a:r>
          </a:p>
          <a:p>
            <a:r>
              <a:rPr lang="it-IT" b="1" dirty="0" smtClean="0">
                <a:solidFill>
                  <a:srgbClr val="FF0000"/>
                </a:solidFill>
              </a:rPr>
              <a:t> Sat.      Sun.         Mon.</a:t>
            </a:r>
            <a:endParaRPr lang="it-IT" b="1" dirty="0">
              <a:solidFill>
                <a:srgbClr val="FF0000"/>
              </a:solidFill>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17</a:t>
            </a:fld>
            <a:endParaRPr lang="en-US"/>
          </a:p>
        </p:txBody>
      </p:sp>
      <p:sp>
        <p:nvSpPr>
          <p:cNvPr id="10" name="Footer Placeholder 4"/>
          <p:cNvSpPr>
            <a:spLocks noGrp="1"/>
          </p:cNvSpPr>
          <p:nvPr>
            <p:ph type="ftr" sz="quarter" idx="11"/>
          </p:nvPr>
        </p:nvSpPr>
        <p:spPr>
          <a:xfrm>
            <a:off x="0" y="6492875"/>
            <a:ext cx="5791200" cy="365125"/>
          </a:xfrm>
        </p:spPr>
        <p:txBody>
          <a:bodyPr/>
          <a:lstStyle/>
          <a:p>
            <a:r>
              <a:rPr lang="en-US" dirty="0" smtClean="0"/>
              <a:t>Geophysics &amp; GW Workshop IPGP Paris, April 17,18 2012</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it-IT" dirty="0" smtClean="0"/>
              <a:t>Trend Monitor, examples: </a:t>
            </a:r>
            <a:endParaRPr lang="it-IT" dirty="0"/>
          </a:p>
        </p:txBody>
      </p:sp>
      <p:sp>
        <p:nvSpPr>
          <p:cNvPr id="3" name="Content Placeholder 2"/>
          <p:cNvSpPr>
            <a:spLocks noGrp="1"/>
          </p:cNvSpPr>
          <p:nvPr>
            <p:ph idx="1"/>
          </p:nvPr>
        </p:nvSpPr>
        <p:spPr>
          <a:xfrm>
            <a:off x="0" y="914400"/>
            <a:ext cx="8229600" cy="4525963"/>
          </a:xfrm>
        </p:spPr>
        <p:txBody>
          <a:bodyPr/>
          <a:lstStyle/>
          <a:p>
            <a:r>
              <a:rPr lang="it-IT" dirty="0" smtClean="0"/>
              <a:t>Sea activity: band limited RMS 0.2Hz to 1Hz </a:t>
            </a:r>
            <a:endParaRPr lang="it-IT" dirty="0"/>
          </a:p>
        </p:txBody>
      </p:sp>
      <p:pic>
        <p:nvPicPr>
          <p:cNvPr id="5" name="Picture 4" descr="trend_SeaActivity_auto.jpg"/>
          <p:cNvPicPr>
            <a:picLocks noChangeAspect="1"/>
          </p:cNvPicPr>
          <p:nvPr/>
        </p:nvPicPr>
        <p:blipFill>
          <a:blip r:embed="rId2" cstate="print"/>
          <a:srcRect/>
          <a:stretch>
            <a:fillRect/>
          </a:stretch>
        </p:blipFill>
        <p:spPr>
          <a:xfrm>
            <a:off x="1371600" y="1524000"/>
            <a:ext cx="6096000" cy="5181600"/>
          </a:xfrm>
          <a:prstGeom prst="rect">
            <a:avLst/>
          </a:prstGeom>
        </p:spPr>
      </p:pic>
      <p:sp>
        <p:nvSpPr>
          <p:cNvPr id="6" name="Slide Number Placeholder 5"/>
          <p:cNvSpPr>
            <a:spLocks noGrp="1"/>
          </p:cNvSpPr>
          <p:nvPr>
            <p:ph type="sldNum" sz="quarter" idx="12"/>
          </p:nvPr>
        </p:nvSpPr>
        <p:spPr/>
        <p:txBody>
          <a:bodyPr/>
          <a:lstStyle/>
          <a:p>
            <a:fld id="{B6F15528-21DE-4FAA-801E-634DDDAF4B2B}" type="slidenum">
              <a:rPr lang="en-US" smtClean="0"/>
              <a:pPr/>
              <a:t>18</a:t>
            </a:fld>
            <a:endParaRPr lang="en-US"/>
          </a:p>
        </p:txBody>
      </p:sp>
      <p:sp>
        <p:nvSpPr>
          <p:cNvPr id="8" name="Footer Placeholder 4"/>
          <p:cNvSpPr>
            <a:spLocks noGrp="1"/>
          </p:cNvSpPr>
          <p:nvPr>
            <p:ph type="ftr" sz="quarter" idx="11"/>
          </p:nvPr>
        </p:nvSpPr>
        <p:spPr>
          <a:xfrm>
            <a:off x="0" y="6492875"/>
            <a:ext cx="5791200" cy="365125"/>
          </a:xfrm>
        </p:spPr>
        <p:txBody>
          <a:bodyPr/>
          <a:lstStyle/>
          <a:p>
            <a:r>
              <a:rPr lang="en-US" dirty="0" smtClean="0"/>
              <a:t>Geophysics &amp; GW Workshop IPGP Paris, April 17,18 2012</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t-IT"/>
          </a:p>
        </p:txBody>
      </p:sp>
      <p:sp>
        <p:nvSpPr>
          <p:cNvPr id="3" name="Content Placeholder 2"/>
          <p:cNvSpPr>
            <a:spLocks noGrp="1"/>
          </p:cNvSpPr>
          <p:nvPr>
            <p:ph idx="1"/>
          </p:nvPr>
        </p:nvSpPr>
        <p:spPr/>
        <p:txBody>
          <a:bodyPr/>
          <a:lstStyle/>
          <a:p>
            <a:r>
              <a:rPr lang="it-IT" dirty="0" smtClean="0"/>
              <a:t>Short tour of seismic noise “hunting” at Virgo</a:t>
            </a:r>
            <a:endParaRPr lang="it-IT" dirty="0"/>
          </a:p>
        </p:txBody>
      </p:sp>
      <p:sp>
        <p:nvSpPr>
          <p:cNvPr id="4" name="Footer Placeholder 3"/>
          <p:cNvSpPr>
            <a:spLocks noGrp="1"/>
          </p:cNvSpPr>
          <p:nvPr>
            <p:ph type="ftr" sz="quarter" idx="11"/>
          </p:nvPr>
        </p:nvSpPr>
        <p:spPr/>
        <p:txBody>
          <a:bodyPr/>
          <a:lstStyle/>
          <a:p>
            <a:r>
              <a:rPr lang="en-US" smtClean="0"/>
              <a:t>Geophysics &amp; GW Workshop IPGP Paris, April 17,18 2012</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Irene Fiori\Desktop\posterTURBINE\virgo_aerial_view.tif"/>
          <p:cNvPicPr>
            <a:picLocks noChangeAspect="1" noChangeArrowheads="1"/>
          </p:cNvPicPr>
          <p:nvPr/>
        </p:nvPicPr>
        <p:blipFill>
          <a:blip r:embed="rId2" cstate="print"/>
          <a:srcRect/>
          <a:stretch>
            <a:fillRect/>
          </a:stretch>
        </p:blipFill>
        <p:spPr bwMode="auto">
          <a:xfrm>
            <a:off x="0" y="289133"/>
            <a:ext cx="9144000" cy="6279733"/>
          </a:xfrm>
          <a:prstGeom prst="rect">
            <a:avLst/>
          </a:prstGeom>
          <a:noFill/>
        </p:spPr>
      </p:pic>
      <p:sp>
        <p:nvSpPr>
          <p:cNvPr id="2" name="Title 1"/>
          <p:cNvSpPr>
            <a:spLocks noGrp="1"/>
          </p:cNvSpPr>
          <p:nvPr>
            <p:ph type="title"/>
          </p:nvPr>
        </p:nvSpPr>
        <p:spPr/>
        <p:txBody>
          <a:bodyPr/>
          <a:lstStyle/>
          <a:p>
            <a:r>
              <a:rPr lang="it-IT" dirty="0" smtClean="0"/>
              <a:t>Virgo aerial view</a:t>
            </a:r>
            <a:endParaRPr lang="it-IT" dirty="0"/>
          </a:p>
        </p:txBody>
      </p:sp>
      <p:sp>
        <p:nvSpPr>
          <p:cNvPr id="5" name="Oval 4"/>
          <p:cNvSpPr/>
          <p:nvPr/>
        </p:nvSpPr>
        <p:spPr>
          <a:xfrm>
            <a:off x="0" y="2895600"/>
            <a:ext cx="9144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 5"/>
          <p:cNvSpPr/>
          <p:nvPr/>
        </p:nvSpPr>
        <p:spPr>
          <a:xfrm>
            <a:off x="7620000" y="2362200"/>
            <a:ext cx="9144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 6"/>
          <p:cNvSpPr/>
          <p:nvPr/>
        </p:nvSpPr>
        <p:spPr>
          <a:xfrm>
            <a:off x="5943600" y="5791200"/>
            <a:ext cx="9144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 7"/>
          <p:cNvSpPr/>
          <p:nvPr/>
        </p:nvSpPr>
        <p:spPr>
          <a:xfrm>
            <a:off x="4724400" y="5257800"/>
            <a:ext cx="9144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extBox 8"/>
          <p:cNvSpPr txBox="1"/>
          <p:nvPr/>
        </p:nvSpPr>
        <p:spPr>
          <a:xfrm>
            <a:off x="7924800" y="1371600"/>
            <a:ext cx="994503" cy="923330"/>
          </a:xfrm>
          <a:prstGeom prst="rect">
            <a:avLst/>
          </a:prstGeom>
          <a:noFill/>
        </p:spPr>
        <p:txBody>
          <a:bodyPr wrap="none" rtlCol="0">
            <a:spAutoFit/>
          </a:bodyPr>
          <a:lstStyle/>
          <a:p>
            <a:r>
              <a:rPr lang="it-IT" dirty="0" smtClean="0"/>
              <a:t>North </a:t>
            </a:r>
          </a:p>
          <a:p>
            <a:r>
              <a:rPr lang="it-IT" dirty="0" smtClean="0"/>
              <a:t>Terminal</a:t>
            </a:r>
          </a:p>
          <a:p>
            <a:r>
              <a:rPr lang="it-IT" dirty="0" smtClean="0"/>
              <a:t>building </a:t>
            </a:r>
            <a:endParaRPr lang="it-IT" dirty="0"/>
          </a:p>
        </p:txBody>
      </p:sp>
      <p:sp>
        <p:nvSpPr>
          <p:cNvPr id="10" name="TextBox 9"/>
          <p:cNvSpPr txBox="1"/>
          <p:nvPr/>
        </p:nvSpPr>
        <p:spPr>
          <a:xfrm>
            <a:off x="685800" y="1828800"/>
            <a:ext cx="994503" cy="923330"/>
          </a:xfrm>
          <a:prstGeom prst="rect">
            <a:avLst/>
          </a:prstGeom>
          <a:noFill/>
        </p:spPr>
        <p:txBody>
          <a:bodyPr wrap="none" rtlCol="0">
            <a:spAutoFit/>
          </a:bodyPr>
          <a:lstStyle/>
          <a:p>
            <a:r>
              <a:rPr lang="it-IT" dirty="0" smtClean="0"/>
              <a:t>West </a:t>
            </a:r>
          </a:p>
          <a:p>
            <a:r>
              <a:rPr lang="it-IT" dirty="0" smtClean="0"/>
              <a:t>Terminal</a:t>
            </a:r>
          </a:p>
          <a:p>
            <a:r>
              <a:rPr lang="it-IT" dirty="0" smtClean="0"/>
              <a:t>building </a:t>
            </a:r>
            <a:endParaRPr lang="it-IT" dirty="0"/>
          </a:p>
        </p:txBody>
      </p:sp>
      <p:sp>
        <p:nvSpPr>
          <p:cNvPr id="11" name="TextBox 10"/>
          <p:cNvSpPr txBox="1"/>
          <p:nvPr/>
        </p:nvSpPr>
        <p:spPr>
          <a:xfrm>
            <a:off x="7086600" y="5410200"/>
            <a:ext cx="992579" cy="646331"/>
          </a:xfrm>
          <a:prstGeom prst="rect">
            <a:avLst/>
          </a:prstGeom>
          <a:noFill/>
        </p:spPr>
        <p:txBody>
          <a:bodyPr wrap="none" rtlCol="0">
            <a:spAutoFit/>
          </a:bodyPr>
          <a:lstStyle/>
          <a:p>
            <a:r>
              <a:rPr lang="it-IT" dirty="0" smtClean="0"/>
              <a:t>Central</a:t>
            </a:r>
          </a:p>
          <a:p>
            <a:r>
              <a:rPr lang="it-IT" dirty="0" smtClean="0"/>
              <a:t>building </a:t>
            </a:r>
            <a:endParaRPr lang="it-IT" dirty="0"/>
          </a:p>
        </p:txBody>
      </p:sp>
      <p:sp>
        <p:nvSpPr>
          <p:cNvPr id="12" name="TextBox 11"/>
          <p:cNvSpPr txBox="1"/>
          <p:nvPr/>
        </p:nvSpPr>
        <p:spPr>
          <a:xfrm>
            <a:off x="4724400" y="4495800"/>
            <a:ext cx="1513556" cy="646331"/>
          </a:xfrm>
          <a:prstGeom prst="rect">
            <a:avLst/>
          </a:prstGeom>
          <a:noFill/>
        </p:spPr>
        <p:txBody>
          <a:bodyPr wrap="none" rtlCol="0">
            <a:spAutoFit/>
          </a:bodyPr>
          <a:lstStyle/>
          <a:p>
            <a:r>
              <a:rPr lang="it-IT" dirty="0" smtClean="0"/>
              <a:t>Mode Cleaner</a:t>
            </a:r>
          </a:p>
          <a:p>
            <a:r>
              <a:rPr lang="it-IT" dirty="0" smtClean="0"/>
              <a:t>building </a:t>
            </a:r>
            <a:endParaRPr lang="it-IT" dirty="0"/>
          </a:p>
        </p:txBody>
      </p:sp>
      <p:sp>
        <p:nvSpPr>
          <p:cNvPr id="13" name="Slide Number Placeholder 12"/>
          <p:cNvSpPr>
            <a:spLocks noGrp="1"/>
          </p:cNvSpPr>
          <p:nvPr>
            <p:ph type="sldNum" sz="quarter" idx="12"/>
          </p:nvPr>
        </p:nvSpPr>
        <p:spPr/>
        <p:txBody>
          <a:bodyPr/>
          <a:lstStyle/>
          <a:p>
            <a:fld id="{B6F15528-21DE-4FAA-801E-634DDDAF4B2B}" type="slidenum">
              <a:rPr lang="en-US" smtClean="0"/>
              <a:pPr/>
              <a:t>2</a:t>
            </a:fld>
            <a:endParaRPr lang="en-US"/>
          </a:p>
        </p:txBody>
      </p:sp>
      <p:sp>
        <p:nvSpPr>
          <p:cNvPr id="15" name="Footer Placeholder 4"/>
          <p:cNvSpPr>
            <a:spLocks noGrp="1"/>
          </p:cNvSpPr>
          <p:nvPr>
            <p:ph type="ftr" sz="quarter" idx="11"/>
          </p:nvPr>
        </p:nvSpPr>
        <p:spPr>
          <a:xfrm>
            <a:off x="0" y="6492875"/>
            <a:ext cx="5791200" cy="365125"/>
          </a:xfrm>
        </p:spPr>
        <p:txBody>
          <a:bodyPr/>
          <a:lstStyle/>
          <a:p>
            <a:r>
              <a:rPr lang="en-US" dirty="0" smtClean="0"/>
              <a:t>Geophysics &amp; GW Workshop IPGP Paris, April 17,18 2012</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382000" cy="1143000"/>
          </a:xfrm>
        </p:spPr>
        <p:txBody>
          <a:bodyPr>
            <a:normAutofit/>
          </a:bodyPr>
          <a:lstStyle/>
          <a:p>
            <a:r>
              <a:rPr lang="it-IT" sz="3600" b="1" dirty="0" smtClean="0"/>
              <a:t>How seismic noise couples to GW signal ?</a:t>
            </a:r>
            <a:endParaRPr lang="it-IT" sz="3600" b="1" dirty="0"/>
          </a:p>
        </p:txBody>
      </p:sp>
      <p:sp>
        <p:nvSpPr>
          <p:cNvPr id="3" name="Content Placeholder 2"/>
          <p:cNvSpPr>
            <a:spLocks noGrp="1"/>
          </p:cNvSpPr>
          <p:nvPr>
            <p:ph idx="1"/>
          </p:nvPr>
        </p:nvSpPr>
        <p:spPr>
          <a:xfrm>
            <a:off x="228600" y="1143000"/>
            <a:ext cx="8915400" cy="4525963"/>
          </a:xfrm>
        </p:spPr>
        <p:txBody>
          <a:bodyPr>
            <a:normAutofit/>
          </a:bodyPr>
          <a:lstStyle/>
          <a:p>
            <a:r>
              <a:rPr lang="it-IT" sz="2000" b="1" dirty="0" smtClean="0"/>
              <a:t>Scattered light</a:t>
            </a:r>
            <a:endParaRPr lang="it-IT" sz="2000" dirty="0" smtClean="0"/>
          </a:p>
          <a:p>
            <a:pPr>
              <a:buNone/>
            </a:pPr>
            <a:r>
              <a:rPr lang="it-IT" sz="2000" dirty="0" smtClean="0"/>
              <a:t>      tiny fractions of light happen (unlucky!) to be scattered off the main beam path and inpinge on seismically excited surfaces (i.e. vacuum pipes, optics mount on external bences) and then scattered back into the main beam path. The back-scattered beam is phase modulated by the scatterer vibration and couples this noise to the GW signal.</a:t>
            </a:r>
          </a:p>
        </p:txBody>
      </p:sp>
      <p:pic>
        <p:nvPicPr>
          <p:cNvPr id="4" name="Picture 6"/>
          <p:cNvPicPr>
            <a:picLocks noChangeAspect="1" noChangeArrowheads="1"/>
          </p:cNvPicPr>
          <p:nvPr/>
        </p:nvPicPr>
        <p:blipFill>
          <a:blip r:embed="rId2" cstate="print"/>
          <a:srcRect/>
          <a:stretch>
            <a:fillRect/>
          </a:stretch>
        </p:blipFill>
        <p:spPr bwMode="auto">
          <a:xfrm>
            <a:off x="7391400" y="3429000"/>
            <a:ext cx="1524000" cy="1851809"/>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7162800" y="5372100"/>
            <a:ext cx="1981200" cy="1485900"/>
          </a:xfrm>
          <a:prstGeom prst="rect">
            <a:avLst/>
          </a:prstGeom>
          <a:noFill/>
          <a:ln w="9525">
            <a:noFill/>
            <a:miter lim="800000"/>
            <a:headEnd/>
            <a:tailEnd/>
          </a:ln>
        </p:spPr>
      </p:pic>
      <p:cxnSp>
        <p:nvCxnSpPr>
          <p:cNvPr id="16" name="Straight Connector 15"/>
          <p:cNvCxnSpPr/>
          <p:nvPr/>
        </p:nvCxnSpPr>
        <p:spPr>
          <a:xfrm>
            <a:off x="838200" y="4418013"/>
            <a:ext cx="5791200"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38200" y="5408613"/>
            <a:ext cx="5715000"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Flowchart: Direct Access Storage 17"/>
          <p:cNvSpPr/>
          <p:nvPr/>
        </p:nvSpPr>
        <p:spPr>
          <a:xfrm>
            <a:off x="457200" y="4643438"/>
            <a:ext cx="457200" cy="609600"/>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9" name="Straight Connector 18"/>
          <p:cNvCxnSpPr/>
          <p:nvPr/>
        </p:nvCxnSpPr>
        <p:spPr>
          <a:xfrm>
            <a:off x="838200" y="4948238"/>
            <a:ext cx="6096000" cy="3175"/>
          </a:xfrm>
          <a:prstGeom prst="line">
            <a:avLst/>
          </a:prstGeom>
          <a:ln w="825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Flowchart: Direct Access Storage 19"/>
          <p:cNvSpPr/>
          <p:nvPr/>
        </p:nvSpPr>
        <p:spPr>
          <a:xfrm>
            <a:off x="6629400" y="4643438"/>
            <a:ext cx="457200" cy="609600"/>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Lightning Bolt 20"/>
          <p:cNvSpPr/>
          <p:nvPr/>
        </p:nvSpPr>
        <p:spPr>
          <a:xfrm>
            <a:off x="2514600" y="3960813"/>
            <a:ext cx="457200" cy="381000"/>
          </a:xfrm>
          <a:prstGeom prst="lightningBol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Rectangle 21"/>
          <p:cNvSpPr/>
          <p:nvPr/>
        </p:nvSpPr>
        <p:spPr>
          <a:xfrm>
            <a:off x="381000" y="3200400"/>
            <a:ext cx="6313395" cy="461665"/>
          </a:xfrm>
          <a:prstGeom prst="rect">
            <a:avLst/>
          </a:prstGeom>
          <a:noFill/>
        </p:spPr>
        <p:txBody>
          <a:bodyPr wrap="none">
            <a:spAutoFit/>
          </a:bodyPr>
          <a:lstStyle/>
          <a:p>
            <a:pPr algn="ctr" fontAlgn="auto">
              <a:spcBef>
                <a:spcPts val="0"/>
              </a:spcBef>
              <a:spcAft>
                <a:spcPts val="0"/>
              </a:spcAft>
              <a:defRPr/>
            </a:pPr>
            <a:r>
              <a:rPr lang="it-IT"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rPr>
              <a:t>Example, scattered light from vacuum pipe wall:</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endParaRPr>
          </a:p>
        </p:txBody>
      </p:sp>
      <p:sp>
        <p:nvSpPr>
          <p:cNvPr id="23" name="Lightning Bolt 22"/>
          <p:cNvSpPr/>
          <p:nvPr/>
        </p:nvSpPr>
        <p:spPr>
          <a:xfrm>
            <a:off x="1905000" y="3962400"/>
            <a:ext cx="457200" cy="381000"/>
          </a:xfrm>
          <a:prstGeom prst="lightningBol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TextBox 27"/>
          <p:cNvSpPr txBox="1">
            <a:spLocks noChangeArrowheads="1"/>
          </p:cNvSpPr>
          <p:nvPr/>
        </p:nvSpPr>
        <p:spPr bwMode="auto">
          <a:xfrm>
            <a:off x="2971800" y="3733800"/>
            <a:ext cx="3733800" cy="584200"/>
          </a:xfrm>
          <a:prstGeom prst="rect">
            <a:avLst/>
          </a:prstGeom>
          <a:noFill/>
          <a:ln w="9525">
            <a:noFill/>
            <a:miter lim="800000"/>
            <a:headEnd/>
            <a:tailEnd/>
          </a:ln>
        </p:spPr>
        <p:txBody>
          <a:bodyPr>
            <a:spAutoFit/>
          </a:bodyPr>
          <a:lstStyle/>
          <a:p>
            <a:r>
              <a:rPr lang="it-IT" sz="1600" dirty="0">
                <a:latin typeface="Calibri" pitchFamily="34" charset="0"/>
              </a:rPr>
              <a:t>Il TUBO VIBRA, per contatto con il suolo, </a:t>
            </a:r>
          </a:p>
          <a:p>
            <a:r>
              <a:rPr lang="it-IT" sz="1600" dirty="0">
                <a:latin typeface="Calibri" pitchFamily="34" charset="0"/>
              </a:rPr>
              <a:t>oppure pressione esercitata dal suono</a:t>
            </a:r>
            <a:endParaRPr lang="en-US" sz="1600" dirty="0">
              <a:latin typeface="Calibri" pitchFamily="34" charset="0"/>
            </a:endParaRPr>
          </a:p>
        </p:txBody>
      </p:sp>
      <p:grpSp>
        <p:nvGrpSpPr>
          <p:cNvPr id="26" name="Group 26"/>
          <p:cNvGrpSpPr>
            <a:grpSpLocks/>
          </p:cNvGrpSpPr>
          <p:nvPr/>
        </p:nvGrpSpPr>
        <p:grpSpPr bwMode="auto">
          <a:xfrm>
            <a:off x="838200" y="4495800"/>
            <a:ext cx="5791200" cy="381092"/>
            <a:chOff x="1295400" y="4191000"/>
            <a:chExt cx="5791200" cy="381000"/>
          </a:xfrm>
        </p:grpSpPr>
        <p:grpSp>
          <p:nvGrpSpPr>
            <p:cNvPr id="28" name="Group 57"/>
            <p:cNvGrpSpPr>
              <a:grpSpLocks/>
            </p:cNvGrpSpPr>
            <p:nvPr/>
          </p:nvGrpSpPr>
          <p:grpSpPr bwMode="auto">
            <a:xfrm>
              <a:off x="1295400" y="4191000"/>
              <a:ext cx="5791200" cy="381000"/>
              <a:chOff x="249" y="3158"/>
              <a:chExt cx="5126" cy="227"/>
            </a:xfrm>
          </p:grpSpPr>
          <p:sp>
            <p:nvSpPr>
              <p:cNvPr id="39" name="Line 55"/>
              <p:cNvSpPr>
                <a:spLocks noChangeShapeType="1"/>
              </p:cNvSpPr>
              <p:nvPr/>
            </p:nvSpPr>
            <p:spPr bwMode="auto">
              <a:xfrm flipV="1">
                <a:off x="249" y="3158"/>
                <a:ext cx="2563" cy="227"/>
              </a:xfrm>
              <a:prstGeom prst="line">
                <a:avLst/>
              </a:prstGeom>
              <a:noFill/>
              <a:ln w="28575">
                <a:solidFill>
                  <a:srgbClr val="FFC000"/>
                </a:solidFill>
                <a:miter lim="800000"/>
                <a:headEnd/>
                <a:tailEnd type="arrow" w="med" len="med"/>
              </a:ln>
            </p:spPr>
            <p:txBody>
              <a:bodyPr wrap="none"/>
              <a:lstStyle/>
              <a:p>
                <a:endParaRPr lang="it-IT"/>
              </a:p>
            </p:txBody>
          </p:sp>
          <p:sp>
            <p:nvSpPr>
              <p:cNvPr id="40" name="Line 56"/>
              <p:cNvSpPr>
                <a:spLocks noChangeShapeType="1"/>
              </p:cNvSpPr>
              <p:nvPr/>
            </p:nvSpPr>
            <p:spPr bwMode="auto">
              <a:xfrm flipH="1" flipV="1">
                <a:off x="2812" y="3158"/>
                <a:ext cx="2563" cy="227"/>
              </a:xfrm>
              <a:prstGeom prst="line">
                <a:avLst/>
              </a:prstGeom>
              <a:noFill/>
              <a:ln w="28575">
                <a:solidFill>
                  <a:srgbClr val="FFC000"/>
                </a:solidFill>
                <a:miter lim="800000"/>
                <a:headEnd type="arrow" w="med" len="med"/>
                <a:tailEnd/>
              </a:ln>
            </p:spPr>
            <p:txBody>
              <a:bodyPr wrap="none"/>
              <a:lstStyle/>
              <a:p>
                <a:endParaRPr lang="it-IT"/>
              </a:p>
            </p:txBody>
          </p:sp>
        </p:grpSp>
        <p:grpSp>
          <p:nvGrpSpPr>
            <p:cNvPr id="29" name="Group 84"/>
            <p:cNvGrpSpPr/>
            <p:nvPr/>
          </p:nvGrpSpPr>
          <p:grpSpPr>
            <a:xfrm>
              <a:off x="4876800" y="4267200"/>
              <a:ext cx="685800" cy="152400"/>
              <a:chOff x="5486400" y="2743200"/>
              <a:chExt cx="1371600" cy="228601"/>
            </a:xfrm>
            <a:scene3d>
              <a:camera prst="orthographicFront">
                <a:rot lat="0" lon="0" rev="10200000"/>
              </a:camera>
              <a:lightRig rig="threePt" dir="t"/>
            </a:scene3d>
          </p:grpSpPr>
          <p:cxnSp>
            <p:nvCxnSpPr>
              <p:cNvPr id="30" name="Straight Connector 13"/>
              <p:cNvCxnSpPr/>
              <p:nvPr/>
            </p:nvCxnSpPr>
            <p:spPr>
              <a:xfrm rot="5400000" flipH="1" flipV="1">
                <a:off x="5448300" y="2781300"/>
                <a:ext cx="228600" cy="1524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14"/>
              <p:cNvCxnSpPr/>
              <p:nvPr/>
            </p:nvCxnSpPr>
            <p:spPr>
              <a:xfrm rot="5400000" flipH="1" flipV="1">
                <a:off x="5753100" y="2781300"/>
                <a:ext cx="228600" cy="1524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6200000" flipH="1">
                <a:off x="5600700" y="2781300"/>
                <a:ext cx="228600" cy="1524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5905500" y="2781301"/>
                <a:ext cx="228600" cy="1524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16200000" flipH="1">
                <a:off x="6210300" y="2781301"/>
                <a:ext cx="228600" cy="1524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6515100" y="2781301"/>
                <a:ext cx="228600" cy="1524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flipH="1" flipV="1">
                <a:off x="6057900" y="2781300"/>
                <a:ext cx="228600" cy="1524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flipH="1" flipV="1">
                <a:off x="6362700" y="2781300"/>
                <a:ext cx="228600" cy="1524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flipH="1" flipV="1">
                <a:off x="6667500" y="2781300"/>
                <a:ext cx="228600" cy="1524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2" name="TextBox 41"/>
          <p:cNvSpPr txBox="1"/>
          <p:nvPr/>
        </p:nvSpPr>
        <p:spPr>
          <a:xfrm>
            <a:off x="304800" y="5791200"/>
            <a:ext cx="6627840" cy="646331"/>
          </a:xfrm>
          <a:prstGeom prst="rect">
            <a:avLst/>
          </a:prstGeom>
          <a:noFill/>
        </p:spPr>
        <p:txBody>
          <a:bodyPr wrap="none" rtlCol="0">
            <a:spAutoFit/>
          </a:bodyPr>
          <a:lstStyle/>
          <a:p>
            <a:r>
              <a:rPr lang="it-IT" dirty="0" smtClean="0"/>
              <a:t>Similarly, we can have light scattered by the optics sitting on external </a:t>
            </a:r>
          </a:p>
          <a:p>
            <a:r>
              <a:rPr lang="it-IT" dirty="0" smtClean="0"/>
              <a:t>benches, which receive pick-off beams for ITF control purposes:  </a:t>
            </a:r>
            <a:endParaRPr lang="it-IT" dirty="0"/>
          </a:p>
        </p:txBody>
      </p:sp>
      <p:sp>
        <p:nvSpPr>
          <p:cNvPr id="41" name="Slide Number Placeholder 40"/>
          <p:cNvSpPr>
            <a:spLocks noGrp="1"/>
          </p:cNvSpPr>
          <p:nvPr>
            <p:ph type="sldNum" sz="quarter" idx="12"/>
          </p:nvPr>
        </p:nvSpPr>
        <p:spPr/>
        <p:txBody>
          <a:bodyPr/>
          <a:lstStyle/>
          <a:p>
            <a:fld id="{B6F15528-21DE-4FAA-801E-634DDDAF4B2B}" type="slidenum">
              <a:rPr lang="en-US" smtClean="0"/>
              <a:pPr/>
              <a:t>20</a:t>
            </a:fld>
            <a:endParaRPr lang="en-US"/>
          </a:p>
        </p:txBody>
      </p:sp>
      <p:sp>
        <p:nvSpPr>
          <p:cNvPr id="44" name="Footer Placeholder 4"/>
          <p:cNvSpPr>
            <a:spLocks noGrp="1"/>
          </p:cNvSpPr>
          <p:nvPr>
            <p:ph type="ftr" sz="quarter" idx="11"/>
          </p:nvPr>
        </p:nvSpPr>
        <p:spPr>
          <a:xfrm>
            <a:off x="0" y="6492875"/>
            <a:ext cx="5791200" cy="365125"/>
          </a:xfrm>
        </p:spPr>
        <p:txBody>
          <a:bodyPr/>
          <a:lstStyle/>
          <a:p>
            <a:r>
              <a:rPr lang="en-US" dirty="0" smtClean="0"/>
              <a:t>Geophysics &amp; GW Workshop IPGP Paris, April 17,18 2012</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143000"/>
          </a:xfrm>
        </p:spPr>
        <p:txBody>
          <a:bodyPr>
            <a:normAutofit fontScale="90000"/>
          </a:bodyPr>
          <a:lstStyle/>
          <a:p>
            <a:r>
              <a:rPr lang="it-IT" dirty="0" smtClean="0"/>
              <a:t>Example of periodic noise: “VELA killer”</a:t>
            </a:r>
            <a:endParaRPr lang="it-IT" dirty="0"/>
          </a:p>
        </p:txBody>
      </p:sp>
      <p:sp>
        <p:nvSpPr>
          <p:cNvPr id="3" name="Content Placeholder 2"/>
          <p:cNvSpPr>
            <a:spLocks noGrp="1"/>
          </p:cNvSpPr>
          <p:nvPr>
            <p:ph idx="1"/>
          </p:nvPr>
        </p:nvSpPr>
        <p:spPr>
          <a:xfrm>
            <a:off x="457200" y="1219200"/>
            <a:ext cx="8229600" cy="4525963"/>
          </a:xfrm>
        </p:spPr>
        <p:txBody>
          <a:bodyPr>
            <a:normAutofit/>
          </a:bodyPr>
          <a:lstStyle/>
          <a:p>
            <a:r>
              <a:rPr lang="it-IT" sz="2800" dirty="0" smtClean="0"/>
              <a:t>Periodic vibrations reducing sensitivity at the GW signal from the VELA pulsar (expected at 22.38Hz) </a:t>
            </a:r>
          </a:p>
          <a:p>
            <a:r>
              <a:rPr lang="it-IT" sz="2400" dirty="0" smtClean="0"/>
              <a:t>Sources were engines of TCS laser CHILLERS, then cured. </a:t>
            </a:r>
            <a:endParaRPr lang="it-IT" sz="2400" dirty="0"/>
          </a:p>
        </p:txBody>
      </p:sp>
      <p:pic>
        <p:nvPicPr>
          <p:cNvPr id="5" name="Picture 4" descr="vela_lines_27198_spec_22.00_23.00_V1_931035615_939000000.png"/>
          <p:cNvPicPr>
            <a:picLocks noChangeAspect="1"/>
          </p:cNvPicPr>
          <p:nvPr/>
        </p:nvPicPr>
        <p:blipFill>
          <a:blip r:embed="rId2" cstate="print"/>
          <a:stretch>
            <a:fillRect/>
          </a:stretch>
        </p:blipFill>
        <p:spPr>
          <a:xfrm>
            <a:off x="1" y="2971800"/>
            <a:ext cx="5181600" cy="3886200"/>
          </a:xfrm>
          <a:prstGeom prst="rect">
            <a:avLst/>
          </a:prstGeom>
        </p:spPr>
      </p:pic>
      <p:pic>
        <p:nvPicPr>
          <p:cNvPr id="6" name="Picture 5" descr="vela_seismic_line_27198_VSR2_Oct24_spectrograms.gif"/>
          <p:cNvPicPr>
            <a:picLocks noChangeAspect="1"/>
          </p:cNvPicPr>
          <p:nvPr/>
        </p:nvPicPr>
        <p:blipFill>
          <a:blip r:embed="rId3" cstate="print"/>
          <a:stretch>
            <a:fillRect/>
          </a:stretch>
        </p:blipFill>
        <p:spPr>
          <a:xfrm>
            <a:off x="4762105" y="3124200"/>
            <a:ext cx="4381895" cy="3733800"/>
          </a:xfrm>
          <a:prstGeom prst="rect">
            <a:avLst/>
          </a:prstGeom>
        </p:spPr>
      </p:pic>
      <p:sp>
        <p:nvSpPr>
          <p:cNvPr id="7" name="Slide Number Placeholder 6"/>
          <p:cNvSpPr>
            <a:spLocks noGrp="1"/>
          </p:cNvSpPr>
          <p:nvPr>
            <p:ph type="sldNum" sz="quarter" idx="12"/>
          </p:nvPr>
        </p:nvSpPr>
        <p:spPr/>
        <p:txBody>
          <a:bodyPr/>
          <a:lstStyle/>
          <a:p>
            <a:fld id="{B6F15528-21DE-4FAA-801E-634DDDAF4B2B}" type="slidenum">
              <a:rPr lang="en-US" smtClean="0"/>
              <a:pPr/>
              <a:t>21</a:t>
            </a:fld>
            <a:endParaRPr lang="en-US"/>
          </a:p>
        </p:txBody>
      </p:sp>
      <p:sp>
        <p:nvSpPr>
          <p:cNvPr id="9" name="Footer Placeholder 4"/>
          <p:cNvSpPr>
            <a:spLocks noGrp="1"/>
          </p:cNvSpPr>
          <p:nvPr>
            <p:ph type="ftr" sz="quarter" idx="11"/>
          </p:nvPr>
        </p:nvSpPr>
        <p:spPr>
          <a:xfrm>
            <a:off x="0" y="6492875"/>
            <a:ext cx="5791200" cy="365125"/>
          </a:xfrm>
        </p:spPr>
        <p:txBody>
          <a:bodyPr/>
          <a:lstStyle/>
          <a:p>
            <a:r>
              <a:rPr lang="en-US" dirty="0" smtClean="0"/>
              <a:t>Geophysics &amp; GW Workshop IPGP Paris, April 17,18 2012</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Example of airco. fan vibration</a:t>
            </a:r>
            <a:endParaRPr lang="it-IT" dirty="0"/>
          </a:p>
        </p:txBody>
      </p:sp>
      <p:pic>
        <p:nvPicPr>
          <p:cNvPr id="4" name="Content Placeholder 3" descr="esempio_vela_killer.png"/>
          <p:cNvPicPr>
            <a:picLocks noGrp="1" noChangeAspect="1"/>
          </p:cNvPicPr>
          <p:nvPr>
            <p:ph idx="1"/>
          </p:nvPr>
        </p:nvPicPr>
        <p:blipFill>
          <a:blip r:embed="rId2" cstate="print"/>
          <a:stretch>
            <a:fillRect/>
          </a:stretch>
        </p:blipFill>
        <p:spPr>
          <a:xfrm>
            <a:off x="533400" y="2590800"/>
            <a:ext cx="8229600" cy="3521193"/>
          </a:xfrm>
        </p:spPr>
      </p:pic>
      <p:sp>
        <p:nvSpPr>
          <p:cNvPr id="5" name="TextBox 4"/>
          <p:cNvSpPr txBox="1"/>
          <p:nvPr/>
        </p:nvSpPr>
        <p:spPr>
          <a:xfrm>
            <a:off x="1295400" y="2057400"/>
            <a:ext cx="1124603" cy="369332"/>
          </a:xfrm>
          <a:prstGeom prst="rect">
            <a:avLst/>
          </a:prstGeom>
          <a:noFill/>
        </p:spPr>
        <p:txBody>
          <a:bodyPr wrap="none" rtlCol="0">
            <a:spAutoFit/>
          </a:bodyPr>
          <a:lstStyle/>
          <a:p>
            <a:r>
              <a:rPr lang="it-IT" dirty="0" smtClean="0"/>
              <a:t>GW signal</a:t>
            </a:r>
            <a:endParaRPr lang="it-IT" dirty="0"/>
          </a:p>
        </p:txBody>
      </p:sp>
      <p:sp>
        <p:nvSpPr>
          <p:cNvPr id="6" name="TextBox 5"/>
          <p:cNvSpPr txBox="1"/>
          <p:nvPr/>
        </p:nvSpPr>
        <p:spPr>
          <a:xfrm>
            <a:off x="2667000" y="1676400"/>
            <a:ext cx="3891706" cy="461665"/>
          </a:xfrm>
          <a:prstGeom prst="rect">
            <a:avLst/>
          </a:prstGeom>
          <a:noFill/>
        </p:spPr>
        <p:txBody>
          <a:bodyPr wrap="none" rtlCol="0">
            <a:spAutoFit/>
          </a:bodyPr>
          <a:lstStyle/>
          <a:p>
            <a:r>
              <a:rPr lang="it-IT" sz="2400" dirty="0" smtClean="0"/>
              <a:t>Plots from the “Line monitor”</a:t>
            </a:r>
            <a:endParaRPr lang="it-IT" sz="2400"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22</a:t>
            </a:fld>
            <a:endParaRPr lang="en-US"/>
          </a:p>
        </p:txBody>
      </p:sp>
      <p:sp>
        <p:nvSpPr>
          <p:cNvPr id="9" name="Footer Placeholder 4"/>
          <p:cNvSpPr>
            <a:spLocks noGrp="1"/>
          </p:cNvSpPr>
          <p:nvPr>
            <p:ph type="ftr" sz="quarter" idx="11"/>
          </p:nvPr>
        </p:nvSpPr>
        <p:spPr>
          <a:xfrm>
            <a:off x="0" y="6492875"/>
            <a:ext cx="5791200" cy="365125"/>
          </a:xfrm>
        </p:spPr>
        <p:txBody>
          <a:bodyPr/>
          <a:lstStyle/>
          <a:p>
            <a:r>
              <a:rPr lang="en-US" dirty="0" smtClean="0"/>
              <a:t>Geophysics &amp; GW Workshop IPGP Paris, April 17,18 2012</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it-IT" dirty="0" smtClean="0"/>
              <a:t>Transient noise: aircrafts</a:t>
            </a:r>
            <a:endParaRPr lang="it-IT" dirty="0"/>
          </a:p>
        </p:txBody>
      </p:sp>
      <p:sp>
        <p:nvSpPr>
          <p:cNvPr id="3" name="Content Placeholder 2"/>
          <p:cNvSpPr>
            <a:spLocks noGrp="1"/>
          </p:cNvSpPr>
          <p:nvPr>
            <p:ph idx="1"/>
          </p:nvPr>
        </p:nvSpPr>
        <p:spPr>
          <a:xfrm>
            <a:off x="304800" y="1189037"/>
            <a:ext cx="8229600" cy="4525963"/>
          </a:xfrm>
        </p:spPr>
        <p:txBody>
          <a:bodyPr>
            <a:normAutofit/>
          </a:bodyPr>
          <a:lstStyle/>
          <a:p>
            <a:r>
              <a:rPr lang="it-IT" sz="2400" dirty="0" smtClean="0"/>
              <a:t>Vibration noise induced by sound pressure waves, couples as diffused light (particularly critical during VSR3 science run)</a:t>
            </a:r>
            <a:endParaRPr lang="it-IT" sz="2400" dirty="0"/>
          </a:p>
        </p:txBody>
      </p:sp>
      <p:pic>
        <p:nvPicPr>
          <p:cNvPr id="5" name="Picture 4" descr="27418_100819_airplane_WE.gif"/>
          <p:cNvPicPr>
            <a:picLocks noChangeAspect="1"/>
          </p:cNvPicPr>
          <p:nvPr/>
        </p:nvPicPr>
        <p:blipFill>
          <a:blip r:embed="rId2" cstate="print"/>
          <a:stretch>
            <a:fillRect/>
          </a:stretch>
        </p:blipFill>
        <p:spPr>
          <a:xfrm>
            <a:off x="0" y="2057400"/>
            <a:ext cx="9144000" cy="4575898"/>
          </a:xfrm>
          <a:prstGeom prst="rect">
            <a:avLst/>
          </a:prstGeom>
        </p:spPr>
      </p:pic>
      <p:sp>
        <p:nvSpPr>
          <p:cNvPr id="7" name="Slide Number Placeholder 6"/>
          <p:cNvSpPr>
            <a:spLocks noGrp="1"/>
          </p:cNvSpPr>
          <p:nvPr>
            <p:ph type="sldNum" sz="quarter" idx="12"/>
          </p:nvPr>
        </p:nvSpPr>
        <p:spPr/>
        <p:txBody>
          <a:bodyPr/>
          <a:lstStyle/>
          <a:p>
            <a:fld id="{B6F15528-21DE-4FAA-801E-634DDDAF4B2B}" type="slidenum">
              <a:rPr lang="en-US" smtClean="0"/>
              <a:pPr/>
              <a:t>23</a:t>
            </a:fld>
            <a:endParaRPr lang="en-US"/>
          </a:p>
        </p:txBody>
      </p:sp>
      <p:sp>
        <p:nvSpPr>
          <p:cNvPr id="9" name="Footer Placeholder 4"/>
          <p:cNvSpPr>
            <a:spLocks noGrp="1"/>
          </p:cNvSpPr>
          <p:nvPr>
            <p:ph type="ftr" sz="quarter" idx="11"/>
          </p:nvPr>
        </p:nvSpPr>
        <p:spPr>
          <a:xfrm>
            <a:off x="0" y="6492875"/>
            <a:ext cx="5791200" cy="365125"/>
          </a:xfrm>
        </p:spPr>
        <p:txBody>
          <a:bodyPr/>
          <a:lstStyle/>
          <a:p>
            <a:r>
              <a:rPr lang="en-US" dirty="0" smtClean="0"/>
              <a:t>Geophysics &amp; GW Workshop IPGP Paris, April 17,18 2012</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it-IT" dirty="0" smtClean="0"/>
              <a:t>Seismic noise polluting the Virgo detection bandwidth</a:t>
            </a:r>
            <a:endParaRPr lang="it-IT" dirty="0"/>
          </a:p>
        </p:txBody>
      </p:sp>
      <p:sp>
        <p:nvSpPr>
          <p:cNvPr id="3" name="Content Placeholder 2"/>
          <p:cNvSpPr>
            <a:spLocks noGrp="1"/>
          </p:cNvSpPr>
          <p:nvPr>
            <p:ph idx="1"/>
          </p:nvPr>
        </p:nvSpPr>
        <p:spPr>
          <a:xfrm>
            <a:off x="228600" y="1219200"/>
            <a:ext cx="8915400" cy="4525963"/>
          </a:xfrm>
        </p:spPr>
        <p:txBody>
          <a:bodyPr>
            <a:normAutofit/>
          </a:bodyPr>
          <a:lstStyle/>
          <a:p>
            <a:r>
              <a:rPr lang="it-IT" sz="2400" dirty="0" smtClean="0"/>
              <a:t>10-1000 Hz coherent seismic noise projected to Virgo sensitivity</a:t>
            </a:r>
          </a:p>
          <a:p>
            <a:r>
              <a:rPr lang="it-IT" sz="2400" dirty="0" smtClean="0"/>
              <a:t>Sources are close to ITF, mainly pumps, cooling fans, HVAC... </a:t>
            </a:r>
          </a:p>
          <a:p>
            <a:pPr>
              <a:buNone/>
            </a:pPr>
            <a:r>
              <a:rPr lang="it-IT" sz="1800" dirty="0" smtClean="0"/>
              <a:t>(Have plans to drastically reduce this noise in Advanced Virgo, reducing back scattered light,  using in vacuum and suspended optical benches,  mitigating sources)</a:t>
            </a:r>
            <a:endParaRPr lang="it-IT" sz="1800" dirty="0"/>
          </a:p>
        </p:txBody>
      </p:sp>
      <p:pic>
        <p:nvPicPr>
          <p:cNvPr id="4" name="Picture 3" descr="cohere_Projection.png"/>
          <p:cNvPicPr>
            <a:picLocks noChangeAspect="1"/>
          </p:cNvPicPr>
          <p:nvPr/>
        </p:nvPicPr>
        <p:blipFill>
          <a:blip r:embed="rId2" cstate="print"/>
          <a:stretch>
            <a:fillRect/>
          </a:stretch>
        </p:blipFill>
        <p:spPr>
          <a:xfrm>
            <a:off x="1447800" y="2726139"/>
            <a:ext cx="7467600" cy="4131861"/>
          </a:xfrm>
          <a:prstGeom prst="rect">
            <a:avLst/>
          </a:prstGeom>
        </p:spPr>
      </p:pic>
      <p:sp>
        <p:nvSpPr>
          <p:cNvPr id="5" name="Slide Number Placeholder 4"/>
          <p:cNvSpPr>
            <a:spLocks noGrp="1"/>
          </p:cNvSpPr>
          <p:nvPr>
            <p:ph type="sldNum" sz="quarter" idx="12"/>
          </p:nvPr>
        </p:nvSpPr>
        <p:spPr/>
        <p:txBody>
          <a:bodyPr/>
          <a:lstStyle/>
          <a:p>
            <a:fld id="{B6F15528-21DE-4FAA-801E-634DDDAF4B2B}" type="slidenum">
              <a:rPr lang="en-US" smtClean="0"/>
              <a:pPr/>
              <a:t>24</a:t>
            </a:fld>
            <a:endParaRPr lang="en-US"/>
          </a:p>
        </p:txBody>
      </p:sp>
      <p:sp>
        <p:nvSpPr>
          <p:cNvPr id="7" name="Footer Placeholder 4"/>
          <p:cNvSpPr>
            <a:spLocks noGrp="1"/>
          </p:cNvSpPr>
          <p:nvPr>
            <p:ph type="ftr" sz="quarter" idx="11"/>
          </p:nvPr>
        </p:nvSpPr>
        <p:spPr>
          <a:xfrm>
            <a:off x="0" y="6492875"/>
            <a:ext cx="5791200" cy="365125"/>
          </a:xfrm>
        </p:spPr>
        <p:txBody>
          <a:bodyPr/>
          <a:lstStyle/>
          <a:p>
            <a:r>
              <a:rPr lang="en-US" dirty="0" smtClean="0"/>
              <a:t>Geophysics &amp; GW Workshop IPGP Paris, April 17,18 2012</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t-IT"/>
          </a:p>
        </p:txBody>
      </p:sp>
      <p:sp>
        <p:nvSpPr>
          <p:cNvPr id="3" name="Content Placeholder 2"/>
          <p:cNvSpPr>
            <a:spLocks noGrp="1"/>
          </p:cNvSpPr>
          <p:nvPr>
            <p:ph idx="1"/>
          </p:nvPr>
        </p:nvSpPr>
        <p:spPr/>
        <p:txBody>
          <a:bodyPr/>
          <a:lstStyle/>
          <a:p>
            <a:r>
              <a:rPr lang="it-IT" dirty="0" smtClean="0"/>
              <a:t>And what about</a:t>
            </a:r>
          </a:p>
          <a:p>
            <a:pPr>
              <a:buNone/>
            </a:pPr>
            <a:r>
              <a:rPr lang="it-IT" dirty="0" smtClean="0"/>
              <a:t>    low </a:t>
            </a:r>
            <a:r>
              <a:rPr lang="it-IT" dirty="0" smtClean="0"/>
              <a:t>frequency </a:t>
            </a:r>
            <a:r>
              <a:rPr lang="it-IT" dirty="0" smtClean="0"/>
              <a:t>(&lt;1Hz) seismic noise?</a:t>
            </a:r>
            <a:r>
              <a:rPr lang="it-IT" dirty="0" smtClean="0"/>
              <a:t/>
            </a:r>
            <a:br>
              <a:rPr lang="it-IT" dirty="0" smtClean="0"/>
            </a:br>
            <a:endParaRPr lang="it-IT" dirty="0"/>
          </a:p>
        </p:txBody>
      </p:sp>
      <p:sp>
        <p:nvSpPr>
          <p:cNvPr id="4" name="Footer Placeholder 3"/>
          <p:cNvSpPr>
            <a:spLocks noGrp="1"/>
          </p:cNvSpPr>
          <p:nvPr>
            <p:ph type="ftr" sz="quarter" idx="11"/>
          </p:nvPr>
        </p:nvSpPr>
        <p:spPr/>
        <p:txBody>
          <a:bodyPr/>
          <a:lstStyle/>
          <a:p>
            <a:r>
              <a:rPr lang="en-US" smtClean="0"/>
              <a:t>Geophysics &amp; GW Workshop IPGP Paris, April 17,18 2012</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25</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normAutofit fontScale="90000"/>
          </a:bodyPr>
          <a:lstStyle/>
          <a:p>
            <a:r>
              <a:rPr lang="it-IT" dirty="0" smtClean="0"/>
              <a:t/>
            </a:r>
            <a:br>
              <a:rPr lang="it-IT" dirty="0" smtClean="0"/>
            </a:br>
            <a:r>
              <a:rPr lang="it-IT" dirty="0" smtClean="0"/>
              <a:t>Low frequency seismic noise?</a:t>
            </a:r>
            <a:br>
              <a:rPr lang="it-IT" dirty="0" smtClean="0"/>
            </a:br>
            <a:r>
              <a:rPr lang="it-IT" dirty="0" smtClean="0"/>
              <a:t>It is also important to us!</a:t>
            </a:r>
            <a:endParaRPr lang="it-IT" dirty="0"/>
          </a:p>
        </p:txBody>
      </p:sp>
      <p:sp>
        <p:nvSpPr>
          <p:cNvPr id="3" name="Content Placeholder 2"/>
          <p:cNvSpPr>
            <a:spLocks noGrp="1"/>
          </p:cNvSpPr>
          <p:nvPr>
            <p:ph idx="1"/>
          </p:nvPr>
        </p:nvSpPr>
        <p:spPr>
          <a:xfrm>
            <a:off x="304800" y="1447800"/>
            <a:ext cx="8229600" cy="4525963"/>
          </a:xfrm>
        </p:spPr>
        <p:txBody>
          <a:bodyPr>
            <a:normAutofit/>
          </a:bodyPr>
          <a:lstStyle/>
          <a:p>
            <a:r>
              <a:rPr lang="it-IT" sz="2000" dirty="0" smtClean="0"/>
              <a:t>Back-scattered ligh coupling is non-linear, and can up-convert low frequency seismic vibrations into the Virgo detection bandwidth</a:t>
            </a:r>
          </a:p>
          <a:p>
            <a:pPr>
              <a:buNone/>
            </a:pPr>
            <a:r>
              <a:rPr lang="it-IT" sz="2000" b="1" dirty="0" smtClean="0"/>
              <a:t>Example, </a:t>
            </a:r>
            <a:r>
              <a:rPr lang="it-IT" sz="2000" b="1" dirty="0" smtClean="0"/>
              <a:t>up-conversion </a:t>
            </a:r>
            <a:r>
              <a:rPr lang="it-IT" sz="2000" b="1" dirty="0" smtClean="0"/>
              <a:t>of Sea microseism:</a:t>
            </a:r>
            <a:endParaRPr lang="it-IT" sz="2000" b="1" dirty="0"/>
          </a:p>
        </p:txBody>
      </p:sp>
      <p:pic>
        <p:nvPicPr>
          <p:cNvPr id="3074" name="Picture 2"/>
          <p:cNvPicPr>
            <a:picLocks noChangeAspect="1" noChangeArrowheads="1"/>
          </p:cNvPicPr>
          <p:nvPr/>
        </p:nvPicPr>
        <p:blipFill>
          <a:blip r:embed="rId2" cstate="print"/>
          <a:srcRect/>
          <a:stretch>
            <a:fillRect/>
          </a:stretch>
        </p:blipFill>
        <p:spPr bwMode="auto">
          <a:xfrm>
            <a:off x="5334000" y="2112689"/>
            <a:ext cx="2514600" cy="1087711"/>
          </a:xfrm>
          <a:prstGeom prst="rect">
            <a:avLst/>
          </a:prstGeom>
          <a:noFill/>
          <a:ln w="9525">
            <a:noFill/>
            <a:miter lim="800000"/>
            <a:headEnd/>
            <a:tailEnd/>
          </a:ln>
        </p:spPr>
      </p:pic>
      <p:sp>
        <p:nvSpPr>
          <p:cNvPr id="7" name="TextBox 6"/>
          <p:cNvSpPr txBox="1"/>
          <p:nvPr/>
        </p:nvSpPr>
        <p:spPr>
          <a:xfrm>
            <a:off x="978889" y="2396231"/>
            <a:ext cx="3364511" cy="880369"/>
          </a:xfrm>
          <a:prstGeom prst="rect">
            <a:avLst/>
          </a:prstGeom>
          <a:noFill/>
        </p:spPr>
        <p:txBody>
          <a:bodyPr wrap="none" rtlCol="0">
            <a:spAutoFit/>
          </a:bodyPr>
          <a:lstStyle/>
          <a:p>
            <a:pPr>
              <a:lnSpc>
                <a:spcPct val="150000"/>
              </a:lnSpc>
            </a:pPr>
            <a:r>
              <a:rPr lang="it-IT" dirty="0" smtClean="0">
                <a:latin typeface="Monotype Corsiva" pitchFamily="66" charset="0"/>
              </a:rPr>
              <a:t>V</a:t>
            </a:r>
            <a:r>
              <a:rPr lang="it-IT" baseline="-25000" dirty="0" smtClean="0"/>
              <a:t>sc</a:t>
            </a:r>
            <a:r>
              <a:rPr lang="it-IT" dirty="0" smtClean="0"/>
              <a:t> (t) = scatterer velocity</a:t>
            </a:r>
          </a:p>
          <a:p>
            <a:pPr>
              <a:lnSpc>
                <a:spcPct val="150000"/>
              </a:lnSpc>
            </a:pPr>
            <a:r>
              <a:rPr lang="it-IT" dirty="0" smtClean="0"/>
              <a:t>f </a:t>
            </a:r>
            <a:r>
              <a:rPr lang="it-IT" baseline="-25000" dirty="0" smtClean="0"/>
              <a:t>fringe</a:t>
            </a:r>
            <a:r>
              <a:rPr lang="it-IT" dirty="0" smtClean="0"/>
              <a:t> (t) = frequency of GW noise </a:t>
            </a:r>
            <a:endParaRPr lang="it-IT" dirty="0"/>
          </a:p>
        </p:txBody>
      </p:sp>
      <p:pic>
        <p:nvPicPr>
          <p:cNvPr id="8" name="Picture 7" descr="figure4a.png"/>
          <p:cNvPicPr>
            <a:picLocks noChangeAspect="1"/>
          </p:cNvPicPr>
          <p:nvPr/>
        </p:nvPicPr>
        <p:blipFill>
          <a:blip r:embed="rId3" cstate="print"/>
          <a:srcRect l="24839" t="36667" r="23267" b="31111"/>
          <a:stretch>
            <a:fillRect/>
          </a:stretch>
        </p:blipFill>
        <p:spPr>
          <a:xfrm>
            <a:off x="4648200" y="2923310"/>
            <a:ext cx="4114800" cy="3616036"/>
          </a:xfrm>
          <a:prstGeom prst="rect">
            <a:avLst/>
          </a:prstGeom>
        </p:spPr>
      </p:pic>
      <p:sp>
        <p:nvSpPr>
          <p:cNvPr id="9" name="Slide Number Placeholder 8"/>
          <p:cNvSpPr>
            <a:spLocks noGrp="1"/>
          </p:cNvSpPr>
          <p:nvPr>
            <p:ph type="sldNum" sz="quarter" idx="12"/>
          </p:nvPr>
        </p:nvSpPr>
        <p:spPr/>
        <p:txBody>
          <a:bodyPr/>
          <a:lstStyle/>
          <a:p>
            <a:fld id="{B6F15528-21DE-4FAA-801E-634DDDAF4B2B}" type="slidenum">
              <a:rPr lang="en-US" smtClean="0"/>
              <a:pPr/>
              <a:t>26</a:t>
            </a:fld>
            <a:endParaRPr lang="en-US"/>
          </a:p>
        </p:txBody>
      </p:sp>
      <p:sp>
        <p:nvSpPr>
          <p:cNvPr id="11" name="Footer Placeholder 4"/>
          <p:cNvSpPr>
            <a:spLocks noGrp="1"/>
          </p:cNvSpPr>
          <p:nvPr>
            <p:ph type="ftr" sz="quarter" idx="11"/>
          </p:nvPr>
        </p:nvSpPr>
        <p:spPr>
          <a:xfrm>
            <a:off x="0" y="6492875"/>
            <a:ext cx="5791200" cy="365125"/>
          </a:xfrm>
        </p:spPr>
        <p:txBody>
          <a:bodyPr/>
          <a:lstStyle/>
          <a:p>
            <a:r>
              <a:rPr lang="en-US" dirty="0" smtClean="0"/>
              <a:t>Geophysics &amp; GW Workshop IPGP Paris, April 17,18 2012</a:t>
            </a:r>
            <a:endParaRPr lang="en-US" dirty="0"/>
          </a:p>
        </p:txBody>
      </p:sp>
      <p:sp>
        <p:nvSpPr>
          <p:cNvPr id="12" name="TextBox 11"/>
          <p:cNvSpPr txBox="1"/>
          <p:nvPr/>
        </p:nvSpPr>
        <p:spPr>
          <a:xfrm>
            <a:off x="5010935" y="6553200"/>
            <a:ext cx="3523465" cy="276999"/>
          </a:xfrm>
          <a:prstGeom prst="rect">
            <a:avLst/>
          </a:prstGeom>
          <a:noFill/>
          <a:ln>
            <a:solidFill>
              <a:schemeClr val="accent1"/>
            </a:solidFill>
          </a:ln>
        </p:spPr>
        <p:txBody>
          <a:bodyPr wrap="none" rtlCol="0">
            <a:spAutoFit/>
          </a:bodyPr>
          <a:lstStyle/>
          <a:p>
            <a:r>
              <a:rPr lang="it-IT" sz="1200" dirty="0" smtClean="0">
                <a:solidFill>
                  <a:srgbClr val="1010FC"/>
                </a:solidFill>
                <a:effectLst>
                  <a:outerShdw blurRad="38100" dist="38100" dir="2700000" algn="tl">
                    <a:srgbClr val="000000">
                      <a:alpha val="43137"/>
                    </a:srgbClr>
                  </a:outerShdw>
                </a:effectLst>
              </a:rPr>
              <a:t>T. Accadia et al. </a:t>
            </a:r>
            <a:r>
              <a:rPr lang="fr-FR" sz="1200" dirty="0" smtClean="0">
                <a:solidFill>
                  <a:srgbClr val="1010FC"/>
                </a:solidFill>
                <a:effectLst>
                  <a:outerShdw blurRad="38100" dist="38100" dir="2700000" algn="tl">
                    <a:srgbClr val="000000">
                      <a:alpha val="43137"/>
                    </a:srgbClr>
                  </a:outerShdw>
                </a:effectLst>
              </a:rPr>
              <a:t>Class. Quant. Grav. 27, 194011 (2010)</a:t>
            </a:r>
            <a:endParaRPr lang="it-IT" sz="1200" dirty="0">
              <a:solidFill>
                <a:srgbClr val="1010FC"/>
              </a:solidFill>
              <a:effectLst>
                <a:outerShdw blurRad="38100" dist="38100" dir="2700000" algn="tl">
                  <a:srgbClr val="000000">
                    <a:alpha val="43137"/>
                  </a:srgbClr>
                </a:outerShdw>
              </a:effectLst>
            </a:endParaRPr>
          </a:p>
        </p:txBody>
      </p:sp>
      <p:pic>
        <p:nvPicPr>
          <p:cNvPr id="6" name="Picture 5" descr="figure3a.png"/>
          <p:cNvPicPr>
            <a:picLocks noChangeAspect="1"/>
          </p:cNvPicPr>
          <p:nvPr/>
        </p:nvPicPr>
        <p:blipFill>
          <a:blip r:embed="rId4" cstate="print"/>
          <a:srcRect l="23267" t="38040" r="23267" b="30298"/>
          <a:stretch>
            <a:fillRect/>
          </a:stretch>
        </p:blipFill>
        <p:spPr>
          <a:xfrm>
            <a:off x="228600" y="3281716"/>
            <a:ext cx="4267200" cy="357628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it-IT" dirty="0" smtClean="0"/>
              <a:t>Microseismic noise “arches”</a:t>
            </a:r>
            <a:endParaRPr lang="it-IT" dirty="0"/>
          </a:p>
        </p:txBody>
      </p:sp>
      <p:pic>
        <p:nvPicPr>
          <p:cNvPr id="4" name="Content Placeholder 3" descr="omegascan.png"/>
          <p:cNvPicPr>
            <a:picLocks noGrp="1" noChangeAspect="1"/>
          </p:cNvPicPr>
          <p:nvPr>
            <p:ph idx="1"/>
          </p:nvPr>
        </p:nvPicPr>
        <p:blipFill>
          <a:blip r:embed="rId2" cstate="print"/>
          <a:srcRect/>
          <a:stretch>
            <a:fillRect/>
          </a:stretch>
        </p:blipFill>
        <p:spPr>
          <a:xfrm>
            <a:off x="911226" y="2594093"/>
            <a:ext cx="5950536" cy="4035307"/>
          </a:xfrm>
        </p:spPr>
      </p:pic>
      <p:sp>
        <p:nvSpPr>
          <p:cNvPr id="5" name="TextBox 4"/>
          <p:cNvSpPr txBox="1"/>
          <p:nvPr/>
        </p:nvSpPr>
        <p:spPr>
          <a:xfrm>
            <a:off x="481564" y="1295400"/>
            <a:ext cx="8662436" cy="1015663"/>
          </a:xfrm>
          <a:prstGeom prst="rect">
            <a:avLst/>
          </a:prstGeom>
          <a:noFill/>
        </p:spPr>
        <p:txBody>
          <a:bodyPr wrap="none" rtlCol="0">
            <a:spAutoFit/>
          </a:bodyPr>
          <a:lstStyle/>
          <a:p>
            <a:pPr>
              <a:buFont typeface="Arial" pitchFamily="34" charset="0"/>
              <a:buChar char="•"/>
            </a:pPr>
            <a:r>
              <a:rPr lang="it-IT" sz="2000" dirty="0" smtClean="0"/>
              <a:t> These events are identified and “FLAGGED” as “NOISY DATA” by</a:t>
            </a:r>
          </a:p>
          <a:p>
            <a:r>
              <a:rPr lang="it-IT" sz="2000" dirty="0" smtClean="0"/>
              <a:t>  looking at ground seism velocity measured by seismometers (or SA Lvdt sensors)</a:t>
            </a:r>
          </a:p>
          <a:p>
            <a:pPr>
              <a:buFont typeface="Arial" pitchFamily="34" charset="0"/>
              <a:buChar char="•"/>
            </a:pPr>
            <a:r>
              <a:rPr lang="it-IT" sz="2000" dirty="0" smtClean="0"/>
              <a:t> These are excluded from GW search analyses  </a:t>
            </a:r>
            <a:endParaRPr lang="it-IT" sz="2000"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27</a:t>
            </a:fld>
            <a:endParaRPr lang="en-US"/>
          </a:p>
        </p:txBody>
      </p:sp>
      <p:sp>
        <p:nvSpPr>
          <p:cNvPr id="8" name="Footer Placeholder 4"/>
          <p:cNvSpPr>
            <a:spLocks noGrp="1"/>
          </p:cNvSpPr>
          <p:nvPr>
            <p:ph type="ftr" sz="quarter" idx="11"/>
          </p:nvPr>
        </p:nvSpPr>
        <p:spPr>
          <a:xfrm>
            <a:off x="0" y="6492875"/>
            <a:ext cx="5791200" cy="365125"/>
          </a:xfrm>
        </p:spPr>
        <p:txBody>
          <a:bodyPr/>
          <a:lstStyle/>
          <a:p>
            <a:r>
              <a:rPr lang="en-US" dirty="0" smtClean="0"/>
              <a:t>Geophysics &amp; GW Workshop IPGP Paris, April 17,18 2012</a:t>
            </a:r>
            <a:endParaRPr lang="en-US" dirty="0"/>
          </a:p>
        </p:txBody>
      </p:sp>
      <p:sp>
        <p:nvSpPr>
          <p:cNvPr id="7" name="TextBox 6"/>
          <p:cNvSpPr txBox="1"/>
          <p:nvPr/>
        </p:nvSpPr>
        <p:spPr>
          <a:xfrm>
            <a:off x="5720178" y="2080736"/>
            <a:ext cx="3423822" cy="738664"/>
          </a:xfrm>
          <a:prstGeom prst="rect">
            <a:avLst/>
          </a:prstGeom>
          <a:noFill/>
        </p:spPr>
        <p:txBody>
          <a:bodyPr wrap="none" rtlCol="0">
            <a:spAutoFit/>
          </a:bodyPr>
          <a:lstStyle/>
          <a:p>
            <a:r>
              <a:rPr lang="it-IT" sz="1400" dirty="0" smtClean="0">
                <a:solidFill>
                  <a:srgbClr val="1010FC"/>
                </a:solidFill>
                <a:effectLst>
                  <a:outerShdw blurRad="38100" dist="38100" dir="2700000" algn="tl">
                    <a:srgbClr val="000000">
                      <a:alpha val="43137"/>
                    </a:srgbClr>
                  </a:outerShdw>
                </a:effectLst>
              </a:rPr>
              <a:t>J. Aasi et al. </a:t>
            </a:r>
            <a:r>
              <a:rPr lang="en-US" sz="1400" dirty="0" smtClean="0">
                <a:solidFill>
                  <a:srgbClr val="1010FC"/>
                </a:solidFill>
                <a:effectLst>
                  <a:outerShdw blurRad="38100" dist="38100" dir="2700000" algn="tl">
                    <a:srgbClr val="000000">
                      <a:alpha val="43137"/>
                    </a:srgbClr>
                  </a:outerShdw>
                </a:effectLst>
              </a:rPr>
              <a:t>Virgo data characterization </a:t>
            </a:r>
          </a:p>
          <a:p>
            <a:r>
              <a:rPr lang="en-US" sz="1400" dirty="0" smtClean="0">
                <a:solidFill>
                  <a:srgbClr val="1010FC"/>
                </a:solidFill>
                <a:effectLst>
                  <a:outerShdw blurRad="38100" dist="38100" dir="2700000" algn="tl">
                    <a:srgbClr val="000000">
                      <a:alpha val="43137"/>
                    </a:srgbClr>
                  </a:outerShdw>
                </a:effectLst>
              </a:rPr>
              <a:t>and impact on gravitational wave searches, </a:t>
            </a:r>
          </a:p>
          <a:p>
            <a:r>
              <a:rPr lang="en-US" sz="1400" dirty="0" smtClean="0">
                <a:solidFill>
                  <a:srgbClr val="1010FC"/>
                </a:solidFill>
                <a:effectLst>
                  <a:outerShdw blurRad="38100" dist="38100" dir="2700000" algn="tl">
                    <a:srgbClr val="000000">
                      <a:alpha val="43137"/>
                    </a:srgbClr>
                  </a:outerShdw>
                </a:effectLst>
              </a:rPr>
              <a:t>arXiv:1203.5613v1 2012</a:t>
            </a:r>
            <a:endParaRPr lang="it-IT" sz="1400" dirty="0">
              <a:solidFill>
                <a:srgbClr val="1010FC"/>
              </a:solidFill>
              <a:effectLst>
                <a:outerShdw blurRad="38100" dist="38100" dir="2700000" algn="tl">
                  <a:srgbClr val="000000">
                    <a:alpha val="43137"/>
                  </a:srgbClr>
                </a:outerShdw>
              </a:effectLst>
            </a:endParaRPr>
          </a:p>
        </p:txBody>
      </p:sp>
      <p:sp>
        <p:nvSpPr>
          <p:cNvPr id="9" name="TextBox 8"/>
          <p:cNvSpPr txBox="1"/>
          <p:nvPr/>
        </p:nvSpPr>
        <p:spPr>
          <a:xfrm>
            <a:off x="381000" y="3276600"/>
            <a:ext cx="474810" cy="369332"/>
          </a:xfrm>
          <a:prstGeom prst="rect">
            <a:avLst/>
          </a:prstGeom>
          <a:noFill/>
        </p:spPr>
        <p:txBody>
          <a:bodyPr wrap="none" rtlCol="0">
            <a:spAutoFit/>
          </a:bodyPr>
          <a:lstStyle/>
          <a:p>
            <a:r>
              <a:rPr lang="it-IT" b="1" dirty="0" smtClean="0">
                <a:latin typeface="Aharoni" pitchFamily="2" charset="-79"/>
                <a:cs typeface="Aharoni" pitchFamily="2" charset="-79"/>
              </a:rPr>
              <a:t>Hz</a:t>
            </a:r>
            <a:endParaRPr lang="it-IT" b="1" dirty="0">
              <a:latin typeface="Aharoni" pitchFamily="2" charset="-79"/>
              <a:cs typeface="Aharoni" pitchFamily="2" charset="-79"/>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t-IT"/>
          </a:p>
        </p:txBody>
      </p:sp>
      <p:sp>
        <p:nvSpPr>
          <p:cNvPr id="3" name="Content Placeholder 2"/>
          <p:cNvSpPr>
            <a:spLocks noGrp="1"/>
          </p:cNvSpPr>
          <p:nvPr>
            <p:ph idx="1"/>
          </p:nvPr>
        </p:nvSpPr>
        <p:spPr>
          <a:xfrm>
            <a:off x="533400" y="1828800"/>
            <a:ext cx="8229600" cy="4525963"/>
          </a:xfrm>
        </p:spPr>
        <p:txBody>
          <a:bodyPr/>
          <a:lstStyle/>
          <a:p>
            <a:r>
              <a:rPr lang="it-IT" dirty="0" smtClean="0"/>
              <a:t>Short tour of studies on seismic sources near to EGO-Virgo site &gt;&gt;&gt;&gt;</a:t>
            </a:r>
            <a:endParaRPr lang="it-I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it-IT" dirty="0" smtClean="0"/>
              <a:t>Sources: 0.1-1Hz, Sea microseism</a:t>
            </a:r>
            <a:endParaRPr lang="it-IT"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457200" y="3094037"/>
            <a:ext cx="3591284" cy="3306763"/>
          </a:xfrm>
          <a:prstGeom prst="rect">
            <a:avLst/>
          </a:prstGeom>
          <a:noFill/>
          <a:ln w="9525">
            <a:noFill/>
            <a:miter lim="800000"/>
            <a:headEnd/>
            <a:tailEnd/>
          </a:ln>
        </p:spPr>
      </p:pic>
      <p:sp>
        <p:nvSpPr>
          <p:cNvPr id="5" name="TextBox 4"/>
          <p:cNvSpPr txBox="1"/>
          <p:nvPr/>
        </p:nvSpPr>
        <p:spPr>
          <a:xfrm>
            <a:off x="533400" y="1295400"/>
            <a:ext cx="8382000" cy="1969770"/>
          </a:xfrm>
          <a:prstGeom prst="rect">
            <a:avLst/>
          </a:prstGeom>
          <a:noFill/>
        </p:spPr>
        <p:txBody>
          <a:bodyPr wrap="square" rtlCol="0">
            <a:spAutoFit/>
          </a:bodyPr>
          <a:lstStyle/>
          <a:p>
            <a:pPr>
              <a:buFont typeface="Arial" pitchFamily="34" charset="0"/>
              <a:buChar char="•"/>
            </a:pPr>
            <a:r>
              <a:rPr lang="it-IT" dirty="0" smtClean="0"/>
              <a:t>  Most intense and persistent peak at 0.3-0.4Hz, seasonally  (after large swells) </a:t>
            </a:r>
          </a:p>
          <a:p>
            <a:r>
              <a:rPr lang="it-IT" dirty="0" smtClean="0"/>
              <a:t>   it moves to  0.1-0.2 or 0.8Hz.</a:t>
            </a:r>
          </a:p>
          <a:p>
            <a:pPr>
              <a:buFont typeface="Arial" pitchFamily="34" charset="0"/>
              <a:buChar char="•"/>
            </a:pPr>
            <a:r>
              <a:rPr lang="it-IT" dirty="0" smtClean="0"/>
              <a:t>  Peak ampitude varies from 0.5µm to  20µm</a:t>
            </a:r>
          </a:p>
          <a:p>
            <a:pPr>
              <a:buFont typeface="Arial" pitchFamily="34" charset="0"/>
              <a:buChar char="•"/>
            </a:pPr>
            <a:r>
              <a:rPr lang="it-IT" dirty="0" smtClean="0"/>
              <a:t>  </a:t>
            </a:r>
            <a:r>
              <a:rPr lang="it-IT" dirty="0" smtClean="0"/>
              <a:t>Seismic array study, measured wave velocity and propagation direction: </a:t>
            </a:r>
          </a:p>
          <a:p>
            <a:r>
              <a:rPr lang="it-IT" dirty="0" smtClean="0"/>
              <a:t>plane wave field from West, 700 m/s  or 1600 m/s  </a:t>
            </a:r>
            <a:r>
              <a:rPr lang="it-IT" sz="1400" dirty="0" smtClean="0"/>
              <a:t>(</a:t>
            </a:r>
            <a:r>
              <a:rPr lang="it-IT" sz="1400" dirty="0" smtClean="0">
                <a:solidFill>
                  <a:srgbClr val="1010FC"/>
                </a:solidFill>
                <a:effectLst>
                  <a:outerShdw blurRad="38100" dist="38100" dir="2700000" algn="tl">
                    <a:srgbClr val="000000">
                      <a:alpha val="43137"/>
                    </a:srgbClr>
                  </a:outerShdw>
                </a:effectLst>
              </a:rPr>
              <a:t>E.Marchetti,  M.Mazzoni, </a:t>
            </a:r>
          </a:p>
          <a:p>
            <a:r>
              <a:rPr lang="it-IT" sz="1400" dirty="0" smtClean="0">
                <a:solidFill>
                  <a:srgbClr val="1010FC"/>
                </a:solidFill>
                <a:effectLst>
                  <a:outerShdw blurRad="38100" dist="38100" dir="2700000" algn="tl">
                    <a:srgbClr val="000000">
                      <a:alpha val="43137"/>
                    </a:srgbClr>
                  </a:outerShdw>
                </a:effectLst>
              </a:rPr>
              <a:t>                                                                                                 Acernese F et al. </a:t>
            </a:r>
            <a:r>
              <a:rPr lang="pt-BR" sz="1400" dirty="0" smtClean="0">
                <a:solidFill>
                  <a:srgbClr val="1010FC"/>
                </a:solidFill>
                <a:effectLst>
                  <a:outerShdw blurRad="38100" dist="38100" dir="2700000" algn="tl">
                    <a:srgbClr val="000000">
                      <a:alpha val="43137"/>
                    </a:srgbClr>
                  </a:outerShdw>
                </a:effectLst>
              </a:rPr>
              <a:t>Class. Quantum Grav. 21 S433 (2004)</a:t>
            </a:r>
            <a:r>
              <a:rPr lang="it-IT" sz="1400" dirty="0" smtClean="0">
                <a:solidFill>
                  <a:srgbClr val="1010FC"/>
                </a:solidFill>
                <a:effectLst>
                  <a:outerShdw blurRad="38100" dist="38100" dir="2700000" algn="tl">
                    <a:srgbClr val="000000">
                      <a:alpha val="43137"/>
                    </a:srgbClr>
                  </a:outerShdw>
                </a:effectLst>
              </a:rPr>
              <a:t>)</a:t>
            </a:r>
            <a:endParaRPr lang="it-IT" dirty="0" smtClean="0">
              <a:solidFill>
                <a:srgbClr val="1010FC"/>
              </a:solidFill>
              <a:effectLst>
                <a:outerShdw blurRad="38100" dist="38100" dir="2700000" algn="tl">
                  <a:srgbClr val="000000">
                    <a:alpha val="43137"/>
                  </a:srgbClr>
                </a:outerShdw>
              </a:effectLst>
            </a:endParaRPr>
          </a:p>
          <a:p>
            <a:endParaRPr lang="it-IT" dirty="0" smtClean="0"/>
          </a:p>
        </p:txBody>
      </p:sp>
      <p:cxnSp>
        <p:nvCxnSpPr>
          <p:cNvPr id="7" name="Straight Arrow Connector 6"/>
          <p:cNvCxnSpPr/>
          <p:nvPr/>
        </p:nvCxnSpPr>
        <p:spPr>
          <a:xfrm flipV="1">
            <a:off x="1371600" y="4038600"/>
            <a:ext cx="1524000" cy="152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123" name="Picture 3"/>
          <p:cNvPicPr>
            <a:picLocks noChangeAspect="1" noChangeArrowheads="1"/>
          </p:cNvPicPr>
          <p:nvPr/>
        </p:nvPicPr>
        <p:blipFill>
          <a:blip r:embed="rId3" cstate="print"/>
          <a:srcRect/>
          <a:stretch>
            <a:fillRect/>
          </a:stretch>
        </p:blipFill>
        <p:spPr bwMode="auto">
          <a:xfrm>
            <a:off x="4365475" y="3105150"/>
            <a:ext cx="4702325" cy="367665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B6F15528-21DE-4FAA-801E-634DDDAF4B2B}" type="slidenum">
              <a:rPr lang="en-US" smtClean="0"/>
              <a:pPr/>
              <a:t>29</a:t>
            </a:fld>
            <a:endParaRPr lang="en-US"/>
          </a:p>
        </p:txBody>
      </p:sp>
      <p:sp>
        <p:nvSpPr>
          <p:cNvPr id="10" name="Footer Placeholder 4"/>
          <p:cNvSpPr>
            <a:spLocks noGrp="1"/>
          </p:cNvSpPr>
          <p:nvPr>
            <p:ph type="ftr" sz="quarter" idx="11"/>
          </p:nvPr>
        </p:nvSpPr>
        <p:spPr>
          <a:xfrm>
            <a:off x="0" y="6492875"/>
            <a:ext cx="5791200" cy="365125"/>
          </a:xfrm>
        </p:spPr>
        <p:txBody>
          <a:bodyPr/>
          <a:lstStyle/>
          <a:p>
            <a:r>
              <a:rPr lang="en-US" dirty="0" smtClean="0"/>
              <a:t>Geophysics &amp; GW Workshop IPGP Paris, April 17,18 2012</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normAutofit/>
          </a:bodyPr>
          <a:lstStyle/>
          <a:p>
            <a:r>
              <a:rPr lang="it-IT" sz="3600" dirty="0" smtClean="0"/>
              <a:t>Environmental sensors map, </a:t>
            </a:r>
            <a:r>
              <a:rPr lang="it-IT" sz="3600" dirty="0" smtClean="0"/>
              <a:t>Central </a:t>
            </a:r>
            <a:r>
              <a:rPr lang="it-IT" sz="3600" dirty="0" smtClean="0"/>
              <a:t>Bd.</a:t>
            </a:r>
            <a:endParaRPr lang="it-IT" sz="3600" dirty="0"/>
          </a:p>
        </p:txBody>
      </p:sp>
      <p:pic>
        <p:nvPicPr>
          <p:cNvPr id="4" name="Content Placeholder 3" descr="nuova_mappa_sensori_CB.png"/>
          <p:cNvPicPr>
            <a:picLocks noGrp="1" noChangeAspect="1"/>
          </p:cNvPicPr>
          <p:nvPr>
            <p:ph idx="1"/>
          </p:nvPr>
        </p:nvPicPr>
        <p:blipFill>
          <a:blip r:embed="rId2" cstate="print"/>
          <a:srcRect/>
          <a:stretch>
            <a:fillRect/>
          </a:stretch>
        </p:blipFill>
        <p:spPr>
          <a:xfrm>
            <a:off x="2860431" y="1143000"/>
            <a:ext cx="6283569" cy="5752563"/>
          </a:xfrm>
        </p:spPr>
      </p:pic>
      <p:sp>
        <p:nvSpPr>
          <p:cNvPr id="5" name="TextBox 4"/>
          <p:cNvSpPr txBox="1"/>
          <p:nvPr/>
        </p:nvSpPr>
        <p:spPr>
          <a:xfrm>
            <a:off x="832987" y="1180267"/>
            <a:ext cx="4196213" cy="5601533"/>
          </a:xfrm>
          <a:prstGeom prst="rect">
            <a:avLst/>
          </a:prstGeom>
          <a:noFill/>
        </p:spPr>
        <p:txBody>
          <a:bodyPr wrap="none" rtlCol="0">
            <a:spAutoFit/>
          </a:bodyPr>
          <a:lstStyle/>
          <a:p>
            <a:r>
              <a:rPr lang="it-IT" sz="2000" b="1" dirty="0" smtClean="0"/>
              <a:t>Network of probes,</a:t>
            </a:r>
          </a:p>
          <a:p>
            <a:pPr>
              <a:buFont typeface="Arial" pitchFamily="34" charset="0"/>
              <a:buChar char="•"/>
            </a:pPr>
            <a:r>
              <a:rPr lang="it-IT" sz="2000" dirty="0" smtClean="0"/>
              <a:t> Permanent and continuously running</a:t>
            </a:r>
          </a:p>
          <a:p>
            <a:pPr>
              <a:buFont typeface="Arial" pitchFamily="34" charset="0"/>
              <a:buChar char="•"/>
            </a:pPr>
            <a:r>
              <a:rPr lang="it-IT" sz="2000" dirty="0" smtClean="0"/>
              <a:t> Syncronized with Virgo clock</a:t>
            </a:r>
          </a:p>
          <a:p>
            <a:pPr>
              <a:buFont typeface="Arial" pitchFamily="34" charset="0"/>
              <a:buChar char="•"/>
            </a:pPr>
            <a:r>
              <a:rPr lang="it-IT" sz="2000" dirty="0" smtClean="0"/>
              <a:t> GPS time stamped</a:t>
            </a:r>
          </a:p>
          <a:p>
            <a:pPr>
              <a:buFont typeface="Arial" pitchFamily="34" charset="0"/>
              <a:buChar char="•"/>
            </a:pPr>
            <a:r>
              <a:rPr lang="it-IT" sz="2000" dirty="0" smtClean="0"/>
              <a:t> also in MC, West, North Bd.</a:t>
            </a:r>
          </a:p>
          <a:p>
            <a:endParaRPr lang="it-IT" sz="1200" dirty="0" smtClean="0"/>
          </a:p>
          <a:p>
            <a:pPr>
              <a:lnSpc>
                <a:spcPct val="150000"/>
              </a:lnSpc>
            </a:pPr>
            <a:r>
              <a:rPr lang="it-IT" sz="1600" dirty="0" smtClean="0"/>
              <a:t>Temperature,</a:t>
            </a:r>
          </a:p>
          <a:p>
            <a:pPr>
              <a:lnSpc>
                <a:spcPct val="150000"/>
              </a:lnSpc>
            </a:pPr>
            <a:r>
              <a:rPr lang="it-IT" sz="1600" dirty="0" smtClean="0"/>
              <a:t>Humidity</a:t>
            </a:r>
          </a:p>
          <a:p>
            <a:pPr>
              <a:lnSpc>
                <a:spcPct val="150000"/>
              </a:lnSpc>
            </a:pPr>
            <a:r>
              <a:rPr lang="it-IT" sz="1600" dirty="0" smtClean="0"/>
              <a:t>Pressure</a:t>
            </a:r>
          </a:p>
          <a:p>
            <a:pPr>
              <a:lnSpc>
                <a:spcPct val="150000"/>
              </a:lnSpc>
            </a:pPr>
            <a:r>
              <a:rPr lang="it-IT" sz="1600" dirty="0" smtClean="0"/>
              <a:t>Weather station</a:t>
            </a:r>
          </a:p>
          <a:p>
            <a:pPr>
              <a:lnSpc>
                <a:spcPct val="150000"/>
              </a:lnSpc>
            </a:pPr>
            <a:r>
              <a:rPr lang="it-IT" sz="1600" dirty="0" smtClean="0"/>
              <a:t>Lightnings</a:t>
            </a:r>
          </a:p>
          <a:p>
            <a:pPr>
              <a:lnSpc>
                <a:spcPct val="150000"/>
              </a:lnSpc>
            </a:pPr>
            <a:r>
              <a:rPr lang="it-IT" sz="1600" dirty="0" smtClean="0"/>
              <a:t>Mains power</a:t>
            </a:r>
          </a:p>
          <a:p>
            <a:pPr>
              <a:lnSpc>
                <a:spcPct val="150000"/>
              </a:lnSpc>
            </a:pPr>
            <a:r>
              <a:rPr lang="it-IT" sz="1600" dirty="0" smtClean="0"/>
              <a:t>Seismometers</a:t>
            </a:r>
          </a:p>
          <a:p>
            <a:pPr>
              <a:lnSpc>
                <a:spcPct val="150000"/>
              </a:lnSpc>
            </a:pPr>
            <a:r>
              <a:rPr lang="it-IT" sz="1600" dirty="0" smtClean="0"/>
              <a:t>Magnetometers</a:t>
            </a:r>
          </a:p>
          <a:p>
            <a:pPr>
              <a:lnSpc>
                <a:spcPct val="150000"/>
              </a:lnSpc>
            </a:pPr>
            <a:r>
              <a:rPr lang="it-IT" sz="1600" dirty="0" smtClean="0"/>
              <a:t>Microphones</a:t>
            </a:r>
          </a:p>
          <a:p>
            <a:pPr>
              <a:lnSpc>
                <a:spcPct val="150000"/>
              </a:lnSpc>
            </a:pPr>
            <a:r>
              <a:rPr lang="it-IT" sz="1600" dirty="0" smtClean="0"/>
              <a:t>Radio frequency</a:t>
            </a:r>
            <a:endParaRPr lang="it-IT" sz="1600" dirty="0"/>
          </a:p>
        </p:txBody>
      </p:sp>
      <p:sp>
        <p:nvSpPr>
          <p:cNvPr id="6" name="Oval 5"/>
          <p:cNvSpPr/>
          <p:nvPr/>
        </p:nvSpPr>
        <p:spPr>
          <a:xfrm>
            <a:off x="76200" y="52578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 10"/>
          <p:cNvSpPr/>
          <p:nvPr/>
        </p:nvSpPr>
        <p:spPr>
          <a:xfrm>
            <a:off x="304800" y="5257800"/>
            <a:ext cx="152400" cy="152400"/>
          </a:xfrm>
          <a:prstGeom prst="ellipse">
            <a:avLst/>
          </a:prstGeom>
          <a:solidFill>
            <a:srgbClr val="00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 11"/>
          <p:cNvSpPr/>
          <p:nvPr/>
        </p:nvSpPr>
        <p:spPr>
          <a:xfrm>
            <a:off x="533400" y="5257800"/>
            <a:ext cx="152400" cy="152400"/>
          </a:xfrm>
          <a:prstGeom prst="ellipse">
            <a:avLst/>
          </a:prstGeom>
          <a:solidFill>
            <a:srgbClr val="FF00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 12"/>
          <p:cNvSpPr/>
          <p:nvPr/>
        </p:nvSpPr>
        <p:spPr>
          <a:xfrm>
            <a:off x="609600" y="3810000"/>
            <a:ext cx="152400" cy="152400"/>
          </a:xfrm>
          <a:prstGeom prst="ellipse">
            <a:avLst/>
          </a:prstGeom>
          <a:solidFill>
            <a:srgbClr val="00FF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Oval 13"/>
          <p:cNvSpPr/>
          <p:nvPr/>
        </p:nvSpPr>
        <p:spPr>
          <a:xfrm>
            <a:off x="609600" y="3048000"/>
            <a:ext cx="152400" cy="152400"/>
          </a:xfrm>
          <a:prstGeom prst="ellips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 14"/>
          <p:cNvSpPr/>
          <p:nvPr/>
        </p:nvSpPr>
        <p:spPr>
          <a:xfrm>
            <a:off x="609600" y="3429000"/>
            <a:ext cx="152400" cy="152400"/>
          </a:xfrm>
          <a:prstGeom prst="ellipse">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Isosceles Triangle 17"/>
          <p:cNvSpPr/>
          <p:nvPr/>
        </p:nvSpPr>
        <p:spPr>
          <a:xfrm>
            <a:off x="533400" y="5943600"/>
            <a:ext cx="152400" cy="228600"/>
          </a:xfrm>
          <a:prstGeom prst="triangle">
            <a:avLst/>
          </a:prstGeom>
          <a:solidFill>
            <a:srgbClr val="00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ctangle 18"/>
          <p:cNvSpPr/>
          <p:nvPr/>
        </p:nvSpPr>
        <p:spPr>
          <a:xfrm>
            <a:off x="533400" y="5638800"/>
            <a:ext cx="152400" cy="152400"/>
          </a:xfrm>
          <a:prstGeom prst="rect">
            <a:avLst/>
          </a:prstGeom>
          <a:solidFill>
            <a:srgbClr val="1010F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ctangle 19"/>
          <p:cNvSpPr/>
          <p:nvPr/>
        </p:nvSpPr>
        <p:spPr>
          <a:xfrm>
            <a:off x="609600" y="4876800"/>
            <a:ext cx="152400" cy="152400"/>
          </a:xfrm>
          <a:prstGeom prst="rect">
            <a:avLst/>
          </a:prstGeom>
          <a:solidFill>
            <a:srgbClr val="00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5-Point Star 20"/>
          <p:cNvSpPr/>
          <p:nvPr/>
        </p:nvSpPr>
        <p:spPr>
          <a:xfrm>
            <a:off x="457200" y="6324600"/>
            <a:ext cx="228600" cy="228600"/>
          </a:xfrm>
          <a:prstGeom prst="star5">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Lightning Bolt 21"/>
          <p:cNvSpPr/>
          <p:nvPr/>
        </p:nvSpPr>
        <p:spPr>
          <a:xfrm>
            <a:off x="533400" y="4495800"/>
            <a:ext cx="228600" cy="228600"/>
          </a:xfrm>
          <a:prstGeom prst="lightningBol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Sun 24"/>
          <p:cNvSpPr/>
          <p:nvPr/>
        </p:nvSpPr>
        <p:spPr>
          <a:xfrm>
            <a:off x="457200" y="4114800"/>
            <a:ext cx="304800" cy="304800"/>
          </a:xfrm>
          <a:prstGeom prst="sun">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Cloud 23"/>
          <p:cNvSpPr/>
          <p:nvPr/>
        </p:nvSpPr>
        <p:spPr>
          <a:xfrm>
            <a:off x="533400" y="4038600"/>
            <a:ext cx="304800" cy="228600"/>
          </a:xfrm>
          <a:prstGeom prst="cloud">
            <a:avLst/>
          </a:prstGeom>
          <a:solidFill>
            <a:schemeClr val="bg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Slide Number Placeholder 22"/>
          <p:cNvSpPr>
            <a:spLocks noGrp="1"/>
          </p:cNvSpPr>
          <p:nvPr>
            <p:ph type="sldNum" sz="quarter" idx="12"/>
          </p:nvPr>
        </p:nvSpPr>
        <p:spPr/>
        <p:txBody>
          <a:bodyPr/>
          <a:lstStyle/>
          <a:p>
            <a:fld id="{B6F15528-21DE-4FAA-801E-634DDDAF4B2B}" type="slidenum">
              <a:rPr lang="en-US" smtClean="0"/>
              <a:pPr/>
              <a:t>3</a:t>
            </a:fld>
            <a:endParaRPr lang="en-US"/>
          </a:p>
        </p:txBody>
      </p:sp>
      <p:sp>
        <p:nvSpPr>
          <p:cNvPr id="27" name="Footer Placeholder 4"/>
          <p:cNvSpPr>
            <a:spLocks noGrp="1"/>
          </p:cNvSpPr>
          <p:nvPr>
            <p:ph type="ftr" sz="quarter" idx="11"/>
          </p:nvPr>
        </p:nvSpPr>
        <p:spPr>
          <a:xfrm>
            <a:off x="0" y="6553200"/>
            <a:ext cx="5791200" cy="365125"/>
          </a:xfrm>
        </p:spPr>
        <p:txBody>
          <a:bodyPr/>
          <a:lstStyle/>
          <a:p>
            <a:r>
              <a:rPr lang="en-US" dirty="0" smtClean="0"/>
              <a:t>Geophysics &amp; GW Workshop IPGP Paris, April 17,18 2012</a:t>
            </a:r>
            <a:endParaRPr lang="en-US" dirty="0"/>
          </a:p>
        </p:txBody>
      </p:sp>
      <p:sp>
        <p:nvSpPr>
          <p:cNvPr id="26" name="TextBox 25"/>
          <p:cNvSpPr txBox="1"/>
          <p:nvPr/>
        </p:nvSpPr>
        <p:spPr>
          <a:xfrm>
            <a:off x="0" y="759023"/>
            <a:ext cx="4199804" cy="307777"/>
          </a:xfrm>
          <a:prstGeom prst="rect">
            <a:avLst/>
          </a:prstGeom>
          <a:noFill/>
        </p:spPr>
        <p:txBody>
          <a:bodyPr wrap="none" rtlCol="0">
            <a:spAutoFit/>
          </a:bodyPr>
          <a:lstStyle/>
          <a:p>
            <a:r>
              <a:rPr lang="it-IT" sz="1400" dirty="0" smtClean="0">
                <a:solidFill>
                  <a:srgbClr val="1010FC"/>
                </a:solidFill>
                <a:effectLst>
                  <a:outerShdw blurRad="38100" dist="38100" dir="2700000" algn="tl">
                    <a:srgbClr val="000000">
                      <a:alpha val="43137"/>
                    </a:srgbClr>
                  </a:outerShdw>
                </a:effectLst>
              </a:rPr>
              <a:t>By INFN Napoli – Barone, R. De-Rosa, F.Garufi, L.Milano</a:t>
            </a:r>
            <a:endParaRPr lang="it-IT" sz="1400" dirty="0">
              <a:solidFill>
                <a:srgbClr val="1010FC"/>
              </a:solidFill>
              <a:effectLst>
                <a:outerShdw blurRad="38100" dist="38100" dir="2700000" algn="tl">
                  <a:srgbClr val="000000">
                    <a:alpha val="43137"/>
                  </a:srgbClr>
                </a:outerShdw>
              </a:effectLs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it-IT" dirty="0" smtClean="0"/>
              <a:t>Low frequency seism </a:t>
            </a:r>
            <a:br>
              <a:rPr lang="it-IT" dirty="0" smtClean="0"/>
            </a:br>
            <a:r>
              <a:rPr lang="it-IT" dirty="0" smtClean="0"/>
              <a:t>evolution during a sea swell</a:t>
            </a:r>
            <a:endParaRPr lang="it-IT" dirty="0"/>
          </a:p>
        </p:txBody>
      </p:sp>
      <p:pic>
        <p:nvPicPr>
          <p:cNvPr id="7170" name="Picture 2"/>
          <p:cNvPicPr>
            <a:picLocks noChangeAspect="1" noChangeArrowheads="1"/>
          </p:cNvPicPr>
          <p:nvPr/>
        </p:nvPicPr>
        <p:blipFill>
          <a:blip r:embed="rId2" cstate="print"/>
          <a:srcRect/>
          <a:stretch>
            <a:fillRect/>
          </a:stretch>
        </p:blipFill>
        <p:spPr bwMode="auto">
          <a:xfrm>
            <a:off x="1524000" y="1371600"/>
            <a:ext cx="6172200" cy="5153726"/>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B6F15528-21DE-4FAA-801E-634DDDAF4B2B}" type="slidenum">
              <a:rPr lang="en-US" smtClean="0"/>
              <a:pPr/>
              <a:t>30</a:t>
            </a:fld>
            <a:endParaRPr lang="en-US"/>
          </a:p>
        </p:txBody>
      </p:sp>
      <p:sp>
        <p:nvSpPr>
          <p:cNvPr id="6" name="Footer Placeholder 4"/>
          <p:cNvSpPr>
            <a:spLocks noGrp="1"/>
          </p:cNvSpPr>
          <p:nvPr>
            <p:ph type="ftr" sz="quarter" idx="11"/>
          </p:nvPr>
        </p:nvSpPr>
        <p:spPr>
          <a:xfrm>
            <a:off x="0" y="6492875"/>
            <a:ext cx="5791200" cy="365125"/>
          </a:xfrm>
        </p:spPr>
        <p:txBody>
          <a:bodyPr/>
          <a:lstStyle/>
          <a:p>
            <a:r>
              <a:rPr lang="en-US" dirty="0" smtClean="0"/>
              <a:t>Geophysics &amp; GW Workshop IPGP Paris, April 17,18 2012</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it-IT" dirty="0" smtClean="0"/>
              <a:t>Sources: 1-10Hz</a:t>
            </a:r>
            <a:br>
              <a:rPr lang="it-IT" dirty="0" smtClean="0"/>
            </a:br>
            <a:r>
              <a:rPr lang="it-IT" dirty="0" smtClean="0"/>
              <a:t>bridges oscillations</a:t>
            </a:r>
            <a:endParaRPr lang="it-IT" dirty="0"/>
          </a:p>
        </p:txBody>
      </p:sp>
      <p:sp>
        <p:nvSpPr>
          <p:cNvPr id="4" name="Content Placeholder 3"/>
          <p:cNvSpPr>
            <a:spLocks noGrp="1"/>
          </p:cNvSpPr>
          <p:nvPr>
            <p:ph idx="1"/>
          </p:nvPr>
        </p:nvSpPr>
        <p:spPr/>
        <p:txBody>
          <a:bodyPr/>
          <a:lstStyle/>
          <a:p>
            <a:endParaRPr lang="it-IT"/>
          </a:p>
        </p:txBody>
      </p:sp>
      <p:pic>
        <p:nvPicPr>
          <p:cNvPr id="4098" name="Picture 2"/>
          <p:cNvPicPr>
            <a:picLocks noChangeAspect="1" noChangeArrowheads="1"/>
          </p:cNvPicPr>
          <p:nvPr/>
        </p:nvPicPr>
        <p:blipFill>
          <a:blip r:embed="rId2" cstate="print"/>
          <a:srcRect/>
          <a:stretch>
            <a:fillRect/>
          </a:stretch>
        </p:blipFill>
        <p:spPr bwMode="auto">
          <a:xfrm>
            <a:off x="5029200" y="2133600"/>
            <a:ext cx="3781425" cy="4314825"/>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533400" y="2209800"/>
            <a:ext cx="4191000" cy="4267200"/>
          </a:xfrm>
          <a:prstGeom prst="rect">
            <a:avLst/>
          </a:prstGeom>
          <a:noFill/>
          <a:ln w="9525">
            <a:noFill/>
            <a:miter lim="800000"/>
            <a:headEnd/>
            <a:tailEnd/>
          </a:ln>
        </p:spPr>
      </p:pic>
      <p:sp>
        <p:nvSpPr>
          <p:cNvPr id="8" name="Oval 7"/>
          <p:cNvSpPr/>
          <p:nvPr/>
        </p:nvSpPr>
        <p:spPr>
          <a:xfrm>
            <a:off x="1981200" y="5029200"/>
            <a:ext cx="304800" cy="304800"/>
          </a:xfrm>
          <a:prstGeom prst="ellipse">
            <a:avLst/>
          </a:prstGeom>
          <a:noFill/>
          <a:ln w="50800">
            <a:solidFill>
              <a:srgbClr val="1010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 8"/>
          <p:cNvSpPr/>
          <p:nvPr/>
        </p:nvSpPr>
        <p:spPr>
          <a:xfrm>
            <a:off x="3124200" y="4953000"/>
            <a:ext cx="304800" cy="304800"/>
          </a:xfrm>
          <a:prstGeom prst="ellipse">
            <a:avLst/>
          </a:prstGeom>
          <a:noFill/>
          <a:ln w="50800">
            <a:solidFill>
              <a:srgbClr val="1010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 9"/>
          <p:cNvSpPr/>
          <p:nvPr/>
        </p:nvSpPr>
        <p:spPr>
          <a:xfrm>
            <a:off x="3581400" y="3505200"/>
            <a:ext cx="304800" cy="304800"/>
          </a:xfrm>
          <a:prstGeom prst="ellipse">
            <a:avLst/>
          </a:prstGeom>
          <a:noFill/>
          <a:ln w="50800">
            <a:solidFill>
              <a:srgbClr val="1010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2" name="Straight Connector 11"/>
          <p:cNvCxnSpPr>
            <a:stCxn id="15" idx="4"/>
          </p:cNvCxnSpPr>
          <p:nvPr/>
        </p:nvCxnSpPr>
        <p:spPr>
          <a:xfrm>
            <a:off x="2362200" y="4495800"/>
            <a:ext cx="762000"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17" idx="1"/>
          </p:cNvCxnSpPr>
          <p:nvPr/>
        </p:nvCxnSpPr>
        <p:spPr>
          <a:xfrm flipH="1">
            <a:off x="3124200" y="4114800"/>
            <a:ext cx="342900" cy="685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Isosceles Triangle 14"/>
          <p:cNvSpPr/>
          <p:nvPr/>
        </p:nvSpPr>
        <p:spPr>
          <a:xfrm>
            <a:off x="2209800" y="4343400"/>
            <a:ext cx="152400" cy="152400"/>
          </a:xfrm>
          <a:prstGeom prst="triangle">
            <a:avLst/>
          </a:prstGeom>
          <a:solidFill>
            <a:srgbClr val="00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Isosceles Triangle 15"/>
          <p:cNvSpPr/>
          <p:nvPr/>
        </p:nvSpPr>
        <p:spPr>
          <a:xfrm>
            <a:off x="3048000" y="4648200"/>
            <a:ext cx="152400" cy="152400"/>
          </a:xfrm>
          <a:prstGeom prst="triangle">
            <a:avLst/>
          </a:prstGeom>
          <a:solidFill>
            <a:srgbClr val="00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Isosceles Triangle 16"/>
          <p:cNvSpPr/>
          <p:nvPr/>
        </p:nvSpPr>
        <p:spPr>
          <a:xfrm>
            <a:off x="3429000" y="4038600"/>
            <a:ext cx="152400" cy="152400"/>
          </a:xfrm>
          <a:prstGeom prst="triangle">
            <a:avLst/>
          </a:prstGeom>
          <a:solidFill>
            <a:srgbClr val="00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TextBox 19"/>
          <p:cNvSpPr txBox="1"/>
          <p:nvPr/>
        </p:nvSpPr>
        <p:spPr>
          <a:xfrm>
            <a:off x="5257800" y="1676400"/>
            <a:ext cx="3299558" cy="369332"/>
          </a:xfrm>
          <a:prstGeom prst="rect">
            <a:avLst/>
          </a:prstGeom>
          <a:noFill/>
        </p:spPr>
        <p:txBody>
          <a:bodyPr wrap="none" rtlCol="0">
            <a:spAutoFit/>
          </a:bodyPr>
          <a:lstStyle/>
          <a:p>
            <a:r>
              <a:rPr lang="it-IT" dirty="0" smtClean="0"/>
              <a:t>Seismometer underneath bridge:</a:t>
            </a:r>
            <a:endParaRPr lang="it-IT" dirty="0"/>
          </a:p>
        </p:txBody>
      </p:sp>
      <p:sp>
        <p:nvSpPr>
          <p:cNvPr id="21" name="TextBox 20"/>
          <p:cNvSpPr txBox="1"/>
          <p:nvPr/>
        </p:nvSpPr>
        <p:spPr>
          <a:xfrm>
            <a:off x="1600200" y="2667000"/>
            <a:ext cx="1845505" cy="369332"/>
          </a:xfrm>
          <a:prstGeom prst="rect">
            <a:avLst/>
          </a:prstGeom>
          <a:solidFill>
            <a:schemeClr val="bg1"/>
          </a:solidFill>
        </p:spPr>
        <p:txBody>
          <a:bodyPr wrap="none" rtlCol="0">
            <a:spAutoFit/>
          </a:bodyPr>
          <a:lstStyle/>
          <a:p>
            <a:r>
              <a:rPr lang="it-IT" dirty="0" smtClean="0"/>
              <a:t>Elevated Bridges :</a:t>
            </a:r>
            <a:endParaRPr lang="it-IT" dirty="0"/>
          </a:p>
        </p:txBody>
      </p:sp>
      <p:sp>
        <p:nvSpPr>
          <p:cNvPr id="18" name="Slide Number Placeholder 17"/>
          <p:cNvSpPr>
            <a:spLocks noGrp="1"/>
          </p:cNvSpPr>
          <p:nvPr>
            <p:ph type="sldNum" sz="quarter" idx="12"/>
          </p:nvPr>
        </p:nvSpPr>
        <p:spPr/>
        <p:txBody>
          <a:bodyPr/>
          <a:lstStyle/>
          <a:p>
            <a:fld id="{B6F15528-21DE-4FAA-801E-634DDDAF4B2B}" type="slidenum">
              <a:rPr lang="en-US" smtClean="0"/>
              <a:pPr/>
              <a:t>31</a:t>
            </a:fld>
            <a:endParaRPr lang="en-US"/>
          </a:p>
        </p:txBody>
      </p:sp>
      <p:sp>
        <p:nvSpPr>
          <p:cNvPr id="22" name="Footer Placeholder 4"/>
          <p:cNvSpPr>
            <a:spLocks noGrp="1"/>
          </p:cNvSpPr>
          <p:nvPr>
            <p:ph type="ftr" sz="quarter" idx="11"/>
          </p:nvPr>
        </p:nvSpPr>
        <p:spPr>
          <a:xfrm>
            <a:off x="0" y="6492875"/>
            <a:ext cx="5791200" cy="365125"/>
          </a:xfrm>
        </p:spPr>
        <p:txBody>
          <a:bodyPr/>
          <a:lstStyle/>
          <a:p>
            <a:r>
              <a:rPr lang="en-US" dirty="0" smtClean="0"/>
              <a:t>Geophysics &amp; GW Workshop IPGP Paris, April 17,18 2012</a:t>
            </a:r>
            <a:endParaRPr lang="en-US" dirty="0"/>
          </a:p>
        </p:txBody>
      </p:sp>
      <p:sp>
        <p:nvSpPr>
          <p:cNvPr id="19" name="TextBox 18"/>
          <p:cNvSpPr txBox="1"/>
          <p:nvPr/>
        </p:nvSpPr>
        <p:spPr>
          <a:xfrm>
            <a:off x="5354081" y="6474023"/>
            <a:ext cx="3104119" cy="307777"/>
          </a:xfrm>
          <a:prstGeom prst="rect">
            <a:avLst/>
          </a:prstGeom>
          <a:noFill/>
        </p:spPr>
        <p:txBody>
          <a:bodyPr wrap="none" rtlCol="0">
            <a:spAutoFit/>
          </a:bodyPr>
          <a:lstStyle/>
          <a:p>
            <a:r>
              <a:rPr lang="it-IT" sz="1400" dirty="0" smtClean="0">
                <a:solidFill>
                  <a:srgbClr val="1010FC"/>
                </a:solidFill>
                <a:effectLst>
                  <a:outerShdw blurRad="38100" dist="38100" dir="2700000" algn="tl">
                    <a:srgbClr val="000000">
                      <a:alpha val="43137"/>
                    </a:srgbClr>
                  </a:outerShdw>
                </a:effectLst>
              </a:rPr>
              <a:t>L.Holloway, Fiori, VIR-NOT-FIR-1390-251</a:t>
            </a:r>
            <a:endParaRPr lang="it-IT" sz="1400" dirty="0">
              <a:solidFill>
                <a:srgbClr val="1010FC"/>
              </a:solidFill>
              <a:effectLst>
                <a:outerShdw blurRad="38100" dist="38100" dir="2700000" algn="tl">
                  <a:srgbClr val="000000">
                    <a:alpha val="43137"/>
                  </a:srgbClr>
                </a:outerShdw>
              </a:effectLs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it-IT" dirty="0" smtClean="0"/>
              <a:t>Wind turbines</a:t>
            </a:r>
            <a:endParaRPr lang="it-IT" dirty="0"/>
          </a:p>
        </p:txBody>
      </p:sp>
      <p:sp>
        <p:nvSpPr>
          <p:cNvPr id="3" name="Content Placeholder 2"/>
          <p:cNvSpPr>
            <a:spLocks noGrp="1"/>
          </p:cNvSpPr>
          <p:nvPr>
            <p:ph idx="1"/>
          </p:nvPr>
        </p:nvSpPr>
        <p:spPr>
          <a:xfrm>
            <a:off x="457200" y="1066800"/>
            <a:ext cx="8229600" cy="4525963"/>
          </a:xfrm>
        </p:spPr>
        <p:txBody>
          <a:bodyPr/>
          <a:lstStyle/>
          <a:p>
            <a:r>
              <a:rPr lang="it-IT" dirty="0" smtClean="0"/>
              <a:t>1.7Hz seismic vibration from a wind farm 6km distant</a:t>
            </a:r>
            <a:endParaRPr lang="it-IT" dirty="0"/>
          </a:p>
        </p:txBody>
      </p:sp>
      <p:sp>
        <p:nvSpPr>
          <p:cNvPr id="5" name="Slide Number Placeholder 4"/>
          <p:cNvSpPr>
            <a:spLocks noGrp="1"/>
          </p:cNvSpPr>
          <p:nvPr>
            <p:ph type="sldNum" sz="quarter" idx="12"/>
          </p:nvPr>
        </p:nvSpPr>
        <p:spPr>
          <a:xfrm>
            <a:off x="6553200" y="6356350"/>
            <a:ext cx="2133600" cy="365125"/>
          </a:xfrm>
        </p:spPr>
        <p:txBody>
          <a:bodyPr/>
          <a:lstStyle/>
          <a:p>
            <a:pPr>
              <a:defRPr/>
            </a:pPr>
            <a:fld id="{0CE0A17F-492C-4ED0-85EB-04BCD9C9D8DC}" type="slidenum">
              <a:rPr lang="en-US" smtClean="0"/>
              <a:pPr>
                <a:defRPr/>
              </a:pPr>
              <a:t>32</a:t>
            </a:fld>
            <a:endParaRPr lang="en-US"/>
          </a:p>
        </p:txBody>
      </p:sp>
      <p:pic>
        <p:nvPicPr>
          <p:cNvPr id="7" name="Picture 2"/>
          <p:cNvPicPr>
            <a:picLocks noChangeAspect="1" noChangeArrowheads="1"/>
          </p:cNvPicPr>
          <p:nvPr/>
        </p:nvPicPr>
        <p:blipFill>
          <a:blip r:embed="rId2" cstate="print"/>
          <a:srcRect t="15839" b="10078"/>
          <a:stretch>
            <a:fillRect/>
          </a:stretch>
        </p:blipFill>
        <p:spPr bwMode="auto">
          <a:xfrm>
            <a:off x="0" y="2514600"/>
            <a:ext cx="4800600" cy="2667000"/>
          </a:xfrm>
          <a:prstGeom prst="rect">
            <a:avLst/>
          </a:prstGeom>
          <a:noFill/>
          <a:ln w="9525">
            <a:noFill/>
            <a:miter lim="800000"/>
            <a:headEnd/>
            <a:tailEnd/>
          </a:ln>
        </p:spPr>
      </p:pic>
      <p:pic>
        <p:nvPicPr>
          <p:cNvPr id="8" name="Picture 10" descr="mesh_e_lorentzFit_2.png"/>
          <p:cNvPicPr>
            <a:picLocks noChangeAspect="1"/>
          </p:cNvPicPr>
          <p:nvPr/>
        </p:nvPicPr>
        <p:blipFill>
          <a:blip r:embed="rId3" cstate="print"/>
          <a:srcRect l="4112" t="1492" r="4486" b="1990"/>
          <a:stretch>
            <a:fillRect/>
          </a:stretch>
        </p:blipFill>
        <p:spPr bwMode="auto">
          <a:xfrm>
            <a:off x="4572000" y="3200400"/>
            <a:ext cx="4572000" cy="3629962"/>
          </a:xfrm>
          <a:prstGeom prst="rect">
            <a:avLst/>
          </a:prstGeom>
          <a:noFill/>
          <a:ln w="9525">
            <a:noFill/>
            <a:miter lim="800000"/>
            <a:headEnd/>
            <a:tailEnd/>
          </a:ln>
        </p:spPr>
      </p:pic>
      <p:sp>
        <p:nvSpPr>
          <p:cNvPr id="10" name="Footer Placeholder 4"/>
          <p:cNvSpPr>
            <a:spLocks noGrp="1"/>
          </p:cNvSpPr>
          <p:nvPr>
            <p:ph type="ftr" sz="quarter" idx="11"/>
          </p:nvPr>
        </p:nvSpPr>
        <p:spPr>
          <a:xfrm>
            <a:off x="0" y="6492875"/>
            <a:ext cx="5791200" cy="365125"/>
          </a:xfrm>
        </p:spPr>
        <p:txBody>
          <a:bodyPr/>
          <a:lstStyle/>
          <a:p>
            <a:r>
              <a:rPr lang="en-US" dirty="0" smtClean="0"/>
              <a:t>Geophysics &amp; GW Workshop IPGP Paris, April 17,18 2012</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it-IT" dirty="0" smtClean="0"/>
              <a:t>Study of wind turbines signal</a:t>
            </a:r>
            <a:endParaRPr lang="it-IT" dirty="0"/>
          </a:p>
        </p:txBody>
      </p:sp>
      <p:grpSp>
        <p:nvGrpSpPr>
          <p:cNvPr id="28" name="Group 27"/>
          <p:cNvGrpSpPr/>
          <p:nvPr/>
        </p:nvGrpSpPr>
        <p:grpSpPr>
          <a:xfrm>
            <a:off x="0" y="990600"/>
            <a:ext cx="9144033" cy="3188083"/>
            <a:chOff x="-3581400" y="1295400"/>
            <a:chExt cx="9144033" cy="3188083"/>
          </a:xfrm>
        </p:grpSpPr>
        <p:pic>
          <p:nvPicPr>
            <p:cNvPr id="23" name="Picture 2"/>
            <p:cNvPicPr>
              <a:picLocks noChangeAspect="1" noChangeArrowheads="1"/>
            </p:cNvPicPr>
            <p:nvPr/>
          </p:nvPicPr>
          <p:blipFill>
            <a:blip r:embed="rId2" cstate="print"/>
            <a:srcRect/>
            <a:stretch>
              <a:fillRect/>
            </a:stretch>
          </p:blipFill>
          <p:spPr bwMode="auto">
            <a:xfrm>
              <a:off x="-3581400" y="1295400"/>
              <a:ext cx="9144033" cy="3188083"/>
            </a:xfrm>
            <a:prstGeom prst="rect">
              <a:avLst/>
            </a:prstGeom>
            <a:noFill/>
            <a:ln w="9525">
              <a:noFill/>
              <a:miter lim="800000"/>
              <a:headEnd/>
              <a:tailEnd/>
            </a:ln>
          </p:spPr>
        </p:pic>
        <p:sp>
          <p:nvSpPr>
            <p:cNvPr id="24" name="5-Point Star 23"/>
            <p:cNvSpPr/>
            <p:nvPr/>
          </p:nvSpPr>
          <p:spPr>
            <a:xfrm>
              <a:off x="4419600" y="2110740"/>
              <a:ext cx="251460" cy="251460"/>
            </a:xfrm>
            <a:prstGeom prst="star5">
              <a:avLst/>
            </a:prstGeom>
            <a:solidFill>
              <a:srgbClr val="FF0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p:cNvSpPr/>
            <p:nvPr/>
          </p:nvSpPr>
          <p:spPr>
            <a:xfrm>
              <a:off x="4930140" y="1882140"/>
              <a:ext cx="251460" cy="251460"/>
            </a:xfrm>
            <a:prstGeom prst="star5">
              <a:avLst/>
            </a:prstGeom>
            <a:solidFill>
              <a:srgbClr val="FF0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p:cNvSpPr/>
            <p:nvPr/>
          </p:nvSpPr>
          <p:spPr>
            <a:xfrm>
              <a:off x="5234940" y="1828800"/>
              <a:ext cx="251460" cy="251460"/>
            </a:xfrm>
            <a:prstGeom prst="star5">
              <a:avLst/>
            </a:prstGeom>
            <a:solidFill>
              <a:srgbClr val="FF0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Content Placeholder 2"/>
          <p:cNvSpPr>
            <a:spLocks noGrp="1"/>
          </p:cNvSpPr>
          <p:nvPr>
            <p:ph idx="1"/>
          </p:nvPr>
        </p:nvSpPr>
        <p:spPr>
          <a:xfrm>
            <a:off x="228600" y="4572000"/>
            <a:ext cx="8686800" cy="1905000"/>
          </a:xfrm>
        </p:spPr>
        <p:txBody>
          <a:bodyPr>
            <a:noAutofit/>
          </a:bodyPr>
          <a:lstStyle/>
          <a:p>
            <a:pPr>
              <a:buNone/>
            </a:pPr>
            <a:r>
              <a:rPr lang="it-IT" sz="1800" dirty="0" smtClean="0">
                <a:solidFill>
                  <a:srgbClr val="0000CC"/>
                </a:solidFill>
                <a:effectLst>
                  <a:outerShdw blurRad="38100" dist="38100" dir="2700000" algn="tl">
                    <a:srgbClr val="000000">
                      <a:alpha val="43137"/>
                    </a:srgbClr>
                  </a:outerShdw>
                </a:effectLst>
              </a:rPr>
              <a:t>( G.Saccorotti et al. </a:t>
            </a:r>
            <a:r>
              <a:rPr lang="en-US" sz="1800" i="1" dirty="0" smtClean="0">
                <a:solidFill>
                  <a:srgbClr val="0000CC"/>
                </a:solidFill>
                <a:effectLst>
                  <a:outerShdw blurRad="38100" dist="38100" dir="2700000" algn="tl">
                    <a:srgbClr val="000000">
                      <a:alpha val="43137"/>
                    </a:srgbClr>
                  </a:outerShdw>
                </a:effectLst>
              </a:rPr>
              <a:t>BSSA</a:t>
            </a:r>
            <a:r>
              <a:rPr lang="en-US" sz="1800" dirty="0" smtClean="0">
                <a:solidFill>
                  <a:srgbClr val="0000CC"/>
                </a:solidFill>
                <a:effectLst>
                  <a:outerShdw blurRad="38100" dist="38100" dir="2700000" algn="tl">
                    <a:srgbClr val="000000">
                      <a:alpha val="43137"/>
                    </a:srgbClr>
                  </a:outerShdw>
                </a:effectLst>
              </a:rPr>
              <a:t>, April 2011; v. 101; no. 2; p. 568-578)</a:t>
            </a:r>
          </a:p>
          <a:p>
            <a:pPr>
              <a:spcBef>
                <a:spcPts val="0"/>
              </a:spcBef>
              <a:buNone/>
            </a:pPr>
            <a:endParaRPr lang="it-IT" sz="1000" dirty="0" smtClean="0"/>
          </a:p>
          <a:p>
            <a:r>
              <a:rPr lang="it-IT" sz="2000" dirty="0" smtClean="0"/>
              <a:t>14 stations, with Lennartz LE3D-5s (0.2-40Hz) or CMG-40 (0.03-50Hz) seismometers, or </a:t>
            </a:r>
            <a:r>
              <a:rPr lang="en-US" sz="2000" dirty="0" smtClean="0"/>
              <a:t>EpiSensor FBA ES-T (0.1-100Hz)</a:t>
            </a:r>
            <a:endParaRPr lang="it-IT" sz="2000" dirty="0" smtClean="0"/>
          </a:p>
          <a:p>
            <a:r>
              <a:rPr lang="it-IT" sz="2000" dirty="0" smtClean="0"/>
              <a:t>Some kept fixed, other arranged in temporary array configurations</a:t>
            </a:r>
          </a:p>
          <a:p>
            <a:r>
              <a:rPr lang="it-IT" sz="2000" dirty="0" smtClean="0"/>
              <a:t>Wind speed recording: atop Virgo control building,10m height</a:t>
            </a:r>
            <a:endParaRPr lang="en-US" sz="2000" dirty="0"/>
          </a:p>
        </p:txBody>
      </p:sp>
      <p:sp>
        <p:nvSpPr>
          <p:cNvPr id="31" name="TextBox 30"/>
          <p:cNvSpPr txBox="1"/>
          <p:nvPr/>
        </p:nvSpPr>
        <p:spPr>
          <a:xfrm>
            <a:off x="304800" y="4267200"/>
            <a:ext cx="6781985" cy="400110"/>
          </a:xfrm>
          <a:prstGeom prst="rect">
            <a:avLst/>
          </a:prstGeom>
          <a:noFill/>
        </p:spPr>
        <p:txBody>
          <a:bodyPr wrap="none" rtlCol="0">
            <a:spAutoFit/>
          </a:bodyPr>
          <a:lstStyle/>
          <a:p>
            <a:r>
              <a:rPr lang="it-IT" sz="2000" b="1" dirty="0" smtClean="0">
                <a:solidFill>
                  <a:srgbClr val="FF0000"/>
                </a:solidFill>
              </a:rPr>
              <a:t>By “Istituto Nazionale di Geofisica e Vulcanologia” and EGO,</a:t>
            </a:r>
            <a:endParaRPr lang="en-US" sz="2000" b="1" dirty="0">
              <a:solidFill>
                <a:srgbClr val="FF0000"/>
              </a:solidFill>
            </a:endParaRPr>
          </a:p>
        </p:txBody>
      </p:sp>
      <p:sp>
        <p:nvSpPr>
          <p:cNvPr id="10" name="Slide Number Placeholder 9"/>
          <p:cNvSpPr>
            <a:spLocks noGrp="1"/>
          </p:cNvSpPr>
          <p:nvPr>
            <p:ph type="sldNum" sz="quarter" idx="12"/>
          </p:nvPr>
        </p:nvSpPr>
        <p:spPr/>
        <p:txBody>
          <a:bodyPr/>
          <a:lstStyle/>
          <a:p>
            <a:fld id="{B6F15528-21DE-4FAA-801E-634DDDAF4B2B}" type="slidenum">
              <a:rPr lang="en-US" smtClean="0"/>
              <a:pPr/>
              <a:t>33</a:t>
            </a:fld>
            <a:endParaRPr lang="en-US"/>
          </a:p>
        </p:txBody>
      </p:sp>
      <p:sp>
        <p:nvSpPr>
          <p:cNvPr id="11" name="Footer Placeholder 4"/>
          <p:cNvSpPr>
            <a:spLocks noGrp="1"/>
          </p:cNvSpPr>
          <p:nvPr>
            <p:ph type="ftr" sz="quarter" idx="11"/>
          </p:nvPr>
        </p:nvSpPr>
        <p:spPr>
          <a:xfrm>
            <a:off x="0" y="6492875"/>
            <a:ext cx="5791200" cy="365125"/>
          </a:xfrm>
        </p:spPr>
        <p:txBody>
          <a:bodyPr/>
          <a:lstStyle/>
          <a:p>
            <a:r>
              <a:rPr lang="en-US" dirty="0" smtClean="0">
                <a:solidFill>
                  <a:srgbClr val="1010FC"/>
                </a:solidFill>
              </a:rPr>
              <a:t>Fiori I, Wind Turbine Noise Conference 2011, Rome, April 12-14</a:t>
            </a:r>
            <a:endParaRPr lang="en-US" dirty="0">
              <a:solidFill>
                <a:srgbClr val="1010FC"/>
              </a:solidFill>
            </a:endParaRPr>
          </a:p>
        </p:txBody>
      </p:sp>
      <p:cxnSp>
        <p:nvCxnSpPr>
          <p:cNvPr id="12" name="Straight Connector 11"/>
          <p:cNvCxnSpPr/>
          <p:nvPr/>
        </p:nvCxnSpPr>
        <p:spPr>
          <a:xfrm>
            <a:off x="0" y="6553200"/>
            <a:ext cx="6172200" cy="0"/>
          </a:xfrm>
          <a:prstGeom prst="line">
            <a:avLst/>
          </a:prstGeom>
          <a:ln>
            <a:solidFill>
              <a:srgbClr val="1010FC"/>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it-IT" sz="3600" dirty="0" smtClean="0"/>
              <a:t>Seism propagation model</a:t>
            </a:r>
            <a:endParaRPr lang="en-US" sz="3600" dirty="0"/>
          </a:p>
        </p:txBody>
      </p:sp>
      <p:sp>
        <p:nvSpPr>
          <p:cNvPr id="215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2150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0" name="Content Placeholder 2"/>
          <p:cNvSpPr txBox="1">
            <a:spLocks/>
          </p:cNvSpPr>
          <p:nvPr/>
        </p:nvSpPr>
        <p:spPr>
          <a:xfrm>
            <a:off x="5257800" y="1219200"/>
            <a:ext cx="3429000" cy="35814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kumimoji="0" lang="it-IT" sz="1600" b="0" i="0" u="none" strike="noStrike" kern="1200" cap="none" spc="0" normalizeH="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lang="it-IT" sz="1600" baseline="0" dirty="0" smtClean="0"/>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Content Placeholder 10"/>
          <p:cNvSpPr>
            <a:spLocks noGrp="1"/>
          </p:cNvSpPr>
          <p:nvPr>
            <p:ph idx="1"/>
          </p:nvPr>
        </p:nvSpPr>
        <p:spPr>
          <a:xfrm>
            <a:off x="152400" y="3962400"/>
            <a:ext cx="8991600" cy="2743200"/>
          </a:xfrm>
        </p:spPr>
        <p:txBody>
          <a:bodyPr>
            <a:noAutofit/>
          </a:bodyPr>
          <a:lstStyle/>
          <a:p>
            <a:pPr lvl="0">
              <a:buNone/>
              <a:defRPr/>
            </a:pPr>
            <a:r>
              <a:rPr lang="it-IT" sz="1800" dirty="0" smtClean="0"/>
              <a:t>SUM of two components:</a:t>
            </a:r>
          </a:p>
          <a:p>
            <a:pPr lvl="0">
              <a:defRPr/>
            </a:pPr>
            <a:r>
              <a:rPr lang="it-IT" sz="1800" dirty="0" smtClean="0"/>
              <a:t>(1) </a:t>
            </a:r>
            <a:r>
              <a:rPr lang="it-IT" sz="1800" b="1" dirty="0" smtClean="0">
                <a:solidFill>
                  <a:srgbClr val="0000CC"/>
                </a:solidFill>
              </a:rPr>
              <a:t>DIRECT SURFACE WAVE </a:t>
            </a:r>
            <a:r>
              <a:rPr lang="it-IT" sz="1800" dirty="0" smtClean="0"/>
              <a:t>in the shallowest layer characterized by slow velocity and large absorption (velocity v=200m/s, and quality factor Q=20: MEASURED in this study).</a:t>
            </a:r>
          </a:p>
          <a:p>
            <a:pPr lvl="0">
              <a:buNone/>
              <a:defRPr/>
            </a:pPr>
            <a:r>
              <a:rPr lang="it-IT" sz="600" dirty="0" smtClean="0"/>
              <a:t> </a:t>
            </a:r>
          </a:p>
          <a:p>
            <a:pPr lvl="0">
              <a:defRPr/>
            </a:pPr>
            <a:r>
              <a:rPr lang="it-IT" sz="1800" dirty="0" smtClean="0"/>
              <a:t>(2) </a:t>
            </a:r>
            <a:r>
              <a:rPr lang="it-IT" sz="1800" b="1" dirty="0" smtClean="0">
                <a:solidFill>
                  <a:srgbClr val="FF0000"/>
                </a:solidFill>
              </a:rPr>
              <a:t>REFRACTED BODY WAVE</a:t>
            </a:r>
            <a:r>
              <a:rPr lang="it-IT" sz="1800" dirty="0" smtClean="0"/>
              <a:t>, travelling through the intermediate layer and continuously refracted by the 800m deep carbonate layer interface (velocity and Q factors from litterature and data fit).</a:t>
            </a:r>
          </a:p>
          <a:p>
            <a:pPr>
              <a:defRPr/>
            </a:pPr>
            <a:r>
              <a:rPr lang="it-IT" sz="1800" u="sng" dirty="0" smtClean="0"/>
              <a:t>Simplifying assumptions</a:t>
            </a:r>
            <a:r>
              <a:rPr lang="it-IT" sz="1800" dirty="0" smtClean="0"/>
              <a:t>: energy is equally parted in direct and refracted waves, velocity structure of soil is laterally homogeneous, negligible local amplification effects.</a:t>
            </a:r>
          </a:p>
          <a:p>
            <a:pPr>
              <a:buNone/>
              <a:defRPr/>
            </a:pPr>
            <a:endParaRPr lang="it-IT" sz="1800" dirty="0" smtClean="0"/>
          </a:p>
          <a:p>
            <a:pPr lvl="0">
              <a:buNone/>
              <a:defRPr/>
            </a:pPr>
            <a:endParaRPr lang="it-IT" sz="1800" dirty="0" smtClean="0"/>
          </a:p>
          <a:p>
            <a:endParaRPr lang="en-US" sz="1800"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34</a:t>
            </a:fld>
            <a:endParaRPr lang="en-US" dirty="0"/>
          </a:p>
        </p:txBody>
      </p:sp>
      <p:sp>
        <p:nvSpPr>
          <p:cNvPr id="23" name="Rectangle 22"/>
          <p:cNvSpPr/>
          <p:nvPr/>
        </p:nvSpPr>
        <p:spPr>
          <a:xfrm>
            <a:off x="381000" y="1462609"/>
            <a:ext cx="1295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descr="schema.bmp"/>
          <p:cNvPicPr>
            <a:picLocks noChangeAspect="1"/>
          </p:cNvPicPr>
          <p:nvPr/>
        </p:nvPicPr>
        <p:blipFill>
          <a:blip r:embed="rId2" cstate="print"/>
          <a:srcRect/>
          <a:stretch>
            <a:fillRect/>
          </a:stretch>
        </p:blipFill>
        <p:spPr>
          <a:xfrm>
            <a:off x="228600" y="1538809"/>
            <a:ext cx="4419601" cy="2423591"/>
          </a:xfrm>
          <a:prstGeom prst="rect">
            <a:avLst/>
          </a:prstGeom>
        </p:spPr>
      </p:pic>
      <p:pic>
        <p:nvPicPr>
          <p:cNvPr id="25" name="Picture 24" descr="turbina.bmp"/>
          <p:cNvPicPr>
            <a:picLocks noChangeAspect="1"/>
          </p:cNvPicPr>
          <p:nvPr/>
        </p:nvPicPr>
        <p:blipFill>
          <a:blip r:embed="rId3" cstate="print"/>
          <a:stretch>
            <a:fillRect/>
          </a:stretch>
        </p:blipFill>
        <p:spPr>
          <a:xfrm>
            <a:off x="228600" y="822529"/>
            <a:ext cx="457200" cy="1097280"/>
          </a:xfrm>
          <a:prstGeom prst="rect">
            <a:avLst/>
          </a:prstGeom>
        </p:spPr>
      </p:pic>
      <p:grpSp>
        <p:nvGrpSpPr>
          <p:cNvPr id="3" name="Group 64"/>
          <p:cNvGrpSpPr/>
          <p:nvPr/>
        </p:nvGrpSpPr>
        <p:grpSpPr>
          <a:xfrm>
            <a:off x="3200400" y="1462609"/>
            <a:ext cx="304800" cy="457200"/>
            <a:chOff x="3581400" y="990600"/>
            <a:chExt cx="304800" cy="457200"/>
          </a:xfrm>
        </p:grpSpPr>
        <p:sp>
          <p:nvSpPr>
            <p:cNvPr id="32" name="Isosceles Triangle 31"/>
            <p:cNvSpPr/>
            <p:nvPr/>
          </p:nvSpPr>
          <p:spPr>
            <a:xfrm>
              <a:off x="3581400" y="990600"/>
              <a:ext cx="304800" cy="152400"/>
            </a:xfrm>
            <a:prstGeom prst="triangle">
              <a:avLst/>
            </a:prstGeom>
            <a:solidFill>
              <a:srgbClr val="F55F2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a:stCxn id="32" idx="2"/>
            </p:cNvCxnSpPr>
            <p:nvPr/>
          </p:nvCxnSpPr>
          <p:spPr>
            <a:xfrm rot="5400000">
              <a:off x="3467100" y="1257300"/>
              <a:ext cx="228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3733800" y="1295400"/>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733800" y="1219200"/>
              <a:ext cx="762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4856973" y="1066800"/>
            <a:ext cx="4058427" cy="2917317"/>
            <a:chOff x="5244839" y="1066800"/>
            <a:chExt cx="4058427" cy="2917317"/>
          </a:xfrm>
        </p:grpSpPr>
        <p:pic>
          <p:nvPicPr>
            <p:cNvPr id="19" name="Picture 18" descr="Figura_curva_Attenuazione.png"/>
            <p:cNvPicPr>
              <a:picLocks noChangeAspect="1"/>
            </p:cNvPicPr>
            <p:nvPr/>
          </p:nvPicPr>
          <p:blipFill>
            <a:blip r:embed="rId4" cstate="print"/>
            <a:srcRect/>
            <a:stretch>
              <a:fillRect/>
            </a:stretch>
          </p:blipFill>
          <p:spPr>
            <a:xfrm>
              <a:off x="5244839" y="1066800"/>
              <a:ext cx="4058427" cy="2917317"/>
            </a:xfrm>
            <a:prstGeom prst="rect">
              <a:avLst/>
            </a:prstGeom>
          </p:spPr>
        </p:pic>
        <p:cxnSp>
          <p:nvCxnSpPr>
            <p:cNvPr id="20" name="Straight Connector 19"/>
            <p:cNvCxnSpPr/>
            <p:nvPr/>
          </p:nvCxnSpPr>
          <p:spPr>
            <a:xfrm rot="16200000" flipH="1">
              <a:off x="5486400" y="1828800"/>
              <a:ext cx="1676400" cy="914400"/>
            </a:xfrm>
            <a:prstGeom prst="line">
              <a:avLst/>
            </a:prstGeom>
            <a:ln w="1905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248400" y="2438400"/>
              <a:ext cx="2413122" cy="762000"/>
            </a:xfrm>
            <a:prstGeom prst="line">
              <a:avLst/>
            </a:prstGeom>
            <a:ln w="19050">
              <a:solidFill>
                <a:srgbClr val="F30D0D"/>
              </a:solidFill>
              <a:prstDash val="dash"/>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855028" y="1219200"/>
              <a:ext cx="2060372" cy="923330"/>
            </a:xfrm>
            <a:prstGeom prst="rect">
              <a:avLst/>
            </a:prstGeom>
            <a:gradFill>
              <a:gsLst>
                <a:gs pos="0">
                  <a:srgbClr val="FFEFD1"/>
                </a:gs>
                <a:gs pos="64999">
                  <a:srgbClr val="F0EBD5"/>
                </a:gs>
                <a:gs pos="100000">
                  <a:srgbClr val="D1C39F"/>
                </a:gs>
              </a:gsLst>
              <a:lin ang="5400000" scaled="0"/>
            </a:gradFill>
          </p:spPr>
          <p:txBody>
            <a:bodyPr wrap="none" rtlCol="0">
              <a:spAutoFit/>
            </a:bodyPr>
            <a:lstStyle/>
            <a:p>
              <a:r>
                <a:rPr lang="it-IT" dirty="0" smtClean="0"/>
                <a:t>Amplitude decay of </a:t>
              </a:r>
            </a:p>
            <a:p>
              <a:r>
                <a:rPr lang="it-IT" dirty="0" smtClean="0"/>
                <a:t>soil velocity </a:t>
              </a:r>
            </a:p>
            <a:p>
              <a:r>
                <a:rPr lang="it-IT" dirty="0" smtClean="0"/>
                <a:t>at 1.7Hz </a:t>
              </a:r>
              <a:endParaRPr lang="en-US" dirty="0"/>
            </a:p>
          </p:txBody>
        </p:sp>
      </p:grpSp>
      <p:sp>
        <p:nvSpPr>
          <p:cNvPr id="26" name="Footer Placeholder 4"/>
          <p:cNvSpPr>
            <a:spLocks noGrp="1"/>
          </p:cNvSpPr>
          <p:nvPr>
            <p:ph type="ftr" sz="quarter" idx="11"/>
          </p:nvPr>
        </p:nvSpPr>
        <p:spPr>
          <a:xfrm>
            <a:off x="0" y="6477000"/>
            <a:ext cx="5791200" cy="365125"/>
          </a:xfrm>
        </p:spPr>
        <p:txBody>
          <a:bodyPr/>
          <a:lstStyle/>
          <a:p>
            <a:r>
              <a:rPr lang="en-US" dirty="0" smtClean="0">
                <a:solidFill>
                  <a:srgbClr val="1010FC"/>
                </a:solidFill>
              </a:rPr>
              <a:t>Fiori I, Wind Turbine Noise Conference 2011, Rome, April 12-14</a:t>
            </a:r>
            <a:endParaRPr lang="en-US" dirty="0">
              <a:solidFill>
                <a:srgbClr val="1010FC"/>
              </a:solidFill>
            </a:endParaRPr>
          </a:p>
        </p:txBody>
      </p:sp>
      <p:cxnSp>
        <p:nvCxnSpPr>
          <p:cNvPr id="28" name="Straight Connector 27"/>
          <p:cNvCxnSpPr/>
          <p:nvPr/>
        </p:nvCxnSpPr>
        <p:spPr>
          <a:xfrm>
            <a:off x="0" y="6537325"/>
            <a:ext cx="6172200" cy="0"/>
          </a:xfrm>
          <a:prstGeom prst="line">
            <a:avLst/>
          </a:prstGeom>
          <a:ln>
            <a:solidFill>
              <a:srgbClr val="1010FC"/>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81000" y="3360003"/>
            <a:ext cx="2895600" cy="830997"/>
          </a:xfrm>
          <a:prstGeom prst="rect">
            <a:avLst/>
          </a:prstGeom>
          <a:noFill/>
        </p:spPr>
        <p:txBody>
          <a:bodyPr wrap="square" rtlCol="0">
            <a:spAutoFit/>
          </a:bodyPr>
          <a:lstStyle/>
          <a:p>
            <a:pPr marL="0" lvl="1"/>
            <a:r>
              <a:rPr lang="it-IT" sz="1200" dirty="0" smtClean="0"/>
              <a:t>Miocene carbonate </a:t>
            </a:r>
            <a:r>
              <a:rPr lang="it-IT" sz="1200" dirty="0" smtClean="0"/>
              <a:t>basement</a:t>
            </a:r>
            <a:endParaRPr lang="it-IT" sz="1200" dirty="0" smtClean="0"/>
          </a:p>
          <a:p>
            <a:pPr marL="0" lvl="1"/>
            <a:r>
              <a:rPr lang="it-IT" sz="1200" dirty="0" smtClean="0"/>
              <a:t>Borehole studies (Cantini.P et al. </a:t>
            </a:r>
          </a:p>
          <a:p>
            <a:pPr marL="0" lvl="1"/>
            <a:r>
              <a:rPr lang="it-IT" sz="1200" i="1" dirty="0" smtClean="0"/>
              <a:t>Tectonophysics</a:t>
            </a:r>
            <a:r>
              <a:rPr lang="it-IT" sz="1200" i="1" dirty="0" smtClean="0"/>
              <a:t>, 330, 25-43</a:t>
            </a:r>
            <a:r>
              <a:rPr lang="it-IT" sz="1200" dirty="0" smtClean="0"/>
              <a:t>)</a:t>
            </a:r>
            <a:endParaRPr lang="en-US" sz="1400" dirty="0" smtClean="0"/>
          </a:p>
          <a:p>
            <a:endParaRPr lang="it-IT" sz="11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it-IT" sz="2400" b="1" dirty="0" smtClean="0"/>
              <a:t/>
            </a:r>
            <a:br>
              <a:rPr lang="it-IT" sz="2400" b="1" dirty="0" smtClean="0"/>
            </a:br>
            <a:endParaRPr lang="it-IT" sz="2400" dirty="0"/>
          </a:p>
        </p:txBody>
      </p:sp>
      <p:sp>
        <p:nvSpPr>
          <p:cNvPr id="3" name="Content Placeholder 2"/>
          <p:cNvSpPr>
            <a:spLocks noGrp="1"/>
          </p:cNvSpPr>
          <p:nvPr>
            <p:ph idx="1"/>
          </p:nvPr>
        </p:nvSpPr>
        <p:spPr>
          <a:xfrm>
            <a:off x="0" y="3505200"/>
            <a:ext cx="8229600" cy="990600"/>
          </a:xfrm>
        </p:spPr>
        <p:txBody>
          <a:bodyPr>
            <a:normAutofit/>
          </a:bodyPr>
          <a:lstStyle/>
          <a:p>
            <a:r>
              <a:rPr lang="it-IT" sz="1600" b="1" dirty="0" smtClean="0"/>
              <a:t>Drilling  soil samples along two arms (A.Paoli)</a:t>
            </a:r>
          </a:p>
          <a:p>
            <a:pPr>
              <a:buNone/>
            </a:pPr>
            <a:endParaRPr lang="it-IT" sz="1600" b="1" dirty="0" smtClean="0"/>
          </a:p>
        </p:txBody>
      </p:sp>
      <p:sp>
        <p:nvSpPr>
          <p:cNvPr id="4" name="Footer Placeholder 3"/>
          <p:cNvSpPr>
            <a:spLocks noGrp="1"/>
          </p:cNvSpPr>
          <p:nvPr>
            <p:ph type="ftr" sz="quarter" idx="11"/>
          </p:nvPr>
        </p:nvSpPr>
        <p:spPr/>
        <p:txBody>
          <a:bodyPr/>
          <a:lstStyle/>
          <a:p>
            <a:r>
              <a:rPr lang="en-US" smtClean="0"/>
              <a:t>Geophysics &amp; GW Workshop IPGP Paris, April 17,18 2012</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35</a:t>
            </a:fld>
            <a:endParaRPr lang="en-US"/>
          </a:p>
        </p:txBody>
      </p:sp>
      <p:sp>
        <p:nvSpPr>
          <p:cNvPr id="10" name="TextBox 9"/>
          <p:cNvSpPr txBox="1"/>
          <p:nvPr/>
        </p:nvSpPr>
        <p:spPr>
          <a:xfrm>
            <a:off x="533400" y="0"/>
            <a:ext cx="8229600" cy="1200329"/>
          </a:xfrm>
          <a:prstGeom prst="rect">
            <a:avLst/>
          </a:prstGeom>
          <a:noFill/>
        </p:spPr>
        <p:txBody>
          <a:bodyPr wrap="square" rtlCol="0">
            <a:spAutoFit/>
          </a:bodyPr>
          <a:lstStyle/>
          <a:p>
            <a:r>
              <a:rPr lang="en-US" sz="3600" dirty="0" smtClean="0"/>
              <a:t>Studies on the composition of the near </a:t>
            </a:r>
            <a:r>
              <a:rPr lang="it-IT" sz="3600" dirty="0" smtClean="0"/>
              <a:t>subsurface </a:t>
            </a:r>
            <a:r>
              <a:rPr lang="it-IT" sz="3600" dirty="0" smtClean="0"/>
              <a:t>of VIRGO</a:t>
            </a:r>
            <a:endParaRPr lang="it-IT" sz="3600" dirty="0"/>
          </a:p>
        </p:txBody>
      </p:sp>
      <p:pic>
        <p:nvPicPr>
          <p:cNvPr id="1029" name="Picture 5"/>
          <p:cNvPicPr>
            <a:picLocks noChangeAspect="1" noChangeArrowheads="1"/>
          </p:cNvPicPr>
          <p:nvPr/>
        </p:nvPicPr>
        <p:blipFill>
          <a:blip r:embed="rId2" cstate="print"/>
          <a:srcRect/>
          <a:stretch>
            <a:fillRect/>
          </a:stretch>
        </p:blipFill>
        <p:spPr bwMode="auto">
          <a:xfrm>
            <a:off x="-57941" y="3810000"/>
            <a:ext cx="9201941" cy="2733676"/>
          </a:xfrm>
          <a:prstGeom prst="rect">
            <a:avLst/>
          </a:prstGeom>
          <a:noFill/>
          <a:ln w="9525">
            <a:noFill/>
            <a:miter lim="800000"/>
            <a:headEnd/>
            <a:tailEnd/>
          </a:ln>
        </p:spPr>
      </p:pic>
      <p:pic>
        <p:nvPicPr>
          <p:cNvPr id="1030" name="Picture 6"/>
          <p:cNvPicPr>
            <a:picLocks noChangeAspect="1" noChangeArrowheads="1"/>
          </p:cNvPicPr>
          <p:nvPr/>
        </p:nvPicPr>
        <p:blipFill>
          <a:blip r:embed="rId3" cstate="print"/>
          <a:srcRect t="46667"/>
          <a:stretch>
            <a:fillRect/>
          </a:stretch>
        </p:blipFill>
        <p:spPr bwMode="auto">
          <a:xfrm>
            <a:off x="4495800" y="769416"/>
            <a:ext cx="4267200" cy="3116784"/>
          </a:xfrm>
          <a:prstGeom prst="rect">
            <a:avLst/>
          </a:prstGeom>
          <a:noFill/>
          <a:ln w="9525">
            <a:noFill/>
            <a:miter lim="800000"/>
            <a:headEnd/>
            <a:tailEnd/>
          </a:ln>
        </p:spPr>
      </p:pic>
      <p:sp>
        <p:nvSpPr>
          <p:cNvPr id="18" name="TextBox 17"/>
          <p:cNvSpPr txBox="1"/>
          <p:nvPr/>
        </p:nvSpPr>
        <p:spPr>
          <a:xfrm>
            <a:off x="1524000" y="1752600"/>
            <a:ext cx="2755050" cy="369332"/>
          </a:xfrm>
          <a:prstGeom prst="rect">
            <a:avLst/>
          </a:prstGeom>
          <a:noFill/>
        </p:spPr>
        <p:txBody>
          <a:bodyPr wrap="none" rtlCol="0">
            <a:spAutoFit/>
          </a:bodyPr>
          <a:lstStyle/>
          <a:p>
            <a:r>
              <a:rPr lang="it-IT" dirty="0" smtClean="0"/>
              <a:t>From the gravimetric study:</a:t>
            </a:r>
            <a:endParaRPr lang="it-IT"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it-IT" sz="2400" b="1" dirty="0" smtClean="0"/>
              <a:t/>
            </a:r>
            <a:br>
              <a:rPr lang="it-IT" sz="2400" b="1" dirty="0" smtClean="0"/>
            </a:br>
            <a:endParaRPr lang="it-IT" sz="2400" dirty="0"/>
          </a:p>
        </p:txBody>
      </p:sp>
      <p:sp>
        <p:nvSpPr>
          <p:cNvPr id="3" name="Content Placeholder 2"/>
          <p:cNvSpPr>
            <a:spLocks noGrp="1"/>
          </p:cNvSpPr>
          <p:nvPr>
            <p:ph idx="1"/>
          </p:nvPr>
        </p:nvSpPr>
        <p:spPr>
          <a:xfrm>
            <a:off x="381000" y="1524000"/>
            <a:ext cx="8229600" cy="990600"/>
          </a:xfrm>
        </p:spPr>
        <p:txBody>
          <a:bodyPr>
            <a:normAutofit lnSpcReduction="10000"/>
          </a:bodyPr>
          <a:lstStyle/>
          <a:p>
            <a:r>
              <a:rPr lang="it-IT" sz="1600" b="1" dirty="0" smtClean="0"/>
              <a:t>Microgravity </a:t>
            </a:r>
            <a:r>
              <a:rPr lang="it-IT" sz="1600" b="1" dirty="0" smtClean="0"/>
              <a:t>vertical </a:t>
            </a:r>
            <a:r>
              <a:rPr lang="it-IT" sz="1600" b="1" dirty="0" smtClean="0"/>
              <a:t>gradient </a:t>
            </a:r>
            <a:r>
              <a:rPr lang="en-US" sz="1600" b="1" dirty="0" smtClean="0"/>
              <a:t>measurement </a:t>
            </a:r>
            <a:r>
              <a:rPr lang="en-US" sz="1600" b="1" dirty="0" smtClean="0"/>
              <a:t>in the site of </a:t>
            </a:r>
            <a:r>
              <a:rPr lang="en-US" sz="1600" b="1" dirty="0" smtClean="0"/>
              <a:t>VIRGO </a:t>
            </a:r>
            <a:r>
              <a:rPr lang="it-IT" sz="1600" b="1" dirty="0" smtClean="0"/>
              <a:t>interferometric </a:t>
            </a:r>
            <a:r>
              <a:rPr lang="it-IT" sz="1600" b="1" dirty="0" smtClean="0"/>
              <a:t>antenna (Pisa </a:t>
            </a:r>
            <a:r>
              <a:rPr lang="it-IT" sz="1600" b="1" dirty="0" smtClean="0"/>
              <a:t>plain, Italy.</a:t>
            </a:r>
            <a:r>
              <a:rPr lang="it-IT" sz="1600" dirty="0" smtClean="0"/>
              <a:t> </a:t>
            </a:r>
            <a:r>
              <a:rPr lang="it-IT" sz="1600" dirty="0" smtClean="0"/>
              <a:t> </a:t>
            </a:r>
            <a:r>
              <a:rPr lang="it-IT" sz="1600" b="1" dirty="0" smtClean="0"/>
              <a:t>P.Stefanelli </a:t>
            </a:r>
            <a:r>
              <a:rPr lang="it-IT" sz="1600" b="1" dirty="0" smtClean="0"/>
              <a:t>(1), </a:t>
            </a:r>
            <a:r>
              <a:rPr lang="it-IT" sz="1600" b="1" dirty="0" smtClean="0"/>
              <a:t>C.Carmisciano </a:t>
            </a:r>
            <a:r>
              <a:rPr lang="it-IT" sz="1600" b="1" dirty="0" smtClean="0"/>
              <a:t>(1), </a:t>
            </a:r>
            <a:r>
              <a:rPr lang="it-IT" sz="1600" b="1" dirty="0" smtClean="0"/>
              <a:t>F.Tontini </a:t>
            </a:r>
            <a:r>
              <a:rPr lang="it-IT" sz="1600" b="1" dirty="0" smtClean="0"/>
              <a:t>(1), </a:t>
            </a:r>
            <a:r>
              <a:rPr lang="it-IT" sz="1600" b="1" dirty="0" smtClean="0"/>
              <a:t>L.Cocchi </a:t>
            </a:r>
            <a:r>
              <a:rPr lang="it-IT" sz="1600" b="1" dirty="0" smtClean="0"/>
              <a:t>(1</a:t>
            </a:r>
            <a:r>
              <a:rPr lang="it-IT" sz="1600" b="1" dirty="0" smtClean="0"/>
              <a:t>), N.Beverini </a:t>
            </a:r>
            <a:r>
              <a:rPr lang="it-IT" sz="1600" b="1" dirty="0" smtClean="0"/>
              <a:t>(2), </a:t>
            </a:r>
            <a:r>
              <a:rPr lang="it-IT" sz="1600" b="1" dirty="0" smtClean="0"/>
              <a:t>F.Fidecaro </a:t>
            </a:r>
            <a:r>
              <a:rPr lang="it-IT" sz="1600" b="1" dirty="0" smtClean="0"/>
              <a:t>(2) and </a:t>
            </a:r>
            <a:r>
              <a:rPr lang="it-IT" sz="1600" b="1" dirty="0" smtClean="0"/>
              <a:t>D.Embriaco </a:t>
            </a:r>
            <a:r>
              <a:rPr lang="it-IT" sz="1600" b="1" dirty="0" smtClean="0"/>
              <a:t>(1</a:t>
            </a:r>
            <a:r>
              <a:rPr lang="it-IT" sz="1600" b="1" dirty="0" smtClean="0"/>
              <a:t>). </a:t>
            </a:r>
            <a:r>
              <a:rPr lang="it-IT" sz="1600" dirty="0" smtClean="0"/>
              <a:t>ANNALS OF GEOPHYSICS, VOL. 51, N. 5/6, October/December 2008</a:t>
            </a:r>
          </a:p>
          <a:p>
            <a:pPr>
              <a:buNone/>
            </a:pPr>
            <a:endParaRPr lang="it-IT" sz="1600" b="1" dirty="0" smtClean="0"/>
          </a:p>
        </p:txBody>
      </p:sp>
      <p:sp>
        <p:nvSpPr>
          <p:cNvPr id="4" name="Footer Placeholder 3"/>
          <p:cNvSpPr>
            <a:spLocks noGrp="1"/>
          </p:cNvSpPr>
          <p:nvPr>
            <p:ph type="ftr" sz="quarter" idx="11"/>
          </p:nvPr>
        </p:nvSpPr>
        <p:spPr/>
        <p:txBody>
          <a:bodyPr/>
          <a:lstStyle/>
          <a:p>
            <a:r>
              <a:rPr lang="en-US" smtClean="0"/>
              <a:t>Geophysics &amp; GW Workshop IPGP Paris, April 17,18 2012</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36</a:t>
            </a:fld>
            <a:endParaRPr lang="en-US"/>
          </a:p>
        </p:txBody>
      </p:sp>
      <p:sp>
        <p:nvSpPr>
          <p:cNvPr id="6" name="TextBox 5"/>
          <p:cNvSpPr txBox="1"/>
          <p:nvPr/>
        </p:nvSpPr>
        <p:spPr>
          <a:xfrm>
            <a:off x="533400" y="0"/>
            <a:ext cx="8229600" cy="1200329"/>
          </a:xfrm>
          <a:prstGeom prst="rect">
            <a:avLst/>
          </a:prstGeom>
          <a:noFill/>
        </p:spPr>
        <p:txBody>
          <a:bodyPr wrap="square" rtlCol="0">
            <a:spAutoFit/>
          </a:bodyPr>
          <a:lstStyle/>
          <a:p>
            <a:r>
              <a:rPr lang="en-US" sz="3600" dirty="0" smtClean="0"/>
              <a:t>Studies on the composition of the near </a:t>
            </a:r>
            <a:r>
              <a:rPr lang="it-IT" sz="3600" dirty="0" smtClean="0"/>
              <a:t>subsurface </a:t>
            </a:r>
            <a:r>
              <a:rPr lang="it-IT" sz="3600" dirty="0" smtClean="0"/>
              <a:t>of VIRGO</a:t>
            </a:r>
            <a:endParaRPr lang="it-IT" sz="3600" dirty="0"/>
          </a:p>
        </p:txBody>
      </p:sp>
      <p:pic>
        <p:nvPicPr>
          <p:cNvPr id="1028" name="Picture 4"/>
          <p:cNvPicPr>
            <a:picLocks noChangeAspect="1" noChangeArrowheads="1"/>
          </p:cNvPicPr>
          <p:nvPr/>
        </p:nvPicPr>
        <p:blipFill>
          <a:blip r:embed="rId2" cstate="print"/>
          <a:srcRect/>
          <a:stretch>
            <a:fillRect/>
          </a:stretch>
        </p:blipFill>
        <p:spPr bwMode="auto">
          <a:xfrm>
            <a:off x="1066800" y="2514600"/>
            <a:ext cx="6705600" cy="3952473"/>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22" descr="MeshPlot_CB.png"/>
          <p:cNvPicPr>
            <a:picLocks noGrp="1" noChangeAspect="1"/>
          </p:cNvPicPr>
          <p:nvPr>
            <p:ph idx="1"/>
          </p:nvPr>
        </p:nvPicPr>
        <p:blipFill>
          <a:blip r:embed="rId2" cstate="print"/>
          <a:srcRect t="-421"/>
          <a:stretch>
            <a:fillRect/>
          </a:stretch>
        </p:blipFill>
        <p:spPr>
          <a:xfrm>
            <a:off x="0" y="1981200"/>
            <a:ext cx="9144000" cy="4876800"/>
          </a:xfrm>
        </p:spPr>
      </p:pic>
      <p:sp>
        <p:nvSpPr>
          <p:cNvPr id="2" name="Title 1"/>
          <p:cNvSpPr>
            <a:spLocks noGrp="1"/>
          </p:cNvSpPr>
          <p:nvPr>
            <p:ph type="title"/>
          </p:nvPr>
        </p:nvSpPr>
        <p:spPr>
          <a:xfrm>
            <a:off x="457200" y="-152400"/>
            <a:ext cx="8229600" cy="1143000"/>
          </a:xfrm>
        </p:spPr>
        <p:txBody>
          <a:bodyPr/>
          <a:lstStyle/>
          <a:p>
            <a:r>
              <a:rPr lang="it-IT" dirty="0" smtClean="0"/>
              <a:t>Virgo site seism</a:t>
            </a:r>
            <a:endParaRPr lang="it-IT" dirty="0"/>
          </a:p>
        </p:txBody>
      </p:sp>
      <p:sp>
        <p:nvSpPr>
          <p:cNvPr id="8" name="TextBox 7"/>
          <p:cNvSpPr txBox="1"/>
          <p:nvPr/>
        </p:nvSpPr>
        <p:spPr>
          <a:xfrm>
            <a:off x="533400" y="753070"/>
            <a:ext cx="8540030" cy="1200329"/>
          </a:xfrm>
          <a:prstGeom prst="rect">
            <a:avLst/>
          </a:prstGeom>
          <a:noFill/>
        </p:spPr>
        <p:txBody>
          <a:bodyPr wrap="none" rtlCol="0">
            <a:spAutoFit/>
          </a:bodyPr>
          <a:lstStyle/>
          <a:p>
            <a:r>
              <a:rPr lang="it-IT" dirty="0" smtClean="0"/>
              <a:t>Central Building floor, Guralp 40T</a:t>
            </a:r>
          </a:p>
          <a:p>
            <a:r>
              <a:rPr lang="it-IT" dirty="0" smtClean="0">
                <a:solidFill>
                  <a:schemeClr val="bg2">
                    <a:lumMod val="50000"/>
                  </a:schemeClr>
                </a:solidFill>
              </a:rPr>
              <a:t>SHADOW</a:t>
            </a:r>
            <a:r>
              <a:rPr lang="it-IT" dirty="0" smtClean="0"/>
              <a:t> = spectral noise variation density based on 1-year data</a:t>
            </a:r>
          </a:p>
          <a:p>
            <a:r>
              <a:rPr lang="it-IT" dirty="0" smtClean="0"/>
              <a:t>SOLID BLACK  = median</a:t>
            </a:r>
          </a:p>
          <a:p>
            <a:r>
              <a:rPr lang="it-IT" dirty="0" smtClean="0">
                <a:solidFill>
                  <a:srgbClr val="CC00FF"/>
                </a:solidFill>
              </a:rPr>
              <a:t>PURPLE</a:t>
            </a:r>
            <a:r>
              <a:rPr lang="it-IT" dirty="0" smtClean="0"/>
              <a:t> = 99% of time seism is below this curve, </a:t>
            </a:r>
            <a:r>
              <a:rPr lang="it-IT" dirty="0" smtClean="0">
                <a:solidFill>
                  <a:srgbClr val="FF0000"/>
                </a:solidFill>
              </a:rPr>
              <a:t>RED</a:t>
            </a:r>
            <a:r>
              <a:rPr lang="it-IT" dirty="0" smtClean="0"/>
              <a:t> = Peterson’s Low High Noise models</a:t>
            </a:r>
            <a:endParaRPr lang="it-IT" dirty="0"/>
          </a:p>
        </p:txBody>
      </p:sp>
      <p:sp>
        <p:nvSpPr>
          <p:cNvPr id="12" name="TextBox 11"/>
          <p:cNvSpPr txBox="1"/>
          <p:nvPr/>
        </p:nvSpPr>
        <p:spPr>
          <a:xfrm>
            <a:off x="4876800" y="2590800"/>
            <a:ext cx="1090555" cy="646331"/>
          </a:xfrm>
          <a:prstGeom prst="rect">
            <a:avLst/>
          </a:prstGeom>
          <a:noFill/>
        </p:spPr>
        <p:txBody>
          <a:bodyPr wrap="none" rtlCol="0">
            <a:spAutoFit/>
          </a:bodyPr>
          <a:lstStyle/>
          <a:p>
            <a:r>
              <a:rPr lang="it-IT" dirty="0" smtClean="0"/>
              <a:t>Bridges, </a:t>
            </a:r>
          </a:p>
          <a:p>
            <a:r>
              <a:rPr lang="it-IT" dirty="0" smtClean="0"/>
              <a:t>site roads</a:t>
            </a:r>
          </a:p>
        </p:txBody>
      </p:sp>
      <p:sp>
        <p:nvSpPr>
          <p:cNvPr id="16" name="TextBox 15"/>
          <p:cNvSpPr txBox="1"/>
          <p:nvPr/>
        </p:nvSpPr>
        <p:spPr>
          <a:xfrm>
            <a:off x="6400800" y="2590800"/>
            <a:ext cx="1617302" cy="646331"/>
          </a:xfrm>
          <a:prstGeom prst="rect">
            <a:avLst/>
          </a:prstGeom>
          <a:noFill/>
        </p:spPr>
        <p:txBody>
          <a:bodyPr wrap="none" rtlCol="0">
            <a:spAutoFit/>
          </a:bodyPr>
          <a:lstStyle/>
          <a:p>
            <a:r>
              <a:rPr lang="it-IT" dirty="0" smtClean="0"/>
              <a:t>Virgo </a:t>
            </a:r>
          </a:p>
          <a:p>
            <a:r>
              <a:rPr lang="it-IT" dirty="0" smtClean="0"/>
              <a:t>Infrastructures </a:t>
            </a:r>
          </a:p>
        </p:txBody>
      </p:sp>
      <p:sp>
        <p:nvSpPr>
          <p:cNvPr id="17" name="TextBox 16"/>
          <p:cNvSpPr txBox="1"/>
          <p:nvPr/>
        </p:nvSpPr>
        <p:spPr>
          <a:xfrm>
            <a:off x="3733800" y="2514600"/>
            <a:ext cx="516488" cy="369332"/>
          </a:xfrm>
          <a:prstGeom prst="rect">
            <a:avLst/>
          </a:prstGeom>
          <a:noFill/>
        </p:spPr>
        <p:txBody>
          <a:bodyPr wrap="none" rtlCol="0">
            <a:spAutoFit/>
          </a:bodyPr>
          <a:lstStyle/>
          <a:p>
            <a:r>
              <a:rPr lang="it-IT" dirty="0" smtClean="0"/>
              <a:t>Sea</a:t>
            </a:r>
          </a:p>
        </p:txBody>
      </p:sp>
      <p:sp>
        <p:nvSpPr>
          <p:cNvPr id="18" name="TextBox 17"/>
          <p:cNvSpPr txBox="1"/>
          <p:nvPr/>
        </p:nvSpPr>
        <p:spPr>
          <a:xfrm>
            <a:off x="1524000" y="2057400"/>
            <a:ext cx="1164806" cy="646331"/>
          </a:xfrm>
          <a:prstGeom prst="rect">
            <a:avLst/>
          </a:prstGeom>
          <a:noFill/>
        </p:spPr>
        <p:txBody>
          <a:bodyPr wrap="none" rtlCol="0">
            <a:spAutoFit/>
          </a:bodyPr>
          <a:lstStyle/>
          <a:p>
            <a:r>
              <a:rPr lang="it-IT" dirty="0" smtClean="0"/>
              <a:t>Wind &amp; </a:t>
            </a:r>
          </a:p>
          <a:p>
            <a:r>
              <a:rPr lang="it-IT" dirty="0" smtClean="0"/>
              <a:t>teleseisms</a:t>
            </a:r>
          </a:p>
        </p:txBody>
      </p:sp>
      <p:sp>
        <p:nvSpPr>
          <p:cNvPr id="19" name="Rectangle 18"/>
          <p:cNvSpPr/>
          <p:nvPr/>
        </p:nvSpPr>
        <p:spPr>
          <a:xfrm>
            <a:off x="4800600" y="2514600"/>
            <a:ext cx="1600200" cy="3429000"/>
          </a:xfrm>
          <a:prstGeom prst="rect">
            <a:avLst/>
          </a:prstGeom>
          <a:solidFill>
            <a:srgbClr val="00FF00">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ctangle 19"/>
          <p:cNvSpPr/>
          <p:nvPr/>
        </p:nvSpPr>
        <p:spPr>
          <a:xfrm>
            <a:off x="6477000" y="2438400"/>
            <a:ext cx="1447800" cy="3657600"/>
          </a:xfrm>
          <a:prstGeom prst="rect">
            <a:avLst/>
          </a:prstGeom>
          <a:solidFill>
            <a:srgbClr val="FF0000">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ctangle 20"/>
          <p:cNvSpPr/>
          <p:nvPr/>
        </p:nvSpPr>
        <p:spPr>
          <a:xfrm>
            <a:off x="2895600" y="2514600"/>
            <a:ext cx="1752600" cy="3412602"/>
          </a:xfrm>
          <a:prstGeom prst="rect">
            <a:avLst/>
          </a:prstGeom>
          <a:solidFill>
            <a:srgbClr val="1010FC">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lide Number Placeholder 12"/>
          <p:cNvSpPr>
            <a:spLocks noGrp="1"/>
          </p:cNvSpPr>
          <p:nvPr>
            <p:ph type="sldNum" sz="quarter" idx="12"/>
          </p:nvPr>
        </p:nvSpPr>
        <p:spPr/>
        <p:txBody>
          <a:bodyPr/>
          <a:lstStyle/>
          <a:p>
            <a:fld id="{B6F15528-21DE-4FAA-801E-634DDDAF4B2B}" type="slidenum">
              <a:rPr lang="en-US" smtClean="0"/>
              <a:pPr/>
              <a:t>37</a:t>
            </a:fld>
            <a:endParaRPr lang="en-US"/>
          </a:p>
        </p:txBody>
      </p:sp>
      <p:sp>
        <p:nvSpPr>
          <p:cNvPr id="14" name="Rectangle 13"/>
          <p:cNvSpPr/>
          <p:nvPr/>
        </p:nvSpPr>
        <p:spPr>
          <a:xfrm>
            <a:off x="1066800" y="2057400"/>
            <a:ext cx="1752600" cy="3886200"/>
          </a:xfrm>
          <a:prstGeom prst="rect">
            <a:avLst/>
          </a:prstGeom>
          <a:solidFill>
            <a:schemeClr val="accent6">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t-IT" dirty="0"/>
          </a:p>
        </p:txBody>
      </p:sp>
      <p:sp>
        <p:nvSpPr>
          <p:cNvPr id="3" name="Content Placeholder 2"/>
          <p:cNvSpPr>
            <a:spLocks noGrp="1"/>
          </p:cNvSpPr>
          <p:nvPr>
            <p:ph idx="1"/>
          </p:nvPr>
        </p:nvSpPr>
        <p:spPr/>
        <p:txBody>
          <a:bodyPr/>
          <a:lstStyle/>
          <a:p>
            <a:r>
              <a:rPr lang="it-IT" dirty="0" smtClean="0"/>
              <a:t>our Commercial sensors “versus” Super-Attenuator sensors</a:t>
            </a:r>
            <a:endParaRPr lang="it-I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38</a:t>
            </a:fld>
            <a:endParaRPr lang="en-US"/>
          </a:p>
        </p:txBody>
      </p:sp>
      <p:sp>
        <p:nvSpPr>
          <p:cNvPr id="6" name="Footer Placeholder 4"/>
          <p:cNvSpPr>
            <a:spLocks noGrp="1"/>
          </p:cNvSpPr>
          <p:nvPr>
            <p:ph type="ftr" sz="quarter" idx="11"/>
          </p:nvPr>
        </p:nvSpPr>
        <p:spPr>
          <a:xfrm>
            <a:off x="0" y="6492875"/>
            <a:ext cx="5791200" cy="365125"/>
          </a:xfrm>
        </p:spPr>
        <p:txBody>
          <a:bodyPr/>
          <a:lstStyle/>
          <a:p>
            <a:r>
              <a:rPr lang="en-US" dirty="0" smtClean="0"/>
              <a:t>Geophysics &amp; GW Workshop IPGP Paris, April 17,18 2012</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it-IT" dirty="0" smtClean="0"/>
              <a:t>Quiet night</a:t>
            </a:r>
            <a:endParaRPr lang="it-I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39</a:t>
            </a:fld>
            <a:endParaRPr lang="en-US"/>
          </a:p>
        </p:txBody>
      </p:sp>
      <p:sp>
        <p:nvSpPr>
          <p:cNvPr id="6" name="Footer Placeholder 4"/>
          <p:cNvSpPr>
            <a:spLocks noGrp="1"/>
          </p:cNvSpPr>
          <p:nvPr>
            <p:ph type="ftr" sz="quarter" idx="11"/>
          </p:nvPr>
        </p:nvSpPr>
        <p:spPr>
          <a:xfrm>
            <a:off x="0" y="6492875"/>
            <a:ext cx="5791200" cy="365125"/>
          </a:xfrm>
        </p:spPr>
        <p:txBody>
          <a:bodyPr/>
          <a:lstStyle/>
          <a:p>
            <a:r>
              <a:rPr lang="en-US" dirty="0" smtClean="0"/>
              <a:t>Geophysics &amp; GW Workshop IPGP Paris, April 17,18 2012</a:t>
            </a:r>
            <a:endParaRPr lang="en-US" dirty="0"/>
          </a:p>
        </p:txBody>
      </p:sp>
      <p:pic>
        <p:nvPicPr>
          <p:cNvPr id="8" name="Picture 7" descr="confronto_SA_guralp_1.gif"/>
          <p:cNvPicPr>
            <a:picLocks noChangeAspect="1"/>
          </p:cNvPicPr>
          <p:nvPr/>
        </p:nvPicPr>
        <p:blipFill>
          <a:blip r:embed="rId2" cstate="print"/>
          <a:stretch>
            <a:fillRect/>
          </a:stretch>
        </p:blipFill>
        <p:spPr>
          <a:xfrm>
            <a:off x="1440000" y="1080000"/>
            <a:ext cx="6618446" cy="5367814"/>
          </a:xfrm>
          <a:prstGeom prst="rect">
            <a:avLst/>
          </a:prstGeom>
        </p:spPr>
      </p:pic>
      <p:sp>
        <p:nvSpPr>
          <p:cNvPr id="9" name="Rectangle 8"/>
          <p:cNvSpPr/>
          <p:nvPr/>
        </p:nvSpPr>
        <p:spPr>
          <a:xfrm>
            <a:off x="2590800" y="990600"/>
            <a:ext cx="1752600" cy="5334000"/>
          </a:xfrm>
          <a:prstGeom prst="rect">
            <a:avLst/>
          </a:prstGeom>
          <a:solidFill>
            <a:schemeClr val="accent6">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it-IT" dirty="0" smtClean="0"/>
              <a:t>List of sensors</a:t>
            </a:r>
            <a:endParaRPr lang="it-IT" dirty="0"/>
          </a:p>
        </p:txBody>
      </p:sp>
      <p:sp>
        <p:nvSpPr>
          <p:cNvPr id="3" name="Content Placeholder 2"/>
          <p:cNvSpPr>
            <a:spLocks noGrp="1"/>
          </p:cNvSpPr>
          <p:nvPr>
            <p:ph idx="1"/>
          </p:nvPr>
        </p:nvSpPr>
        <p:spPr>
          <a:xfrm>
            <a:off x="381000" y="1447801"/>
            <a:ext cx="8534400" cy="4343400"/>
          </a:xfrm>
        </p:spPr>
        <p:txBody>
          <a:bodyPr>
            <a:normAutofit/>
          </a:bodyPr>
          <a:lstStyle/>
          <a:p>
            <a:pPr>
              <a:buNone/>
            </a:pPr>
            <a:r>
              <a:rPr lang="it-IT" sz="2400" dirty="0" smtClean="0">
                <a:solidFill>
                  <a:srgbClr val="FF0000"/>
                </a:solidFill>
              </a:rPr>
              <a:t>SLOW sensors (sampling frequency = 1Hz)</a:t>
            </a:r>
          </a:p>
          <a:p>
            <a:r>
              <a:rPr lang="it-IT" sz="2000" b="1" dirty="0" smtClean="0"/>
              <a:t>Weather station, </a:t>
            </a:r>
            <a:r>
              <a:rPr lang="it-IT" sz="2000" dirty="0" smtClean="0"/>
              <a:t>Vantage Pro2 by Davis (wind speed and direction,  external  temperature and humidity, rain)</a:t>
            </a:r>
          </a:p>
          <a:p>
            <a:r>
              <a:rPr lang="it-IT" sz="2000" b="1" dirty="0" smtClean="0"/>
              <a:t>Lightning detector</a:t>
            </a:r>
            <a:r>
              <a:rPr lang="it-IT" sz="2000" dirty="0" smtClean="0"/>
              <a:t>, LD-250 from Boltek (strikes distance and angle up to 400km distance)</a:t>
            </a:r>
          </a:p>
          <a:p>
            <a:r>
              <a:rPr lang="it-IT" sz="2000" b="1" dirty="0" smtClean="0"/>
              <a:t>Temperature probes</a:t>
            </a:r>
            <a:r>
              <a:rPr lang="it-IT" sz="2000" dirty="0" smtClean="0"/>
              <a:t>, AD 590 MF, 1 µA/K thermocouples, monitor buildings and in-vacuum temperature</a:t>
            </a:r>
          </a:p>
          <a:p>
            <a:r>
              <a:rPr lang="it-IT" sz="2000" b="1" dirty="0" smtClean="0"/>
              <a:t>Humidity probes</a:t>
            </a:r>
            <a:r>
              <a:rPr lang="it-IT" sz="2000" dirty="0" smtClean="0"/>
              <a:t>, based on polymer capacitance, </a:t>
            </a:r>
          </a:p>
          <a:p>
            <a:r>
              <a:rPr lang="it-IT" sz="2000" b="1" dirty="0" smtClean="0"/>
              <a:t>Pressure probes</a:t>
            </a:r>
            <a:r>
              <a:rPr lang="it-IT" sz="2000" dirty="0" smtClean="0"/>
              <a:t>, piezoresistive transducers, 45.9 mV/kPa</a:t>
            </a:r>
          </a:p>
          <a:p>
            <a:pPr>
              <a:buNone/>
            </a:pPr>
            <a:endParaRPr lang="it-IT" sz="1800" dirty="0" smtClean="0"/>
          </a:p>
          <a:p>
            <a:pPr>
              <a:buNone/>
            </a:pPr>
            <a:r>
              <a:rPr lang="it-IT" sz="1800" dirty="0" smtClean="0"/>
              <a:t>More INFO: </a:t>
            </a:r>
            <a:r>
              <a:rPr lang="it-IT" sz="1800" dirty="0" smtClean="0">
                <a:hlinkClick r:id="rId2"/>
              </a:rPr>
              <a:t>http://wwwcascina.virgo.infn.it/EnvMon/sensors.htm</a:t>
            </a:r>
            <a:endParaRPr lang="it-IT" sz="1800" dirty="0" smtClean="0"/>
          </a:p>
        </p:txBody>
      </p:sp>
      <p:sp>
        <p:nvSpPr>
          <p:cNvPr id="4" name="Slide Number Placeholder 3"/>
          <p:cNvSpPr>
            <a:spLocks noGrp="1"/>
          </p:cNvSpPr>
          <p:nvPr>
            <p:ph type="sldNum" sz="quarter" idx="12"/>
          </p:nvPr>
        </p:nvSpPr>
        <p:spPr/>
        <p:txBody>
          <a:bodyPr/>
          <a:lstStyle/>
          <a:p>
            <a:fld id="{B6F15528-21DE-4FAA-801E-634DDDAF4B2B}" type="slidenum">
              <a:rPr lang="en-US" smtClean="0"/>
              <a:pPr/>
              <a:t>4</a:t>
            </a:fld>
            <a:endParaRPr lang="en-US"/>
          </a:p>
        </p:txBody>
      </p:sp>
      <p:sp>
        <p:nvSpPr>
          <p:cNvPr id="7" name="Footer Placeholder 4"/>
          <p:cNvSpPr>
            <a:spLocks noGrp="1"/>
          </p:cNvSpPr>
          <p:nvPr>
            <p:ph type="ftr" sz="quarter" idx="11"/>
          </p:nvPr>
        </p:nvSpPr>
        <p:spPr>
          <a:xfrm>
            <a:off x="0" y="6477000"/>
            <a:ext cx="5791200" cy="365125"/>
          </a:xfrm>
        </p:spPr>
        <p:txBody>
          <a:bodyPr/>
          <a:lstStyle/>
          <a:p>
            <a:r>
              <a:rPr lang="en-US" dirty="0" smtClean="0"/>
              <a:t>Geophysics &amp; GW Workshop IPGP Paris, April 17,18 2012</a:t>
            </a: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it-IT" dirty="0" smtClean="0">
                <a:solidFill>
                  <a:srgbClr val="CC00FF"/>
                </a:solidFill>
              </a:rPr>
              <a:t>Some wind (few km/h)</a:t>
            </a:r>
            <a:endParaRPr lang="it-IT" dirty="0">
              <a:solidFill>
                <a:srgbClr val="CC00FF"/>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40</a:t>
            </a:fld>
            <a:endParaRPr lang="en-US"/>
          </a:p>
        </p:txBody>
      </p:sp>
      <p:sp>
        <p:nvSpPr>
          <p:cNvPr id="6" name="Footer Placeholder 4"/>
          <p:cNvSpPr>
            <a:spLocks noGrp="1"/>
          </p:cNvSpPr>
          <p:nvPr>
            <p:ph type="ftr" sz="quarter" idx="11"/>
          </p:nvPr>
        </p:nvSpPr>
        <p:spPr>
          <a:xfrm>
            <a:off x="0" y="6492875"/>
            <a:ext cx="5791200" cy="365125"/>
          </a:xfrm>
        </p:spPr>
        <p:txBody>
          <a:bodyPr/>
          <a:lstStyle/>
          <a:p>
            <a:r>
              <a:rPr lang="en-US" dirty="0" smtClean="0"/>
              <a:t>Geophysics &amp; GW Workshop IPGP Paris, April 17,18 2012</a:t>
            </a:r>
            <a:endParaRPr lang="en-US" dirty="0"/>
          </a:p>
        </p:txBody>
      </p:sp>
      <p:pic>
        <p:nvPicPr>
          <p:cNvPr id="9" name="Content Placeholder 8" descr="confronto_SA_guralp_2.gif"/>
          <p:cNvPicPr>
            <a:picLocks noGrp="1" noChangeAspect="1"/>
          </p:cNvPicPr>
          <p:nvPr>
            <p:ph idx="1"/>
          </p:nvPr>
        </p:nvPicPr>
        <p:blipFill>
          <a:blip r:embed="rId2" cstate="print"/>
          <a:stretch>
            <a:fillRect/>
          </a:stretch>
        </p:blipFill>
        <p:spPr>
          <a:xfrm>
            <a:off x="1440000" y="1080000"/>
            <a:ext cx="6618446" cy="5367814"/>
          </a:xfrm>
        </p:spPr>
      </p:pic>
      <p:sp>
        <p:nvSpPr>
          <p:cNvPr id="10" name="Rectangle 9"/>
          <p:cNvSpPr/>
          <p:nvPr/>
        </p:nvSpPr>
        <p:spPr>
          <a:xfrm>
            <a:off x="2590800" y="990600"/>
            <a:ext cx="1752600" cy="5334000"/>
          </a:xfrm>
          <a:prstGeom prst="rect">
            <a:avLst/>
          </a:prstGeom>
          <a:solidFill>
            <a:schemeClr val="accent6">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it-IT" dirty="0" smtClean="0">
                <a:solidFill>
                  <a:srgbClr val="FF0000"/>
                </a:solidFill>
              </a:rPr>
              <a:t>Stronger wind (&gt;15km/h)</a:t>
            </a:r>
            <a:endParaRPr lang="it-IT" dirty="0">
              <a:solidFill>
                <a:srgbClr val="FF000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41</a:t>
            </a:fld>
            <a:endParaRPr lang="en-US"/>
          </a:p>
        </p:txBody>
      </p:sp>
      <p:sp>
        <p:nvSpPr>
          <p:cNvPr id="6" name="Footer Placeholder 4"/>
          <p:cNvSpPr>
            <a:spLocks noGrp="1"/>
          </p:cNvSpPr>
          <p:nvPr>
            <p:ph type="ftr" sz="quarter" idx="11"/>
          </p:nvPr>
        </p:nvSpPr>
        <p:spPr>
          <a:xfrm>
            <a:off x="0" y="6492875"/>
            <a:ext cx="5791200" cy="365125"/>
          </a:xfrm>
        </p:spPr>
        <p:txBody>
          <a:bodyPr/>
          <a:lstStyle/>
          <a:p>
            <a:r>
              <a:rPr lang="en-US" dirty="0" smtClean="0"/>
              <a:t>Geophysics &amp; GW Workshop IPGP Paris, April 17,18 2012</a:t>
            </a:r>
            <a:endParaRPr lang="en-US" dirty="0"/>
          </a:p>
        </p:txBody>
      </p:sp>
      <p:pic>
        <p:nvPicPr>
          <p:cNvPr id="9" name="Content Placeholder 8" descr="confronto_SA_guralp_3.gif"/>
          <p:cNvPicPr>
            <a:picLocks noGrp="1" noChangeAspect="1"/>
          </p:cNvPicPr>
          <p:nvPr>
            <p:ph idx="1"/>
          </p:nvPr>
        </p:nvPicPr>
        <p:blipFill>
          <a:blip r:embed="rId2" cstate="print"/>
          <a:stretch>
            <a:fillRect/>
          </a:stretch>
        </p:blipFill>
        <p:spPr>
          <a:xfrm>
            <a:off x="1440000" y="1080000"/>
            <a:ext cx="6618446" cy="5367814"/>
          </a:xfrm>
        </p:spPr>
      </p:pic>
      <p:sp>
        <p:nvSpPr>
          <p:cNvPr id="10" name="Rectangle 9"/>
          <p:cNvSpPr/>
          <p:nvPr/>
        </p:nvSpPr>
        <p:spPr>
          <a:xfrm>
            <a:off x="2590800" y="990600"/>
            <a:ext cx="1752600" cy="5334000"/>
          </a:xfrm>
          <a:prstGeom prst="rect">
            <a:avLst/>
          </a:prstGeom>
          <a:solidFill>
            <a:schemeClr val="accent6">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it-IT" dirty="0" smtClean="0">
                <a:solidFill>
                  <a:srgbClr val="00E266"/>
                </a:solidFill>
              </a:rPr>
              <a:t>and one Earthquake (6.2 Japan)</a:t>
            </a:r>
            <a:endParaRPr lang="it-IT" dirty="0">
              <a:solidFill>
                <a:srgbClr val="00E266"/>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42</a:t>
            </a:fld>
            <a:endParaRPr lang="en-US"/>
          </a:p>
        </p:txBody>
      </p:sp>
      <p:sp>
        <p:nvSpPr>
          <p:cNvPr id="6" name="Footer Placeholder 4"/>
          <p:cNvSpPr>
            <a:spLocks noGrp="1"/>
          </p:cNvSpPr>
          <p:nvPr>
            <p:ph type="ftr" sz="quarter" idx="11"/>
          </p:nvPr>
        </p:nvSpPr>
        <p:spPr>
          <a:xfrm>
            <a:off x="0" y="6492875"/>
            <a:ext cx="5791200" cy="365125"/>
          </a:xfrm>
        </p:spPr>
        <p:txBody>
          <a:bodyPr/>
          <a:lstStyle/>
          <a:p>
            <a:r>
              <a:rPr lang="en-US" dirty="0" smtClean="0"/>
              <a:t>Geophysics &amp; GW Workshop IPGP Paris, April 17,18 2012</a:t>
            </a:r>
            <a:endParaRPr lang="en-US" dirty="0"/>
          </a:p>
        </p:txBody>
      </p:sp>
      <p:pic>
        <p:nvPicPr>
          <p:cNvPr id="9" name="Content Placeholder 8" descr="confronto_SA_guralp_4.gif"/>
          <p:cNvPicPr>
            <a:picLocks noGrp="1" noChangeAspect="1"/>
          </p:cNvPicPr>
          <p:nvPr>
            <p:ph idx="1"/>
          </p:nvPr>
        </p:nvPicPr>
        <p:blipFill>
          <a:blip r:embed="rId2" cstate="print"/>
          <a:stretch>
            <a:fillRect/>
          </a:stretch>
        </p:blipFill>
        <p:spPr>
          <a:xfrm>
            <a:off x="1440000" y="1080000"/>
            <a:ext cx="6618446" cy="5367814"/>
          </a:xfrm>
        </p:spPr>
      </p:pic>
      <p:sp>
        <p:nvSpPr>
          <p:cNvPr id="10" name="Rectangle 9"/>
          <p:cNvSpPr/>
          <p:nvPr/>
        </p:nvSpPr>
        <p:spPr>
          <a:xfrm>
            <a:off x="2590800" y="990600"/>
            <a:ext cx="1752600" cy="5334000"/>
          </a:xfrm>
          <a:prstGeom prst="rect">
            <a:avLst/>
          </a:prstGeom>
          <a:solidFill>
            <a:schemeClr val="accent6">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it-IT" dirty="0" smtClean="0">
                <a:solidFill>
                  <a:srgbClr val="00E266"/>
                </a:solidFill>
              </a:rPr>
              <a:t>Same Earthquake, time</a:t>
            </a:r>
            <a:endParaRPr lang="it-IT" dirty="0">
              <a:solidFill>
                <a:srgbClr val="00E266"/>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43</a:t>
            </a:fld>
            <a:endParaRPr lang="en-US"/>
          </a:p>
        </p:txBody>
      </p:sp>
      <p:sp>
        <p:nvSpPr>
          <p:cNvPr id="6" name="Footer Placeholder 4"/>
          <p:cNvSpPr>
            <a:spLocks noGrp="1"/>
          </p:cNvSpPr>
          <p:nvPr>
            <p:ph type="ftr" sz="quarter" idx="11"/>
          </p:nvPr>
        </p:nvSpPr>
        <p:spPr>
          <a:xfrm>
            <a:off x="0" y="6492875"/>
            <a:ext cx="5791200" cy="365125"/>
          </a:xfrm>
        </p:spPr>
        <p:txBody>
          <a:bodyPr/>
          <a:lstStyle/>
          <a:p>
            <a:r>
              <a:rPr lang="en-US" dirty="0" smtClean="0"/>
              <a:t>Geophysics &amp; GW Workshop IPGP Paris, April 17,18 2012</a:t>
            </a:r>
            <a:endParaRPr lang="en-US" dirty="0"/>
          </a:p>
        </p:txBody>
      </p:sp>
      <p:pic>
        <p:nvPicPr>
          <p:cNvPr id="9" name="Content Placeholder 8" descr="quake_tempo_displ.png"/>
          <p:cNvPicPr>
            <a:picLocks noGrp="1" noChangeAspect="1"/>
          </p:cNvPicPr>
          <p:nvPr>
            <p:ph idx="1"/>
          </p:nvPr>
        </p:nvPicPr>
        <p:blipFill>
          <a:blip r:embed="rId2" cstate="print"/>
          <a:stretch>
            <a:fillRect/>
          </a:stretch>
        </p:blipFill>
        <p:spPr>
          <a:xfrm>
            <a:off x="882740" y="2057400"/>
            <a:ext cx="7378520" cy="4525963"/>
          </a:xfrm>
        </p:spPr>
      </p:pic>
      <p:sp>
        <p:nvSpPr>
          <p:cNvPr id="7" name="TextBox 6"/>
          <p:cNvSpPr txBox="1"/>
          <p:nvPr/>
        </p:nvSpPr>
        <p:spPr>
          <a:xfrm>
            <a:off x="2971800" y="1295400"/>
            <a:ext cx="5475345" cy="646331"/>
          </a:xfrm>
          <a:prstGeom prst="rect">
            <a:avLst/>
          </a:prstGeom>
          <a:noFill/>
        </p:spPr>
        <p:txBody>
          <a:bodyPr wrap="none" rtlCol="0">
            <a:spAutoFit/>
          </a:bodyPr>
          <a:lstStyle/>
          <a:p>
            <a:r>
              <a:rPr lang="it-IT" dirty="0" smtClean="0">
                <a:solidFill>
                  <a:srgbClr val="FF0000"/>
                </a:solidFill>
              </a:rPr>
              <a:t>RED = WI super-attenuator top stage “x” and “z” sensors</a:t>
            </a:r>
          </a:p>
          <a:p>
            <a:r>
              <a:rPr lang="it-IT" dirty="0" smtClean="0">
                <a:solidFill>
                  <a:srgbClr val="1010FC"/>
                </a:solidFill>
              </a:rPr>
              <a:t>BLUE= Guralp 40T sensor. </a:t>
            </a:r>
            <a:endParaRPr lang="it-IT" dirty="0">
              <a:solidFill>
                <a:srgbClr val="1010FC"/>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solidFill>
                  <a:srgbClr val="00E266"/>
                </a:solidFill>
              </a:rPr>
              <a:t>Same Earthquake, time zoom-in</a:t>
            </a:r>
            <a:endParaRPr lang="it-IT" dirty="0">
              <a:solidFill>
                <a:srgbClr val="00E266"/>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44</a:t>
            </a:fld>
            <a:endParaRPr lang="en-US"/>
          </a:p>
        </p:txBody>
      </p:sp>
      <p:sp>
        <p:nvSpPr>
          <p:cNvPr id="6" name="Footer Placeholder 4"/>
          <p:cNvSpPr>
            <a:spLocks noGrp="1"/>
          </p:cNvSpPr>
          <p:nvPr>
            <p:ph type="ftr" sz="quarter" idx="11"/>
          </p:nvPr>
        </p:nvSpPr>
        <p:spPr>
          <a:xfrm>
            <a:off x="0" y="6492875"/>
            <a:ext cx="5791200" cy="365125"/>
          </a:xfrm>
        </p:spPr>
        <p:txBody>
          <a:bodyPr/>
          <a:lstStyle/>
          <a:p>
            <a:r>
              <a:rPr lang="en-US" dirty="0" smtClean="0"/>
              <a:t>Geophysics &amp; GW Workshop IPGP Paris, April 17,18 2012</a:t>
            </a:r>
            <a:endParaRPr lang="en-US" dirty="0"/>
          </a:p>
        </p:txBody>
      </p:sp>
      <p:pic>
        <p:nvPicPr>
          <p:cNvPr id="9" name="Content Placeholder 8" descr="quake_tempo_displ_zoom.png"/>
          <p:cNvPicPr>
            <a:picLocks noGrp="1" noChangeAspect="1"/>
          </p:cNvPicPr>
          <p:nvPr>
            <p:ph idx="1"/>
          </p:nvPr>
        </p:nvPicPr>
        <p:blipFill>
          <a:blip r:embed="rId2" cstate="print"/>
          <a:stretch>
            <a:fillRect/>
          </a:stretch>
        </p:blipFill>
        <p:spPr>
          <a:xfrm>
            <a:off x="882740" y="1951037"/>
            <a:ext cx="7378520" cy="4525963"/>
          </a:xfrm>
        </p:spPr>
      </p:pic>
      <p:sp>
        <p:nvSpPr>
          <p:cNvPr id="7" name="TextBox 6"/>
          <p:cNvSpPr txBox="1"/>
          <p:nvPr/>
        </p:nvSpPr>
        <p:spPr>
          <a:xfrm>
            <a:off x="2362200" y="1219200"/>
            <a:ext cx="6642844" cy="923330"/>
          </a:xfrm>
          <a:prstGeom prst="rect">
            <a:avLst/>
          </a:prstGeom>
          <a:noFill/>
        </p:spPr>
        <p:txBody>
          <a:bodyPr wrap="none" rtlCol="0">
            <a:spAutoFit/>
          </a:bodyPr>
          <a:lstStyle/>
          <a:p>
            <a:r>
              <a:rPr lang="it-IT" dirty="0" smtClean="0">
                <a:solidFill>
                  <a:srgbClr val="FF0000"/>
                </a:solidFill>
              </a:rPr>
              <a:t>RED = WI super-attenuator top stage “x” and “z” sensors</a:t>
            </a:r>
          </a:p>
          <a:p>
            <a:r>
              <a:rPr lang="it-IT" dirty="0" smtClean="0">
                <a:solidFill>
                  <a:srgbClr val="1010FC"/>
                </a:solidFill>
              </a:rPr>
              <a:t>BLUE= Guralp 40T sensor (integrated to go from vel </a:t>
            </a:r>
            <a:r>
              <a:rPr lang="it-IT" dirty="0" smtClean="0">
                <a:solidFill>
                  <a:srgbClr val="1010FC"/>
                </a:solidFill>
                <a:sym typeface="Wingdings" pitchFamily="2" charset="2"/>
              </a:rPr>
              <a:t> displacement)</a:t>
            </a:r>
          </a:p>
          <a:p>
            <a:r>
              <a:rPr lang="it-IT" dirty="0" smtClean="0">
                <a:sym typeface="Wingdings" pitchFamily="2" charset="2"/>
              </a:rPr>
              <a:t>No compensation for </a:t>
            </a:r>
            <a:r>
              <a:rPr lang="it-IT" i="1" dirty="0" smtClean="0">
                <a:sym typeface="Wingdings" pitchFamily="2" charset="2"/>
              </a:rPr>
              <a:t>sensors frequency response</a:t>
            </a:r>
            <a:r>
              <a:rPr lang="it-IT" dirty="0" smtClean="0">
                <a:sym typeface="Wingdings" pitchFamily="2" charset="2"/>
              </a:rPr>
              <a:t> applied.</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it-IT" dirty="0" smtClean="0">
                <a:solidFill>
                  <a:srgbClr val="00E266"/>
                </a:solidFill>
              </a:rPr>
              <a:t>Same Earthquake, spectrum</a:t>
            </a:r>
            <a:endParaRPr lang="it-IT" dirty="0">
              <a:solidFill>
                <a:srgbClr val="00E266"/>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45</a:t>
            </a:fld>
            <a:endParaRPr lang="en-US"/>
          </a:p>
        </p:txBody>
      </p:sp>
      <p:sp>
        <p:nvSpPr>
          <p:cNvPr id="6" name="Footer Placeholder 4"/>
          <p:cNvSpPr>
            <a:spLocks noGrp="1"/>
          </p:cNvSpPr>
          <p:nvPr>
            <p:ph type="ftr" sz="quarter" idx="11"/>
          </p:nvPr>
        </p:nvSpPr>
        <p:spPr>
          <a:xfrm>
            <a:off x="0" y="6492875"/>
            <a:ext cx="5791200" cy="365125"/>
          </a:xfrm>
        </p:spPr>
        <p:txBody>
          <a:bodyPr/>
          <a:lstStyle/>
          <a:p>
            <a:r>
              <a:rPr lang="en-US" dirty="0" smtClean="0"/>
              <a:t>Geophysics &amp; GW Workshop IPGP Paris, April 17,18 2012</a:t>
            </a:r>
            <a:endParaRPr lang="en-US" dirty="0"/>
          </a:p>
        </p:txBody>
      </p:sp>
      <p:pic>
        <p:nvPicPr>
          <p:cNvPr id="8" name="Content Placeholder 7" descr="confronto_SA_guralp_QUAKE.gif"/>
          <p:cNvPicPr>
            <a:picLocks noGrp="1" noChangeAspect="1"/>
          </p:cNvPicPr>
          <p:nvPr>
            <p:ph idx="1"/>
          </p:nvPr>
        </p:nvPicPr>
        <p:blipFill>
          <a:blip r:embed="rId2" cstate="print"/>
          <a:stretch>
            <a:fillRect/>
          </a:stretch>
        </p:blipFill>
        <p:spPr>
          <a:xfrm>
            <a:off x="152400" y="914400"/>
            <a:ext cx="6019800" cy="5581272"/>
          </a:xfrm>
        </p:spPr>
      </p:pic>
      <p:sp>
        <p:nvSpPr>
          <p:cNvPr id="7" name="TextBox 6"/>
          <p:cNvSpPr txBox="1"/>
          <p:nvPr/>
        </p:nvSpPr>
        <p:spPr>
          <a:xfrm>
            <a:off x="5867400" y="1591270"/>
            <a:ext cx="3200400" cy="1200329"/>
          </a:xfrm>
          <a:prstGeom prst="rect">
            <a:avLst/>
          </a:prstGeom>
          <a:noFill/>
        </p:spPr>
        <p:txBody>
          <a:bodyPr wrap="square" rtlCol="0">
            <a:spAutoFit/>
          </a:bodyPr>
          <a:lstStyle/>
          <a:p>
            <a:r>
              <a:rPr lang="it-IT" dirty="0" smtClean="0">
                <a:solidFill>
                  <a:srgbClr val="FF0000"/>
                </a:solidFill>
              </a:rPr>
              <a:t>RED = Super-Attenuator top stage “x” and “z” sensors (WI)</a:t>
            </a:r>
          </a:p>
          <a:p>
            <a:r>
              <a:rPr lang="it-IT" dirty="0" smtClean="0"/>
              <a:t>BLACK= Guralp 40T sensor. </a:t>
            </a:r>
          </a:p>
          <a:p>
            <a:endParaRPr lang="it-IT" dirty="0" smtClean="0"/>
          </a:p>
        </p:txBody>
      </p:sp>
      <p:sp>
        <p:nvSpPr>
          <p:cNvPr id="9" name="TextBox 8"/>
          <p:cNvSpPr txBox="1"/>
          <p:nvPr/>
        </p:nvSpPr>
        <p:spPr>
          <a:xfrm>
            <a:off x="5867400" y="2743200"/>
            <a:ext cx="3163815" cy="3931846"/>
          </a:xfrm>
          <a:prstGeom prst="rect">
            <a:avLst/>
          </a:prstGeom>
          <a:solidFill>
            <a:schemeClr val="bg1"/>
          </a:solidFill>
        </p:spPr>
        <p:txBody>
          <a:bodyPr wrap="none" rtlCol="0">
            <a:spAutoFit/>
          </a:bodyPr>
          <a:lstStyle/>
          <a:p>
            <a:r>
              <a:rPr lang="it-IT" dirty="0" smtClean="0"/>
              <a:t>Just simple time integration </a:t>
            </a:r>
          </a:p>
          <a:p>
            <a:r>
              <a:rPr lang="it-IT" dirty="0" smtClean="0"/>
              <a:t>applied to Guralp (vel -&gt; displ).</a:t>
            </a:r>
          </a:p>
          <a:p>
            <a:endParaRPr lang="it-IT" dirty="0" smtClean="0">
              <a:solidFill>
                <a:srgbClr val="1010FC"/>
              </a:solidFill>
            </a:endParaRPr>
          </a:p>
          <a:p>
            <a:pPr>
              <a:buFont typeface="Arial" pitchFamily="34" charset="0"/>
              <a:buChar char="•"/>
            </a:pPr>
            <a:r>
              <a:rPr lang="it-IT" dirty="0" smtClean="0">
                <a:solidFill>
                  <a:srgbClr val="1010FC"/>
                </a:solidFill>
              </a:rPr>
              <a:t>  Similar response </a:t>
            </a:r>
          </a:p>
          <a:p>
            <a:r>
              <a:rPr lang="it-IT" dirty="0" smtClean="0">
                <a:solidFill>
                  <a:srgbClr val="1010FC"/>
                </a:solidFill>
              </a:rPr>
              <a:t>between 0.1 and 2 Hz</a:t>
            </a:r>
          </a:p>
          <a:p>
            <a:endParaRPr lang="it-IT" sz="1100" dirty="0" smtClean="0">
              <a:solidFill>
                <a:srgbClr val="1010FC"/>
              </a:solidFill>
            </a:endParaRPr>
          </a:p>
          <a:p>
            <a:pPr>
              <a:buFont typeface="Arial" pitchFamily="34" charset="0"/>
              <a:buChar char="•"/>
            </a:pPr>
            <a:r>
              <a:rPr lang="it-IT" dirty="0" smtClean="0">
                <a:solidFill>
                  <a:srgbClr val="1010FC"/>
                </a:solidFill>
              </a:rPr>
              <a:t> Around 0.1 Hz difference is </a:t>
            </a:r>
          </a:p>
          <a:p>
            <a:r>
              <a:rPr lang="it-IT" dirty="0" smtClean="0">
                <a:solidFill>
                  <a:srgbClr val="1010FC"/>
                </a:solidFill>
              </a:rPr>
              <a:t>presumably due to </a:t>
            </a:r>
          </a:p>
          <a:p>
            <a:r>
              <a:rPr lang="it-IT" dirty="0" smtClean="0">
                <a:solidFill>
                  <a:srgbClr val="1010FC"/>
                </a:solidFill>
              </a:rPr>
              <a:t>SA control loop which here is  </a:t>
            </a:r>
          </a:p>
          <a:p>
            <a:r>
              <a:rPr lang="it-IT" dirty="0" smtClean="0">
                <a:solidFill>
                  <a:srgbClr val="1010FC"/>
                </a:solidFill>
              </a:rPr>
              <a:t>NOT compensated.</a:t>
            </a:r>
          </a:p>
          <a:p>
            <a:endParaRPr lang="it-IT" sz="1050" dirty="0" smtClean="0">
              <a:solidFill>
                <a:srgbClr val="1010FC"/>
              </a:solidFill>
            </a:endParaRPr>
          </a:p>
          <a:p>
            <a:pPr>
              <a:buFont typeface="Arial" pitchFamily="34" charset="0"/>
              <a:buChar char="•"/>
            </a:pPr>
            <a:r>
              <a:rPr lang="it-IT" dirty="0" smtClean="0">
                <a:solidFill>
                  <a:srgbClr val="1010FC"/>
                </a:solidFill>
              </a:rPr>
              <a:t> Below ≈0.03Hz, Guralp is noisy</a:t>
            </a:r>
          </a:p>
          <a:p>
            <a:endParaRPr lang="it-IT" sz="1200" dirty="0" smtClean="0">
              <a:solidFill>
                <a:srgbClr val="1010FC"/>
              </a:solidFill>
            </a:endParaRPr>
          </a:p>
          <a:p>
            <a:pPr>
              <a:buFont typeface="Arial" pitchFamily="34" charset="0"/>
              <a:buChar char="•"/>
            </a:pPr>
            <a:r>
              <a:rPr lang="it-IT" dirty="0" smtClean="0">
                <a:solidFill>
                  <a:srgbClr val="1010FC"/>
                </a:solidFill>
              </a:rPr>
              <a:t> Above 3Hz, SA sensor is noisy</a:t>
            </a:r>
          </a:p>
          <a:p>
            <a:endParaRPr lang="it-IT"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it-IT" dirty="0" smtClean="0"/>
              <a:t>Episensor vs </a:t>
            </a:r>
            <a:r>
              <a:rPr lang="it-IT" dirty="0" smtClean="0">
                <a:solidFill>
                  <a:srgbClr val="FF0000"/>
                </a:solidFill>
              </a:rPr>
              <a:t>Guralp40T</a:t>
            </a:r>
            <a:endParaRPr lang="it-IT" dirty="0">
              <a:solidFill>
                <a:srgbClr val="FF0000"/>
              </a:solidFill>
            </a:endParaRPr>
          </a:p>
        </p:txBody>
      </p:sp>
      <p:pic>
        <p:nvPicPr>
          <p:cNvPr id="6" name="Content Placeholder 5" descr="confronto_episensori_guralp.gif"/>
          <p:cNvPicPr>
            <a:picLocks noGrp="1" noChangeAspect="1"/>
          </p:cNvPicPr>
          <p:nvPr>
            <p:ph idx="1"/>
          </p:nvPr>
        </p:nvPicPr>
        <p:blipFill>
          <a:blip r:embed="rId2" cstate="print"/>
          <a:stretch>
            <a:fillRect/>
          </a:stretch>
        </p:blipFill>
        <p:spPr>
          <a:xfrm>
            <a:off x="533400" y="1062019"/>
            <a:ext cx="8153400" cy="5338782"/>
          </a:xfrm>
        </p:spPr>
      </p:pic>
      <p:sp>
        <p:nvSpPr>
          <p:cNvPr id="4" name="Footer Placeholder 3"/>
          <p:cNvSpPr>
            <a:spLocks noGrp="1"/>
          </p:cNvSpPr>
          <p:nvPr>
            <p:ph type="ftr" sz="quarter" idx="11"/>
          </p:nvPr>
        </p:nvSpPr>
        <p:spPr/>
        <p:txBody>
          <a:bodyPr/>
          <a:lstStyle/>
          <a:p>
            <a:r>
              <a:rPr lang="en-US" smtClean="0"/>
              <a:t>Geophysics &amp; GW Workshop IPGP Paris, April 17,18 2012</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46</a:t>
            </a:fld>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Conclusions</a:t>
            </a:r>
            <a:endParaRPr lang="it-IT" dirty="0"/>
          </a:p>
        </p:txBody>
      </p:sp>
      <p:sp>
        <p:nvSpPr>
          <p:cNvPr id="3" name="Content Placeholder 2"/>
          <p:cNvSpPr>
            <a:spLocks noGrp="1"/>
          </p:cNvSpPr>
          <p:nvPr>
            <p:ph idx="1"/>
          </p:nvPr>
        </p:nvSpPr>
        <p:spPr>
          <a:xfrm>
            <a:off x="457200" y="1417637"/>
            <a:ext cx="8229600" cy="4906963"/>
          </a:xfrm>
        </p:spPr>
        <p:txBody>
          <a:bodyPr>
            <a:normAutofit fontScale="92500" lnSpcReduction="20000"/>
          </a:bodyPr>
          <a:lstStyle/>
          <a:p>
            <a:r>
              <a:rPr lang="it-IT" dirty="0" smtClean="0"/>
              <a:t>Commercial sensors monitor Virgo Buildings floor.</a:t>
            </a:r>
          </a:p>
          <a:p>
            <a:r>
              <a:rPr lang="it-IT" dirty="0" smtClean="0"/>
              <a:t>Their major scope and use has been to correlate to GW signal for noise hunting (above ≈1 Hz).</a:t>
            </a:r>
          </a:p>
          <a:p>
            <a:r>
              <a:rPr lang="it-IT" dirty="0" smtClean="0"/>
              <a:t>These sensors can be trusted to measure real seism down to ≈0.1Hz, also in the quietest noise conditions .</a:t>
            </a:r>
          </a:p>
          <a:p>
            <a:r>
              <a:rPr lang="it-IT" dirty="0" smtClean="0"/>
              <a:t>Below 0.1Hz, teleseisms of magnitude ≥6 are sensed as well.</a:t>
            </a:r>
          </a:p>
          <a:p>
            <a:r>
              <a:rPr lang="it-IT" dirty="0" smtClean="0"/>
              <a:t>In this range of frequency and intensity, Virgo commencial sensors  can be used together withSA sensor.</a:t>
            </a:r>
          </a:p>
          <a:p>
            <a:pPr>
              <a:buNone/>
            </a:pPr>
            <a:endParaRPr lang="it-IT" dirty="0" smtClean="0"/>
          </a:p>
          <a:p>
            <a:endParaRPr lang="it-IT" dirty="0" smtClean="0"/>
          </a:p>
          <a:p>
            <a:endParaRPr lang="it-IT" dirty="0" smtClean="0"/>
          </a:p>
          <a:p>
            <a:pPr>
              <a:buNone/>
            </a:pPr>
            <a:endParaRPr lang="it-IT" dirty="0"/>
          </a:p>
        </p:txBody>
      </p:sp>
      <p:sp>
        <p:nvSpPr>
          <p:cNvPr id="4" name="Footer Placeholder 3"/>
          <p:cNvSpPr>
            <a:spLocks noGrp="1"/>
          </p:cNvSpPr>
          <p:nvPr>
            <p:ph type="ftr" sz="quarter" idx="11"/>
          </p:nvPr>
        </p:nvSpPr>
        <p:spPr/>
        <p:txBody>
          <a:bodyPr/>
          <a:lstStyle/>
          <a:p>
            <a:r>
              <a:rPr lang="en-US" smtClean="0"/>
              <a:t>Geophysics &amp; GW Workshop IPGP Paris, April 17,18 2012</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47</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it-IT" dirty="0" smtClean="0"/>
              <a:t>List of sensors</a:t>
            </a:r>
            <a:endParaRPr lang="it-IT" dirty="0"/>
          </a:p>
        </p:txBody>
      </p:sp>
      <p:sp>
        <p:nvSpPr>
          <p:cNvPr id="3" name="Content Placeholder 2"/>
          <p:cNvSpPr>
            <a:spLocks noGrp="1"/>
          </p:cNvSpPr>
          <p:nvPr>
            <p:ph idx="1"/>
          </p:nvPr>
        </p:nvSpPr>
        <p:spPr>
          <a:xfrm>
            <a:off x="304800" y="762000"/>
            <a:ext cx="9220200" cy="4343400"/>
          </a:xfrm>
        </p:spPr>
        <p:txBody>
          <a:bodyPr>
            <a:normAutofit/>
          </a:bodyPr>
          <a:lstStyle/>
          <a:p>
            <a:pPr>
              <a:buNone/>
            </a:pPr>
            <a:r>
              <a:rPr lang="it-IT" sz="2800" dirty="0" smtClean="0">
                <a:solidFill>
                  <a:srgbClr val="FF0000"/>
                </a:solidFill>
              </a:rPr>
              <a:t>FAST sensors </a:t>
            </a:r>
            <a:r>
              <a:rPr lang="it-IT" sz="2000" dirty="0" smtClean="0">
                <a:solidFill>
                  <a:srgbClr val="FF0000"/>
                </a:solidFill>
              </a:rPr>
              <a:t>(sampling frequency 1kHz, 10kHz or 20kHz depending on probe)</a:t>
            </a:r>
            <a:endParaRPr lang="pt-BR" sz="2400" dirty="0" smtClean="0"/>
          </a:p>
          <a:p>
            <a:pPr>
              <a:buNone/>
            </a:pPr>
            <a:endParaRPr lang="it-IT" sz="2400" dirty="0"/>
          </a:p>
        </p:txBody>
      </p:sp>
      <p:graphicFrame>
        <p:nvGraphicFramePr>
          <p:cNvPr id="4" name="Table 3"/>
          <p:cNvGraphicFramePr>
            <a:graphicFrameLocks noGrp="1"/>
          </p:cNvGraphicFramePr>
          <p:nvPr/>
        </p:nvGraphicFramePr>
        <p:xfrm>
          <a:off x="381000" y="1295400"/>
          <a:ext cx="8534400" cy="5359623"/>
        </p:xfrm>
        <a:graphic>
          <a:graphicData uri="http://schemas.openxmlformats.org/drawingml/2006/table">
            <a:tbl>
              <a:tblPr firstRow="1" bandRow="1">
                <a:tableStyleId>{5C22544A-7EE6-4342-B048-85BDC9FD1C3A}</a:tableStyleId>
              </a:tblPr>
              <a:tblGrid>
                <a:gridCol w="1143000"/>
                <a:gridCol w="1447800"/>
                <a:gridCol w="1828800"/>
                <a:gridCol w="1295400"/>
                <a:gridCol w="1066800"/>
                <a:gridCol w="914400"/>
                <a:gridCol w="838200"/>
              </a:tblGrid>
              <a:tr h="914400">
                <a:tc>
                  <a:txBody>
                    <a:bodyPr/>
                    <a:lstStyle/>
                    <a:p>
                      <a:r>
                        <a:rPr lang="en-US" sz="1600" b="1" dirty="0" smtClean="0"/>
                        <a:t>Monitor</a:t>
                      </a:r>
                      <a:endParaRPr lang="it-IT" sz="1600" dirty="0"/>
                    </a:p>
                  </a:txBody>
                  <a:tcPr/>
                </a:tc>
                <a:tc>
                  <a:txBody>
                    <a:bodyPr/>
                    <a:lstStyle/>
                    <a:p>
                      <a:r>
                        <a:rPr lang="it-IT" sz="1600" dirty="0" smtClean="0"/>
                        <a:t>probe</a:t>
                      </a:r>
                      <a:endParaRPr lang="it-IT" sz="1600" dirty="0"/>
                    </a:p>
                  </a:txBody>
                  <a:tcPr/>
                </a:tc>
                <a:tc>
                  <a:txBody>
                    <a:bodyPr/>
                    <a:lstStyle/>
                    <a:p>
                      <a:r>
                        <a:rPr lang="it-IT" sz="1600" dirty="0" smtClean="0"/>
                        <a:t>type</a:t>
                      </a:r>
                      <a:endParaRPr lang="it-IT" sz="1600" dirty="0"/>
                    </a:p>
                  </a:txBody>
                  <a:tcPr/>
                </a:tc>
                <a:tc>
                  <a:txBody>
                    <a:bodyPr/>
                    <a:lstStyle/>
                    <a:p>
                      <a:r>
                        <a:rPr lang="it-IT" sz="1600" dirty="0" smtClean="0"/>
                        <a:t>Flat response range</a:t>
                      </a:r>
                      <a:r>
                        <a:rPr lang="it-IT" sz="1600" baseline="0" dirty="0" smtClean="0"/>
                        <a:t> (Hz)</a:t>
                      </a:r>
                      <a:endParaRPr lang="it-IT" sz="1600" dirty="0"/>
                    </a:p>
                  </a:txBody>
                  <a:tcPr/>
                </a:tc>
                <a:tc>
                  <a:txBody>
                    <a:bodyPr/>
                    <a:lstStyle/>
                    <a:p>
                      <a:r>
                        <a:rPr lang="it-IT" sz="1600" dirty="0" smtClean="0"/>
                        <a:t>Conditioning</a:t>
                      </a:r>
                      <a:endParaRPr lang="it-IT" sz="1600" dirty="0"/>
                    </a:p>
                  </a:txBody>
                  <a:tcPr/>
                </a:tc>
                <a:tc>
                  <a:txBody>
                    <a:bodyPr/>
                    <a:lstStyle/>
                    <a:p>
                      <a:r>
                        <a:rPr lang="it-IT" sz="1600" dirty="0" smtClean="0"/>
                        <a:t>No. Of output</a:t>
                      </a:r>
                      <a:endParaRPr lang="it-IT" sz="1600" dirty="0"/>
                    </a:p>
                  </a:txBody>
                  <a:tcPr/>
                </a:tc>
                <a:tc>
                  <a:txBody>
                    <a:bodyPr/>
                    <a:lstStyle/>
                    <a:p>
                      <a:r>
                        <a:rPr lang="it-IT" sz="1600" dirty="0" smtClean="0"/>
                        <a:t>No. of probes</a:t>
                      </a:r>
                      <a:endParaRPr lang="it-IT" sz="1600" dirty="0"/>
                    </a:p>
                  </a:txBody>
                  <a:tcPr/>
                </a:tc>
              </a:tr>
              <a:tr h="557649">
                <a:tc>
                  <a:txBody>
                    <a:bodyPr/>
                    <a:lstStyle/>
                    <a:p>
                      <a:r>
                        <a:rPr lang="it-IT" sz="1600" dirty="0" smtClean="0"/>
                        <a:t>Seismic</a:t>
                      </a:r>
                      <a:endParaRPr lang="it-IT" sz="1600" dirty="0"/>
                    </a:p>
                  </a:txBody>
                  <a:tcPr/>
                </a:tc>
                <a:tc>
                  <a:txBody>
                    <a:bodyPr/>
                    <a:lstStyle/>
                    <a:p>
                      <a:r>
                        <a:rPr lang="it-IT" sz="1600" dirty="0" smtClean="0"/>
                        <a:t>velocimeter</a:t>
                      </a:r>
                      <a:endParaRPr lang="it-IT" sz="1600" dirty="0"/>
                    </a:p>
                  </a:txBody>
                  <a:tcPr/>
                </a:tc>
                <a:tc>
                  <a:txBody>
                    <a:bodyPr/>
                    <a:lstStyle/>
                    <a:p>
                      <a:r>
                        <a:rPr lang="it-IT" sz="1600" dirty="0" smtClean="0"/>
                        <a:t>Guralp CMG-40T (30s)</a:t>
                      </a:r>
                      <a:endParaRPr lang="it-IT" sz="1600" dirty="0"/>
                    </a:p>
                  </a:txBody>
                  <a:tcPr/>
                </a:tc>
                <a:tc>
                  <a:txBody>
                    <a:bodyPr/>
                    <a:lstStyle/>
                    <a:p>
                      <a:r>
                        <a:rPr lang="it-IT" sz="1600" dirty="0" smtClean="0"/>
                        <a:t>0.033</a:t>
                      </a:r>
                      <a:r>
                        <a:rPr lang="it-IT" sz="1600" baseline="0" dirty="0" smtClean="0"/>
                        <a:t> to 50 Hz</a:t>
                      </a:r>
                      <a:endParaRPr lang="it-IT" sz="1600" dirty="0"/>
                    </a:p>
                  </a:txBody>
                  <a:tcPr/>
                </a:tc>
                <a:tc>
                  <a:txBody>
                    <a:bodyPr/>
                    <a:lstStyle/>
                    <a:p>
                      <a:r>
                        <a:rPr lang="it-IT" sz="1600" dirty="0" smtClean="0"/>
                        <a:t>custom</a:t>
                      </a:r>
                      <a:endParaRPr lang="it-IT" sz="1600" dirty="0"/>
                    </a:p>
                  </a:txBody>
                  <a:tcPr/>
                </a:tc>
                <a:tc>
                  <a:txBody>
                    <a:bodyPr/>
                    <a:lstStyle/>
                    <a:p>
                      <a:r>
                        <a:rPr lang="it-IT" sz="1600" dirty="0" smtClean="0"/>
                        <a:t>3</a:t>
                      </a:r>
                      <a:endParaRPr lang="it-IT" sz="1600" dirty="0"/>
                    </a:p>
                  </a:txBody>
                  <a:tcPr/>
                </a:tc>
                <a:tc>
                  <a:txBody>
                    <a:bodyPr/>
                    <a:lstStyle/>
                    <a:p>
                      <a:r>
                        <a:rPr lang="it-IT" sz="1600" dirty="0" smtClean="0"/>
                        <a:t>1</a:t>
                      </a:r>
                      <a:endParaRPr lang="it-IT" sz="1600" dirty="0"/>
                    </a:p>
                  </a:txBody>
                  <a:tcPr/>
                </a:tc>
              </a:tr>
              <a:tr h="640080">
                <a:tc>
                  <a:txBody>
                    <a:bodyPr/>
                    <a:lstStyle/>
                    <a:p>
                      <a:r>
                        <a:rPr lang="it-IT" sz="1600" dirty="0" smtClean="0"/>
                        <a:t>Seismic</a:t>
                      </a:r>
                      <a:endParaRPr lang="it-IT" sz="1600" dirty="0"/>
                    </a:p>
                  </a:txBody>
                  <a:tcPr/>
                </a:tc>
                <a:tc>
                  <a:txBody>
                    <a:bodyPr/>
                    <a:lstStyle/>
                    <a:p>
                      <a:r>
                        <a:rPr lang="it-IT" sz="1600" dirty="0" smtClean="0"/>
                        <a:t>accelerometer</a:t>
                      </a:r>
                      <a:endParaRPr lang="it-IT" sz="1600" dirty="0"/>
                    </a:p>
                  </a:txBody>
                  <a:tcPr/>
                </a:tc>
                <a:tc>
                  <a:txBody>
                    <a:bodyPr/>
                    <a:lstStyle/>
                    <a:p>
                      <a:r>
                        <a:rPr lang="it-IT" sz="1600" dirty="0" smtClean="0"/>
                        <a:t>Kinemetrics Episensor FBA-ES-T</a:t>
                      </a:r>
                      <a:endParaRPr lang="it-IT" sz="1600" dirty="0"/>
                    </a:p>
                  </a:txBody>
                  <a:tcPr/>
                </a:tc>
                <a:tc>
                  <a:txBody>
                    <a:bodyPr/>
                    <a:lstStyle/>
                    <a:p>
                      <a:r>
                        <a:rPr lang="it-IT" sz="1600" dirty="0" smtClean="0"/>
                        <a:t>0.1 to 100Hz</a:t>
                      </a:r>
                      <a:endParaRPr lang="it-IT" sz="1600" dirty="0"/>
                    </a:p>
                  </a:txBody>
                  <a:tcPr/>
                </a:tc>
                <a:tc>
                  <a:txBody>
                    <a:bodyPr/>
                    <a:lstStyle/>
                    <a:p>
                      <a:r>
                        <a:rPr lang="it-IT" sz="1600" dirty="0" smtClean="0"/>
                        <a:t>custom</a:t>
                      </a:r>
                      <a:endParaRPr lang="it-IT" sz="1600" dirty="0"/>
                    </a:p>
                  </a:txBody>
                  <a:tcPr/>
                </a:tc>
                <a:tc>
                  <a:txBody>
                    <a:bodyPr/>
                    <a:lstStyle/>
                    <a:p>
                      <a:r>
                        <a:rPr lang="it-IT" sz="1600" dirty="0" smtClean="0"/>
                        <a:t>3</a:t>
                      </a:r>
                      <a:endParaRPr lang="it-IT" sz="1600" dirty="0"/>
                    </a:p>
                  </a:txBody>
                  <a:tcPr/>
                </a:tc>
                <a:tc>
                  <a:txBody>
                    <a:bodyPr/>
                    <a:lstStyle/>
                    <a:p>
                      <a:r>
                        <a:rPr lang="it-IT" sz="1600" dirty="0" smtClean="0"/>
                        <a:t>9</a:t>
                      </a:r>
                      <a:endParaRPr lang="it-IT" sz="1600" dirty="0"/>
                    </a:p>
                  </a:txBody>
                  <a:tcPr/>
                </a:tc>
              </a:tr>
              <a:tr h="557649">
                <a:tc>
                  <a:txBody>
                    <a:bodyPr/>
                    <a:lstStyle/>
                    <a:p>
                      <a:r>
                        <a:rPr lang="it-IT" sz="1600" dirty="0" smtClean="0"/>
                        <a:t>Vibration</a:t>
                      </a:r>
                      <a:endParaRPr lang="it-IT" sz="1600" dirty="0"/>
                    </a:p>
                  </a:txBody>
                  <a:tcPr/>
                </a:tc>
                <a:tc>
                  <a:txBody>
                    <a:bodyPr/>
                    <a:lstStyle/>
                    <a:p>
                      <a:r>
                        <a:rPr lang="it-IT" sz="1600" dirty="0" smtClean="0"/>
                        <a:t>accelerometer</a:t>
                      </a:r>
                      <a:endParaRPr lang="it-IT" sz="1600" dirty="0"/>
                    </a:p>
                  </a:txBody>
                  <a:tcPr/>
                </a:tc>
                <a:tc>
                  <a:txBody>
                    <a:bodyPr/>
                    <a:lstStyle/>
                    <a:p>
                      <a:r>
                        <a:rPr lang="it-IT" sz="1600" dirty="0" smtClean="0"/>
                        <a:t>Piezotronics</a:t>
                      </a:r>
                      <a:r>
                        <a:rPr lang="it-IT" sz="1600" baseline="0" dirty="0" smtClean="0"/>
                        <a:t> </a:t>
                      </a:r>
                      <a:r>
                        <a:rPr lang="it-IT" sz="1600" dirty="0" smtClean="0"/>
                        <a:t>393B12</a:t>
                      </a:r>
                      <a:endParaRPr lang="it-IT" sz="1600" dirty="0"/>
                    </a:p>
                  </a:txBody>
                  <a:tcPr/>
                </a:tc>
                <a:tc>
                  <a:txBody>
                    <a:bodyPr/>
                    <a:lstStyle/>
                    <a:p>
                      <a:r>
                        <a:rPr lang="it-IT" sz="1600" dirty="0" smtClean="0"/>
                        <a:t>10Hz to 1000Hz</a:t>
                      </a:r>
                      <a:endParaRPr lang="it-IT" sz="1600" dirty="0"/>
                    </a:p>
                  </a:txBody>
                  <a:tcPr/>
                </a:tc>
                <a:tc>
                  <a:txBody>
                    <a:bodyPr/>
                    <a:lstStyle/>
                    <a:p>
                      <a:r>
                        <a:rPr lang="it-IT" sz="1600" dirty="0" smtClean="0"/>
                        <a:t>nexus</a:t>
                      </a:r>
                      <a:endParaRPr lang="it-IT" sz="1600" dirty="0"/>
                    </a:p>
                  </a:txBody>
                  <a:tcPr/>
                </a:tc>
                <a:tc>
                  <a:txBody>
                    <a:bodyPr/>
                    <a:lstStyle/>
                    <a:p>
                      <a:r>
                        <a:rPr lang="it-IT" sz="1600" dirty="0" smtClean="0"/>
                        <a:t>1</a:t>
                      </a:r>
                      <a:endParaRPr lang="it-IT" sz="1600" dirty="0"/>
                    </a:p>
                  </a:txBody>
                  <a:tcPr/>
                </a:tc>
                <a:tc>
                  <a:txBody>
                    <a:bodyPr/>
                    <a:lstStyle/>
                    <a:p>
                      <a:r>
                        <a:rPr lang="it-IT" sz="1600" dirty="0" smtClean="0"/>
                        <a:t>11</a:t>
                      </a:r>
                      <a:endParaRPr lang="it-IT" sz="1600" dirty="0"/>
                    </a:p>
                  </a:txBody>
                  <a:tcPr/>
                </a:tc>
              </a:tr>
              <a:tr h="640080">
                <a:tc>
                  <a:txBody>
                    <a:bodyPr/>
                    <a:lstStyle/>
                    <a:p>
                      <a:r>
                        <a:rPr lang="it-IT" sz="1600" dirty="0" smtClean="0"/>
                        <a:t>Vibration </a:t>
                      </a:r>
                      <a:endParaRPr lang="it-IT" sz="1600" dirty="0"/>
                    </a:p>
                  </a:txBody>
                  <a:tcPr/>
                </a:tc>
                <a:tc>
                  <a:txBody>
                    <a:bodyPr/>
                    <a:lstStyle/>
                    <a:p>
                      <a:r>
                        <a:rPr lang="it-IT" sz="1600" dirty="0" smtClean="0"/>
                        <a:t>accelerometer</a:t>
                      </a:r>
                      <a:endParaRPr lang="it-IT" sz="1600" dirty="0"/>
                    </a:p>
                  </a:txBody>
                  <a:tcPr/>
                </a:tc>
                <a:tc>
                  <a:txBody>
                    <a:bodyPr/>
                    <a:lstStyle/>
                    <a:p>
                      <a:r>
                        <a:rPr lang="it-IT" sz="1600" dirty="0" smtClean="0"/>
                        <a:t>B&amp;K – 4378 and Endevco – 7702A</a:t>
                      </a:r>
                      <a:endParaRPr lang="it-IT" sz="1600" dirty="0"/>
                    </a:p>
                  </a:txBody>
                  <a:tcPr/>
                </a:tc>
                <a:tc>
                  <a:txBody>
                    <a:bodyPr/>
                    <a:lstStyle/>
                    <a:p>
                      <a:r>
                        <a:rPr lang="it-IT" sz="1600" dirty="0" smtClean="0"/>
                        <a:t>10Hz to 1000Hz</a:t>
                      </a:r>
                      <a:endParaRPr lang="it-IT" sz="1600" dirty="0"/>
                    </a:p>
                  </a:txBody>
                  <a:tcPr/>
                </a:tc>
                <a:tc>
                  <a:txBody>
                    <a:bodyPr/>
                    <a:lstStyle/>
                    <a:p>
                      <a:r>
                        <a:rPr lang="it-IT" sz="1600" dirty="0" smtClean="0"/>
                        <a:t>nexus</a:t>
                      </a:r>
                      <a:endParaRPr lang="it-IT" sz="1600" dirty="0"/>
                    </a:p>
                  </a:txBody>
                  <a:tcPr/>
                </a:tc>
                <a:tc>
                  <a:txBody>
                    <a:bodyPr/>
                    <a:lstStyle/>
                    <a:p>
                      <a:r>
                        <a:rPr lang="it-IT" sz="1600" dirty="0" smtClean="0"/>
                        <a:t>1</a:t>
                      </a:r>
                      <a:endParaRPr lang="it-IT" sz="1600" dirty="0"/>
                    </a:p>
                  </a:txBody>
                  <a:tcPr/>
                </a:tc>
                <a:tc>
                  <a:txBody>
                    <a:bodyPr/>
                    <a:lstStyle/>
                    <a:p>
                      <a:r>
                        <a:rPr lang="it-IT" sz="1600" dirty="0" smtClean="0"/>
                        <a:t>7</a:t>
                      </a:r>
                      <a:endParaRPr lang="it-IT" sz="1600" dirty="0"/>
                    </a:p>
                  </a:txBody>
                  <a:tcPr/>
                </a:tc>
              </a:tr>
              <a:tr h="557649">
                <a:tc>
                  <a:txBody>
                    <a:bodyPr/>
                    <a:lstStyle/>
                    <a:p>
                      <a:r>
                        <a:rPr lang="it-IT" sz="1600" dirty="0" smtClean="0"/>
                        <a:t>Magnetic</a:t>
                      </a:r>
                      <a:endParaRPr lang="it-IT" sz="1600" dirty="0"/>
                    </a:p>
                  </a:txBody>
                  <a:tcPr/>
                </a:tc>
                <a:tc>
                  <a:txBody>
                    <a:bodyPr/>
                    <a:lstStyle/>
                    <a:p>
                      <a:r>
                        <a:rPr lang="it-IT" sz="1600" dirty="0" smtClean="0"/>
                        <a:t>Magnetometer</a:t>
                      </a:r>
                      <a:endParaRPr lang="it-IT" sz="1600" dirty="0"/>
                    </a:p>
                  </a:txBody>
                  <a:tcPr/>
                </a:tc>
                <a:tc>
                  <a:txBody>
                    <a:bodyPr/>
                    <a:lstStyle/>
                    <a:p>
                      <a:r>
                        <a:rPr lang="it-IT" sz="1600" dirty="0" smtClean="0"/>
                        <a:t>Metronix -</a:t>
                      </a:r>
                      <a:r>
                        <a:rPr lang="it-IT" sz="1600" baseline="0" dirty="0" smtClean="0"/>
                        <a:t> </a:t>
                      </a:r>
                      <a:r>
                        <a:rPr lang="en-US" sz="1600" dirty="0" smtClean="0"/>
                        <a:t>MFS-06</a:t>
                      </a:r>
                      <a:endParaRPr lang="it-IT" sz="1600" dirty="0"/>
                    </a:p>
                  </a:txBody>
                  <a:tcPr/>
                </a:tc>
                <a:tc>
                  <a:txBody>
                    <a:bodyPr/>
                    <a:lstStyle/>
                    <a:p>
                      <a:r>
                        <a:rPr lang="en-US" sz="1600" dirty="0" smtClean="0"/>
                        <a:t>4-10000 Hz</a:t>
                      </a:r>
                      <a:endParaRPr lang="it-IT" sz="1600" dirty="0"/>
                    </a:p>
                  </a:txBody>
                  <a:tcPr/>
                </a:tc>
                <a:tc>
                  <a:txBody>
                    <a:bodyPr/>
                    <a:lstStyle/>
                    <a:p>
                      <a:r>
                        <a:rPr lang="it-IT" sz="1600" dirty="0" smtClean="0"/>
                        <a:t>custom</a:t>
                      </a:r>
                      <a:endParaRPr lang="it-IT" sz="1600" dirty="0"/>
                    </a:p>
                  </a:txBody>
                  <a:tcPr/>
                </a:tc>
                <a:tc>
                  <a:txBody>
                    <a:bodyPr/>
                    <a:lstStyle/>
                    <a:p>
                      <a:r>
                        <a:rPr lang="it-IT" sz="1600" dirty="0" smtClean="0"/>
                        <a:t>1</a:t>
                      </a:r>
                      <a:endParaRPr lang="it-IT" sz="1600" dirty="0"/>
                    </a:p>
                  </a:txBody>
                  <a:tcPr/>
                </a:tc>
                <a:tc>
                  <a:txBody>
                    <a:bodyPr/>
                    <a:lstStyle/>
                    <a:p>
                      <a:r>
                        <a:rPr lang="it-IT" sz="1600" dirty="0" smtClean="0"/>
                        <a:t>10</a:t>
                      </a:r>
                      <a:endParaRPr lang="it-IT" sz="1600" dirty="0"/>
                    </a:p>
                  </a:txBody>
                  <a:tcPr/>
                </a:tc>
              </a:tr>
              <a:tr h="534774">
                <a:tc>
                  <a:txBody>
                    <a:bodyPr/>
                    <a:lstStyle/>
                    <a:p>
                      <a:r>
                        <a:rPr lang="it-IT" sz="1600" dirty="0" smtClean="0"/>
                        <a:t>Acoustic</a:t>
                      </a:r>
                      <a:endParaRPr lang="it-IT" sz="1600" dirty="0"/>
                    </a:p>
                  </a:txBody>
                  <a:tcPr/>
                </a:tc>
                <a:tc>
                  <a:txBody>
                    <a:bodyPr/>
                    <a:lstStyle/>
                    <a:p>
                      <a:r>
                        <a:rPr lang="it-IT" sz="1600" dirty="0" smtClean="0"/>
                        <a:t>microphone</a:t>
                      </a:r>
                      <a:endParaRPr lang="it-IT" sz="1600" dirty="0"/>
                    </a:p>
                  </a:txBody>
                  <a:tcPr/>
                </a:tc>
                <a:tc>
                  <a:txBody>
                    <a:bodyPr/>
                    <a:lstStyle/>
                    <a:p>
                      <a:r>
                        <a:rPr lang="en-US" sz="1600" dirty="0" smtClean="0"/>
                        <a:t>B&amp;K 4190+2669 </a:t>
                      </a:r>
                      <a:endParaRPr lang="it-IT" sz="1600" dirty="0"/>
                    </a:p>
                  </a:txBody>
                  <a:tcPr/>
                </a:tc>
                <a:tc>
                  <a:txBody>
                    <a:bodyPr/>
                    <a:lstStyle/>
                    <a:p>
                      <a:r>
                        <a:rPr lang="en-US" sz="1600" dirty="0" smtClean="0"/>
                        <a:t>0.1-20000 </a:t>
                      </a:r>
                      <a:endParaRPr lang="it-IT" sz="1600" dirty="0"/>
                    </a:p>
                  </a:txBody>
                  <a:tcPr/>
                </a:tc>
                <a:tc>
                  <a:txBody>
                    <a:bodyPr/>
                    <a:lstStyle/>
                    <a:p>
                      <a:r>
                        <a:rPr lang="it-IT" sz="1600" dirty="0" smtClean="0"/>
                        <a:t>nexus</a:t>
                      </a:r>
                      <a:endParaRPr lang="it-IT" sz="1600" dirty="0"/>
                    </a:p>
                  </a:txBody>
                  <a:tcPr/>
                </a:tc>
                <a:tc>
                  <a:txBody>
                    <a:bodyPr/>
                    <a:lstStyle/>
                    <a:p>
                      <a:r>
                        <a:rPr lang="it-IT" sz="1600" dirty="0" smtClean="0"/>
                        <a:t>1</a:t>
                      </a:r>
                      <a:endParaRPr lang="it-IT" sz="1600" dirty="0"/>
                    </a:p>
                  </a:txBody>
                  <a:tcPr/>
                </a:tc>
                <a:tc>
                  <a:txBody>
                    <a:bodyPr/>
                    <a:lstStyle/>
                    <a:p>
                      <a:r>
                        <a:rPr lang="it-IT" sz="1600" dirty="0" smtClean="0"/>
                        <a:t>9</a:t>
                      </a:r>
                      <a:endParaRPr lang="it-IT" sz="1600" dirty="0"/>
                    </a:p>
                  </a:txBody>
                  <a:tcPr/>
                </a:tc>
              </a:tr>
              <a:tr h="557649">
                <a:tc>
                  <a:txBody>
                    <a:bodyPr/>
                    <a:lstStyle/>
                    <a:p>
                      <a:r>
                        <a:rPr lang="it-IT" sz="1600" dirty="0" smtClean="0"/>
                        <a:t>Radio Frequency</a:t>
                      </a:r>
                      <a:endParaRPr lang="it-IT" sz="1600" dirty="0"/>
                    </a:p>
                  </a:txBody>
                  <a:tcPr/>
                </a:tc>
                <a:tc>
                  <a:txBody>
                    <a:bodyPr/>
                    <a:lstStyle/>
                    <a:p>
                      <a:r>
                        <a:rPr lang="it-IT" sz="1600" dirty="0" smtClean="0"/>
                        <a:t>antenna</a:t>
                      </a:r>
                      <a:endParaRPr lang="it-IT" sz="1600" dirty="0"/>
                    </a:p>
                  </a:txBody>
                  <a:tcPr/>
                </a:tc>
                <a:tc>
                  <a:txBody>
                    <a:bodyPr/>
                    <a:lstStyle/>
                    <a:p>
                      <a:r>
                        <a:rPr lang="it-IT" sz="1600" dirty="0" smtClean="0"/>
                        <a:t>ARA-60</a:t>
                      </a:r>
                      <a:endParaRPr lang="it-IT" sz="1600" dirty="0"/>
                    </a:p>
                  </a:txBody>
                  <a:tcPr/>
                </a:tc>
                <a:tc>
                  <a:txBody>
                    <a:bodyPr/>
                    <a:lstStyle/>
                    <a:p>
                      <a:r>
                        <a:rPr lang="it-IT" sz="1600" dirty="0" smtClean="0"/>
                        <a:t>4 to 60</a:t>
                      </a:r>
                      <a:r>
                        <a:rPr lang="it-IT" sz="1600" baseline="0" dirty="0" smtClean="0"/>
                        <a:t> MHz</a:t>
                      </a:r>
                      <a:endParaRPr lang="it-IT" sz="1600" dirty="0"/>
                    </a:p>
                  </a:txBody>
                  <a:tcPr/>
                </a:tc>
                <a:tc>
                  <a:txBody>
                    <a:bodyPr/>
                    <a:lstStyle/>
                    <a:p>
                      <a:r>
                        <a:rPr lang="it-IT" sz="1600" dirty="0" smtClean="0"/>
                        <a:t>mixer</a:t>
                      </a:r>
                      <a:endParaRPr lang="it-IT" sz="1600" dirty="0"/>
                    </a:p>
                  </a:txBody>
                  <a:tcPr/>
                </a:tc>
                <a:tc>
                  <a:txBody>
                    <a:bodyPr/>
                    <a:lstStyle/>
                    <a:p>
                      <a:r>
                        <a:rPr lang="it-IT" sz="1600" dirty="0" smtClean="0"/>
                        <a:t>1</a:t>
                      </a:r>
                      <a:endParaRPr lang="it-IT" sz="1600" dirty="0"/>
                    </a:p>
                  </a:txBody>
                  <a:tcPr/>
                </a:tc>
                <a:tc>
                  <a:txBody>
                    <a:bodyPr/>
                    <a:lstStyle/>
                    <a:p>
                      <a:r>
                        <a:rPr lang="it-IT" sz="1600" dirty="0" smtClean="0"/>
                        <a:t>1</a:t>
                      </a:r>
                      <a:endParaRPr lang="it-IT" sz="1600" dirty="0"/>
                    </a:p>
                  </a:txBody>
                  <a:tcPr/>
                </a:tc>
              </a:tr>
              <a:tr h="322849">
                <a:tc>
                  <a:txBody>
                    <a:bodyPr/>
                    <a:lstStyle/>
                    <a:p>
                      <a:r>
                        <a:rPr lang="pt-BR" sz="1600" dirty="0" smtClean="0">
                          <a:solidFill>
                            <a:schemeClr val="tx1"/>
                          </a:solidFill>
                        </a:rPr>
                        <a:t>Mains</a:t>
                      </a:r>
                      <a:endParaRPr lang="it-IT" sz="1600" dirty="0">
                        <a:solidFill>
                          <a:schemeClr val="tx1"/>
                        </a:solidFill>
                      </a:endParaRPr>
                    </a:p>
                  </a:txBody>
                  <a:tcPr/>
                </a:tc>
                <a:tc>
                  <a:txBody>
                    <a:bodyPr/>
                    <a:lstStyle/>
                    <a:p>
                      <a:r>
                        <a:rPr lang="it-IT" sz="1600" dirty="0" smtClean="0"/>
                        <a:t>transformer</a:t>
                      </a:r>
                      <a:endParaRPr lang="it-IT" sz="1600" dirty="0"/>
                    </a:p>
                  </a:txBody>
                  <a:tcPr/>
                </a:tc>
                <a:tc>
                  <a:txBody>
                    <a:bodyPr/>
                    <a:lstStyle/>
                    <a:p>
                      <a:r>
                        <a:rPr lang="it-IT" sz="1600" dirty="0" smtClean="0"/>
                        <a:t>custom</a:t>
                      </a:r>
                      <a:endParaRPr lang="it-IT" sz="1600" dirty="0"/>
                    </a:p>
                  </a:txBody>
                  <a:tcPr/>
                </a:tc>
                <a:tc>
                  <a:txBody>
                    <a:bodyPr/>
                    <a:lstStyle/>
                    <a:p>
                      <a:r>
                        <a:rPr lang="pt-BR" sz="1600" dirty="0" smtClean="0"/>
                        <a:t>DC-1000 Hz</a:t>
                      </a:r>
                      <a:endParaRPr lang="it-IT" sz="1600" dirty="0"/>
                    </a:p>
                  </a:txBody>
                  <a:tcPr/>
                </a:tc>
                <a:tc>
                  <a:txBody>
                    <a:bodyPr/>
                    <a:lstStyle/>
                    <a:p>
                      <a:r>
                        <a:rPr lang="it-IT" sz="1600" dirty="0" smtClean="0"/>
                        <a:t>custom</a:t>
                      </a:r>
                      <a:endParaRPr lang="it-IT" sz="1600" dirty="0"/>
                    </a:p>
                  </a:txBody>
                  <a:tcPr/>
                </a:tc>
                <a:tc>
                  <a:txBody>
                    <a:bodyPr/>
                    <a:lstStyle/>
                    <a:p>
                      <a:r>
                        <a:rPr lang="it-IT" sz="1600" dirty="0" smtClean="0"/>
                        <a:t>1</a:t>
                      </a:r>
                      <a:endParaRPr lang="it-IT" sz="1600" dirty="0"/>
                    </a:p>
                  </a:txBody>
                  <a:tcPr/>
                </a:tc>
                <a:tc>
                  <a:txBody>
                    <a:bodyPr/>
                    <a:lstStyle/>
                    <a:p>
                      <a:r>
                        <a:rPr lang="it-IT" sz="1600" dirty="0" smtClean="0"/>
                        <a:t>20</a:t>
                      </a:r>
                      <a:endParaRPr lang="it-IT" sz="1600" dirty="0"/>
                    </a:p>
                  </a:txBody>
                  <a:tcPr/>
                </a:tc>
              </a:tr>
            </a:tbl>
          </a:graphicData>
        </a:graphic>
      </p:graphicFrame>
      <p:sp>
        <p:nvSpPr>
          <p:cNvPr id="5" name="Slide Number Placeholder 4"/>
          <p:cNvSpPr>
            <a:spLocks noGrp="1"/>
          </p:cNvSpPr>
          <p:nvPr>
            <p:ph type="sldNum" sz="quarter" idx="12"/>
          </p:nvPr>
        </p:nvSpPr>
        <p:spPr/>
        <p:txBody>
          <a:bodyPr/>
          <a:lstStyle/>
          <a:p>
            <a:fld id="{B6F15528-21DE-4FAA-801E-634DDDAF4B2B}" type="slidenum">
              <a:rPr lang="en-US" smtClean="0"/>
              <a:pPr/>
              <a:t>5</a:t>
            </a:fld>
            <a:endParaRPr lang="en-US"/>
          </a:p>
        </p:txBody>
      </p:sp>
      <p:sp>
        <p:nvSpPr>
          <p:cNvPr id="7" name="Footer Placeholder 4"/>
          <p:cNvSpPr>
            <a:spLocks noGrp="1"/>
          </p:cNvSpPr>
          <p:nvPr>
            <p:ph type="ftr" sz="quarter" idx="11"/>
          </p:nvPr>
        </p:nvSpPr>
        <p:spPr>
          <a:xfrm>
            <a:off x="0" y="6492875"/>
            <a:ext cx="5791200" cy="365125"/>
          </a:xfrm>
        </p:spPr>
        <p:txBody>
          <a:bodyPr/>
          <a:lstStyle/>
          <a:p>
            <a:r>
              <a:rPr lang="en-US" dirty="0" smtClean="0"/>
              <a:t>Geophysics &amp; GW Workshop IPGP Paris, April 17,18 2012</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it-IT" dirty="0" smtClean="0"/>
              <a:t>Vibration sensors</a:t>
            </a:r>
            <a:endParaRPr lang="it-IT" dirty="0"/>
          </a:p>
        </p:txBody>
      </p:sp>
      <p:sp>
        <p:nvSpPr>
          <p:cNvPr id="3" name="Content Placeholder 2"/>
          <p:cNvSpPr>
            <a:spLocks noGrp="1"/>
          </p:cNvSpPr>
          <p:nvPr>
            <p:ph idx="1"/>
          </p:nvPr>
        </p:nvSpPr>
        <p:spPr>
          <a:xfrm>
            <a:off x="304800" y="1036637"/>
            <a:ext cx="8686800" cy="5059363"/>
          </a:xfrm>
        </p:spPr>
        <p:txBody>
          <a:bodyPr>
            <a:normAutofit/>
          </a:bodyPr>
          <a:lstStyle/>
          <a:p>
            <a:pPr>
              <a:buNone/>
            </a:pPr>
            <a:endParaRPr lang="en-US" sz="1400" dirty="0" smtClean="0"/>
          </a:p>
          <a:p>
            <a:pPr>
              <a:buNone/>
            </a:pPr>
            <a:endParaRPr lang="en-US" sz="1400" dirty="0" smtClean="0"/>
          </a:p>
          <a:p>
            <a:pPr>
              <a:buNone/>
            </a:pPr>
            <a:r>
              <a:rPr lang="en-US" sz="2400" b="1" dirty="0" smtClean="0">
                <a:solidFill>
                  <a:srgbClr val="1010FC"/>
                </a:solidFill>
              </a:rPr>
              <a:t>HIGH FREQUENCY:</a:t>
            </a:r>
          </a:p>
          <a:p>
            <a:r>
              <a:rPr lang="it-IT" sz="2000" dirty="0" smtClean="0">
                <a:solidFill>
                  <a:srgbClr val="1010FC"/>
                </a:solidFill>
              </a:rPr>
              <a:t>PCB-Piezotronics 393B12 </a:t>
            </a:r>
            <a:r>
              <a:rPr lang="it-IT" sz="2000" dirty="0" smtClean="0"/>
              <a:t>, </a:t>
            </a:r>
            <a:r>
              <a:rPr lang="it-IT" sz="2000" dirty="0" smtClean="0">
                <a:solidFill>
                  <a:srgbClr val="1010FC"/>
                </a:solidFill>
              </a:rPr>
              <a:t>B&amp;K – 4378,</a:t>
            </a:r>
            <a:r>
              <a:rPr lang="it-IT" sz="2000" dirty="0" smtClean="0"/>
              <a:t> </a:t>
            </a:r>
            <a:r>
              <a:rPr lang="it-IT" sz="2000" dirty="0" smtClean="0">
                <a:solidFill>
                  <a:srgbClr val="1010FC"/>
                </a:solidFill>
              </a:rPr>
              <a:t>Endevco – 7702A </a:t>
            </a:r>
            <a:r>
              <a:rPr lang="it-IT" sz="2000" dirty="0" smtClean="0"/>
              <a:t>accelerometer, </a:t>
            </a:r>
          </a:p>
          <a:p>
            <a:pPr>
              <a:buNone/>
            </a:pPr>
            <a:r>
              <a:rPr lang="it-IT" sz="2000" dirty="0" smtClean="0"/>
              <a:t>      single axis, useful bandwidth 10Hz -2000Hz (sampled 10kHz)</a:t>
            </a:r>
          </a:p>
          <a:p>
            <a:pPr>
              <a:buNone/>
            </a:pPr>
            <a:r>
              <a:rPr lang="en-US" sz="2000" dirty="0" smtClean="0">
                <a:solidFill>
                  <a:srgbClr val="1010FC"/>
                </a:solidFill>
              </a:rPr>
              <a:t>      - </a:t>
            </a:r>
            <a:r>
              <a:rPr lang="en-US" sz="2400" dirty="0" smtClean="0">
                <a:solidFill>
                  <a:srgbClr val="1010FC"/>
                </a:solidFill>
              </a:rPr>
              <a:t>18 sensors</a:t>
            </a:r>
            <a:r>
              <a:rPr lang="en-US" sz="2400" dirty="0" smtClean="0"/>
              <a:t>, anchored to “critical” interferometer components, </a:t>
            </a:r>
          </a:p>
          <a:p>
            <a:pPr>
              <a:buNone/>
            </a:pPr>
            <a:r>
              <a:rPr lang="en-US" sz="2400" dirty="0" smtClean="0"/>
              <a:t>      such as Vacuum tanks, pipes, external benches.</a:t>
            </a:r>
          </a:p>
          <a:p>
            <a:pPr>
              <a:buNone/>
            </a:pPr>
            <a:endParaRPr lang="en-US" sz="2400" dirty="0" smtClean="0"/>
          </a:p>
        </p:txBody>
      </p:sp>
      <p:pic>
        <p:nvPicPr>
          <p:cNvPr id="6148" name="Picture 4"/>
          <p:cNvPicPr>
            <a:picLocks noChangeAspect="1" noChangeArrowheads="1"/>
          </p:cNvPicPr>
          <p:nvPr/>
        </p:nvPicPr>
        <p:blipFill>
          <a:blip r:embed="rId2" cstate="print"/>
          <a:srcRect/>
          <a:stretch>
            <a:fillRect/>
          </a:stretch>
        </p:blipFill>
        <p:spPr bwMode="auto">
          <a:xfrm>
            <a:off x="7391400" y="354847"/>
            <a:ext cx="1042987" cy="1626353"/>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B6F15528-21DE-4FAA-801E-634DDDAF4B2B}" type="slidenum">
              <a:rPr lang="en-US" smtClean="0"/>
              <a:pPr/>
              <a:t>6</a:t>
            </a:fld>
            <a:endParaRPr lang="en-US"/>
          </a:p>
        </p:txBody>
      </p:sp>
      <p:sp>
        <p:nvSpPr>
          <p:cNvPr id="9" name="Footer Placeholder 4"/>
          <p:cNvSpPr>
            <a:spLocks noGrp="1"/>
          </p:cNvSpPr>
          <p:nvPr>
            <p:ph type="ftr" sz="quarter" idx="11"/>
          </p:nvPr>
        </p:nvSpPr>
        <p:spPr>
          <a:xfrm>
            <a:off x="0" y="6492875"/>
            <a:ext cx="5791200" cy="365125"/>
          </a:xfrm>
        </p:spPr>
        <p:txBody>
          <a:bodyPr/>
          <a:lstStyle/>
          <a:p>
            <a:r>
              <a:rPr lang="en-US" dirty="0" smtClean="0"/>
              <a:t>Geophysics &amp; GW Workshop IPGP Paris, April 17,18 2012</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Cryogenic vacuum pump</a:t>
            </a:r>
            <a:endParaRPr lang="it-IT" dirty="0"/>
          </a:p>
        </p:txBody>
      </p:sp>
      <p:sp>
        <p:nvSpPr>
          <p:cNvPr id="3" name="Content Placeholder 2"/>
          <p:cNvSpPr>
            <a:spLocks noGrp="1"/>
          </p:cNvSpPr>
          <p:nvPr>
            <p:ph idx="1"/>
          </p:nvPr>
        </p:nvSpPr>
        <p:spPr/>
        <p:txBody>
          <a:bodyPr/>
          <a:lstStyle/>
          <a:p>
            <a:endParaRPr lang="it-IT"/>
          </a:p>
        </p:txBody>
      </p:sp>
      <p:pic>
        <p:nvPicPr>
          <p:cNvPr id="4" name="Content Placeholder 5" descr="sismometro_CryoTrappola.jpg"/>
          <p:cNvPicPr>
            <a:picLocks noChangeAspect="1"/>
          </p:cNvPicPr>
          <p:nvPr/>
        </p:nvPicPr>
        <p:blipFill>
          <a:blip r:embed="rId2" cstate="print"/>
          <a:srcRect/>
          <a:stretch>
            <a:fillRect/>
          </a:stretch>
        </p:blipFill>
        <p:spPr>
          <a:xfrm>
            <a:off x="1143000" y="1127760"/>
            <a:ext cx="7162800" cy="5730240"/>
          </a:xfrm>
          <a:prstGeom prst="rect">
            <a:avLst/>
          </a:prstGeom>
        </p:spPr>
      </p:pic>
      <p:sp>
        <p:nvSpPr>
          <p:cNvPr id="5" name="Oval 4"/>
          <p:cNvSpPr/>
          <p:nvPr/>
        </p:nvSpPr>
        <p:spPr>
          <a:xfrm>
            <a:off x="5029200" y="3429000"/>
            <a:ext cx="1676400" cy="182880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6" name="Straight Arrow Connector 5"/>
          <p:cNvCxnSpPr/>
          <p:nvPr/>
        </p:nvCxnSpPr>
        <p:spPr>
          <a:xfrm>
            <a:off x="5715000" y="2819400"/>
            <a:ext cx="152400" cy="114300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B6F15528-21DE-4FAA-801E-634DDDAF4B2B}" type="slidenum">
              <a:rPr lang="en-US" smtClean="0"/>
              <a:pPr/>
              <a:t>7</a:t>
            </a:fld>
            <a:endParaRPr lang="en-US"/>
          </a:p>
        </p:txBody>
      </p:sp>
      <p:sp>
        <p:nvSpPr>
          <p:cNvPr id="9" name="Footer Placeholder 4"/>
          <p:cNvSpPr>
            <a:spLocks noGrp="1"/>
          </p:cNvSpPr>
          <p:nvPr>
            <p:ph type="ftr" sz="quarter" idx="11"/>
          </p:nvPr>
        </p:nvSpPr>
        <p:spPr>
          <a:xfrm>
            <a:off x="0" y="6492875"/>
            <a:ext cx="5791200" cy="365125"/>
          </a:xfrm>
        </p:spPr>
        <p:txBody>
          <a:bodyPr/>
          <a:lstStyle/>
          <a:p>
            <a:r>
              <a:rPr lang="en-US" dirty="0" smtClean="0"/>
              <a:t>Geophysics &amp; GW Workshop IPGP Paris, April 17,18 2012</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t-IT"/>
          </a:p>
        </p:txBody>
      </p:sp>
      <p:pic>
        <p:nvPicPr>
          <p:cNvPr id="6" name="Content Placeholder 5" descr="DSC00141.JPG"/>
          <p:cNvPicPr>
            <a:picLocks noGrp="1" noChangeAspect="1"/>
          </p:cNvPicPr>
          <p:nvPr>
            <p:ph idx="1"/>
          </p:nvPr>
        </p:nvPicPr>
        <p:blipFill>
          <a:blip r:embed="rId2" cstate="print"/>
          <a:stretch>
            <a:fillRect/>
          </a:stretch>
        </p:blipFill>
        <p:spPr>
          <a:xfrm rot="16200000">
            <a:off x="1554691" y="1059127"/>
            <a:ext cx="6034617" cy="4525963"/>
          </a:xfrm>
        </p:spPr>
      </p:pic>
      <p:sp>
        <p:nvSpPr>
          <p:cNvPr id="4" name="Footer Placeholder 3"/>
          <p:cNvSpPr>
            <a:spLocks noGrp="1"/>
          </p:cNvSpPr>
          <p:nvPr>
            <p:ph type="ftr" sz="quarter" idx="11"/>
          </p:nvPr>
        </p:nvSpPr>
        <p:spPr/>
        <p:txBody>
          <a:bodyPr/>
          <a:lstStyle/>
          <a:p>
            <a:r>
              <a:rPr lang="en-US" smtClean="0"/>
              <a:t>Geophysics &amp; GW Workshop IPGP Paris, April 17,18 2012</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8</a:t>
            </a:fld>
            <a:endParaRPr lang="en-US"/>
          </a:p>
        </p:txBody>
      </p:sp>
      <p:cxnSp>
        <p:nvCxnSpPr>
          <p:cNvPr id="8" name="Straight Arrow Connector 7"/>
          <p:cNvCxnSpPr/>
          <p:nvPr/>
        </p:nvCxnSpPr>
        <p:spPr>
          <a:xfrm flipH="1">
            <a:off x="5181600" y="1981200"/>
            <a:ext cx="1981200" cy="213360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it-IT" dirty="0" smtClean="0"/>
              <a:t>Seismic sensors</a:t>
            </a:r>
            <a:endParaRPr lang="it-IT" dirty="0"/>
          </a:p>
        </p:txBody>
      </p:sp>
      <p:sp>
        <p:nvSpPr>
          <p:cNvPr id="3" name="Content Placeholder 2"/>
          <p:cNvSpPr>
            <a:spLocks noGrp="1"/>
          </p:cNvSpPr>
          <p:nvPr>
            <p:ph idx="1"/>
          </p:nvPr>
        </p:nvSpPr>
        <p:spPr>
          <a:xfrm>
            <a:off x="152400" y="1066800"/>
            <a:ext cx="8686800" cy="5059363"/>
          </a:xfrm>
        </p:spPr>
        <p:txBody>
          <a:bodyPr>
            <a:normAutofit/>
          </a:bodyPr>
          <a:lstStyle/>
          <a:p>
            <a:pPr>
              <a:buNone/>
            </a:pPr>
            <a:r>
              <a:rPr lang="en-US" sz="2400" b="1" dirty="0" smtClean="0">
                <a:solidFill>
                  <a:srgbClr val="FF0000"/>
                </a:solidFill>
              </a:rPr>
              <a:t>LOW FREQUENCY:</a:t>
            </a:r>
          </a:p>
          <a:p>
            <a:r>
              <a:rPr lang="en-US" sz="2400" dirty="0" err="1" smtClean="0">
                <a:solidFill>
                  <a:srgbClr val="FF0000"/>
                </a:solidFill>
              </a:rPr>
              <a:t>Guralp</a:t>
            </a:r>
            <a:r>
              <a:rPr lang="en-US" sz="2400" dirty="0" smtClean="0">
                <a:solidFill>
                  <a:srgbClr val="FF0000"/>
                </a:solidFill>
              </a:rPr>
              <a:t> CMG-40-T</a:t>
            </a:r>
            <a:r>
              <a:rPr lang="en-US" sz="2400" dirty="0" smtClean="0"/>
              <a:t>, velocimeter, tri-axial, nominal </a:t>
            </a:r>
          </a:p>
          <a:p>
            <a:pPr>
              <a:buNone/>
            </a:pPr>
            <a:r>
              <a:rPr lang="en-US" sz="2400" dirty="0" smtClean="0"/>
              <a:t>     bandwidth (-3dB corner frequency) 0.033Hz to 100Hz, </a:t>
            </a:r>
          </a:p>
          <a:p>
            <a:pPr>
              <a:buNone/>
            </a:pPr>
            <a:r>
              <a:rPr lang="en-US" sz="2400" dirty="0" smtClean="0"/>
              <a:t>     1kHz sampling</a:t>
            </a:r>
          </a:p>
          <a:p>
            <a:pPr>
              <a:buNone/>
            </a:pPr>
            <a:r>
              <a:rPr lang="en-US" sz="2400" dirty="0" smtClean="0"/>
              <a:t>	</a:t>
            </a:r>
            <a:r>
              <a:rPr lang="en-US" sz="2400" dirty="0" smtClean="0">
                <a:solidFill>
                  <a:srgbClr val="FF0000"/>
                </a:solidFill>
              </a:rPr>
              <a:t>1 sensor</a:t>
            </a:r>
          </a:p>
          <a:p>
            <a:pPr>
              <a:buNone/>
            </a:pPr>
            <a:r>
              <a:rPr lang="en-US" sz="2400" dirty="0" smtClean="0">
                <a:solidFill>
                  <a:srgbClr val="FF0000"/>
                </a:solidFill>
              </a:rPr>
              <a:t>     </a:t>
            </a:r>
            <a:r>
              <a:rPr lang="it-IT" sz="2400" dirty="0" smtClean="0"/>
              <a:t>deployed on </a:t>
            </a:r>
            <a:r>
              <a:rPr lang="it-IT" sz="2400" dirty="0" smtClean="0">
                <a:solidFill>
                  <a:srgbClr val="FF0000"/>
                </a:solidFill>
              </a:rPr>
              <a:t>central</a:t>
            </a:r>
            <a:r>
              <a:rPr lang="it-IT" sz="2400" dirty="0" smtClean="0"/>
              <a:t> </a:t>
            </a:r>
            <a:r>
              <a:rPr lang="it-IT" sz="2400" dirty="0" smtClean="0">
                <a:solidFill>
                  <a:srgbClr val="FF0000"/>
                </a:solidFill>
              </a:rPr>
              <a:t>building concrete ground floor</a:t>
            </a:r>
            <a:endParaRPr lang="en-US" sz="2400" dirty="0" smtClean="0"/>
          </a:p>
          <a:p>
            <a:pPr>
              <a:buNone/>
            </a:pPr>
            <a:r>
              <a:rPr lang="en-US" sz="2400" dirty="0" smtClean="0"/>
              <a:t>     </a:t>
            </a:r>
          </a:p>
          <a:p>
            <a:pPr>
              <a:buNone/>
            </a:pPr>
            <a:r>
              <a:rPr lang="en-US" sz="2400" dirty="0" smtClean="0"/>
              <a:t> </a:t>
            </a:r>
            <a:r>
              <a:rPr lang="en-US" sz="2400" dirty="0" smtClean="0">
                <a:solidFill>
                  <a:srgbClr val="1010FC"/>
                </a:solidFill>
              </a:rPr>
              <a:t>&gt;&gt;&gt;&gt; Advanced Virgo plans to have 4, one per building</a:t>
            </a:r>
          </a:p>
          <a:p>
            <a:pPr>
              <a:buNone/>
            </a:pPr>
            <a:endParaRPr lang="en-US" sz="2400" dirty="0" smtClean="0">
              <a:solidFill>
                <a:srgbClr val="1010FC"/>
              </a:solidFill>
            </a:endParaRPr>
          </a:p>
          <a:p>
            <a:pPr>
              <a:buNone/>
            </a:pPr>
            <a:endParaRPr lang="en-US" sz="1200" dirty="0" smtClean="0"/>
          </a:p>
          <a:p>
            <a:pPr>
              <a:buNone/>
            </a:pPr>
            <a:endParaRPr lang="en-US" sz="1400" dirty="0" smtClean="0"/>
          </a:p>
        </p:txBody>
      </p:sp>
      <p:pic>
        <p:nvPicPr>
          <p:cNvPr id="6147" name="Picture 3"/>
          <p:cNvPicPr>
            <a:picLocks noChangeAspect="1" noChangeArrowheads="1"/>
          </p:cNvPicPr>
          <p:nvPr/>
        </p:nvPicPr>
        <p:blipFill>
          <a:blip r:embed="rId2" cstate="print"/>
          <a:srcRect/>
          <a:stretch>
            <a:fillRect/>
          </a:stretch>
        </p:blipFill>
        <p:spPr bwMode="auto">
          <a:xfrm>
            <a:off x="7543800" y="1219200"/>
            <a:ext cx="1371600" cy="1766455"/>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B6F15528-21DE-4FAA-801E-634DDDAF4B2B}" type="slidenum">
              <a:rPr lang="en-US" smtClean="0"/>
              <a:pPr/>
              <a:t>9</a:t>
            </a:fld>
            <a:endParaRPr lang="en-US"/>
          </a:p>
        </p:txBody>
      </p:sp>
      <p:sp>
        <p:nvSpPr>
          <p:cNvPr id="9" name="Footer Placeholder 4"/>
          <p:cNvSpPr>
            <a:spLocks noGrp="1"/>
          </p:cNvSpPr>
          <p:nvPr>
            <p:ph type="ftr" sz="quarter" idx="11"/>
          </p:nvPr>
        </p:nvSpPr>
        <p:spPr>
          <a:xfrm>
            <a:off x="0" y="6492875"/>
            <a:ext cx="5791200" cy="365125"/>
          </a:xfrm>
        </p:spPr>
        <p:txBody>
          <a:bodyPr/>
          <a:lstStyle/>
          <a:p>
            <a:r>
              <a:rPr lang="en-US" dirty="0" smtClean="0"/>
              <a:t>Geophysics &amp; GW Workshop IPGP Paris, April 17,18 2012</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6797</TotalTime>
  <Words>2385</Words>
  <Application>Microsoft Office PowerPoint</Application>
  <PresentationFormat>On-screen Show (4:3)</PresentationFormat>
  <Paragraphs>449</Paragraphs>
  <Slides>47</Slides>
  <Notes>0</Notes>
  <HiddenSlides>0</HiddenSlides>
  <MMClips>0</MMClips>
  <ScaleCrop>false</ScaleCrop>
  <HeadingPairs>
    <vt:vector size="4" baseType="variant">
      <vt:variant>
        <vt:lpstr>Theme</vt:lpstr>
      </vt:variant>
      <vt:variant>
        <vt:i4>3</vt:i4>
      </vt:variant>
      <vt:variant>
        <vt:lpstr>Slide Titles</vt:lpstr>
      </vt:variant>
      <vt:variant>
        <vt:i4>47</vt:i4>
      </vt:variant>
    </vt:vector>
  </HeadingPairs>
  <TitlesOfParts>
    <vt:vector size="50" baseType="lpstr">
      <vt:lpstr>Office Theme</vt:lpstr>
      <vt:lpstr>1_Custom Design</vt:lpstr>
      <vt:lpstr>Custom Design</vt:lpstr>
      <vt:lpstr>Virgo  commercial seismic sensors  and examples of their use </vt:lpstr>
      <vt:lpstr>Virgo aerial view</vt:lpstr>
      <vt:lpstr>Environmental sensors map, Central Bd.</vt:lpstr>
      <vt:lpstr>List of sensors</vt:lpstr>
      <vt:lpstr>List of sensors</vt:lpstr>
      <vt:lpstr>Vibration sensors</vt:lpstr>
      <vt:lpstr>Cryogenic vacuum pump</vt:lpstr>
      <vt:lpstr>Slide 8</vt:lpstr>
      <vt:lpstr>Seismic sensors</vt:lpstr>
      <vt:lpstr>Seismic sensors</vt:lpstr>
      <vt:lpstr>Guralp 40T-30s </vt:lpstr>
      <vt:lpstr>MC</vt:lpstr>
      <vt:lpstr>Laser bench</vt:lpstr>
      <vt:lpstr>North end bench</vt:lpstr>
      <vt:lpstr> Seismometers Location</vt:lpstr>
      <vt:lpstr>Data acquistion and Online processing</vt:lpstr>
      <vt:lpstr>Trend Monitor, examples: </vt:lpstr>
      <vt:lpstr>Trend Monitor, examples: </vt:lpstr>
      <vt:lpstr>Slide 19</vt:lpstr>
      <vt:lpstr>How seismic noise couples to GW signal ?</vt:lpstr>
      <vt:lpstr>Example of periodic noise: “VELA killer”</vt:lpstr>
      <vt:lpstr>Example of airco. fan vibration</vt:lpstr>
      <vt:lpstr>Transient noise: aircrafts</vt:lpstr>
      <vt:lpstr>Seismic noise polluting the Virgo detection bandwidth</vt:lpstr>
      <vt:lpstr>Slide 25</vt:lpstr>
      <vt:lpstr> Low frequency seismic noise? It is also important to us!</vt:lpstr>
      <vt:lpstr>Microseismic noise “arches”</vt:lpstr>
      <vt:lpstr>Slide 28</vt:lpstr>
      <vt:lpstr>Sources: 0.1-1Hz, Sea microseism</vt:lpstr>
      <vt:lpstr>Low frequency seism  evolution during a sea swell</vt:lpstr>
      <vt:lpstr>Sources: 1-10Hz bridges oscillations</vt:lpstr>
      <vt:lpstr>Wind turbines</vt:lpstr>
      <vt:lpstr>Study of wind turbines signal</vt:lpstr>
      <vt:lpstr>Seism propagation model</vt:lpstr>
      <vt:lpstr> </vt:lpstr>
      <vt:lpstr> </vt:lpstr>
      <vt:lpstr>Virgo site seism</vt:lpstr>
      <vt:lpstr>Slide 38</vt:lpstr>
      <vt:lpstr>Quiet night</vt:lpstr>
      <vt:lpstr>Some wind (few km/h)</vt:lpstr>
      <vt:lpstr>Stronger wind (&gt;15km/h)</vt:lpstr>
      <vt:lpstr>and one Earthquake (6.2 Japan)</vt:lpstr>
      <vt:lpstr>Same Earthquake, time</vt:lpstr>
      <vt:lpstr>Same Earthquake, time zoom-in</vt:lpstr>
      <vt:lpstr>Same Earthquake, spectrum</vt:lpstr>
      <vt:lpstr>Episensor vs Guralp40T</vt:lpstr>
      <vt:lpstr>Conclusions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Virgo  ground seismic sensors and examples of their use </dc:title>
  <dc:creator>Irene Fiori</dc:creator>
  <cp:lastModifiedBy>Irene Fiori</cp:lastModifiedBy>
  <cp:revision>64</cp:revision>
  <dcterms:created xsi:type="dcterms:W3CDTF">2006-08-16T00:00:00Z</dcterms:created>
  <dcterms:modified xsi:type="dcterms:W3CDTF">2012-04-17T09:20:06Z</dcterms:modified>
</cp:coreProperties>
</file>