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5" r:id="rId6"/>
    <p:sldId id="261" r:id="rId7"/>
    <p:sldId id="262" r:id="rId8"/>
    <p:sldId id="263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F564-ED08-4189-8A61-3EC452F0F2D1}" type="datetimeFigureOut">
              <a:rPr lang="fr-FR" smtClean="0"/>
              <a:t>27/03/2012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B70C-4423-44C3-83EF-F7F8F7F2B6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602769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F564-ED08-4189-8A61-3EC452F0F2D1}" type="datetimeFigureOut">
              <a:rPr lang="fr-FR" smtClean="0"/>
              <a:t>27/03/2012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B70C-4423-44C3-83EF-F7F8F7F2B6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666724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F564-ED08-4189-8A61-3EC452F0F2D1}" type="datetimeFigureOut">
              <a:rPr lang="fr-FR" smtClean="0"/>
              <a:t>27/03/2012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B70C-4423-44C3-83EF-F7F8F7F2B6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493344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F564-ED08-4189-8A61-3EC452F0F2D1}" type="datetimeFigureOut">
              <a:rPr lang="fr-FR" smtClean="0"/>
              <a:t>27/03/2012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B70C-4423-44C3-83EF-F7F8F7F2B6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400952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F564-ED08-4189-8A61-3EC452F0F2D1}" type="datetimeFigureOut">
              <a:rPr lang="fr-FR" smtClean="0"/>
              <a:t>27/03/2012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B70C-4423-44C3-83EF-F7F8F7F2B6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07497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F564-ED08-4189-8A61-3EC452F0F2D1}" type="datetimeFigureOut">
              <a:rPr lang="fr-FR" smtClean="0"/>
              <a:t>27/03/2012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B70C-4423-44C3-83EF-F7F8F7F2B6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91088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F564-ED08-4189-8A61-3EC452F0F2D1}" type="datetimeFigureOut">
              <a:rPr lang="fr-FR" smtClean="0"/>
              <a:t>27/03/2012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B70C-4423-44C3-83EF-F7F8F7F2B6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422703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F564-ED08-4189-8A61-3EC452F0F2D1}" type="datetimeFigureOut">
              <a:rPr lang="fr-FR" smtClean="0"/>
              <a:t>27/03/2012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B70C-4423-44C3-83EF-F7F8F7F2B6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268250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F564-ED08-4189-8A61-3EC452F0F2D1}" type="datetimeFigureOut">
              <a:rPr lang="fr-FR" smtClean="0"/>
              <a:t>27/03/2012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B70C-4423-44C3-83EF-F7F8F7F2B6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123725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F564-ED08-4189-8A61-3EC452F0F2D1}" type="datetimeFigureOut">
              <a:rPr lang="fr-FR" smtClean="0"/>
              <a:t>27/03/2012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B70C-4423-44C3-83EF-F7F8F7F2B6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9472855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F564-ED08-4189-8A61-3EC452F0F2D1}" type="datetimeFigureOut">
              <a:rPr lang="fr-FR" smtClean="0"/>
              <a:t>27/03/2012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B70C-4423-44C3-83EF-F7F8F7F2B6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8148564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1F564-ED08-4189-8A61-3EC452F0F2D1}" type="datetimeFigureOut">
              <a:rPr lang="fr-FR" smtClean="0"/>
              <a:t>27/03/2012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CB70C-4423-44C3-83EF-F7F8F7F2B6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02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bbookpages.co.uk/home/about.html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://www.labbookpages.co.uk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6 mois plus tard …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80340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2ieme projet : CTA 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4525963"/>
          </a:xfrm>
        </p:spPr>
        <p:txBody>
          <a:bodyPr>
            <a:normAutofit/>
          </a:bodyPr>
          <a:lstStyle/>
          <a:p>
            <a:r>
              <a:rPr lang="fr-FR" sz="2000" dirty="0" smtClean="0"/>
              <a:t>Aider les automaticiens et les informaticiens à proposer une architecture PLC/Réseau pouvant piloter plusieurs télescopes simultanément.</a:t>
            </a:r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r>
              <a:rPr lang="fr-FR" sz="2000" dirty="0" smtClean="0"/>
              <a:t>Point clé à adresser : le temps de réaction des automates sur un réseau "best effort" (IP) et/ou Temps Réel</a:t>
            </a:r>
          </a:p>
          <a:p>
            <a:pPr lvl="1">
              <a:buFont typeface="Wingdings" pitchFamily="2" charset="2"/>
              <a:buChar char="Ø"/>
            </a:pPr>
            <a:r>
              <a:rPr lang="fr-FR" sz="1800" dirty="0" smtClean="0"/>
              <a:t>	Topologie réseau et organisation logique des automates programmables  </a:t>
            </a:r>
          </a:p>
          <a:p>
            <a:pPr lvl="2">
              <a:buFont typeface="Wingdings" pitchFamily="2" charset="2"/>
              <a:buChar char="Ø"/>
            </a:pPr>
            <a:r>
              <a:rPr lang="fr-FR" sz="1400" dirty="0" smtClean="0"/>
              <a:t>Tests </a:t>
            </a:r>
            <a:r>
              <a:rPr lang="fr-FR" sz="1400" dirty="0" err="1" smtClean="0"/>
              <a:t>Eth</a:t>
            </a:r>
            <a:r>
              <a:rPr lang="fr-FR" sz="1400" dirty="0" smtClean="0"/>
              <a:t>- UDP vs </a:t>
            </a:r>
            <a:r>
              <a:rPr lang="fr-FR" sz="1400" dirty="0" err="1" smtClean="0"/>
              <a:t>Eth</a:t>
            </a:r>
            <a:r>
              <a:rPr lang="fr-FR" sz="1400" dirty="0" smtClean="0"/>
              <a:t>-RT</a:t>
            </a:r>
          </a:p>
          <a:p>
            <a:pPr lvl="1">
              <a:buFont typeface="Wingdings" pitchFamily="2" charset="2"/>
              <a:buChar char="Ø"/>
            </a:pPr>
            <a:r>
              <a:rPr lang="fr-FR" sz="1800" dirty="0" smtClean="0"/>
              <a:t>	Intégration de la couche middleware pour dialoguer avec la DAQ </a:t>
            </a:r>
          </a:p>
          <a:p>
            <a:pPr lvl="2">
              <a:buFont typeface="Wingdings" pitchFamily="2" charset="2"/>
              <a:buChar char="Ø"/>
            </a:pPr>
            <a:r>
              <a:rPr lang="fr-FR" sz="1400" dirty="0" smtClean="0"/>
              <a:t>monter un </a:t>
            </a:r>
            <a:r>
              <a:rPr lang="fr-FR" sz="1400" dirty="0" err="1" smtClean="0"/>
              <a:t>testbench</a:t>
            </a:r>
            <a:r>
              <a:rPr lang="fr-FR" sz="1400" dirty="0" smtClean="0"/>
              <a:t> OPC-UA</a:t>
            </a:r>
          </a:p>
          <a:p>
            <a:pPr marL="457200" lvl="1" indent="0">
              <a:buNone/>
            </a:pPr>
            <a:endParaRPr lang="fr-FR" sz="18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7668344" y="-99392"/>
            <a:ext cx="1512168" cy="548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Automatisme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6132293" y="-99392"/>
            <a:ext cx="1512168" cy="54868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971600" y="2217058"/>
            <a:ext cx="7452828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</a:pPr>
            <a:r>
              <a:rPr lang="fr-FR" sz="2000" dirty="0">
                <a:solidFill>
                  <a:prstClr val="black"/>
                </a:solidFill>
              </a:rPr>
              <a:t>Garantir un temps de réaction minimum pour laisser un maximum de temps à la partie Drive System suite à un ordre envoyé par la DAQ .</a:t>
            </a:r>
          </a:p>
        </p:txBody>
      </p:sp>
      <p:sp>
        <p:nvSpPr>
          <p:cNvPr id="9" name="Rectangle 8"/>
          <p:cNvSpPr/>
          <p:nvPr/>
        </p:nvSpPr>
        <p:spPr>
          <a:xfrm>
            <a:off x="3419872" y="5445224"/>
            <a:ext cx="5040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PLC</a:t>
            </a:r>
            <a:endParaRPr lang="fr-FR" sz="1600" dirty="0"/>
          </a:p>
        </p:txBody>
      </p:sp>
      <p:sp>
        <p:nvSpPr>
          <p:cNvPr id="10" name="Rectangle 9"/>
          <p:cNvSpPr/>
          <p:nvPr/>
        </p:nvSpPr>
        <p:spPr>
          <a:xfrm>
            <a:off x="4452492" y="5441942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OPC-UA</a:t>
            </a:r>
            <a:endParaRPr lang="fr-FR" sz="1200" dirty="0"/>
          </a:p>
        </p:txBody>
      </p:sp>
      <p:sp>
        <p:nvSpPr>
          <p:cNvPr id="11" name="Rectangle 10"/>
          <p:cNvSpPr/>
          <p:nvPr/>
        </p:nvSpPr>
        <p:spPr>
          <a:xfrm>
            <a:off x="3419872" y="6309320"/>
            <a:ext cx="5040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PLC</a:t>
            </a:r>
            <a:endParaRPr lang="fr-FR" sz="1600" dirty="0"/>
          </a:p>
        </p:txBody>
      </p:sp>
      <p:sp>
        <p:nvSpPr>
          <p:cNvPr id="12" name="Rectangle 11"/>
          <p:cNvSpPr/>
          <p:nvPr/>
        </p:nvSpPr>
        <p:spPr>
          <a:xfrm>
            <a:off x="4247964" y="6309320"/>
            <a:ext cx="5040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PLC</a:t>
            </a:r>
            <a:endParaRPr lang="fr-FR" sz="1600" dirty="0"/>
          </a:p>
        </p:txBody>
      </p:sp>
      <p:sp>
        <p:nvSpPr>
          <p:cNvPr id="13" name="Rectangle 12"/>
          <p:cNvSpPr/>
          <p:nvPr/>
        </p:nvSpPr>
        <p:spPr>
          <a:xfrm>
            <a:off x="2555776" y="6309320"/>
            <a:ext cx="5040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PLC</a:t>
            </a:r>
            <a:endParaRPr lang="fr-FR" sz="1600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2555776" y="6093296"/>
            <a:ext cx="266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9" idx="2"/>
          </p:cNvCxnSpPr>
          <p:nvPr/>
        </p:nvCxnSpPr>
        <p:spPr>
          <a:xfrm>
            <a:off x="3671900" y="587727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2815521" y="609329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3671900" y="609329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4519584" y="609329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9" idx="3"/>
            <a:endCxn id="10" idx="1"/>
          </p:cNvCxnSpPr>
          <p:nvPr/>
        </p:nvCxnSpPr>
        <p:spPr>
          <a:xfrm flipV="1">
            <a:off x="3923928" y="5657966"/>
            <a:ext cx="528564" cy="3282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10" idx="0"/>
          </p:cNvCxnSpPr>
          <p:nvPr/>
        </p:nvCxnSpPr>
        <p:spPr>
          <a:xfrm flipV="1">
            <a:off x="4812532" y="5013176"/>
            <a:ext cx="0" cy="428766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4788024" y="4859868"/>
            <a:ext cx="609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DAQ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6851748" y="5369934"/>
            <a:ext cx="6480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OPCUA</a:t>
            </a:r>
            <a:endParaRPr lang="fr-FR" sz="1600" dirty="0"/>
          </a:p>
        </p:txBody>
      </p:sp>
      <p:sp>
        <p:nvSpPr>
          <p:cNvPr id="33" name="Rectangle 32"/>
          <p:cNvSpPr/>
          <p:nvPr/>
        </p:nvSpPr>
        <p:spPr>
          <a:xfrm>
            <a:off x="7749536" y="6237312"/>
            <a:ext cx="638888" cy="6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PLC</a:t>
            </a:r>
            <a:endParaRPr lang="fr-FR" sz="1600" dirty="0"/>
          </a:p>
        </p:txBody>
      </p:sp>
      <p:cxnSp>
        <p:nvCxnSpPr>
          <p:cNvPr id="35" name="Connecteur droit 34"/>
          <p:cNvCxnSpPr/>
          <p:nvPr/>
        </p:nvCxnSpPr>
        <p:spPr>
          <a:xfrm>
            <a:off x="6057348" y="6021288"/>
            <a:ext cx="266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7173472" y="5805264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6317093" y="6021288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7173472" y="6021288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8021156" y="6021288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>
            <a:stCxn id="31" idx="0"/>
          </p:cNvCxnSpPr>
          <p:nvPr/>
        </p:nvCxnSpPr>
        <p:spPr>
          <a:xfrm flipV="1">
            <a:off x="7175784" y="5013176"/>
            <a:ext cx="0" cy="35675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7130441" y="4813208"/>
            <a:ext cx="609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DAQ</a:t>
            </a:r>
            <a:endParaRPr lang="fr-FR" dirty="0"/>
          </a:p>
        </p:txBody>
      </p:sp>
      <p:sp>
        <p:nvSpPr>
          <p:cNvPr id="43" name="Rectangle 42"/>
          <p:cNvSpPr/>
          <p:nvPr/>
        </p:nvSpPr>
        <p:spPr>
          <a:xfrm>
            <a:off x="7749536" y="6237312"/>
            <a:ext cx="638888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OPC-UA</a:t>
            </a:r>
            <a:endParaRPr lang="fr-FR" sz="1100" dirty="0"/>
          </a:p>
        </p:txBody>
      </p:sp>
      <p:sp>
        <p:nvSpPr>
          <p:cNvPr id="49" name="Rectangle 48"/>
          <p:cNvSpPr/>
          <p:nvPr/>
        </p:nvSpPr>
        <p:spPr>
          <a:xfrm>
            <a:off x="6851748" y="6237312"/>
            <a:ext cx="638888" cy="6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PLC</a:t>
            </a:r>
            <a:endParaRPr lang="fr-FR" sz="1600" dirty="0"/>
          </a:p>
        </p:txBody>
      </p:sp>
      <p:sp>
        <p:nvSpPr>
          <p:cNvPr id="50" name="Rectangle 49"/>
          <p:cNvSpPr/>
          <p:nvPr/>
        </p:nvSpPr>
        <p:spPr>
          <a:xfrm>
            <a:off x="6851748" y="6237312"/>
            <a:ext cx="638888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OPC-UA</a:t>
            </a:r>
            <a:endParaRPr lang="fr-FR" sz="1100" dirty="0"/>
          </a:p>
        </p:txBody>
      </p:sp>
      <p:sp>
        <p:nvSpPr>
          <p:cNvPr id="51" name="Rectangle 50"/>
          <p:cNvSpPr/>
          <p:nvPr/>
        </p:nvSpPr>
        <p:spPr>
          <a:xfrm>
            <a:off x="5997649" y="6237312"/>
            <a:ext cx="638888" cy="6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PLC</a:t>
            </a:r>
            <a:endParaRPr lang="fr-FR" sz="1600" dirty="0"/>
          </a:p>
        </p:txBody>
      </p:sp>
      <p:sp>
        <p:nvSpPr>
          <p:cNvPr id="52" name="Rectangle 51"/>
          <p:cNvSpPr/>
          <p:nvPr/>
        </p:nvSpPr>
        <p:spPr>
          <a:xfrm>
            <a:off x="5997649" y="6237312"/>
            <a:ext cx="638888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OPC-UA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1809306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Des spécifications de folie !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72208"/>
            <a:ext cx="5122912" cy="2620888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/>
              <a:t>Objectif: déplacer  40 télescopes en 20 secondes sur Az-180° et Elv</a:t>
            </a:r>
            <a:r>
              <a:rPr lang="fr-FR" dirty="0"/>
              <a:t>-</a:t>
            </a:r>
            <a:r>
              <a:rPr lang="fr-FR" dirty="0" smtClean="0"/>
              <a:t>90° ! 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7668344" y="-99392"/>
            <a:ext cx="1512168" cy="548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Automatisme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6132293" y="-99392"/>
            <a:ext cx="1512168" cy="54868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146" name="Picture 2" descr="https://www.cta-observatory.org/sites/default/files/figures/CTA_Mont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12309"/>
            <a:ext cx="6700206" cy="24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96752"/>
            <a:ext cx="36576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6300192" y="2625037"/>
            <a:ext cx="78069" cy="227899"/>
            <a:chOff x="5472479" y="2625037"/>
            <a:chExt cx="72008" cy="299907"/>
          </a:xfrm>
        </p:grpSpPr>
        <p:cxnSp>
          <p:nvCxnSpPr>
            <p:cNvPr id="7" name="Connecteur droit 6"/>
            <p:cNvCxnSpPr/>
            <p:nvPr/>
          </p:nvCxnSpPr>
          <p:spPr>
            <a:xfrm flipV="1">
              <a:off x="5508104" y="2636912"/>
              <a:ext cx="0" cy="28803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lipse 7"/>
            <p:cNvSpPr/>
            <p:nvPr/>
          </p:nvSpPr>
          <p:spPr>
            <a:xfrm>
              <a:off x="5472479" y="2625037"/>
              <a:ext cx="72008" cy="72008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809306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smtClean="0"/>
              <a:t>Autoformation VHDL et application à un cas concret</a:t>
            </a:r>
            <a:endParaRPr lang="fr-FR" sz="1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708920"/>
            <a:ext cx="4906888" cy="20448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smtClean="0"/>
              <a:t> ATCA / ATLAS :</a:t>
            </a:r>
          </a:p>
          <a:p>
            <a:pPr marL="0" indent="0">
              <a:buNone/>
            </a:pPr>
            <a:r>
              <a:rPr lang="fr-FR" dirty="0" smtClean="0"/>
              <a:t>monitoring I2C du module DC/DC de la carte de test</a:t>
            </a:r>
          </a:p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8880"/>
            <a:ext cx="4040080" cy="4278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égende encadrée 2 4"/>
          <p:cNvSpPr/>
          <p:nvPr/>
        </p:nvSpPr>
        <p:spPr>
          <a:xfrm>
            <a:off x="6731719" y="5507584"/>
            <a:ext cx="1080641" cy="1127774"/>
          </a:xfrm>
          <a:prstGeom prst="borderCallout2">
            <a:avLst>
              <a:gd name="adj1" fmla="val 67456"/>
              <a:gd name="adj2" fmla="val 2358"/>
              <a:gd name="adj3" fmla="val 67456"/>
              <a:gd name="adj4" fmla="val -28249"/>
              <a:gd name="adj5" fmla="val 40256"/>
              <a:gd name="adj6" fmla="val -55918"/>
            </a:avLst>
          </a:prstGeom>
          <a:noFill/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7668344" y="-99392"/>
            <a:ext cx="1512168" cy="548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6132293" y="-99392"/>
            <a:ext cx="1512168" cy="54868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Electronique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88101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60032" y="1600201"/>
            <a:ext cx="4392488" cy="2908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Décharger le µC sur le FPGA</a:t>
            </a:r>
          </a:p>
          <a:p>
            <a:pPr lvl="1"/>
            <a:r>
              <a:rPr lang="fr-FR" sz="2400" dirty="0" err="1" smtClean="0"/>
              <a:t>Nbre</a:t>
            </a:r>
            <a:r>
              <a:rPr lang="fr-FR" sz="2400" dirty="0" smtClean="0"/>
              <a:t> de ports I2C disponibles </a:t>
            </a:r>
          </a:p>
          <a:p>
            <a:pPr lvl="1"/>
            <a:r>
              <a:rPr lang="fr-FR" sz="2400" dirty="0" smtClean="0"/>
              <a:t>Données du DC/DC disponibles à tout moment 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70" y="1484784"/>
            <a:ext cx="3922814" cy="422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Spécifications "ouvertes" pour l'implémentation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" r="-637"/>
          <a:stretch/>
        </p:blipFill>
        <p:spPr bwMode="auto">
          <a:xfrm>
            <a:off x="107504" y="3212976"/>
            <a:ext cx="2901140" cy="163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à coins arrondis 10"/>
          <p:cNvSpPr/>
          <p:nvPr/>
        </p:nvSpPr>
        <p:spPr>
          <a:xfrm>
            <a:off x="7668344" y="-99392"/>
            <a:ext cx="1512168" cy="548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6132293" y="-99392"/>
            <a:ext cx="1512168" cy="54868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Electronique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55215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3808" y="6119072"/>
            <a:ext cx="6131024" cy="478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 smtClean="0"/>
              <a:t>=&gt; avoir une image "mémoire" dans le FPGA </a:t>
            </a:r>
            <a:endParaRPr lang="fr-FR" sz="240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Données de l'ATC250 = accès EEPROM I2C classique.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2233392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424" y="1268760"/>
            <a:ext cx="4536504" cy="451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à coins arrondis 9"/>
          <p:cNvSpPr/>
          <p:nvPr/>
        </p:nvSpPr>
        <p:spPr>
          <a:xfrm>
            <a:off x="7668344" y="-99392"/>
            <a:ext cx="1512168" cy="548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6132293" y="-99392"/>
            <a:ext cx="1512168" cy="54868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Electronique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41875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2" y="4077072"/>
            <a:ext cx="5302061" cy="2000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Pourquoi faire simple quand on peut faire compliqué !</a:t>
            </a:r>
            <a:endParaRPr lang="fr-FR" sz="28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7668344" y="-99392"/>
            <a:ext cx="1512168" cy="548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6132293" y="-99392"/>
            <a:ext cx="1512168" cy="54868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Electronique</a:t>
            </a:r>
            <a:endParaRPr lang="fr-F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29496"/>
            <a:ext cx="5172276" cy="2459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86941" y="1052736"/>
            <a:ext cx="2435972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0852" y="4077072"/>
            <a:ext cx="5332545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788" y="1145207"/>
            <a:ext cx="3756716" cy="246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70009"/>
            <a:ext cx="2462327" cy="307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0372" y="3893891"/>
            <a:ext cx="1150882" cy="284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322913" y="1066992"/>
            <a:ext cx="3785591" cy="5684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Arc 10"/>
          <p:cNvSpPr/>
          <p:nvPr/>
        </p:nvSpPr>
        <p:spPr>
          <a:xfrm>
            <a:off x="2411760" y="3645024"/>
            <a:ext cx="5688632" cy="1152128"/>
          </a:xfrm>
          <a:prstGeom prst="arc">
            <a:avLst>
              <a:gd name="adj1" fmla="val 10863810"/>
              <a:gd name="adj2" fmla="val 21310303"/>
            </a:avLst>
          </a:prstGeom>
          <a:ln w="19050"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Arc 20"/>
          <p:cNvSpPr/>
          <p:nvPr/>
        </p:nvSpPr>
        <p:spPr>
          <a:xfrm rot="20146888">
            <a:off x="1583633" y="2979911"/>
            <a:ext cx="5202690" cy="1109445"/>
          </a:xfrm>
          <a:prstGeom prst="arc">
            <a:avLst>
              <a:gd name="adj1" fmla="val 10938476"/>
              <a:gd name="adj2" fmla="val 20529771"/>
            </a:avLst>
          </a:prstGeom>
          <a:ln w="19050"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Arc 21"/>
          <p:cNvSpPr/>
          <p:nvPr/>
        </p:nvSpPr>
        <p:spPr>
          <a:xfrm rot="21297312" flipV="1">
            <a:off x="2680121" y="5024403"/>
            <a:ext cx="2978839" cy="1271873"/>
          </a:xfrm>
          <a:prstGeom prst="arc">
            <a:avLst>
              <a:gd name="adj1" fmla="val 10938476"/>
              <a:gd name="adj2" fmla="val 20529771"/>
            </a:avLst>
          </a:prstGeom>
          <a:ln w="19050"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3059832" y="6632977"/>
            <a:ext cx="2544671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fr-FR" sz="1400" dirty="0" smtClean="0">
                <a:hlinkClick r:id="rId7"/>
              </a:rPr>
              <a:t>http://www.labbookpages.co.uk</a:t>
            </a:r>
            <a:endParaRPr lang="fr-FR" sz="1400" dirty="0"/>
          </a:p>
        </p:txBody>
      </p:sp>
      <p:sp>
        <p:nvSpPr>
          <p:cNvPr id="18" name="Rectangle 17"/>
          <p:cNvSpPr/>
          <p:nvPr/>
        </p:nvSpPr>
        <p:spPr>
          <a:xfrm>
            <a:off x="804278" y="6637740"/>
            <a:ext cx="1795300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fr-FR" sz="1400" dirty="0">
                <a:hlinkClick r:id="rId8"/>
              </a:rPr>
              <a:t>Dr. Andrew </a:t>
            </a:r>
            <a:r>
              <a:rPr lang="fr-FR" sz="1400" dirty="0" err="1">
                <a:hlinkClick r:id="rId8"/>
              </a:rPr>
              <a:t>Greensted</a:t>
            </a:r>
            <a:endParaRPr lang="fr-FR" sz="1400" dirty="0"/>
          </a:p>
        </p:txBody>
      </p:sp>
      <p:sp>
        <p:nvSpPr>
          <p:cNvPr id="25" name="Rectangle 24"/>
          <p:cNvSpPr/>
          <p:nvPr/>
        </p:nvSpPr>
        <p:spPr>
          <a:xfrm>
            <a:off x="804277" y="6597352"/>
            <a:ext cx="4800225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8792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6" grpId="0" animBg="1"/>
      <p:bldP spid="11" grpId="0" animBg="1"/>
      <p:bldP spid="21" grpId="0" animBg="1"/>
      <p:bldP spid="22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Ne pas réinventer la roue, oui mais 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fr-FR" sz="2400" dirty="0" smtClean="0"/>
              <a:t>Adaptation aux besoins du projet :</a:t>
            </a:r>
          </a:p>
          <a:p>
            <a:pPr lvl="1"/>
            <a:r>
              <a:rPr lang="fr-FR" sz="2000" dirty="0" smtClean="0"/>
              <a:t>Nouvelles valeurs postées par le µC (</a:t>
            </a:r>
            <a:r>
              <a:rPr lang="fr-FR" sz="2000" dirty="0" err="1" smtClean="0"/>
              <a:t>modif</a:t>
            </a:r>
            <a:r>
              <a:rPr lang="fr-FR" sz="2000" dirty="0" smtClean="0"/>
              <a:t> seuils alertes du DC/DC)</a:t>
            </a:r>
          </a:p>
          <a:p>
            <a:pPr lvl="1"/>
            <a:r>
              <a:rPr lang="fr-FR" sz="2000" dirty="0" smtClean="0"/>
              <a:t>Savoir quand lire ou écrire dans un registre</a:t>
            </a:r>
          </a:p>
          <a:p>
            <a:pPr lvl="1"/>
            <a:r>
              <a:rPr lang="fr-FR" sz="2000" dirty="0" smtClean="0"/>
              <a:t>Accéder à chaque registre individuellement</a:t>
            </a:r>
          </a:p>
          <a:p>
            <a:pPr lvl="1"/>
            <a:endParaRPr lang="fr-FR" sz="2000" dirty="0"/>
          </a:p>
          <a:p>
            <a:r>
              <a:rPr lang="fr-FR" sz="2400" dirty="0" smtClean="0"/>
              <a:t>Ajout d'une FIFO en entrée de contrôleur</a:t>
            </a:r>
          </a:p>
          <a:p>
            <a:r>
              <a:rPr lang="fr-FR" sz="2400" dirty="0" smtClean="0"/>
              <a:t>Ajout d'un tableau de registres d'action (</a:t>
            </a:r>
            <a:r>
              <a:rPr lang="fr-FR" sz="2400" dirty="0" err="1" smtClean="0"/>
              <a:t>read</a:t>
            </a:r>
            <a:r>
              <a:rPr lang="fr-FR" sz="2400" dirty="0" smtClean="0"/>
              <a:t>/</a:t>
            </a:r>
            <a:r>
              <a:rPr lang="fr-FR" sz="2400" dirty="0" err="1" smtClean="0"/>
              <a:t>write</a:t>
            </a:r>
            <a:r>
              <a:rPr lang="fr-FR" sz="2400" dirty="0" smtClean="0"/>
              <a:t>)</a:t>
            </a:r>
          </a:p>
          <a:p>
            <a:r>
              <a:rPr lang="fr-FR" sz="2400" dirty="0" smtClean="0"/>
              <a:t>Accès bidirectionnel sur </a:t>
            </a:r>
            <a:r>
              <a:rPr lang="fr-FR" sz="2400" dirty="0" err="1" smtClean="0"/>
              <a:t>regfile</a:t>
            </a:r>
            <a:r>
              <a:rPr lang="fr-FR" sz="2400" dirty="0" smtClean="0"/>
              <a:t> principal</a:t>
            </a:r>
          </a:p>
          <a:p>
            <a:r>
              <a:rPr lang="fr-FR" sz="2400" dirty="0" smtClean="0"/>
              <a:t>Modification de la machine d'états "instructions" (nouvelles instructions, modification d'instructions existantes pour opération en adressage relatif) </a:t>
            </a:r>
          </a:p>
          <a:p>
            <a:pPr lvl="1"/>
            <a:endParaRPr lang="fr-FR" sz="2000" dirty="0" smtClean="0"/>
          </a:p>
          <a:p>
            <a:pPr lvl="1"/>
            <a:endParaRPr lang="fr-FR" sz="20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7668344" y="-99392"/>
            <a:ext cx="1512168" cy="548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6132293" y="-99392"/>
            <a:ext cx="1512168" cy="54868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Electronique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41347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e 36"/>
          <p:cNvGrpSpPr/>
          <p:nvPr/>
        </p:nvGrpSpPr>
        <p:grpSpPr>
          <a:xfrm>
            <a:off x="3203848" y="2132856"/>
            <a:ext cx="1372310" cy="3096344"/>
            <a:chOff x="3919770" y="2132856"/>
            <a:chExt cx="1372310" cy="3096344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3923928" y="2132856"/>
              <a:ext cx="1368152" cy="309634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919770" y="3187769"/>
              <a:ext cx="1372310" cy="1152128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2" name="Connecteur droit 31"/>
            <p:cNvCxnSpPr/>
            <p:nvPr/>
          </p:nvCxnSpPr>
          <p:spPr>
            <a:xfrm>
              <a:off x="5292080" y="3124667"/>
              <a:ext cx="0" cy="1152128"/>
            </a:xfrm>
            <a:prstGeom prst="line">
              <a:avLst/>
            </a:prstGeom>
            <a:ln w="28575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3923928" y="3124667"/>
              <a:ext cx="0" cy="1152128"/>
            </a:xfrm>
            <a:prstGeom prst="line">
              <a:avLst/>
            </a:prstGeom>
            <a:ln w="28575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96" y="274638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Schéma de principe</a:t>
            </a:r>
            <a:endParaRPr lang="fr-FR" sz="32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7668344" y="-99392"/>
            <a:ext cx="1512168" cy="548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6132293" y="-99392"/>
            <a:ext cx="1512168" cy="54868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Electronique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971600" y="3068370"/>
            <a:ext cx="1368152" cy="216082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208006" y="4721492"/>
            <a:ext cx="1368152" cy="2874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(00)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971600" y="3499534"/>
            <a:ext cx="1368152" cy="43352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7632340" y="1193527"/>
            <a:ext cx="684076" cy="2874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ARG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6836361" y="1193527"/>
            <a:ext cx="795979" cy="2874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OP</a:t>
            </a:r>
            <a:endParaRPr lang="fr-FR" dirty="0"/>
          </a:p>
        </p:txBody>
      </p:sp>
      <p:grpSp>
        <p:nvGrpSpPr>
          <p:cNvPr id="16" name="Groupe 15"/>
          <p:cNvGrpSpPr/>
          <p:nvPr/>
        </p:nvGrpSpPr>
        <p:grpSpPr>
          <a:xfrm>
            <a:off x="971600" y="4721492"/>
            <a:ext cx="1368152" cy="287442"/>
            <a:chOff x="629562" y="5921547"/>
            <a:chExt cx="1368152" cy="287442"/>
          </a:xfrm>
        </p:grpSpPr>
        <p:sp>
          <p:nvSpPr>
            <p:cNvPr id="17" name="Rectangle 16"/>
            <p:cNvSpPr/>
            <p:nvPr/>
          </p:nvSpPr>
          <p:spPr>
            <a:xfrm>
              <a:off x="1313638" y="5921547"/>
              <a:ext cx="684076" cy="28744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Data</a:t>
              </a:r>
              <a:endParaRPr lang="fr-FR" sz="11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29562" y="5921547"/>
              <a:ext cx="684076" cy="28744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 err="1" smtClean="0"/>
                <a:t>Addr</a:t>
              </a:r>
              <a:endParaRPr lang="fr-FR" sz="1100" dirty="0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971600" y="4437702"/>
            <a:ext cx="1368152" cy="287442"/>
            <a:chOff x="629562" y="5921547"/>
            <a:chExt cx="1368152" cy="287442"/>
          </a:xfrm>
        </p:grpSpPr>
        <p:sp>
          <p:nvSpPr>
            <p:cNvPr id="24" name="Rectangle 23"/>
            <p:cNvSpPr/>
            <p:nvPr/>
          </p:nvSpPr>
          <p:spPr>
            <a:xfrm>
              <a:off x="1313638" y="5921547"/>
              <a:ext cx="684076" cy="28744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Data</a:t>
              </a:r>
              <a:endParaRPr lang="fr-FR" sz="11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29562" y="5921547"/>
              <a:ext cx="684076" cy="28744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 err="1" smtClean="0"/>
                <a:t>Addr</a:t>
              </a:r>
              <a:endParaRPr lang="fr-FR" sz="1100" dirty="0"/>
            </a:p>
          </p:txBody>
        </p:sp>
      </p:grpSp>
      <p:cxnSp>
        <p:nvCxnSpPr>
          <p:cNvPr id="30" name="Connecteur droit 29"/>
          <p:cNvCxnSpPr/>
          <p:nvPr/>
        </p:nvCxnSpPr>
        <p:spPr>
          <a:xfrm>
            <a:off x="971600" y="3547678"/>
            <a:ext cx="0" cy="373503"/>
          </a:xfrm>
          <a:prstGeom prst="line">
            <a:avLst/>
          </a:prstGeom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e 35"/>
          <p:cNvGrpSpPr/>
          <p:nvPr/>
        </p:nvGrpSpPr>
        <p:grpSpPr>
          <a:xfrm>
            <a:off x="4504150" y="2132856"/>
            <a:ext cx="1368152" cy="3096344"/>
            <a:chOff x="5830025" y="1916832"/>
            <a:chExt cx="1368152" cy="3096344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6190066" y="1916832"/>
              <a:ext cx="648071" cy="309634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830025" y="3104964"/>
              <a:ext cx="1368152" cy="1152128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5" name="Connecteur droit 34"/>
            <p:cNvCxnSpPr/>
            <p:nvPr/>
          </p:nvCxnSpPr>
          <p:spPr>
            <a:xfrm>
              <a:off x="6190066" y="3093089"/>
              <a:ext cx="0" cy="1152128"/>
            </a:xfrm>
            <a:prstGeom prst="line">
              <a:avLst/>
            </a:prstGeom>
            <a:ln w="28575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6838137" y="3093089"/>
              <a:ext cx="0" cy="1152128"/>
            </a:xfrm>
            <a:prstGeom prst="line">
              <a:avLst/>
            </a:prstGeom>
            <a:ln w="28575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/>
          <p:cNvSpPr/>
          <p:nvPr/>
        </p:nvSpPr>
        <p:spPr>
          <a:xfrm>
            <a:off x="3208006" y="4437702"/>
            <a:ext cx="1368152" cy="2874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(01)</a:t>
            </a:r>
            <a:endParaRPr lang="fr-FR" sz="1100" dirty="0"/>
          </a:p>
        </p:txBody>
      </p:sp>
      <p:sp>
        <p:nvSpPr>
          <p:cNvPr id="45" name="Rectangle 44"/>
          <p:cNvSpPr/>
          <p:nvPr/>
        </p:nvSpPr>
        <p:spPr>
          <a:xfrm>
            <a:off x="3208006" y="2637207"/>
            <a:ext cx="1368152" cy="2874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(FE) </a:t>
            </a:r>
            <a:r>
              <a:rPr lang="fr-FR" sz="1100" dirty="0" err="1" smtClean="0"/>
              <a:t>SlvDataRegAddr</a:t>
            </a:r>
            <a:endParaRPr lang="fr-FR" sz="1100" dirty="0"/>
          </a:p>
        </p:txBody>
      </p:sp>
      <p:sp>
        <p:nvSpPr>
          <p:cNvPr id="46" name="Rectangle 45"/>
          <p:cNvSpPr/>
          <p:nvPr/>
        </p:nvSpPr>
        <p:spPr>
          <a:xfrm>
            <a:off x="3208006" y="2353417"/>
            <a:ext cx="1368152" cy="2874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(FF)</a:t>
            </a:r>
            <a:endParaRPr lang="fr-FR" sz="1100" dirty="0"/>
          </a:p>
        </p:txBody>
      </p:sp>
      <p:sp>
        <p:nvSpPr>
          <p:cNvPr id="47" name="Rectangle 46"/>
          <p:cNvSpPr/>
          <p:nvPr/>
        </p:nvSpPr>
        <p:spPr>
          <a:xfrm>
            <a:off x="3208006" y="2924649"/>
            <a:ext cx="1368152" cy="2874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(FD) Compteur</a:t>
            </a:r>
            <a:endParaRPr lang="fr-FR" sz="1100" dirty="0"/>
          </a:p>
        </p:txBody>
      </p:sp>
      <p:sp>
        <p:nvSpPr>
          <p:cNvPr id="48" name="Rectangle 47"/>
          <p:cNvSpPr/>
          <p:nvPr/>
        </p:nvSpPr>
        <p:spPr>
          <a:xfrm>
            <a:off x="3208006" y="3212091"/>
            <a:ext cx="1368152" cy="2874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(FC) </a:t>
            </a:r>
            <a:r>
              <a:rPr lang="fr-FR" sz="1100" dirty="0" err="1" smtClean="0"/>
              <a:t>NewData</a:t>
            </a:r>
            <a:endParaRPr lang="fr-FR" sz="1100" dirty="0"/>
          </a:p>
        </p:txBody>
      </p:sp>
      <p:sp>
        <p:nvSpPr>
          <p:cNvPr id="49" name="Rectangle 48"/>
          <p:cNvSpPr/>
          <p:nvPr/>
        </p:nvSpPr>
        <p:spPr>
          <a:xfrm>
            <a:off x="3208006" y="3501008"/>
            <a:ext cx="1368152" cy="2874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(FD) </a:t>
            </a:r>
            <a:r>
              <a:rPr lang="fr-FR" sz="1100" dirty="0" err="1" smtClean="0"/>
              <a:t>Wr_SlaveAddr</a:t>
            </a:r>
            <a:endParaRPr lang="fr-FR" sz="1100" dirty="0"/>
          </a:p>
        </p:txBody>
      </p:sp>
      <p:sp>
        <p:nvSpPr>
          <p:cNvPr id="50" name="Rectangle 49"/>
          <p:cNvSpPr/>
          <p:nvPr/>
        </p:nvSpPr>
        <p:spPr>
          <a:xfrm>
            <a:off x="4864710" y="4725144"/>
            <a:ext cx="648071" cy="280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READ</a:t>
            </a:r>
            <a:endParaRPr lang="fr-FR" sz="1100" dirty="0"/>
          </a:p>
        </p:txBody>
      </p:sp>
      <p:sp>
        <p:nvSpPr>
          <p:cNvPr id="51" name="Rectangle 50"/>
          <p:cNvSpPr/>
          <p:nvPr/>
        </p:nvSpPr>
        <p:spPr>
          <a:xfrm>
            <a:off x="4864710" y="4448987"/>
            <a:ext cx="648071" cy="2807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WRITE</a:t>
            </a:r>
            <a:endParaRPr lang="fr-FR" sz="1100" dirty="0"/>
          </a:p>
        </p:txBody>
      </p:sp>
      <p:sp>
        <p:nvSpPr>
          <p:cNvPr id="52" name="Rectangle 51"/>
          <p:cNvSpPr/>
          <p:nvPr/>
        </p:nvSpPr>
        <p:spPr>
          <a:xfrm>
            <a:off x="4864709" y="2353417"/>
            <a:ext cx="648071" cy="14350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3" name="Connecteur droit 52"/>
          <p:cNvCxnSpPr/>
          <p:nvPr/>
        </p:nvCxnSpPr>
        <p:spPr>
          <a:xfrm flipH="1">
            <a:off x="4864710" y="2353417"/>
            <a:ext cx="648071" cy="1435033"/>
          </a:xfrm>
          <a:prstGeom prst="line">
            <a:avLst/>
          </a:prstGeom>
          <a:ln w="2857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3424030" y="1772816"/>
            <a:ext cx="8595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 err="1" smtClean="0"/>
              <a:t>Regfile</a:t>
            </a:r>
            <a:r>
              <a:rPr lang="fr-FR" sz="1100" dirty="0" smtClean="0"/>
              <a:t> </a:t>
            </a:r>
          </a:p>
          <a:p>
            <a:pPr algn="ctr"/>
            <a:r>
              <a:rPr lang="fr-FR" sz="1100" dirty="0" smtClean="0"/>
              <a:t>(255x 8bits)</a:t>
            </a:r>
            <a:endParaRPr lang="fr-FR" sz="1100" dirty="0"/>
          </a:p>
        </p:txBody>
      </p:sp>
      <p:sp>
        <p:nvSpPr>
          <p:cNvPr id="57" name="ZoneTexte 56"/>
          <p:cNvSpPr txBox="1"/>
          <p:nvPr/>
        </p:nvSpPr>
        <p:spPr>
          <a:xfrm>
            <a:off x="4716016" y="1772816"/>
            <a:ext cx="9252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 err="1" smtClean="0"/>
              <a:t>ActionFile</a:t>
            </a:r>
            <a:r>
              <a:rPr lang="fr-FR" sz="1100" dirty="0" smtClean="0"/>
              <a:t> </a:t>
            </a:r>
          </a:p>
          <a:p>
            <a:pPr algn="ctr"/>
            <a:r>
              <a:rPr lang="fr-FR" sz="1100" dirty="0" smtClean="0"/>
              <a:t>(255xMemo)</a:t>
            </a:r>
            <a:endParaRPr lang="fr-FR" sz="1100" dirty="0"/>
          </a:p>
        </p:txBody>
      </p:sp>
      <p:sp>
        <p:nvSpPr>
          <p:cNvPr id="58" name="ZoneTexte 57"/>
          <p:cNvSpPr txBox="1"/>
          <p:nvPr/>
        </p:nvSpPr>
        <p:spPr>
          <a:xfrm>
            <a:off x="1192063" y="2636912"/>
            <a:ext cx="9316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 smtClean="0"/>
              <a:t>FIFO </a:t>
            </a:r>
          </a:p>
          <a:p>
            <a:pPr algn="ctr"/>
            <a:r>
              <a:rPr lang="fr-FR" sz="1100" dirty="0" smtClean="0"/>
              <a:t>(128x16 bits)</a:t>
            </a:r>
            <a:endParaRPr lang="fr-FR" sz="1100" dirty="0"/>
          </a:p>
        </p:txBody>
      </p:sp>
      <p:sp>
        <p:nvSpPr>
          <p:cNvPr id="59" name="Rectangle 58"/>
          <p:cNvSpPr/>
          <p:nvPr/>
        </p:nvSpPr>
        <p:spPr>
          <a:xfrm>
            <a:off x="3208006" y="4156824"/>
            <a:ext cx="1368152" cy="2874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(02)</a:t>
            </a:r>
            <a:endParaRPr lang="fr-FR" sz="1100" dirty="0"/>
          </a:p>
        </p:txBody>
      </p:sp>
      <p:sp>
        <p:nvSpPr>
          <p:cNvPr id="60" name="Rectangle 59"/>
          <p:cNvSpPr/>
          <p:nvPr/>
        </p:nvSpPr>
        <p:spPr>
          <a:xfrm>
            <a:off x="4864190" y="4175836"/>
            <a:ext cx="648071" cy="2807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WRITE</a:t>
            </a:r>
            <a:endParaRPr lang="fr-FR" sz="1100" dirty="0"/>
          </a:p>
        </p:txBody>
      </p:sp>
      <p:sp>
        <p:nvSpPr>
          <p:cNvPr id="62" name="Rectangle 61"/>
          <p:cNvSpPr/>
          <p:nvPr/>
        </p:nvSpPr>
        <p:spPr>
          <a:xfrm>
            <a:off x="7632340" y="1485374"/>
            <a:ext cx="684076" cy="2874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--</a:t>
            </a:r>
            <a:endParaRPr lang="fr-FR" sz="1100" dirty="0"/>
          </a:p>
        </p:txBody>
      </p:sp>
      <p:sp>
        <p:nvSpPr>
          <p:cNvPr id="63" name="Rectangle 62"/>
          <p:cNvSpPr/>
          <p:nvPr/>
        </p:nvSpPr>
        <p:spPr>
          <a:xfrm>
            <a:off x="6836361" y="1485374"/>
            <a:ext cx="795979" cy="2874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err="1">
                <a:solidFill>
                  <a:prstClr val="black"/>
                </a:solidFill>
              </a:rPr>
              <a:t>C</a:t>
            </a:r>
            <a:r>
              <a:rPr lang="fr-FR" sz="1000" dirty="0" err="1" smtClean="0">
                <a:solidFill>
                  <a:prstClr val="black"/>
                </a:solidFill>
              </a:rPr>
              <a:t>heckFifo</a:t>
            </a:r>
            <a:endParaRPr lang="fr-FR" dirty="0"/>
          </a:p>
        </p:txBody>
      </p:sp>
      <p:sp>
        <p:nvSpPr>
          <p:cNvPr id="65" name="Rectangle 64"/>
          <p:cNvSpPr/>
          <p:nvPr/>
        </p:nvSpPr>
        <p:spPr>
          <a:xfrm>
            <a:off x="8316416" y="1197932"/>
            <a:ext cx="684076" cy="2874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DATA</a:t>
            </a:r>
            <a:endParaRPr lang="fr-FR" dirty="0"/>
          </a:p>
        </p:txBody>
      </p:sp>
      <p:sp>
        <p:nvSpPr>
          <p:cNvPr id="66" name="Rectangle 65"/>
          <p:cNvSpPr/>
          <p:nvPr/>
        </p:nvSpPr>
        <p:spPr>
          <a:xfrm>
            <a:off x="8316416" y="1485374"/>
            <a:ext cx="684076" cy="2799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--</a:t>
            </a:r>
            <a:endParaRPr lang="fr-FR" sz="1100" dirty="0"/>
          </a:p>
        </p:txBody>
      </p:sp>
      <p:sp>
        <p:nvSpPr>
          <p:cNvPr id="67" name="Rectangle 66"/>
          <p:cNvSpPr/>
          <p:nvPr/>
        </p:nvSpPr>
        <p:spPr>
          <a:xfrm>
            <a:off x="7632340" y="2417663"/>
            <a:ext cx="684076" cy="2874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 smtClean="0">
                <a:solidFill>
                  <a:prstClr val="black"/>
                </a:solidFill>
              </a:rPr>
              <a:t>Compteur</a:t>
            </a:r>
            <a:endParaRPr lang="fr-FR" dirty="0"/>
          </a:p>
        </p:txBody>
      </p:sp>
      <p:sp>
        <p:nvSpPr>
          <p:cNvPr id="68" name="Rectangle 67"/>
          <p:cNvSpPr/>
          <p:nvPr/>
        </p:nvSpPr>
        <p:spPr>
          <a:xfrm>
            <a:off x="6836361" y="2417663"/>
            <a:ext cx="795979" cy="2874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err="1" smtClean="0">
                <a:solidFill>
                  <a:prstClr val="black"/>
                </a:solidFill>
              </a:rPr>
              <a:t>Add</a:t>
            </a:r>
            <a:endParaRPr lang="fr-FR" dirty="0"/>
          </a:p>
        </p:txBody>
      </p:sp>
      <p:sp>
        <p:nvSpPr>
          <p:cNvPr id="69" name="Rectangle 68"/>
          <p:cNvSpPr/>
          <p:nvPr/>
        </p:nvSpPr>
        <p:spPr>
          <a:xfrm>
            <a:off x="7632340" y="2709510"/>
            <a:ext cx="684076" cy="2874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err="1" smtClean="0"/>
              <a:t>always</a:t>
            </a:r>
            <a:endParaRPr lang="fr-FR" dirty="0"/>
          </a:p>
        </p:txBody>
      </p:sp>
      <p:sp>
        <p:nvSpPr>
          <p:cNvPr id="70" name="Rectangle 69"/>
          <p:cNvSpPr/>
          <p:nvPr/>
        </p:nvSpPr>
        <p:spPr>
          <a:xfrm>
            <a:off x="6836361" y="2709510"/>
            <a:ext cx="795979" cy="2874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Jump</a:t>
            </a:r>
            <a:endParaRPr lang="fr-FR" sz="1100" dirty="0"/>
          </a:p>
        </p:txBody>
      </p:sp>
      <p:sp>
        <p:nvSpPr>
          <p:cNvPr id="71" name="Rectangle 70"/>
          <p:cNvSpPr/>
          <p:nvPr/>
        </p:nvSpPr>
        <p:spPr>
          <a:xfrm>
            <a:off x="8316416" y="2422068"/>
            <a:ext cx="684076" cy="2874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prstClr val="black"/>
                </a:solidFill>
              </a:rPr>
              <a:t>0x01</a:t>
            </a:r>
            <a:endParaRPr lang="fr-FR" dirty="0"/>
          </a:p>
        </p:txBody>
      </p:sp>
      <p:sp>
        <p:nvSpPr>
          <p:cNvPr id="72" name="Rectangle 71"/>
          <p:cNvSpPr/>
          <p:nvPr/>
        </p:nvSpPr>
        <p:spPr>
          <a:xfrm>
            <a:off x="8316416" y="2709510"/>
            <a:ext cx="684076" cy="2799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err="1" smtClean="0"/>
              <a:t>Isn</a:t>
            </a:r>
            <a:r>
              <a:rPr lang="fr-FR" sz="1100" dirty="0" smtClean="0"/>
              <a:t>(1)</a:t>
            </a:r>
            <a:endParaRPr lang="fr-FR" sz="1100" dirty="0"/>
          </a:p>
        </p:txBody>
      </p:sp>
      <p:cxnSp>
        <p:nvCxnSpPr>
          <p:cNvPr id="73" name="Connecteur droit 72"/>
          <p:cNvCxnSpPr/>
          <p:nvPr/>
        </p:nvCxnSpPr>
        <p:spPr>
          <a:xfrm>
            <a:off x="6839873" y="1434021"/>
            <a:ext cx="0" cy="1152128"/>
          </a:xfrm>
          <a:prstGeom prst="line">
            <a:avLst/>
          </a:prstGeom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9000492" y="1434021"/>
            <a:ext cx="0" cy="1152128"/>
          </a:xfrm>
          <a:prstGeom prst="line">
            <a:avLst/>
          </a:prstGeom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ZoneTexte 74"/>
          <p:cNvSpPr txBox="1"/>
          <p:nvPr/>
        </p:nvSpPr>
        <p:spPr>
          <a:xfrm>
            <a:off x="6923366" y="863134"/>
            <a:ext cx="15648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Instructions programme</a:t>
            </a:r>
            <a:endParaRPr lang="fr-FR" sz="1100" dirty="0"/>
          </a:p>
        </p:txBody>
      </p:sp>
      <p:sp>
        <p:nvSpPr>
          <p:cNvPr id="76" name="Ellipse 75"/>
          <p:cNvSpPr/>
          <p:nvPr/>
        </p:nvSpPr>
        <p:spPr>
          <a:xfrm>
            <a:off x="7048494" y="3547679"/>
            <a:ext cx="907882" cy="58771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err="1" smtClean="0"/>
              <a:t>Fetch</a:t>
            </a:r>
            <a:endParaRPr lang="fr-FR" sz="1100" dirty="0"/>
          </a:p>
        </p:txBody>
      </p:sp>
      <p:sp>
        <p:nvSpPr>
          <p:cNvPr id="81" name="Ellipse 80"/>
          <p:cNvSpPr/>
          <p:nvPr/>
        </p:nvSpPr>
        <p:spPr>
          <a:xfrm>
            <a:off x="7750572" y="4179257"/>
            <a:ext cx="907882" cy="58771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err="1" smtClean="0"/>
              <a:t>Execute</a:t>
            </a:r>
            <a:endParaRPr lang="fr-FR" sz="1100" dirty="0"/>
          </a:p>
        </p:txBody>
      </p:sp>
      <p:sp>
        <p:nvSpPr>
          <p:cNvPr id="82" name="Ellipse 81"/>
          <p:cNvSpPr/>
          <p:nvPr/>
        </p:nvSpPr>
        <p:spPr>
          <a:xfrm>
            <a:off x="7715028" y="5046856"/>
            <a:ext cx="907882" cy="58771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err="1" smtClean="0"/>
              <a:t>Wait</a:t>
            </a:r>
            <a:r>
              <a:rPr lang="fr-FR" sz="1100" dirty="0" smtClean="0"/>
              <a:t> for </a:t>
            </a:r>
            <a:r>
              <a:rPr lang="fr-FR" sz="1100" dirty="0" err="1" smtClean="0"/>
              <a:t>done</a:t>
            </a:r>
            <a:endParaRPr lang="fr-FR" sz="1100" dirty="0"/>
          </a:p>
        </p:txBody>
      </p:sp>
      <p:sp>
        <p:nvSpPr>
          <p:cNvPr id="83" name="Ellipse 82"/>
          <p:cNvSpPr/>
          <p:nvPr/>
        </p:nvSpPr>
        <p:spPr>
          <a:xfrm>
            <a:off x="6444208" y="5001522"/>
            <a:ext cx="907882" cy="58771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Delay</a:t>
            </a:r>
            <a:endParaRPr lang="fr-FR" sz="1100" dirty="0"/>
          </a:p>
        </p:txBody>
      </p:sp>
      <p:sp>
        <p:nvSpPr>
          <p:cNvPr id="84" name="Ellipse 83"/>
          <p:cNvSpPr/>
          <p:nvPr/>
        </p:nvSpPr>
        <p:spPr>
          <a:xfrm>
            <a:off x="6382420" y="4083397"/>
            <a:ext cx="907882" cy="58771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err="1" smtClean="0"/>
              <a:t>Timer</a:t>
            </a:r>
            <a:endParaRPr lang="fr-FR" sz="1100" dirty="0"/>
          </a:p>
        </p:txBody>
      </p:sp>
      <p:sp>
        <p:nvSpPr>
          <p:cNvPr id="86" name="Rectangle 85"/>
          <p:cNvSpPr/>
          <p:nvPr/>
        </p:nvSpPr>
        <p:spPr>
          <a:xfrm>
            <a:off x="6382420" y="1481271"/>
            <a:ext cx="5409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 err="1" smtClean="0">
                <a:solidFill>
                  <a:prstClr val="black"/>
                </a:solidFill>
              </a:rPr>
              <a:t>Isn</a:t>
            </a:r>
            <a:r>
              <a:rPr lang="fr-FR" sz="1100" dirty="0" smtClean="0">
                <a:solidFill>
                  <a:prstClr val="black"/>
                </a:solidFill>
              </a:rPr>
              <a:t>(1)</a:t>
            </a:r>
            <a:endParaRPr lang="fr-FR" dirty="0"/>
          </a:p>
        </p:txBody>
      </p:sp>
      <p:sp>
        <p:nvSpPr>
          <p:cNvPr id="87" name="Rectangle 86"/>
          <p:cNvSpPr/>
          <p:nvPr/>
        </p:nvSpPr>
        <p:spPr>
          <a:xfrm>
            <a:off x="6228184" y="2417663"/>
            <a:ext cx="69518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 err="1" smtClean="0">
                <a:solidFill>
                  <a:prstClr val="black"/>
                </a:solidFill>
              </a:rPr>
              <a:t>Isn</a:t>
            </a:r>
            <a:r>
              <a:rPr lang="fr-FR" sz="1100" dirty="0" smtClean="0">
                <a:solidFill>
                  <a:prstClr val="black"/>
                </a:solidFill>
              </a:rPr>
              <a:t>(n-1)</a:t>
            </a:r>
            <a:endParaRPr lang="fr-FR" dirty="0"/>
          </a:p>
        </p:txBody>
      </p:sp>
      <p:sp>
        <p:nvSpPr>
          <p:cNvPr id="88" name="Rectangle 87"/>
          <p:cNvSpPr/>
          <p:nvPr/>
        </p:nvSpPr>
        <p:spPr>
          <a:xfrm>
            <a:off x="6382420" y="2712430"/>
            <a:ext cx="5409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 err="1" smtClean="0">
                <a:solidFill>
                  <a:prstClr val="black"/>
                </a:solidFill>
              </a:rPr>
              <a:t>Isn</a:t>
            </a:r>
            <a:r>
              <a:rPr lang="fr-FR" sz="1100" dirty="0" smtClean="0">
                <a:solidFill>
                  <a:prstClr val="black"/>
                </a:solidFill>
              </a:rPr>
              <a:t>(n)</a:t>
            </a:r>
            <a:endParaRPr lang="fr-FR" dirty="0"/>
          </a:p>
        </p:txBody>
      </p:sp>
      <p:sp>
        <p:nvSpPr>
          <p:cNvPr id="89" name="Arc 88"/>
          <p:cNvSpPr/>
          <p:nvPr/>
        </p:nvSpPr>
        <p:spPr>
          <a:xfrm rot="20127138">
            <a:off x="7924282" y="3681028"/>
            <a:ext cx="392133" cy="836326"/>
          </a:xfrm>
          <a:prstGeom prst="arc">
            <a:avLst>
              <a:gd name="adj1" fmla="val 16200000"/>
              <a:gd name="adj2" fmla="val 2602029"/>
            </a:avLst>
          </a:prstGeom>
          <a:ln w="28575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Arc 89"/>
          <p:cNvSpPr/>
          <p:nvPr/>
        </p:nvSpPr>
        <p:spPr>
          <a:xfrm rot="1423346">
            <a:off x="8149485" y="4709922"/>
            <a:ext cx="342037" cy="673869"/>
          </a:xfrm>
          <a:prstGeom prst="arc">
            <a:avLst>
              <a:gd name="adj1" fmla="val 16200000"/>
              <a:gd name="adj2" fmla="val 315470"/>
            </a:avLst>
          </a:prstGeom>
          <a:ln w="28575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Arc 90"/>
          <p:cNvSpPr/>
          <p:nvPr/>
        </p:nvSpPr>
        <p:spPr>
          <a:xfrm rot="11569811">
            <a:off x="7502429" y="3324819"/>
            <a:ext cx="844582" cy="1929043"/>
          </a:xfrm>
          <a:prstGeom prst="arc">
            <a:avLst>
              <a:gd name="adj1" fmla="val 16125327"/>
              <a:gd name="adj2" fmla="val 0"/>
            </a:avLst>
          </a:prstGeom>
          <a:ln w="28575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Arc 91"/>
          <p:cNvSpPr/>
          <p:nvPr/>
        </p:nvSpPr>
        <p:spPr>
          <a:xfrm rot="9840000">
            <a:off x="7617642" y="3734219"/>
            <a:ext cx="274941" cy="632135"/>
          </a:xfrm>
          <a:prstGeom prst="arc">
            <a:avLst/>
          </a:prstGeom>
          <a:ln w="28575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Arc 92"/>
          <p:cNvSpPr/>
          <p:nvPr/>
        </p:nvSpPr>
        <p:spPr>
          <a:xfrm rot="11018208">
            <a:off x="6580173" y="4262755"/>
            <a:ext cx="364596" cy="735356"/>
          </a:xfrm>
          <a:prstGeom prst="arc">
            <a:avLst/>
          </a:prstGeom>
          <a:ln w="28575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Arc 93"/>
          <p:cNvSpPr/>
          <p:nvPr/>
        </p:nvSpPr>
        <p:spPr>
          <a:xfrm>
            <a:off x="6806847" y="4649688"/>
            <a:ext cx="392624" cy="673869"/>
          </a:xfrm>
          <a:prstGeom prst="arc">
            <a:avLst>
              <a:gd name="adj1" fmla="val 16200000"/>
              <a:gd name="adj2" fmla="val 1535149"/>
            </a:avLst>
          </a:prstGeom>
          <a:ln w="28575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Arc 94"/>
          <p:cNvSpPr/>
          <p:nvPr/>
        </p:nvSpPr>
        <p:spPr>
          <a:xfrm rot="5400000">
            <a:off x="7152493" y="4097688"/>
            <a:ext cx="622044" cy="1317539"/>
          </a:xfrm>
          <a:prstGeom prst="arc">
            <a:avLst>
              <a:gd name="adj1" fmla="val 16200000"/>
              <a:gd name="adj2" fmla="val 2089309"/>
            </a:avLst>
          </a:prstGeom>
          <a:ln w="28575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Arc 95"/>
          <p:cNvSpPr/>
          <p:nvPr/>
        </p:nvSpPr>
        <p:spPr>
          <a:xfrm rot="10800000">
            <a:off x="6206842" y="3648617"/>
            <a:ext cx="1176218" cy="1510631"/>
          </a:xfrm>
          <a:prstGeom prst="arc">
            <a:avLst>
              <a:gd name="adj1" fmla="val 17399916"/>
              <a:gd name="adj2" fmla="val 6909271"/>
            </a:avLst>
          </a:prstGeom>
          <a:ln w="28575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Rectangle 96"/>
          <p:cNvSpPr/>
          <p:nvPr/>
        </p:nvSpPr>
        <p:spPr>
          <a:xfrm>
            <a:off x="5940152" y="6165304"/>
            <a:ext cx="2732146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Machine d'états _ I2C Master</a:t>
            </a:r>
            <a:endParaRPr lang="fr-FR" sz="1100" dirty="0"/>
          </a:p>
        </p:txBody>
      </p:sp>
      <p:cxnSp>
        <p:nvCxnSpPr>
          <p:cNvPr id="98" name="Connecteur droit 97"/>
          <p:cNvCxnSpPr/>
          <p:nvPr/>
        </p:nvCxnSpPr>
        <p:spPr>
          <a:xfrm flipH="1">
            <a:off x="8676732" y="6273695"/>
            <a:ext cx="396147" cy="0"/>
          </a:xfrm>
          <a:prstGeom prst="line">
            <a:avLst/>
          </a:prstGeom>
          <a:ln w="28575">
            <a:solidFill>
              <a:schemeClr val="accent1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/>
          <p:cNvCxnSpPr/>
          <p:nvPr/>
        </p:nvCxnSpPr>
        <p:spPr>
          <a:xfrm flipH="1">
            <a:off x="8682204" y="6525344"/>
            <a:ext cx="396147" cy="0"/>
          </a:xfrm>
          <a:prstGeom prst="line">
            <a:avLst/>
          </a:prstGeom>
          <a:ln w="28575">
            <a:solidFill>
              <a:schemeClr val="accent1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8653058" y="6047710"/>
            <a:ext cx="383438" cy="2616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fr-FR" sz="1100" dirty="0" smtClean="0">
                <a:solidFill>
                  <a:prstClr val="black"/>
                </a:solidFill>
              </a:rPr>
              <a:t>SCL</a:t>
            </a:r>
            <a:endParaRPr lang="fr-FR" dirty="0"/>
          </a:p>
        </p:txBody>
      </p:sp>
      <p:sp>
        <p:nvSpPr>
          <p:cNvPr id="103" name="Rectangle 102"/>
          <p:cNvSpPr/>
          <p:nvPr/>
        </p:nvSpPr>
        <p:spPr>
          <a:xfrm>
            <a:off x="8656347" y="6309320"/>
            <a:ext cx="344713" cy="2616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fr-FR" sz="1100" dirty="0" smtClean="0">
                <a:solidFill>
                  <a:prstClr val="black"/>
                </a:solidFill>
              </a:rPr>
              <a:t>SDA</a:t>
            </a:r>
            <a:endParaRPr lang="fr-FR" dirty="0"/>
          </a:p>
        </p:txBody>
      </p:sp>
      <p:sp>
        <p:nvSpPr>
          <p:cNvPr id="104" name="Arc 103"/>
          <p:cNvSpPr/>
          <p:nvPr/>
        </p:nvSpPr>
        <p:spPr>
          <a:xfrm>
            <a:off x="7884368" y="4473115"/>
            <a:ext cx="900427" cy="1705400"/>
          </a:xfrm>
          <a:prstGeom prst="arc">
            <a:avLst>
              <a:gd name="adj1" fmla="val 17564701"/>
              <a:gd name="adj2" fmla="val 4784864"/>
            </a:avLst>
          </a:prstGeom>
          <a:ln w="28575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Arc 104"/>
          <p:cNvSpPr/>
          <p:nvPr/>
        </p:nvSpPr>
        <p:spPr>
          <a:xfrm flipV="1">
            <a:off x="8120348" y="5424122"/>
            <a:ext cx="367871" cy="695595"/>
          </a:xfrm>
          <a:prstGeom prst="arc">
            <a:avLst>
              <a:gd name="adj1" fmla="val 16484394"/>
              <a:gd name="adj2" fmla="val 2708147"/>
            </a:avLst>
          </a:prstGeom>
          <a:ln w="28575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7" name="Connecteur droit avec flèche 106"/>
          <p:cNvCxnSpPr/>
          <p:nvPr/>
        </p:nvCxnSpPr>
        <p:spPr>
          <a:xfrm>
            <a:off x="323528" y="4736951"/>
            <a:ext cx="64807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avec flèche 108"/>
          <p:cNvCxnSpPr/>
          <p:nvPr/>
        </p:nvCxnSpPr>
        <p:spPr>
          <a:xfrm>
            <a:off x="179512" y="2348880"/>
            <a:ext cx="64807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avec flèche 109"/>
          <p:cNvCxnSpPr/>
          <p:nvPr/>
        </p:nvCxnSpPr>
        <p:spPr>
          <a:xfrm>
            <a:off x="179512" y="2636912"/>
            <a:ext cx="64807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avec flèche 110"/>
          <p:cNvCxnSpPr/>
          <p:nvPr/>
        </p:nvCxnSpPr>
        <p:spPr>
          <a:xfrm>
            <a:off x="395536" y="6378964"/>
            <a:ext cx="64807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190383" y="2097231"/>
            <a:ext cx="5036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 smtClean="0">
                <a:solidFill>
                  <a:prstClr val="black"/>
                </a:solidFill>
              </a:rPr>
              <a:t>Reset</a:t>
            </a:r>
            <a:endParaRPr lang="fr-FR" dirty="0"/>
          </a:p>
        </p:txBody>
      </p:sp>
      <p:sp>
        <p:nvSpPr>
          <p:cNvPr id="113" name="Rectangle 112"/>
          <p:cNvSpPr/>
          <p:nvPr/>
        </p:nvSpPr>
        <p:spPr>
          <a:xfrm>
            <a:off x="190383" y="2358841"/>
            <a:ext cx="4892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 err="1" smtClean="0">
                <a:solidFill>
                  <a:prstClr val="black"/>
                </a:solidFill>
              </a:rPr>
              <a:t>Clock</a:t>
            </a:r>
            <a:endParaRPr lang="fr-FR" dirty="0"/>
          </a:p>
        </p:txBody>
      </p:sp>
      <p:sp>
        <p:nvSpPr>
          <p:cNvPr id="114" name="Rectangle 113"/>
          <p:cNvSpPr/>
          <p:nvPr/>
        </p:nvSpPr>
        <p:spPr>
          <a:xfrm>
            <a:off x="179512" y="6119718"/>
            <a:ext cx="8595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 err="1" smtClean="0">
                <a:solidFill>
                  <a:prstClr val="black"/>
                </a:solidFill>
              </a:rPr>
              <a:t>Notify</a:t>
            </a:r>
            <a:r>
              <a:rPr lang="fr-FR" sz="1100" dirty="0" smtClean="0">
                <a:solidFill>
                  <a:prstClr val="black"/>
                </a:solidFill>
              </a:rPr>
              <a:t> (</a:t>
            </a:r>
            <a:r>
              <a:rPr lang="fr-FR" sz="1100" dirty="0" err="1" smtClean="0">
                <a:solidFill>
                  <a:prstClr val="black"/>
                </a:solidFill>
              </a:rPr>
              <a:t>Ack</a:t>
            </a:r>
            <a:r>
              <a:rPr lang="fr-FR" sz="1100" dirty="0" smtClean="0">
                <a:solidFill>
                  <a:prstClr val="black"/>
                </a:solidFill>
              </a:rPr>
              <a:t>)</a:t>
            </a:r>
            <a:endParaRPr lang="fr-FR" dirty="0"/>
          </a:p>
        </p:txBody>
      </p:sp>
      <p:sp>
        <p:nvSpPr>
          <p:cNvPr id="115" name="Rectangle 114"/>
          <p:cNvSpPr/>
          <p:nvPr/>
        </p:nvSpPr>
        <p:spPr>
          <a:xfrm>
            <a:off x="151658" y="5255622"/>
            <a:ext cx="5020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 err="1" smtClean="0">
                <a:solidFill>
                  <a:prstClr val="black"/>
                </a:solidFill>
              </a:rPr>
              <a:t>EnWr</a:t>
            </a:r>
            <a:endParaRPr lang="fr-FR" dirty="0"/>
          </a:p>
        </p:txBody>
      </p:sp>
      <p:cxnSp>
        <p:nvCxnSpPr>
          <p:cNvPr id="116" name="Connecteur droit avec flèche 115"/>
          <p:cNvCxnSpPr/>
          <p:nvPr/>
        </p:nvCxnSpPr>
        <p:spPr>
          <a:xfrm>
            <a:off x="1986288" y="5229200"/>
            <a:ext cx="497480" cy="302555"/>
          </a:xfrm>
          <a:prstGeom prst="bentConnector3">
            <a:avLst>
              <a:gd name="adj1" fmla="val -129"/>
            </a:avLst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2051720" y="5255622"/>
            <a:ext cx="4780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 err="1" smtClean="0">
                <a:solidFill>
                  <a:prstClr val="black"/>
                </a:solidFill>
              </a:rPr>
              <a:t>EnRd</a:t>
            </a:r>
            <a:endParaRPr lang="fr-FR" dirty="0"/>
          </a:p>
        </p:txBody>
      </p:sp>
      <p:cxnSp>
        <p:nvCxnSpPr>
          <p:cNvPr id="118" name="Connecteur droit avec flèche 117"/>
          <p:cNvCxnSpPr/>
          <p:nvPr/>
        </p:nvCxnSpPr>
        <p:spPr>
          <a:xfrm flipV="1">
            <a:off x="323528" y="5229200"/>
            <a:ext cx="990110" cy="302555"/>
          </a:xfrm>
          <a:prstGeom prst="bentConnector3">
            <a:avLst>
              <a:gd name="adj1" fmla="val 100375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/>
          <p:cNvSpPr/>
          <p:nvPr/>
        </p:nvSpPr>
        <p:spPr>
          <a:xfrm>
            <a:off x="151658" y="4430210"/>
            <a:ext cx="7745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 err="1" smtClean="0">
                <a:solidFill>
                  <a:prstClr val="black"/>
                </a:solidFill>
              </a:rPr>
              <a:t>FifoDataIn</a:t>
            </a:r>
            <a:endParaRPr lang="fr-FR" dirty="0"/>
          </a:p>
        </p:txBody>
      </p:sp>
      <p:cxnSp>
        <p:nvCxnSpPr>
          <p:cNvPr id="126" name="Connecteur droit 125"/>
          <p:cNvCxnSpPr/>
          <p:nvPr/>
        </p:nvCxnSpPr>
        <p:spPr>
          <a:xfrm flipH="1">
            <a:off x="707318" y="4618602"/>
            <a:ext cx="102264" cy="2505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>
            <a:off x="659818" y="4727058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 smtClean="0">
                <a:solidFill>
                  <a:prstClr val="black"/>
                </a:solidFill>
              </a:rPr>
              <a:t>16</a:t>
            </a:r>
          </a:p>
        </p:txBody>
      </p:sp>
      <p:cxnSp>
        <p:nvCxnSpPr>
          <p:cNvPr id="128" name="Connecteur droit avec flèche 117"/>
          <p:cNvCxnSpPr>
            <a:endCxn id="7" idx="2"/>
          </p:cNvCxnSpPr>
          <p:nvPr/>
        </p:nvCxnSpPr>
        <p:spPr>
          <a:xfrm flipV="1">
            <a:off x="334399" y="5229200"/>
            <a:ext cx="3557683" cy="550332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135"/>
          <p:cNvSpPr/>
          <p:nvPr/>
        </p:nvSpPr>
        <p:spPr>
          <a:xfrm>
            <a:off x="151658" y="5517922"/>
            <a:ext cx="85472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 err="1" smtClean="0">
                <a:solidFill>
                  <a:prstClr val="black"/>
                </a:solidFill>
              </a:rPr>
              <a:t>RegfileAddr</a:t>
            </a:r>
            <a:endParaRPr lang="fr-FR" dirty="0"/>
          </a:p>
        </p:txBody>
      </p:sp>
      <p:cxnSp>
        <p:nvCxnSpPr>
          <p:cNvPr id="145" name="Connecteur droit avec flèche 117"/>
          <p:cNvCxnSpPr/>
          <p:nvPr/>
        </p:nvCxnSpPr>
        <p:spPr>
          <a:xfrm flipV="1">
            <a:off x="2339751" y="4286889"/>
            <a:ext cx="891239" cy="442864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avec flèche 117"/>
          <p:cNvCxnSpPr/>
          <p:nvPr/>
        </p:nvCxnSpPr>
        <p:spPr>
          <a:xfrm>
            <a:off x="2362736" y="4725144"/>
            <a:ext cx="1529346" cy="806611"/>
          </a:xfrm>
          <a:prstGeom prst="bentConnector3">
            <a:avLst>
              <a:gd name="adj1" fmla="val 27482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155"/>
          <p:cNvCxnSpPr/>
          <p:nvPr/>
        </p:nvCxnSpPr>
        <p:spPr>
          <a:xfrm flipH="1">
            <a:off x="2865015" y="4150550"/>
            <a:ext cx="102264" cy="2505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156"/>
          <p:cNvSpPr/>
          <p:nvPr/>
        </p:nvSpPr>
        <p:spPr>
          <a:xfrm>
            <a:off x="2841265" y="4235256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 smtClean="0">
                <a:solidFill>
                  <a:prstClr val="black"/>
                </a:solidFill>
              </a:rPr>
              <a:t>8</a:t>
            </a:r>
          </a:p>
        </p:txBody>
      </p:sp>
      <p:cxnSp>
        <p:nvCxnSpPr>
          <p:cNvPr id="158" name="Connecteur droit 157"/>
          <p:cNvCxnSpPr/>
          <p:nvPr/>
        </p:nvCxnSpPr>
        <p:spPr>
          <a:xfrm flipH="1">
            <a:off x="3118844" y="5432408"/>
            <a:ext cx="102264" cy="2505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Rectangle 158"/>
          <p:cNvSpPr/>
          <p:nvPr/>
        </p:nvSpPr>
        <p:spPr>
          <a:xfrm>
            <a:off x="3095094" y="5493364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 smtClean="0">
                <a:solidFill>
                  <a:prstClr val="black"/>
                </a:solidFill>
              </a:rPr>
              <a:t>8</a:t>
            </a:r>
          </a:p>
        </p:txBody>
      </p:sp>
      <p:cxnSp>
        <p:nvCxnSpPr>
          <p:cNvPr id="160" name="Connecteur droit 159"/>
          <p:cNvCxnSpPr/>
          <p:nvPr/>
        </p:nvCxnSpPr>
        <p:spPr>
          <a:xfrm flipH="1">
            <a:off x="2430506" y="4601280"/>
            <a:ext cx="102264" cy="2505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Rectangle 160"/>
          <p:cNvSpPr/>
          <p:nvPr/>
        </p:nvSpPr>
        <p:spPr>
          <a:xfrm>
            <a:off x="2406756" y="4685986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 smtClean="0">
                <a:solidFill>
                  <a:prstClr val="black"/>
                </a:solidFill>
              </a:rPr>
              <a:t>16</a:t>
            </a:r>
          </a:p>
        </p:txBody>
      </p:sp>
      <p:cxnSp>
        <p:nvCxnSpPr>
          <p:cNvPr id="162" name="Connecteur droit avec flèche 117"/>
          <p:cNvCxnSpPr/>
          <p:nvPr/>
        </p:nvCxnSpPr>
        <p:spPr>
          <a:xfrm>
            <a:off x="4570827" y="4453423"/>
            <a:ext cx="1811593" cy="1135817"/>
          </a:xfrm>
          <a:prstGeom prst="bentConnector3">
            <a:avLst>
              <a:gd name="adj1" fmla="val 8702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ectangle 167"/>
          <p:cNvSpPr/>
          <p:nvPr/>
        </p:nvSpPr>
        <p:spPr>
          <a:xfrm>
            <a:off x="5220072" y="5327630"/>
            <a:ext cx="10567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 err="1" smtClean="0">
                <a:solidFill>
                  <a:prstClr val="black"/>
                </a:solidFill>
              </a:rPr>
              <a:t>RegfileDataOut</a:t>
            </a:r>
            <a:endParaRPr lang="fr-FR" dirty="0"/>
          </a:p>
        </p:txBody>
      </p:sp>
      <p:cxnSp>
        <p:nvCxnSpPr>
          <p:cNvPr id="169" name="Connecteur droit 168"/>
          <p:cNvCxnSpPr/>
          <p:nvPr/>
        </p:nvCxnSpPr>
        <p:spPr>
          <a:xfrm flipH="1">
            <a:off x="4843004" y="5482698"/>
            <a:ext cx="102264" cy="2505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/>
          <p:cNvSpPr/>
          <p:nvPr/>
        </p:nvSpPr>
        <p:spPr>
          <a:xfrm>
            <a:off x="4819254" y="5543654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 smtClean="0">
                <a:solidFill>
                  <a:prstClr val="black"/>
                </a:solidFill>
              </a:rPr>
              <a:t>8</a:t>
            </a:r>
          </a:p>
        </p:txBody>
      </p:sp>
      <p:cxnSp>
        <p:nvCxnSpPr>
          <p:cNvPr id="173" name="Connecteur droit avec flèche 172"/>
          <p:cNvCxnSpPr/>
          <p:nvPr/>
        </p:nvCxnSpPr>
        <p:spPr>
          <a:xfrm>
            <a:off x="5741324" y="5968646"/>
            <a:ext cx="64807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ectangle 173"/>
          <p:cNvSpPr/>
          <p:nvPr/>
        </p:nvSpPr>
        <p:spPr>
          <a:xfrm>
            <a:off x="5436096" y="5696518"/>
            <a:ext cx="92044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 err="1" smtClean="0">
                <a:solidFill>
                  <a:prstClr val="black"/>
                </a:solidFill>
              </a:rPr>
              <a:t>Held</a:t>
            </a:r>
            <a:r>
              <a:rPr lang="fr-FR" sz="1100" dirty="0" smtClean="0">
                <a:solidFill>
                  <a:prstClr val="black"/>
                </a:solidFill>
              </a:rPr>
              <a:t> (</a:t>
            </a:r>
            <a:r>
              <a:rPr lang="fr-FR" sz="1100" dirty="0" err="1" smtClean="0">
                <a:solidFill>
                  <a:prstClr val="black"/>
                </a:solidFill>
              </a:rPr>
              <a:t>Ready</a:t>
            </a:r>
            <a:r>
              <a:rPr lang="fr-FR" sz="1100" dirty="0" smtClean="0">
                <a:solidFill>
                  <a:prstClr val="black"/>
                </a:solidFill>
              </a:rPr>
              <a:t>)</a:t>
            </a:r>
            <a:endParaRPr lang="fr-FR" dirty="0"/>
          </a:p>
        </p:txBody>
      </p:sp>
      <p:cxnSp>
        <p:nvCxnSpPr>
          <p:cNvPr id="175" name="Connecteur droit avec flèche 117"/>
          <p:cNvCxnSpPr/>
          <p:nvPr/>
        </p:nvCxnSpPr>
        <p:spPr>
          <a:xfrm flipV="1">
            <a:off x="359045" y="5229200"/>
            <a:ext cx="3777655" cy="792088"/>
          </a:xfrm>
          <a:prstGeom prst="bentConnector3">
            <a:avLst>
              <a:gd name="adj1" fmla="val 99983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ectangle 179"/>
          <p:cNvSpPr/>
          <p:nvPr/>
        </p:nvSpPr>
        <p:spPr>
          <a:xfrm>
            <a:off x="151658" y="5805264"/>
            <a:ext cx="10406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 smtClean="0">
                <a:solidFill>
                  <a:prstClr val="black"/>
                </a:solidFill>
              </a:rPr>
              <a:t>I2CdataEnable</a:t>
            </a:r>
            <a:endParaRPr lang="fr-FR" dirty="0"/>
          </a:p>
        </p:txBody>
      </p:sp>
      <p:cxnSp>
        <p:nvCxnSpPr>
          <p:cNvPr id="194" name="Connecteur droit 193"/>
          <p:cNvCxnSpPr/>
          <p:nvPr/>
        </p:nvCxnSpPr>
        <p:spPr>
          <a:xfrm>
            <a:off x="2337574" y="3529505"/>
            <a:ext cx="0" cy="373503"/>
          </a:xfrm>
          <a:prstGeom prst="line">
            <a:avLst/>
          </a:prstGeom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Rectangle 196"/>
          <p:cNvSpPr/>
          <p:nvPr/>
        </p:nvSpPr>
        <p:spPr>
          <a:xfrm>
            <a:off x="6338553" y="3309113"/>
            <a:ext cx="212910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1100" dirty="0">
                <a:solidFill>
                  <a:prstClr val="black"/>
                </a:solidFill>
              </a:rPr>
              <a:t>Machine d'états _ I2C </a:t>
            </a:r>
            <a:r>
              <a:rPr lang="fr-FR" sz="1100" dirty="0" smtClean="0">
                <a:solidFill>
                  <a:prstClr val="black"/>
                </a:solidFill>
              </a:rPr>
              <a:t>contrôleur</a:t>
            </a:r>
            <a:endParaRPr lang="fr-FR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3514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33139"/>
            <a:ext cx="8172400" cy="592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908720" y="-27384"/>
            <a:ext cx="8229600" cy="1143000"/>
          </a:xfrm>
        </p:spPr>
        <p:txBody>
          <a:bodyPr/>
          <a:lstStyle/>
          <a:p>
            <a:r>
              <a:rPr lang="fr-FR" sz="2800" dirty="0" smtClean="0"/>
              <a:t>Simulation : NIOS </a:t>
            </a:r>
            <a:r>
              <a:rPr lang="fr-FR" sz="2800" dirty="0" err="1" smtClean="0"/>
              <a:t>is</a:t>
            </a:r>
            <a:r>
              <a:rPr lang="fr-FR" sz="2800" dirty="0" smtClean="0"/>
              <a:t> COOL !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132856"/>
            <a:ext cx="4104456" cy="1656184"/>
          </a:xfr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sz="2000" dirty="0" err="1" smtClean="0"/>
              <a:t>Modelsim</a:t>
            </a:r>
            <a:r>
              <a:rPr lang="fr-FR" sz="2000" dirty="0" smtClean="0"/>
              <a:t> pour la partie VHDL </a:t>
            </a:r>
          </a:p>
          <a:p>
            <a:pPr marL="0" indent="0">
              <a:buNone/>
            </a:pPr>
            <a:r>
              <a:rPr lang="fr-FR" sz="2000" dirty="0" smtClean="0"/>
              <a:t>+ cœur NIOS pour simuler l'environnement µC</a:t>
            </a:r>
          </a:p>
          <a:p>
            <a:pPr marL="857250" lvl="1" indent="-457200"/>
            <a:r>
              <a:rPr lang="fr-FR" sz="1800" dirty="0" smtClean="0"/>
              <a:t>déclaration des composants dans </a:t>
            </a:r>
            <a:r>
              <a:rPr lang="fr-FR" sz="1800" dirty="0" err="1" smtClean="0"/>
              <a:t>Sopc</a:t>
            </a:r>
            <a:r>
              <a:rPr lang="fr-FR" sz="1800" dirty="0" smtClean="0"/>
              <a:t> </a:t>
            </a:r>
            <a:r>
              <a:rPr lang="fr-FR" sz="1800" dirty="0" err="1" smtClean="0"/>
              <a:t>Builder</a:t>
            </a:r>
            <a:endParaRPr lang="fr-FR" sz="1800" dirty="0" smtClean="0"/>
          </a:p>
          <a:p>
            <a:pPr marL="857250" lvl="1" indent="-457200"/>
            <a:r>
              <a:rPr lang="fr-FR" sz="1800" dirty="0" smtClean="0"/>
              <a:t>Code C sous Eclipse NIOS2EDS pour les test cases </a:t>
            </a:r>
          </a:p>
          <a:p>
            <a:pPr marL="0" indent="0">
              <a:buNone/>
            </a:pPr>
            <a:r>
              <a:rPr lang="fr-FR" sz="2200" dirty="0" smtClean="0"/>
              <a:t>+ un gros </a:t>
            </a:r>
            <a:r>
              <a:rPr lang="fr-FR" sz="2200" dirty="0" err="1" smtClean="0"/>
              <a:t>Lecroy</a:t>
            </a:r>
            <a:r>
              <a:rPr lang="fr-FR" sz="2200" dirty="0" smtClean="0"/>
              <a:t> pour la </a:t>
            </a:r>
            <a:r>
              <a:rPr lang="fr-FR" sz="2200" dirty="0" err="1" smtClean="0"/>
              <a:t>verif</a:t>
            </a:r>
            <a:r>
              <a:rPr lang="fr-FR" sz="2200" dirty="0" smtClean="0"/>
              <a:t> des trames I2C</a:t>
            </a:r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7668344" y="-99392"/>
            <a:ext cx="1512168" cy="548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6132293" y="-99392"/>
            <a:ext cx="1512168" cy="54868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Electronique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7303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Bilan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96952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/>
              <a:t>Un bon décrassage en logique séquentielle et combinatoire</a:t>
            </a:r>
          </a:p>
          <a:p>
            <a:r>
              <a:rPr lang="fr-FR" sz="2400" dirty="0" smtClean="0"/>
              <a:t>Autoformation sur les outils VHDL et NIOS</a:t>
            </a:r>
          </a:p>
          <a:p>
            <a:r>
              <a:rPr lang="fr-FR" sz="2400" dirty="0" err="1" smtClean="0"/>
              <a:t>Toolchain</a:t>
            </a:r>
            <a:r>
              <a:rPr lang="fr-FR" sz="2400" dirty="0" smtClean="0"/>
              <a:t> plus complexe qu'un environnement µC </a:t>
            </a:r>
          </a:p>
          <a:p>
            <a:r>
              <a:rPr lang="fr-FR" sz="2400" dirty="0" smtClean="0"/>
              <a:t>Raisonnements différents et reflexes de programmation trompeurs</a:t>
            </a:r>
          </a:p>
          <a:p>
            <a:r>
              <a:rPr lang="fr-FR" sz="2400" dirty="0" smtClean="0"/>
              <a:t>Projet réalisé (jusqu'à la simulation fonctionnelle) en 3,5 mois </a:t>
            </a:r>
          </a:p>
          <a:p>
            <a:endParaRPr lang="fr-FR" sz="2400" dirty="0" smtClean="0"/>
          </a:p>
          <a:p>
            <a:r>
              <a:rPr lang="fr-FR" sz="2400" dirty="0" smtClean="0"/>
              <a:t>Super enrichissant ! </a:t>
            </a:r>
          </a:p>
          <a:p>
            <a:endParaRPr lang="fr-FR" sz="2400" dirty="0" smtClean="0"/>
          </a:p>
          <a:p>
            <a:endParaRPr lang="fr-FR" sz="24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7668344" y="-99392"/>
            <a:ext cx="1512168" cy="548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6132293" y="-99392"/>
            <a:ext cx="1512168" cy="54868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Electronique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139952" y="4735784"/>
            <a:ext cx="4572000" cy="164352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fr-FR" sz="2400" dirty="0">
                <a:solidFill>
                  <a:prstClr val="black"/>
                </a:solidFill>
              </a:rPr>
              <a:t>Merci tout spécial aux Nicolas, Jean-Marc et François </a:t>
            </a:r>
          </a:p>
          <a:p>
            <a:pPr lvl="0">
              <a:spcBef>
                <a:spcPct val="20000"/>
              </a:spcBef>
            </a:pPr>
            <a:r>
              <a:rPr lang="fr-FR" sz="2400" dirty="0">
                <a:solidFill>
                  <a:prstClr val="black"/>
                </a:solidFill>
              </a:rPr>
              <a:t>Et à Sébastien qui se charge d'intégrer tout ça dans le </a:t>
            </a:r>
            <a:r>
              <a:rPr lang="fr-FR" sz="2400" dirty="0" err="1">
                <a:solidFill>
                  <a:prstClr val="black"/>
                </a:solidFill>
              </a:rPr>
              <a:t>Xilinx</a:t>
            </a:r>
            <a:r>
              <a:rPr lang="fr-FR" sz="2400" dirty="0">
                <a:solidFill>
                  <a:prstClr val="black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809306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504</Words>
  <Application>Microsoft Office PowerPoint</Application>
  <PresentationFormat>Affichage à l'écran (4:3)</PresentationFormat>
  <Paragraphs>138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6 mois plus tard … </vt:lpstr>
      <vt:lpstr>Autoformation VHDL et application à un cas concret</vt:lpstr>
      <vt:lpstr>Spécifications "ouvertes" pour l'implémentation </vt:lpstr>
      <vt:lpstr>Données de l'ATC250 = accès EEPROM I2C classique. </vt:lpstr>
      <vt:lpstr>Pourquoi faire simple quand on peut faire compliqué !</vt:lpstr>
      <vt:lpstr>Ne pas réinventer la roue, oui mais </vt:lpstr>
      <vt:lpstr>Schéma de principe</vt:lpstr>
      <vt:lpstr>Simulation : NIOS is COOL ! </vt:lpstr>
      <vt:lpstr>Bilan</vt:lpstr>
      <vt:lpstr>2ieme projet : CTA </vt:lpstr>
      <vt:lpstr>Des spécifications de folie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 mois plus tard …</dc:title>
  <dc:creator>Eric Chabanne</dc:creator>
  <cp:lastModifiedBy>prast</cp:lastModifiedBy>
  <cp:revision>46</cp:revision>
  <dcterms:created xsi:type="dcterms:W3CDTF">2012-03-26T08:36:46Z</dcterms:created>
  <dcterms:modified xsi:type="dcterms:W3CDTF">2012-03-27T10:19:47Z</dcterms:modified>
</cp:coreProperties>
</file>