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9" r:id="rId3"/>
    <p:sldId id="256" r:id="rId4"/>
    <p:sldId id="272" r:id="rId5"/>
    <p:sldId id="269" r:id="rId6"/>
    <p:sldId id="270" r:id="rId7"/>
    <p:sldId id="273" r:id="rId8"/>
    <p:sldId id="278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C780B-75CE-B348-AB2E-1F498EFBB248}" type="datetimeFigureOut">
              <a:rPr lang="fr-FR" smtClean="0"/>
              <a:pPr/>
              <a:t>10/04/12</a:t>
            </a:fld>
            <a:endParaRPr lang="en-AU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10C4B-EC04-274A-A328-5144AD43E12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AD347-1950-3D4E-AECE-1BF580AB13BB}" type="datetimeFigureOut">
              <a:rPr lang="fr-FR" smtClean="0"/>
              <a:pPr/>
              <a:t>10/04/12</a:t>
            </a:fld>
            <a:endParaRPr lang="en-AU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6CE7-2165-DD49-8FE5-8CFA33AE9AD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6CE7-2165-DD49-8FE5-8CFA33AE9AD2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6CE7-2165-DD49-8FE5-8CFA33AE9AD2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AU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A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AU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AU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AU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AU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AU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AU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A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AU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AU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AU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2CDD5-326B-6944-B966-FB131383058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cdsweb.cern.ch/collection/CMS%20Papers?ln=e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BAEB-1139-3746-8D58-BD140B7834A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2440840" y="2275820"/>
            <a:ext cx="39032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PICS FRANCE - EGYPTE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27499" y="3771027"/>
            <a:ext cx="39421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Participants</a:t>
            </a:r>
          </a:p>
          <a:p>
            <a:r>
              <a:rPr lang="fr-FR" dirty="0" smtClean="0"/>
              <a:t>Bilan de la 2</a:t>
            </a:r>
            <a:r>
              <a:rPr lang="fr-FR" baseline="30000" dirty="0" smtClean="0"/>
              <a:t>e</a:t>
            </a:r>
            <a:r>
              <a:rPr lang="fr-FR" dirty="0" smtClean="0"/>
              <a:t> Ecole novembre 2010</a:t>
            </a:r>
          </a:p>
          <a:p>
            <a:r>
              <a:rPr lang="fr-FR" dirty="0" smtClean="0"/>
              <a:t>Situation générale en Egypte</a:t>
            </a:r>
          </a:p>
          <a:p>
            <a:r>
              <a:rPr lang="fr-FR" dirty="0" smtClean="0"/>
              <a:t>Visites physiciens et étudiants égyptiens</a:t>
            </a:r>
          </a:p>
          <a:p>
            <a:r>
              <a:rPr lang="fr-FR" dirty="0" smtClean="0"/>
              <a:t>Visites chercheurs et ingénieurs français</a:t>
            </a:r>
          </a:p>
          <a:p>
            <a:r>
              <a:rPr lang="fr-FR" dirty="0" smtClean="0"/>
              <a:t>Bilan et projets 2012-2013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429000" y="294846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Philippe Miné, LLR</a:t>
            </a:r>
            <a:endParaRPr lang="fr-FR" dirty="0"/>
          </a:p>
        </p:txBody>
      </p:sp>
      <p:pic>
        <p:nvPicPr>
          <p:cNvPr id="8" name="Image 7" descr="CFMA_Afriqu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8222"/>
            <a:ext cx="1802156" cy="1965988"/>
          </a:xfrm>
          <a:prstGeom prst="rect">
            <a:avLst/>
          </a:prstGeom>
        </p:spPr>
      </p:pic>
      <p:pic>
        <p:nvPicPr>
          <p:cNvPr id="9" name="Image 8" descr="med.png"/>
          <p:cNvPicPr>
            <a:picLocks noChangeAspect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>
          <a:xfrm>
            <a:off x="609600" y="136349"/>
            <a:ext cx="2312108" cy="1692451"/>
          </a:xfrm>
          <a:prstGeom prst="rect">
            <a:avLst/>
          </a:prstGeom>
        </p:spPr>
      </p:pic>
      <p:pic>
        <p:nvPicPr>
          <p:cNvPr id="10" name="Image 9" descr="Capture d’écran 2010-11-09 à 10.43.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81000"/>
            <a:ext cx="2209800" cy="72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7" name="ZoneTexte 6"/>
          <p:cNvSpPr txBox="1"/>
          <p:nvPr/>
        </p:nvSpPr>
        <p:spPr>
          <a:xfrm>
            <a:off x="472878" y="264120"/>
            <a:ext cx="8498903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Articles </a:t>
            </a:r>
            <a:r>
              <a:rPr lang="fr-FR" dirty="0">
                <a:solidFill>
                  <a:srgbClr val="FF0000"/>
                </a:solidFill>
              </a:rPr>
              <a:t>publiés en commun </a:t>
            </a:r>
            <a:r>
              <a:rPr lang="fr-FR" dirty="0"/>
              <a:t>par des membres français et égyptiens de la collaboration :</a:t>
            </a:r>
          </a:p>
          <a:p>
            <a:r>
              <a:rPr lang="fr-FR" dirty="0"/>
              <a:t>Environ 80 articles</a:t>
            </a:r>
            <a:r>
              <a:rPr lang="fr-FR" dirty="0" smtClean="0"/>
              <a:t> CMS </a:t>
            </a:r>
            <a:r>
              <a:rPr lang="fr-FR" dirty="0"/>
              <a:t>en </a:t>
            </a:r>
            <a:r>
              <a:rPr lang="fr-FR" dirty="0" smtClean="0"/>
              <a:t>2011, </a:t>
            </a:r>
            <a:r>
              <a:rPr lang="fr-FR" i="1" dirty="0" err="1" smtClean="0"/>
              <a:t>Physical</a:t>
            </a:r>
            <a:r>
              <a:rPr lang="fr-FR" i="1" dirty="0" smtClean="0"/>
              <a:t> </a:t>
            </a:r>
            <a:r>
              <a:rPr lang="fr-FR" i="1" dirty="0" err="1"/>
              <a:t>Review</a:t>
            </a:r>
            <a:r>
              <a:rPr lang="fr-FR" i="1" dirty="0"/>
              <a:t> </a:t>
            </a:r>
            <a:r>
              <a:rPr lang="fr-FR" i="1" dirty="0" err="1"/>
              <a:t>Letters</a:t>
            </a:r>
            <a:r>
              <a:rPr lang="fr-FR" i="1" dirty="0"/>
              <a:t>, </a:t>
            </a:r>
            <a:r>
              <a:rPr lang="fr-FR" i="1" dirty="0" err="1"/>
              <a:t>Physics</a:t>
            </a:r>
            <a:r>
              <a:rPr lang="fr-FR" i="1" dirty="0"/>
              <a:t> </a:t>
            </a:r>
            <a:r>
              <a:rPr lang="fr-FR" i="1" dirty="0" err="1"/>
              <a:t>Letters</a:t>
            </a:r>
            <a:r>
              <a:rPr lang="fr-FR" i="1" dirty="0"/>
              <a:t> B,</a:t>
            </a:r>
            <a:r>
              <a:rPr lang="fr-FR" i="1" dirty="0" smtClean="0"/>
              <a:t> </a:t>
            </a:r>
          </a:p>
          <a:p>
            <a:r>
              <a:rPr lang="fr-FR" i="1" dirty="0" err="1" smtClean="0"/>
              <a:t>Physical</a:t>
            </a:r>
            <a:r>
              <a:rPr lang="fr-FR" i="1" dirty="0" smtClean="0"/>
              <a:t> </a:t>
            </a:r>
            <a:r>
              <a:rPr lang="fr-FR" i="1" dirty="0" err="1"/>
              <a:t>Review</a:t>
            </a:r>
            <a:r>
              <a:rPr lang="fr-FR" i="1" dirty="0"/>
              <a:t> D, Journal of Instrumentation et Journal of High </a:t>
            </a:r>
            <a:r>
              <a:rPr lang="fr-FR" i="1" dirty="0" err="1"/>
              <a:t>Energy</a:t>
            </a:r>
            <a:r>
              <a:rPr lang="fr-FR" i="1" dirty="0"/>
              <a:t> </a:t>
            </a:r>
            <a:r>
              <a:rPr lang="fr-FR" i="1" dirty="0" err="1"/>
              <a:t>Physics</a:t>
            </a:r>
            <a:r>
              <a:rPr lang="fr-FR" i="1" dirty="0"/>
              <a:t>.</a:t>
            </a:r>
            <a:endParaRPr lang="fr-FR" dirty="0" smtClean="0"/>
          </a:p>
          <a:p>
            <a:r>
              <a:rPr lang="fr-FR" dirty="0"/>
              <a:t>L</a:t>
            </a:r>
            <a:r>
              <a:rPr lang="fr-FR" dirty="0" smtClean="0"/>
              <a:t>iste complète </a:t>
            </a:r>
            <a:r>
              <a:rPr lang="fr-FR" u="sng" dirty="0">
                <a:hlinkClick r:id="rId3"/>
              </a:rPr>
              <a:t>http://cdsweb.cern.ch/collection/CMS%20Papers?ln=en</a:t>
            </a:r>
            <a:endParaRPr lang="fr-FR" dirty="0"/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Enregistrés </a:t>
            </a:r>
            <a:r>
              <a:rPr lang="fr-FR" dirty="0"/>
              <a:t>depuis au moins un </a:t>
            </a:r>
            <a:r>
              <a:rPr lang="fr-FR" dirty="0" smtClean="0"/>
              <a:t>an </a:t>
            </a:r>
            <a:r>
              <a:rPr lang="fr-FR" dirty="0"/>
              <a:t>: Yasser ASSRAN, Mohammed MAHMOUD ATTIA</a:t>
            </a:r>
            <a:r>
              <a:rPr lang="fr-FR" dirty="0" smtClean="0"/>
              <a:t> </a:t>
            </a:r>
          </a:p>
          <a:p>
            <a:r>
              <a:rPr lang="fr-FR" dirty="0" smtClean="0"/>
              <a:t>et </a:t>
            </a:r>
            <a:r>
              <a:rPr lang="fr-FR" dirty="0" err="1"/>
              <a:t>Shaaban</a:t>
            </a:r>
            <a:r>
              <a:rPr lang="fr-FR" dirty="0"/>
              <a:t> KHALIL.</a:t>
            </a:r>
          </a:p>
          <a:p>
            <a:r>
              <a:rPr lang="fr-FR" dirty="0"/>
              <a:t>Amr RADI, Ali ELLITHI, </a:t>
            </a:r>
            <a:r>
              <a:rPr lang="fr-FR" dirty="0" err="1"/>
              <a:t>Safinaz</a:t>
            </a:r>
            <a:r>
              <a:rPr lang="fr-FR" dirty="0"/>
              <a:t> SALEM et Asmaa FAWSI,</a:t>
            </a:r>
            <a:r>
              <a:rPr lang="fr-FR" dirty="0" smtClean="0"/>
              <a:t> enregistrés </a:t>
            </a:r>
            <a:r>
              <a:rPr lang="fr-FR" dirty="0"/>
              <a:t>courant 2010 ou 2011</a:t>
            </a:r>
            <a:r>
              <a:rPr lang="fr-FR" dirty="0" smtClean="0"/>
              <a:t> </a:t>
            </a:r>
          </a:p>
          <a:p>
            <a:r>
              <a:rPr lang="fr-FR" dirty="0" smtClean="0"/>
              <a:t>signent </a:t>
            </a:r>
            <a:r>
              <a:rPr lang="fr-FR" dirty="0"/>
              <a:t>une partie des articles publiés en 2011 ou 2012.</a:t>
            </a:r>
          </a:p>
          <a:p>
            <a:r>
              <a:rPr lang="fr-FR" dirty="0" smtClean="0"/>
              <a:t> </a:t>
            </a:r>
          </a:p>
          <a:p>
            <a:endParaRPr lang="fr-FR" dirty="0" smtClean="0"/>
          </a:p>
          <a:p>
            <a:r>
              <a:rPr lang="fr-FR" dirty="0">
                <a:solidFill>
                  <a:srgbClr val="FF0000"/>
                </a:solidFill>
              </a:rPr>
              <a:t>N</a:t>
            </a:r>
            <a:r>
              <a:rPr lang="fr-FR" dirty="0" smtClean="0">
                <a:solidFill>
                  <a:srgbClr val="FF0000"/>
                </a:solidFill>
              </a:rPr>
              <a:t>otes </a:t>
            </a:r>
            <a:r>
              <a:rPr lang="fr-FR" dirty="0">
                <a:solidFill>
                  <a:srgbClr val="FF0000"/>
                </a:solidFill>
              </a:rPr>
              <a:t>d’analyse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publiées </a:t>
            </a:r>
            <a:r>
              <a:rPr lang="fr-FR" dirty="0"/>
              <a:t>avec un nombre plus restreint d’auteurs :</a:t>
            </a:r>
          </a:p>
          <a:p>
            <a:r>
              <a:rPr lang="fr-FR" dirty="0"/>
              <a:t> </a:t>
            </a:r>
            <a:endParaRPr lang="fr-FR" dirty="0" smtClean="0"/>
          </a:p>
          <a:p>
            <a:r>
              <a:rPr lang="fr-FR" dirty="0" smtClean="0"/>
              <a:t>-- CMS </a:t>
            </a:r>
            <a:r>
              <a:rPr lang="fr-FR" dirty="0"/>
              <a:t>AN-2011/444</a:t>
            </a:r>
            <a:r>
              <a:rPr lang="fr-FR" dirty="0" smtClean="0"/>
              <a:t> –  </a:t>
            </a:r>
            <a:r>
              <a:rPr lang="fr-FR" dirty="0"/>
              <a:t>B. </a:t>
            </a:r>
            <a:r>
              <a:rPr lang="fr-FR" dirty="0" err="1"/>
              <a:t>Clerbaux</a:t>
            </a:r>
            <a:r>
              <a:rPr lang="fr-FR" dirty="0"/>
              <a:t>, D. Cockerill, G. De </a:t>
            </a:r>
            <a:r>
              <a:rPr lang="fr-FR" dirty="0" err="1"/>
              <a:t>Lentdecker</a:t>
            </a:r>
            <a:r>
              <a:rPr lang="fr-FR" dirty="0"/>
              <a:t>, V. </a:t>
            </a:r>
            <a:r>
              <a:rPr lang="fr-FR" dirty="0" err="1"/>
              <a:t>Dero</a:t>
            </a:r>
            <a:r>
              <a:rPr lang="fr-FR" dirty="0"/>
              <a:t>, Sh. </a:t>
            </a:r>
            <a:r>
              <a:rPr lang="fr-FR" dirty="0" err="1"/>
              <a:t>Elgammal</a:t>
            </a:r>
            <a:r>
              <a:rPr lang="fr-FR" dirty="0"/>
              <a:t>,</a:t>
            </a:r>
            <a:r>
              <a:rPr lang="fr-FR" dirty="0" smtClean="0"/>
              <a:t> </a:t>
            </a:r>
          </a:p>
          <a:p>
            <a:pPr marL="342900" indent="-342900">
              <a:buAutoNum type="alphaUcPeriod"/>
            </a:pPr>
            <a:r>
              <a:rPr lang="fr-FR" dirty="0" smtClean="0"/>
              <a:t>Gay</a:t>
            </a:r>
            <a:r>
              <a:rPr lang="fr-FR" dirty="0"/>
              <a:t>, S. Harper, T. </a:t>
            </a:r>
            <a:r>
              <a:rPr lang="fr-FR" dirty="0" err="1"/>
              <a:t>Hreus</a:t>
            </a:r>
            <a:r>
              <a:rPr lang="fr-FR" dirty="0"/>
              <a:t>, Ph. Miné, E. </a:t>
            </a:r>
            <a:r>
              <a:rPr lang="fr-FR" dirty="0" err="1"/>
              <a:t>Olaiya</a:t>
            </a:r>
            <a:r>
              <a:rPr lang="fr-FR" dirty="0"/>
              <a:t>, D. </a:t>
            </a:r>
            <a:r>
              <a:rPr lang="fr-FR" dirty="0" err="1"/>
              <a:t>Petyt</a:t>
            </a:r>
            <a:r>
              <a:rPr lang="fr-FR" dirty="0"/>
              <a:t>, C. </a:t>
            </a:r>
            <a:r>
              <a:rPr lang="fr-FR" dirty="0" err="1"/>
              <a:t>Shepherd-Themistocleous</a:t>
            </a:r>
            <a:r>
              <a:rPr lang="fr-FR" dirty="0"/>
              <a:t>,</a:t>
            </a:r>
            <a:r>
              <a:rPr lang="fr-FR" dirty="0" smtClean="0"/>
              <a:t> </a:t>
            </a:r>
          </a:p>
          <a:p>
            <a:pPr marL="342900" indent="-342900">
              <a:buAutoNum type="alphaUcPeriod"/>
            </a:pPr>
            <a:r>
              <a:rPr lang="fr-FR" dirty="0" smtClean="0"/>
              <a:t>V</a:t>
            </a:r>
            <a:r>
              <a:rPr lang="fr-FR" dirty="0"/>
              <a:t>. </a:t>
            </a:r>
            <a:r>
              <a:rPr lang="fr-FR" dirty="0" err="1"/>
              <a:t>Timciuc</a:t>
            </a:r>
            <a:r>
              <a:rPr lang="fr-FR" dirty="0"/>
              <a:t>, L. Thomas, P. </a:t>
            </a:r>
            <a:r>
              <a:rPr lang="fr-FR" dirty="0" err="1" smtClean="0"/>
              <a:t>Vanlaer</a:t>
            </a:r>
            <a:r>
              <a:rPr lang="fr-FR" dirty="0" smtClean="0"/>
              <a:t>	</a:t>
            </a:r>
            <a:r>
              <a:rPr lang="fr-FR" dirty="0"/>
              <a:t>  </a:t>
            </a:r>
            <a:endParaRPr lang="fr-FR" dirty="0" smtClean="0"/>
          </a:p>
          <a:p>
            <a:r>
              <a:rPr lang="fr-FR" dirty="0" smtClean="0"/>
              <a:t>-- CMS </a:t>
            </a:r>
            <a:r>
              <a:rPr lang="fr-FR" dirty="0"/>
              <a:t>AN-2011/355</a:t>
            </a:r>
            <a:r>
              <a:rPr lang="fr-FR" dirty="0" smtClean="0"/>
              <a:t> – Sh</a:t>
            </a:r>
            <a:r>
              <a:rPr lang="fr-FR" dirty="0"/>
              <a:t>. </a:t>
            </a:r>
            <a:r>
              <a:rPr lang="fr-FR" dirty="0" err="1"/>
              <a:t>Elgammal</a:t>
            </a:r>
            <a:r>
              <a:rPr lang="fr-FR" dirty="0"/>
              <a:t>, B. </a:t>
            </a:r>
            <a:r>
              <a:rPr lang="fr-FR" dirty="0" err="1"/>
              <a:t>Clerbaux</a:t>
            </a:r>
            <a:r>
              <a:rPr lang="fr-FR" dirty="0"/>
              <a:t> and Ph. </a:t>
            </a:r>
            <a:r>
              <a:rPr lang="fr-FR" dirty="0" smtClean="0"/>
              <a:t>Miné</a:t>
            </a:r>
          </a:p>
          <a:p>
            <a:r>
              <a:rPr lang="fr-FR" dirty="0" smtClean="0"/>
              <a:t>-- CMS </a:t>
            </a:r>
            <a:r>
              <a:rPr lang="fr-FR" dirty="0"/>
              <a:t>AN-2011/159</a:t>
            </a:r>
            <a:r>
              <a:rPr lang="fr-FR" dirty="0" smtClean="0"/>
              <a:t> – B</a:t>
            </a:r>
            <a:r>
              <a:rPr lang="fr-FR" dirty="0"/>
              <a:t>. </a:t>
            </a:r>
            <a:r>
              <a:rPr lang="fr-FR" dirty="0" err="1"/>
              <a:t>Clerbaux</a:t>
            </a:r>
            <a:r>
              <a:rPr lang="fr-FR" dirty="0"/>
              <a:t>, D. Cockerill, G. De </a:t>
            </a:r>
            <a:r>
              <a:rPr lang="fr-FR" dirty="0" err="1"/>
              <a:t>Lentdecker</a:t>
            </a:r>
            <a:r>
              <a:rPr lang="fr-FR" dirty="0"/>
              <a:t>, V. </a:t>
            </a:r>
            <a:r>
              <a:rPr lang="fr-FR" dirty="0" err="1"/>
              <a:t>Dero</a:t>
            </a:r>
            <a:r>
              <a:rPr lang="fr-FR" dirty="0"/>
              <a:t>, Sh. </a:t>
            </a:r>
            <a:r>
              <a:rPr lang="fr-FR" dirty="0" err="1"/>
              <a:t>Elgammal</a:t>
            </a:r>
            <a:r>
              <a:rPr lang="fr-FR" dirty="0"/>
              <a:t>,</a:t>
            </a:r>
            <a:r>
              <a:rPr lang="fr-FR" dirty="0" smtClean="0"/>
              <a:t> </a:t>
            </a:r>
          </a:p>
          <a:p>
            <a:pPr marL="342900" indent="-342900">
              <a:buAutoNum type="alphaUcPeriod"/>
            </a:pPr>
            <a:r>
              <a:rPr lang="fr-FR" dirty="0" smtClean="0"/>
              <a:t>Gay</a:t>
            </a:r>
            <a:r>
              <a:rPr lang="fr-FR" dirty="0"/>
              <a:t>, S. Harper, T. </a:t>
            </a:r>
            <a:r>
              <a:rPr lang="fr-FR" dirty="0" err="1"/>
              <a:t>Hreus</a:t>
            </a:r>
            <a:r>
              <a:rPr lang="fr-FR" dirty="0"/>
              <a:t>, G. </a:t>
            </a:r>
            <a:r>
              <a:rPr lang="fr-FR" dirty="0" err="1"/>
              <a:t>Kukartsev</a:t>
            </a:r>
            <a:r>
              <a:rPr lang="fr-FR" dirty="0"/>
              <a:t>, Ph. Miné, E. </a:t>
            </a:r>
            <a:r>
              <a:rPr lang="fr-FR" dirty="0" err="1"/>
              <a:t>Olaiya</a:t>
            </a:r>
            <a:r>
              <a:rPr lang="fr-FR" dirty="0"/>
              <a:t>, D. </a:t>
            </a:r>
            <a:r>
              <a:rPr lang="fr-FR" dirty="0" err="1"/>
              <a:t>Petyt</a:t>
            </a:r>
            <a:r>
              <a:rPr lang="fr-FR" dirty="0"/>
              <a:t>,</a:t>
            </a:r>
            <a:r>
              <a:rPr lang="fr-FR" dirty="0" smtClean="0"/>
              <a:t> </a:t>
            </a:r>
          </a:p>
          <a:p>
            <a:pPr marL="342900" indent="-342900">
              <a:buAutoNum type="alphaUcPeriod"/>
            </a:pPr>
            <a:r>
              <a:rPr lang="fr-FR" dirty="0" smtClean="0"/>
              <a:t>C</a:t>
            </a:r>
            <a:r>
              <a:rPr lang="fr-FR" dirty="0"/>
              <a:t>. </a:t>
            </a:r>
            <a:r>
              <a:rPr lang="fr-FR" dirty="0" err="1"/>
              <a:t>Shepherd-Themistocleous</a:t>
            </a:r>
            <a:r>
              <a:rPr lang="fr-FR" dirty="0"/>
              <a:t>, V. </a:t>
            </a:r>
            <a:r>
              <a:rPr lang="fr-FR" dirty="0" err="1"/>
              <a:t>Timciuc</a:t>
            </a:r>
            <a:r>
              <a:rPr lang="fr-FR" dirty="0"/>
              <a:t>, L. Thomas, P. </a:t>
            </a:r>
            <a:r>
              <a:rPr lang="fr-FR" dirty="0" err="1" smtClean="0"/>
              <a:t>Vanlaer</a:t>
            </a:r>
            <a:endParaRPr lang="fr-FR" dirty="0" smtClean="0"/>
          </a:p>
          <a:p>
            <a:r>
              <a:rPr lang="fr-FR" dirty="0" smtClean="0"/>
              <a:t>--  CMS </a:t>
            </a:r>
            <a:r>
              <a:rPr lang="fr-FR" dirty="0"/>
              <a:t>AN-2011/085</a:t>
            </a:r>
            <a:r>
              <a:rPr lang="fr-FR" dirty="0" smtClean="0"/>
              <a:t> – </a:t>
            </a:r>
            <a:r>
              <a:rPr lang="fr-FR" dirty="0"/>
              <a:t>B. </a:t>
            </a:r>
            <a:r>
              <a:rPr lang="fr-FR" dirty="0" err="1"/>
              <a:t>Clerbaux</a:t>
            </a:r>
            <a:r>
              <a:rPr lang="fr-FR" dirty="0"/>
              <a:t> , P. </a:t>
            </a:r>
            <a:r>
              <a:rPr lang="fr-FR" dirty="0" err="1"/>
              <a:t>Marage</a:t>
            </a:r>
            <a:r>
              <a:rPr lang="fr-FR" dirty="0"/>
              <a:t> , Ph. </a:t>
            </a:r>
            <a:r>
              <a:rPr lang="fr-FR" dirty="0" smtClean="0"/>
              <a:t>Miné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7" name="ZoneTexte 6"/>
          <p:cNvSpPr txBox="1"/>
          <p:nvPr/>
        </p:nvSpPr>
        <p:spPr>
          <a:xfrm>
            <a:off x="780329" y="627279"/>
            <a:ext cx="8090676" cy="544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Projets 2012-2013</a:t>
            </a:r>
          </a:p>
          <a:p>
            <a:endParaRPr lang="fr-FR" dirty="0" smtClean="0"/>
          </a:p>
          <a:p>
            <a:r>
              <a:rPr lang="fr-FR" dirty="0" smtClean="0"/>
              <a:t>L’Ecole 2012 est financée par les billets achetés en 2011 (</a:t>
            </a:r>
            <a:r>
              <a:rPr lang="fr-FR" dirty="0" smtClean="0"/>
              <a:t>PICS</a:t>
            </a:r>
            <a:r>
              <a:rPr lang="fr-FR" dirty="0" smtClean="0"/>
              <a:t>, Ambassade de France)</a:t>
            </a:r>
          </a:p>
          <a:p>
            <a:endParaRPr lang="fr-FR" dirty="0" smtClean="0"/>
          </a:p>
          <a:p>
            <a:r>
              <a:rPr lang="fr-FR" dirty="0" smtClean="0"/>
              <a:t>2012 est la </a:t>
            </a:r>
            <a:r>
              <a:rPr lang="fr-FR" dirty="0" smtClean="0">
                <a:solidFill>
                  <a:srgbClr val="FF0000"/>
                </a:solidFill>
              </a:rPr>
              <a:t>dernière année du PICS (réduit à 4000 €) </a:t>
            </a:r>
            <a:r>
              <a:rPr lang="fr-FR" dirty="0" smtClean="0"/>
              <a:t>: </a:t>
            </a:r>
          </a:p>
          <a:p>
            <a:pPr>
              <a:buFontTx/>
              <a:buChar char="-"/>
            </a:pPr>
            <a:r>
              <a:rPr lang="fr-FR" dirty="0" smtClean="0"/>
              <a:t> complément pour voyages liés à l’Ecole en 2012</a:t>
            </a:r>
          </a:p>
          <a:p>
            <a:pPr>
              <a:buFontTx/>
              <a:buChar char="-"/>
            </a:pPr>
            <a:r>
              <a:rPr lang="fr-FR" dirty="0" smtClean="0"/>
              <a:t> voyage d’un ingénieur/chercheur ?</a:t>
            </a:r>
          </a:p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/>
              <a:t>i</a:t>
            </a:r>
            <a:r>
              <a:rPr lang="fr-FR" dirty="0" smtClean="0"/>
              <a:t>nvitation d’un chercheur (</a:t>
            </a:r>
            <a:r>
              <a:rPr lang="fr-FR" dirty="0" err="1" smtClean="0"/>
              <a:t>Elgammal</a:t>
            </a:r>
            <a:r>
              <a:rPr lang="fr-FR" dirty="0" smtClean="0"/>
              <a:t> ?)</a:t>
            </a:r>
          </a:p>
          <a:p>
            <a:pPr>
              <a:buFontTx/>
              <a:buChar char="-"/>
            </a:pPr>
            <a:endParaRPr lang="fr-FR" dirty="0" smtClean="0"/>
          </a:p>
          <a:p>
            <a:r>
              <a:rPr lang="fr-FR" dirty="0" smtClean="0"/>
              <a:t>Pas de financement de l’Ambassade de France, </a:t>
            </a:r>
          </a:p>
          <a:p>
            <a:r>
              <a:rPr lang="fr-FR" dirty="0" smtClean="0"/>
              <a:t>pas de candidature acceptée avant 2 ans</a:t>
            </a:r>
          </a:p>
          <a:p>
            <a:endParaRPr lang="fr-FR" dirty="0" smtClean="0"/>
          </a:p>
          <a:p>
            <a:r>
              <a:rPr lang="fr-FR" dirty="0" smtClean="0"/>
              <a:t>Quelle source en 2013 ?</a:t>
            </a:r>
          </a:p>
          <a:p>
            <a:endParaRPr lang="fr-FR" dirty="0"/>
          </a:p>
          <a:p>
            <a:r>
              <a:rPr lang="fr-FR" dirty="0" smtClean="0"/>
              <a:t>Pas d’invitation d’étudiant</a:t>
            </a:r>
          </a:p>
          <a:p>
            <a:endParaRPr lang="fr-FR" dirty="0" smtClean="0"/>
          </a:p>
          <a:p>
            <a:r>
              <a:rPr lang="fr-FR" dirty="0" smtClean="0"/>
              <a:t>Ecole commune avec Maghreb , si anglophone</a:t>
            </a:r>
          </a:p>
          <a:p>
            <a:endParaRPr lang="fr-FR" dirty="0" smtClean="0"/>
          </a:p>
          <a:p>
            <a:r>
              <a:rPr lang="fr-FR" dirty="0" smtClean="0"/>
              <a:t>Possibilité de financer une Ecole en 2013 ? 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8" name="Espace réservé du numéro de diapositive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3BAEB-1139-3746-8D58-BD140B7834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3288" y="838200"/>
            <a:ext cx="859776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					</a:t>
            </a:r>
            <a:r>
              <a:rPr lang="fr-FR" sz="2400" dirty="0" smtClean="0">
                <a:solidFill>
                  <a:srgbClr val="FF0000"/>
                </a:solidFill>
              </a:rPr>
              <a:t>Participants français au CFMA</a:t>
            </a:r>
          </a:p>
          <a:p>
            <a:endParaRPr lang="fr-FR" dirty="0" smtClean="0"/>
          </a:p>
          <a:p>
            <a:r>
              <a:rPr lang="fr-FR" dirty="0" smtClean="0"/>
              <a:t>LLR : </a:t>
            </a:r>
            <a:r>
              <a:rPr lang="fr-FR" dirty="0" err="1" smtClean="0"/>
              <a:t>Ludwik</a:t>
            </a:r>
            <a:r>
              <a:rPr lang="fr-FR" dirty="0" smtClean="0"/>
              <a:t> </a:t>
            </a:r>
            <a:r>
              <a:rPr lang="fr-FR" dirty="0" err="1" smtClean="0"/>
              <a:t>Dobrzynski</a:t>
            </a:r>
            <a:r>
              <a:rPr lang="fr-FR" dirty="0" smtClean="0"/>
              <a:t>, Philippe Miné, Benjamin </a:t>
            </a:r>
            <a:r>
              <a:rPr lang="fr-FR" dirty="0" err="1" smtClean="0"/>
              <a:t>Taklifi</a:t>
            </a:r>
            <a:r>
              <a:rPr lang="fr-FR" dirty="0" smtClean="0"/>
              <a:t>, Igor </a:t>
            </a:r>
            <a:r>
              <a:rPr lang="fr-FR" dirty="0" err="1" smtClean="0"/>
              <a:t>Semeniouk</a:t>
            </a:r>
            <a:r>
              <a:rPr lang="fr-FR" dirty="0" smtClean="0"/>
              <a:t>, </a:t>
            </a:r>
            <a:r>
              <a:rPr lang="fr-FR" dirty="0" err="1" smtClean="0"/>
              <a:t>Sherif</a:t>
            </a:r>
            <a:r>
              <a:rPr lang="fr-FR" dirty="0" smtClean="0"/>
              <a:t> </a:t>
            </a:r>
            <a:r>
              <a:rPr lang="fr-FR" dirty="0" err="1" smtClean="0"/>
              <a:t>Elgammal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CCIN2P3 : Ghita </a:t>
            </a:r>
            <a:r>
              <a:rPr lang="fr-FR" dirty="0" err="1" smtClean="0"/>
              <a:t>Rahal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LAPP : Frédérique </a:t>
            </a:r>
            <a:r>
              <a:rPr lang="fr-FR" dirty="0" err="1" smtClean="0"/>
              <a:t>Chollet-Le-Flour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78616" y="3505200"/>
            <a:ext cx="846577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				</a:t>
            </a:r>
            <a:r>
              <a:rPr lang="fr-FR" sz="2400" dirty="0" smtClean="0">
                <a:solidFill>
                  <a:srgbClr val="FF0000"/>
                </a:solidFill>
              </a:rPr>
              <a:t>Participants égyptiens au CFMA et à CMS</a:t>
            </a:r>
          </a:p>
          <a:p>
            <a:endParaRPr lang="fr-FR" dirty="0" smtClean="0"/>
          </a:p>
          <a:p>
            <a:r>
              <a:rPr lang="fr-FR" dirty="0" smtClean="0"/>
              <a:t>ASRT (Académie des Sciences de la Recherche et de la Technologie), </a:t>
            </a:r>
          </a:p>
          <a:p>
            <a:r>
              <a:rPr lang="fr-FR" dirty="0" smtClean="0"/>
              <a:t>ENHEP (</a:t>
            </a:r>
            <a:r>
              <a:rPr lang="fr-FR" dirty="0" err="1" smtClean="0"/>
              <a:t>Egyptian</a:t>
            </a:r>
            <a:r>
              <a:rPr lang="fr-FR" dirty="0" smtClean="0"/>
              <a:t> Network of High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) :</a:t>
            </a:r>
          </a:p>
          <a:p>
            <a:endParaRPr lang="fr-FR" dirty="0" smtClean="0"/>
          </a:p>
          <a:p>
            <a:r>
              <a:rPr lang="fr-FR" dirty="0" err="1" smtClean="0"/>
              <a:t>Adel</a:t>
            </a:r>
            <a:r>
              <a:rPr lang="fr-FR" dirty="0" smtClean="0"/>
              <a:t> </a:t>
            </a:r>
            <a:r>
              <a:rPr lang="fr-FR" dirty="0" err="1" smtClean="0"/>
              <a:t>Awad</a:t>
            </a:r>
            <a:r>
              <a:rPr lang="fr-FR" dirty="0" smtClean="0"/>
              <a:t>, Ali </a:t>
            </a:r>
            <a:r>
              <a:rPr lang="fr-FR" dirty="0" err="1" smtClean="0"/>
              <a:t>Ellithi</a:t>
            </a:r>
            <a:r>
              <a:rPr lang="fr-FR" dirty="0" smtClean="0"/>
              <a:t> Kamel, </a:t>
            </a:r>
            <a:r>
              <a:rPr lang="fr-FR" dirty="0" err="1" smtClean="0"/>
              <a:t>Shaaban</a:t>
            </a:r>
            <a:r>
              <a:rPr lang="fr-FR" dirty="0" smtClean="0"/>
              <a:t> </a:t>
            </a:r>
            <a:r>
              <a:rPr lang="fr-FR" dirty="0" err="1" smtClean="0"/>
              <a:t>Kalil</a:t>
            </a:r>
            <a:r>
              <a:rPr lang="fr-FR" dirty="0" smtClean="0"/>
              <a:t>, </a:t>
            </a:r>
            <a:r>
              <a:rPr lang="fr-FR" dirty="0" err="1" smtClean="0"/>
              <a:t>Ayman</a:t>
            </a:r>
            <a:r>
              <a:rPr lang="fr-FR" dirty="0" smtClean="0"/>
              <a:t> </a:t>
            </a:r>
            <a:r>
              <a:rPr lang="fr-FR" dirty="0" err="1" smtClean="0"/>
              <a:t>Mahrous</a:t>
            </a:r>
            <a:r>
              <a:rPr lang="fr-FR" dirty="0" smtClean="0"/>
              <a:t>, Amr Radi, </a:t>
            </a:r>
            <a:r>
              <a:rPr lang="fr-FR" dirty="0" err="1" smtClean="0"/>
              <a:t>Ayman</a:t>
            </a:r>
            <a:r>
              <a:rPr lang="fr-FR" dirty="0" smtClean="0"/>
              <a:t> Aly,</a:t>
            </a:r>
          </a:p>
          <a:p>
            <a:r>
              <a:rPr lang="fr-FR" dirty="0" smtClean="0"/>
              <a:t>Yasser </a:t>
            </a:r>
            <a:r>
              <a:rPr lang="fr-FR" dirty="0" err="1" smtClean="0"/>
              <a:t>Assran</a:t>
            </a:r>
            <a:r>
              <a:rPr lang="fr-FR" dirty="0" smtClean="0"/>
              <a:t>, </a:t>
            </a:r>
            <a:r>
              <a:rPr lang="fr-FR" dirty="0" err="1" smtClean="0"/>
              <a:t>Nady</a:t>
            </a:r>
            <a:r>
              <a:rPr lang="fr-FR" dirty="0" smtClean="0"/>
              <a:t> </a:t>
            </a:r>
            <a:r>
              <a:rPr lang="fr-FR" dirty="0" err="1" smtClean="0"/>
              <a:t>Bakhet</a:t>
            </a:r>
            <a:r>
              <a:rPr lang="fr-FR" dirty="0" smtClean="0"/>
              <a:t>, </a:t>
            </a:r>
            <a:r>
              <a:rPr lang="fr-FR" dirty="0" err="1" smtClean="0"/>
              <a:t>Metwaly</a:t>
            </a:r>
            <a:r>
              <a:rPr lang="fr-FR" dirty="0" smtClean="0"/>
              <a:t> </a:t>
            </a:r>
            <a:r>
              <a:rPr lang="fr-FR" dirty="0" err="1" smtClean="0"/>
              <a:t>Alsa</a:t>
            </a:r>
            <a:r>
              <a:rPr lang="fr-FR" dirty="0" smtClean="0"/>
              <a:t> </a:t>
            </a:r>
            <a:r>
              <a:rPr lang="fr-FR" dirty="0" err="1" smtClean="0"/>
              <a:t>Kuotb</a:t>
            </a:r>
            <a:r>
              <a:rPr lang="fr-FR" dirty="0" smtClean="0"/>
              <a:t>, Mohammed Mahmoud, </a:t>
            </a:r>
            <a:r>
              <a:rPr lang="fr-FR" dirty="0" err="1" smtClean="0"/>
              <a:t>Safinaz</a:t>
            </a:r>
            <a:r>
              <a:rPr lang="fr-FR" dirty="0" smtClean="0"/>
              <a:t> Salem,</a:t>
            </a:r>
          </a:p>
          <a:p>
            <a:r>
              <a:rPr lang="fr-FR" dirty="0" smtClean="0"/>
              <a:t>Asmaa </a:t>
            </a:r>
            <a:r>
              <a:rPr lang="fr-FR" dirty="0" err="1" smtClean="0"/>
              <a:t>Fawsi</a:t>
            </a:r>
            <a:r>
              <a:rPr lang="fr-FR" dirty="0" smtClean="0"/>
              <a:t>, 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ster2.jpg"/>
          <p:cNvPicPr>
            <a:picLocks noChangeAspect="1"/>
          </p:cNvPicPr>
          <p:nvPr/>
        </p:nvPicPr>
        <p:blipFill>
          <a:blip r:embed="rId2">
            <a:lum bright="9000" contrast="7000"/>
          </a:blip>
          <a:stretch>
            <a:fillRect/>
          </a:stretch>
        </p:blipFill>
        <p:spPr>
          <a:xfrm>
            <a:off x="4222" y="0"/>
            <a:ext cx="4428554" cy="6381179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pic>
        <p:nvPicPr>
          <p:cNvPr id="8" name="Image 7" descr="entree.jpg"/>
          <p:cNvPicPr>
            <a:picLocks noChangeAspect="1"/>
          </p:cNvPicPr>
          <p:nvPr/>
        </p:nvPicPr>
        <p:blipFill>
          <a:blip r:embed="rId3">
            <a:lum bright="25000" contrast="6000"/>
          </a:blip>
          <a:stretch>
            <a:fillRect/>
          </a:stretch>
        </p:blipFill>
        <p:spPr>
          <a:xfrm>
            <a:off x="4788421" y="-5310"/>
            <a:ext cx="4370879" cy="3278159"/>
          </a:xfrm>
          <a:prstGeom prst="rect">
            <a:avLst/>
          </a:prstGeom>
        </p:spPr>
      </p:pic>
      <p:pic>
        <p:nvPicPr>
          <p:cNvPr id="10" name="Image 9" descr="facul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722" y="3114495"/>
            <a:ext cx="4355579" cy="326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7" name="Image 6" descr="DSCF1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908" y="2065432"/>
            <a:ext cx="6422995" cy="429091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04799" y="382487"/>
            <a:ext cx="443241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 étudiant(e)s, étudiant(e)s d’Algérie, Maroc</a:t>
            </a:r>
          </a:p>
          <a:p>
            <a:endParaRPr lang="fr-FR" dirty="0" smtClean="0"/>
          </a:p>
          <a:p>
            <a:r>
              <a:rPr lang="fr-FR" dirty="0" smtClean="0"/>
              <a:t>participation importante de l’Italie, Bari/INFN</a:t>
            </a:r>
          </a:p>
          <a:p>
            <a:endParaRPr lang="fr-FR" dirty="0" smtClean="0"/>
          </a:p>
          <a:p>
            <a:r>
              <a:rPr lang="fr-FR" dirty="0" smtClean="0"/>
              <a:t>communications à la TV égyptienne 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36488" y="2830394"/>
            <a:ext cx="23030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bâtiments modernes</a:t>
            </a:r>
          </a:p>
          <a:p>
            <a:endParaRPr lang="fr-FR" dirty="0" smtClean="0"/>
          </a:p>
          <a:p>
            <a:r>
              <a:rPr lang="fr-FR" dirty="0" smtClean="0"/>
              <a:t>environnement calme</a:t>
            </a:r>
          </a:p>
          <a:p>
            <a:endParaRPr lang="fr-FR" dirty="0" smtClean="0"/>
          </a:p>
          <a:p>
            <a:r>
              <a:rPr lang="fr-FR" dirty="0" smtClean="0"/>
              <a:t>logement sur le site</a:t>
            </a:r>
          </a:p>
          <a:p>
            <a:endParaRPr lang="fr-FR" dirty="0" smtClean="0"/>
          </a:p>
          <a:p>
            <a:r>
              <a:rPr lang="fr-FR" dirty="0" smtClean="0"/>
              <a:t>facilité d’accès (métro)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59F2-D1D2-4A4D-89EA-1B98E296493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14400" y="1006489"/>
            <a:ext cx="7406407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Ludwik</a:t>
            </a:r>
            <a:r>
              <a:rPr lang="en-GB" dirty="0" smtClean="0"/>
              <a:t> </a:t>
            </a:r>
            <a:r>
              <a:rPr lang="en-GB" dirty="0" err="1" smtClean="0"/>
              <a:t>Dobrzysnki</a:t>
            </a:r>
            <a:r>
              <a:rPr lang="en-GB" dirty="0" smtClean="0"/>
              <a:t> (LLR) Latest results of LHC experiments</a:t>
            </a:r>
          </a:p>
          <a:p>
            <a:r>
              <a:rPr lang="en-GB" dirty="0" err="1" smtClean="0"/>
              <a:t>Guiseppe</a:t>
            </a:r>
            <a:r>
              <a:rPr lang="en-GB" dirty="0" smtClean="0"/>
              <a:t> </a:t>
            </a:r>
            <a:r>
              <a:rPr lang="en-GB" dirty="0" err="1" smtClean="0"/>
              <a:t>Iaselli</a:t>
            </a:r>
            <a:r>
              <a:rPr lang="en-GB" dirty="0" smtClean="0"/>
              <a:t> (Bari) Tracking detectors and RPC</a:t>
            </a:r>
          </a:p>
          <a:p>
            <a:r>
              <a:rPr lang="en-GB" dirty="0" smtClean="0"/>
              <a:t>Daniel </a:t>
            </a:r>
            <a:r>
              <a:rPr lang="en-GB" dirty="0" err="1" smtClean="0"/>
              <a:t>Denegri</a:t>
            </a:r>
            <a:r>
              <a:rPr lang="en-GB" dirty="0" smtClean="0"/>
              <a:t> (</a:t>
            </a:r>
            <a:r>
              <a:rPr lang="en-GB" dirty="0" err="1" smtClean="0"/>
              <a:t>Saclay</a:t>
            </a:r>
            <a:r>
              <a:rPr lang="en-GB" dirty="0" smtClean="0"/>
              <a:t>) Physics at LHC, BSM, </a:t>
            </a:r>
            <a:r>
              <a:rPr lang="en-GB" dirty="0" err="1" smtClean="0"/>
              <a:t>Susy</a:t>
            </a:r>
            <a:r>
              <a:rPr lang="en-GB" dirty="0" smtClean="0"/>
              <a:t>, Higgs</a:t>
            </a:r>
          </a:p>
          <a:p>
            <a:r>
              <a:rPr lang="en-GB" dirty="0" smtClean="0"/>
              <a:t>Maarten </a:t>
            </a:r>
            <a:r>
              <a:rPr lang="en-GB" dirty="0" err="1" smtClean="0"/>
              <a:t>Boonekamp</a:t>
            </a:r>
            <a:r>
              <a:rPr lang="en-GB" dirty="0" smtClean="0"/>
              <a:t> (</a:t>
            </a:r>
            <a:r>
              <a:rPr lang="en-GB" dirty="0" err="1" smtClean="0"/>
              <a:t>Saclay</a:t>
            </a:r>
            <a:r>
              <a:rPr lang="en-GB" dirty="0" smtClean="0"/>
              <a:t>) Electroweak interactions</a:t>
            </a:r>
          </a:p>
          <a:p>
            <a:r>
              <a:rPr lang="en-GB" dirty="0" smtClean="0"/>
              <a:t>Nicola de </a:t>
            </a:r>
            <a:r>
              <a:rPr lang="en-GB" dirty="0" err="1" smtClean="0"/>
              <a:t>Filippis</a:t>
            </a:r>
            <a:r>
              <a:rPr lang="en-GB" dirty="0" smtClean="0"/>
              <a:t> (Bari) Computing and analysis tools in an LHC experiment</a:t>
            </a:r>
          </a:p>
          <a:p>
            <a:r>
              <a:rPr lang="en-GB" dirty="0" err="1" smtClean="0"/>
              <a:t>Shaaban</a:t>
            </a:r>
            <a:r>
              <a:rPr lang="en-GB" dirty="0" smtClean="0"/>
              <a:t> </a:t>
            </a:r>
            <a:r>
              <a:rPr lang="en-GB" dirty="0" err="1" smtClean="0"/>
              <a:t>Khalil</a:t>
            </a:r>
            <a:r>
              <a:rPr lang="en-GB" dirty="0" smtClean="0"/>
              <a:t> (BUE) </a:t>
            </a:r>
            <a:r>
              <a:rPr lang="en-GB" dirty="0" err="1" smtClean="0"/>
              <a:t>Supersymmetry</a:t>
            </a:r>
            <a:r>
              <a:rPr lang="en-GB" dirty="0" smtClean="0"/>
              <a:t> at LHC</a:t>
            </a:r>
          </a:p>
          <a:p>
            <a:r>
              <a:rPr lang="en-GB" dirty="0" smtClean="0"/>
              <a:t>Guy </a:t>
            </a:r>
            <a:r>
              <a:rPr lang="en-GB" dirty="0" err="1" smtClean="0"/>
              <a:t>Wormser</a:t>
            </a:r>
            <a:r>
              <a:rPr lang="en-GB" dirty="0" smtClean="0"/>
              <a:t> (</a:t>
            </a:r>
            <a:r>
              <a:rPr lang="en-GB" dirty="0" err="1" smtClean="0"/>
              <a:t>IdG</a:t>
            </a:r>
            <a:r>
              <a:rPr lang="en-GB" dirty="0" smtClean="0"/>
              <a:t>, LAL) Grid</a:t>
            </a:r>
          </a:p>
          <a:p>
            <a:endParaRPr lang="en-GB" dirty="0" smtClean="0"/>
          </a:p>
          <a:p>
            <a:r>
              <a:rPr lang="en-GB" dirty="0" err="1" smtClean="0"/>
              <a:t>Shaaban</a:t>
            </a:r>
            <a:r>
              <a:rPr lang="en-GB" dirty="0" smtClean="0"/>
              <a:t> </a:t>
            </a:r>
            <a:r>
              <a:rPr lang="en-GB" dirty="0" err="1" smtClean="0"/>
              <a:t>Khalil</a:t>
            </a:r>
            <a:r>
              <a:rPr lang="en-GB" dirty="0" smtClean="0"/>
              <a:t>      Public lecture: dark matter and possible signature at LHC</a:t>
            </a:r>
          </a:p>
          <a:p>
            <a:endParaRPr lang="en-GB" dirty="0" smtClean="0"/>
          </a:p>
          <a:p>
            <a:r>
              <a:rPr lang="en-GB" dirty="0" smtClean="0"/>
              <a:t>TP </a:t>
            </a:r>
            <a:r>
              <a:rPr lang="en-GB" dirty="0" err="1" smtClean="0"/>
              <a:t>informatique</a:t>
            </a:r>
            <a:r>
              <a:rPr lang="en-GB" dirty="0" smtClean="0"/>
              <a:t>/analyse par </a:t>
            </a:r>
            <a:r>
              <a:rPr lang="en-GB" dirty="0" err="1" smtClean="0"/>
              <a:t>Sherif</a:t>
            </a:r>
            <a:r>
              <a:rPr lang="en-GB" dirty="0" smtClean="0"/>
              <a:t> </a:t>
            </a:r>
            <a:r>
              <a:rPr lang="en-GB" dirty="0" err="1" smtClean="0"/>
              <a:t>Elgammal</a:t>
            </a:r>
            <a:r>
              <a:rPr lang="en-GB" dirty="0" smtClean="0"/>
              <a:t>, Philippe </a:t>
            </a:r>
            <a:r>
              <a:rPr lang="en-GB" dirty="0" err="1" smtClean="0"/>
              <a:t>Miné</a:t>
            </a:r>
            <a:endParaRPr lang="en-GB" dirty="0" smtClean="0"/>
          </a:p>
          <a:p>
            <a:r>
              <a:rPr lang="en-GB" dirty="0" smtClean="0"/>
              <a:t>C++, ROOT, Monte Carlo, Particle Data Group, </a:t>
            </a:r>
            <a:r>
              <a:rPr lang="en-GB" dirty="0" err="1" smtClean="0"/>
              <a:t>Pythia</a:t>
            </a:r>
            <a:r>
              <a:rPr lang="en-GB" dirty="0" smtClean="0"/>
              <a:t>, </a:t>
            </a:r>
            <a:r>
              <a:rPr lang="en-GB" dirty="0" err="1" smtClean="0"/>
              <a:t>cmsShow</a:t>
            </a:r>
            <a:r>
              <a:rPr lang="en-GB" dirty="0" smtClean="0"/>
              <a:t>, CMSSW, Crab</a:t>
            </a:r>
          </a:p>
          <a:p>
            <a:endParaRPr lang="en-GB" dirty="0" smtClean="0"/>
          </a:p>
          <a:p>
            <a:r>
              <a:rPr lang="fr-FR" dirty="0" smtClean="0"/>
              <a:t>étudiants actifs et motivés </a:t>
            </a:r>
          </a:p>
          <a:p>
            <a:r>
              <a:rPr lang="fr-FR" dirty="0" smtClean="0"/>
              <a:t>présentations de travail personnel  10’</a:t>
            </a:r>
          </a:p>
          <a:p>
            <a:r>
              <a:rPr lang="fr-FR" dirty="0" smtClean="0"/>
              <a:t>2 prix de la meilleure présentation</a:t>
            </a:r>
          </a:p>
          <a:p>
            <a:endParaRPr lang="fr-FR" dirty="0" smtClean="0"/>
          </a:p>
          <a:p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914400" y="381415"/>
            <a:ext cx="295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</a:t>
            </a:r>
            <a:r>
              <a:rPr lang="fr-FR" b="1" dirty="0" smtClean="0">
                <a:solidFill>
                  <a:srgbClr val="FF0000"/>
                </a:solidFill>
              </a:rPr>
              <a:t>rogramme centré sur le LHC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59F2-D1D2-4A4D-89EA-1B98E296493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38200" y="609600"/>
            <a:ext cx="69819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Quelques problèmes :</a:t>
            </a:r>
          </a:p>
          <a:p>
            <a:r>
              <a:rPr lang="fr-FR" dirty="0" smtClean="0"/>
              <a:t>Pas assez de temps : 7 jours prévus, en fait 5</a:t>
            </a:r>
          </a:p>
          <a:p>
            <a:r>
              <a:rPr lang="fr-FR" dirty="0" err="1" smtClean="0"/>
              <a:t>B.Taklifi</a:t>
            </a:r>
            <a:r>
              <a:rPr lang="fr-FR" dirty="0" smtClean="0"/>
              <a:t> et </a:t>
            </a:r>
            <a:r>
              <a:rPr lang="fr-FR" dirty="0" err="1" smtClean="0"/>
              <a:t>I.Semeniouk</a:t>
            </a:r>
            <a:r>
              <a:rPr lang="fr-FR" dirty="0" smtClean="0"/>
              <a:t> n’ont pas pu voir les 30 PC en septembre</a:t>
            </a:r>
          </a:p>
          <a:p>
            <a:r>
              <a:rPr lang="fr-FR" dirty="0" smtClean="0"/>
              <a:t>Seulement une moitié des PC dans la salle, trop petite pour 25 personnes</a:t>
            </a:r>
          </a:p>
          <a:p>
            <a:r>
              <a:rPr lang="fr-FR" dirty="0" smtClean="0"/>
              <a:t>Nous avons fait au mieux pour une </a:t>
            </a:r>
            <a:r>
              <a:rPr lang="fr-FR" i="1" dirty="0" smtClean="0"/>
              <a:t>initiation à l’analyse</a:t>
            </a:r>
            <a:r>
              <a:rPr lang="fr-FR" dirty="0" smtClean="0"/>
              <a:t> </a:t>
            </a:r>
          </a:p>
          <a:p>
            <a:r>
              <a:rPr lang="fr-FR" dirty="0" smtClean="0"/>
              <a:t>grâce  à Amr Radi et aux étudiants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3429000"/>
            <a:ext cx="39319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L’hospitalité :</a:t>
            </a:r>
          </a:p>
          <a:p>
            <a:r>
              <a:rPr lang="fr-FR" dirty="0" err="1" smtClean="0"/>
              <a:t>Ayman</a:t>
            </a:r>
            <a:r>
              <a:rPr lang="fr-FR" dirty="0" smtClean="0"/>
              <a:t> </a:t>
            </a:r>
            <a:r>
              <a:rPr lang="fr-FR" dirty="0" err="1" smtClean="0"/>
              <a:t>Mahrous</a:t>
            </a:r>
            <a:r>
              <a:rPr lang="fr-FR" dirty="0" smtClean="0"/>
              <a:t>, </a:t>
            </a:r>
            <a:r>
              <a:rPr lang="fr-FR" dirty="0" err="1" smtClean="0"/>
              <a:t>Helwan</a:t>
            </a:r>
            <a:r>
              <a:rPr lang="fr-FR" dirty="0" smtClean="0"/>
              <a:t> </a:t>
            </a:r>
            <a:r>
              <a:rPr lang="fr-FR" dirty="0" err="1" smtClean="0"/>
              <a:t>university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Les sponsors :</a:t>
            </a:r>
          </a:p>
          <a:p>
            <a:r>
              <a:rPr lang="fr-FR" dirty="0" smtClean="0"/>
              <a:t>CNRS/IN2P3, INFN, BUE/CTP, ASRT, </a:t>
            </a:r>
          </a:p>
          <a:p>
            <a:r>
              <a:rPr lang="fr-FR" dirty="0" smtClean="0"/>
              <a:t>Ain </a:t>
            </a:r>
            <a:r>
              <a:rPr lang="fr-FR" dirty="0" err="1" smtClean="0"/>
              <a:t>Sham</a:t>
            </a:r>
            <a:r>
              <a:rPr lang="fr-FR" dirty="0" smtClean="0"/>
              <a:t>, MAE France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Organisation, secrétariat :</a:t>
            </a:r>
          </a:p>
          <a:p>
            <a:r>
              <a:rPr lang="fr-FR" dirty="0" smtClean="0"/>
              <a:t>Mai El </a:t>
            </a:r>
            <a:r>
              <a:rPr lang="fr-FR" dirty="0" err="1" smtClean="0"/>
              <a:t>Sawy</a:t>
            </a:r>
            <a:r>
              <a:rPr lang="fr-FR" dirty="0" smtClean="0"/>
              <a:t>, BUE</a:t>
            </a:r>
          </a:p>
        </p:txBody>
      </p:sp>
      <p:pic>
        <p:nvPicPr>
          <p:cNvPr id="9" name="Image 8" descr="PICT2775.JPG"/>
          <p:cNvPicPr>
            <a:picLocks noChangeAspect="1"/>
          </p:cNvPicPr>
          <p:nvPr/>
        </p:nvPicPr>
        <p:blipFill>
          <a:blip r:embed="rId2">
            <a:lum bright="28000" contrast="5000"/>
          </a:blip>
          <a:stretch>
            <a:fillRect/>
          </a:stretch>
        </p:blipFill>
        <p:spPr>
          <a:xfrm>
            <a:off x="4770181" y="2941941"/>
            <a:ext cx="4389120" cy="3246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7" name="ZoneTexte 6"/>
          <p:cNvSpPr txBox="1"/>
          <p:nvPr/>
        </p:nvSpPr>
        <p:spPr>
          <a:xfrm>
            <a:off x="535515" y="504889"/>
            <a:ext cx="6755388" cy="4893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Année 2011 </a:t>
            </a:r>
            <a:r>
              <a:rPr lang="fr-FR" dirty="0" smtClean="0"/>
              <a:t>: bouleversements politiques et sociaux en Egypte</a:t>
            </a:r>
          </a:p>
          <a:p>
            <a:endParaRPr lang="fr-FR" dirty="0" smtClean="0"/>
          </a:p>
          <a:p>
            <a:r>
              <a:rPr lang="fr-FR" dirty="0" smtClean="0"/>
              <a:t>Poursuite de la collaboration entreprise depuis 2005</a:t>
            </a:r>
          </a:p>
          <a:p>
            <a:endParaRPr lang="fr-FR" dirty="0" smtClean="0"/>
          </a:p>
          <a:p>
            <a:r>
              <a:rPr lang="fr-FR" dirty="0" smtClean="0"/>
              <a:t>Remplacement du Ministre de la recherche égyptien</a:t>
            </a:r>
          </a:p>
          <a:p>
            <a:endParaRPr lang="fr-FR" dirty="0" smtClean="0"/>
          </a:p>
          <a:p>
            <a:r>
              <a:rPr lang="fr-FR" dirty="0" smtClean="0"/>
              <a:t>Maintien du Président de l’Académie des sciences, </a:t>
            </a:r>
            <a:r>
              <a:rPr lang="fr-FR" dirty="0" err="1"/>
              <a:t>Maged</a:t>
            </a:r>
            <a:r>
              <a:rPr lang="fr-FR" dirty="0"/>
              <a:t> </a:t>
            </a:r>
            <a:r>
              <a:rPr lang="fr-FR" dirty="0" err="1" smtClean="0"/>
              <a:t>Al-Sherbiny</a:t>
            </a:r>
            <a:r>
              <a:rPr lang="fr-FR" dirty="0" smtClean="0"/>
              <a:t>, </a:t>
            </a:r>
          </a:p>
          <a:p>
            <a:r>
              <a:rPr lang="fr-FR" dirty="0" smtClean="0"/>
              <a:t>et du budget</a:t>
            </a:r>
          </a:p>
          <a:p>
            <a:endParaRPr lang="fr-FR" dirty="0" smtClean="0"/>
          </a:p>
          <a:p>
            <a:r>
              <a:rPr lang="fr-FR" dirty="0" smtClean="0"/>
              <a:t>Continuation de l’implication </a:t>
            </a:r>
          </a:p>
          <a:p>
            <a:r>
              <a:rPr lang="fr-FR" dirty="0" smtClean="0"/>
              <a:t>de l’ancien Président Tarek Hussein</a:t>
            </a:r>
          </a:p>
          <a:p>
            <a:endParaRPr lang="fr-FR" dirty="0" smtClean="0"/>
          </a:p>
          <a:p>
            <a:r>
              <a:rPr lang="fr-FR" dirty="0" smtClean="0"/>
              <a:t>Visite du nouveau Ministre au CERN</a:t>
            </a:r>
          </a:p>
          <a:p>
            <a:endParaRPr lang="fr-FR" dirty="0" smtClean="0"/>
          </a:p>
          <a:p>
            <a:r>
              <a:rPr lang="fr-FR" dirty="0" smtClean="0"/>
              <a:t>Pas de problème de voyage en </a:t>
            </a:r>
          </a:p>
          <a:p>
            <a:r>
              <a:rPr lang="fr-FR" dirty="0" smtClean="0"/>
              <a:t>France ou Suisse pour les Egyptiens</a:t>
            </a:r>
          </a:p>
          <a:p>
            <a:endParaRPr lang="fr-FR" dirty="0"/>
          </a:p>
        </p:txBody>
      </p:sp>
      <p:pic>
        <p:nvPicPr>
          <p:cNvPr id="8" name="Image 7" descr="1105185_46-A4-at-144-dpi.jpg"/>
          <p:cNvPicPr>
            <a:picLocks noChangeAspect="1"/>
          </p:cNvPicPr>
          <p:nvPr/>
        </p:nvPicPr>
        <p:blipFill>
          <a:blip r:embed="rId2">
            <a:lum bright="28000" contrast="9000"/>
          </a:blip>
          <a:stretch>
            <a:fillRect/>
          </a:stretch>
        </p:blipFill>
        <p:spPr>
          <a:xfrm>
            <a:off x="4115022" y="2998703"/>
            <a:ext cx="5044280" cy="3357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8" name="ZoneTexte 7"/>
          <p:cNvSpPr txBox="1"/>
          <p:nvPr/>
        </p:nvSpPr>
        <p:spPr>
          <a:xfrm>
            <a:off x="457201" y="657878"/>
            <a:ext cx="847833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Seul contretemps</a:t>
            </a:r>
            <a:r>
              <a:rPr lang="fr-FR" dirty="0" smtClean="0"/>
              <a:t> : report de la 3</a:t>
            </a:r>
            <a:r>
              <a:rPr lang="fr-FR" baseline="30000" dirty="0" smtClean="0"/>
              <a:t>e</a:t>
            </a:r>
            <a:r>
              <a:rPr lang="fr-FR" dirty="0" smtClean="0"/>
              <a:t> Ecole de physique de décembre 2011 en </a:t>
            </a:r>
            <a:r>
              <a:rPr lang="fr-FR" dirty="0" err="1" smtClean="0"/>
              <a:t>avril-mai</a:t>
            </a:r>
            <a:r>
              <a:rPr lang="fr-FR" dirty="0" smtClean="0"/>
              <a:t> 2012</a:t>
            </a:r>
          </a:p>
          <a:p>
            <a:endParaRPr lang="fr-FR" dirty="0" smtClean="0"/>
          </a:p>
          <a:p>
            <a:r>
              <a:rPr lang="fr-FR" dirty="0" err="1" smtClean="0"/>
              <a:t>Sherif</a:t>
            </a:r>
            <a:r>
              <a:rPr lang="fr-FR" dirty="0" smtClean="0"/>
              <a:t> </a:t>
            </a:r>
            <a:r>
              <a:rPr lang="fr-FR" dirty="0" err="1" smtClean="0"/>
              <a:t>Elgammal</a:t>
            </a:r>
            <a:r>
              <a:rPr lang="fr-FR" dirty="0" smtClean="0"/>
              <a:t>, </a:t>
            </a:r>
            <a:r>
              <a:rPr lang="fr-FR" dirty="0" err="1" smtClean="0"/>
              <a:t>postdoctorant</a:t>
            </a:r>
            <a:r>
              <a:rPr lang="fr-FR" dirty="0" smtClean="0"/>
              <a:t> IN2P3 a terminé ses 2 ans de CDD le 30 septembre 2011</a:t>
            </a:r>
          </a:p>
          <a:p>
            <a:r>
              <a:rPr lang="fr-FR" dirty="0" smtClean="0"/>
              <a:t>chargé de cours à la BUE</a:t>
            </a:r>
          </a:p>
          <a:p>
            <a:r>
              <a:rPr lang="fr-FR" dirty="0" smtClean="0"/>
              <a:t>depuis février 2012, chercheur au </a:t>
            </a:r>
            <a:r>
              <a:rPr lang="fr-FR" dirty="0" err="1" smtClean="0">
                <a:solidFill>
                  <a:srgbClr val="FF0000"/>
                </a:solidFill>
              </a:rPr>
              <a:t>Zewail</a:t>
            </a:r>
            <a:r>
              <a:rPr lang="fr-FR" dirty="0" smtClean="0">
                <a:solidFill>
                  <a:srgbClr val="FF0000"/>
                </a:solidFill>
              </a:rPr>
              <a:t> center</a:t>
            </a:r>
          </a:p>
          <a:p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err="1" smtClean="0"/>
              <a:t>Zewail</a:t>
            </a:r>
            <a:r>
              <a:rPr lang="fr-FR" dirty="0" smtClean="0"/>
              <a:t> center est un centre créé dans la banlieue du Caire par Ahmed </a:t>
            </a:r>
            <a:r>
              <a:rPr lang="fr-FR" dirty="0" err="1" smtClean="0"/>
              <a:t>Zewail</a:t>
            </a:r>
            <a:r>
              <a:rPr lang="fr-FR" dirty="0" smtClean="0"/>
              <a:t>, </a:t>
            </a:r>
          </a:p>
          <a:p>
            <a:r>
              <a:rPr lang="fr-FR" dirty="0" smtClean="0"/>
              <a:t>prix Nobel de chimie 1999 américano-égyptien </a:t>
            </a:r>
          </a:p>
          <a:p>
            <a:endParaRPr lang="fr-FR" dirty="0" smtClean="0"/>
          </a:p>
          <a:p>
            <a:r>
              <a:rPr lang="fr-FR" dirty="0" smtClean="0"/>
              <a:t>Une partie des chercheurs de BUE (</a:t>
            </a:r>
            <a:r>
              <a:rPr lang="fr-FR" dirty="0" err="1" smtClean="0"/>
              <a:t>Shaaban</a:t>
            </a:r>
            <a:r>
              <a:rPr lang="fr-FR" dirty="0" smtClean="0"/>
              <a:t> Khalil, </a:t>
            </a:r>
            <a:r>
              <a:rPr lang="fr-FR" dirty="0" err="1" smtClean="0"/>
              <a:t>Sherif</a:t>
            </a:r>
            <a:r>
              <a:rPr lang="fr-FR" dirty="0" smtClean="0"/>
              <a:t> </a:t>
            </a:r>
            <a:r>
              <a:rPr lang="fr-FR" dirty="0" err="1" smtClean="0"/>
              <a:t>Elgammal</a:t>
            </a:r>
            <a:r>
              <a:rPr lang="fr-FR" dirty="0" smtClean="0"/>
              <a:t>) ont quitté BUE</a:t>
            </a:r>
          </a:p>
          <a:p>
            <a:r>
              <a:rPr lang="fr-FR" dirty="0" smtClean="0"/>
              <a:t>pour </a:t>
            </a:r>
            <a:r>
              <a:rPr lang="fr-FR" dirty="0" err="1" smtClean="0"/>
              <a:t>Zewail</a:t>
            </a:r>
            <a:r>
              <a:rPr lang="fr-FR" dirty="0" smtClean="0"/>
              <a:t> center</a:t>
            </a:r>
          </a:p>
          <a:p>
            <a:endParaRPr lang="fr-FR" dirty="0" smtClean="0"/>
          </a:p>
          <a:p>
            <a:r>
              <a:rPr lang="fr-FR" dirty="0" smtClean="0"/>
              <a:t>Le nouveau responsable ENHEP est Amr </a:t>
            </a:r>
            <a:r>
              <a:rPr lang="fr-FR" dirty="0"/>
              <a:t>R</a:t>
            </a:r>
            <a:r>
              <a:rPr lang="fr-FR" dirty="0" smtClean="0"/>
              <a:t>adi</a:t>
            </a:r>
          </a:p>
          <a:p>
            <a:endParaRPr lang="fr-FR" dirty="0" smtClean="0"/>
          </a:p>
          <a:p>
            <a:r>
              <a:rPr lang="fr-FR" dirty="0" err="1" smtClean="0"/>
              <a:t>Zewail</a:t>
            </a:r>
            <a:r>
              <a:rPr lang="fr-FR" dirty="0" smtClean="0"/>
              <a:t> center devrait participer au ENHEP s’il trouve un accord avec les autres partenaires :</a:t>
            </a:r>
          </a:p>
          <a:p>
            <a:r>
              <a:rPr lang="fr-FR" dirty="0" smtClean="0"/>
              <a:t>BUE, </a:t>
            </a:r>
            <a:r>
              <a:rPr lang="fr-FR" dirty="0" err="1" smtClean="0"/>
              <a:t>Cairo</a:t>
            </a:r>
            <a:r>
              <a:rPr lang="fr-FR" dirty="0" smtClean="0"/>
              <a:t>, </a:t>
            </a:r>
            <a:r>
              <a:rPr lang="fr-FR" dirty="0" err="1" smtClean="0"/>
              <a:t>Helwan</a:t>
            </a:r>
            <a:r>
              <a:rPr lang="fr-FR" dirty="0" smtClean="0"/>
              <a:t>, Ain </a:t>
            </a:r>
            <a:r>
              <a:rPr lang="fr-FR" dirty="0" err="1" smtClean="0"/>
              <a:t>Sham</a:t>
            </a:r>
            <a:r>
              <a:rPr lang="fr-FR" dirty="0" smtClean="0"/>
              <a:t>, Académie des sciences   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10/04/12</a:t>
            </a: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 Miné         CFMA LPNHE</a:t>
            </a: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2CDD5-326B-6944-B966-FB1313830582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7" name="ZoneTexte 6"/>
          <p:cNvSpPr txBox="1"/>
          <p:nvPr/>
        </p:nvSpPr>
        <p:spPr>
          <a:xfrm>
            <a:off x="457200" y="489584"/>
            <a:ext cx="8439855" cy="5816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Activités </a:t>
            </a:r>
            <a:r>
              <a:rPr lang="fr-FR" sz="2400" dirty="0" smtClean="0">
                <a:solidFill>
                  <a:srgbClr val="FF0000"/>
                </a:solidFill>
              </a:rPr>
              <a:t>financées par le PICS </a:t>
            </a:r>
            <a:r>
              <a:rPr lang="fr-FR" dirty="0" smtClean="0"/>
              <a:t>en 2011 :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séjour de deux étudiantes pendant deux mois, pendant l’Ecole d’été du CERN</a:t>
            </a:r>
          </a:p>
          <a:p>
            <a:r>
              <a:rPr lang="fr-FR" dirty="0" err="1" smtClean="0"/>
              <a:t>Safinaz</a:t>
            </a:r>
            <a:r>
              <a:rPr lang="fr-FR" dirty="0" smtClean="0"/>
              <a:t> Salem (1</a:t>
            </a:r>
            <a:r>
              <a:rPr lang="fr-FR" baseline="30000" dirty="0" smtClean="0"/>
              <a:t>er</a:t>
            </a:r>
            <a:r>
              <a:rPr lang="fr-FR" dirty="0" smtClean="0"/>
              <a:t> prix de présentation de travaux à l’Ecole </a:t>
            </a:r>
            <a:r>
              <a:rPr lang="fr-FR" dirty="0" err="1" smtClean="0"/>
              <a:t>Helwan</a:t>
            </a:r>
            <a:r>
              <a:rPr lang="fr-FR" dirty="0" smtClean="0"/>
              <a:t>)</a:t>
            </a:r>
          </a:p>
          <a:p>
            <a:r>
              <a:rPr lang="fr-FR" dirty="0" smtClean="0"/>
              <a:t>Asmaa </a:t>
            </a:r>
            <a:r>
              <a:rPr lang="fr-FR" dirty="0" err="1" smtClean="0"/>
              <a:t>Fawzi</a:t>
            </a:r>
            <a:r>
              <a:rPr lang="fr-FR" dirty="0" smtClean="0"/>
              <a:t> (2</a:t>
            </a:r>
            <a:r>
              <a:rPr lang="fr-FR" baseline="30000" dirty="0" smtClean="0"/>
              <a:t>e</a:t>
            </a:r>
            <a:r>
              <a:rPr lang="fr-FR" dirty="0" smtClean="0"/>
              <a:t> … ex æquo)</a:t>
            </a:r>
          </a:p>
          <a:p>
            <a:pPr>
              <a:buFontTx/>
              <a:buChar char="-"/>
            </a:pPr>
            <a:r>
              <a:rPr lang="fr-FR" dirty="0" smtClean="0"/>
              <a:t> séjour d’une semaine de </a:t>
            </a:r>
            <a:r>
              <a:rPr lang="fr-FR" dirty="0" err="1" smtClean="0"/>
              <a:t>Shaaban</a:t>
            </a:r>
            <a:r>
              <a:rPr lang="fr-FR" dirty="0" smtClean="0"/>
              <a:t> Khalil au LLR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4 billets d’avion pour les professeurs de la 3</a:t>
            </a:r>
            <a:r>
              <a:rPr lang="fr-FR" baseline="30000" dirty="0" smtClean="0"/>
              <a:t>e</a:t>
            </a:r>
            <a:r>
              <a:rPr lang="fr-FR" dirty="0" smtClean="0"/>
              <a:t> Ecole en Egypte, </a:t>
            </a:r>
          </a:p>
          <a:p>
            <a:r>
              <a:rPr lang="fr-FR" dirty="0"/>
              <a:t>a</a:t>
            </a:r>
            <a:r>
              <a:rPr lang="fr-FR" dirty="0" smtClean="0"/>
              <a:t>chetés en 2011, utilisés en 2012</a:t>
            </a:r>
          </a:p>
          <a:p>
            <a:r>
              <a:rPr lang="fr-FR" dirty="0" err="1" smtClean="0"/>
              <a:t>D.Denegri</a:t>
            </a:r>
            <a:r>
              <a:rPr lang="fr-FR" dirty="0" smtClean="0"/>
              <a:t>, Ghita </a:t>
            </a:r>
            <a:r>
              <a:rPr lang="fr-FR" dirty="0" err="1" smtClean="0"/>
              <a:t>Rahal</a:t>
            </a:r>
            <a:r>
              <a:rPr lang="fr-FR" dirty="0" smtClean="0"/>
              <a:t>, </a:t>
            </a:r>
            <a:r>
              <a:rPr lang="fr-FR" dirty="0" err="1" smtClean="0"/>
              <a:t>Nicola</a:t>
            </a:r>
            <a:r>
              <a:rPr lang="fr-FR" dirty="0" smtClean="0"/>
              <a:t> de </a:t>
            </a:r>
            <a:r>
              <a:rPr lang="fr-FR" dirty="0" err="1" smtClean="0"/>
              <a:t>Filippis</a:t>
            </a:r>
            <a:r>
              <a:rPr lang="fr-FR" dirty="0" smtClean="0"/>
              <a:t>, PM</a:t>
            </a:r>
          </a:p>
          <a:p>
            <a:endParaRPr lang="fr-FR" dirty="0" smtClean="0"/>
          </a:p>
          <a:p>
            <a:r>
              <a:rPr lang="fr-FR" dirty="0" smtClean="0"/>
              <a:t>Total frais de séjours Égyptiens : 4041 € </a:t>
            </a:r>
          </a:p>
          <a:p>
            <a:r>
              <a:rPr lang="fr-FR" dirty="0" smtClean="0"/>
              <a:t>Total frais de voyage Français : 1678 €</a:t>
            </a:r>
          </a:p>
          <a:p>
            <a:endParaRPr lang="fr-FR" dirty="0" smtClean="0"/>
          </a:p>
          <a:p>
            <a:r>
              <a:rPr lang="fr-FR" dirty="0" smtClean="0"/>
              <a:t>Autres activités </a:t>
            </a:r>
            <a:r>
              <a:rPr lang="fr-FR" sz="2400" dirty="0" smtClean="0">
                <a:solidFill>
                  <a:srgbClr val="FF0000"/>
                </a:solidFill>
              </a:rPr>
              <a:t>non financées par le PICS 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 billets Le </a:t>
            </a:r>
            <a:r>
              <a:rPr lang="fr-FR" dirty="0" err="1" smtClean="0"/>
              <a:t>Caire-Paris</a:t>
            </a:r>
            <a:r>
              <a:rPr lang="fr-FR" dirty="0" smtClean="0"/>
              <a:t> de </a:t>
            </a:r>
            <a:r>
              <a:rPr lang="fr-FR" dirty="0" err="1" smtClean="0"/>
              <a:t>Safinaz</a:t>
            </a:r>
            <a:r>
              <a:rPr lang="fr-FR" dirty="0" smtClean="0"/>
              <a:t> Salem et Asmaa </a:t>
            </a:r>
            <a:r>
              <a:rPr lang="fr-FR" dirty="0" err="1" smtClean="0"/>
              <a:t>Fawsi</a:t>
            </a:r>
            <a:r>
              <a:rPr lang="fr-FR" dirty="0" smtClean="0"/>
              <a:t> (Ambassade de France au Caire)</a:t>
            </a:r>
          </a:p>
          <a:p>
            <a:r>
              <a:rPr lang="fr-FR" dirty="0"/>
              <a:t>e</a:t>
            </a:r>
            <a:r>
              <a:rPr lang="fr-FR" dirty="0" smtClean="0"/>
              <a:t>t complément de frais de séjour (Partenariat Hubert Curien)</a:t>
            </a:r>
          </a:p>
          <a:p>
            <a:pPr>
              <a:buFontTx/>
              <a:buChar char="-"/>
            </a:pPr>
            <a:r>
              <a:rPr lang="fr-FR" dirty="0" smtClean="0"/>
              <a:t> complément de frais de séjour de </a:t>
            </a:r>
            <a:r>
              <a:rPr lang="fr-FR" dirty="0" err="1" smtClean="0"/>
              <a:t>Shaaban</a:t>
            </a:r>
            <a:r>
              <a:rPr lang="fr-FR" dirty="0" smtClean="0"/>
              <a:t> Khalil (PHC)</a:t>
            </a:r>
          </a:p>
          <a:p>
            <a:r>
              <a:rPr lang="fr-FR" dirty="0" smtClean="0"/>
              <a:t>- voyage à </a:t>
            </a:r>
            <a:r>
              <a:rPr lang="fr-FR" dirty="0" err="1" smtClean="0"/>
              <a:t>Cairo</a:t>
            </a:r>
            <a:r>
              <a:rPr lang="fr-FR" dirty="0" smtClean="0"/>
              <a:t> </a:t>
            </a:r>
            <a:r>
              <a:rPr lang="fr-FR" dirty="0" err="1" smtClean="0"/>
              <a:t>University</a:t>
            </a:r>
            <a:r>
              <a:rPr lang="fr-FR" dirty="0" smtClean="0"/>
              <a:t> de </a:t>
            </a:r>
            <a:r>
              <a:rPr lang="fr-FR" dirty="0" err="1" smtClean="0"/>
              <a:t>L.Dobrzynski</a:t>
            </a:r>
            <a:r>
              <a:rPr lang="fr-FR" dirty="0" smtClean="0"/>
              <a:t> janvier 2011 (Ambassade de France au Caire) </a:t>
            </a:r>
          </a:p>
          <a:p>
            <a:pPr>
              <a:buFontTx/>
              <a:buChar char="-"/>
            </a:pPr>
            <a:r>
              <a:rPr lang="fr-FR" dirty="0" smtClean="0"/>
              <a:t> voyage à BUE de  </a:t>
            </a:r>
            <a:r>
              <a:rPr lang="fr-FR" dirty="0" err="1" smtClean="0"/>
              <a:t>Sherif</a:t>
            </a:r>
            <a:r>
              <a:rPr lang="fr-FR" dirty="0" smtClean="0"/>
              <a:t> </a:t>
            </a:r>
            <a:r>
              <a:rPr lang="fr-FR" dirty="0" err="1" smtClean="0"/>
              <a:t>Elgammal</a:t>
            </a:r>
            <a:r>
              <a:rPr lang="fr-FR" dirty="0" smtClean="0"/>
              <a:t> après son contrat IN2P3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1297</Words>
  <Application>Microsoft Macintosh PowerPoint</Application>
  <PresentationFormat>Présentation à l'écran (4:3)</PresentationFormat>
  <Paragraphs>200</Paragraphs>
  <Slides>11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LLR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Philippe Miné</dc:creator>
  <cp:lastModifiedBy>Philippe Miné</cp:lastModifiedBy>
  <cp:revision>9</cp:revision>
  <dcterms:created xsi:type="dcterms:W3CDTF">2012-04-10T08:19:31Z</dcterms:created>
  <dcterms:modified xsi:type="dcterms:W3CDTF">2012-04-10T08:22:01Z</dcterms:modified>
</cp:coreProperties>
</file>