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88" r:id="rId2"/>
  </p:sldMasterIdLst>
  <p:notesMasterIdLst>
    <p:notesMasterId r:id="rId21"/>
  </p:notesMasterIdLst>
  <p:sldIdLst>
    <p:sldId id="257" r:id="rId3"/>
    <p:sldId id="277" r:id="rId4"/>
    <p:sldId id="278" r:id="rId5"/>
    <p:sldId id="279" r:id="rId6"/>
    <p:sldId id="280" r:id="rId7"/>
    <p:sldId id="291" r:id="rId8"/>
    <p:sldId id="281" r:id="rId9"/>
    <p:sldId id="282" r:id="rId10"/>
    <p:sldId id="284" r:id="rId11"/>
    <p:sldId id="294" r:id="rId12"/>
    <p:sldId id="293" r:id="rId13"/>
    <p:sldId id="298" r:id="rId14"/>
    <p:sldId id="289" r:id="rId15"/>
    <p:sldId id="295" r:id="rId16"/>
    <p:sldId id="297" r:id="rId17"/>
    <p:sldId id="283" r:id="rId18"/>
    <p:sldId id="299" r:id="rId19"/>
    <p:sldId id="300" r:id="rId20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8D8"/>
    <a:srgbClr val="000000"/>
    <a:srgbClr val="F3F3F3"/>
    <a:srgbClr val="E7E7E7"/>
    <a:srgbClr val="E9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80" autoAdjust="0"/>
    <p:restoredTop sz="91453" autoAdjust="0"/>
  </p:normalViewPr>
  <p:slideViewPr>
    <p:cSldViewPr>
      <p:cViewPr>
        <p:scale>
          <a:sx n="110" d="100"/>
          <a:sy n="11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64FF74A4-C850-48EE-AE6C-D1DE812124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0924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07B83D4-3A69-43BA-ADA2-523CCFCE40E4}" type="datetime1">
              <a:rPr lang="fr-FR" smtClean="0"/>
              <a:pPr/>
              <a:t>12/03/2012</a:t>
            </a:fld>
            <a:endParaRPr lang="fr-FR" smtClean="0"/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317D4F-B6E3-45EE-9F88-8DB58A6D2111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F12E3-C5DD-4334-9ECB-5408C50B80FA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F74A4-C850-48EE-AE6C-D1DE81212430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56A47-3A7B-964A-A1D1-7FAEF0D046A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2743200" y="3810000"/>
            <a:ext cx="6172200" cy="1066800"/>
          </a:xfrm>
        </p:spPr>
        <p:txBody>
          <a:bodyPr/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953000"/>
            <a:ext cx="4419600" cy="990600"/>
          </a:xfrm>
        </p:spPr>
        <p:txBody>
          <a:bodyPr/>
          <a:lstStyle>
            <a:lvl1pPr marL="0" indent="0">
              <a:buFont typeface="Wingdings" charset="2"/>
              <a:buNone/>
              <a:defRPr sz="1800">
                <a:solidFill>
                  <a:srgbClr val="D8D8D8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3505200"/>
            <a:ext cx="1905000" cy="457200"/>
          </a:xfrm>
        </p:spPr>
        <p:txBody>
          <a:bodyPr/>
          <a:lstStyle>
            <a:lvl1pPr algn="l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r-FR" smtClean="0"/>
              <a:t>March 13th, 2012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March 13th, 2012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BDEA7-4DDA-4E2D-9850-F716C6DADED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2114550" cy="55626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191250" cy="5562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March 13th, 2012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4A387-83A3-4C0D-911B-DC8BABD7CB9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5791200" cy="609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304800" y="1752600"/>
            <a:ext cx="8458200" cy="4114800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March 13th, 2012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2324C-CA3A-40A4-B01F-B06D3901DF0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March 13th, 2012</a:t>
            </a:r>
            <a:endParaRPr lang="fr-BE">
              <a:solidFill>
                <a:prstClr val="white"/>
              </a:solidFill>
            </a:endParaRPr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r-BE">
              <a:solidFill>
                <a:prstClr val="white"/>
              </a:solidFill>
            </a:endParaRPr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15058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March 13th, 2012</a:t>
            </a:r>
            <a:endParaRPr lang="fr-BE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r-BE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white"/>
                </a:solidFill>
              </a:rPr>
              <a:pPr/>
              <a:t>‹N°›</a:t>
            </a:fld>
            <a:endParaRPr lang="fr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90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March 13th, 2012</a:t>
            </a:r>
            <a:endParaRPr lang="fr-BE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fr-BE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white"/>
                </a:solidFill>
              </a:rPr>
              <a:pPr/>
              <a:t>‹N°›</a:t>
            </a:fld>
            <a:endParaRPr lang="fr-BE">
              <a:solidFill>
                <a:prstClr val="white"/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1250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March 13th, 2012</a:t>
            </a:r>
            <a:endParaRPr lang="fr-BE">
              <a:solidFill>
                <a:prstClr val="white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r-BE">
              <a:solidFill>
                <a:prstClr val="white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white"/>
                </a:solidFill>
              </a:rPr>
              <a:pPr/>
              <a:t>‹N°›</a:t>
            </a:fld>
            <a:endParaRPr lang="fr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734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March 13th, 2012</a:t>
            </a:r>
            <a:endParaRPr lang="fr-BE">
              <a:solidFill>
                <a:prstClr val="white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r-BE">
              <a:solidFill>
                <a:prstClr val="white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F4668DC-857F-487D-BFFA-8C0CA5037977}" type="slidenum">
              <a:rPr lang="fr-BE" smtClean="0">
                <a:solidFill>
                  <a:prstClr val="white"/>
                </a:solidFill>
              </a:rPr>
              <a:pPr/>
              <a:t>‹N°›</a:t>
            </a:fld>
            <a:endParaRPr lang="fr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43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March 13th, 2012</a:t>
            </a:r>
            <a:endParaRPr lang="fr-BE">
              <a:solidFill>
                <a:prstClr val="white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white"/>
                </a:solidFill>
              </a:rPr>
              <a:pPr/>
              <a:t>‹N°›</a:t>
            </a:fld>
            <a:endParaRPr lang="fr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222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March 13th, 2012</a:t>
            </a:r>
            <a:endParaRPr lang="fr-BE">
              <a:solidFill>
                <a:prstClr val="white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fr-BE">
              <a:solidFill>
                <a:prstClr val="white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prstClr val="white"/>
                </a:solidFill>
              </a:rPr>
              <a:pPr/>
              <a:t>‹N°›</a:t>
            </a:fld>
            <a:endParaRPr lang="fr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490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March 13th, 2012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FA13F-CB79-4F73-8708-AD4CE9C6AA2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March 13th, 2012</a:t>
            </a:r>
            <a:endParaRPr lang="fr-BE">
              <a:solidFill>
                <a:prstClr val="white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r-BE">
              <a:solidFill>
                <a:prstClr val="white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F4668DC-857F-487D-BFFA-8C0CA5037977}" type="slidenum">
              <a:rPr lang="fr-BE" smtClean="0">
                <a:solidFill>
                  <a:prstClr val="white"/>
                </a:solidFill>
              </a:rPr>
              <a:pPr/>
              <a:t>‹N°›</a:t>
            </a:fld>
            <a:endParaRPr lang="fr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571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March 13th, 2012</a:t>
            </a:r>
            <a:endParaRPr lang="fr-BE">
              <a:solidFill>
                <a:prstClr val="white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r-BE">
              <a:solidFill>
                <a:prstClr val="white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F4668DC-857F-487D-BFFA-8C0CA5037977}" type="slidenum">
              <a:rPr lang="fr-BE" smtClean="0">
                <a:solidFill>
                  <a:prstClr val="white"/>
                </a:solidFill>
              </a:rPr>
              <a:pPr/>
              <a:t>‹N°›</a:t>
            </a:fld>
            <a:endParaRPr lang="fr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071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March 13th, 2012</a:t>
            </a:r>
            <a:endParaRPr lang="fr-BE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white"/>
                </a:solidFill>
              </a:rPr>
              <a:pPr/>
              <a:t>‹N°›</a:t>
            </a:fld>
            <a:endParaRPr lang="fr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372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March 13th, 2012</a:t>
            </a:r>
            <a:endParaRPr lang="fr-BE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white"/>
                </a:solidFill>
              </a:rPr>
              <a:pPr/>
              <a:t>‹N°›</a:t>
            </a:fld>
            <a:endParaRPr lang="fr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40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March 13th, 2012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F6C36-BB4F-4CD1-93A7-C1144F2745A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March 13th, 2012</a:t>
            </a: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B1895-4128-42C9-A956-880E39E2942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March 13th, 2012</a:t>
            </a:r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EA1F0-3DFC-4AC8-A604-B3C1EFF12F9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March 13th, 2012</a:t>
            </a: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7E50C-C9FD-4FBC-960D-0A66F59407E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March 13th, 2012</a:t>
            </a:r>
            <a:endParaRPr 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75E25-6112-4D1F-84FE-B806A9F8BB3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March 13th, 2012</a:t>
            </a: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F469F-208D-42F5-954F-655E872E3CF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March 13th, 2012</a:t>
            </a: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67460-524E-41A0-97F2-7FBFADB14EF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 page1.jpg                                                      000C00EDMacintosh HD                   BE753FAD: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et modifiez le titre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722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March 13th, 2012</a:t>
            </a:r>
            <a:endParaRPr lang="en-US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553200"/>
            <a:ext cx="289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53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5A22D08E-C7D8-47C3-8712-0BA2E32420F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mtClean="0">
                <a:solidFill>
                  <a:prstClr val="white"/>
                </a:solidFill>
                <a:latin typeface="Century Gothic"/>
              </a:rPr>
              <a:t>March 13th, 2012</a:t>
            </a:r>
            <a:endParaRPr lang="fr-BE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BE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F4668DC-857F-487D-BFFA-8C0CA5037977}" type="slidenum">
              <a:rPr lang="fr-BE" smtClean="0">
                <a:solidFill>
                  <a:prstClr val="white"/>
                </a:solidFill>
                <a:latin typeface="Century Gothic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BE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912831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7"/>
          <p:cNvSpPr>
            <a:spLocks noGrp="1" noChangeArrowheads="1"/>
          </p:cNvSpPr>
          <p:nvPr>
            <p:ph type="dt" sz="quarter" idx="10"/>
          </p:nvPr>
        </p:nvSpPr>
        <p:spPr>
          <a:xfrm>
            <a:off x="142844" y="3929066"/>
            <a:ext cx="1905000" cy="457200"/>
          </a:xfrm>
          <a:noFill/>
        </p:spPr>
        <p:txBody>
          <a:bodyPr/>
          <a:lstStyle/>
          <a:p>
            <a:r>
              <a:rPr lang="fr-FR" smtClean="0"/>
              <a:t>March 13th, 2012</a:t>
            </a:r>
            <a:endParaRPr lang="fr-FR" dirty="0" smtClean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98777" y="4149080"/>
            <a:ext cx="5217254" cy="581194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 smtClean="0"/>
              <a:t>CC-IN2P3 Status and News</a:t>
            </a:r>
            <a:endParaRPr lang="en-US" sz="2000" dirty="0" smtClean="0"/>
          </a:p>
        </p:txBody>
      </p:sp>
      <p:pic>
        <p:nvPicPr>
          <p:cNvPr id="9" name="Picture 8" descr="CC_retouch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4797447"/>
            <a:ext cx="3631336" cy="1989139"/>
          </a:xfrm>
          <a:prstGeom prst="rect">
            <a:avLst/>
          </a:prstGeom>
          <a:noFill/>
        </p:spPr>
      </p:pic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4081490" y="5214950"/>
            <a:ext cx="4419600" cy="642942"/>
          </a:xfrm>
        </p:spPr>
        <p:txBody>
          <a:bodyPr/>
          <a:lstStyle/>
          <a:p>
            <a:r>
              <a:rPr lang="fr-FR" dirty="0" smtClean="0"/>
              <a:t> </a:t>
            </a:r>
            <a:r>
              <a:rPr lang="fr-FR" dirty="0" smtClean="0"/>
              <a:t>FJPPL </a:t>
            </a:r>
            <a:r>
              <a:rPr lang="fr-FR" dirty="0" smtClean="0"/>
              <a:t>Meeting </a:t>
            </a:r>
            <a:r>
              <a:rPr lang="fr-FR" dirty="0" err="1" smtClean="0"/>
              <a:t>at</a:t>
            </a:r>
            <a:r>
              <a:rPr lang="fr-FR" dirty="0" smtClean="0"/>
              <a:t> CC-IN2P3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Grids to Clouds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28789" y="1340768"/>
            <a:ext cx="7771603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Virtualization technologies and Cloud model are now changing the landscape of intensive and distributed computing</a:t>
            </a:r>
            <a:endParaRPr lang="fr-FR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376513" y="2150004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boundary between Grid and Clouds is fuzzy, both can be seen as complementary approaches which will coexist for some time </a:t>
            </a:r>
            <a:endParaRPr lang="fr-FR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1187624" y="3649667"/>
            <a:ext cx="685792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6000" indent="-216000">
              <a:buFont typeface="Wingdings" pitchFamily="2" charset="2"/>
              <a:buChar char="§"/>
            </a:pPr>
            <a:r>
              <a:rPr lang="en-US" sz="2000" dirty="0" smtClean="0"/>
              <a:t>The grid model is extremely powerful for well structured collaborations (LHC Computing is a very big success) </a:t>
            </a:r>
          </a:p>
          <a:p>
            <a:pPr marL="216000" indent="-216000">
              <a:buFont typeface="Wingdings" pitchFamily="2" charset="2"/>
              <a:buChar char="§"/>
            </a:pPr>
            <a:r>
              <a:rPr lang="en-US" sz="2000" dirty="0" smtClean="0"/>
              <a:t>Out of reach of other communities</a:t>
            </a:r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335453" y="4725144"/>
            <a:ext cx="8124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</a:t>
            </a:r>
            <a:r>
              <a:rPr lang="en-US" sz="2000" dirty="0" smtClean="0"/>
              <a:t>Cloud / virtualization </a:t>
            </a:r>
            <a:r>
              <a:rPr lang="en-US" sz="2000" dirty="0" smtClean="0"/>
              <a:t>model is a chance to overcome (at least partly) some of these difficulties</a:t>
            </a:r>
            <a:endParaRPr lang="fr-FR" sz="2000" dirty="0"/>
          </a:p>
        </p:txBody>
      </p:sp>
      <p:sp>
        <p:nvSpPr>
          <p:cNvPr id="9" name="ZoneTexte 8"/>
          <p:cNvSpPr txBox="1"/>
          <p:nvPr/>
        </p:nvSpPr>
        <p:spPr>
          <a:xfrm>
            <a:off x="367688" y="2873571"/>
            <a:ext cx="8427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Complex middleware – Difficulty to port applications to the Grid – Rigid hardware and software …</a:t>
            </a:r>
            <a:endParaRPr lang="fr-FR" sz="2000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83790" y="5549170"/>
            <a:ext cx="8868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Grid </a:t>
            </a:r>
            <a:r>
              <a:rPr lang="en-US" sz="2000" dirty="0" smtClean="0">
                <a:sym typeface="Wingdings" pitchFamily="2" charset="2"/>
              </a:rPr>
              <a:t> Virtualization  Elasticity  Cloud specific software services  … </a:t>
            </a:r>
            <a:endParaRPr lang="fr-FR" sz="2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619673" y="6237312"/>
            <a:ext cx="6101268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Natural hierarchy : IaaS </a:t>
            </a:r>
            <a:r>
              <a:rPr lang="en-US" sz="2000" dirty="0" smtClean="0">
                <a:sym typeface="Wingdings" pitchFamily="2" charset="2"/>
              </a:rPr>
              <a:t> PaaS  SaaS</a:t>
            </a:r>
            <a:endParaRPr lang="fr-FR" sz="200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March 13th,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7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cloud CAPRI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March 13th, 2012</a:t>
            </a:r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162899" y="134076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>
                <a:latin typeface="+mn-lt"/>
                <a:sym typeface="Wingdings" pitchFamily="2" charset="2"/>
              </a:rPr>
              <a:t> Create a cloud infrastructure for all the future multidisciplinary projects, coherent with HEP </a:t>
            </a:r>
            <a:r>
              <a:rPr lang="en-US" sz="2000" dirty="0" smtClean="0">
                <a:latin typeface="+mn-lt"/>
                <a:sym typeface="Wingdings" pitchFamily="2" charset="2"/>
              </a:rPr>
              <a:t>virtualization initiatives</a:t>
            </a:r>
            <a:endParaRPr lang="fr-FR" sz="2000" dirty="0" smtClean="0">
              <a:latin typeface="+mn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9512" y="450912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Close relationship with </a:t>
            </a:r>
            <a:r>
              <a:rPr lang="en-US" sz="1800" dirty="0" smtClean="0">
                <a:latin typeface="+mn-lt"/>
              </a:rPr>
              <a:t>France-Grilles (French NGI) </a:t>
            </a:r>
            <a:r>
              <a:rPr lang="en-US" sz="1800" dirty="0" smtClean="0">
                <a:latin typeface="+mn-lt"/>
              </a:rPr>
              <a:t>– CAPRI will become the main France-Grilles cloud </a:t>
            </a:r>
            <a:r>
              <a:rPr lang="en-US" sz="1800" dirty="0" smtClean="0">
                <a:latin typeface="+mn-lt"/>
              </a:rPr>
              <a:t>infrastructure</a:t>
            </a:r>
            <a:endParaRPr lang="fr-FR" sz="1800" dirty="0" smtClean="0"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339752" y="544522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Coherent with the EGI and LCG strategies </a:t>
            </a:r>
            <a:r>
              <a:rPr lang="en-US" sz="1800" dirty="0" smtClean="0">
                <a:latin typeface="+mn-lt"/>
                <a:sym typeface="Wingdings" pitchFamily="2" charset="2"/>
              </a:rPr>
              <a:t> virtualization task </a:t>
            </a:r>
            <a:r>
              <a:rPr lang="en-US" sz="1800" dirty="0" smtClean="0">
                <a:latin typeface="+mn-lt"/>
                <a:sym typeface="Wingdings" pitchFamily="2" charset="2"/>
              </a:rPr>
              <a:t>forces</a:t>
            </a:r>
            <a:endParaRPr lang="fr-FR" sz="1800" dirty="0" smtClean="0">
              <a:latin typeface="+mn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38327" y="2145050"/>
            <a:ext cx="5655797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User-centric approach in close collaboration with specialists of data intensive applications </a:t>
            </a:r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503078" y="3061409"/>
            <a:ext cx="831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sz="2000" dirty="0" smtClean="0"/>
              <a:t>Work with specific </a:t>
            </a:r>
            <a:r>
              <a:rPr lang="en-US" sz="2000" dirty="0" smtClean="0"/>
              <a:t>communities / project  </a:t>
            </a:r>
            <a:r>
              <a:rPr lang="en-US" sz="2000" dirty="0" smtClean="0">
                <a:sym typeface="Wingdings" pitchFamily="2" charset="2"/>
              </a:rPr>
              <a:t> build use cases</a:t>
            </a:r>
          </a:p>
          <a:p>
            <a:pPr marL="342900" indent="-342900">
              <a:buAutoNum type="arabicParenBoth"/>
            </a:pPr>
            <a:r>
              <a:rPr lang="en-US" sz="2000" dirty="0" smtClean="0">
                <a:sym typeface="Wingdings" pitchFamily="2" charset="2"/>
              </a:rPr>
              <a:t>Open the platform to other communities as soon as we have working solutions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10017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CAPRI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March 13th, 2012</a:t>
            </a:r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179512" y="1484784"/>
            <a:ext cx="8784976" cy="11695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>
                <a:latin typeface="+mn-lt"/>
              </a:rPr>
              <a:t>1</a:t>
            </a:r>
            <a:r>
              <a:rPr lang="en-US" sz="2000" baseline="30000" dirty="0" smtClean="0">
                <a:latin typeface="+mn-lt"/>
              </a:rPr>
              <a:t>st</a:t>
            </a:r>
            <a:r>
              <a:rPr lang="en-US" sz="2000" dirty="0" smtClean="0">
                <a:latin typeface="+mn-lt"/>
              </a:rPr>
              <a:t> step is to create an </a:t>
            </a:r>
            <a:r>
              <a:rPr lang="en-US" sz="2000" dirty="0" err="1" smtClean="0">
                <a:latin typeface="+mn-lt"/>
              </a:rPr>
              <a:t>IaaS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testbed</a:t>
            </a:r>
            <a:r>
              <a:rPr lang="en-US" sz="2000" dirty="0" smtClean="0">
                <a:latin typeface="+mn-lt"/>
              </a:rPr>
              <a:t> using standard cloud solutions</a:t>
            </a:r>
          </a:p>
          <a:p>
            <a:pPr marL="342900" indent="-342900">
              <a:spcBef>
                <a:spcPts val="600"/>
              </a:spcBef>
              <a:buFont typeface="Wingdings"/>
              <a:buChar char="è"/>
            </a:pPr>
            <a:r>
              <a:rPr lang="en-US" sz="2000" dirty="0" smtClean="0">
                <a:latin typeface="+mn-lt"/>
                <a:sym typeface="Wingdings" pitchFamily="2" charset="2"/>
              </a:rPr>
              <a:t>CPU oriented in a first step</a:t>
            </a:r>
            <a:r>
              <a:rPr lang="en-US" sz="2000" dirty="0" smtClean="0">
                <a:latin typeface="+mn-lt"/>
              </a:rPr>
              <a:t> </a:t>
            </a:r>
            <a:endParaRPr lang="fr-FR" sz="2000" dirty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n-US" sz="2000" dirty="0" smtClean="0">
                <a:latin typeface="+mn-lt"/>
              </a:rPr>
              <a:t>We are currently testing several cloud software stacks </a:t>
            </a:r>
            <a:r>
              <a:rPr lang="en-US" sz="2000" dirty="0" smtClean="0">
                <a:latin typeface="+mn-lt"/>
                <a:sym typeface="Wingdings" pitchFamily="2" charset="2"/>
              </a:rPr>
              <a:t> choice to be made</a:t>
            </a:r>
            <a:endParaRPr lang="en-US" sz="2000" dirty="0" smtClean="0">
              <a:latin typeface="+mn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59632" y="2924944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>
                <a:latin typeface="+mn-lt"/>
              </a:rPr>
              <a:t>We received funds from the France Grilles in 2011 (75 k€) </a:t>
            </a:r>
            <a:r>
              <a:rPr lang="en-US" sz="2000" dirty="0" smtClean="0">
                <a:latin typeface="+mn-lt"/>
                <a:sym typeface="Wingdings" pitchFamily="2" charset="2"/>
              </a:rPr>
              <a:t> +250 k€ in 2012 </a:t>
            </a:r>
            <a:endParaRPr lang="fr-FR" sz="2000" dirty="0" smtClean="0"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7606" y="3778630"/>
            <a:ext cx="864286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>
                <a:latin typeface="+mn-lt"/>
              </a:rPr>
              <a:t>The goal is to open the prototype ~June and to demonstrate how it behaves with pilot applications</a:t>
            </a:r>
            <a:endParaRPr lang="fr-FR" sz="2000" dirty="0" smtClean="0">
              <a:latin typeface="+mn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1520" y="4725144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>
                <a:latin typeface="+mn-lt"/>
              </a:rPr>
              <a:t>We will have to understand how it articulates with other project like HELIX Nebula</a:t>
            </a:r>
            <a:endParaRPr lang="fr-FR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642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CAPRI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March 13th, 2012</a:t>
            </a:r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136555" y="1340768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We </a:t>
            </a:r>
            <a:r>
              <a:rPr lang="en-US" sz="1800" dirty="0" smtClean="0">
                <a:latin typeface="+mn-lt"/>
              </a:rPr>
              <a:t>are investigating how to open CAPRI to industrial </a:t>
            </a:r>
            <a:r>
              <a:rPr lang="en-US" sz="1800" dirty="0" smtClean="0">
                <a:latin typeface="+mn-lt"/>
              </a:rPr>
              <a:t>users </a:t>
            </a:r>
            <a:r>
              <a:rPr lang="en-US" sz="1800" b="1" u="sng" dirty="0" smtClean="0">
                <a:latin typeface="+mn-lt"/>
              </a:rPr>
              <a:t>at full cost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800" dirty="0" smtClean="0">
                <a:latin typeface="+mn-lt"/>
              </a:rPr>
              <a:t>It will extend the Regional Grid TIDRA </a:t>
            </a:r>
            <a:endParaRPr lang="en-US" sz="1800" dirty="0" smtClean="0">
              <a:latin typeface="+mn-lt"/>
            </a:endParaRPr>
          </a:p>
          <a:p>
            <a:pPr marL="1200150" lvl="2" indent="-285750">
              <a:buFont typeface="Wingdings" pitchFamily="2" charset="2"/>
              <a:buChar char="Ø"/>
            </a:pPr>
            <a:r>
              <a:rPr lang="en-US" sz="1800" dirty="0" smtClean="0">
                <a:latin typeface="+mn-lt"/>
              </a:rPr>
              <a:t>Biomedical</a:t>
            </a:r>
            <a:endParaRPr lang="en-US" sz="1800" dirty="0" smtClean="0">
              <a:latin typeface="+mn-lt"/>
            </a:endParaRPr>
          </a:p>
          <a:p>
            <a:pPr marL="1200150" lvl="2" indent="-285750">
              <a:buFont typeface="Wingdings" pitchFamily="2" charset="2"/>
              <a:buChar char="Ø"/>
            </a:pPr>
            <a:r>
              <a:rPr lang="en-US" sz="1800" dirty="0" smtClean="0">
                <a:latin typeface="+mn-lt"/>
              </a:rPr>
              <a:t>Image processing</a:t>
            </a:r>
            <a:endParaRPr lang="fr-FR" sz="1800" dirty="0" smtClean="0">
              <a:latin typeface="+mn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34480" y="2852936"/>
            <a:ext cx="2664296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“</a:t>
            </a:r>
            <a:r>
              <a:rPr lang="en-US" sz="1800" dirty="0" err="1" smtClean="0">
                <a:latin typeface="+mn-lt"/>
              </a:rPr>
              <a:t>Pôles</a:t>
            </a:r>
            <a:r>
              <a:rPr lang="en-US" sz="1800" dirty="0" smtClean="0">
                <a:latin typeface="+mn-lt"/>
              </a:rPr>
              <a:t> de </a:t>
            </a:r>
            <a:r>
              <a:rPr lang="en-US" sz="1800" dirty="0" err="1" smtClean="0">
                <a:latin typeface="+mn-lt"/>
              </a:rPr>
              <a:t>compétitivité</a:t>
            </a:r>
            <a:r>
              <a:rPr lang="en-US" sz="1800" dirty="0" smtClean="0">
                <a:latin typeface="+mn-lt"/>
              </a:rPr>
              <a:t>”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800" dirty="0" err="1" smtClean="0"/>
              <a:t>LyonBiopôle</a:t>
            </a:r>
            <a:endParaRPr lang="en-US" sz="18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sz="1800" dirty="0" err="1" smtClean="0">
                <a:latin typeface="+mn-lt"/>
              </a:rPr>
              <a:t>Imaginove</a:t>
            </a:r>
            <a:endParaRPr lang="fr-FR" sz="1800" dirty="0" smtClean="0">
              <a:latin typeface="+mn-lt"/>
            </a:endParaRPr>
          </a:p>
        </p:txBody>
      </p:sp>
      <p:pic>
        <p:nvPicPr>
          <p:cNvPr id="9" name="Picture 2" descr="C:\Documents and Settings\Dominique BOUTIGNY\Bureau\tid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541097"/>
            <a:ext cx="2772972" cy="1865840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323528" y="4509120"/>
            <a:ext cx="849694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This a complete change for CC-IN2P3 and we will have to handle it very carefully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800" dirty="0" smtClean="0">
                <a:latin typeface="+mn-lt"/>
              </a:rPr>
              <a:t>Develop innovative approach for multidisciplinary applications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800" dirty="0" smtClean="0">
                <a:latin typeface="+mn-lt"/>
              </a:rPr>
              <a:t>While keeping computing for HEP as a top priority</a:t>
            </a:r>
            <a:endParaRPr lang="fr-FR" sz="1800" dirty="0" smtClean="0">
              <a:latin typeface="+mn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88583" y="566124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The new computer room can easily host such an academic Cloud</a:t>
            </a:r>
            <a:endParaRPr lang="fr-FR" sz="1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331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188640"/>
            <a:ext cx="6821760" cy="609600"/>
          </a:xfrm>
        </p:spPr>
        <p:txBody>
          <a:bodyPr/>
          <a:lstStyle/>
          <a:p>
            <a:r>
              <a:rPr lang="en-US" dirty="0" smtClean="0"/>
              <a:t>Institute for Research and Technology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March 13th, 2012</a:t>
            </a:r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251520" y="1268760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CC-IN2P3 is a partner of the IRT </a:t>
            </a:r>
            <a:r>
              <a:rPr lang="en-US" sz="1800" dirty="0" err="1" smtClean="0">
                <a:latin typeface="+mn-lt"/>
              </a:rPr>
              <a:t>LyonBioTech</a:t>
            </a:r>
            <a:r>
              <a:rPr lang="en-US" sz="1800" dirty="0" smtClean="0">
                <a:latin typeface="+mn-lt"/>
              </a:rPr>
              <a:t> / </a:t>
            </a:r>
            <a:r>
              <a:rPr lang="en-US" sz="1800" dirty="0" err="1" smtClean="0">
                <a:latin typeface="+mn-lt"/>
              </a:rPr>
              <a:t>BioAster</a:t>
            </a:r>
            <a:endParaRPr lang="en-US" sz="1800" dirty="0" smtClean="0">
              <a:latin typeface="+mn-lt"/>
            </a:endParaRPr>
          </a:p>
          <a:p>
            <a:endParaRPr lang="en-US" sz="1800" dirty="0">
              <a:latin typeface="+mn-lt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800" dirty="0" smtClean="0">
                <a:latin typeface="+mn-lt"/>
              </a:rPr>
              <a:t>Will provide a research and development infrastructure on infectious diseases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800" dirty="0" smtClean="0">
                <a:latin typeface="+mn-lt"/>
              </a:rPr>
              <a:t>Strongly oriented toward industrial applications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800" dirty="0" smtClean="0">
                <a:latin typeface="+mn-lt"/>
              </a:rPr>
              <a:t>Budget &gt; </a:t>
            </a:r>
            <a:r>
              <a:rPr lang="en-US" sz="1800" dirty="0" smtClean="0">
                <a:latin typeface="+mn-lt"/>
              </a:rPr>
              <a:t>800 </a:t>
            </a:r>
            <a:r>
              <a:rPr lang="en-US" sz="1800" dirty="0" smtClean="0">
                <a:latin typeface="+mn-lt"/>
              </a:rPr>
              <a:t>M€ in total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800" dirty="0" smtClean="0">
                <a:latin typeface="+mn-lt"/>
              </a:rPr>
              <a:t>Should become economically self-sufficient within 10 years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800" dirty="0" smtClean="0">
                <a:latin typeface="+mn-lt"/>
              </a:rPr>
              <a:t>Aim at creating 10 000 jobs (direct and indirect)</a:t>
            </a:r>
            <a:endParaRPr lang="fr-FR" sz="1800" dirty="0" smtClean="0"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1520" y="3724706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CC-IN2P3 and a regional startup (</a:t>
            </a:r>
            <a:r>
              <a:rPr lang="en-US" sz="1800" dirty="0" err="1" smtClean="0">
                <a:latin typeface="+mn-lt"/>
              </a:rPr>
              <a:t>SysFera</a:t>
            </a:r>
            <a:r>
              <a:rPr lang="en-US" sz="1800" dirty="0" smtClean="0">
                <a:latin typeface="+mn-lt"/>
              </a:rPr>
              <a:t>) </a:t>
            </a:r>
            <a:r>
              <a:rPr lang="en-US" sz="1800" dirty="0" smtClean="0">
                <a:latin typeface="+mn-lt"/>
              </a:rPr>
              <a:t>will be in charge </a:t>
            </a:r>
            <a:r>
              <a:rPr lang="en-US" sz="1800" dirty="0" smtClean="0">
                <a:latin typeface="+mn-lt"/>
              </a:rPr>
              <a:t>to provide the IT infrastructure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800" dirty="0" smtClean="0">
                <a:latin typeface="+mn-lt"/>
                <a:sym typeface="Wingdings" pitchFamily="2" charset="2"/>
              </a:rPr>
              <a:t>2.2 M€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800" dirty="0" smtClean="0">
                <a:latin typeface="+mn-lt"/>
                <a:sym typeface="Wingdings" pitchFamily="2" charset="2"/>
              </a:rPr>
              <a:t>Several positions</a:t>
            </a:r>
            <a:endParaRPr lang="fr-FR" sz="1800" dirty="0" smtClean="0">
              <a:latin typeface="+mn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23928" y="4317196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Very complex structure to be created from scratch with many </a:t>
            </a:r>
            <a:r>
              <a:rPr lang="en-US" sz="1800" dirty="0" smtClean="0">
                <a:latin typeface="+mn-lt"/>
              </a:rPr>
              <a:t>partners</a:t>
            </a:r>
            <a:endParaRPr lang="en-US" sz="1800" dirty="0" smtClean="0">
              <a:latin typeface="+mn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719984" y="5662989"/>
            <a:ext cx="602848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Very important as it can promote CC-IN2P3 as the leading data processing center for biomedicine in France</a:t>
            </a:r>
            <a:endParaRPr lang="fr-FR" sz="1800" dirty="0" smtClean="0">
              <a:latin typeface="+mn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1520" y="4955103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>
                <a:latin typeface="+mn-lt"/>
              </a:rPr>
              <a:t>Several kind of applications but strong orientation toward database systems </a:t>
            </a:r>
            <a:endParaRPr lang="fr-FR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147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143508" y="3140968"/>
            <a:ext cx="7200800" cy="4320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mtClean="0">
                <a:solidFill>
                  <a:prstClr val="black"/>
                </a:solidFill>
              </a:rPr>
              <a:t>Catalog of services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Nuage 14"/>
          <p:cNvSpPr/>
          <p:nvPr/>
        </p:nvSpPr>
        <p:spPr bwMode="auto">
          <a:xfrm>
            <a:off x="35496" y="3501008"/>
            <a:ext cx="7416824" cy="3312368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995936" y="4725144"/>
            <a:ext cx="2880320" cy="51434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prstClr val="black"/>
                </a:solidFill>
              </a:rPr>
              <a:t>Data processing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1909" y="5373216"/>
            <a:ext cx="2671980" cy="8640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black"/>
                </a:solidFill>
              </a:rPr>
              <a:t>Security / Confidentiality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475655" y="4221088"/>
            <a:ext cx="1800201" cy="5040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mtClean="0">
                <a:solidFill>
                  <a:prstClr val="black"/>
                </a:solidFill>
              </a:rPr>
              <a:t>Computing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110094" y="4077072"/>
            <a:ext cx="1758050" cy="4320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mtClean="0">
                <a:solidFill>
                  <a:prstClr val="black"/>
                </a:solidFill>
              </a:rPr>
              <a:t>Storage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851920" y="5499666"/>
            <a:ext cx="1656184" cy="4320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mtClean="0">
                <a:solidFill>
                  <a:prstClr val="black"/>
                </a:solidFill>
              </a:rPr>
              <a:t>Network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43508" y="1844824"/>
            <a:ext cx="7200800" cy="4320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mtClean="0">
                <a:solidFill>
                  <a:prstClr val="black"/>
                </a:solidFill>
              </a:rPr>
              <a:t>Portals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43508" y="2348880"/>
            <a:ext cx="7200800" cy="4320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mtClean="0">
                <a:solidFill>
                  <a:prstClr val="black"/>
                </a:solidFill>
              </a:rPr>
              <a:t>Middleware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43508" y="923528"/>
            <a:ext cx="7200800" cy="64807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mtClean="0">
                <a:solidFill>
                  <a:prstClr val="black"/>
                </a:solidFill>
              </a:rPr>
              <a:t>Applications</a:t>
            </a: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23" name="Connecteur droit 22"/>
          <p:cNvCxnSpPr>
            <a:stCxn id="18" idx="2"/>
            <a:endCxn id="16" idx="0"/>
          </p:cNvCxnSpPr>
          <p:nvPr/>
        </p:nvCxnSpPr>
        <p:spPr>
          <a:xfrm>
            <a:off x="3743908" y="1571600"/>
            <a:ext cx="0" cy="273224"/>
          </a:xfrm>
          <a:prstGeom prst="line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stCxn id="16" idx="2"/>
            <a:endCxn id="17" idx="0"/>
          </p:cNvCxnSpPr>
          <p:nvPr/>
        </p:nvCxnSpPr>
        <p:spPr>
          <a:xfrm>
            <a:off x="3743908" y="2276872"/>
            <a:ext cx="0" cy="72008"/>
          </a:xfrm>
          <a:prstGeom prst="line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17" idx="2"/>
            <a:endCxn id="21" idx="0"/>
          </p:cNvCxnSpPr>
          <p:nvPr/>
        </p:nvCxnSpPr>
        <p:spPr>
          <a:xfrm>
            <a:off x="3743908" y="2780928"/>
            <a:ext cx="0" cy="360040"/>
          </a:xfrm>
          <a:prstGeom prst="line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6588312" y="1016731"/>
            <a:ext cx="2520280" cy="46166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solidFill>
                  <a:prstClr val="white"/>
                </a:solidFill>
              </a:rPr>
              <a:t>Bioinformatics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588312" y="2060848"/>
            <a:ext cx="2520280" cy="46166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prstClr val="white"/>
                </a:solidFill>
              </a:rPr>
              <a:t>SysFera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020272" y="4653136"/>
            <a:ext cx="2088320" cy="46166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prstClr val="white"/>
                </a:solidFill>
              </a:rPr>
              <a:t>CC-IN2P3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Flèche vers le bas 39"/>
          <p:cNvSpPr/>
          <p:nvPr/>
        </p:nvSpPr>
        <p:spPr bwMode="auto">
          <a:xfrm>
            <a:off x="35496" y="1124744"/>
            <a:ext cx="792088" cy="3024336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2" name="Flèche vers le bas 41"/>
          <p:cNvSpPr/>
          <p:nvPr/>
        </p:nvSpPr>
        <p:spPr bwMode="auto">
          <a:xfrm rot="10800000">
            <a:off x="683567" y="1117070"/>
            <a:ext cx="792088" cy="3024336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 rot="16200000">
            <a:off x="-530412" y="195283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prstClr val="white"/>
                </a:solidFill>
              </a:rPr>
              <a:t>Support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 rot="5400000">
            <a:off x="186637" y="2676859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prstClr val="white"/>
                </a:solidFill>
              </a:rPr>
              <a:t>Support</a:t>
            </a:r>
            <a:endParaRPr lang="en-US">
              <a:solidFill>
                <a:prstClr val="white"/>
              </a:solidFill>
            </a:endParaRPr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68" y="44624"/>
            <a:ext cx="1719784" cy="840783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March 13th, 2012</a:t>
            </a:r>
            <a:endParaRPr lang="fr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43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409776" y="5388821"/>
            <a:ext cx="8526313" cy="10926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>
                <a:latin typeface="+mn-lt"/>
              </a:rPr>
              <a:t>CC-IN2P3 will be in charge of the cloud platform, of the database infrastructure and of part of the user support.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sym typeface="Wingdings" pitchFamily="2" charset="2"/>
              </a:rPr>
              <a:t> Deadline is Today !</a:t>
            </a:r>
            <a:endParaRPr lang="fr-FR" sz="2000" dirty="0" smtClean="0"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eTRIKS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March 13th, 2012</a:t>
            </a:r>
            <a:endParaRPr lang="en-US"/>
          </a:p>
        </p:txBody>
      </p:sp>
      <p:sp>
        <p:nvSpPr>
          <p:cNvPr id="5" name="Espace réservé de la date 2"/>
          <p:cNvSpPr txBox="1">
            <a:spLocks/>
          </p:cNvSpPr>
          <p:nvPr/>
        </p:nvSpPr>
        <p:spPr bwMode="auto">
          <a:xfrm>
            <a:off x="6028184" y="3960912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mtClean="0"/>
              <a:t>November 24th, 2011</a:t>
            </a:r>
            <a:endParaRPr lang="en-US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 bwMode="auto">
          <a:xfrm>
            <a:off x="8085584" y="3960912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047E50C-C9FD-4FBC-960D-0A66F59407E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323528" y="1340768"/>
            <a:ext cx="8375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>
                <a:latin typeface="+mn-lt"/>
              </a:rPr>
              <a:t>European </a:t>
            </a:r>
            <a:r>
              <a:rPr lang="en-US" sz="2000" dirty="0">
                <a:latin typeface="+mn-lt"/>
              </a:rPr>
              <a:t>Translation Information &amp; Knowledge Management Service </a:t>
            </a:r>
            <a:r>
              <a:rPr lang="en-US" sz="2000" dirty="0" smtClean="0">
                <a:latin typeface="+mn-lt"/>
              </a:rPr>
              <a:t>Infrastructure based on the </a:t>
            </a:r>
            <a:r>
              <a:rPr lang="en-US" sz="2000" dirty="0" err="1" smtClean="0">
                <a:latin typeface="+mn-lt"/>
              </a:rPr>
              <a:t>tranSMART</a:t>
            </a:r>
            <a:r>
              <a:rPr lang="en-US" sz="2000" dirty="0" smtClean="0">
                <a:latin typeface="+mn-lt"/>
              </a:rPr>
              <a:t> platform</a:t>
            </a:r>
            <a:endParaRPr lang="en-US" sz="2000" dirty="0" smtClean="0">
              <a:latin typeface="+mn-lt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>
                <a:latin typeface="+mn-lt"/>
              </a:rPr>
              <a:t>Biomedical knowledge management system within the Innovative Medicine </a:t>
            </a:r>
            <a:r>
              <a:rPr lang="en-US" sz="2000" dirty="0" smtClean="0">
                <a:latin typeface="+mn-lt"/>
              </a:rPr>
              <a:t>Initiative (IMI)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2000" dirty="0" smtClean="0">
                <a:latin typeface="+mn-lt"/>
              </a:rPr>
              <a:t>Establish correlation between multiple biomedical data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en-US" sz="2000" dirty="0" smtClean="0">
                <a:latin typeface="+mn-lt"/>
              </a:rPr>
              <a:t>Genome – proteome – imagery – medical data – etc…</a:t>
            </a:r>
            <a:endParaRPr lang="fr-FR" sz="2000" dirty="0" smtClean="0">
              <a:latin typeface="+mn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95536" y="3501008"/>
            <a:ext cx="83758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>
                <a:latin typeface="+mn-lt"/>
              </a:rPr>
              <a:t>~20 M€ project : 10 M€ from Europe – 10 M€ from the "pharmas"</a:t>
            </a:r>
            <a:endParaRPr lang="en-US" sz="2000" dirty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n-US" sz="2000" dirty="0" smtClean="0">
                <a:latin typeface="+mn-lt"/>
                <a:sym typeface="Wingdings" pitchFamily="2" charset="2"/>
              </a:rPr>
              <a:t> </a:t>
            </a:r>
            <a:r>
              <a:rPr lang="en-US" sz="2000" dirty="0" smtClean="0">
                <a:latin typeface="+mn-lt"/>
              </a:rPr>
              <a:t>1.7 M€ for CC-IN2P3 (530 k€ in hardware – the rest in manpower)</a:t>
            </a:r>
            <a:endParaRPr lang="fr-FR" sz="2000" dirty="0" smtClean="0">
              <a:latin typeface="+mn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23528" y="4431820"/>
            <a:ext cx="8375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>
                <a:latin typeface="+mn-lt"/>
              </a:rPr>
              <a:t>First phase has been accepted by IMI – </a:t>
            </a:r>
            <a:r>
              <a:rPr lang="en-US" sz="2000" dirty="0" err="1" smtClean="0">
                <a:latin typeface="+mn-lt"/>
              </a:rPr>
              <a:t>eTRIKS</a:t>
            </a:r>
            <a:r>
              <a:rPr lang="en-US" sz="2000" dirty="0" smtClean="0">
                <a:latin typeface="+mn-lt"/>
              </a:rPr>
              <a:t> is alone for the second phase</a:t>
            </a:r>
            <a:endParaRPr lang="fr-FR" sz="2000" dirty="0" smtClean="0">
              <a:latin typeface="+mn-lt"/>
            </a:endParaRPr>
          </a:p>
        </p:txBody>
      </p:sp>
      <p:pic>
        <p:nvPicPr>
          <p:cNvPr id="2050" name="Picture 2" descr="tranSM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63"/>
          <a:stretch/>
        </p:blipFill>
        <p:spPr bwMode="auto">
          <a:xfrm>
            <a:off x="4511453" y="185719"/>
            <a:ext cx="1644648" cy="7143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85760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news / issues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March 13th, 2012</a:t>
            </a:r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162710" y="1196752"/>
            <a:ext cx="8064896" cy="1785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dirty="0" smtClean="0">
                <a:latin typeface="+mn-lt"/>
              </a:rPr>
              <a:t>Grid Engine is now deployed and in production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1800" dirty="0" smtClean="0">
                <a:latin typeface="+mn-lt"/>
              </a:rPr>
              <a:t>Oracle version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1800" dirty="0" smtClean="0">
                <a:latin typeface="+mn-lt"/>
              </a:rPr>
              <a:t>We experienced some problems (crash of the master server)</a:t>
            </a:r>
          </a:p>
          <a:p>
            <a:pPr marL="1257300" lvl="2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1800" dirty="0" smtClean="0">
                <a:latin typeface="+mn-lt"/>
              </a:rPr>
              <a:t>Loss of all the jobs (running and queued)</a:t>
            </a:r>
            <a:endParaRPr lang="en-US" sz="1800" dirty="0" smtClean="0">
              <a:latin typeface="+mn-lt"/>
            </a:endParaRP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1800" dirty="0" smtClean="0">
                <a:latin typeface="+mn-lt"/>
              </a:rPr>
              <a:t>Good interaction with Oracle support</a:t>
            </a:r>
            <a:endParaRPr lang="fr-FR" sz="1800" dirty="0" smtClean="0">
              <a:latin typeface="+mn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0995" y="3070701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dirty="0" smtClean="0">
                <a:latin typeface="+mn-lt"/>
              </a:rPr>
              <a:t>CVMFS turned to be a good solution for heavy LHC experiments' access to configuration and software files</a:t>
            </a:r>
            <a:endParaRPr lang="fr-FR" sz="1800" dirty="0" smtClean="0"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98846" y="3818944"/>
            <a:ext cx="5655230" cy="15542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dirty="0" smtClean="0">
                <a:latin typeface="+mn-lt"/>
              </a:rPr>
              <a:t>Serious problem with our Oracle system </a:t>
            </a:r>
            <a:r>
              <a:rPr lang="en-US" sz="1800" dirty="0" smtClean="0">
                <a:latin typeface="+mn-lt"/>
                <a:sym typeface="Wingdings" pitchFamily="2" charset="2"/>
              </a:rPr>
              <a:t> crash with unrecoverable loss of data !  apparently related to a bad Oracle DB behavior after a </a:t>
            </a:r>
            <a:r>
              <a:rPr lang="en-US" sz="1800" dirty="0" err="1" smtClean="0">
                <a:latin typeface="+mn-lt"/>
                <a:sym typeface="Wingdings" pitchFamily="2" charset="2"/>
              </a:rPr>
              <a:t>seroius</a:t>
            </a:r>
            <a:r>
              <a:rPr lang="en-US" sz="1800" dirty="0" smtClean="0">
                <a:latin typeface="+mn-lt"/>
                <a:sym typeface="Wingdings" pitchFamily="2" charset="2"/>
              </a:rPr>
              <a:t> hardware failure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latin typeface="+mn-lt"/>
                <a:sym typeface="Wingdings" pitchFamily="2" charset="2"/>
              </a:rPr>
              <a:t> PILLAR storage system being exchanged</a:t>
            </a:r>
            <a:endParaRPr lang="fr-FR" sz="1800" dirty="0" smtClean="0">
              <a:latin typeface="+mn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80326" y="5457418"/>
            <a:ext cx="5781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>
                <a:latin typeface="+mn-lt"/>
              </a:rPr>
              <a:t>On going issue with data transfer between far remote T2 sites and some T1</a:t>
            </a:r>
            <a:endParaRPr lang="fr-FR" sz="2000" dirty="0" smtClean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076" y="3631456"/>
            <a:ext cx="31718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63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March 13th, 2012</a:t>
            </a:r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" y="1268760"/>
            <a:ext cx="5929254" cy="349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e 4"/>
          <p:cNvSpPr/>
          <p:nvPr/>
        </p:nvSpPr>
        <p:spPr bwMode="auto">
          <a:xfrm>
            <a:off x="2195736" y="1520330"/>
            <a:ext cx="1296144" cy="648072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788024" y="1012498"/>
            <a:ext cx="331236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dirty="0" smtClean="0">
                <a:latin typeface="+mn-lt"/>
              </a:rPr>
              <a:t>Hardware acquired during this period has to be replaced </a:t>
            </a:r>
            <a:endParaRPr lang="fr-FR" sz="1800" dirty="0" smtClean="0">
              <a:latin typeface="+mn-lt"/>
            </a:endParaRPr>
          </a:p>
        </p:txBody>
      </p:sp>
      <p:cxnSp>
        <p:nvCxnSpPr>
          <p:cNvPr id="8" name="Connecteur droit avec flèche 7"/>
          <p:cNvCxnSpPr>
            <a:stCxn id="6" idx="1"/>
            <a:endCxn id="5" idx="7"/>
          </p:cNvCxnSpPr>
          <p:nvPr/>
        </p:nvCxnSpPr>
        <p:spPr bwMode="auto">
          <a:xfrm flipH="1">
            <a:off x="3302064" y="1335664"/>
            <a:ext cx="1485960" cy="2795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ZoneTexte 11"/>
          <p:cNvSpPr txBox="1"/>
          <p:nvPr/>
        </p:nvSpPr>
        <p:spPr>
          <a:xfrm>
            <a:off x="323528" y="5013176"/>
            <a:ext cx="8208912" cy="10926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>
                <a:latin typeface="+mn-lt"/>
              </a:rPr>
              <a:t>Strong impact on CC-IN2P3 : No increase of the computing resources offered to the users this year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latin typeface="+mn-lt"/>
                <a:sym typeface="Wingdings" pitchFamily="2" charset="2"/>
              </a:rPr>
              <a:t> Somewhat difficult situation</a:t>
            </a:r>
            <a:endParaRPr lang="fr-FR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200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304800"/>
            <a:ext cx="5791200" cy="609600"/>
          </a:xfrm>
        </p:spPr>
        <p:txBody>
          <a:bodyPr/>
          <a:lstStyle/>
          <a:p>
            <a:r>
              <a:rPr lang="fr-FR" dirty="0" smtClean="0"/>
              <a:t>New Building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March 13th, 2012</a:t>
            </a:r>
            <a:endParaRPr lang="en-US"/>
          </a:p>
        </p:txBody>
      </p:sp>
      <p:pic>
        <p:nvPicPr>
          <p:cNvPr id="1026" name="Picture 2" descr="D:\Mes documents\Mes images\CC-IN2P3-IDEM\P103001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052736"/>
            <a:ext cx="4608080" cy="2592288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3131840" y="1052736"/>
            <a:ext cx="144016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err="1" smtClean="0"/>
              <a:t>June</a:t>
            </a:r>
            <a:r>
              <a:rPr lang="fr-FR" sz="2000" dirty="0" smtClean="0"/>
              <a:t> </a:t>
            </a:r>
            <a:r>
              <a:rPr lang="fr-FR" sz="2000" dirty="0" smtClean="0"/>
              <a:t>2010</a:t>
            </a:r>
          </a:p>
        </p:txBody>
      </p:sp>
      <p:pic>
        <p:nvPicPr>
          <p:cNvPr id="1027" name="Picture 3" descr="D:\Mes documents\Mes images\CC-IN2P3\Extension\P1060203.JPG"/>
          <p:cNvPicPr>
            <a:picLocks noChangeAspect="1" noChangeArrowheads="1"/>
          </p:cNvPicPr>
          <p:nvPr/>
        </p:nvPicPr>
        <p:blipFill>
          <a:blip r:embed="rId4" cstate="screen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197" y="3403647"/>
            <a:ext cx="4605803" cy="3454353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4572000" y="3429000"/>
            <a:ext cx="136815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April </a:t>
            </a:r>
            <a:r>
              <a:rPr lang="fr-FR" sz="2000" dirty="0" smtClean="0"/>
              <a:t>2011</a:t>
            </a:r>
          </a:p>
        </p:txBody>
      </p:sp>
      <p:pic>
        <p:nvPicPr>
          <p:cNvPr id="1028" name="Picture 4" descr="D:\Mes documents\Mes images\CC-IN2P3\Extension\Small\P1060196 [640x480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7940"/>
            <a:ext cx="2835046" cy="3780060"/>
          </a:xfrm>
          <a:prstGeom prst="rect">
            <a:avLst/>
          </a:prstGeom>
          <a:noFill/>
        </p:spPr>
      </p:pic>
      <p:pic>
        <p:nvPicPr>
          <p:cNvPr id="1029" name="Picture 5" descr="D:\Mes documents\Mes images\CC-IN2P3\Extension\Small\P1060197 [640x480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754" y="347524"/>
            <a:ext cx="4080867" cy="3060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4341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building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March 13th, 2012</a:t>
            </a:r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107504" y="1196752"/>
            <a:ext cx="856895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>
                <a:latin typeface="+mn-lt"/>
              </a:rPr>
              <a:t>The design and build procedure has been very successful 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The key is the quality of the design document and the fact that the building is very technological and focused on one single objective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Do not mix the computer room and the office space !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endParaRPr lang="en-US" sz="2000" dirty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n-US" sz="2000" dirty="0" smtClean="0">
                <a:latin typeface="+mn-lt"/>
              </a:rPr>
              <a:t>The budget has been perfectly kept under control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7.5 M€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1 M€ was foreseen for contingencies but …</a:t>
            </a:r>
          </a:p>
          <a:p>
            <a:pPr lvl="2">
              <a:spcBef>
                <a:spcPts val="600"/>
              </a:spcBef>
            </a:pPr>
            <a:r>
              <a:rPr lang="en-US" sz="2000" dirty="0">
                <a:latin typeface="+mn-lt"/>
              </a:rPr>
              <a:t>	</a:t>
            </a:r>
            <a:r>
              <a:rPr lang="en-US" sz="2000" dirty="0" smtClean="0">
                <a:latin typeface="+mn-lt"/>
              </a:rPr>
              <a:t>No contingencies at all</a:t>
            </a:r>
            <a:endParaRPr lang="en-US" sz="2000" dirty="0">
              <a:latin typeface="+mn-lt"/>
            </a:endParaRPr>
          </a:p>
          <a:p>
            <a:pPr marL="800100" lvl="1" indent="-342900">
              <a:spcBef>
                <a:spcPts val="600"/>
              </a:spcBef>
              <a:buFont typeface="Wingdings"/>
              <a:buChar char="è"/>
            </a:pPr>
            <a:r>
              <a:rPr lang="en-US" sz="2000" dirty="0" smtClean="0">
                <a:latin typeface="+mn-lt"/>
                <a:sym typeface="Wingdings" pitchFamily="2" charset="2"/>
              </a:rPr>
              <a:t>The 1 M€ has been reinvested to upgrade the computer room</a:t>
            </a:r>
          </a:p>
          <a:p>
            <a:pPr marL="1257300" lvl="2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  <a:sym typeface="Wingdings" pitchFamily="2" charset="2"/>
              </a:rPr>
              <a:t>Extra 1 MW UPS system (2 x 500 kW redundant)</a:t>
            </a:r>
          </a:p>
          <a:p>
            <a:pPr marL="1257300" lvl="2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  <a:sym typeface="Wingdings" pitchFamily="2" charset="2"/>
              </a:rPr>
              <a:t>Extra 2 MVA transformer</a:t>
            </a:r>
          </a:p>
          <a:p>
            <a:pPr marL="1257300" lvl="2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  <a:sym typeface="Wingdings" pitchFamily="2" charset="2"/>
              </a:rPr>
              <a:t>Extra 600 kW chiller</a:t>
            </a:r>
          </a:p>
          <a:p>
            <a:pPr marL="1257300" lvl="2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  <a:sym typeface="Wingdings" pitchFamily="2" charset="2"/>
              </a:rPr>
              <a:t>Provisional equipment for a second 40 rack line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6488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computer room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March 13th, 2012</a:t>
            </a:r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285720" y="1412776"/>
            <a:ext cx="335017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Original design</a:t>
            </a:r>
            <a:endParaRPr lang="fr-FR" sz="3200" b="1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6786863" y="3071810"/>
            <a:ext cx="2142855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/>
              <a:t>On top of the existing computer room (1 MW)</a:t>
            </a:r>
            <a:endParaRPr lang="fr-FR" sz="1800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4644008" y="2147010"/>
            <a:ext cx="428571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/>
              <a:t>indicated power is for computing only</a:t>
            </a:r>
          </a:p>
          <a:p>
            <a:r>
              <a:rPr lang="en-US" sz="1800" dirty="0" smtClean="0"/>
              <a:t>power for cooling has to be added</a:t>
            </a:r>
            <a:endParaRPr lang="fr-FR" sz="1800" dirty="0" smtClean="0"/>
          </a:p>
        </p:txBody>
      </p:sp>
      <p:grpSp>
        <p:nvGrpSpPr>
          <p:cNvPr id="12" name="Groupe 28"/>
          <p:cNvGrpSpPr/>
          <p:nvPr/>
        </p:nvGrpSpPr>
        <p:grpSpPr>
          <a:xfrm>
            <a:off x="300662" y="2285992"/>
            <a:ext cx="6359570" cy="1858976"/>
            <a:chOff x="284926" y="2285992"/>
            <a:chExt cx="6359570" cy="1858976"/>
          </a:xfrm>
        </p:grpSpPr>
        <p:sp>
          <p:nvSpPr>
            <p:cNvPr id="5" name="ZoneTexte 4"/>
            <p:cNvSpPr txBox="1"/>
            <p:nvPr/>
          </p:nvSpPr>
          <p:spPr>
            <a:xfrm>
              <a:off x="428596" y="2428868"/>
              <a:ext cx="1571636" cy="3693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End up with:</a:t>
              </a:r>
              <a:endParaRPr lang="fr-FR" sz="1800" dirty="0" smtClean="0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428596" y="3071810"/>
              <a:ext cx="1143008" cy="92333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2011</a:t>
              </a:r>
            </a:p>
            <a:p>
              <a:r>
                <a:rPr lang="en-US" sz="1800" dirty="0"/>
                <a:t>4</a:t>
              </a:r>
              <a:r>
                <a:rPr lang="en-US" sz="1800" dirty="0" smtClean="0"/>
                <a:t>0 </a:t>
              </a:r>
              <a:r>
                <a:rPr lang="en-US" sz="1800" dirty="0" smtClean="0"/>
                <a:t>racks</a:t>
              </a:r>
            </a:p>
            <a:p>
              <a:r>
                <a:rPr lang="en-US" sz="1800" dirty="0" smtClean="0"/>
                <a:t>600 kW</a:t>
              </a:r>
              <a:endParaRPr lang="fr-FR" sz="1800" dirty="0" smtClean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3270950" y="3071810"/>
              <a:ext cx="1357322" cy="92333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2015</a:t>
              </a:r>
            </a:p>
            <a:p>
              <a:r>
                <a:rPr lang="en-US" sz="1800" dirty="0" smtClean="0"/>
                <a:t>125 racks</a:t>
              </a:r>
            </a:p>
            <a:p>
              <a:r>
                <a:rPr lang="en-US" sz="1800" dirty="0" smtClean="0"/>
                <a:t>1.5 MW</a:t>
              </a:r>
              <a:endParaRPr lang="fr-FR" sz="1800" dirty="0" smtClean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4929190" y="3071810"/>
              <a:ext cx="1428760" cy="92333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2019</a:t>
              </a:r>
            </a:p>
            <a:p>
              <a:r>
                <a:rPr lang="en-US" sz="1800" dirty="0" smtClean="0"/>
                <a:t>240 </a:t>
              </a:r>
              <a:r>
                <a:rPr lang="en-US" sz="1800" dirty="0" smtClean="0"/>
                <a:t>racks</a:t>
              </a:r>
            </a:p>
            <a:p>
              <a:r>
                <a:rPr lang="en-US" sz="1800" dirty="0" smtClean="0"/>
                <a:t>3.2 MW</a:t>
              </a:r>
              <a:endParaRPr lang="fr-FR" sz="1800" dirty="0" smtClean="0"/>
            </a:p>
          </p:txBody>
        </p:sp>
        <p:cxnSp>
          <p:nvCxnSpPr>
            <p:cNvPr id="18" name="Connecteur en angle 17"/>
            <p:cNvCxnSpPr/>
            <p:nvPr/>
          </p:nvCxnSpPr>
          <p:spPr bwMode="auto">
            <a:xfrm rot="5400000">
              <a:off x="-642974" y="3214686"/>
              <a:ext cx="1857388" cy="1588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Connecteur droit 19"/>
            <p:cNvCxnSpPr/>
            <p:nvPr/>
          </p:nvCxnSpPr>
          <p:spPr bwMode="auto">
            <a:xfrm>
              <a:off x="285720" y="2285992"/>
              <a:ext cx="2000264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Connecteur droit 21"/>
            <p:cNvCxnSpPr/>
            <p:nvPr/>
          </p:nvCxnSpPr>
          <p:spPr bwMode="auto">
            <a:xfrm rot="5400000">
              <a:off x="1964513" y="2607463"/>
              <a:ext cx="642942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Connecteur droit 23"/>
            <p:cNvCxnSpPr/>
            <p:nvPr/>
          </p:nvCxnSpPr>
          <p:spPr bwMode="auto">
            <a:xfrm>
              <a:off x="2285984" y="2928934"/>
              <a:ext cx="4357718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Connecteur droit 25"/>
            <p:cNvCxnSpPr/>
            <p:nvPr/>
          </p:nvCxnSpPr>
          <p:spPr bwMode="auto">
            <a:xfrm rot="5400000">
              <a:off x="6036479" y="3536157"/>
              <a:ext cx="1214446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Connecteur droit 27"/>
            <p:cNvCxnSpPr/>
            <p:nvPr/>
          </p:nvCxnSpPr>
          <p:spPr bwMode="auto">
            <a:xfrm>
              <a:off x="285720" y="4143380"/>
              <a:ext cx="6357982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ZoneTexte 24"/>
          <p:cNvSpPr txBox="1"/>
          <p:nvPr/>
        </p:nvSpPr>
        <p:spPr>
          <a:xfrm>
            <a:off x="1884356" y="3075286"/>
            <a:ext cx="1143008" cy="92333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/>
              <a:t>2012</a:t>
            </a:r>
            <a:endParaRPr lang="en-US" sz="1800" dirty="0" smtClean="0"/>
          </a:p>
          <a:p>
            <a:r>
              <a:rPr lang="en-US" sz="1800" dirty="0"/>
              <a:t>8</a:t>
            </a:r>
            <a:r>
              <a:rPr lang="en-US" sz="1800" dirty="0" smtClean="0"/>
              <a:t>0 </a:t>
            </a:r>
            <a:r>
              <a:rPr lang="en-US" sz="1800" dirty="0" smtClean="0"/>
              <a:t>racks</a:t>
            </a:r>
          </a:p>
          <a:p>
            <a:r>
              <a:rPr lang="en-US" sz="1800" dirty="0" smtClean="0"/>
              <a:t>1 M</a:t>
            </a:r>
            <a:r>
              <a:rPr lang="en-US" sz="1800" dirty="0" smtClean="0"/>
              <a:t>W</a:t>
            </a:r>
            <a:endParaRPr lang="fr-FR" sz="1800" dirty="0" smtClean="0"/>
          </a:p>
        </p:txBody>
      </p:sp>
      <p:sp>
        <p:nvSpPr>
          <p:cNvPr id="16" name="ZoneTexte 15"/>
          <p:cNvSpPr txBox="1"/>
          <p:nvPr/>
        </p:nvSpPr>
        <p:spPr>
          <a:xfrm>
            <a:off x="300662" y="4437112"/>
            <a:ext cx="8629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>
                <a:latin typeface="+mn-lt"/>
              </a:rPr>
              <a:t>Redundant : HV </a:t>
            </a:r>
            <a:r>
              <a:rPr lang="en-US" sz="2000" dirty="0" smtClean="0">
                <a:latin typeface="+mn-lt"/>
              </a:rPr>
              <a:t>T</a:t>
            </a:r>
            <a:r>
              <a:rPr lang="en-US" sz="2000" dirty="0" smtClean="0">
                <a:latin typeface="+mn-lt"/>
              </a:rPr>
              <a:t>ransformer – UPS – Chiller</a:t>
            </a:r>
            <a:endParaRPr lang="fr-FR" sz="2000" dirty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n-US" sz="2000" dirty="0" smtClean="0">
                <a:latin typeface="+mn-lt"/>
              </a:rPr>
              <a:t>Will connect a second independent 20 kV power supply line in June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latin typeface="+mn-lt"/>
              </a:rPr>
              <a:t>	</a:t>
            </a:r>
            <a:r>
              <a:rPr lang="en-US" sz="2000" dirty="0" smtClean="0">
                <a:latin typeface="+mn-lt"/>
                <a:sym typeface="Wingdings" pitchFamily="2" charset="2"/>
              </a:rPr>
              <a:t> No diesel generator</a:t>
            </a:r>
            <a:endParaRPr lang="en-U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928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Remarks and problems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March 13th, 2012</a:t>
            </a:r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179512" y="1196752"/>
            <a:ext cx="864096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>
                <a:latin typeface="+mn-lt"/>
              </a:rPr>
              <a:t>We spent a significant amount of time to install the first line of racks 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latin typeface="+mn-lt"/>
                <a:sym typeface="Wingdings" pitchFamily="2" charset="2"/>
              </a:rPr>
              <a:t> several issues had to be fixed – Some had a significant impact on the budget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+mn-lt"/>
                <a:sym typeface="Wingdings" pitchFamily="2" charset="2"/>
              </a:rPr>
              <a:t>Power Distribution Units (PDU)</a:t>
            </a:r>
            <a:r>
              <a:rPr lang="fr-FR" sz="2000" dirty="0">
                <a:latin typeface="+mn-lt"/>
                <a:sym typeface="Wingdings" pitchFamily="2" charset="2"/>
              </a:rPr>
              <a:t> </a:t>
            </a:r>
            <a:r>
              <a:rPr lang="fr-FR" sz="2000" dirty="0" smtClean="0">
                <a:latin typeface="+mn-lt"/>
                <a:sym typeface="Wingdings" pitchFamily="2" charset="2"/>
              </a:rPr>
              <a:t>/ Power boxes</a:t>
            </a:r>
          </a:p>
          <a:p>
            <a:pPr marL="1257300" lvl="2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+mn-lt"/>
                <a:sym typeface="Wingdings" pitchFamily="2" charset="2"/>
              </a:rPr>
              <a:t>Special design / production from the manufacturer</a:t>
            </a:r>
            <a:endParaRPr lang="fr-FR" sz="2000" dirty="0" smtClean="0">
              <a:latin typeface="+mn-lt"/>
              <a:sym typeface="Wingdings" pitchFamily="2" charset="2"/>
            </a:endParaRP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+mn-lt"/>
                <a:sym typeface="Wingdings" pitchFamily="2" charset="2"/>
              </a:rPr>
              <a:t>Cable routing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+mn-lt"/>
                <a:sym typeface="Wingdings" pitchFamily="2" charset="2"/>
              </a:rPr>
              <a:t>Accessibility 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latin typeface="+mn-lt"/>
                <a:sym typeface="Wingdings" pitchFamily="2" charset="2"/>
              </a:rPr>
              <a:t>All the issues have been taken into account to design the second rack line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9512" y="4365104"/>
            <a:ext cx="8568952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smtClean="0">
                <a:latin typeface="+mn-lt"/>
              </a:rPr>
              <a:t>Very few but annoying problems :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Bad heater connection on the cooling system water pipes (</a:t>
            </a:r>
            <a:r>
              <a:rPr lang="en-US" sz="2000" dirty="0" smtClean="0">
                <a:latin typeface="+mn-lt"/>
                <a:sym typeface="Wingdings" pitchFamily="2" charset="2"/>
              </a:rPr>
              <a:t> leak during the cold weather)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+mn-lt"/>
                <a:sym typeface="Wingdings" pitchFamily="2" charset="2"/>
              </a:rPr>
              <a:t>Some problems with the UPS chains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+mn-lt"/>
                <a:sym typeface="Wingdings" pitchFamily="2" charset="2"/>
              </a:rPr>
              <a:t>Perhaps some neutral / ground </a:t>
            </a:r>
            <a:r>
              <a:rPr lang="en-US" sz="2000" dirty="0" err="1" smtClean="0">
                <a:latin typeface="+mn-lt"/>
                <a:sym typeface="Wingdings" pitchFamily="2" charset="2"/>
              </a:rPr>
              <a:t>mis</a:t>
            </a:r>
            <a:r>
              <a:rPr lang="en-US" sz="2000" dirty="0" smtClean="0">
                <a:latin typeface="+mn-lt"/>
                <a:sym typeface="Wingdings" pitchFamily="2" charset="2"/>
              </a:rPr>
              <a:t>-cabling… to be investigated…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One guy drilled a hole in a cable tray  while the power was on !!!</a:t>
            </a:r>
            <a:r>
              <a:rPr lang="en-US" sz="2000" dirty="0" smtClean="0">
                <a:latin typeface="+mn-lt"/>
                <a:sym typeface="Wingdings" pitchFamily="2" charset="2"/>
              </a:rPr>
              <a:t> </a:t>
            </a:r>
            <a:endParaRPr lang="fr-FR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858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astroparticle projects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March 13th, 2012</a:t>
            </a:r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251520" y="1556792"/>
            <a:ext cx="8323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>
                <a:latin typeface="+mn-lt"/>
              </a:rPr>
              <a:t>CC-IN2P3 is getting involved in 2  next generation large scale astroparticle projects</a:t>
            </a:r>
            <a:endParaRPr lang="fr-FR" sz="2000" dirty="0" smtClean="0">
              <a:latin typeface="+mn-lt"/>
            </a:endParaRPr>
          </a:p>
        </p:txBody>
      </p:sp>
      <p:pic>
        <p:nvPicPr>
          <p:cNvPr id="3074" name="Picture 2" descr="http://lsst.in2p3.fr/images/telescope/Telescope_Side_2-1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3736800" cy="280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67544" y="2468795"/>
            <a:ext cx="928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LSST</a:t>
            </a:r>
            <a:endParaRPr lang="fr-FR" sz="20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7544" y="5445224"/>
            <a:ext cx="3664792" cy="11695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>
                <a:latin typeface="+mn-lt"/>
              </a:rPr>
              <a:t>3.2 </a:t>
            </a:r>
            <a:r>
              <a:rPr lang="en-US" sz="2000" dirty="0" err="1" smtClean="0">
                <a:latin typeface="+mn-lt"/>
              </a:rPr>
              <a:t>Gpixels</a:t>
            </a:r>
            <a:r>
              <a:rPr lang="en-US" sz="2000" dirty="0" smtClean="0">
                <a:latin typeface="+mn-lt"/>
              </a:rPr>
              <a:t> CCD camera 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latin typeface="+mn-lt"/>
              </a:rPr>
              <a:t>1 picture every 15 s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latin typeface="+mn-lt"/>
              </a:rPr>
              <a:t>15 – 30 TB / night</a:t>
            </a:r>
            <a:endParaRPr lang="fr-FR" sz="2000" dirty="0" smtClean="0">
              <a:latin typeface="+mn-lt"/>
            </a:endParaRPr>
          </a:p>
        </p:txBody>
      </p:sp>
      <p:pic>
        <p:nvPicPr>
          <p:cNvPr id="3076" name="Picture 4" descr="http://sci.esa.int/science-e-media/img/9e/Artists_impression_of_the_Euclid_spacecraft_4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893" y="1935016"/>
            <a:ext cx="2270964" cy="341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7380311" y="2150059"/>
            <a:ext cx="1152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EUCLID</a:t>
            </a:r>
            <a:endParaRPr lang="fr-FR" sz="20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178586" y="2668850"/>
            <a:ext cx="259990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>
                <a:latin typeface="+mn-lt"/>
              </a:rPr>
              <a:t>Two complementary projects for IN2P3 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latin typeface="+mn-lt"/>
                <a:sym typeface="Wingdings" pitchFamily="2" charset="2"/>
              </a:rPr>
              <a:t> To understand the dark energy puzzle</a:t>
            </a:r>
            <a:endParaRPr lang="fr-FR" sz="2000" dirty="0" smtClean="0">
              <a:latin typeface="+mn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13250" y="5589240"/>
            <a:ext cx="4407222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>
                <a:latin typeface="+mn-lt"/>
              </a:rPr>
              <a:t>50% of the LSST data will be processed at CC-IN2P3. Second half at NCSA </a:t>
            </a:r>
            <a:r>
              <a:rPr lang="en-US" sz="2000" dirty="0" smtClean="0">
                <a:latin typeface="+mn-lt"/>
                <a:sym typeface="Wingdings" pitchFamily="2" charset="2"/>
              </a:rPr>
              <a:t> full dataset in France</a:t>
            </a:r>
            <a:endParaRPr lang="fr-FR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426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LSST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March 13th, 2012</a:t>
            </a:r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251520" y="1564050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800" dirty="0" smtClean="0">
                <a:latin typeface="+mn-lt"/>
              </a:rPr>
              <a:t>2018 – 2019 : 2 commissioning years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800" dirty="0" smtClean="0">
                <a:latin typeface="+mn-lt"/>
              </a:rPr>
              <a:t>Then 2020 – 2029 : “survey” years</a:t>
            </a:r>
            <a:endParaRPr lang="fr-FR" sz="1800" dirty="0" smtClean="0"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220072" y="1425550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The computing infrastructure should be available in 2018</a:t>
            </a:r>
            <a:endParaRPr lang="fr-FR" sz="1800" dirty="0" smtClean="0">
              <a:latin typeface="+mn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36912"/>
            <a:ext cx="393619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36912"/>
            <a:ext cx="4702622" cy="280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557480" y="5661248"/>
            <a:ext cx="568863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  <a:sym typeface="Wingdings" pitchFamily="2" charset="2"/>
              </a:rPr>
              <a:t> </a:t>
            </a:r>
            <a:r>
              <a:rPr lang="en-US" sz="1800" dirty="0" smtClean="0">
                <a:latin typeface="+mn-lt"/>
              </a:rPr>
              <a:t>Mechanism to compensate computing investment by a reduction of the contribution to the common fund</a:t>
            </a:r>
            <a:endParaRPr lang="fr-FR" sz="1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037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 new projects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37809" y="1337080"/>
            <a:ext cx="4104456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We need to find new ways to get :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800" dirty="0" smtClean="0">
                <a:latin typeface="+mn-lt"/>
              </a:rPr>
              <a:t>Money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800" dirty="0" smtClean="0">
                <a:latin typeface="+mn-lt"/>
              </a:rPr>
              <a:t>Manpower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842671" y="2576456"/>
            <a:ext cx="576064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… and to maintain and develop CC-IN2P3 expertize</a:t>
            </a:r>
            <a:endParaRPr lang="fr-FR" sz="1800" dirty="0" smtClean="0">
              <a:latin typeface="+mn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3528" y="3356992"/>
            <a:ext cx="849694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CC-IN2P3 as well as other HEP centers has a strong expertize in data processing </a:t>
            </a:r>
          </a:p>
          <a:p>
            <a:r>
              <a:rPr lang="en-US" sz="1800" dirty="0" smtClean="0">
                <a:latin typeface="+mn-lt"/>
                <a:sym typeface="Wingdings" pitchFamily="2" charset="2"/>
              </a:rPr>
              <a:t> Bring this expertize to new communities</a:t>
            </a:r>
            <a:endParaRPr lang="fr-FR" sz="1800" dirty="0" smtClean="0">
              <a:latin typeface="+mn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23528" y="4437111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We already have very good contacts with several scientific teams in the framework of the CC-IN2P3 multidisciplinary opening (&lt; 5% of the resources)</a:t>
            </a:r>
            <a:endParaRPr lang="fr-FR" sz="1800" dirty="0" smtClean="0">
              <a:latin typeface="+mn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5536" y="5301208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We receive requests to host and deploy computing resources on a monthly (sometimes weekly) basis. Most of them are coming from the Life Science community</a:t>
            </a:r>
            <a:endParaRPr lang="fr-FR" sz="1800" dirty="0" smtClean="0">
              <a:latin typeface="+mn-lt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March 13th,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2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Investissements</a:t>
            </a:r>
            <a:r>
              <a:rPr lang="en-US" dirty="0" smtClean="0"/>
              <a:t> </a:t>
            </a:r>
            <a:r>
              <a:rPr lang="en-US" dirty="0" err="1" smtClean="0"/>
              <a:t>d’avenir</a:t>
            </a:r>
            <a:r>
              <a:rPr lang="en-US" dirty="0" smtClean="0"/>
              <a:t>”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March 13th, 2012</a:t>
            </a:r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251520" y="1772816"/>
            <a:ext cx="842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Big program launched by the French government to fund innovative projects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800" dirty="0" smtClean="0">
                <a:latin typeface="+mn-lt"/>
              </a:rPr>
              <a:t>35 Billion € in total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800" dirty="0" smtClean="0">
                <a:latin typeface="+mn-lt"/>
              </a:rPr>
              <a:t>Part is directly available for investment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800" dirty="0" smtClean="0">
                <a:latin typeface="+mn-lt"/>
              </a:rPr>
              <a:t>Part is invested and only the interest are available</a:t>
            </a:r>
          </a:p>
          <a:p>
            <a:endParaRPr lang="en-US" sz="1800" dirty="0" smtClean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Several programs and calls for proposals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800" dirty="0" smtClean="0">
                <a:latin typeface="+mn-lt"/>
              </a:rPr>
              <a:t>Will certainly fully modify the research landscape in France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974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PowerPointCC_110906">
  <a:themeElements>
    <a:clrScheme name="Nouvelle présentation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Nouvelle pré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spcBef>
            <a:spcPts val="600"/>
          </a:spcBef>
          <a:defRPr sz="2000" dirty="0" smtClean="0">
            <a:latin typeface="+mn-lt"/>
          </a:defRPr>
        </a:defPPr>
      </a:lstStyle>
    </a:txDef>
  </a:objectDefaults>
  <a:extraClrSchemeLst>
    <a:extraClrScheme>
      <a:clrScheme name="Nouvelle présentation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>
          <a:defRPr dirty="0">
            <a:solidFill>
              <a:schemeClr val="bg1"/>
            </a:solidFill>
          </a:defRPr>
        </a:defPPr>
      </a:lstStyle>
      <a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a:style>
    </a:spDef>
    <a:lnDef>
      <a:spPr>
        <a:ln w="38100"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9365</TotalTime>
  <Words>1363</Words>
  <Application>Microsoft Office PowerPoint</Application>
  <PresentationFormat>Affichage à l'écran (4:3)</PresentationFormat>
  <Paragraphs>197</Paragraphs>
  <Slides>18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0" baseType="lpstr">
      <vt:lpstr>PowerPointCC_110906</vt:lpstr>
      <vt:lpstr>Verve</vt:lpstr>
      <vt:lpstr>CC-IN2P3 Status and News</vt:lpstr>
      <vt:lpstr>New Building</vt:lpstr>
      <vt:lpstr>New building</vt:lpstr>
      <vt:lpstr>New computer room</vt:lpstr>
      <vt:lpstr>Remarks and problems</vt:lpstr>
      <vt:lpstr>Future astroparticle projects</vt:lpstr>
      <vt:lpstr>LSST</vt:lpstr>
      <vt:lpstr>Toward new projects</vt:lpstr>
      <vt:lpstr>“Investissements d’avenir”</vt:lpstr>
      <vt:lpstr>From Grids to Clouds</vt:lpstr>
      <vt:lpstr>Academic cloud CAPRI</vt:lpstr>
      <vt:lpstr>CAPRI</vt:lpstr>
      <vt:lpstr>CAPRI</vt:lpstr>
      <vt:lpstr>Institute for Research and Technology</vt:lpstr>
      <vt:lpstr>Présentation PowerPoint</vt:lpstr>
      <vt:lpstr>eTRIKS</vt:lpstr>
      <vt:lpstr>Other news / issues</vt:lpstr>
      <vt:lpstr>Budget</vt:lpstr>
    </vt:vector>
  </TitlesOfParts>
  <Company>CCIN2P3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Gaelle Shifrin</dc:creator>
  <cp:lastModifiedBy>Dominique Boutigny</cp:lastModifiedBy>
  <cp:revision>161</cp:revision>
  <cp:lastPrinted>1904-01-01T00:00:00Z</cp:lastPrinted>
  <dcterms:created xsi:type="dcterms:W3CDTF">2008-11-05T15:14:46Z</dcterms:created>
  <dcterms:modified xsi:type="dcterms:W3CDTF">2012-03-13T09:20:35Z</dcterms:modified>
</cp:coreProperties>
</file>