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51" r:id="rId1"/>
  </p:sldMasterIdLst>
  <p:notesMasterIdLst>
    <p:notesMasterId r:id="rId6"/>
  </p:notesMasterIdLst>
  <p:handoutMasterIdLst>
    <p:handoutMasterId r:id="rId7"/>
  </p:handoutMasterIdLst>
  <p:sldIdLst>
    <p:sldId id="256" r:id="rId2"/>
    <p:sldId id="337" r:id="rId3"/>
    <p:sldId id="338" r:id="rId4"/>
    <p:sldId id="339" r:id="rId5"/>
  </p:sldIdLst>
  <p:sldSz cx="9906000" cy="6858000" type="A4"/>
  <p:notesSz cx="6858000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BAFCCE"/>
    <a:srgbClr val="00FF00"/>
    <a:srgbClr val="FF0000"/>
    <a:srgbClr val="FFFF00"/>
    <a:srgbClr val="FFFFFF"/>
    <a:srgbClr val="3366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9879" autoAdjust="0"/>
  </p:normalViewPr>
  <p:slideViewPr>
    <p:cSldViewPr snapToGrid="0">
      <p:cViewPr>
        <p:scale>
          <a:sx n="100" d="100"/>
          <a:sy n="100" d="100"/>
        </p:scale>
        <p:origin x="-78" y="-18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-582" y="1146"/>
      </p:cViewPr>
      <p:guideLst>
        <p:guide orient="horz" pos="312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1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0" tIns="46635" rIns="93270" bIns="46635" numCol="1" anchor="t" anchorCtr="0" compatLnSpc="1">
            <a:prstTxWarp prst="textNoShape">
              <a:avLst/>
            </a:prstTxWarp>
          </a:bodyPr>
          <a:lstStyle>
            <a:lvl1pPr algn="l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337" y="0"/>
            <a:ext cx="297201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0" tIns="46635" rIns="93270" bIns="46635" numCol="1" anchor="t" anchorCtr="0" compatLnSpc="1">
            <a:prstTxWarp prst="textNoShape">
              <a:avLst/>
            </a:prstTxWarp>
          </a:bodyPr>
          <a:lstStyle>
            <a:lvl1pPr algn="r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4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097"/>
            <a:ext cx="297201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0" tIns="46635" rIns="93270" bIns="46635" numCol="1" anchor="b" anchorCtr="0" compatLnSpc="1">
            <a:prstTxWarp prst="textNoShape">
              <a:avLst/>
            </a:prstTxWarp>
          </a:bodyPr>
          <a:lstStyle>
            <a:lvl1pPr algn="l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4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337" y="9409097"/>
            <a:ext cx="297201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0" tIns="46635" rIns="93270" bIns="46635" numCol="1" anchor="b" anchorCtr="0" compatLnSpc="1">
            <a:prstTxWarp prst="textNoShape">
              <a:avLst/>
            </a:prstTxWarp>
          </a:bodyPr>
          <a:lstStyle>
            <a:lvl1pPr algn="r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E45833-8673-4187-A58B-095626E194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1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0" tIns="46635" rIns="93270" bIns="46635" numCol="1" anchor="t" anchorCtr="0" compatLnSpc="1">
            <a:prstTxWarp prst="textNoShape">
              <a:avLst/>
            </a:prstTxWarp>
          </a:bodyPr>
          <a:lstStyle>
            <a:lvl1pPr algn="l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337" y="0"/>
            <a:ext cx="297201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0" tIns="46635" rIns="93270" bIns="46635" numCol="1" anchor="t" anchorCtr="0" compatLnSpc="1">
            <a:prstTxWarp prst="textNoShape">
              <a:avLst/>
            </a:prstTxWarp>
          </a:bodyPr>
          <a:lstStyle>
            <a:lvl1pPr algn="r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4538" y="741363"/>
            <a:ext cx="5368925" cy="3716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73" y="4704550"/>
            <a:ext cx="5487057" cy="445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0" tIns="46635" rIns="93270" bIns="466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097"/>
            <a:ext cx="297201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0" tIns="46635" rIns="93270" bIns="46635" numCol="1" anchor="b" anchorCtr="0" compatLnSpc="1">
            <a:prstTxWarp prst="textNoShape">
              <a:avLst/>
            </a:prstTxWarp>
          </a:bodyPr>
          <a:lstStyle>
            <a:lvl1pPr algn="l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337" y="9409097"/>
            <a:ext cx="297201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0" tIns="46635" rIns="93270" bIns="46635" numCol="1" anchor="b" anchorCtr="0" compatLnSpc="1">
            <a:prstTxWarp prst="textNoShape">
              <a:avLst/>
            </a:prstTxWarp>
          </a:bodyPr>
          <a:lstStyle>
            <a:lvl1pPr algn="r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69C835F-3E7E-4509-9D23-7EB8ED269CD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5C785F-F9BD-484A-A8DE-CA314B21DC8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1403350" y="0"/>
            <a:ext cx="825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ctr">
              <a:spcBef>
                <a:spcPct val="50000"/>
              </a:spcBef>
              <a:defRPr/>
            </a:pPr>
            <a:endParaRPr lang="fr-FR" sz="2400" b="0">
              <a:solidFill>
                <a:schemeClr val="tx1"/>
              </a:solidFill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1981200" y="0"/>
            <a:ext cx="718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ctr">
              <a:spcBef>
                <a:spcPct val="50000"/>
              </a:spcBef>
              <a:defRPr/>
            </a:pPr>
            <a:endParaRPr lang="fr-FR" sz="2400" b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3105078" y="6597650"/>
            <a:ext cx="4249882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 smtClean="0"/>
              <a:t>Hervé </a:t>
            </a:r>
            <a:r>
              <a:rPr lang="fr-FR" dirty="0" err="1" smtClean="0"/>
              <a:t>MATHEZ</a:t>
            </a:r>
            <a:r>
              <a:rPr lang="fr-FR" dirty="0" smtClean="0"/>
              <a:t>– CP pôle </a:t>
            </a:r>
            <a:r>
              <a:rPr lang="fr-FR" dirty="0" err="1" smtClean="0"/>
              <a:t>MICRHAU</a:t>
            </a:r>
            <a:r>
              <a:rPr lang="fr-FR" dirty="0" smtClean="0"/>
              <a:t> @ LPC – March. 13, 2012</a:t>
            </a:r>
            <a:endParaRPr lang="fr-FR" dirty="0"/>
          </a:p>
        </p:txBody>
      </p:sp>
      <p:pic>
        <p:nvPicPr>
          <p:cNvPr id="6" name="Picture 21" descr="lp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66238" y="0"/>
            <a:ext cx="639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logo_UBP"/>
          <p:cNvPicPr>
            <a:picLocks noChangeAspect="1" noChangeArrowheads="1"/>
          </p:cNvPicPr>
          <p:nvPr userDrawn="1"/>
        </p:nvPicPr>
        <p:blipFill>
          <a:blip r:embed="rId3" cstate="print"/>
          <a:srcRect l="12271" r="11626"/>
          <a:stretch>
            <a:fillRect/>
          </a:stretch>
        </p:blipFill>
        <p:spPr bwMode="auto">
          <a:xfrm>
            <a:off x="8607425" y="5668963"/>
            <a:ext cx="12160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1" descr="IN2P3Filaire-Q_SignV copi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13275" y="219075"/>
            <a:ext cx="7683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543675"/>
            <a:ext cx="9906000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pic>
        <p:nvPicPr>
          <p:cNvPr id="10" name="Picture 17" descr="logo-ucbl-universite_lyon_1-nouveau_logo-300dpi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889625"/>
            <a:ext cx="271462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2" descr="Logo_ipnl_RVB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913" y="152400"/>
            <a:ext cx="18081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age 20" descr="logo_pole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81350" y="1066800"/>
            <a:ext cx="321945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161925"/>
            <a:ext cx="2228850" cy="596423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1925"/>
            <a:ext cx="6521450" cy="59642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403350" y="0"/>
            <a:ext cx="825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ctr">
              <a:spcBef>
                <a:spcPct val="50000"/>
              </a:spcBef>
              <a:defRPr/>
            </a:pPr>
            <a:endParaRPr lang="fr-FR" sz="2400" b="0">
              <a:solidFill>
                <a:schemeClr val="tx1"/>
              </a:solidFill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981200" y="0"/>
            <a:ext cx="718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ctr">
              <a:spcBef>
                <a:spcPct val="50000"/>
              </a:spcBef>
              <a:defRPr/>
            </a:pPr>
            <a:endParaRPr lang="fr-FR" sz="2400" b="0">
              <a:solidFill>
                <a:schemeClr val="tx1"/>
              </a:solidFill>
            </a:endParaRP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196975" y="161925"/>
            <a:ext cx="7677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196850" y="695325"/>
            <a:ext cx="814388" cy="1079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0" y="6543675"/>
            <a:ext cx="9772650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3105078" y="6597650"/>
            <a:ext cx="4249882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 smtClean="0"/>
              <a:t>Hervé </a:t>
            </a:r>
            <a:r>
              <a:rPr lang="fr-FR" dirty="0" err="1" smtClean="0"/>
              <a:t>MATHEZ</a:t>
            </a:r>
            <a:r>
              <a:rPr lang="fr-FR" dirty="0" smtClean="0"/>
              <a:t>– CP pôle </a:t>
            </a:r>
            <a:r>
              <a:rPr lang="fr-FR" dirty="0" err="1" smtClean="0"/>
              <a:t>MICRHAU</a:t>
            </a:r>
            <a:r>
              <a:rPr lang="fr-FR" dirty="0" smtClean="0"/>
              <a:t> @ LPC – March. 13, 2012</a:t>
            </a:r>
            <a:endParaRPr lang="fr-FR" dirty="0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>
            <a:off x="0" y="695325"/>
            <a:ext cx="9906000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5017" name="Text Box 25"/>
          <p:cNvSpPr txBox="1">
            <a:spLocks noChangeArrowheads="1"/>
          </p:cNvSpPr>
          <p:nvPr/>
        </p:nvSpPr>
        <p:spPr bwMode="auto">
          <a:xfrm>
            <a:off x="9369425" y="6597650"/>
            <a:ext cx="536575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E89D0A3E-BC39-4772-B2D1-F6474ADA38CE}" type="slidenum">
              <a:rPr lang="fr-FR"/>
              <a:pPr>
                <a:spcBef>
                  <a:spcPct val="50000"/>
                </a:spcBef>
                <a:defRPr/>
              </a:pPr>
              <a:t>‹N°›</a:t>
            </a:fld>
            <a:endParaRPr lang="fr-FR"/>
          </a:p>
        </p:txBody>
      </p:sp>
      <p:pic>
        <p:nvPicPr>
          <p:cNvPr id="1034" name="Image 10" descr="logo_pole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275" y="19050"/>
            <a:ext cx="21240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23346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23346C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75858" y="2466975"/>
            <a:ext cx="459613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latin typeface="Comic Sans MS" pitchFamily="66" charset="0"/>
              </a:rPr>
              <a:t>CONCLUSIONS </a:t>
            </a:r>
          </a:p>
          <a:p>
            <a:r>
              <a:rPr lang="fr-FR" sz="4000" dirty="0" smtClean="0">
                <a:latin typeface="Comic Sans MS" pitchFamily="66" charset="0"/>
              </a:rPr>
              <a:t>ET </a:t>
            </a:r>
          </a:p>
          <a:p>
            <a:r>
              <a:rPr lang="fr-FR" sz="4000" dirty="0" smtClean="0">
                <a:latin typeface="Comic Sans MS" pitchFamily="66" charset="0"/>
              </a:rPr>
              <a:t>PERSPECTIVES</a:t>
            </a:r>
          </a:p>
          <a:p>
            <a:r>
              <a:rPr lang="fr-FR" sz="4000" dirty="0" smtClean="0">
                <a:latin typeface="Comic Sans MS" pitchFamily="66" charset="0"/>
              </a:rPr>
              <a:t>(Session Ouverte)</a:t>
            </a:r>
            <a:endParaRPr lang="fr-FR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3988" y="161925"/>
            <a:ext cx="6904037" cy="400050"/>
          </a:xfrm>
        </p:spPr>
        <p:txBody>
          <a:bodyPr/>
          <a:lstStyle/>
          <a:p>
            <a:r>
              <a:rPr lang="fr-FR" sz="3200" dirty="0" smtClean="0">
                <a:cs typeface="Arial" charset="0"/>
              </a:rPr>
              <a:t>Conclusion Session Ouverte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706550" y="1439186"/>
            <a:ext cx="406874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9388" indent="-179388" algn="l"/>
            <a:r>
              <a:rPr lang="fr-FR" sz="2000" b="0" dirty="0">
                <a:latin typeface="Comic Sans MS" pitchFamily="66" charset="0"/>
              </a:rPr>
              <a:t>3 structures de Pôles à l'IN2P3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69052" y="4848833"/>
            <a:ext cx="543450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i="1" dirty="0" err="1" smtClean="0">
                <a:solidFill>
                  <a:srgbClr val="C00000"/>
                </a:solidFill>
                <a:latin typeface="Comic Sans MS" pitchFamily="66" charset="0"/>
              </a:rPr>
              <a:t>MicRhAu</a:t>
            </a:r>
            <a:r>
              <a:rPr lang="fr-FR" sz="1400" i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fr-FR" sz="1400" i="1" dirty="0">
                <a:solidFill>
                  <a:srgbClr val="C00000"/>
                </a:solidFill>
                <a:latin typeface="Comic Sans MS" pitchFamily="66" charset="0"/>
              </a:rPr>
              <a:t>est la seule structure établie entre 2 </a:t>
            </a:r>
            <a:r>
              <a:rPr lang="fr-FR" sz="1400" i="1" dirty="0" smtClean="0">
                <a:solidFill>
                  <a:srgbClr val="C00000"/>
                </a:solidFill>
                <a:latin typeface="Comic Sans MS" pitchFamily="66" charset="0"/>
              </a:rPr>
              <a:t>laboratoires</a:t>
            </a:r>
          </a:p>
          <a:p>
            <a:r>
              <a:rPr lang="fr-FR" sz="1400" i="1" dirty="0" smtClean="0">
                <a:solidFill>
                  <a:srgbClr val="C00000"/>
                </a:solidFill>
                <a:latin typeface="Comic Sans MS" pitchFamily="66" charset="0"/>
              </a:rPr>
              <a:t>validée par IN2P3 en février 2008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615759" y="2700541"/>
            <a:ext cx="4707058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60363" indent="-360363" algn="l">
              <a:buFont typeface="Wingdings" pitchFamily="2" charset="2"/>
              <a:buChar char="ü"/>
            </a:pPr>
            <a:r>
              <a:rPr lang="fr-FR" sz="2000" b="0" dirty="0" err="1" smtClean="0">
                <a:latin typeface="Comic Sans MS" pitchFamily="66" charset="0"/>
              </a:rPr>
              <a:t>IPHC</a:t>
            </a:r>
            <a:r>
              <a:rPr lang="fr-FR" sz="2000" b="0" dirty="0" smtClean="0">
                <a:latin typeface="Comic Sans MS" pitchFamily="66" charset="0"/>
              </a:rPr>
              <a:t> </a:t>
            </a:r>
            <a:r>
              <a:rPr lang="fr-FR" sz="2000" b="0" dirty="0">
                <a:latin typeface="Comic Sans MS" pitchFamily="66" charset="0"/>
              </a:rPr>
              <a:t>à Strasbourg</a:t>
            </a:r>
          </a:p>
          <a:p>
            <a:pPr marL="360363" indent="-360363" algn="l">
              <a:buFont typeface="Wingdings" pitchFamily="2" charset="2"/>
              <a:buChar char="ü"/>
            </a:pPr>
            <a:r>
              <a:rPr lang="fr-FR" sz="2000" b="0" dirty="0" err="1" smtClean="0">
                <a:latin typeface="Comic Sans MS" pitchFamily="66" charset="0"/>
              </a:rPr>
              <a:t>MicRhAu</a:t>
            </a:r>
            <a:r>
              <a:rPr lang="fr-FR" sz="2000" b="0" dirty="0" smtClean="0">
                <a:latin typeface="Comic Sans MS" pitchFamily="66" charset="0"/>
              </a:rPr>
              <a:t> </a:t>
            </a:r>
            <a:r>
              <a:rPr lang="fr-FR" sz="2000" b="0" dirty="0">
                <a:latin typeface="Comic Sans MS" pitchFamily="66" charset="0"/>
              </a:rPr>
              <a:t>Clermont-Ferrand Lyon </a:t>
            </a:r>
          </a:p>
          <a:p>
            <a:pPr marL="360363" indent="-360363" algn="l">
              <a:buFont typeface="Wingdings" pitchFamily="2" charset="2"/>
              <a:buChar char="ü"/>
            </a:pPr>
            <a:r>
              <a:rPr lang="fr-FR" sz="2000" b="0" dirty="0">
                <a:latin typeface="Comic Sans MS" pitchFamily="66" charset="0"/>
              </a:rPr>
              <a:t>OMEGA à </a:t>
            </a:r>
            <a:r>
              <a:rPr lang="fr-FR" sz="2000" b="0" dirty="0" smtClean="0">
                <a:latin typeface="Comic Sans MS" pitchFamily="66" charset="0"/>
              </a:rPr>
              <a:t>Orsay</a:t>
            </a:r>
            <a:endParaRPr lang="fr-FR" sz="2000" b="0" dirty="0">
              <a:latin typeface="Comic Sans MS" pitchFamily="66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4279307" y="2006194"/>
            <a:ext cx="689637" cy="5826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BE0E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4217698" y="3831751"/>
            <a:ext cx="689637" cy="5826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BE0E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cs typeface="Arial" charset="0"/>
              </a:rPr>
              <a:t>Conclusion Session Ouverte</a:t>
            </a:r>
            <a:endParaRPr lang="fr-FR" sz="3200"/>
          </a:p>
        </p:txBody>
      </p:sp>
      <p:sp>
        <p:nvSpPr>
          <p:cNvPr id="4" name="ZoneTexte 3"/>
          <p:cNvSpPr txBox="1"/>
          <p:nvPr/>
        </p:nvSpPr>
        <p:spPr>
          <a:xfrm>
            <a:off x="1730436" y="1104900"/>
            <a:ext cx="6236003" cy="14570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400" b="0" u="sng" dirty="0" smtClean="0">
                <a:latin typeface="Comic Sans MS" pitchFamily="66" charset="0"/>
              </a:rPr>
              <a:t>3 ans de fonctionnement :</a:t>
            </a:r>
          </a:p>
          <a:p>
            <a:pPr algn="l"/>
            <a:endParaRPr lang="fr-FR" sz="1400" b="0" u="sng" dirty="0" smtClean="0">
              <a:latin typeface="Comic Sans MS" pitchFamily="66" charset="0"/>
            </a:endParaRPr>
          </a:p>
          <a:p>
            <a:pPr marL="180975" indent="-180975" algn="l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1400" b="0" dirty="0" smtClean="0">
                <a:latin typeface="Comic Sans MS" pitchFamily="66" charset="0"/>
              </a:rPr>
              <a:t>Volonté  du pôle pour s'engager dans les projets comme un seul groupe</a:t>
            </a:r>
          </a:p>
          <a:p>
            <a:pPr marL="180975" indent="-180975" algn="l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1400" b="0" dirty="0" smtClean="0">
                <a:latin typeface="Comic Sans MS" pitchFamily="66" charset="0"/>
              </a:rPr>
              <a:t>Prise en compte des priorités des laboratoires hôtes </a:t>
            </a:r>
          </a:p>
          <a:p>
            <a:pPr marL="180975" indent="-180975" algn="l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1400" b="0" dirty="0" smtClean="0">
                <a:latin typeface="Comic Sans MS" pitchFamily="66" charset="0"/>
              </a:rPr>
              <a:t>Moyens techniques communs au CC-IN2P3 </a:t>
            </a:r>
            <a:endParaRPr lang="fr-FR" sz="1400" b="0" dirty="0"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84831" y="3105150"/>
            <a:ext cx="7428637" cy="18878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400" b="0" u="sng" dirty="0" smtClean="0">
                <a:latin typeface="Comic Sans MS" pitchFamily="66" charset="0"/>
              </a:rPr>
              <a:t>Compétences mise en œuvre :</a:t>
            </a:r>
          </a:p>
          <a:p>
            <a:pPr marL="180975" indent="-180975" algn="l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1400" b="0" dirty="0" smtClean="0">
                <a:latin typeface="Comic Sans MS" pitchFamily="66" charset="0"/>
              </a:rPr>
              <a:t>FE analogiques (Linéaire et </a:t>
            </a:r>
            <a:r>
              <a:rPr lang="fr-FR" sz="1400" b="0" dirty="0" err="1" smtClean="0">
                <a:latin typeface="Comic Sans MS" pitchFamily="66" charset="0"/>
              </a:rPr>
              <a:t>Switché</a:t>
            </a:r>
            <a:r>
              <a:rPr lang="fr-FR" sz="1400" b="0" dirty="0" smtClean="0">
                <a:latin typeface="Comic Sans MS" pitchFamily="66" charset="0"/>
              </a:rPr>
              <a:t>)</a:t>
            </a:r>
          </a:p>
          <a:p>
            <a:pPr marL="180975" indent="-180975" algn="l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1400" b="0" dirty="0" err="1" smtClean="0">
                <a:latin typeface="Comic Sans MS" pitchFamily="66" charset="0"/>
              </a:rPr>
              <a:t>ADC</a:t>
            </a:r>
            <a:endParaRPr lang="fr-FR" sz="1400" b="0" dirty="0" smtClean="0">
              <a:latin typeface="Comic Sans MS" pitchFamily="66" charset="0"/>
            </a:endParaRPr>
          </a:p>
          <a:p>
            <a:pPr marL="180975" indent="-180975" algn="l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1400" b="0" dirty="0" smtClean="0">
                <a:latin typeface="Comic Sans MS" pitchFamily="66" charset="0"/>
              </a:rPr>
              <a:t>Mesure de temps</a:t>
            </a:r>
          </a:p>
          <a:p>
            <a:pPr marL="180975" indent="-180975" algn="l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1400" b="0" dirty="0" smtClean="0">
                <a:latin typeface="Comic Sans MS" pitchFamily="66" charset="0"/>
              </a:rPr>
              <a:t>Electronique @ basse température</a:t>
            </a:r>
          </a:p>
          <a:p>
            <a:pPr marL="180975" indent="-180975" algn="l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1400" b="0" dirty="0" smtClean="0">
                <a:latin typeface="Comic Sans MS" pitchFamily="66" charset="0"/>
              </a:rPr>
              <a:t>Fonctions numériques (slow control, traitement des données, corrections d'erreur ….</a:t>
            </a:r>
            <a:endParaRPr lang="fr-FR" sz="1400" b="0" dirty="0"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66326" y="5476875"/>
            <a:ext cx="5405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Comic Sans MS" pitchFamily="66" charset="0"/>
              </a:rPr>
              <a:t>Complémentarités des compétences</a:t>
            </a:r>
          </a:p>
          <a:p>
            <a:r>
              <a:rPr lang="fr-FR" sz="2400" b="0" dirty="0" smtClean="0">
                <a:solidFill>
                  <a:srgbClr val="C00000"/>
                </a:solidFill>
                <a:latin typeface="Comic Sans MS" pitchFamily="66" charset="0"/>
              </a:rPr>
              <a:t>" des électrons aux données "</a:t>
            </a:r>
            <a:endParaRPr lang="fr-FR" sz="2400" b="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Flèche droite 7"/>
          <p:cNvSpPr/>
          <p:nvPr/>
        </p:nvSpPr>
        <p:spPr bwMode="auto">
          <a:xfrm>
            <a:off x="923925" y="5534025"/>
            <a:ext cx="1057275" cy="619125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1" i="0" u="none" strike="noStrike" cap="none" normalizeH="0" baseline="0" smtClean="0">
              <a:ln>
                <a:noFill/>
              </a:ln>
              <a:solidFill>
                <a:srgbClr val="23346C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cs typeface="Arial" charset="0"/>
              </a:rPr>
              <a:t>Perspectives (2012)</a:t>
            </a:r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246374" y="1352550"/>
            <a:ext cx="33121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b="0" smtClean="0">
                <a:latin typeface="Comic Sans MS" pitchFamily="66" charset="0"/>
              </a:rPr>
              <a:t>Continuité de projets :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T2K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Médical : ENVISION et GAMHADRON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s-LHC : S-ATLAS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CALICE  : ECAL et DHCAL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Valorisation : EREBUS</a:t>
            </a:r>
          </a:p>
          <a:p>
            <a:pPr marL="180975" indent="-180975" algn="l">
              <a:buFont typeface="Arial" pitchFamily="34" charset="0"/>
              <a:buChar char="•"/>
            </a:pPr>
            <a:endParaRPr lang="fr-FR" sz="1200" b="0">
              <a:latin typeface="Comic Sans MS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46374" y="2543175"/>
            <a:ext cx="21226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b="0" smtClean="0">
                <a:latin typeface="Comic Sans MS" pitchFamily="66" charset="0"/>
              </a:rPr>
              <a:t>Projets en étude: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ALICE  MFT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s-LHC : s-CMS (tracker)</a:t>
            </a:r>
          </a:p>
          <a:p>
            <a:pPr marL="180975" indent="-180975" algn="l"/>
            <a:endParaRPr lang="fr-FR" sz="1200" b="0">
              <a:latin typeface="Comic Sans MS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03289" y="990600"/>
            <a:ext cx="8451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0" u="sng" smtClean="0">
                <a:latin typeface="Comic Sans MS" pitchFamily="66" charset="0"/>
              </a:rPr>
              <a:t>PROJETS</a:t>
            </a:r>
            <a:endParaRPr lang="fr-FR" b="0" u="sng"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347500" y="1019175"/>
            <a:ext cx="15295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0" u="sng" smtClean="0">
                <a:latin typeface="Comic Sans MS" pitchFamily="66" charset="0"/>
              </a:rPr>
              <a:t>RESSOURCES 2012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599424" y="1352550"/>
            <a:ext cx="1082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b="0" smtClean="0">
                <a:latin typeface="Comic Sans MS" pitchFamily="66" charset="0"/>
              </a:rPr>
              <a:t>Financières </a:t>
            </a:r>
          </a:p>
        </p:txBody>
      </p:sp>
      <p:cxnSp>
        <p:nvCxnSpPr>
          <p:cNvPr id="10" name="Connecteur droit avec flèche 9"/>
          <p:cNvCxnSpPr/>
          <p:nvPr/>
        </p:nvCxnSpPr>
        <p:spPr bwMode="auto">
          <a:xfrm>
            <a:off x="7324725" y="1704975"/>
            <a:ext cx="762000" cy="762000"/>
          </a:xfrm>
          <a:prstGeom prst="straightConnector1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Connecteur droit avec flèche 13"/>
          <p:cNvCxnSpPr/>
          <p:nvPr/>
        </p:nvCxnSpPr>
        <p:spPr bwMode="auto">
          <a:xfrm flipH="1">
            <a:off x="6219826" y="1704975"/>
            <a:ext cx="828674" cy="657225"/>
          </a:xfrm>
          <a:prstGeom prst="straightConnector1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ZoneTexte 14"/>
          <p:cNvSpPr txBox="1"/>
          <p:nvPr/>
        </p:nvSpPr>
        <p:spPr>
          <a:xfrm>
            <a:off x="7729504" y="2505075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/>
            <a:r>
              <a:rPr lang="fr-FR" sz="1200" b="0" smtClean="0">
                <a:latin typeface="Comic Sans MS" pitchFamily="66" charset="0"/>
              </a:rPr>
              <a:t>(10 k€)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s-ATLAS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727317" y="2419350"/>
            <a:ext cx="1023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/>
            <a:r>
              <a:rPr lang="fr-FR" sz="1200" b="0" smtClean="0">
                <a:latin typeface="Comic Sans MS" pitchFamily="66" charset="0"/>
              </a:rPr>
              <a:t>(10 k€)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R&amp;D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Missions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027924" y="3848100"/>
            <a:ext cx="27879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b="0" u="sng" dirty="0" smtClean="0">
                <a:latin typeface="Comic Sans MS" pitchFamily="66" charset="0"/>
              </a:rPr>
              <a:t>HUMAINES (fin 2012)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dirty="0" smtClean="0">
                <a:latin typeface="Comic Sans MS" pitchFamily="66" charset="0"/>
              </a:rPr>
              <a:t>- 2 doctorants 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dirty="0" smtClean="0">
                <a:latin typeface="Comic Sans MS" pitchFamily="66" charset="0"/>
              </a:rPr>
              <a:t>- 3 </a:t>
            </a:r>
            <a:r>
              <a:rPr lang="fr-FR" sz="1200" b="0" dirty="0" err="1" smtClean="0">
                <a:latin typeface="Comic Sans MS" pitchFamily="66" charset="0"/>
              </a:rPr>
              <a:t>CDDs</a:t>
            </a:r>
            <a:endParaRPr lang="fr-FR" sz="1200" b="0" dirty="0" smtClean="0">
              <a:latin typeface="Comic Sans MS" pitchFamily="66" charset="0"/>
            </a:endParaRP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dirty="0" smtClean="0">
                <a:latin typeface="Comic Sans MS" pitchFamily="66" charset="0"/>
              </a:rPr>
              <a:t>+ 1 CE CNRS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dirty="0" smtClean="0">
                <a:latin typeface="Comic Sans MS" pitchFamily="66" charset="0"/>
              </a:rPr>
              <a:t>9 permanents</a:t>
            </a:r>
          </a:p>
          <a:p>
            <a:pPr algn="l">
              <a:buFontTx/>
              <a:buChar char="-"/>
            </a:pPr>
            <a:endParaRPr lang="fr-FR" sz="1200" b="0" dirty="0" smtClean="0">
              <a:latin typeface="Comic Sans MS" pitchFamily="66" charset="0"/>
            </a:endParaRPr>
          </a:p>
          <a:p>
            <a:pPr algn="l"/>
            <a:r>
              <a:rPr lang="fr-FR" sz="1200" b="0" dirty="0" smtClean="0">
                <a:solidFill>
                  <a:srgbClr val="C00000"/>
                </a:solidFill>
                <a:latin typeface="Comic Sans MS" pitchFamily="66" charset="0"/>
              </a:rPr>
              <a:t>Baisse significatives des personnels </a:t>
            </a:r>
          </a:p>
          <a:p>
            <a:pPr algn="l"/>
            <a:r>
              <a:rPr lang="fr-FR" sz="1200" b="0" dirty="0" smtClean="0">
                <a:solidFill>
                  <a:srgbClr val="C00000"/>
                </a:solidFill>
                <a:latin typeface="Comic Sans MS" pitchFamily="66" charset="0"/>
              </a:rPr>
              <a:t>non permanents</a:t>
            </a:r>
          </a:p>
        </p:txBody>
      </p:sp>
      <p:cxnSp>
        <p:nvCxnSpPr>
          <p:cNvPr id="20" name="Connecteur droit 19"/>
          <p:cNvCxnSpPr/>
          <p:nvPr/>
        </p:nvCxnSpPr>
        <p:spPr bwMode="auto">
          <a:xfrm>
            <a:off x="4752975" y="695325"/>
            <a:ext cx="0" cy="5619750"/>
          </a:xfrm>
          <a:prstGeom prst="line">
            <a:avLst/>
          </a:prstGeom>
          <a:noFill/>
          <a:ln w="38100" cap="flat" cmpd="sng" algn="ctr">
            <a:solidFill>
              <a:srgbClr val="66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ZoneTexte 20"/>
          <p:cNvSpPr txBox="1"/>
          <p:nvPr/>
        </p:nvSpPr>
        <p:spPr>
          <a:xfrm>
            <a:off x="725819" y="3543300"/>
            <a:ext cx="22573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0" u="sng" smtClean="0">
                <a:latin typeface="Comic Sans MS" pitchFamily="66" charset="0"/>
              </a:rPr>
              <a:t>NOUVELLES TECHNOLOGIES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21381" y="4810125"/>
            <a:ext cx="23519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0" u="sng" smtClean="0">
                <a:latin typeface="Comic Sans MS" pitchFamily="66" charset="0"/>
              </a:rPr>
              <a:t>IMPLICATIONS NATIONALES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235261" y="3810000"/>
            <a:ext cx="1707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 algn="l">
              <a:buFont typeface="Arial" pitchFamily="34" charset="0"/>
              <a:buChar char="•"/>
            </a:pPr>
            <a:r>
              <a:rPr lang="fr-FR" sz="1200" b="0" dirty="0" smtClean="0">
                <a:latin typeface="Comic Sans MS" pitchFamily="66" charset="0"/>
              </a:rPr>
              <a:t>AMS 0.18µm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dirty="0" err="1" smtClean="0">
                <a:latin typeface="Comic Sans MS" pitchFamily="66" charset="0"/>
              </a:rPr>
              <a:t>TowerJazz</a:t>
            </a:r>
            <a:r>
              <a:rPr lang="fr-FR" sz="1200" b="0" dirty="0" smtClean="0">
                <a:latin typeface="Comic Sans MS" pitchFamily="66" charset="0"/>
              </a:rPr>
              <a:t> 0.18µm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dirty="0" err="1" smtClean="0">
                <a:latin typeface="Comic Sans MS" pitchFamily="66" charset="0"/>
              </a:rPr>
              <a:t>TCMC</a:t>
            </a:r>
            <a:r>
              <a:rPr lang="fr-FR" sz="1200" b="0" dirty="0" smtClean="0">
                <a:latin typeface="Comic Sans MS" pitchFamily="66" charset="0"/>
              </a:rPr>
              <a:t> 65 nm </a:t>
            </a:r>
            <a:endParaRPr lang="fr-FR" sz="1200" b="0" dirty="0">
              <a:latin typeface="Comic Sans MS" pitchFamily="66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67639" y="5095875"/>
            <a:ext cx="2496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Site expert  IBM 130 nm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fr-FR" sz="1200" b="0" smtClean="0">
                <a:latin typeface="Comic Sans MS" pitchFamily="66" charset="0"/>
              </a:rPr>
              <a:t>Participation à l'organisation </a:t>
            </a:r>
            <a:br>
              <a:rPr lang="fr-FR" sz="1200" b="0" smtClean="0">
                <a:latin typeface="Comic Sans MS" pitchFamily="66" charset="0"/>
              </a:rPr>
            </a:br>
            <a:r>
              <a:rPr lang="fr-FR" sz="1200" b="0" smtClean="0">
                <a:latin typeface="Comic Sans MS" pitchFamily="66" charset="0"/>
              </a:rPr>
              <a:t>des journées VLSI-PCB-FPGA</a:t>
            </a:r>
            <a:endParaRPr lang="fr-FR" sz="1200" b="0">
              <a:latin typeface="Comic Sans MS" pitchFamily="66" charset="0"/>
            </a:endParaRPr>
          </a:p>
        </p:txBody>
      </p:sp>
      <p:pic>
        <p:nvPicPr>
          <p:cNvPr id="1026" name="Picture 2" descr="C:\Documents and Settings\mathez\Local Settings\Temporary Internet Files\Content.IE5\URERYPQF\MC9003463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6027" y="4874794"/>
            <a:ext cx="557098" cy="4463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ésentation1">
  <a:themeElements>
    <a:clrScheme name="michrau_L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ichrau_LR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rgbClr val="23346C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rgbClr val="23346C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michrau_L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Présentation1</Template>
  <TotalTime>1291</TotalTime>
  <Words>212</Words>
  <Application>Microsoft Office PowerPoint</Application>
  <PresentationFormat>Format A4 (210 x 297 mm)</PresentationFormat>
  <Paragraphs>59</Paragraphs>
  <Slides>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Présentation1</vt:lpstr>
      <vt:lpstr>Diapositive 1</vt:lpstr>
      <vt:lpstr>Conclusion Session Ouverte</vt:lpstr>
      <vt:lpstr>Conclusion Session Ouverte</vt:lpstr>
      <vt:lpstr>Perspectives (2012)</vt:lpstr>
    </vt:vector>
  </TitlesOfParts>
  <Company>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Hervé Mathez</dc:creator>
  <cp:lastModifiedBy>Hervé Mathez</cp:lastModifiedBy>
  <cp:revision>84</cp:revision>
  <dcterms:created xsi:type="dcterms:W3CDTF">2012-03-05T12:57:44Z</dcterms:created>
  <dcterms:modified xsi:type="dcterms:W3CDTF">2012-03-12T09:21:24Z</dcterms:modified>
</cp:coreProperties>
</file>