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51" r:id="rId1"/>
  </p:sldMasterIdLst>
  <p:notesMasterIdLst>
    <p:notesMasterId r:id="rId22"/>
  </p:notesMasterIdLst>
  <p:handoutMasterIdLst>
    <p:handoutMasterId r:id="rId23"/>
  </p:handoutMasterIdLst>
  <p:sldIdLst>
    <p:sldId id="346" r:id="rId2"/>
    <p:sldId id="345" r:id="rId3"/>
    <p:sldId id="368" r:id="rId4"/>
    <p:sldId id="358" r:id="rId5"/>
    <p:sldId id="369" r:id="rId6"/>
    <p:sldId id="359" r:id="rId7"/>
    <p:sldId id="370" r:id="rId8"/>
    <p:sldId id="360" r:id="rId9"/>
    <p:sldId id="366" r:id="rId10"/>
    <p:sldId id="347" r:id="rId11"/>
    <p:sldId id="367" r:id="rId12"/>
    <p:sldId id="356" r:id="rId13"/>
    <p:sldId id="371" r:id="rId14"/>
    <p:sldId id="364" r:id="rId15"/>
    <p:sldId id="372" r:id="rId16"/>
    <p:sldId id="362" r:id="rId17"/>
    <p:sldId id="361" r:id="rId18"/>
    <p:sldId id="373" r:id="rId19"/>
    <p:sldId id="363" r:id="rId20"/>
    <p:sldId id="357" r:id="rId21"/>
  </p:sldIdLst>
  <p:sldSz cx="9144000" cy="6858000" type="screen4x3"/>
  <p:notesSz cx="6623050" cy="981075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CCFF"/>
    <a:srgbClr val="BAFCCE"/>
    <a:srgbClr val="00FF00"/>
    <a:srgbClr val="FF0000"/>
    <a:srgbClr val="FF9966"/>
    <a:srgbClr val="99CCFF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354" autoAdjust="0"/>
    <p:restoredTop sz="99884" autoAdjust="0"/>
  </p:normalViewPr>
  <p:slideViewPr>
    <p:cSldViewPr snapToGrid="0">
      <p:cViewPr>
        <p:scale>
          <a:sx n="125" d="100"/>
          <a:sy n="125" d="100"/>
        </p:scale>
        <p:origin x="-67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978" y="1146"/>
      </p:cViewPr>
      <p:guideLst>
        <p:guide orient="horz" pos="3090"/>
        <p:guide pos="208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1263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1263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F1E44C4-1C3D-499E-8D44-2E4E5F1BE1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1263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8838" y="735013"/>
            <a:ext cx="4905375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4659313"/>
            <a:ext cx="529907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1263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0120D9-A2EC-4D68-8B7C-1A91302ABA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626EB-51EF-4381-91C3-80EF050E0A1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120D9-A2EC-4D68-8B7C-1A91302ABAD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120D9-A2EC-4D68-8B7C-1A91302ABAD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35013"/>
            <a:ext cx="4905375" cy="3679825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120D9-A2EC-4D68-8B7C-1A91302ABA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120D9-A2EC-4D68-8B7C-1A91302ABA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120D9-A2EC-4D68-8B7C-1A91302ABA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120D9-A2EC-4D68-8B7C-1A91302ABA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120D9-A2EC-4D68-8B7C-1A91302ABAD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120D9-A2EC-4D68-8B7C-1A91302ABAD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120D9-A2EC-4D68-8B7C-1A91302ABAD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fontAlgn="ctr">
              <a:spcBef>
                <a:spcPct val="50000"/>
              </a:spcBef>
              <a:defRPr/>
            </a:pPr>
            <a:endParaRPr lang="fr-FR" sz="2400" b="0" smtClean="0">
              <a:solidFill>
                <a:schemeClr val="tx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fontAlgn="ctr">
              <a:spcBef>
                <a:spcPct val="50000"/>
              </a:spcBef>
              <a:defRPr/>
            </a:pPr>
            <a:endParaRPr lang="fr-FR" sz="2400" b="0" smtClean="0">
              <a:solidFill>
                <a:schemeClr val="tx1"/>
              </a:solidFill>
            </a:endParaRPr>
          </a:p>
        </p:txBody>
      </p:sp>
      <p:pic>
        <p:nvPicPr>
          <p:cNvPr id="5" name="Picture 21" descr="lp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3450" y="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IN2P3Filaire-Q_SignV copi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390525"/>
            <a:ext cx="7096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logo-ucbl-universite_lyon_1-nouveau_logo-300dpi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89625"/>
            <a:ext cx="25050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Logo_ipnl_RVB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25" y="87313"/>
            <a:ext cx="12350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0688" y="5694363"/>
            <a:ext cx="10255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20" descr="sf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6513" y="773113"/>
            <a:ext cx="381635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 userDrawn="1"/>
        </p:nvSpPr>
        <p:spPr bwMode="auto">
          <a:xfrm>
            <a:off x="2190750" y="6638925"/>
            <a:ext cx="53038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fr-FR" dirty="0" smtClean="0"/>
              <a:t>Réunion du Comité de Pilotage du Pôle MicRhAu @ Clermont – 13 mars 2012</a:t>
            </a:r>
          </a:p>
        </p:txBody>
      </p:sp>
      <p:sp>
        <p:nvSpPr>
          <p:cNvPr id="12" name="Line 17"/>
          <p:cNvSpPr>
            <a:spLocks noChangeShapeType="1"/>
          </p:cNvSpPr>
          <p:nvPr userDrawn="1"/>
        </p:nvSpPr>
        <p:spPr bwMode="auto">
          <a:xfrm>
            <a:off x="0" y="6653213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709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7"/>
          <p:cNvSpPr txBox="1">
            <a:spLocks noChangeArrowheads="1"/>
          </p:cNvSpPr>
          <p:nvPr/>
        </p:nvSpPr>
        <p:spPr bwMode="auto">
          <a:xfrm>
            <a:off x="1319213" y="-169863"/>
            <a:ext cx="76200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fontAlgn="ctr">
              <a:spcBef>
                <a:spcPct val="50000"/>
              </a:spcBef>
              <a:defRPr/>
            </a:pPr>
            <a:endParaRPr lang="fr-FR" sz="2400" b="0" smtClean="0">
              <a:solidFill>
                <a:schemeClr val="tx1"/>
              </a:solidFill>
            </a:endParaRPr>
          </a:p>
        </p:txBody>
      </p:sp>
      <p:sp>
        <p:nvSpPr>
          <p:cNvPr id="1027" name="Text Box 18"/>
          <p:cNvSpPr txBox="1">
            <a:spLocks noChangeArrowheads="1"/>
          </p:cNvSpPr>
          <p:nvPr/>
        </p:nvSpPr>
        <p:spPr bwMode="auto">
          <a:xfrm>
            <a:off x="1852613" y="-169863"/>
            <a:ext cx="66294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fontAlgn="ctr">
              <a:spcBef>
                <a:spcPct val="50000"/>
              </a:spcBef>
              <a:defRPr/>
            </a:pPr>
            <a:endParaRPr lang="fr-FR" sz="2400" b="0" smtClean="0">
              <a:solidFill>
                <a:schemeClr val="tx1"/>
              </a:solidFill>
            </a:endParaRP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831975" y="7938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8"/>
          <p:cNvSpPr>
            <a:spLocks noChangeArrowheads="1"/>
          </p:cNvSpPr>
          <p:nvPr userDrawn="1"/>
        </p:nvSpPr>
        <p:spPr bwMode="auto">
          <a:xfrm>
            <a:off x="204788" y="484188"/>
            <a:ext cx="752475" cy="1079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2" name="Line 17"/>
          <p:cNvSpPr>
            <a:spLocks noChangeShapeType="1"/>
          </p:cNvSpPr>
          <p:nvPr userDrawn="1"/>
        </p:nvSpPr>
        <p:spPr bwMode="auto">
          <a:xfrm>
            <a:off x="1730375" y="484188"/>
            <a:ext cx="7323138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33" name="Text Box 25"/>
          <p:cNvSpPr txBox="1">
            <a:spLocks noChangeArrowheads="1"/>
          </p:cNvSpPr>
          <p:nvPr userDrawn="1"/>
        </p:nvSpPr>
        <p:spPr bwMode="auto">
          <a:xfrm>
            <a:off x="8648700" y="6597650"/>
            <a:ext cx="4953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CC9E1DBD-3B32-4BAD-B7DA-64BC8364ED9D}" type="slidenum">
              <a:rPr lang="fr-FR" smtClean="0"/>
              <a:pPr>
                <a:spcBef>
                  <a:spcPct val="50000"/>
                </a:spcBef>
                <a:defRPr/>
              </a:pPr>
              <a:t>‹N°›</a:t>
            </a:fld>
            <a:endParaRPr lang="fr-FR" smtClean="0"/>
          </a:p>
        </p:txBody>
      </p:sp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2190750" y="6638925"/>
            <a:ext cx="53038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fr-FR" dirty="0" smtClean="0"/>
              <a:t>Réunion du Comité de Pilotage du Pôle MicRhAu @ Clermont – 13 mars 2012</a:t>
            </a:r>
          </a:p>
        </p:txBody>
      </p:sp>
      <p:pic>
        <p:nvPicPr>
          <p:cNvPr id="2" name="Image 10" descr="sf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3988"/>
            <a:ext cx="17684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7"/>
          <p:cNvSpPr>
            <a:spLocks noChangeShapeType="1"/>
          </p:cNvSpPr>
          <p:nvPr userDrawn="1"/>
        </p:nvSpPr>
        <p:spPr bwMode="auto">
          <a:xfrm>
            <a:off x="0" y="6653213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4" r:id="rId2"/>
    <p:sldLayoutId id="2147484085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Neutrinos" TargetMode="External"/><Relationship Id="rId2" Type="http://schemas.openxmlformats.org/officeDocument/2006/relationships/hyperlink" Target="http://fr.wikipedia.org/wiki/Oscillation_de_neutrin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9.jpe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1.jpe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063" y="3322638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latin typeface="Times New Roman" pitchFamily="18" charset="0"/>
              </a:rPr>
              <a:t>Projets</a:t>
            </a:r>
            <a:r>
              <a:rPr lang="en-US" sz="3200" b="1" dirty="0" smtClean="0">
                <a:latin typeface="Times New Roman" pitchFamily="18" charset="0"/>
              </a:rPr>
              <a:t> et Collaborations @ MicRhAu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42951" y="191951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200" dirty="0" err="1">
                <a:latin typeface="Times New Roman" pitchFamily="18" charset="0"/>
              </a:rPr>
              <a:t>Réunion</a:t>
            </a:r>
            <a:r>
              <a:rPr lang="en-US" sz="3200" dirty="0">
                <a:latin typeface="Times New Roman" pitchFamily="18" charset="0"/>
              </a:rPr>
              <a:t> du </a:t>
            </a:r>
            <a:r>
              <a:rPr lang="en-US" sz="3200" dirty="0" err="1">
                <a:latin typeface="Times New Roman" pitchFamily="18" charset="0"/>
              </a:rPr>
              <a:t>Comité</a:t>
            </a:r>
            <a:r>
              <a:rPr lang="en-US" sz="3200" dirty="0">
                <a:latin typeface="Times New Roman" pitchFamily="18" charset="0"/>
              </a:rPr>
              <a:t> de </a:t>
            </a:r>
            <a:r>
              <a:rPr lang="en-US" sz="3200" dirty="0" err="1">
                <a:latin typeface="Times New Roman" pitchFamily="18" charset="0"/>
              </a:rPr>
              <a:t>Pilotage</a:t>
            </a:r>
            <a:r>
              <a:rPr lang="en-US" sz="3200" dirty="0">
                <a:latin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</a:rPr>
            </a:br>
            <a:r>
              <a:rPr lang="en-US" sz="3200" dirty="0">
                <a:latin typeface="Times New Roman" pitchFamily="18" charset="0"/>
              </a:rPr>
              <a:t>13 mars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46519" y="25400"/>
            <a:ext cx="7086600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R&amp;D ILC/CALICE (ECAL &amp; DHACAL)</a:t>
            </a: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164014" y="1080890"/>
            <a:ext cx="8840286" cy="86220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 algn="l"/>
            <a:r>
              <a:rPr lang="fr-FR" sz="1400" dirty="0" smtClean="0">
                <a:solidFill>
                  <a:srgbClr val="000000"/>
                </a:solidFill>
              </a:rPr>
              <a:t>Implication du pôle MicRhAu depuis </a:t>
            </a:r>
            <a:r>
              <a:rPr lang="fr-FR" sz="1400" dirty="0" smtClean="0">
                <a:solidFill>
                  <a:srgbClr val="6600CC"/>
                </a:solidFill>
              </a:rPr>
              <a:t>2001</a:t>
            </a:r>
            <a:r>
              <a:rPr lang="fr-FR" sz="1400" dirty="0" smtClean="0">
                <a:solidFill>
                  <a:srgbClr val="000000"/>
                </a:solidFill>
              </a:rPr>
              <a:t> (thèses)</a:t>
            </a:r>
          </a:p>
          <a:p>
            <a:pPr lvl="0" algn="l"/>
            <a:endParaRPr lang="fr-FR" sz="1400" dirty="0" smtClean="0">
              <a:solidFill>
                <a:srgbClr val="000000"/>
              </a:solidFill>
            </a:endParaRPr>
          </a:p>
          <a:p>
            <a:pPr lvl="0" algn="l"/>
            <a:r>
              <a:rPr lang="fr-FR" sz="1400" dirty="0" smtClean="0">
                <a:solidFill>
                  <a:srgbClr val="000000"/>
                </a:solidFill>
              </a:rPr>
              <a:t>Activités </a:t>
            </a:r>
            <a:r>
              <a:rPr lang="fr-FR" sz="1400" dirty="0" smtClean="0">
                <a:solidFill>
                  <a:srgbClr val="6600CC"/>
                </a:solidFill>
              </a:rPr>
              <a:t>ILC</a:t>
            </a:r>
            <a:r>
              <a:rPr lang="fr-FR" sz="1400" dirty="0" smtClean="0">
                <a:solidFill>
                  <a:srgbClr val="000000"/>
                </a:solidFill>
              </a:rPr>
              <a:t> portées par l’IN2P3 et l’Europe (EUDET); depuis </a:t>
            </a:r>
            <a:r>
              <a:rPr lang="fr-FR" sz="1400" dirty="0" smtClean="0">
                <a:solidFill>
                  <a:srgbClr val="000000"/>
                </a:solidFill>
                <a:sym typeface="Symbol"/>
              </a:rPr>
              <a:t> </a:t>
            </a:r>
            <a:r>
              <a:rPr lang="fr-FR" sz="1400" dirty="0" smtClean="0">
                <a:solidFill>
                  <a:srgbClr val="000000"/>
                </a:solidFill>
              </a:rPr>
              <a:t>2 ans  </a:t>
            </a:r>
            <a:r>
              <a:rPr lang="fr-FR" sz="1400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smtClean="0">
                <a:solidFill>
                  <a:srgbClr val="6600CC"/>
                </a:solidFill>
              </a:rPr>
              <a:t>R&amp;D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smtClean="0">
                <a:solidFill>
                  <a:srgbClr val="6600CC"/>
                </a:solidFill>
              </a:rPr>
              <a:t>Calorimétrie (CALICE)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1800" y="809357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Historique</a:t>
            </a:r>
            <a:endParaRPr lang="fr-FR" sz="1400" dirty="0"/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291014" y="2477890"/>
            <a:ext cx="8611686" cy="12940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chemeClr val="tx1"/>
                </a:solidFill>
              </a:rPr>
              <a:t>Activités dans le cadre de collaboration CALICE et projet européen EUDET (2008-2011):</a:t>
            </a:r>
          </a:p>
          <a:p>
            <a:pPr lvl="1" algn="l">
              <a:buFont typeface="Wingdings" pitchFamily="2" charset="2"/>
              <a:buChar char="§"/>
            </a:pPr>
            <a:r>
              <a:rPr lang="fr-FR" sz="1400" dirty="0" smtClean="0">
                <a:solidFill>
                  <a:schemeClr val="tx1"/>
                </a:solidFill>
              </a:rPr>
              <a:t> DHCAL: réalisation du prototype technique avec circuit  ROC (Omega) à l’IPNL; intégration d’une IP numérique MicRhAu pour circuits ROC à venir </a:t>
            </a:r>
          </a:p>
          <a:p>
            <a:pPr lvl="1" algn="l">
              <a:buFont typeface="Wingdings" pitchFamily="2" charset="2"/>
              <a:buChar char="§"/>
            </a:pPr>
            <a:r>
              <a:rPr lang="fr-FR" sz="1400" dirty="0" smtClean="0">
                <a:solidFill>
                  <a:schemeClr val="tx1"/>
                </a:solidFill>
              </a:rPr>
              <a:t> ECAL: évaluation d’une alternative au circuit ROC (Omega)</a:t>
            </a:r>
          </a:p>
          <a:p>
            <a:pPr algn="l"/>
            <a:r>
              <a:rPr lang="fr-FR" sz="1400" dirty="0" smtClean="0">
                <a:solidFill>
                  <a:srgbClr val="6600CC"/>
                </a:solidFill>
              </a:rPr>
              <a:t>Difficultés pour avoir une activité micro-électronique visible dans CALICE</a:t>
            </a:r>
          </a:p>
          <a:p>
            <a:pPr algn="l"/>
            <a:endParaRPr lang="fr-FR" sz="1400" dirty="0" smtClean="0">
              <a:solidFill>
                <a:srgbClr val="000000"/>
              </a:solidFill>
            </a:endParaRPr>
          </a:p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 </a:t>
            </a:r>
          </a:p>
          <a:p>
            <a:pPr lvl="0" algn="l"/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9274" y="21428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Positionnement du pôle / collaborations</a:t>
            </a:r>
            <a:endParaRPr lang="fr-FR" sz="1400" dirty="0"/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341814" y="4306690"/>
            <a:ext cx="8611686" cy="6844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rgbClr val="6600CC"/>
                </a:solidFill>
              </a:rPr>
              <a:t>Travaux valorisés </a:t>
            </a:r>
            <a:r>
              <a:rPr lang="fr-FR" sz="1400" dirty="0" smtClean="0">
                <a:solidFill>
                  <a:schemeClr val="tx1"/>
                </a:solidFill>
              </a:rPr>
              <a:t>par de nombreuses publications et présentations</a:t>
            </a:r>
          </a:p>
          <a:p>
            <a:pPr algn="l"/>
            <a:r>
              <a:rPr lang="fr-FR" sz="1400" dirty="0" smtClean="0">
                <a:solidFill>
                  <a:srgbClr val="6600CC"/>
                </a:solidFill>
              </a:rPr>
              <a:t>Savoir faire </a:t>
            </a:r>
            <a:r>
              <a:rPr lang="fr-FR" sz="1400" dirty="0" smtClean="0">
                <a:solidFill>
                  <a:schemeClr val="tx1"/>
                </a:solidFill>
              </a:rPr>
              <a:t>acquis dans de nombreux domaines (technologie CMOS, ADC, …)</a:t>
            </a:r>
          </a:p>
          <a:p>
            <a:pPr algn="l"/>
            <a:endParaRPr lang="fr-FR" sz="1400" dirty="0" smtClean="0">
              <a:solidFill>
                <a:srgbClr val="000000"/>
              </a:solidFill>
            </a:endParaRPr>
          </a:p>
          <a:p>
            <a:pPr lvl="0" algn="l"/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0074" y="39716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Résultats</a:t>
            </a:r>
            <a:endParaRPr lang="fr-FR" sz="1400" dirty="0"/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303714" y="5602090"/>
            <a:ext cx="8611686" cy="7606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rgbClr val="6600CC"/>
                </a:solidFill>
              </a:rPr>
              <a:t>Rester présent</a:t>
            </a:r>
            <a:r>
              <a:rPr lang="fr-FR" sz="1400" dirty="0" smtClean="0">
                <a:solidFill>
                  <a:schemeClr val="tx1"/>
                </a:solidFill>
              </a:rPr>
              <a:t> dans les projets pour tirer bénéfice des investissements passés</a:t>
            </a:r>
          </a:p>
          <a:p>
            <a:pPr algn="l"/>
            <a:r>
              <a:rPr lang="fr-FR" sz="1400" dirty="0" smtClean="0">
                <a:solidFill>
                  <a:srgbClr val="6600CC"/>
                </a:solidFill>
              </a:rPr>
              <a:t>Continuer le R&amp;D</a:t>
            </a:r>
            <a:r>
              <a:rPr lang="fr-FR" sz="1400" dirty="0" smtClean="0">
                <a:solidFill>
                  <a:schemeClr val="tx1"/>
                </a:solidFill>
              </a:rPr>
              <a:t> dans la mesure des soutiens financiers et des moyens humains</a:t>
            </a:r>
          </a:p>
          <a:p>
            <a:pPr algn="l"/>
            <a:r>
              <a:rPr lang="fr-FR" sz="1400" dirty="0" smtClean="0">
                <a:solidFill>
                  <a:srgbClr val="6600CC"/>
                </a:solidFill>
              </a:rPr>
              <a:t>Valider</a:t>
            </a:r>
            <a:r>
              <a:rPr lang="fr-FR" sz="1400" dirty="0" smtClean="0">
                <a:solidFill>
                  <a:schemeClr val="tx1"/>
                </a:solidFill>
              </a:rPr>
              <a:t> l’électronique du ECAL sur un démonstrateur physique</a:t>
            </a:r>
          </a:p>
          <a:p>
            <a:pPr algn="l"/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1974" y="52670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Perspectives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13119" y="12700"/>
            <a:ext cx="7086600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Projet T2K</a:t>
            </a:r>
          </a:p>
        </p:txBody>
      </p:sp>
      <p:sp>
        <p:nvSpPr>
          <p:cNvPr id="6" name="Rectangle 5"/>
          <p:cNvSpPr/>
          <p:nvPr/>
        </p:nvSpPr>
        <p:spPr>
          <a:xfrm>
            <a:off x="249382" y="718227"/>
            <a:ext cx="8753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</a:rPr>
              <a:t>Expérience d'</a:t>
            </a:r>
            <a:r>
              <a:rPr lang="fr-FR" sz="1400" dirty="0" smtClean="0">
                <a:solidFill>
                  <a:schemeClr val="tx1"/>
                </a:solidFill>
                <a:hlinkClick r:id="rId2" tooltip="Oscillation de neutrinos"/>
              </a:rPr>
              <a:t>oscillation de neutrinos</a:t>
            </a:r>
            <a:r>
              <a:rPr lang="fr-FR" sz="1400" dirty="0" smtClean="0">
                <a:solidFill>
                  <a:schemeClr val="tx1"/>
                </a:solidFill>
              </a:rPr>
              <a:t> mesurant un faisceau de </a:t>
            </a:r>
            <a:r>
              <a:rPr lang="fr-FR" sz="1400" dirty="0" smtClean="0">
                <a:solidFill>
                  <a:schemeClr val="tx1"/>
                </a:solidFill>
                <a:hlinkClick r:id="rId3" tooltip="Neutrinos"/>
              </a:rPr>
              <a:t>neutrinos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muoniques</a:t>
            </a:r>
            <a:endParaRPr lang="fr-FR" sz="1400" dirty="0" smtClean="0">
              <a:solidFill>
                <a:schemeClr val="tx1"/>
              </a:solidFill>
            </a:endParaRPr>
          </a:p>
          <a:p>
            <a:r>
              <a:rPr lang="fr-FR" sz="1400" dirty="0" smtClean="0">
                <a:solidFill>
                  <a:schemeClr val="tx1"/>
                </a:solidFill>
              </a:rPr>
              <a:t>à courte (280m) et à longue distances (295km)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6389" t="26934" r="10178" b="14903"/>
          <a:stretch>
            <a:fillRect/>
          </a:stretch>
        </p:blipFill>
        <p:spPr bwMode="auto">
          <a:xfrm>
            <a:off x="756457" y="1554479"/>
            <a:ext cx="7838253" cy="40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76690" y="5708886"/>
            <a:ext cx="4599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Claude </a:t>
            </a:r>
            <a:r>
              <a:rPr lang="fr-FR" sz="900" i="1" dirty="0" err="1" smtClean="0"/>
              <a:t>Girerd</a:t>
            </a:r>
            <a:r>
              <a:rPr lang="fr-FR" sz="900" i="1" dirty="0" smtClean="0"/>
              <a:t> - Jacques Marteau – IPNL</a:t>
            </a:r>
          </a:p>
          <a:p>
            <a:r>
              <a:rPr lang="fr-FR" sz="900" dirty="0" smtClean="0"/>
              <a:t>http://indico.in2p3.fr/getFile.py/access?resId=10&amp;materialId=slides&amp;confId=1393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3119" y="12700"/>
            <a:ext cx="7086600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Projet T2K</a:t>
            </a: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303714" y="1220591"/>
            <a:ext cx="7615645" cy="4939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 algn="l"/>
            <a:r>
              <a:rPr lang="fr-FR" sz="1400" dirty="0" smtClean="0">
                <a:solidFill>
                  <a:schemeClr val="tx1"/>
                </a:solidFill>
              </a:rPr>
              <a:t>Suite du projet </a:t>
            </a:r>
            <a:r>
              <a:rPr lang="fr-FR" sz="1400" dirty="0" err="1" smtClean="0">
                <a:solidFill>
                  <a:schemeClr val="tx1"/>
                </a:solidFill>
              </a:rPr>
              <a:t>Opera</a:t>
            </a:r>
            <a:r>
              <a:rPr lang="fr-FR" sz="1400" dirty="0" smtClean="0">
                <a:solidFill>
                  <a:schemeClr val="tx1"/>
                </a:solidFill>
              </a:rPr>
              <a:t> @ IPNL; i</a:t>
            </a:r>
            <a:r>
              <a:rPr lang="fr-FR" sz="1400" dirty="0" smtClean="0">
                <a:solidFill>
                  <a:srgbClr val="000000"/>
                </a:solidFill>
              </a:rPr>
              <a:t>mplication du pôle </a:t>
            </a:r>
            <a:r>
              <a:rPr lang="fr-FR" sz="1400" dirty="0" smtClean="0">
                <a:solidFill>
                  <a:srgbClr val="000000"/>
                </a:solidFill>
              </a:rPr>
              <a:t>MicRhAu dans T2K </a:t>
            </a:r>
            <a:r>
              <a:rPr lang="fr-FR" sz="1400" dirty="0" smtClean="0">
                <a:solidFill>
                  <a:srgbClr val="000000"/>
                </a:solidFill>
              </a:rPr>
              <a:t>depuis </a:t>
            </a:r>
            <a:r>
              <a:rPr lang="fr-FR" sz="1400" dirty="0" smtClean="0">
                <a:solidFill>
                  <a:srgbClr val="6600CC"/>
                </a:solidFill>
              </a:rPr>
              <a:t>2007 </a:t>
            </a:r>
            <a:endParaRPr lang="fr-FR" sz="1400" dirty="0" smtClean="0">
              <a:solidFill>
                <a:schemeClr val="tx1"/>
              </a:solidFill>
            </a:endParaRPr>
          </a:p>
          <a:p>
            <a:pPr lvl="0" algn="l"/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1800" y="949057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Historique</a:t>
            </a:r>
            <a:endParaRPr lang="fr-FR" sz="1400" dirty="0"/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291014" y="2465190"/>
            <a:ext cx="8611686" cy="5320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chemeClr val="tx1"/>
                </a:solidFill>
              </a:rPr>
              <a:t>Responsabilité complète du projet à l’IPNL: du détecteur à la DAQ</a:t>
            </a:r>
          </a:p>
          <a:p>
            <a:pPr algn="l"/>
            <a:endParaRPr lang="fr-FR" sz="1400" dirty="0" smtClean="0">
              <a:solidFill>
                <a:srgbClr val="000000"/>
              </a:solidFill>
            </a:endParaRPr>
          </a:p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 </a:t>
            </a:r>
          </a:p>
          <a:p>
            <a:pPr lvl="0" algn="l"/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9274" y="21301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Positionnement du pôle / collaborations</a:t>
            </a:r>
            <a:endParaRPr lang="fr-FR" sz="1400" dirty="0"/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341814" y="3517900"/>
            <a:ext cx="8611686" cy="558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Développement du circuit de lecture en basse température</a:t>
            </a:r>
          </a:p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Validation sur détecteur de l’électronique de lecture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2774" y="31588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Résultats</a:t>
            </a:r>
            <a:endParaRPr lang="fr-FR" sz="1400" dirty="0"/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303714" y="4648200"/>
            <a:ext cx="8611686" cy="1828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chemeClr val="tx1"/>
                </a:solidFill>
              </a:rPr>
              <a:t>Le LABEX LIO de l’IPNL a été obtenu pour les R&amp;D de détecteur à argon liquide et de l’électronique associé dans le cadre de l'étude des neutrinos. Il va permettre la réalisation complète du système de détection, pour être ensuite dupliqué pour T2K.  </a:t>
            </a:r>
            <a:r>
              <a:rPr lang="fr-FR" sz="1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r-FR" sz="1400" dirty="0" smtClean="0">
                <a:solidFill>
                  <a:srgbClr val="7030A0"/>
                </a:solidFill>
              </a:rPr>
              <a:t>Echéance: fin 2012</a:t>
            </a:r>
          </a:p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chemeClr val="tx1"/>
                </a:solidFill>
              </a:rPr>
              <a:t>R&amp;D électronique basse température envisagé sur d’autres technologies</a:t>
            </a:r>
            <a:r>
              <a:rPr lang="fr-FR" sz="1400" dirty="0" smtClean="0">
                <a:solidFill>
                  <a:srgbClr val="7030A0"/>
                </a:solidFill>
              </a:rPr>
              <a:t> </a:t>
            </a:r>
          </a:p>
          <a:p>
            <a:pPr algn="l"/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9274" y="43018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Perspectives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698" y="680885"/>
            <a:ext cx="4599301" cy="345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ttp://atlas.ch/atlas_photos/selected-photos/logos/ATLAS_White_480x720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91" y="1346669"/>
            <a:ext cx="9286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" name="Image 13" descr="LHC_cou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049" y="756466"/>
            <a:ext cx="3796937" cy="30664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1415935" y="2596349"/>
            <a:ext cx="831273" cy="241069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997551" y="516364"/>
            <a:ext cx="1790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Détecteur LHCb </a:t>
            </a:r>
            <a:endParaRPr lang="fr-FR" sz="1600" dirty="0"/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1446519" y="254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Upgrade LHC: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Tracker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LHCb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>
            <a:off x="2227811" y="2743200"/>
            <a:ext cx="2227811" cy="66511"/>
          </a:xfrm>
          <a:prstGeom prst="straightConnector1">
            <a:avLst/>
          </a:prstGeom>
          <a:noFill/>
          <a:ln w="25400">
            <a:solidFill>
              <a:srgbClr val="00206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3193" y="638700"/>
            <a:ext cx="1350398" cy="91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 bwMode="auto">
          <a:xfrm>
            <a:off x="6097875" y="1143978"/>
            <a:ext cx="831273" cy="24106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4961" y="4010025"/>
            <a:ext cx="30099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avec flèche 21"/>
          <p:cNvCxnSpPr>
            <a:endCxn id="36866" idx="0"/>
          </p:cNvCxnSpPr>
          <p:nvPr/>
        </p:nvCxnSpPr>
        <p:spPr bwMode="auto">
          <a:xfrm flipH="1">
            <a:off x="6739911" y="2272553"/>
            <a:ext cx="10513" cy="173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ZoneTexte 25"/>
          <p:cNvSpPr txBox="1"/>
          <p:nvPr/>
        </p:nvSpPr>
        <p:spPr>
          <a:xfrm>
            <a:off x="6034217" y="4151553"/>
            <a:ext cx="28408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/>
              <a:t>Plans de </a:t>
            </a:r>
            <a:r>
              <a:rPr lang="fr-FR" sz="1600" dirty="0" err="1" smtClean="0"/>
              <a:t>tracking</a:t>
            </a:r>
            <a:r>
              <a:rPr lang="fr-FR" sz="1600" dirty="0" smtClean="0"/>
              <a:t> de LHCb </a:t>
            </a:r>
            <a:endParaRPr lang="fr-FR" sz="1600" dirty="0"/>
          </a:p>
        </p:txBody>
      </p:sp>
      <p:sp>
        <p:nvSpPr>
          <p:cNvPr id="30" name="Rectangle 29"/>
          <p:cNvSpPr/>
          <p:nvPr/>
        </p:nvSpPr>
        <p:spPr>
          <a:xfrm>
            <a:off x="5311957" y="5678324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TT</a:t>
            </a:r>
            <a:endParaRPr lang="fr-FR" sz="1400" dirty="0"/>
          </a:p>
        </p:txBody>
      </p:sp>
      <p:sp>
        <p:nvSpPr>
          <p:cNvPr id="31" name="Rectangle 30"/>
          <p:cNvSpPr/>
          <p:nvPr/>
        </p:nvSpPr>
        <p:spPr>
          <a:xfrm>
            <a:off x="6161822" y="4889430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OT</a:t>
            </a:r>
            <a:endParaRPr lang="fr-FR" sz="1400" dirty="0"/>
          </a:p>
        </p:txBody>
      </p:sp>
      <p:sp>
        <p:nvSpPr>
          <p:cNvPr id="32" name="Rectangle 31"/>
          <p:cNvSpPr/>
          <p:nvPr/>
        </p:nvSpPr>
        <p:spPr>
          <a:xfrm>
            <a:off x="7269024" y="4902876"/>
            <a:ext cx="343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IT</a:t>
            </a:r>
            <a:endParaRPr lang="fr-FR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23699" t="8422" r="13313" b="5250"/>
          <a:stretch>
            <a:fillRect/>
          </a:stretch>
        </p:blipFill>
        <p:spPr bwMode="auto">
          <a:xfrm>
            <a:off x="3832412" y="3361763"/>
            <a:ext cx="1358153" cy="330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2344911" y="6296887"/>
            <a:ext cx="294811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600" dirty="0" err="1" smtClean="0"/>
              <a:t>Tracker</a:t>
            </a:r>
            <a:r>
              <a:rPr lang="fr-FR" sz="1600" dirty="0" smtClean="0"/>
              <a:t> à fibres scintillantes</a:t>
            </a:r>
            <a:endParaRPr lang="fr-FR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3973" y="3939988"/>
            <a:ext cx="2134409" cy="79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Connecteur droit avec flèche 32"/>
          <p:cNvCxnSpPr>
            <a:stCxn id="1027" idx="3"/>
          </p:cNvCxnSpPr>
          <p:nvPr/>
        </p:nvCxnSpPr>
        <p:spPr bwMode="auto">
          <a:xfrm>
            <a:off x="5190565" y="5015752"/>
            <a:ext cx="1411941" cy="268942"/>
          </a:xfrm>
          <a:prstGeom prst="straightConnector1">
            <a:avLst/>
          </a:prstGeom>
          <a:noFill/>
          <a:ln w="254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Connecteur droit avec flèche 36"/>
          <p:cNvCxnSpPr/>
          <p:nvPr/>
        </p:nvCxnSpPr>
        <p:spPr bwMode="auto">
          <a:xfrm flipV="1">
            <a:off x="2689412" y="3765178"/>
            <a:ext cx="1707776" cy="645457"/>
          </a:xfrm>
          <a:prstGeom prst="straightConnector1">
            <a:avLst/>
          </a:prstGeom>
          <a:noFill/>
          <a:ln w="254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40" name="Picture 2" descr="FiberLayou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41" y="4961966"/>
            <a:ext cx="1808321" cy="138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Connecteur droit avec flèche 41"/>
          <p:cNvCxnSpPr/>
          <p:nvPr/>
        </p:nvCxnSpPr>
        <p:spPr bwMode="auto">
          <a:xfrm flipV="1">
            <a:off x="2747682" y="5190565"/>
            <a:ext cx="1851212" cy="475130"/>
          </a:xfrm>
          <a:prstGeom prst="straightConnector1">
            <a:avLst/>
          </a:prstGeom>
          <a:noFill/>
          <a:ln w="254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4" name="Rectangle 43"/>
          <p:cNvSpPr/>
          <p:nvPr/>
        </p:nvSpPr>
        <p:spPr>
          <a:xfrm>
            <a:off x="427765" y="4768405"/>
            <a:ext cx="68640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600" dirty="0" err="1" smtClean="0"/>
              <a:t>SiPM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46519" y="25400"/>
            <a:ext cx="7086600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Upgrade LHC: </a:t>
            </a:r>
            <a:r>
              <a:rPr lang="fr-FR" dirty="0" err="1" smtClean="0">
                <a:solidFill>
                  <a:srgbClr val="0070C0"/>
                </a:solidFill>
              </a:rPr>
              <a:t>Tracker</a:t>
            </a:r>
            <a:r>
              <a:rPr lang="fr-FR" dirty="0" smtClean="0">
                <a:solidFill>
                  <a:srgbClr val="0070C0"/>
                </a:solidFill>
              </a:rPr>
              <a:t> de LHCb</a:t>
            </a: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303714" y="1220591"/>
            <a:ext cx="8409980" cy="7098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 algn="l"/>
            <a:r>
              <a:rPr lang="fr-FR" sz="1400" dirty="0" smtClean="0">
                <a:solidFill>
                  <a:srgbClr val="6600CC"/>
                </a:solidFill>
              </a:rPr>
              <a:t>Printemps 2011</a:t>
            </a:r>
            <a:r>
              <a:rPr lang="fr-FR" sz="1400" dirty="0" smtClean="0">
                <a:solidFill>
                  <a:srgbClr val="000000"/>
                </a:solidFill>
              </a:rPr>
              <a:t>: proposition de l’Université de Barcelone pour collaboration (ADC)</a:t>
            </a:r>
          </a:p>
          <a:p>
            <a:pPr lvl="0" algn="l"/>
            <a:r>
              <a:rPr lang="fr-FR" sz="1400" dirty="0" smtClean="0">
                <a:solidFill>
                  <a:srgbClr val="6600CC"/>
                </a:solidFill>
              </a:rPr>
              <a:t>Fin 2011</a:t>
            </a:r>
            <a:r>
              <a:rPr lang="fr-FR" sz="1400" dirty="0" smtClean="0">
                <a:solidFill>
                  <a:srgbClr val="000000"/>
                </a:solidFill>
              </a:rPr>
              <a:t>: expression d’intérêt du pôle pour développement de l’ADC et du traitement numérique associé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1800" y="949057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Historique</a:t>
            </a:r>
            <a:endParaRPr lang="fr-FR" sz="1400" dirty="0"/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291014" y="2465190"/>
            <a:ext cx="8611686" cy="6590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Collaboration entre EPF Lausanne, </a:t>
            </a:r>
            <a:r>
              <a:rPr lang="fr-FR" sz="1400" dirty="0" err="1" smtClean="0">
                <a:solidFill>
                  <a:srgbClr val="000000"/>
                </a:solidFill>
              </a:rPr>
              <a:t>Univ</a:t>
            </a:r>
            <a:r>
              <a:rPr lang="fr-FR" sz="1400" dirty="0" smtClean="0">
                <a:solidFill>
                  <a:srgbClr val="000000"/>
                </a:solidFill>
              </a:rPr>
              <a:t>. Barcelone et MicRhAu pour développement électronique</a:t>
            </a:r>
          </a:p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Volonté du pôle d’avoir </a:t>
            </a:r>
            <a:r>
              <a:rPr lang="fr-FR" sz="1400" dirty="0" smtClean="0">
                <a:solidFill>
                  <a:srgbClr val="6600CC"/>
                </a:solidFill>
              </a:rPr>
              <a:t>la maitrise d’œuvre </a:t>
            </a:r>
            <a:r>
              <a:rPr lang="fr-FR" sz="1400" dirty="0" smtClean="0">
                <a:solidFill>
                  <a:srgbClr val="000000"/>
                </a:solidFill>
              </a:rPr>
              <a:t>du développement électronique</a:t>
            </a:r>
          </a:p>
          <a:p>
            <a:pPr algn="l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9274" y="21301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Positionnement du pôle / collaborations</a:t>
            </a:r>
            <a:endParaRPr lang="fr-FR" sz="1400" dirty="0"/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329114" y="3747890"/>
            <a:ext cx="8611686" cy="7479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Spécification technique </a:t>
            </a:r>
            <a:r>
              <a:rPr lang="fr-FR" sz="1400" dirty="0" smtClean="0">
                <a:solidFill>
                  <a:srgbClr val="000000"/>
                </a:solidFill>
              </a:rPr>
              <a:t>de la partie analogique </a:t>
            </a:r>
            <a:r>
              <a:rPr lang="fr-FR" sz="1400" dirty="0" smtClean="0">
                <a:solidFill>
                  <a:srgbClr val="000000"/>
                </a:solidFill>
              </a:rPr>
              <a:t>établie</a:t>
            </a:r>
            <a:endParaRPr lang="fr-FR" sz="1400" dirty="0" smtClean="0">
              <a:solidFill>
                <a:srgbClr val="000000"/>
              </a:solidFill>
            </a:endParaRPr>
          </a:p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Evaluation par simulation (système C) des différentes alternatives d’architectures numériques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0074" y="34128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Résultats</a:t>
            </a:r>
            <a:endParaRPr lang="fr-FR" sz="1400" dirty="0"/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303714" y="5081390"/>
            <a:ext cx="8611686" cy="11670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chemeClr val="tx1"/>
                </a:solidFill>
              </a:rPr>
              <a:t>Spécifications de l’architecture du traitement numérique à approfondir</a:t>
            </a:r>
          </a:p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chemeClr val="tx1"/>
                </a:solidFill>
              </a:rPr>
              <a:t>Attente résultat du dépôt projet de financement ANR</a:t>
            </a:r>
          </a:p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chemeClr val="tx1"/>
                </a:solidFill>
              </a:rPr>
              <a:t>Soutien de l’IN2P3 à confirmer</a:t>
            </a:r>
            <a:endParaRPr lang="fr-FR" sz="1400" dirty="0" smtClean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1974" y="47463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Perspectives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1446519" y="25400"/>
            <a:ext cx="7086600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Projets en hadronthérapie</a:t>
            </a:r>
          </a:p>
        </p:txBody>
      </p:sp>
      <p:sp>
        <p:nvSpPr>
          <p:cNvPr id="51" name="Espace réservé du numéro de diapositive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14316C-CE8D-4DDF-AA92-D2046907AEF3}" type="slidenum">
              <a:rPr kumimoji="0" lang="fr-FR" sz="1100" b="1" i="0" u="none" strike="noStrike" kern="1200" cap="none" spc="0" normalizeH="0" baseline="0" noProof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100" b="1" i="0" u="none" strike="noStrike" kern="1200" cap="none" spc="0" normalizeH="0" baseline="0" noProof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1518677" y="591951"/>
            <a:ext cx="672437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FFFFFF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 smtClean="0">
                <a:solidFill>
                  <a:srgbClr val="339933"/>
                </a:solidFill>
                <a:latin typeface="Tahoma" pitchFamily="34" charset="0"/>
              </a:rPr>
              <a:t>Contôle</a:t>
            </a:r>
            <a:r>
              <a:rPr lang="en-GB" sz="1600" b="1" dirty="0" smtClean="0">
                <a:solidFill>
                  <a:srgbClr val="339933"/>
                </a:solidFill>
                <a:latin typeface="Tahoma" pitchFamily="34" charset="0"/>
              </a:rPr>
              <a:t> en </a:t>
            </a:r>
            <a:r>
              <a:rPr lang="en-GB" sz="1600" b="1" dirty="0" err="1" smtClean="0">
                <a:solidFill>
                  <a:srgbClr val="339933"/>
                </a:solidFill>
                <a:latin typeface="Tahoma" pitchFamily="34" charset="0"/>
              </a:rPr>
              <a:t>ligne</a:t>
            </a:r>
            <a:r>
              <a:rPr lang="en-GB" sz="1600" b="1" dirty="0" smtClean="0">
                <a:solidFill>
                  <a:srgbClr val="339933"/>
                </a:solidFill>
                <a:latin typeface="Tahoma" pitchFamily="34" charset="0"/>
              </a:rPr>
              <a:t> de la dose </a:t>
            </a:r>
            <a:r>
              <a:rPr lang="en-GB" sz="1600" b="1" dirty="0" err="1" smtClean="0">
                <a:solidFill>
                  <a:srgbClr val="339933"/>
                </a:solidFill>
                <a:latin typeface="Tahoma" pitchFamily="34" charset="0"/>
              </a:rPr>
              <a:t>déposée</a:t>
            </a:r>
            <a:endParaRPr lang="en-GB" sz="1600" dirty="0" smtClean="0">
              <a:solidFill>
                <a:srgbClr val="339933"/>
              </a:solidFill>
              <a:latin typeface="Tahoma" pitchFamily="34" charset="0"/>
            </a:endParaRPr>
          </a:p>
          <a:p>
            <a:pPr algn="ctr" defTabSz="457200">
              <a:buClr>
                <a:srgbClr val="FFFFFF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339933"/>
                </a:solidFill>
                <a:latin typeface="Tahoma" pitchFamily="34" charset="0"/>
              </a:rPr>
              <a:t>en hadronthérapie: </a:t>
            </a:r>
            <a:r>
              <a:rPr lang="en-GB" sz="1600" b="1" dirty="0" err="1" smtClean="0">
                <a:solidFill>
                  <a:srgbClr val="339933"/>
                </a:solidFill>
                <a:latin typeface="Tahoma" pitchFamily="34" charset="0"/>
              </a:rPr>
              <a:t>hodoscope</a:t>
            </a:r>
            <a:r>
              <a:rPr lang="en-GB" sz="1600" b="1" dirty="0" smtClean="0">
                <a:solidFill>
                  <a:srgbClr val="339933"/>
                </a:solidFill>
                <a:latin typeface="Tahoma" pitchFamily="34" charset="0"/>
              </a:rPr>
              <a:t> + TOF </a:t>
            </a:r>
            <a:r>
              <a:rPr lang="en-GB" sz="1600" b="1" dirty="0">
                <a:solidFill>
                  <a:srgbClr val="339933"/>
                </a:solidFill>
                <a:latin typeface="Tahoma" pitchFamily="34" charset="0"/>
              </a:rPr>
              <a:t>PET </a:t>
            </a:r>
            <a:r>
              <a:rPr lang="en-GB" sz="1600" b="1" dirty="0" smtClean="0">
                <a:solidFill>
                  <a:srgbClr val="339933"/>
                </a:solidFill>
                <a:latin typeface="Tahoma" pitchFamily="34" charset="0"/>
              </a:rPr>
              <a:t>+ Compton camera</a:t>
            </a:r>
            <a:endParaRPr lang="en-GB" sz="1600" b="1" dirty="0">
              <a:solidFill>
                <a:srgbClr val="339933"/>
              </a:solidFill>
              <a:latin typeface="Tahoma" pitchFamily="34" charset="0"/>
            </a:endParaRPr>
          </a:p>
        </p:txBody>
      </p:sp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7957" y="1294280"/>
            <a:ext cx="3960813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57200">
              <a:buClr>
                <a:srgbClr val="898989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EAB1878-136E-45C7-987C-E6A2C08D8290}" type="slidenum">
              <a:rPr lang="en-GB" sz="1200">
                <a:solidFill>
                  <a:srgbClr val="898989"/>
                </a:solidFill>
                <a:latin typeface="Calibri" pitchFamily="34" charset="0"/>
              </a:rPr>
              <a:pPr algn="r" defTabSz="457200">
                <a:buClr>
                  <a:srgbClr val="898989"/>
                </a:buClr>
                <a:buSzPct val="100000"/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GB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88" y="1974477"/>
            <a:ext cx="3853500" cy="29068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0" name="Rectangle 59"/>
          <p:cNvSpPr/>
          <p:nvPr/>
        </p:nvSpPr>
        <p:spPr>
          <a:xfrm>
            <a:off x="6828796" y="1684547"/>
            <a:ext cx="811441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339933"/>
                </a:solidFill>
                <a:latin typeface="Tahoma" pitchFamily="34" charset="0"/>
              </a:rPr>
              <a:t>TOF PET </a:t>
            </a:r>
            <a:endParaRPr lang="fr-FR" dirty="0"/>
          </a:p>
        </p:txBody>
      </p:sp>
      <p:sp>
        <p:nvSpPr>
          <p:cNvPr id="61" name="Rectangle 60"/>
          <p:cNvSpPr/>
          <p:nvPr/>
        </p:nvSpPr>
        <p:spPr>
          <a:xfrm>
            <a:off x="6835832" y="4279830"/>
            <a:ext cx="824265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339933"/>
                </a:solidFill>
                <a:latin typeface="Tahoma" pitchFamily="34" charset="0"/>
              </a:rPr>
              <a:t>Compton</a:t>
            </a:r>
          </a:p>
          <a:p>
            <a:r>
              <a:rPr lang="en-GB" dirty="0" smtClean="0">
                <a:solidFill>
                  <a:srgbClr val="339933"/>
                </a:solidFill>
                <a:latin typeface="Tahoma" pitchFamily="34" charset="0"/>
              </a:rPr>
              <a:t>camera</a:t>
            </a:r>
            <a:endParaRPr lang="fr-FR" dirty="0"/>
          </a:p>
        </p:txBody>
      </p:sp>
      <p:sp>
        <p:nvSpPr>
          <p:cNvPr id="62" name="Rectangle 61"/>
          <p:cNvSpPr/>
          <p:nvPr/>
        </p:nvSpPr>
        <p:spPr>
          <a:xfrm>
            <a:off x="5355167" y="2267253"/>
            <a:ext cx="1132041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339933"/>
                </a:solidFill>
                <a:latin typeface="Tahoma" pitchFamily="34" charset="0"/>
              </a:rPr>
              <a:t>HODOSCOPE </a:t>
            </a:r>
            <a:endParaRPr lang="fr-FR" dirty="0"/>
          </a:p>
        </p:txBody>
      </p:sp>
      <p:pic>
        <p:nvPicPr>
          <p:cNvPr id="67" name="Picture 4" descr="x_ray_hadron_hoffmann_PPARC2005"/>
          <p:cNvPicPr>
            <a:picLocks noChangeAspect="1" noChangeArrowheads="1"/>
          </p:cNvPicPr>
          <p:nvPr/>
        </p:nvPicPr>
        <p:blipFill>
          <a:blip r:embed="rId4" cstate="print"/>
          <a:srcRect l="56569" t="18324" r="6412" b="19837"/>
          <a:stretch>
            <a:fillRect/>
          </a:stretch>
        </p:blipFill>
        <p:spPr bwMode="auto">
          <a:xfrm>
            <a:off x="6908498" y="2743200"/>
            <a:ext cx="639268" cy="75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46519" y="25400"/>
            <a:ext cx="7086600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Hadronthérapie: TEP - Temps de Vol (TOF) </a:t>
            </a: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303714" y="1157090"/>
            <a:ext cx="7963986" cy="11543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 algn="l"/>
            <a:r>
              <a:rPr lang="fr-FR" sz="1400" dirty="0" smtClean="0">
                <a:solidFill>
                  <a:srgbClr val="6600CC"/>
                </a:solidFill>
              </a:rPr>
              <a:t>2006</a:t>
            </a:r>
            <a:r>
              <a:rPr lang="fr-FR" sz="1400" dirty="0" smtClean="0">
                <a:solidFill>
                  <a:srgbClr val="000000"/>
                </a:solidFill>
              </a:rPr>
              <a:t>: Projet INNOTEP commun IPNL/LPC </a:t>
            </a:r>
            <a:r>
              <a:rPr lang="fr-FR" sz="1400" dirty="0" smtClean="0">
                <a:solidFill>
                  <a:srgbClr val="000000"/>
                </a:solidFill>
                <a:sym typeface="Wingdings" pitchFamily="2" charset="2"/>
              </a:rPr>
              <a:t> motivation pour création du pôle</a:t>
            </a:r>
            <a:endParaRPr lang="fr-FR" sz="1400" dirty="0" smtClean="0">
              <a:solidFill>
                <a:srgbClr val="000000"/>
              </a:solidFill>
            </a:endParaRPr>
          </a:p>
          <a:p>
            <a:pPr lvl="0" algn="l"/>
            <a:r>
              <a:rPr lang="fr-FR" sz="1400" dirty="0" smtClean="0">
                <a:solidFill>
                  <a:srgbClr val="6600CC"/>
                </a:solidFill>
              </a:rPr>
              <a:t>2008-2011</a:t>
            </a:r>
            <a:r>
              <a:rPr lang="fr-FR" sz="1400" dirty="0" smtClean="0">
                <a:solidFill>
                  <a:srgbClr val="000000"/>
                </a:solidFill>
              </a:rPr>
              <a:t>: étude d’un ADC 100MS/s (thèse </a:t>
            </a:r>
            <a:r>
              <a:rPr lang="fr-FR" sz="1400" dirty="0" err="1" smtClean="0">
                <a:solidFill>
                  <a:srgbClr val="000000"/>
                </a:solidFill>
              </a:rPr>
              <a:t>S.Crampon</a:t>
            </a:r>
            <a:r>
              <a:rPr lang="fr-FR" sz="1400" dirty="0" smtClean="0">
                <a:solidFill>
                  <a:srgbClr val="000000"/>
                </a:solidFill>
              </a:rPr>
              <a:t>)</a:t>
            </a:r>
          </a:p>
          <a:p>
            <a:pPr lvl="0" algn="l"/>
            <a:r>
              <a:rPr lang="fr-FR" sz="1400" dirty="0" smtClean="0">
                <a:solidFill>
                  <a:srgbClr val="000000"/>
                </a:solidFill>
              </a:rPr>
              <a:t>2010: évolution du cahier des charges </a:t>
            </a:r>
            <a:r>
              <a:rPr lang="fr-FR" sz="1400" dirty="0" smtClean="0">
                <a:solidFill>
                  <a:srgbClr val="000000"/>
                </a:solidFill>
                <a:sym typeface="Wingdings" pitchFamily="2" charset="2"/>
              </a:rPr>
              <a:t> ADC 2GS/s (thèse </a:t>
            </a:r>
            <a:r>
              <a:rPr lang="fr-FR" sz="1400" dirty="0" err="1" smtClean="0">
                <a:solidFill>
                  <a:srgbClr val="000000"/>
                </a:solidFill>
                <a:sym typeface="Wingdings" pitchFamily="2" charset="2"/>
              </a:rPr>
              <a:t>B.Joly</a:t>
            </a:r>
            <a:r>
              <a:rPr lang="fr-FR" sz="14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lvl="0" algn="l"/>
            <a:r>
              <a:rPr lang="fr-FR" sz="1400" dirty="0" smtClean="0">
                <a:solidFill>
                  <a:srgbClr val="6600CC"/>
                </a:solidFill>
                <a:sym typeface="Wingdings" pitchFamily="2" charset="2"/>
              </a:rPr>
              <a:t>Depuis 2011</a:t>
            </a:r>
            <a:r>
              <a:rPr lang="fr-FR" sz="1400" dirty="0" smtClean="0">
                <a:solidFill>
                  <a:srgbClr val="000000"/>
                </a:solidFill>
                <a:sym typeface="Wingdings" pitchFamily="2" charset="2"/>
              </a:rPr>
              <a:t>: étude ADC au-delà du GHz (organisation d’un workshop)</a:t>
            </a:r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1800" y="822057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Historique</a:t>
            </a:r>
            <a:endParaRPr lang="fr-FR" sz="1400" dirty="0"/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291014" y="2808090"/>
            <a:ext cx="8611686" cy="7479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Financement sur projet européen ENVISION</a:t>
            </a:r>
          </a:p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Activité R&amp;D originale à l’IN2P3; besoins en radio astronomie</a:t>
            </a:r>
          </a:p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Alternative aux systèmes d’échantillonnage et de mémorisation analogique (SCA)</a:t>
            </a:r>
          </a:p>
          <a:p>
            <a:pPr algn="l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9274" y="24730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Positionnement du pôle / collaborations</a:t>
            </a:r>
            <a:endParaRPr lang="fr-FR" sz="1400" dirty="0"/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329114" y="4090790"/>
            <a:ext cx="8611686" cy="8622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1</a:t>
            </a:r>
            <a:r>
              <a:rPr lang="fr-FR" sz="1400" baseline="30000" dirty="0" smtClean="0">
                <a:solidFill>
                  <a:srgbClr val="000000"/>
                </a:solidFill>
              </a:rPr>
              <a:t>er</a:t>
            </a:r>
            <a:r>
              <a:rPr lang="fr-FR" sz="1400" dirty="0" smtClean="0">
                <a:solidFill>
                  <a:srgbClr val="000000"/>
                </a:solidFill>
              </a:rPr>
              <a:t> prototype </a:t>
            </a:r>
            <a:r>
              <a:rPr lang="fr-FR" sz="1400" dirty="0" smtClean="0">
                <a:solidFill>
                  <a:srgbClr val="000000"/>
                </a:solidFill>
              </a:rPr>
              <a:t>d’échantillonneur/bloqueur </a:t>
            </a:r>
            <a:r>
              <a:rPr lang="fr-FR" sz="1400" dirty="0" smtClean="0">
                <a:solidFill>
                  <a:srgbClr val="000000"/>
                </a:solidFill>
              </a:rPr>
              <a:t>(T&amp;H) </a:t>
            </a:r>
          </a:p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Etude de la testabilité en HF</a:t>
            </a:r>
          </a:p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Achat </a:t>
            </a:r>
            <a:r>
              <a:rPr lang="fr-FR" sz="1400" dirty="0" smtClean="0">
                <a:solidFill>
                  <a:srgbClr val="000000"/>
                </a:solidFill>
              </a:rPr>
              <a:t>d’équipements </a:t>
            </a:r>
            <a:r>
              <a:rPr lang="fr-FR" sz="1400" dirty="0" smtClean="0">
                <a:solidFill>
                  <a:srgbClr val="000000"/>
                </a:solidFill>
              </a:rPr>
              <a:t>de test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0074" y="37557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Résultats</a:t>
            </a:r>
            <a:endParaRPr lang="fr-FR" sz="1400" dirty="0"/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303714" y="5424290"/>
            <a:ext cx="8611686" cy="9384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rgbClr val="6600CC"/>
                </a:solidFill>
              </a:rPr>
              <a:t>Collaboration</a:t>
            </a:r>
            <a:r>
              <a:rPr lang="fr-FR" sz="1400" dirty="0" smtClean="0">
                <a:solidFill>
                  <a:srgbClr val="000000"/>
                </a:solidFill>
              </a:rPr>
              <a:t> avec l’équipe microtechnique de l’IPHC pour le câblage des puces</a:t>
            </a:r>
          </a:p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rgbClr val="000000"/>
                </a:solidFill>
              </a:rPr>
              <a:t>Recherche d’un financement de </a:t>
            </a:r>
            <a:r>
              <a:rPr lang="fr-FR" sz="1400" dirty="0" smtClean="0">
                <a:solidFill>
                  <a:srgbClr val="6600CC"/>
                </a:solidFill>
              </a:rPr>
              <a:t>thèse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1974" y="50892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Perspectives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400050"/>
          </a:xfrm>
        </p:spPr>
        <p:txBody>
          <a:bodyPr/>
          <a:lstStyle/>
          <a:p>
            <a:r>
              <a:rPr lang="fr-FR" sz="2000" dirty="0" smtClean="0">
                <a:solidFill>
                  <a:srgbClr val="0070C0"/>
                </a:solidFill>
              </a:rPr>
              <a:t>Hadronthérapie: hodoscope faisceau et détecteur silicium </a:t>
            </a: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303714" y="1030090"/>
            <a:ext cx="7963986" cy="52976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 algn="l"/>
            <a:r>
              <a:rPr lang="fr-FR" sz="1400" dirty="0" smtClean="0">
                <a:solidFill>
                  <a:srgbClr val="000000"/>
                </a:solidFill>
              </a:rPr>
              <a:t>Prolongement du projet INNOTEP pour l’hadron thérapie </a:t>
            </a:r>
            <a:r>
              <a:rPr lang="fr-FR" sz="1400" dirty="0" smtClean="0">
                <a:solidFill>
                  <a:srgbClr val="000000"/>
                </a:solidFill>
                <a:sym typeface="Wingdings" pitchFamily="2" charset="2"/>
              </a:rPr>
              <a:t> contrôle de la dose en ligne</a:t>
            </a:r>
            <a:endParaRPr lang="fr-FR" sz="1400" dirty="0" smtClean="0">
              <a:solidFill>
                <a:srgbClr val="000000"/>
              </a:solidFill>
            </a:endParaRPr>
          </a:p>
          <a:p>
            <a:pPr lvl="0" algn="l"/>
            <a:endParaRPr lang="fr-FR" sz="1400" dirty="0" smtClean="0">
              <a:solidFill>
                <a:srgbClr val="000000"/>
              </a:solidFill>
            </a:endParaRPr>
          </a:p>
          <a:p>
            <a:pPr lvl="0" algn="l"/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1800" y="733157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Historique</a:t>
            </a:r>
            <a:endParaRPr lang="fr-FR" sz="1400" dirty="0"/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291014" y="2153667"/>
            <a:ext cx="8611686" cy="6717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ANR </a:t>
            </a:r>
            <a:r>
              <a:rPr lang="fr-FR" sz="1400" dirty="0" err="1" smtClean="0">
                <a:solidFill>
                  <a:srgbClr val="000000"/>
                </a:solidFill>
              </a:rPr>
              <a:t>Gamhadron</a:t>
            </a:r>
            <a:r>
              <a:rPr lang="fr-FR" sz="1400" dirty="0" smtClean="0">
                <a:solidFill>
                  <a:srgbClr val="000000"/>
                </a:solidFill>
              </a:rPr>
              <a:t> avec le CPPM, l’IPNL, et le LPC</a:t>
            </a:r>
          </a:p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Travail en synergie avec projet européen ENVISION</a:t>
            </a:r>
          </a:p>
          <a:p>
            <a:pPr algn="l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9274" y="1818634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Positionnement du pôle / collaborations</a:t>
            </a:r>
            <a:endParaRPr lang="fr-FR" sz="1400" dirty="0"/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329114" y="3379590"/>
            <a:ext cx="8611686" cy="11162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Validation par prototypage des architectures analogiques proposées</a:t>
            </a:r>
          </a:p>
          <a:p>
            <a:pPr lvl="1" algn="l"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0000"/>
                </a:solidFill>
              </a:rPr>
              <a:t> Hodoscope: toutes les briques développées (thèse </a:t>
            </a:r>
            <a:r>
              <a:rPr lang="fr-FR" sz="1400" dirty="0" err="1" smtClean="0">
                <a:solidFill>
                  <a:srgbClr val="000000"/>
                </a:solidFill>
              </a:rPr>
              <a:t>S.Deng</a:t>
            </a:r>
            <a:r>
              <a:rPr lang="fr-FR" sz="1400" dirty="0" smtClean="0">
                <a:solidFill>
                  <a:srgbClr val="000000"/>
                </a:solidFill>
              </a:rPr>
              <a:t>); comptage ion carbone de manière unitaire pour contrôle de la dose</a:t>
            </a:r>
          </a:p>
          <a:p>
            <a:pPr lvl="1" algn="l"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0000"/>
                </a:solidFill>
              </a:rPr>
              <a:t> Détecteur Silicium: validation circuit de lecture à deux polarités</a:t>
            </a:r>
          </a:p>
          <a:p>
            <a:pPr algn="l"/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0074" y="30445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Résultats</a:t>
            </a:r>
            <a:endParaRPr lang="fr-FR" sz="1400" dirty="0"/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291014" y="5297290"/>
            <a:ext cx="8611686" cy="10400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rgbClr val="000000"/>
                </a:solidFill>
              </a:rPr>
              <a:t>Fin CDD et thèse déc. 2012:</a:t>
            </a:r>
          </a:p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rgbClr val="000000"/>
                </a:solidFill>
              </a:rPr>
              <a:t>	</a:t>
            </a:r>
            <a:r>
              <a:rPr lang="fr-FR" sz="1400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fr-FR" sz="1400" dirty="0" smtClean="0">
                <a:solidFill>
                  <a:srgbClr val="000000"/>
                </a:solidFill>
              </a:rPr>
              <a:t>réalisation des circuits multivoies (32 ou 64) </a:t>
            </a:r>
            <a:r>
              <a:rPr lang="fr-FR" sz="1400" dirty="0" smtClean="0">
                <a:solidFill>
                  <a:srgbClr val="6600CC"/>
                </a:solidFill>
              </a:rPr>
              <a:t>complets </a:t>
            </a:r>
          </a:p>
          <a:p>
            <a:pPr algn="l">
              <a:lnSpc>
                <a:spcPct val="150000"/>
              </a:lnSpc>
            </a:pPr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1974" y="49368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Perspectives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1" name="Espace réservé du numéro de diapositive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14316C-CE8D-4DDF-AA92-D2046907AEF3}" type="slidenum">
              <a:rPr kumimoji="0" lang="fr-FR" sz="1100" b="1" i="0" u="none" strike="noStrike" kern="1200" cap="none" spc="0" normalizeH="0" baseline="0" noProof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100" b="1" i="0" u="none" strike="noStrike" kern="1200" cap="none" spc="0" normalizeH="0" baseline="0" noProof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57200">
              <a:buClr>
                <a:srgbClr val="898989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EAB1878-136E-45C7-987C-E6A2C08D8290}" type="slidenum">
              <a:rPr lang="en-GB" sz="1200">
                <a:solidFill>
                  <a:srgbClr val="898989"/>
                </a:solidFill>
                <a:latin typeface="Calibri" pitchFamily="34" charset="0"/>
              </a:rPr>
              <a:pPr algn="r" defTabSz="457200">
                <a:buClr>
                  <a:srgbClr val="898989"/>
                </a:buClr>
                <a:buSzPct val="100000"/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GB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1446519" y="25400"/>
            <a:ext cx="7086600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Projet de valorisation Erebus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51329" y="1833656"/>
            <a:ext cx="2810435" cy="686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9" name="Imag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1057" y="1109288"/>
            <a:ext cx="58547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6339" y="3507535"/>
            <a:ext cx="4986338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lèche vers le bas 20"/>
          <p:cNvSpPr/>
          <p:nvPr/>
        </p:nvSpPr>
        <p:spPr bwMode="auto">
          <a:xfrm>
            <a:off x="3398099" y="2853704"/>
            <a:ext cx="340660" cy="123986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46519" y="25400"/>
            <a:ext cx="7086600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Projet de valorisation Erebus </a:t>
            </a: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164014" y="1169791"/>
            <a:ext cx="7963986" cy="62090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 algn="l"/>
            <a:r>
              <a:rPr lang="fr-FR" sz="1400" dirty="0" smtClean="0">
                <a:solidFill>
                  <a:srgbClr val="000000"/>
                </a:solidFill>
              </a:rPr>
              <a:t>Prise de contact informelle avec industriel en 2009</a:t>
            </a:r>
          </a:p>
          <a:p>
            <a:pPr lvl="0" algn="l"/>
            <a:r>
              <a:rPr lang="fr-FR" sz="1400" dirty="0" smtClean="0">
                <a:solidFill>
                  <a:srgbClr val="000000"/>
                </a:solidFill>
              </a:rPr>
              <a:t>Début collaboration avec </a:t>
            </a:r>
            <a:r>
              <a:rPr lang="fr-FR" sz="1400" dirty="0" smtClean="0">
                <a:solidFill>
                  <a:srgbClr val="6600CC"/>
                </a:solidFill>
              </a:rPr>
              <a:t>thèse CIFRE fin 2009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1800" y="834757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Historique</a:t>
            </a:r>
            <a:endParaRPr lang="fr-FR" sz="1400" dirty="0"/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151314" y="2249290"/>
            <a:ext cx="8611686" cy="7352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Financements assurés par l’industriel: bourse CIFRE + 9k€ + fonderies </a:t>
            </a:r>
          </a:p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Collaboration avec laboratoire du LIMOS pour le réseau sans fil</a:t>
            </a:r>
          </a:p>
          <a:p>
            <a:pPr algn="l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9574" y="19142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Positionnement du pôle / collaborations</a:t>
            </a:r>
            <a:endParaRPr lang="fr-FR" sz="1400" dirty="0"/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89414" y="3417690"/>
            <a:ext cx="8611686" cy="7987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Validation des capteurs et de l’électronique de lecture associée</a:t>
            </a:r>
          </a:p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Etude de structures d’ADC faible consommation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30374" y="30826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Résultats</a:t>
            </a:r>
            <a:endParaRPr lang="fr-FR" sz="1400" dirty="0"/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64014" y="4674990"/>
            <a:ext cx="8840286" cy="17639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rgbClr val="000000"/>
                </a:solidFill>
              </a:rPr>
              <a:t>Fin thèse CIFRE</a:t>
            </a:r>
          </a:p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rgbClr val="000000"/>
                </a:solidFill>
              </a:rPr>
              <a:t>Réalisation d’un </a:t>
            </a:r>
            <a:r>
              <a:rPr lang="fr-FR" sz="1400" dirty="0" smtClean="0">
                <a:solidFill>
                  <a:srgbClr val="6600CC"/>
                </a:solidFill>
              </a:rPr>
              <a:t>démonstrateur </a:t>
            </a:r>
            <a:r>
              <a:rPr lang="fr-FR" sz="1400" dirty="0" smtClean="0">
                <a:solidFill>
                  <a:srgbClr val="000000"/>
                </a:solidFill>
              </a:rPr>
              <a:t>pour les investisseurs et industriel </a:t>
            </a:r>
            <a:r>
              <a:rPr lang="fr-FR" sz="1400" dirty="0" smtClean="0">
                <a:solidFill>
                  <a:srgbClr val="6600CC"/>
                </a:solidFill>
              </a:rPr>
              <a:t>septembre 2012</a:t>
            </a:r>
          </a:p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rgbClr val="000000"/>
                </a:solidFill>
              </a:rPr>
              <a:t>Prototype du </a:t>
            </a:r>
            <a:r>
              <a:rPr lang="fr-FR" sz="1400" dirty="0" smtClean="0">
                <a:solidFill>
                  <a:srgbClr val="6600CC"/>
                </a:solidFill>
              </a:rPr>
              <a:t>système complet final avril </a:t>
            </a:r>
            <a:r>
              <a:rPr lang="fr-FR" sz="1400" dirty="0" smtClean="0">
                <a:solidFill>
                  <a:srgbClr val="6600CC"/>
                </a:solidFill>
              </a:rPr>
              <a:t>2013</a:t>
            </a:r>
            <a:endParaRPr lang="fr-FR" sz="1400" dirty="0" smtClean="0">
              <a:solidFill>
                <a:srgbClr val="6600CC"/>
              </a:solidFill>
            </a:endParaRPr>
          </a:p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rgbClr val="000000"/>
                </a:solidFill>
                <a:sym typeface="Wingdings" pitchFamily="2" charset="2"/>
              </a:rPr>
              <a:t>	 Implication complémentaire pour accompagnement  vers industrialisation envisagée</a:t>
            </a:r>
          </a:p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rgbClr val="6600CC"/>
                </a:solidFill>
                <a:sym typeface="Wingdings" pitchFamily="2" charset="2"/>
              </a:rPr>
              <a:t>Poursuite du R&amp;D (bourse CIFRE) envisagée</a:t>
            </a:r>
          </a:p>
          <a:p>
            <a:pPr algn="l">
              <a:lnSpc>
                <a:spcPct val="150000"/>
              </a:lnSpc>
            </a:pPr>
            <a:endParaRPr lang="fr-FR" sz="1400" dirty="0" smtClean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2274" y="43272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Perspectives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6"/>
          <p:cNvSpPr>
            <a:spLocks noChangeArrowheads="1"/>
          </p:cNvSpPr>
          <p:nvPr/>
        </p:nvSpPr>
        <p:spPr bwMode="auto">
          <a:xfrm>
            <a:off x="0" y="800101"/>
            <a:ext cx="4470400" cy="16383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 algn="ctr">
            <a:solidFill>
              <a:srgbClr val="BAFCCE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0" name="AutoShape 48"/>
          <p:cNvSpPr>
            <a:spLocks noChangeArrowheads="1"/>
          </p:cNvSpPr>
          <p:nvPr/>
        </p:nvSpPr>
        <p:spPr bwMode="auto">
          <a:xfrm>
            <a:off x="4991100" y="800100"/>
            <a:ext cx="3895725" cy="34766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9050" algn="ctr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1" name="AutoShape 50"/>
          <p:cNvSpPr>
            <a:spLocks noChangeArrowheads="1"/>
          </p:cNvSpPr>
          <p:nvPr/>
        </p:nvSpPr>
        <p:spPr bwMode="auto">
          <a:xfrm>
            <a:off x="5948363" y="4462463"/>
            <a:ext cx="2663825" cy="19907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9050" algn="ctr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2" name="AutoShape 43"/>
          <p:cNvSpPr>
            <a:spLocks noChangeArrowheads="1"/>
          </p:cNvSpPr>
          <p:nvPr/>
        </p:nvSpPr>
        <p:spPr bwMode="auto">
          <a:xfrm>
            <a:off x="165100" y="3439458"/>
            <a:ext cx="5003800" cy="30861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103" name="Picture 8" descr="cern 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863600"/>
            <a:ext cx="192405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190750" y="1298575"/>
            <a:ext cx="2149475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Circuit </a:t>
            </a:r>
            <a:r>
              <a:rPr lang="en-US" dirty="0"/>
              <a:t>de lecture pour </a:t>
            </a:r>
            <a:r>
              <a:rPr lang="en-US" dirty="0" err="1" smtClean="0"/>
              <a:t>Dhcal</a:t>
            </a:r>
            <a:endParaRPr lang="en-US" dirty="0" smtClean="0"/>
          </a:p>
          <a:p>
            <a:endParaRPr lang="en-US" dirty="0"/>
          </a:p>
          <a:p>
            <a:pPr algn="l"/>
            <a:r>
              <a:rPr lang="en-US" dirty="0"/>
              <a:t> Circuit de lecture pour  </a:t>
            </a:r>
            <a:r>
              <a:rPr lang="en-US" dirty="0" err="1"/>
              <a:t>Ecal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grpSp>
        <p:nvGrpSpPr>
          <p:cNvPr id="4105" name="Group 12"/>
          <p:cNvGrpSpPr>
            <a:grpSpLocks/>
          </p:cNvGrpSpPr>
          <p:nvPr/>
        </p:nvGrpSpPr>
        <p:grpSpPr bwMode="auto">
          <a:xfrm>
            <a:off x="3128968" y="3568701"/>
            <a:ext cx="1751014" cy="1157288"/>
            <a:chOff x="4465" y="2112"/>
            <a:chExt cx="1103" cy="729"/>
          </a:xfrm>
        </p:grpSpPr>
        <p:pic>
          <p:nvPicPr>
            <p:cNvPr id="4143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5" y="2112"/>
              <a:ext cx="1103" cy="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44" name="Text Box 14"/>
            <p:cNvSpPr txBox="1">
              <a:spLocks noChangeArrowheads="1"/>
            </p:cNvSpPr>
            <p:nvPr/>
          </p:nvSpPr>
          <p:spPr bwMode="auto">
            <a:xfrm>
              <a:off x="4512" y="2667"/>
              <a:ext cx="432" cy="17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dirty="0" smtClean="0">
                  <a:solidFill>
                    <a:srgbClr val="FF0000"/>
                  </a:solidFill>
                </a:rPr>
                <a:t>ATLAS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06" name="Group 15"/>
          <p:cNvGrpSpPr>
            <a:grpSpLocks/>
          </p:cNvGrpSpPr>
          <p:nvPr/>
        </p:nvGrpSpPr>
        <p:grpSpPr bwMode="auto">
          <a:xfrm>
            <a:off x="146050" y="3540126"/>
            <a:ext cx="1768475" cy="1211263"/>
            <a:chOff x="4376" y="1164"/>
            <a:chExt cx="1114" cy="763"/>
          </a:xfrm>
        </p:grpSpPr>
        <p:pic>
          <p:nvPicPr>
            <p:cNvPr id="4141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73" y="1164"/>
              <a:ext cx="1017" cy="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42" name="Text Box 17"/>
            <p:cNvSpPr txBox="1">
              <a:spLocks noChangeArrowheads="1"/>
            </p:cNvSpPr>
            <p:nvPr/>
          </p:nvSpPr>
          <p:spPr bwMode="auto">
            <a:xfrm>
              <a:off x="4376" y="1753"/>
              <a:ext cx="755" cy="17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>
                  <a:solidFill>
                    <a:srgbClr val="FF0000"/>
                  </a:solidFill>
                </a:rPr>
                <a:t>CMS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6042025" y="5160963"/>
            <a:ext cx="2489200" cy="804862"/>
            <a:chOff x="3763" y="2868"/>
            <a:chExt cx="1781" cy="507"/>
          </a:xfrm>
        </p:grpSpPr>
        <p:pic>
          <p:nvPicPr>
            <p:cNvPr id="4139" name="Picture 28" descr="2010-03-11_13275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63" y="2868"/>
              <a:ext cx="1781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0" name="Text Box 29"/>
            <p:cNvSpPr txBox="1">
              <a:spLocks noChangeArrowheads="1"/>
            </p:cNvSpPr>
            <p:nvPr/>
          </p:nvSpPr>
          <p:spPr bwMode="auto">
            <a:xfrm>
              <a:off x="3764" y="3201"/>
              <a:ext cx="515" cy="17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solidFill>
                    <a:srgbClr val="FF0000"/>
                  </a:solidFill>
                </a:rPr>
                <a:t>EREBUS</a:t>
              </a:r>
            </a:p>
          </p:txBody>
        </p:sp>
      </p:grpSp>
      <p:grpSp>
        <p:nvGrpSpPr>
          <p:cNvPr id="4108" name="Group 30"/>
          <p:cNvGrpSpPr>
            <a:grpSpLocks/>
          </p:cNvGrpSpPr>
          <p:nvPr/>
        </p:nvGrpSpPr>
        <p:grpSpPr bwMode="auto">
          <a:xfrm>
            <a:off x="5183187" y="1412875"/>
            <a:ext cx="2159000" cy="1071563"/>
            <a:chOff x="3237" y="666"/>
            <a:chExt cx="1360" cy="675"/>
          </a:xfrm>
        </p:grpSpPr>
        <p:pic>
          <p:nvPicPr>
            <p:cNvPr id="4135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 l="18140" t="27429"/>
            <a:stretch>
              <a:fillRect/>
            </a:stretch>
          </p:blipFill>
          <p:spPr bwMode="auto">
            <a:xfrm>
              <a:off x="3252" y="666"/>
              <a:ext cx="1345" cy="5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36" name="Text Box 32"/>
            <p:cNvSpPr txBox="1">
              <a:spLocks noChangeArrowheads="1"/>
            </p:cNvSpPr>
            <p:nvPr/>
          </p:nvSpPr>
          <p:spPr bwMode="auto">
            <a:xfrm>
              <a:off x="3237" y="1147"/>
              <a:ext cx="591" cy="19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</a:rPr>
                <a:t>TOF TEP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109" name="AutoShape 42"/>
          <p:cNvSpPr>
            <a:spLocks noChangeArrowheads="1"/>
          </p:cNvSpPr>
          <p:nvPr/>
        </p:nvSpPr>
        <p:spPr bwMode="auto">
          <a:xfrm>
            <a:off x="285750" y="3403600"/>
            <a:ext cx="4048125" cy="276225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10" name="Text Box 45"/>
          <p:cNvSpPr txBox="1">
            <a:spLocks noChangeArrowheads="1"/>
          </p:cNvSpPr>
          <p:nvPr/>
        </p:nvSpPr>
        <p:spPr bwMode="auto">
          <a:xfrm>
            <a:off x="2170113" y="3589338"/>
            <a:ext cx="820737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500" dirty="0">
                <a:solidFill>
                  <a:srgbClr val="FF0000"/>
                </a:solidFill>
                <a:latin typeface="Georgia" pitchFamily="18" charset="0"/>
              </a:rPr>
              <a:t>S-LHC</a:t>
            </a:r>
          </a:p>
        </p:txBody>
      </p:sp>
      <p:sp>
        <p:nvSpPr>
          <p:cNvPr id="4111" name="Text Box 47"/>
          <p:cNvSpPr txBox="1">
            <a:spLocks noChangeArrowheads="1"/>
          </p:cNvSpPr>
          <p:nvPr/>
        </p:nvSpPr>
        <p:spPr bwMode="auto">
          <a:xfrm>
            <a:off x="2439988" y="763588"/>
            <a:ext cx="1477962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500">
                <a:solidFill>
                  <a:srgbClr val="FF0000"/>
                </a:solidFill>
                <a:latin typeface="Georgia" pitchFamily="18" charset="0"/>
              </a:rPr>
              <a:t>R&amp;D CALICE</a:t>
            </a:r>
          </a:p>
        </p:txBody>
      </p:sp>
      <p:sp>
        <p:nvSpPr>
          <p:cNvPr id="4112" name="Text Box 49"/>
          <p:cNvSpPr txBox="1">
            <a:spLocks noChangeArrowheads="1"/>
          </p:cNvSpPr>
          <p:nvPr/>
        </p:nvSpPr>
        <p:spPr bwMode="auto">
          <a:xfrm>
            <a:off x="7604125" y="1568450"/>
            <a:ext cx="962025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500" dirty="0">
                <a:solidFill>
                  <a:srgbClr val="FF0000"/>
                </a:solidFill>
                <a:latin typeface="Georgia" pitchFamily="18" charset="0"/>
              </a:rPr>
              <a:t>Médical</a:t>
            </a:r>
          </a:p>
        </p:txBody>
      </p:sp>
      <p:sp>
        <p:nvSpPr>
          <p:cNvPr id="4113" name="Text Box 52"/>
          <p:cNvSpPr txBox="1">
            <a:spLocks noChangeArrowheads="1"/>
          </p:cNvSpPr>
          <p:nvPr/>
        </p:nvSpPr>
        <p:spPr bwMode="auto">
          <a:xfrm>
            <a:off x="6753225" y="4651375"/>
            <a:ext cx="139858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500" dirty="0">
                <a:solidFill>
                  <a:srgbClr val="FF0000"/>
                </a:solidFill>
                <a:latin typeface="Georgia" pitchFamily="18" charset="0"/>
              </a:rPr>
              <a:t>Valorisation</a:t>
            </a:r>
          </a:p>
        </p:txBody>
      </p:sp>
      <p:sp>
        <p:nvSpPr>
          <p:cNvPr id="4114" name="Text Box 10"/>
          <p:cNvSpPr txBox="1">
            <a:spLocks noChangeArrowheads="1"/>
          </p:cNvSpPr>
          <p:nvPr/>
        </p:nvSpPr>
        <p:spPr bwMode="auto">
          <a:xfrm>
            <a:off x="5027613" y="1065213"/>
            <a:ext cx="2352675" cy="26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Circuit de lecture pour  </a:t>
            </a:r>
            <a:r>
              <a:rPr lang="fr-FR"/>
              <a:t>TEP</a:t>
            </a:r>
          </a:p>
        </p:txBody>
      </p:sp>
      <p:sp>
        <p:nvSpPr>
          <p:cNvPr id="4115" name="Text Box 10"/>
          <p:cNvSpPr txBox="1">
            <a:spLocks noChangeArrowheads="1"/>
          </p:cNvSpPr>
          <p:nvPr/>
        </p:nvSpPr>
        <p:spPr bwMode="auto">
          <a:xfrm>
            <a:off x="5992316" y="5994400"/>
            <a:ext cx="2696572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Circuit de lecture </a:t>
            </a:r>
            <a:r>
              <a:rPr lang="en-US" dirty="0" smtClean="0"/>
              <a:t>pour </a:t>
            </a:r>
            <a:r>
              <a:rPr lang="en-US" dirty="0" err="1" smtClean="0"/>
              <a:t>capteurs</a:t>
            </a:r>
            <a:r>
              <a:rPr lang="en-US" dirty="0" smtClean="0"/>
              <a:t> </a:t>
            </a:r>
            <a:r>
              <a:rPr lang="fr-FR" dirty="0" smtClean="0"/>
              <a:t>COV</a:t>
            </a:r>
            <a:endParaRPr lang="fr-FR" dirty="0"/>
          </a:p>
        </p:txBody>
      </p:sp>
      <p:sp>
        <p:nvSpPr>
          <p:cNvPr id="4116" name="Text Box 10"/>
          <p:cNvSpPr txBox="1">
            <a:spLocks noChangeArrowheads="1"/>
          </p:cNvSpPr>
          <p:nvPr/>
        </p:nvSpPr>
        <p:spPr bwMode="auto">
          <a:xfrm>
            <a:off x="2807729" y="4775200"/>
            <a:ext cx="2380781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Circuit de lecture </a:t>
            </a:r>
            <a:r>
              <a:rPr lang="en-US" dirty="0" smtClean="0"/>
              <a:t>pour le </a:t>
            </a:r>
            <a:r>
              <a:rPr lang="fr-FR" dirty="0" err="1" smtClean="0"/>
              <a:t>TileCal</a:t>
            </a:r>
            <a:endParaRPr lang="fr-FR" dirty="0"/>
          </a:p>
        </p:txBody>
      </p:sp>
      <p:sp>
        <p:nvSpPr>
          <p:cNvPr id="4117" name="Text Box 10"/>
          <p:cNvSpPr txBox="1">
            <a:spLocks noChangeArrowheads="1"/>
          </p:cNvSpPr>
          <p:nvPr/>
        </p:nvSpPr>
        <p:spPr bwMode="auto">
          <a:xfrm>
            <a:off x="0" y="4729163"/>
            <a:ext cx="21844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Circuit de lecture du </a:t>
            </a:r>
            <a:r>
              <a:rPr lang="fr-FR" dirty="0" err="1"/>
              <a:t>tracker</a:t>
            </a:r>
            <a:endParaRPr lang="fr-FR" dirty="0"/>
          </a:p>
        </p:txBody>
      </p:sp>
      <p:sp>
        <p:nvSpPr>
          <p:cNvPr id="4120" name="Text Box 10"/>
          <p:cNvSpPr txBox="1">
            <a:spLocks noChangeArrowheads="1"/>
          </p:cNvSpPr>
          <p:nvPr/>
        </p:nvSpPr>
        <p:spPr bwMode="auto">
          <a:xfrm>
            <a:off x="5114925" y="3165475"/>
            <a:ext cx="155575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/>
              <a:t>Hodoscope faisceau</a:t>
            </a:r>
          </a:p>
          <a:p>
            <a:r>
              <a:rPr lang="fr-FR" dirty="0" smtClean="0"/>
              <a:t>Détecteur silicium</a:t>
            </a:r>
            <a:endParaRPr lang="fr-FR" dirty="0"/>
          </a:p>
        </p:txBody>
      </p:sp>
      <p:sp>
        <p:nvSpPr>
          <p:cNvPr id="4123" name="Titre 1"/>
          <p:cNvSpPr>
            <a:spLocks noGrp="1"/>
          </p:cNvSpPr>
          <p:nvPr>
            <p:ph type="title"/>
          </p:nvPr>
        </p:nvSpPr>
        <p:spPr>
          <a:xfrm>
            <a:off x="1446519" y="0"/>
            <a:ext cx="7086600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Projets @ MicRhAu</a:t>
            </a:r>
          </a:p>
        </p:txBody>
      </p:sp>
      <p:pic>
        <p:nvPicPr>
          <p:cNvPr id="4124" name="Picture 2"/>
          <p:cNvPicPr>
            <a:picLocks noChangeAspect="1" noChangeArrowheads="1"/>
          </p:cNvPicPr>
          <p:nvPr/>
        </p:nvPicPr>
        <p:blipFill>
          <a:blip r:embed="rId8" cstate="print"/>
          <a:srcRect l="11838" t="26163" r="49333" b="32108"/>
          <a:stretch>
            <a:fillRect/>
          </a:stretch>
        </p:blipFill>
        <p:spPr bwMode="auto">
          <a:xfrm>
            <a:off x="331789" y="5032376"/>
            <a:ext cx="1370012" cy="1103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25" name="Text Box 14"/>
          <p:cNvSpPr txBox="1">
            <a:spLocks noChangeArrowheads="1"/>
          </p:cNvSpPr>
          <p:nvPr/>
        </p:nvSpPr>
        <p:spPr bwMode="auto">
          <a:xfrm>
            <a:off x="1002396" y="5922963"/>
            <a:ext cx="646331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ALICE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4126" name="Text Box 10"/>
          <p:cNvSpPr txBox="1">
            <a:spLocks noChangeArrowheads="1"/>
          </p:cNvSpPr>
          <p:nvPr/>
        </p:nvSpPr>
        <p:spPr bwMode="auto">
          <a:xfrm>
            <a:off x="1616190" y="5156200"/>
            <a:ext cx="1420582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Détecteur CMOS</a:t>
            </a:r>
          </a:p>
          <a:p>
            <a:r>
              <a:rPr lang="fr-FR" dirty="0"/>
              <a:t>(partie numérique</a:t>
            </a:r>
            <a:r>
              <a:rPr lang="fr-FR" dirty="0" smtClean="0"/>
              <a:t>)</a:t>
            </a:r>
          </a:p>
          <a:p>
            <a:r>
              <a:rPr lang="fr-FR" dirty="0" smtClean="0"/>
              <a:t>du MFT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14" y="5137150"/>
            <a:ext cx="1538286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2578100" y="6138863"/>
            <a:ext cx="26162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Circuit de lecture </a:t>
            </a:r>
            <a:r>
              <a:rPr lang="fr-FR" dirty="0" smtClean="0"/>
              <a:t>du </a:t>
            </a:r>
            <a:r>
              <a:rPr lang="fr-FR" dirty="0" err="1" smtClean="0"/>
              <a:t>tracker</a:t>
            </a:r>
            <a:r>
              <a:rPr lang="fr-FR" dirty="0" smtClean="0"/>
              <a:t> central</a:t>
            </a:r>
            <a:endParaRPr lang="fr-FR" dirty="0"/>
          </a:p>
        </p:txBody>
      </p:sp>
      <p:sp>
        <p:nvSpPr>
          <p:cNvPr id="87" name="AutoShape 46"/>
          <p:cNvSpPr>
            <a:spLocks noChangeArrowheads="1"/>
          </p:cNvSpPr>
          <p:nvPr/>
        </p:nvSpPr>
        <p:spPr bwMode="auto">
          <a:xfrm>
            <a:off x="1706205" y="2038350"/>
            <a:ext cx="3143250" cy="1446213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19050" algn="ctr">
            <a:solidFill>
              <a:srgbClr val="BAFCCE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pSp>
        <p:nvGrpSpPr>
          <p:cNvPr id="4119" name="Group 46"/>
          <p:cNvGrpSpPr>
            <a:grpSpLocks/>
          </p:cNvGrpSpPr>
          <p:nvPr/>
        </p:nvGrpSpPr>
        <p:grpSpPr bwMode="auto">
          <a:xfrm>
            <a:off x="1735462" y="2225675"/>
            <a:ext cx="2892425" cy="1165225"/>
            <a:chOff x="1967" y="492"/>
            <a:chExt cx="1822" cy="734"/>
          </a:xfrm>
        </p:grpSpPr>
        <p:pic>
          <p:nvPicPr>
            <p:cNvPr id="4127" name="Picture 3" descr="Tokai2Kamiokande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02" y="492"/>
              <a:ext cx="108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8" name="Text Box 4"/>
            <p:cNvSpPr txBox="1">
              <a:spLocks noChangeArrowheads="1"/>
            </p:cNvSpPr>
            <p:nvPr/>
          </p:nvSpPr>
          <p:spPr bwMode="auto">
            <a:xfrm>
              <a:off x="1967" y="1061"/>
              <a:ext cx="1822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Circuit de lecture  pour TPC argon liquid</a:t>
              </a:r>
            </a:p>
          </p:txBody>
        </p:sp>
        <p:sp>
          <p:nvSpPr>
            <p:cNvPr id="4129" name="Text Box 9"/>
            <p:cNvSpPr txBox="1">
              <a:spLocks noChangeArrowheads="1"/>
            </p:cNvSpPr>
            <p:nvPr/>
          </p:nvSpPr>
          <p:spPr bwMode="auto">
            <a:xfrm>
              <a:off x="2184" y="895"/>
              <a:ext cx="327" cy="19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T2K</a:t>
              </a:r>
            </a:p>
          </p:txBody>
        </p:sp>
        <p:pic>
          <p:nvPicPr>
            <p:cNvPr id="4130" name="Picture 10" descr="P125002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54" y="635"/>
              <a:ext cx="51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4241147" y="5846763"/>
            <a:ext cx="595035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LHCb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52" name="Picture 3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83376" y="2457450"/>
            <a:ext cx="1736724" cy="17846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6817184" y="3890963"/>
            <a:ext cx="1678665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Caméra</a:t>
            </a:r>
            <a:r>
              <a:rPr lang="en-US" sz="1400" dirty="0" smtClean="0">
                <a:solidFill>
                  <a:srgbClr val="FF0000"/>
                </a:solidFill>
              </a:rPr>
              <a:t> Compton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 bwMode="auto">
          <a:xfrm>
            <a:off x="294467" y="660400"/>
            <a:ext cx="8655804" cy="58547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4932" y="752309"/>
            <a:ext cx="840696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buFontTx/>
              <a:buBlip>
                <a:blip r:embed="rId2"/>
              </a:buBlip>
            </a:pPr>
            <a:r>
              <a:rPr lang="fr-FR" sz="1400" dirty="0" smtClean="0">
                <a:solidFill>
                  <a:srgbClr val="7030A0"/>
                </a:solidFill>
              </a:rPr>
              <a:t>  </a:t>
            </a:r>
            <a:r>
              <a:rPr lang="fr-FR" sz="1600" dirty="0" smtClean="0">
                <a:solidFill>
                  <a:srgbClr val="7030A0"/>
                </a:solidFill>
              </a:rPr>
              <a:t>Notre histoire est fortement associée au LHC</a:t>
            </a:r>
          </a:p>
          <a:p>
            <a:pPr algn="l">
              <a:lnSpc>
                <a:spcPct val="200000"/>
              </a:lnSpc>
            </a:pPr>
            <a:r>
              <a:rPr lang="fr-FR" sz="1600" dirty="0" smtClean="0">
                <a:solidFill>
                  <a:srgbClr val="7030A0"/>
                </a:solidFill>
                <a:sym typeface="Wingdings" pitchFamily="2" charset="2"/>
              </a:rPr>
              <a:t>	 implication naturelle dans les </a:t>
            </a:r>
            <a:r>
              <a:rPr lang="fr-FR" sz="1600" i="1" dirty="0" smtClean="0">
                <a:solidFill>
                  <a:srgbClr val="7030A0"/>
                </a:solidFill>
                <a:sym typeface="Wingdings" pitchFamily="2" charset="2"/>
              </a:rPr>
              <a:t>upgrade </a:t>
            </a:r>
            <a:r>
              <a:rPr lang="fr-FR" sz="1600" dirty="0" smtClean="0">
                <a:solidFill>
                  <a:srgbClr val="7030A0"/>
                </a:solidFill>
                <a:sym typeface="Wingdings" pitchFamily="2" charset="2"/>
              </a:rPr>
              <a:t>des détecteurs</a:t>
            </a:r>
          </a:p>
          <a:p>
            <a:pPr algn="l">
              <a:lnSpc>
                <a:spcPct val="200000"/>
              </a:lnSpc>
              <a:buBlip>
                <a:blip r:embed="rId2"/>
              </a:buBlip>
            </a:pPr>
            <a:r>
              <a:rPr lang="fr-FR" sz="1600" dirty="0" smtClean="0">
                <a:solidFill>
                  <a:srgbClr val="7030A0"/>
                </a:solidFill>
                <a:sym typeface="Wingdings" pitchFamily="2" charset="2"/>
              </a:rPr>
              <a:t> Les priorités de financement de l’IN2P3 ne sont pas encore clairement établies</a:t>
            </a:r>
          </a:p>
          <a:p>
            <a:pPr algn="l">
              <a:lnSpc>
                <a:spcPct val="200000"/>
              </a:lnSpc>
            </a:pPr>
            <a:r>
              <a:rPr lang="fr-FR" sz="1600" dirty="0" smtClean="0">
                <a:solidFill>
                  <a:srgbClr val="7030A0"/>
                </a:solidFill>
                <a:sym typeface="Wingdings" pitchFamily="2" charset="2"/>
              </a:rPr>
              <a:t>	 nécessité d’être présent sur plusieurs projets</a:t>
            </a:r>
          </a:p>
          <a:p>
            <a:pPr algn="l">
              <a:lnSpc>
                <a:spcPct val="200000"/>
              </a:lnSpc>
              <a:buFontTx/>
              <a:buBlip>
                <a:blip r:embed="rId2"/>
              </a:buBlip>
            </a:pPr>
            <a:r>
              <a:rPr lang="fr-FR" sz="1600" dirty="0" smtClean="0">
                <a:solidFill>
                  <a:srgbClr val="7030A0"/>
                </a:solidFill>
                <a:sym typeface="Wingdings" pitchFamily="2" charset="2"/>
              </a:rPr>
              <a:t> Forte implication ces dernières années dans des projets « relais »: ILC et médical</a:t>
            </a:r>
          </a:p>
          <a:p>
            <a:pPr lvl="2" algn="l">
              <a:lnSpc>
                <a:spcPct val="200000"/>
              </a:lnSpc>
              <a:buFont typeface="Wingdings"/>
              <a:buChar char="à"/>
            </a:pPr>
            <a:r>
              <a:rPr lang="fr-FR" sz="1600" dirty="0" smtClean="0">
                <a:solidFill>
                  <a:srgbClr val="7030A0"/>
                </a:solidFill>
                <a:sym typeface="Wingdings" pitchFamily="2" charset="2"/>
              </a:rPr>
              <a:t> Financements (à court terme) assurés pour les projets médicaux et T2K</a:t>
            </a:r>
          </a:p>
          <a:p>
            <a:pPr lvl="2" algn="l">
              <a:lnSpc>
                <a:spcPct val="200000"/>
              </a:lnSpc>
              <a:buFont typeface="Wingdings"/>
              <a:buChar char="à"/>
            </a:pPr>
            <a:r>
              <a:rPr lang="fr-FR" sz="1600" dirty="0" smtClean="0">
                <a:solidFill>
                  <a:srgbClr val="7030A0"/>
                </a:solidFill>
                <a:sym typeface="Wingdings" pitchFamily="2" charset="2"/>
              </a:rPr>
              <a:t> Rester présent dans les projets ILC/Calice, malgré la baisse des moyens</a:t>
            </a:r>
          </a:p>
          <a:p>
            <a:pPr algn="l">
              <a:lnSpc>
                <a:spcPct val="200000"/>
              </a:lnSpc>
              <a:buFontTx/>
              <a:buBlip>
                <a:blip r:embed="rId2"/>
              </a:buBlip>
            </a:pPr>
            <a:r>
              <a:rPr lang="fr-FR" sz="1600" dirty="0" smtClean="0">
                <a:solidFill>
                  <a:srgbClr val="7030A0"/>
                </a:solidFill>
                <a:sym typeface="Wingdings" pitchFamily="2" charset="2"/>
              </a:rPr>
              <a:t> Forte incitation à développer des projets de valorisation</a:t>
            </a:r>
          </a:p>
          <a:p>
            <a:pPr lvl="2" algn="l">
              <a:lnSpc>
                <a:spcPct val="200000"/>
              </a:lnSpc>
              <a:buFont typeface="Wingdings"/>
              <a:buChar char="à"/>
            </a:pPr>
            <a:r>
              <a:rPr lang="fr-FR" sz="1600" dirty="0" smtClean="0">
                <a:solidFill>
                  <a:srgbClr val="7030A0"/>
                </a:solidFill>
                <a:sym typeface="Wingdings" pitchFamily="2" charset="2"/>
              </a:rPr>
              <a:t> Ne pas compromettre notre cœur de métier associé aux expériences de physique des particules   </a:t>
            </a:r>
          </a:p>
          <a:p>
            <a:pPr lvl="2" algn="l">
              <a:lnSpc>
                <a:spcPct val="200000"/>
              </a:lnSpc>
              <a:buFont typeface="Wingdings"/>
              <a:buChar char="à"/>
            </a:pPr>
            <a:r>
              <a:rPr lang="fr-FR" sz="1600" dirty="0" smtClean="0">
                <a:solidFill>
                  <a:srgbClr val="7030A0"/>
                </a:solidFill>
                <a:sym typeface="Wingdings" pitchFamily="2" charset="2"/>
              </a:rPr>
              <a:t> Susciter des contrats de collaborations de recherche</a:t>
            </a:r>
          </a:p>
          <a:p>
            <a:pPr lvl="2" algn="l">
              <a:lnSpc>
                <a:spcPct val="200000"/>
              </a:lnSpc>
            </a:pPr>
            <a:endParaRPr lang="fr-FR" sz="1600" dirty="0" smtClean="0">
              <a:solidFill>
                <a:srgbClr val="7030A0"/>
              </a:solidFill>
              <a:sym typeface="Wingdings" pitchFamily="2" charset="2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446519" y="254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679391"/>
            <a:ext cx="48006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446519" y="25400"/>
            <a:ext cx="7086600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Upgrade LHC: </a:t>
            </a:r>
            <a:r>
              <a:rPr lang="fr-FR" dirty="0" err="1" smtClean="0">
                <a:solidFill>
                  <a:srgbClr val="0070C0"/>
                </a:solidFill>
              </a:rPr>
              <a:t>TileCal</a:t>
            </a:r>
            <a:r>
              <a:rPr lang="fr-FR" dirty="0" smtClean="0">
                <a:solidFill>
                  <a:srgbClr val="0070C0"/>
                </a:solidFill>
              </a:rPr>
              <a:t> d’Atlas</a:t>
            </a:r>
          </a:p>
        </p:txBody>
      </p:sp>
      <p:pic>
        <p:nvPicPr>
          <p:cNvPr id="5" name="Picture 9" descr="http://atlas.ch/atlas_photos/selected-photos/logos/ATLAS_White_480x720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8916" y="540327"/>
            <a:ext cx="9286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058" y="4054003"/>
            <a:ext cx="2699348" cy="178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" name="Image 13" descr="LHC_cou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044" y="714897"/>
            <a:ext cx="3796937" cy="3066472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8108" y="4091554"/>
            <a:ext cx="3445830" cy="226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auto">
          <a:xfrm>
            <a:off x="5976851" y="673331"/>
            <a:ext cx="831273" cy="24106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400570" y="3125584"/>
            <a:ext cx="1385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Détecteur ATLAS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943451" y="5859856"/>
            <a:ext cx="2719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Tiroir à </a:t>
            </a:r>
            <a:r>
              <a:rPr lang="fr-FR" dirty="0" err="1" smtClean="0"/>
              <a:t>PMTs</a:t>
            </a:r>
            <a:r>
              <a:rPr lang="fr-FR" dirty="0" smtClean="0"/>
              <a:t> et système électronique</a:t>
            </a:r>
          </a:p>
          <a:p>
            <a:r>
              <a:rPr lang="fr-FR" dirty="0" smtClean="0"/>
              <a:t>d’un module du </a:t>
            </a:r>
            <a:r>
              <a:rPr lang="fr-FR" dirty="0" err="1" smtClean="0"/>
              <a:t>TileCal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298743" y="6360929"/>
            <a:ext cx="1428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Module du </a:t>
            </a:r>
            <a:r>
              <a:rPr lang="fr-FR" dirty="0" err="1" smtClean="0"/>
              <a:t>TileCal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V="1">
            <a:off x="2784764" y="2585258"/>
            <a:ext cx="1321723" cy="66505"/>
          </a:xfrm>
          <a:prstGeom prst="straightConnector1">
            <a:avLst/>
          </a:prstGeom>
          <a:noFill/>
          <a:ln w="25400">
            <a:solidFill>
              <a:srgbClr val="00206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25"/>
          <p:cNvCxnSpPr/>
          <p:nvPr/>
        </p:nvCxnSpPr>
        <p:spPr bwMode="auto">
          <a:xfrm>
            <a:off x="6666807" y="1953491"/>
            <a:ext cx="55726" cy="2051242"/>
          </a:xfrm>
          <a:prstGeom prst="straightConnector1">
            <a:avLst/>
          </a:prstGeom>
          <a:noFill/>
          <a:ln w="254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 bwMode="auto">
          <a:xfrm>
            <a:off x="1939637" y="2521528"/>
            <a:ext cx="831273" cy="241069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" name="Connecteur droit avec flèche 17"/>
          <p:cNvCxnSpPr/>
          <p:nvPr/>
        </p:nvCxnSpPr>
        <p:spPr bwMode="auto">
          <a:xfrm>
            <a:off x="3632200" y="5334000"/>
            <a:ext cx="23368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46519" y="25400"/>
            <a:ext cx="7086600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Upgrade LHC: </a:t>
            </a:r>
            <a:r>
              <a:rPr lang="fr-FR" dirty="0" err="1" smtClean="0">
                <a:solidFill>
                  <a:srgbClr val="0070C0"/>
                </a:solidFill>
              </a:rPr>
              <a:t>TileCal</a:t>
            </a:r>
            <a:r>
              <a:rPr lang="fr-FR" dirty="0" smtClean="0">
                <a:solidFill>
                  <a:srgbClr val="0070C0"/>
                </a:solidFill>
              </a:rPr>
              <a:t> d’Atlas</a:t>
            </a: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303714" y="1220590"/>
            <a:ext cx="7615645" cy="86220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 algn="l"/>
            <a:r>
              <a:rPr lang="fr-FR" sz="1400" dirty="0" smtClean="0">
                <a:solidFill>
                  <a:srgbClr val="000000"/>
                </a:solidFill>
              </a:rPr>
              <a:t>Implication progressive du pôle MicRhAu depuis </a:t>
            </a:r>
            <a:r>
              <a:rPr lang="fr-FR" sz="1400" dirty="0" smtClean="0">
                <a:solidFill>
                  <a:srgbClr val="6600CC"/>
                </a:solidFill>
              </a:rPr>
              <a:t>2009</a:t>
            </a:r>
          </a:p>
          <a:p>
            <a:pPr lvl="0" algn="l"/>
            <a:r>
              <a:rPr lang="fr-FR" sz="1400" dirty="0" smtClean="0">
                <a:solidFill>
                  <a:srgbClr val="000000"/>
                </a:solidFill>
              </a:rPr>
              <a:t>Au départ collaboration (informelle) avec </a:t>
            </a:r>
            <a:r>
              <a:rPr lang="fr-FR" sz="1400" dirty="0" err="1" smtClean="0">
                <a:solidFill>
                  <a:srgbClr val="000000"/>
                </a:solidFill>
              </a:rPr>
              <a:t>Univ</a:t>
            </a:r>
            <a:r>
              <a:rPr lang="fr-FR" sz="1400" dirty="0" smtClean="0">
                <a:solidFill>
                  <a:srgbClr val="000000"/>
                </a:solidFill>
              </a:rPr>
              <a:t>. Chicago (J.F.</a:t>
            </a:r>
            <a:r>
              <a:rPr lang="fr-FR" sz="1400" dirty="0" err="1" smtClean="0">
                <a:solidFill>
                  <a:srgbClr val="000000"/>
                </a:solidFill>
              </a:rPr>
              <a:t>Genat</a:t>
            </a:r>
            <a:r>
              <a:rPr lang="fr-FR" sz="1400" dirty="0" smtClean="0">
                <a:solidFill>
                  <a:srgbClr val="000000"/>
                </a:solidFill>
              </a:rPr>
              <a:t> ) puis </a:t>
            </a:r>
            <a:r>
              <a:rPr lang="fr-FR" sz="1400" dirty="0" smtClean="0">
                <a:solidFill>
                  <a:srgbClr val="6600CC"/>
                </a:solidFill>
              </a:rPr>
              <a:t>responsabilité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smtClean="0">
                <a:solidFill>
                  <a:srgbClr val="6600CC"/>
                </a:solidFill>
              </a:rPr>
              <a:t>complète</a:t>
            </a:r>
            <a:r>
              <a:rPr lang="fr-FR" sz="1400" dirty="0" smtClean="0">
                <a:solidFill>
                  <a:srgbClr val="000000"/>
                </a:solidFill>
              </a:rPr>
              <a:t> suite retrait de Chicago</a:t>
            </a:r>
          </a:p>
          <a:p>
            <a:pPr lvl="0" algn="l"/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1800" y="885557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Historique</a:t>
            </a:r>
            <a:endParaRPr lang="fr-FR" sz="1400" dirty="0"/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291014" y="2617590"/>
            <a:ext cx="8611686" cy="8114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chemeClr val="tx1"/>
                </a:solidFill>
              </a:rPr>
              <a:t>Responsabilité complète du développement @ MicRhAu</a:t>
            </a:r>
          </a:p>
          <a:p>
            <a:pPr algn="l"/>
            <a:r>
              <a:rPr lang="fr-FR" sz="1400" dirty="0" smtClean="0">
                <a:solidFill>
                  <a:schemeClr val="tx1"/>
                </a:solidFill>
              </a:rPr>
              <a:t>Soutien de la colla</a:t>
            </a:r>
            <a:r>
              <a:rPr lang="fr-FR" sz="1400" dirty="0" smtClean="0">
                <a:solidFill>
                  <a:srgbClr val="000000"/>
                </a:solidFill>
              </a:rPr>
              <a:t>boration </a:t>
            </a:r>
            <a:r>
              <a:rPr lang="fr-FR" sz="1400" dirty="0" err="1" smtClean="0">
                <a:solidFill>
                  <a:srgbClr val="000000"/>
                </a:solidFill>
              </a:rPr>
              <a:t>TileCal</a:t>
            </a:r>
            <a:r>
              <a:rPr lang="fr-FR" sz="1400" dirty="0" smtClean="0">
                <a:solidFill>
                  <a:srgbClr val="000000"/>
                </a:solidFill>
              </a:rPr>
              <a:t>/Atlas pour l’étude d’une solution intégrée</a:t>
            </a:r>
          </a:p>
          <a:p>
            <a:pPr algn="l"/>
            <a:r>
              <a:rPr lang="fr-FR" sz="1400" dirty="0" smtClean="0">
                <a:solidFill>
                  <a:srgbClr val="6600CC"/>
                </a:solidFill>
              </a:rPr>
              <a:t>Concurrence</a:t>
            </a:r>
            <a:r>
              <a:rPr lang="fr-FR" sz="1400" dirty="0" smtClean="0">
                <a:solidFill>
                  <a:srgbClr val="000000"/>
                </a:solidFill>
              </a:rPr>
              <a:t> de Chicago pour solution en composants </a:t>
            </a:r>
            <a:r>
              <a:rPr lang="fr-FR" sz="1400" dirty="0" smtClean="0">
                <a:solidFill>
                  <a:srgbClr val="000000"/>
                </a:solidFill>
              </a:rPr>
              <a:t>discrets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9274" y="22825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Positionnement du pôle / collaborations</a:t>
            </a:r>
            <a:endParaRPr lang="fr-FR" sz="1400" dirty="0"/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341814" y="4001890"/>
            <a:ext cx="8611686" cy="6463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chemeClr val="tx1"/>
                </a:solidFill>
              </a:rPr>
              <a:t>Validation de la lecture et du traitement analogique du signal par le circuit FATALIC</a:t>
            </a:r>
          </a:p>
          <a:p>
            <a:pPr algn="l"/>
            <a:r>
              <a:rPr lang="fr-FR" sz="1400" dirty="0" smtClean="0">
                <a:solidFill>
                  <a:schemeClr val="tx1"/>
                </a:solidFill>
              </a:rPr>
              <a:t>Intérêt croissant de la collaboration pour la version intégrée</a:t>
            </a:r>
          </a:p>
          <a:p>
            <a:pPr algn="l"/>
            <a:endParaRPr lang="fr-FR" sz="1400" dirty="0" smtClean="0">
              <a:solidFill>
                <a:srgbClr val="000000"/>
              </a:solidFill>
            </a:endParaRPr>
          </a:p>
          <a:p>
            <a:pPr lvl="0" algn="l"/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0074" y="36668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Résultats</a:t>
            </a:r>
            <a:endParaRPr lang="fr-FR" sz="1400" dirty="0"/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303714" y="5284590"/>
            <a:ext cx="8611686" cy="7606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chemeClr val="tx1"/>
                </a:solidFill>
              </a:rPr>
              <a:t>Réalisation du convertisseur analogique-numérique </a:t>
            </a:r>
            <a:r>
              <a:rPr lang="fr-FR" sz="1400" dirty="0" smtClean="0">
                <a:solidFill>
                  <a:schemeClr val="tx1"/>
                </a:solidFill>
              </a:rPr>
              <a:t>(ADC 12 </a:t>
            </a:r>
            <a:r>
              <a:rPr lang="fr-FR" sz="1400" dirty="0" smtClean="0">
                <a:solidFill>
                  <a:schemeClr val="tx1"/>
                </a:solidFill>
              </a:rPr>
              <a:t>bits – 40MS/s)</a:t>
            </a:r>
          </a:p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chemeClr val="tx1"/>
                </a:solidFill>
              </a:rPr>
              <a:t>Solution intégration </a:t>
            </a:r>
            <a:r>
              <a:rPr lang="fr-FR" sz="1400" dirty="0" smtClean="0">
                <a:solidFill>
                  <a:schemeClr val="tx1"/>
                </a:solidFill>
              </a:rPr>
              <a:t>numérique pour la </a:t>
            </a:r>
            <a:r>
              <a:rPr lang="fr-FR" sz="1400" dirty="0" smtClean="0">
                <a:solidFill>
                  <a:schemeClr val="tx1"/>
                </a:solidFill>
              </a:rPr>
              <a:t>calibration à valider</a:t>
            </a:r>
            <a:endParaRPr lang="fr-FR" sz="14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fr-FR" sz="1400" dirty="0" smtClean="0">
              <a:solidFill>
                <a:schemeClr val="tx1"/>
              </a:solidFill>
            </a:endParaRPr>
          </a:p>
          <a:p>
            <a:pPr algn="l"/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1974" y="49495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Perspectives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://atlas.ch/atlas_photos/selected-photos/logos/ATLAS_White_480x720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193" y="1379913"/>
            <a:ext cx="9286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" name="Image 13" descr="LHC_cou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551" y="789710"/>
            <a:ext cx="3796937" cy="3066472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446519" y="25400"/>
            <a:ext cx="7086600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Upgrade LHC: </a:t>
            </a:r>
            <a:r>
              <a:rPr lang="fr-FR" dirty="0" err="1" smtClean="0">
                <a:solidFill>
                  <a:srgbClr val="0070C0"/>
                </a:solidFill>
              </a:rPr>
              <a:t>Tracker</a:t>
            </a:r>
            <a:r>
              <a:rPr lang="fr-FR" dirty="0" smtClean="0">
                <a:solidFill>
                  <a:srgbClr val="0070C0"/>
                </a:solidFill>
              </a:rPr>
              <a:t> CMS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9134" y="1039265"/>
            <a:ext cx="4692980" cy="245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5338" y="4012968"/>
            <a:ext cx="3275215" cy="219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avec flèche 15"/>
          <p:cNvCxnSpPr>
            <a:stCxn id="17" idx="3"/>
          </p:cNvCxnSpPr>
          <p:nvPr/>
        </p:nvCxnSpPr>
        <p:spPr bwMode="auto">
          <a:xfrm flipV="1">
            <a:off x="2114205" y="2585259"/>
            <a:ext cx="2324791" cy="721822"/>
          </a:xfrm>
          <a:prstGeom prst="straightConnector1">
            <a:avLst/>
          </a:prstGeom>
          <a:noFill/>
          <a:ln w="25400">
            <a:solidFill>
              <a:srgbClr val="00206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1282932" y="3186546"/>
            <a:ext cx="831273" cy="241069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717621" y="731519"/>
            <a:ext cx="1226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Détecteur CMS 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 bwMode="auto">
          <a:xfrm flipH="1">
            <a:off x="5346700" y="1903615"/>
            <a:ext cx="788094" cy="1995285"/>
          </a:xfrm>
          <a:prstGeom prst="straightConnector1">
            <a:avLst/>
          </a:prstGeom>
          <a:noFill/>
          <a:ln w="254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ZoneTexte 21"/>
          <p:cNvSpPr txBox="1"/>
          <p:nvPr/>
        </p:nvSpPr>
        <p:spPr>
          <a:xfrm>
            <a:off x="3700496" y="6253940"/>
            <a:ext cx="1858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Tracker</a:t>
            </a:r>
            <a:r>
              <a:rPr lang="fr-FR" dirty="0" smtClean="0"/>
              <a:t> de CMS (</a:t>
            </a:r>
            <a:r>
              <a:rPr lang="fr-FR" dirty="0" err="1" smtClean="0"/>
              <a:t>strip</a:t>
            </a:r>
            <a:r>
              <a:rPr lang="fr-FR" dirty="0" smtClean="0"/>
              <a:t> Si)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46519" y="25400"/>
            <a:ext cx="7086600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Upgrade LHC: </a:t>
            </a:r>
            <a:r>
              <a:rPr lang="fr-FR" dirty="0" err="1" smtClean="0">
                <a:solidFill>
                  <a:srgbClr val="0070C0"/>
                </a:solidFill>
              </a:rPr>
              <a:t>Tracker</a:t>
            </a:r>
            <a:r>
              <a:rPr lang="fr-FR" dirty="0" smtClean="0">
                <a:solidFill>
                  <a:srgbClr val="0070C0"/>
                </a:solidFill>
              </a:rPr>
              <a:t> CMS</a:t>
            </a: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329114" y="1220591"/>
            <a:ext cx="8268786" cy="58280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 algn="l"/>
            <a:r>
              <a:rPr lang="fr-FR" sz="1400" dirty="0" smtClean="0">
                <a:solidFill>
                  <a:srgbClr val="6600CC"/>
                </a:solidFill>
              </a:rPr>
              <a:t>Historiquement</a:t>
            </a:r>
            <a:r>
              <a:rPr lang="fr-FR" sz="1400" dirty="0" smtClean="0">
                <a:solidFill>
                  <a:srgbClr val="000000"/>
                </a:solidFill>
              </a:rPr>
              <a:t> IPNL impliqué sur </a:t>
            </a:r>
            <a:r>
              <a:rPr lang="fr-FR" sz="1400" dirty="0" err="1" smtClean="0">
                <a:solidFill>
                  <a:srgbClr val="000000"/>
                </a:solidFill>
              </a:rPr>
              <a:t>Ecal</a:t>
            </a:r>
            <a:r>
              <a:rPr lang="fr-FR" sz="1400" dirty="0" smtClean="0">
                <a:solidFill>
                  <a:srgbClr val="000000"/>
                </a:solidFill>
              </a:rPr>
              <a:t> et </a:t>
            </a:r>
            <a:r>
              <a:rPr lang="fr-FR" sz="1400" dirty="0" err="1" smtClean="0">
                <a:solidFill>
                  <a:srgbClr val="000000"/>
                </a:solidFill>
              </a:rPr>
              <a:t>Preshower</a:t>
            </a:r>
            <a:r>
              <a:rPr lang="fr-FR" sz="1400" dirty="0" smtClean="0">
                <a:solidFill>
                  <a:srgbClr val="000000"/>
                </a:solidFill>
              </a:rPr>
              <a:t> de CMS – Circuit </a:t>
            </a:r>
            <a:r>
              <a:rPr lang="fr-FR" sz="1400" dirty="0" err="1" smtClean="0">
                <a:solidFill>
                  <a:srgbClr val="000000"/>
                </a:solidFill>
              </a:rPr>
              <a:t>transceiver</a:t>
            </a:r>
            <a:r>
              <a:rPr lang="fr-FR" sz="1400" dirty="0" smtClean="0">
                <a:solidFill>
                  <a:srgbClr val="000000"/>
                </a:solidFill>
              </a:rPr>
              <a:t> LVDS/CMOS  </a:t>
            </a:r>
          </a:p>
          <a:p>
            <a:pPr lvl="0" algn="l"/>
            <a:r>
              <a:rPr lang="fr-FR" sz="1400" dirty="0" smtClean="0">
                <a:solidFill>
                  <a:srgbClr val="000000"/>
                </a:solidFill>
              </a:rPr>
              <a:t>Etude initiée par le </a:t>
            </a:r>
            <a:r>
              <a:rPr lang="fr-FR" sz="1400" dirty="0" smtClean="0">
                <a:solidFill>
                  <a:srgbClr val="6600CC"/>
                </a:solidFill>
              </a:rPr>
              <a:t>R&amp;D</a:t>
            </a:r>
            <a:r>
              <a:rPr lang="fr-FR" sz="1400" dirty="0" smtClean="0">
                <a:solidFill>
                  <a:srgbClr val="000000"/>
                </a:solidFill>
              </a:rPr>
              <a:t> axé sur la technologie </a:t>
            </a:r>
            <a:r>
              <a:rPr lang="fr-FR" sz="1400" dirty="0" smtClean="0">
                <a:solidFill>
                  <a:srgbClr val="6600CC"/>
                </a:solidFill>
              </a:rPr>
              <a:t>IBM 130nm</a:t>
            </a:r>
          </a:p>
          <a:p>
            <a:pPr lvl="0" algn="l"/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1800" y="949057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Historique</a:t>
            </a:r>
            <a:endParaRPr lang="fr-FR" sz="1400" dirty="0"/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291014" y="2465190"/>
            <a:ext cx="8611686" cy="9765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Position  forte de </a:t>
            </a:r>
            <a:r>
              <a:rPr lang="fr-FR" sz="1400" dirty="0" smtClean="0">
                <a:solidFill>
                  <a:srgbClr val="6600CC"/>
                </a:solidFill>
              </a:rPr>
              <a:t>l’Imperial </a:t>
            </a:r>
            <a:r>
              <a:rPr lang="fr-FR" sz="1400" dirty="0" err="1" smtClean="0">
                <a:solidFill>
                  <a:srgbClr val="6600CC"/>
                </a:solidFill>
              </a:rPr>
              <a:t>College</a:t>
            </a:r>
            <a:r>
              <a:rPr lang="fr-FR" sz="1400" dirty="0" smtClean="0">
                <a:solidFill>
                  <a:srgbClr val="6600CC"/>
                </a:solidFill>
              </a:rPr>
              <a:t> of London </a:t>
            </a:r>
            <a:r>
              <a:rPr lang="fr-FR" sz="1400" dirty="0" smtClean="0">
                <a:solidFill>
                  <a:srgbClr val="000000"/>
                </a:solidFill>
              </a:rPr>
              <a:t>dans la collaboration CMS</a:t>
            </a:r>
          </a:p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Forte </a:t>
            </a:r>
            <a:r>
              <a:rPr lang="fr-FR" sz="1400" dirty="0" smtClean="0">
                <a:solidFill>
                  <a:srgbClr val="6600CC"/>
                </a:solidFill>
              </a:rPr>
              <a:t>concurrence</a:t>
            </a:r>
            <a:r>
              <a:rPr lang="fr-FR" sz="1400" dirty="0" smtClean="0">
                <a:solidFill>
                  <a:srgbClr val="000000"/>
                </a:solidFill>
              </a:rPr>
              <a:t>  de l’ICL pour la solution </a:t>
            </a:r>
            <a:r>
              <a:rPr lang="fr-FR" sz="1400" dirty="0" err="1" smtClean="0">
                <a:solidFill>
                  <a:srgbClr val="000000"/>
                </a:solidFill>
              </a:rPr>
              <a:t>strip</a:t>
            </a:r>
            <a:r>
              <a:rPr lang="fr-FR" sz="1400" dirty="0" smtClean="0">
                <a:solidFill>
                  <a:srgbClr val="000000"/>
                </a:solidFill>
              </a:rPr>
              <a:t>/</a:t>
            </a:r>
            <a:r>
              <a:rPr lang="fr-FR" sz="1400" dirty="0" err="1" smtClean="0">
                <a:solidFill>
                  <a:srgbClr val="000000"/>
                </a:solidFill>
              </a:rPr>
              <a:t>strip</a:t>
            </a:r>
            <a:endParaRPr lang="fr-FR" sz="1400" dirty="0" smtClean="0">
              <a:solidFill>
                <a:srgbClr val="000000"/>
              </a:solidFill>
            </a:endParaRPr>
          </a:p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Forte </a:t>
            </a:r>
            <a:r>
              <a:rPr lang="fr-FR" sz="1400" dirty="0" smtClean="0">
                <a:solidFill>
                  <a:srgbClr val="6600CC"/>
                </a:solidFill>
              </a:rPr>
              <a:t>concurrence</a:t>
            </a:r>
            <a:r>
              <a:rPr lang="fr-FR" sz="1400" dirty="0" smtClean="0">
                <a:solidFill>
                  <a:srgbClr val="000000"/>
                </a:solidFill>
              </a:rPr>
              <a:t> du CERN pour la solution pixel/</a:t>
            </a:r>
            <a:r>
              <a:rPr lang="fr-FR" sz="1400" dirty="0" err="1" smtClean="0">
                <a:solidFill>
                  <a:srgbClr val="000000"/>
                </a:solidFill>
              </a:rPr>
              <a:t>strip</a:t>
            </a:r>
            <a:endParaRPr lang="fr-FR" sz="1400" dirty="0" smtClean="0">
              <a:solidFill>
                <a:srgbClr val="000000"/>
              </a:solidFill>
            </a:endParaRPr>
          </a:p>
          <a:p>
            <a:pPr algn="l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9274" y="21301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Positionnement du pôle / collaborations</a:t>
            </a:r>
            <a:endParaRPr lang="fr-FR" sz="1400" dirty="0"/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341814" y="4065390"/>
            <a:ext cx="8611686" cy="6463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rgbClr val="6600CC"/>
                </a:solidFill>
              </a:rPr>
              <a:t>Validation</a:t>
            </a:r>
            <a:r>
              <a:rPr lang="fr-FR" sz="1400" dirty="0" smtClean="0">
                <a:solidFill>
                  <a:schemeClr val="tx1"/>
                </a:solidFill>
              </a:rPr>
              <a:t> de l’architecture proposée (circuit FEAFS)</a:t>
            </a:r>
          </a:p>
          <a:p>
            <a:pPr algn="l"/>
            <a:r>
              <a:rPr lang="fr-FR" sz="1400" dirty="0" smtClean="0">
                <a:solidFill>
                  <a:schemeClr val="tx1"/>
                </a:solidFill>
              </a:rPr>
              <a:t>Simulations haut niveau pour l’optimisation de l’architecture</a:t>
            </a:r>
          </a:p>
          <a:p>
            <a:pPr algn="l"/>
            <a:endParaRPr lang="fr-FR" sz="1400" dirty="0" smtClean="0">
              <a:solidFill>
                <a:srgbClr val="000000"/>
              </a:solidFill>
            </a:endParaRPr>
          </a:p>
          <a:p>
            <a:pPr lvl="0" algn="l"/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0074" y="37303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Résultats</a:t>
            </a:r>
            <a:endParaRPr lang="fr-FR" sz="1400" dirty="0"/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303714" y="5562600"/>
            <a:ext cx="8611686" cy="8051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chemeClr val="tx1"/>
                </a:solidFill>
              </a:rPr>
              <a:t>Attente résultat du dépôt projet de financement ANR (solution pixel/</a:t>
            </a:r>
            <a:r>
              <a:rPr lang="fr-FR" sz="1400" dirty="0" err="1" smtClean="0">
                <a:solidFill>
                  <a:schemeClr val="tx1"/>
                </a:solidFill>
              </a:rPr>
              <a:t>strip</a:t>
            </a:r>
            <a:r>
              <a:rPr lang="fr-FR" sz="1400" dirty="0" smtClean="0">
                <a:solidFill>
                  <a:schemeClr val="tx1"/>
                </a:solidFill>
              </a:rPr>
              <a:t> en 65nm)</a:t>
            </a:r>
          </a:p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chemeClr val="tx1"/>
                </a:solidFill>
              </a:rPr>
              <a:t>Positionnement plus clair nécessaire au niveau politique du CERN, de l’IN2P3 et des laboratoires</a:t>
            </a:r>
          </a:p>
          <a:p>
            <a:pPr algn="l">
              <a:lnSpc>
                <a:spcPct val="150000"/>
              </a:lnSpc>
            </a:pPr>
            <a:endParaRPr lang="fr-FR" sz="14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1974" y="52035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Perspectives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://atlas.ch/atlas_photos/selected-photos/logos/ATLAS_White_480x720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91" y="1122218"/>
            <a:ext cx="9286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" name="Image 13" descr="LHC_cou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049" y="532015"/>
            <a:ext cx="3796937" cy="30664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2696095" y="2513215"/>
            <a:ext cx="831273" cy="241069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767855" y="677731"/>
            <a:ext cx="1641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Détecteur ALICE </a:t>
            </a:r>
            <a:endParaRPr lang="fr-FR" sz="1400" dirty="0"/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1446519" y="254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Upgrade LHC: MFT ALICE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 l="11838" t="26163" r="49333" b="32108"/>
          <a:stretch>
            <a:fillRect/>
          </a:stretch>
        </p:blipFill>
        <p:spPr bwMode="auto">
          <a:xfrm>
            <a:off x="2375449" y="4049972"/>
            <a:ext cx="1923501" cy="15500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9124" y="1000213"/>
            <a:ext cx="4945944" cy="260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necteur droit avec flèche 26"/>
          <p:cNvCxnSpPr/>
          <p:nvPr/>
        </p:nvCxnSpPr>
        <p:spPr bwMode="auto">
          <a:xfrm flipV="1">
            <a:off x="5987935" y="1612669"/>
            <a:ext cx="1435330" cy="667790"/>
          </a:xfrm>
          <a:prstGeom prst="straightConnector1">
            <a:avLst/>
          </a:prstGeom>
          <a:noFill/>
          <a:ln w="25400">
            <a:solidFill>
              <a:srgbClr val="00206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9025" y="4508500"/>
            <a:ext cx="752475" cy="67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501122" y="5296577"/>
            <a:ext cx="1891864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 smtClean="0"/>
              <a:t>Exemple de circuit CMOS:</a:t>
            </a:r>
          </a:p>
          <a:p>
            <a:r>
              <a:rPr lang="fr-FR" sz="1050" dirty="0" smtClean="0"/>
              <a:t>MIMOSA 26 (AMS 0.35mm)</a:t>
            </a:r>
          </a:p>
          <a:p>
            <a:r>
              <a:rPr lang="fr-FR" sz="1050" dirty="0" smtClean="0"/>
              <a:t>IPHC Strasbourg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 cstate="print"/>
          <a:srcRect l="18961" t="51852" r="18599" b="11916"/>
          <a:stretch>
            <a:fillRect/>
          </a:stretch>
        </p:blipFill>
        <p:spPr bwMode="auto">
          <a:xfrm>
            <a:off x="4705350" y="4019549"/>
            <a:ext cx="4451938" cy="193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avec flèche 19"/>
          <p:cNvCxnSpPr/>
          <p:nvPr/>
        </p:nvCxnSpPr>
        <p:spPr bwMode="auto">
          <a:xfrm flipH="1">
            <a:off x="5782235" y="2327564"/>
            <a:ext cx="186303" cy="2096518"/>
          </a:xfrm>
          <a:prstGeom prst="straightConnector1">
            <a:avLst/>
          </a:prstGeom>
          <a:noFill/>
          <a:ln w="25400">
            <a:solidFill>
              <a:srgbClr val="00206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Connecteur droit avec flèche 32"/>
          <p:cNvCxnSpPr/>
          <p:nvPr/>
        </p:nvCxnSpPr>
        <p:spPr bwMode="auto">
          <a:xfrm flipV="1">
            <a:off x="1543050" y="4775200"/>
            <a:ext cx="1797050" cy="44450"/>
          </a:xfrm>
          <a:prstGeom prst="straightConnector1">
            <a:avLst/>
          </a:prstGeom>
          <a:noFill/>
          <a:ln w="25400">
            <a:solidFill>
              <a:srgbClr val="00206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ZoneTexte 21"/>
          <p:cNvSpPr txBox="1"/>
          <p:nvPr/>
        </p:nvSpPr>
        <p:spPr>
          <a:xfrm>
            <a:off x="3527662" y="5383990"/>
            <a:ext cx="8322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(</a:t>
            </a:r>
            <a:r>
              <a:rPr lang="fr-FR" sz="700" dirty="0" err="1" smtClean="0"/>
              <a:t>C.Insa</a:t>
            </a:r>
            <a:r>
              <a:rPr lang="fr-FR" sz="700" dirty="0" smtClean="0"/>
              <a:t> @ LPC)</a:t>
            </a:r>
            <a:endParaRPr lang="fr-FR" sz="700" dirty="0"/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V="1">
            <a:off x="3616036" y="2585259"/>
            <a:ext cx="822960" cy="41563"/>
          </a:xfrm>
          <a:prstGeom prst="straightConnector1">
            <a:avLst/>
          </a:prstGeom>
          <a:noFill/>
          <a:ln w="25400">
            <a:solidFill>
              <a:srgbClr val="00206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ZoneTexte 20"/>
          <p:cNvSpPr txBox="1"/>
          <p:nvPr/>
        </p:nvSpPr>
        <p:spPr>
          <a:xfrm>
            <a:off x="4775774" y="5323030"/>
            <a:ext cx="9268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(</a:t>
            </a:r>
            <a:r>
              <a:rPr lang="fr-FR" sz="700" dirty="0" err="1" smtClean="0"/>
              <a:t>F</a:t>
            </a:r>
            <a:r>
              <a:rPr lang="fr-FR" sz="700" dirty="0" err="1" smtClean="0"/>
              <a:t>.Manso</a:t>
            </a:r>
            <a:r>
              <a:rPr lang="fr-FR" sz="700" dirty="0" smtClean="0"/>
              <a:t> </a:t>
            </a:r>
            <a:r>
              <a:rPr lang="fr-FR" sz="700" dirty="0" smtClean="0"/>
              <a:t>@ LPC)</a:t>
            </a:r>
            <a:endParaRPr lang="fr-FR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46519" y="25400"/>
            <a:ext cx="7086600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Upgrade LHC: MFT ALICE</a:t>
            </a: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303714" y="1220590"/>
            <a:ext cx="8433886" cy="79870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 algn="l"/>
            <a:r>
              <a:rPr lang="fr-FR" sz="1400" dirty="0" smtClean="0">
                <a:solidFill>
                  <a:srgbClr val="6600CC"/>
                </a:solidFill>
              </a:rPr>
              <a:t>Eté 2011</a:t>
            </a:r>
            <a:r>
              <a:rPr lang="fr-FR" sz="1400" dirty="0" smtClean="0">
                <a:solidFill>
                  <a:srgbClr val="000000"/>
                </a:solidFill>
              </a:rPr>
              <a:t>: expression d’intérêt du pôle pour implication sur le bloc de traitement numérique des capteurs CMOS</a:t>
            </a:r>
          </a:p>
          <a:p>
            <a:pPr lvl="0" algn="l"/>
            <a:r>
              <a:rPr lang="fr-FR" sz="1400" dirty="0" smtClean="0">
                <a:solidFill>
                  <a:srgbClr val="000000"/>
                </a:solidFill>
              </a:rPr>
              <a:t>Participation aux réunions de travail depuis fin 2011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1800" y="949057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Historique</a:t>
            </a:r>
            <a:endParaRPr lang="fr-FR" sz="1400" dirty="0"/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291014" y="2465190"/>
            <a:ext cx="8611686" cy="8241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Maitrise d’œuvre du projet: CEA</a:t>
            </a:r>
          </a:p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Collaboration étroite avec l’IPHC, impliqué sur le l’</a:t>
            </a:r>
            <a:r>
              <a:rPr lang="fr-FR" sz="1400" dirty="0" err="1" smtClean="0">
                <a:solidFill>
                  <a:srgbClr val="000000"/>
                </a:solidFill>
              </a:rPr>
              <a:t>ugrade</a:t>
            </a:r>
            <a:r>
              <a:rPr lang="fr-FR" sz="1400" dirty="0" smtClean="0">
                <a:solidFill>
                  <a:srgbClr val="000000"/>
                </a:solidFill>
              </a:rPr>
              <a:t> de l’ITS </a:t>
            </a:r>
            <a:r>
              <a:rPr lang="fr-FR" sz="1400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smtClean="0">
                <a:solidFill>
                  <a:srgbClr val="000000"/>
                </a:solidFill>
              </a:rPr>
              <a:t>Savoir faire capteur CMOS</a:t>
            </a:r>
          </a:p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Implication conjointe des équipes Alice du LPC et de l’IPNL</a:t>
            </a:r>
          </a:p>
          <a:p>
            <a:pPr algn="l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9274" y="21301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Positionnement du pôle / collaborations</a:t>
            </a:r>
            <a:endParaRPr lang="fr-FR" sz="1400" dirty="0"/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329114" y="3747890"/>
            <a:ext cx="8611686" cy="3923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/>
            <a:r>
              <a:rPr lang="fr-FR" sz="1400" dirty="0" smtClean="0">
                <a:solidFill>
                  <a:srgbClr val="000000"/>
                </a:solidFill>
              </a:rPr>
              <a:t>Installation des kits fondeurs (</a:t>
            </a:r>
            <a:r>
              <a:rPr lang="fr-FR" sz="1400" dirty="0" err="1" smtClean="0">
                <a:solidFill>
                  <a:srgbClr val="000000"/>
                </a:solidFill>
              </a:rPr>
              <a:t>Tower</a:t>
            </a:r>
            <a:r>
              <a:rPr lang="fr-FR" sz="1400" dirty="0" smtClean="0">
                <a:solidFill>
                  <a:srgbClr val="000000"/>
                </a:solidFill>
              </a:rPr>
              <a:t> Jazz)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0074" y="34128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Résultats</a:t>
            </a:r>
            <a:endParaRPr lang="fr-FR" sz="1400" dirty="0"/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303714" y="4840090"/>
            <a:ext cx="8611686" cy="11670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rgbClr val="6600CC"/>
                </a:solidFill>
              </a:rPr>
              <a:t>Discussions </a:t>
            </a:r>
            <a:r>
              <a:rPr lang="fr-FR" sz="1400" dirty="0" smtClean="0">
                <a:solidFill>
                  <a:schemeClr val="tx1"/>
                </a:solidFill>
              </a:rPr>
              <a:t>approfondies sur les spécificités du cahier des charges du MFT</a:t>
            </a:r>
          </a:p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chemeClr val="tx1"/>
                </a:solidFill>
              </a:rPr>
              <a:t>Participation à un </a:t>
            </a:r>
            <a:r>
              <a:rPr lang="fr-FR" sz="1400" dirty="0" err="1" smtClean="0">
                <a:solidFill>
                  <a:srgbClr val="6600CC"/>
                </a:solidFill>
              </a:rPr>
              <a:t>run</a:t>
            </a:r>
            <a:r>
              <a:rPr lang="fr-FR" sz="1400" dirty="0" smtClean="0">
                <a:solidFill>
                  <a:srgbClr val="6600CC"/>
                </a:solidFill>
              </a:rPr>
              <a:t> conjoint </a:t>
            </a:r>
            <a:r>
              <a:rPr lang="fr-FR" sz="1400" dirty="0" smtClean="0">
                <a:solidFill>
                  <a:schemeClr val="tx1"/>
                </a:solidFill>
              </a:rPr>
              <a:t>MFT/ITS envisagée cet été</a:t>
            </a:r>
          </a:p>
          <a:p>
            <a:pPr algn="l">
              <a:lnSpc>
                <a:spcPct val="150000"/>
              </a:lnSpc>
            </a:pPr>
            <a:r>
              <a:rPr lang="fr-FR" sz="1400" dirty="0" smtClean="0">
                <a:solidFill>
                  <a:schemeClr val="tx1"/>
                </a:solidFill>
              </a:rPr>
              <a:t>Soutien de l’IN2P3 à confirmer</a:t>
            </a:r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1974" y="4505057"/>
            <a:ext cx="384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</a:rPr>
              <a:t>Perspectives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lc_vue_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7179" y="837770"/>
            <a:ext cx="4823390" cy="3411419"/>
          </a:xfrm>
          <a:prstGeom prst="rect">
            <a:avLst/>
          </a:prstGeom>
        </p:spPr>
      </p:pic>
      <p:pic>
        <p:nvPicPr>
          <p:cNvPr id="7" name="Image 6" descr="_ilc_collider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108546"/>
            <a:ext cx="2867654" cy="224155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46519" y="25400"/>
            <a:ext cx="7086600" cy="40005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R&amp;D ILC/CALICE (ECAL &amp; DHACAL)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8719" y="4647738"/>
            <a:ext cx="3245556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389" y="5082020"/>
            <a:ext cx="3810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avec flèche 12"/>
          <p:cNvCxnSpPr/>
          <p:nvPr/>
        </p:nvCxnSpPr>
        <p:spPr bwMode="auto">
          <a:xfrm>
            <a:off x="6724996" y="1803862"/>
            <a:ext cx="99753" cy="2768138"/>
          </a:xfrm>
          <a:prstGeom prst="straightConnector1">
            <a:avLst/>
          </a:prstGeom>
          <a:noFill/>
          <a:ln w="254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/>
          <p:cNvCxnSpPr/>
          <p:nvPr/>
        </p:nvCxnSpPr>
        <p:spPr bwMode="auto">
          <a:xfrm flipH="1">
            <a:off x="3366655" y="1731818"/>
            <a:ext cx="3011978" cy="2806931"/>
          </a:xfrm>
          <a:prstGeom prst="straightConnector1">
            <a:avLst/>
          </a:prstGeom>
          <a:noFill/>
          <a:ln w="254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ZoneTexte 16"/>
          <p:cNvSpPr txBox="1"/>
          <p:nvPr/>
        </p:nvSpPr>
        <p:spPr>
          <a:xfrm>
            <a:off x="279826" y="1848604"/>
            <a:ext cx="3049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Vue du future collisionneur linéaire ILC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887199" y="599331"/>
            <a:ext cx="3084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Concept ILD du détecteur associé à ILC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164975" y="4652357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Détecteur </a:t>
            </a:r>
            <a:r>
              <a:rPr lang="fr-FR" sz="1400" dirty="0" err="1" smtClean="0"/>
              <a:t>HCal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356331" y="4314305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Détecteur </a:t>
            </a:r>
            <a:r>
              <a:rPr lang="fr-FR" sz="1400" dirty="0" err="1" smtClean="0"/>
              <a:t>ECal</a:t>
            </a:r>
            <a:endParaRPr lang="fr-FR" sz="1400" dirty="0"/>
          </a:p>
        </p:txBody>
      </p:sp>
      <p:sp>
        <p:nvSpPr>
          <p:cNvPr id="21" name="Rectangle 20"/>
          <p:cNvSpPr/>
          <p:nvPr/>
        </p:nvSpPr>
        <p:spPr>
          <a:xfrm>
            <a:off x="6293835" y="6324027"/>
            <a:ext cx="25747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http://ilcild.org/ild-detector-systems</a:t>
            </a:r>
            <a:endParaRPr lang="fr-FR" dirty="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0" y="808758"/>
            <a:ext cx="374904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1400" dirty="0">
                <a:sym typeface="Arial" charset="0"/>
              </a:rPr>
              <a:t>ILC "could be the next big adventure in particle physics</a:t>
            </a:r>
            <a:r>
              <a:rPr lang="en-US" sz="1400" b="1" dirty="0">
                <a:sym typeface="Arial" charset="0"/>
              </a:rPr>
              <a:t>"</a:t>
            </a:r>
            <a:endParaRPr lang="en-US" b="1" dirty="0">
              <a:sym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1000" b="1" dirty="0">
                <a:sym typeface="Arial" charset="0"/>
              </a:rPr>
              <a:t>[http://www.linearcollider.org/]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hrau_LR">
  <a:themeElements>
    <a:clrScheme name="michrau_L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hrau_LR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rgbClr val="23346C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rgbClr val="23346C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michrau_L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11893</TotalTime>
  <Words>1301</Words>
  <Application>Microsoft Office PowerPoint</Application>
  <PresentationFormat>Affichage à l'écran (4:3)</PresentationFormat>
  <Paragraphs>232</Paragraphs>
  <Slides>20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michrau_LR</vt:lpstr>
      <vt:lpstr>Projets et Collaborations @ MicRhAu</vt:lpstr>
      <vt:lpstr>Projets @ MicRhAu</vt:lpstr>
      <vt:lpstr>Upgrade LHC: TileCal d’Atlas</vt:lpstr>
      <vt:lpstr>Upgrade LHC: TileCal d’Atlas</vt:lpstr>
      <vt:lpstr>Upgrade LHC: Tracker CMS</vt:lpstr>
      <vt:lpstr>Upgrade LHC: Tracker CMS</vt:lpstr>
      <vt:lpstr>Diapositive 7</vt:lpstr>
      <vt:lpstr>Upgrade LHC: MFT ALICE</vt:lpstr>
      <vt:lpstr>R&amp;D ILC/CALICE (ECAL &amp; DHACAL)</vt:lpstr>
      <vt:lpstr>R&amp;D ILC/CALICE (ECAL &amp; DHACAL)</vt:lpstr>
      <vt:lpstr>Projet T2K</vt:lpstr>
      <vt:lpstr>Projet T2K</vt:lpstr>
      <vt:lpstr>Diapositive 13</vt:lpstr>
      <vt:lpstr>Upgrade LHC: Tracker de LHCb</vt:lpstr>
      <vt:lpstr>Projets en hadronthérapie</vt:lpstr>
      <vt:lpstr>Hadronthérapie: TEP - Temps de Vol (TOF) </vt:lpstr>
      <vt:lpstr>Hadronthérapie: hodoscope faisceau et détecteur silicium </vt:lpstr>
      <vt:lpstr>Projet de valorisation Erebus </vt:lpstr>
      <vt:lpstr>Projet de valorisation Erebus </vt:lpstr>
      <vt:lpstr>Diapositive 20</vt:lpstr>
    </vt:vector>
  </TitlesOfParts>
  <Company>Cornell LEPP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Manen</dc:creator>
  <cp:lastModifiedBy>Royer</cp:lastModifiedBy>
  <cp:revision>1016</cp:revision>
  <dcterms:created xsi:type="dcterms:W3CDTF">2005-11-21T04:08:26Z</dcterms:created>
  <dcterms:modified xsi:type="dcterms:W3CDTF">2012-03-13T07:49:36Z</dcterms:modified>
</cp:coreProperties>
</file>