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ms-office.activeX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51" r:id="rId1"/>
  </p:sldMasterIdLst>
  <p:notesMasterIdLst>
    <p:notesMasterId r:id="rId13"/>
  </p:notesMasterIdLst>
  <p:handoutMasterIdLst>
    <p:handoutMasterId r:id="rId14"/>
  </p:handoutMasterIdLst>
  <p:sldIdLst>
    <p:sldId id="256" r:id="rId2"/>
    <p:sldId id="366" r:id="rId3"/>
    <p:sldId id="361" r:id="rId4"/>
    <p:sldId id="362" r:id="rId5"/>
    <p:sldId id="363" r:id="rId6"/>
    <p:sldId id="364" r:id="rId7"/>
    <p:sldId id="359" r:id="rId8"/>
    <p:sldId id="360" r:id="rId9"/>
    <p:sldId id="369" r:id="rId10"/>
    <p:sldId id="370" r:id="rId11"/>
    <p:sldId id="365" r:id="rId12"/>
  </p:sldIdLst>
  <p:sldSz cx="9144000" cy="6858000" type="screen4x3"/>
  <p:notesSz cx="6623050" cy="981075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FFCCFF"/>
    <a:srgbClr val="BAFCCE"/>
    <a:srgbClr val="00FF00"/>
    <a:srgbClr val="FF0000"/>
    <a:srgbClr val="FF9966"/>
    <a:srgbClr val="99CCFF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354" autoAdjust="0"/>
    <p:restoredTop sz="99884" autoAdjust="0"/>
  </p:normalViewPr>
  <p:slideViewPr>
    <p:cSldViewPr snapToGrid="0">
      <p:cViewPr>
        <p:scale>
          <a:sx n="75" d="100"/>
          <a:sy n="75" d="100"/>
        </p:scale>
        <p:origin x="-1242" y="-8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50" d="100"/>
          <a:sy n="150" d="100"/>
        </p:scale>
        <p:origin x="-1020" y="1146"/>
      </p:cViewPr>
      <p:guideLst>
        <p:guide orient="horz" pos="3090"/>
        <p:guide pos="208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0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base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1263" y="0"/>
            <a:ext cx="2870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18625"/>
            <a:ext cx="2870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base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51263" y="9318625"/>
            <a:ext cx="2870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F1E44C4-1C3D-499E-8D44-2E4E5F1BE1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0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base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51263" y="0"/>
            <a:ext cx="2870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8838" y="735013"/>
            <a:ext cx="4905375" cy="3679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1988" y="4659313"/>
            <a:ext cx="5299075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18625"/>
            <a:ext cx="2870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base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51263" y="9318625"/>
            <a:ext cx="2870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10120D9-A2EC-4D68-8B7C-1A91302ABAD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F626EB-51EF-4381-91C3-80EF050E0A1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fontAlgn="ctr">
              <a:spcBef>
                <a:spcPct val="50000"/>
              </a:spcBef>
              <a:defRPr/>
            </a:pPr>
            <a:endParaRPr lang="fr-FR" sz="2400" b="0" smtClean="0">
              <a:solidFill>
                <a:schemeClr val="tx1"/>
              </a:solidFill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fontAlgn="ctr">
              <a:spcBef>
                <a:spcPct val="50000"/>
              </a:spcBef>
              <a:defRPr/>
            </a:pPr>
            <a:endParaRPr lang="fr-FR" sz="2400" b="0" smtClean="0">
              <a:solidFill>
                <a:schemeClr val="tx1"/>
              </a:solidFill>
            </a:endParaRPr>
          </a:p>
        </p:txBody>
      </p:sp>
      <p:pic>
        <p:nvPicPr>
          <p:cNvPr id="5" name="Picture 21" descr="lp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3450" y="0"/>
            <a:ext cx="5905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1" descr="IN2P3Filaire-Q_SignV copi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0575" y="390525"/>
            <a:ext cx="709613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logo-ucbl-universite_lyon_1-nouveau_logo-300dpi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89625"/>
            <a:ext cx="250507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3" descr="Logo_ipnl_RVB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25" y="87313"/>
            <a:ext cx="12350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1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40688" y="5694363"/>
            <a:ext cx="102552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20" descr="sf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6513" y="773113"/>
            <a:ext cx="3816350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7"/>
          <p:cNvSpPr txBox="1">
            <a:spLocks noChangeArrowheads="1"/>
          </p:cNvSpPr>
          <p:nvPr userDrawn="1"/>
        </p:nvSpPr>
        <p:spPr bwMode="auto">
          <a:xfrm>
            <a:off x="2190750" y="6638925"/>
            <a:ext cx="530383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r>
              <a:rPr lang="fr-FR" dirty="0" smtClean="0"/>
              <a:t>Réunion du Comité de Pilotage du Pôle MicRhAu @ Clermont – 13 mars 2012</a:t>
            </a:r>
          </a:p>
        </p:txBody>
      </p:sp>
      <p:sp>
        <p:nvSpPr>
          <p:cNvPr id="12" name="Line 17"/>
          <p:cNvSpPr>
            <a:spLocks noChangeShapeType="1"/>
          </p:cNvSpPr>
          <p:nvPr userDrawn="1"/>
        </p:nvSpPr>
        <p:spPr bwMode="auto">
          <a:xfrm>
            <a:off x="0" y="6653213"/>
            <a:ext cx="91440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17092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7"/>
          <p:cNvSpPr txBox="1">
            <a:spLocks noChangeArrowheads="1"/>
          </p:cNvSpPr>
          <p:nvPr/>
        </p:nvSpPr>
        <p:spPr bwMode="auto">
          <a:xfrm>
            <a:off x="1319213" y="-169863"/>
            <a:ext cx="76200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fontAlgn="ctr">
              <a:spcBef>
                <a:spcPct val="50000"/>
              </a:spcBef>
              <a:defRPr/>
            </a:pPr>
            <a:endParaRPr lang="fr-FR" sz="2400" b="0" smtClean="0">
              <a:solidFill>
                <a:schemeClr val="tx1"/>
              </a:solidFill>
            </a:endParaRPr>
          </a:p>
        </p:txBody>
      </p:sp>
      <p:sp>
        <p:nvSpPr>
          <p:cNvPr id="1027" name="Text Box 18"/>
          <p:cNvSpPr txBox="1">
            <a:spLocks noChangeArrowheads="1"/>
          </p:cNvSpPr>
          <p:nvPr/>
        </p:nvSpPr>
        <p:spPr bwMode="auto">
          <a:xfrm>
            <a:off x="1852613" y="-169863"/>
            <a:ext cx="66294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fontAlgn="ctr">
              <a:spcBef>
                <a:spcPct val="50000"/>
              </a:spcBef>
              <a:defRPr/>
            </a:pPr>
            <a:endParaRPr lang="fr-FR" sz="2400" b="0" smtClean="0">
              <a:solidFill>
                <a:schemeClr val="tx1"/>
              </a:solidFill>
            </a:endParaRPr>
          </a:p>
        </p:txBody>
      </p:sp>
      <p:sp>
        <p:nvSpPr>
          <p:cNvPr id="1028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831975" y="7938"/>
            <a:ext cx="708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18"/>
          <p:cNvSpPr>
            <a:spLocks noChangeArrowheads="1"/>
          </p:cNvSpPr>
          <p:nvPr userDrawn="1"/>
        </p:nvSpPr>
        <p:spPr bwMode="auto">
          <a:xfrm>
            <a:off x="204788" y="484188"/>
            <a:ext cx="752475" cy="1079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32" name="Line 17"/>
          <p:cNvSpPr>
            <a:spLocks noChangeShapeType="1"/>
          </p:cNvSpPr>
          <p:nvPr userDrawn="1"/>
        </p:nvSpPr>
        <p:spPr bwMode="auto">
          <a:xfrm>
            <a:off x="1730375" y="484188"/>
            <a:ext cx="7323138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33" name="Text Box 25"/>
          <p:cNvSpPr txBox="1">
            <a:spLocks noChangeArrowheads="1"/>
          </p:cNvSpPr>
          <p:nvPr userDrawn="1"/>
        </p:nvSpPr>
        <p:spPr bwMode="auto">
          <a:xfrm>
            <a:off x="8648700" y="6631518"/>
            <a:ext cx="4953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fld id="{CC9E1DBD-3B32-4BAD-B7DA-64BC8364ED9D}" type="slidenum">
              <a:rPr lang="fr-FR" smtClean="0"/>
              <a:pPr>
                <a:spcBef>
                  <a:spcPct val="50000"/>
                </a:spcBef>
                <a:defRPr/>
              </a:pPr>
              <a:t>‹N°›</a:t>
            </a:fld>
            <a:endParaRPr lang="fr-FR" dirty="0" smtClean="0"/>
          </a:p>
        </p:txBody>
      </p:sp>
      <p:sp>
        <p:nvSpPr>
          <p:cNvPr id="13" name="Text Box 7"/>
          <p:cNvSpPr txBox="1">
            <a:spLocks noChangeArrowheads="1"/>
          </p:cNvSpPr>
          <p:nvPr userDrawn="1"/>
        </p:nvSpPr>
        <p:spPr bwMode="auto">
          <a:xfrm>
            <a:off x="2190750" y="6638925"/>
            <a:ext cx="530383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r>
              <a:rPr lang="fr-FR" dirty="0" smtClean="0"/>
              <a:t>Réunion du Comité de Pilotage du Pôle MicRhAu @ Clermont – 13 mars 2012</a:t>
            </a:r>
          </a:p>
        </p:txBody>
      </p:sp>
      <p:pic>
        <p:nvPicPr>
          <p:cNvPr id="2" name="Image 10" descr="sf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3988"/>
            <a:ext cx="176847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17"/>
          <p:cNvSpPr>
            <a:spLocks noChangeShapeType="1"/>
          </p:cNvSpPr>
          <p:nvPr userDrawn="1"/>
        </p:nvSpPr>
        <p:spPr bwMode="auto">
          <a:xfrm>
            <a:off x="0" y="6653213"/>
            <a:ext cx="91440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4" r:id="rId2"/>
    <p:sldLayoutId id="2147484085" r:id="rId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2334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23346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23346C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4063" y="3322638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b="1" dirty="0" err="1" smtClean="0">
                <a:latin typeface="Times New Roman" pitchFamily="18" charset="0"/>
              </a:rPr>
              <a:t>Bilan</a:t>
            </a:r>
            <a:r>
              <a:rPr lang="en-US" sz="3200" b="1" dirty="0" smtClean="0">
                <a:latin typeface="Times New Roman" pitchFamily="18" charset="0"/>
              </a:rPr>
              <a:t> des </a:t>
            </a:r>
            <a:r>
              <a:rPr lang="en-US" sz="3200" b="1" dirty="0" err="1" smtClean="0">
                <a:latin typeface="Times New Roman" pitchFamily="18" charset="0"/>
              </a:rPr>
              <a:t>compétences</a:t>
            </a:r>
            <a:r>
              <a:rPr lang="en-US" sz="3200" b="1" dirty="0" smtClean="0">
                <a:latin typeface="Times New Roman" pitchFamily="18" charset="0"/>
              </a:rPr>
              <a:t/>
            </a:r>
            <a:br>
              <a:rPr lang="en-US" sz="3200" b="1" dirty="0" smtClean="0">
                <a:latin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</a:rPr>
              <a:t>@ MicRhAu</a:t>
            </a: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742950" y="18542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3200" dirty="0" err="1">
                <a:latin typeface="Times New Roman" pitchFamily="18" charset="0"/>
              </a:rPr>
              <a:t>Réunion</a:t>
            </a:r>
            <a:r>
              <a:rPr lang="en-US" sz="3200" dirty="0">
                <a:latin typeface="Times New Roman" pitchFamily="18" charset="0"/>
              </a:rPr>
              <a:t> du </a:t>
            </a:r>
            <a:r>
              <a:rPr lang="en-US" sz="3200" dirty="0" err="1">
                <a:latin typeface="Times New Roman" pitchFamily="18" charset="0"/>
              </a:rPr>
              <a:t>Comité</a:t>
            </a:r>
            <a:r>
              <a:rPr lang="en-US" sz="3200" dirty="0">
                <a:latin typeface="Times New Roman" pitchFamily="18" charset="0"/>
              </a:rPr>
              <a:t> de </a:t>
            </a:r>
            <a:r>
              <a:rPr lang="en-US" sz="3200" dirty="0" err="1">
                <a:latin typeface="Times New Roman" pitchFamily="18" charset="0"/>
              </a:rPr>
              <a:t>Pilotage</a:t>
            </a:r>
            <a:r>
              <a:rPr lang="en-US" sz="3200" dirty="0">
                <a:latin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</a:rPr>
            </a:br>
            <a:r>
              <a:rPr lang="en-US" sz="3200" dirty="0">
                <a:latin typeface="Times New Roman" pitchFamily="18" charset="0"/>
              </a:rPr>
              <a:t>13 mars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catalogue des circuits « IC »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869368" y="932051"/>
          <a:ext cx="7674094" cy="2791040"/>
        </p:xfrm>
        <a:graphic>
          <a:graphicData uri="http://schemas.openxmlformats.org/drawingml/2006/table">
            <a:tbl>
              <a:tblPr/>
              <a:tblGrid>
                <a:gridCol w="925565"/>
                <a:gridCol w="985785"/>
                <a:gridCol w="1111250"/>
                <a:gridCol w="798585"/>
                <a:gridCol w="726293"/>
                <a:gridCol w="726293"/>
                <a:gridCol w="726293"/>
                <a:gridCol w="809835"/>
                <a:gridCol w="864195"/>
              </a:tblGrid>
              <a:tr h="254254">
                <a:tc>
                  <a:txBody>
                    <a:bodyPr/>
                    <a:lstStyle/>
                    <a:p>
                      <a:pPr algn="ctr"/>
                      <a:r>
                        <a:rPr lang="en-US" sz="700" noProof="0" dirty="0" smtClean="0"/>
                        <a:t> </a:t>
                      </a:r>
                      <a:endParaRPr lang="en-US" sz="700" noProof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noProof="0" smtClean="0">
                          <a:solidFill>
                            <a:srgbClr val="FFFFFF"/>
                          </a:solidFill>
                        </a:rPr>
                        <a:t>CALORIC</a:t>
                      </a:r>
                      <a:endParaRPr lang="en-US" sz="700" noProof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B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noProof="0" smtClean="0">
                          <a:solidFill>
                            <a:srgbClr val="FFFFFF"/>
                          </a:solidFill>
                        </a:rPr>
                        <a:t>CHOCAPIC</a:t>
                      </a:r>
                      <a:endParaRPr lang="en-US" sz="700" noProof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B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noProof="0" smtClean="0">
                          <a:solidFill>
                            <a:srgbClr val="FFFFFF"/>
                          </a:solidFill>
                        </a:rPr>
                        <a:t>LARZIC</a:t>
                      </a:r>
                      <a:endParaRPr lang="en-US" sz="700" noProof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B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noProof="0" smtClean="0">
                          <a:solidFill>
                            <a:srgbClr val="FFFFFF"/>
                          </a:solidFill>
                        </a:rPr>
                        <a:t>FATALIC</a:t>
                      </a:r>
                      <a:endParaRPr lang="en-US" sz="700" noProof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B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noProof="0" smtClean="0">
                          <a:solidFill>
                            <a:srgbClr val="FFFFFF"/>
                          </a:solidFill>
                        </a:rPr>
                        <a:t>HOCTASIC</a:t>
                      </a:r>
                      <a:endParaRPr lang="en-US" sz="700" noProof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B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noProof="0" smtClean="0">
                          <a:solidFill>
                            <a:srgbClr val="FFFFFF"/>
                          </a:solidFill>
                        </a:rPr>
                        <a:t>SICASIC</a:t>
                      </a:r>
                      <a:endParaRPr lang="en-US" sz="700" noProof="0" smtClean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B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noProof="0" dirty="0" smtClean="0">
                          <a:solidFill>
                            <a:srgbClr val="FFFFFF"/>
                          </a:solidFill>
                        </a:rPr>
                        <a:t>FEAFS</a:t>
                      </a:r>
                      <a:r>
                        <a:rPr lang="en-US" sz="700" b="1" baseline="0" noProof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700" b="1" noProof="0" dirty="0" smtClean="0">
                          <a:solidFill>
                            <a:srgbClr val="FFFFFF"/>
                          </a:solidFill>
                        </a:rPr>
                        <a:t>(IC)</a:t>
                      </a:r>
                      <a:endParaRPr lang="en-US" sz="700" noProof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noProof="0" dirty="0" smtClean="0">
                          <a:solidFill>
                            <a:srgbClr val="FFFFFF"/>
                          </a:solidFill>
                        </a:rPr>
                        <a:t>HSL(IC)</a:t>
                      </a:r>
                      <a:endParaRPr lang="en-US" sz="700" noProof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CC"/>
                    </a:solidFill>
                  </a:tcPr>
                </a:tc>
              </a:tr>
              <a:tr h="254254">
                <a:tc>
                  <a:txBody>
                    <a:bodyPr/>
                    <a:lstStyle/>
                    <a:p>
                      <a:pPr algn="ctr"/>
                      <a:r>
                        <a:rPr lang="en-US" sz="700" noProof="0" smtClean="0">
                          <a:solidFill>
                            <a:srgbClr val="FFFFFF"/>
                          </a:solidFill>
                        </a:rPr>
                        <a:t>Technology</a:t>
                      </a:r>
                      <a:endParaRPr lang="en-US" sz="700" noProof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B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noProof="0" smtClean="0"/>
                        <a:t>350nm CMOS</a:t>
                      </a:r>
                      <a:endParaRPr lang="en-US" sz="700" b="1" noProof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noProof="0" smtClean="0"/>
                        <a:t>350nm CMOS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noProof="0" smtClean="0"/>
                        <a:t>350nm CMOS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noProof="0" smtClean="0"/>
                        <a:t>130nm</a:t>
                      </a:r>
                      <a:r>
                        <a:rPr lang="en-US" sz="700" b="1" baseline="0" noProof="0" smtClean="0"/>
                        <a:t> CMOS</a:t>
                      </a:r>
                      <a:endParaRPr lang="en-US" sz="700" b="1" noProof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noProof="0" smtClean="0"/>
                        <a:t>350nm SiGe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noProof="0" smtClean="0"/>
                        <a:t>350nm CMOS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noProof="0" dirty="0" smtClean="0"/>
                        <a:t>130nm</a:t>
                      </a:r>
                      <a:r>
                        <a:rPr lang="en-US" sz="700" b="1" baseline="0" noProof="0" dirty="0" smtClean="0"/>
                        <a:t> CMOS</a:t>
                      </a:r>
                      <a:endParaRPr lang="en-US" sz="700" b="1" noProof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noProof="0" smtClean="0"/>
                        <a:t>130nm</a:t>
                      </a:r>
                      <a:r>
                        <a:rPr lang="en-US" sz="700" b="1" baseline="0" noProof="0" smtClean="0"/>
                        <a:t> CMOS</a:t>
                      </a:r>
                      <a:endParaRPr lang="en-US" sz="700" b="1" noProof="0" smtClean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19238">
                <a:tc>
                  <a:txBody>
                    <a:bodyPr/>
                    <a:lstStyle/>
                    <a:p>
                      <a:pPr algn="ctr"/>
                      <a:r>
                        <a:rPr lang="en-US" sz="700" noProof="0" smtClean="0">
                          <a:solidFill>
                            <a:srgbClr val="FFFFFF"/>
                          </a:solidFill>
                        </a:rPr>
                        <a:t>Detector</a:t>
                      </a:r>
                      <a:endParaRPr lang="en-US" sz="700" noProof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B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noProof="0" smtClean="0"/>
                        <a:t>Si PIN diode</a:t>
                      </a:r>
                      <a:endParaRPr lang="en-US" sz="700" b="1" noProof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noProof="0" smtClean="0"/>
                        <a:t>Chimical gas detector</a:t>
                      </a:r>
                      <a:endParaRPr lang="en-US" sz="700" b="1" noProof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noProof="0" smtClean="0"/>
                        <a:t>TPC</a:t>
                      </a:r>
                      <a:endParaRPr lang="en-US" sz="700" b="1" noProof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noProof="0" smtClean="0"/>
                        <a:t>PMT</a:t>
                      </a:r>
                      <a:endParaRPr lang="en-US" sz="700" b="1" noProof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noProof="0" smtClean="0"/>
                        <a:t>PMT</a:t>
                      </a:r>
                      <a:endParaRPr lang="en-US" sz="700" b="1" noProof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noProof="0" smtClean="0"/>
                        <a:t>Silicon Strip</a:t>
                      </a:r>
                      <a:endParaRPr lang="en-US" sz="700" b="1" noProof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noProof="0" dirty="0" smtClean="0"/>
                        <a:t>Digital IP</a:t>
                      </a:r>
                      <a:endParaRPr lang="en-US" sz="700" b="1" noProof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noProof="0" dirty="0" smtClean="0"/>
                        <a:t>Interface IP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02956">
                <a:tc>
                  <a:txBody>
                    <a:bodyPr/>
                    <a:lstStyle/>
                    <a:p>
                      <a:pPr algn="ctr"/>
                      <a:r>
                        <a:rPr lang="en-US" sz="700" noProof="0" smtClean="0">
                          <a:solidFill>
                            <a:srgbClr val="FFFFFF"/>
                          </a:solidFill>
                        </a:rPr>
                        <a:t>Number of channels</a:t>
                      </a:r>
                      <a:endParaRPr lang="en-US" sz="700" noProof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B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noProof="0" smtClean="0"/>
                        <a:t>1</a:t>
                      </a:r>
                    </a:p>
                    <a:p>
                      <a:pPr algn="ctr"/>
                      <a:r>
                        <a:rPr lang="en-US" sz="700" b="1" noProof="0" smtClean="0"/>
                        <a:t> (4</a:t>
                      </a:r>
                      <a:r>
                        <a:rPr lang="en-US" sz="700" b="1" baseline="0" noProof="0" smtClean="0"/>
                        <a:t> in progress</a:t>
                      </a:r>
                      <a:r>
                        <a:rPr lang="en-US" sz="700" b="1" noProof="0" smtClean="0"/>
                        <a:t>)</a:t>
                      </a:r>
                      <a:endParaRPr lang="en-US" sz="700" b="1" noProof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noProof="0" smtClean="0"/>
                        <a:t>3</a:t>
                      </a:r>
                      <a:endParaRPr lang="en-US" sz="700" b="1" noProof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noProof="0" smtClean="0"/>
                        <a:t>8</a:t>
                      </a:r>
                      <a:endParaRPr lang="en-US" sz="700" b="1" noProof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noProof="0" smtClean="0"/>
                        <a:t>1</a:t>
                      </a:r>
                      <a:endParaRPr lang="en-US" sz="700" b="1" noProof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noProof="0" smtClean="0"/>
                        <a:t>64</a:t>
                      </a:r>
                      <a:endParaRPr lang="en-US" sz="700" b="1" noProof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noProof="0" smtClean="0"/>
                        <a:t>8</a:t>
                      </a:r>
                      <a:endParaRPr lang="en-US" sz="700" b="1" noProof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noProof="0" dirty="0" smtClean="0"/>
                        <a:t>128</a:t>
                      </a:r>
                      <a:endParaRPr lang="en-US" sz="700" b="1" noProof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noProof="0" dirty="0" smtClean="0"/>
                        <a:t>1</a:t>
                      </a:r>
                      <a:endParaRPr lang="en-US" sz="700" b="1" noProof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03603">
                <a:tc>
                  <a:txBody>
                    <a:bodyPr/>
                    <a:lstStyle/>
                    <a:p>
                      <a:pPr algn="ctr"/>
                      <a:r>
                        <a:rPr lang="en-US" sz="700" noProof="0" smtClean="0">
                          <a:solidFill>
                            <a:srgbClr val="FFFFFF"/>
                          </a:solidFill>
                        </a:rPr>
                        <a:t>Kind of measurement</a:t>
                      </a:r>
                      <a:endParaRPr lang="en-US" sz="700" noProof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B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/>
                        <a:buNone/>
                      </a:pPr>
                      <a:r>
                        <a:rPr lang="en-US" sz="700" b="1" baseline="0" noProof="0" smtClean="0"/>
                        <a:t>   Energy (charge)</a:t>
                      </a:r>
                      <a:endParaRPr lang="en-US" sz="700" b="1" noProof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/>
                        <a:buNone/>
                      </a:pPr>
                      <a:r>
                        <a:rPr lang="en-US" sz="700" b="1" baseline="0" noProof="0" smtClean="0"/>
                        <a:t>Gas concentration (current)</a:t>
                      </a:r>
                      <a:endParaRPr lang="en-US" sz="700" b="1" noProof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/>
                        <a:buNone/>
                      </a:pPr>
                      <a:r>
                        <a:rPr lang="en-US" sz="700" b="1" baseline="0" noProof="0" smtClean="0"/>
                        <a:t>Energy (charge)</a:t>
                      </a:r>
                      <a:endParaRPr lang="en-US" sz="700" b="1" noProof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/>
                        <a:buNone/>
                      </a:pPr>
                      <a:r>
                        <a:rPr lang="en-US" sz="700" b="1" noProof="0" dirty="0" smtClean="0"/>
                        <a:t>Energy</a:t>
                      </a:r>
                      <a:r>
                        <a:rPr lang="en-US" sz="700" b="1" baseline="0" noProof="0" dirty="0" smtClean="0"/>
                        <a:t> (current)</a:t>
                      </a:r>
                      <a:endParaRPr lang="en-US" sz="700" b="1" noProof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/>
                        <a:buNone/>
                      </a:pPr>
                      <a:r>
                        <a:rPr lang="en-US" sz="700" b="1" noProof="0" smtClean="0"/>
                        <a:t>Energy</a:t>
                      </a:r>
                    </a:p>
                    <a:p>
                      <a:pPr algn="ctr">
                        <a:buFont typeface="Arial"/>
                        <a:buNone/>
                      </a:pPr>
                      <a:r>
                        <a:rPr lang="en-US" sz="700" b="1" noProof="0" smtClean="0"/>
                        <a:t>Time (200ps)</a:t>
                      </a:r>
                      <a:endParaRPr lang="en-US" sz="700" b="1" noProof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/>
                        <a:buNone/>
                      </a:pPr>
                      <a:r>
                        <a:rPr lang="en-US" sz="700" b="1" noProof="0" dirty="0" smtClean="0"/>
                        <a:t>Hit, </a:t>
                      </a:r>
                    </a:p>
                    <a:p>
                      <a:pPr algn="ctr">
                        <a:buFont typeface="Arial"/>
                        <a:buNone/>
                      </a:pPr>
                      <a:r>
                        <a:rPr lang="en-US" sz="700" b="1" noProof="0" dirty="0" smtClean="0"/>
                        <a:t>Time</a:t>
                      </a:r>
                      <a:endParaRPr lang="en-US" sz="700" b="1" noProof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/>
                        <a:buNone/>
                      </a:pPr>
                      <a:r>
                        <a:rPr lang="en-US" sz="700" b="1" noProof="0" dirty="0" smtClean="0"/>
                        <a:t>Zero suppressed </a:t>
                      </a:r>
                    </a:p>
                    <a:p>
                      <a:pPr algn="ctr">
                        <a:buFont typeface="Arial"/>
                        <a:buNone/>
                      </a:pPr>
                      <a:r>
                        <a:rPr lang="en-US" sz="700" b="1" baseline="0" noProof="0" dirty="0" smtClean="0"/>
                        <a:t>Clustering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/>
                        <a:buNone/>
                      </a:pPr>
                      <a:r>
                        <a:rPr lang="en-US" sz="700" b="1" noProof="0" dirty="0" smtClean="0"/>
                        <a:t>Data</a:t>
                      </a:r>
                      <a:r>
                        <a:rPr lang="en-US" sz="700" b="1" baseline="0" noProof="0" dirty="0" smtClean="0"/>
                        <a:t> link</a:t>
                      </a:r>
                      <a:endParaRPr lang="en-US" sz="700" b="1" noProof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856735">
                <a:tc>
                  <a:txBody>
                    <a:bodyPr/>
                    <a:lstStyle/>
                    <a:p>
                      <a:pPr algn="ctr"/>
                      <a:r>
                        <a:rPr lang="en-US" sz="700" noProof="0" smtClean="0">
                          <a:solidFill>
                            <a:srgbClr val="FFFFFF"/>
                          </a:solidFill>
                        </a:rPr>
                        <a:t>Outputs</a:t>
                      </a:r>
                      <a:endParaRPr lang="en-US" sz="700" noProof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B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noProof="0" dirty="0" smtClean="0"/>
                        <a:t>Auto-Trigger ,</a:t>
                      </a:r>
                    </a:p>
                    <a:p>
                      <a:pPr algn="ctr"/>
                      <a:r>
                        <a:rPr lang="en-US" sz="700" b="1" noProof="0" dirty="0" smtClean="0"/>
                        <a:t>Digital</a:t>
                      </a:r>
                      <a:r>
                        <a:rPr lang="en-US" sz="700" b="1" baseline="0" noProof="0" dirty="0" smtClean="0"/>
                        <a:t> data (energy)</a:t>
                      </a:r>
                      <a:endParaRPr lang="en-US" sz="700" b="1" noProof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noProof="0" dirty="0" smtClean="0"/>
                        <a:t>Digital</a:t>
                      </a:r>
                      <a:r>
                        <a:rPr lang="en-US" sz="700" b="1" baseline="0" noProof="0" dirty="0" smtClean="0"/>
                        <a:t> data (</a:t>
                      </a:r>
                      <a:r>
                        <a:rPr lang="en-US" sz="700" b="1" baseline="0" noProof="0" dirty="0" err="1" smtClean="0"/>
                        <a:t>ppm</a:t>
                      </a:r>
                      <a:r>
                        <a:rPr lang="en-US" sz="700" b="1" baseline="0" noProof="0" dirty="0" smtClean="0"/>
                        <a:t>)</a:t>
                      </a:r>
                    </a:p>
                    <a:p>
                      <a:pPr algn="ctr"/>
                      <a:r>
                        <a:rPr lang="en-US" sz="700" b="1" baseline="0" noProof="0" dirty="0" smtClean="0"/>
                        <a:t>Analog signal (</a:t>
                      </a:r>
                      <a:r>
                        <a:rPr lang="en-US" sz="700" b="1" baseline="0" noProof="0" dirty="0" err="1" smtClean="0"/>
                        <a:t>ppm</a:t>
                      </a:r>
                      <a:r>
                        <a:rPr lang="en-US" sz="700" b="1" baseline="0" noProof="0" dirty="0" smtClean="0"/>
                        <a:t>)</a:t>
                      </a:r>
                      <a:endParaRPr lang="en-US" sz="700" b="1" noProof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noProof="0" smtClean="0"/>
                        <a:t>Analog signal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noProof="0" dirty="0" smtClean="0"/>
                        <a:t>Analog signal</a:t>
                      </a:r>
                    </a:p>
                    <a:p>
                      <a:pPr algn="ctr"/>
                      <a:r>
                        <a:rPr lang="en-US" sz="700" b="1" noProof="0" dirty="0" smtClean="0"/>
                        <a:t>3 energy ranges</a:t>
                      </a:r>
                    </a:p>
                    <a:p>
                      <a:pPr algn="ctr"/>
                      <a:r>
                        <a:rPr lang="en-US" sz="700" b="1" noProof="0" dirty="0" smtClean="0"/>
                        <a:t>(digital data in progress) </a:t>
                      </a:r>
                      <a:endParaRPr lang="en-US" sz="700" b="1" noProof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noProof="0" dirty="0" smtClean="0"/>
                        <a:t>Analog signal</a:t>
                      </a:r>
                    </a:p>
                    <a:p>
                      <a:pPr algn="ctr"/>
                      <a:r>
                        <a:rPr lang="en-US" sz="700" b="1" noProof="0" dirty="0" smtClean="0"/>
                        <a:t>@</a:t>
                      </a:r>
                      <a:r>
                        <a:rPr lang="en-US" sz="700" b="1" baseline="0" noProof="0" dirty="0" smtClean="0"/>
                        <a:t> low counting rate</a:t>
                      </a:r>
                    </a:p>
                    <a:p>
                      <a:pPr algn="ctr">
                        <a:buFont typeface="Arial"/>
                        <a:buNone/>
                      </a:pPr>
                      <a:r>
                        <a:rPr lang="en-US" sz="700" b="1" noProof="0" dirty="0" smtClean="0"/>
                        <a:t>Hit Position</a:t>
                      </a:r>
                    </a:p>
                    <a:p>
                      <a:pPr algn="ctr"/>
                      <a:endParaRPr lang="en-US" sz="700" b="1" noProof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noProof="0" dirty="0" smtClean="0"/>
                        <a:t>Analog signal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noProof="0" dirty="0" smtClean="0"/>
                        <a:t>For electrons and holes</a:t>
                      </a:r>
                    </a:p>
                    <a:p>
                      <a:pPr algn="ctr"/>
                      <a:endParaRPr lang="en-US" sz="700" b="1" noProof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noProof="0" dirty="0" smtClean="0"/>
                        <a:t>Zero suppressed data</a:t>
                      </a:r>
                      <a:endParaRPr lang="en-US" sz="700" b="1" noProof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baseline="0" noProof="0" dirty="0" smtClean="0"/>
                        <a:t>Digital data </a:t>
                      </a:r>
                      <a:endParaRPr lang="en-US" sz="700" b="1" noProof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25" y="5125031"/>
            <a:ext cx="1006607" cy="10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264093" y="6250367"/>
            <a:ext cx="8290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CALORIC</a:t>
            </a:r>
            <a:endParaRPr lang="fr-FR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 l="8555" t="7843" r="11386" b="8824"/>
          <a:stretch>
            <a:fillRect/>
          </a:stretch>
        </p:blipFill>
        <p:spPr bwMode="auto">
          <a:xfrm>
            <a:off x="2285138" y="4835417"/>
            <a:ext cx="999683" cy="131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2429210" y="6211622"/>
            <a:ext cx="7040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LARZIC</a:t>
            </a:r>
            <a:endParaRPr lang="fr-FR" dirty="0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3208" y="5065745"/>
            <a:ext cx="1079334" cy="107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6854324" y="6211622"/>
            <a:ext cx="9220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FEAFS (IC)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 l="16570" t="16155" r="18112" b="22198"/>
          <a:stretch>
            <a:fillRect/>
          </a:stretch>
        </p:blipFill>
        <p:spPr bwMode="auto">
          <a:xfrm>
            <a:off x="1239867" y="5248378"/>
            <a:ext cx="923519" cy="90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1270421" y="6211622"/>
            <a:ext cx="9396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CHOCAPIC</a:t>
            </a:r>
            <a:endParaRPr lang="fr-F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 l="10407" t="11796" r="10949" b="9597"/>
          <a:stretch>
            <a:fillRect/>
          </a:stretch>
        </p:blipFill>
        <p:spPr bwMode="auto">
          <a:xfrm>
            <a:off x="3394128" y="5147637"/>
            <a:ext cx="1027105" cy="10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3506975" y="6211622"/>
            <a:ext cx="7906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FATALIC</a:t>
            </a:r>
            <a:endParaRPr lang="fr-F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200000">
            <a:off x="5459439" y="5112292"/>
            <a:ext cx="1243578" cy="83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/>
          <a:srcRect r="49687"/>
          <a:stretch>
            <a:fillRect/>
          </a:stretch>
        </p:blipFill>
        <p:spPr bwMode="auto">
          <a:xfrm>
            <a:off x="7990852" y="5178321"/>
            <a:ext cx="960797" cy="95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oneTexte 17"/>
          <p:cNvSpPr txBox="1"/>
          <p:nvPr/>
        </p:nvSpPr>
        <p:spPr>
          <a:xfrm>
            <a:off x="8081436" y="6211622"/>
            <a:ext cx="7409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HSL (IC)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5716877" y="6211622"/>
            <a:ext cx="7585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SICASIC</a:t>
            </a:r>
            <a:endParaRPr lang="fr-FR" dirty="0"/>
          </a:p>
        </p:txBody>
      </p:sp>
      <p:pic>
        <p:nvPicPr>
          <p:cNvPr id="21" name="图片 8" descr="新图片.bmp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89840" y="5257882"/>
            <a:ext cx="935306" cy="90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ZoneTexte 21"/>
          <p:cNvSpPr txBox="1"/>
          <p:nvPr/>
        </p:nvSpPr>
        <p:spPr>
          <a:xfrm>
            <a:off x="4584741" y="6211622"/>
            <a:ext cx="923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HOCTASIC</a:t>
            </a:r>
            <a:endParaRPr lang="fr-FR" dirty="0"/>
          </a:p>
        </p:txBody>
      </p:sp>
    </p:spTree>
    <p:controls>
      <p:control spid="1026" name="DefaultOcx" r:id="rId2" imgW="914400" imgH="22860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re 1"/>
          <p:cNvSpPr>
            <a:spLocks noGrp="1"/>
          </p:cNvSpPr>
          <p:nvPr>
            <p:ph type="title"/>
          </p:nvPr>
        </p:nvSpPr>
        <p:spPr>
          <a:xfrm>
            <a:off x="3242456" y="0"/>
            <a:ext cx="3359822" cy="400050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Conclusion</a:t>
            </a:r>
          </a:p>
        </p:txBody>
      </p:sp>
      <p:sp>
        <p:nvSpPr>
          <p:cNvPr id="4" name="Rectangle à coins arrondis 3"/>
          <p:cNvSpPr/>
          <p:nvPr/>
        </p:nvSpPr>
        <p:spPr bwMode="auto">
          <a:xfrm>
            <a:off x="294467" y="1032995"/>
            <a:ext cx="8655804" cy="480053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35432" y="1069809"/>
            <a:ext cx="7997124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400" b="0" dirty="0" smtClean="0">
                <a:solidFill>
                  <a:srgbClr val="7030A0"/>
                </a:solidFill>
              </a:rPr>
              <a:t> Le pôle a développé des compétences sur des très nombreux domaines de microélectronique, au service de projets en physique des particules (calorimétrie) et leurs applications.</a:t>
            </a:r>
          </a:p>
          <a:p>
            <a:pPr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400" b="0" dirty="0" smtClean="0">
                <a:solidFill>
                  <a:srgbClr val="7030A0"/>
                </a:solidFill>
              </a:rPr>
              <a:t> Les compétences ont été développés notamment grâce aux programmes de R&amp;D (ILC) et aux projets LHC.</a:t>
            </a:r>
          </a:p>
          <a:p>
            <a:pPr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400" b="0" dirty="0" smtClean="0">
                <a:solidFill>
                  <a:srgbClr val="7030A0"/>
                </a:solidFill>
              </a:rPr>
              <a:t> Les activités présentes de R&amp;D doivent préparer l’avenir.</a:t>
            </a:r>
          </a:p>
          <a:p>
            <a:pPr algn="l">
              <a:lnSpc>
                <a:spcPct val="150000"/>
              </a:lnSpc>
              <a:buFontTx/>
              <a:buBlip>
                <a:blip r:embed="rId2"/>
              </a:buBlip>
            </a:pPr>
            <a:endParaRPr lang="fr-FR" sz="1400" b="0" dirty="0" smtClean="0">
              <a:solidFill>
                <a:srgbClr val="7030A0"/>
              </a:solidFill>
            </a:endParaRPr>
          </a:p>
          <a:p>
            <a:pPr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400" b="0" dirty="0" smtClean="0">
                <a:solidFill>
                  <a:srgbClr val="7030A0"/>
                </a:solidFill>
              </a:rPr>
              <a:t> Contrairement aux deux autres structures majeures de la microélectronique à l’IN2P3 (IPHC, pôle Omega) qui sont reconnues pour leurs familles d’ASIC spécifiques (ROC et MIMOSA), le pôle MicRhAu présente un </a:t>
            </a:r>
            <a:r>
              <a:rPr lang="fr-FR" sz="1400" dirty="0" smtClean="0">
                <a:solidFill>
                  <a:srgbClr val="7030A0"/>
                </a:solidFill>
              </a:rPr>
              <a:t>vivier de </a:t>
            </a:r>
            <a:r>
              <a:rPr lang="fr-FR" sz="1400" smtClean="0">
                <a:solidFill>
                  <a:srgbClr val="7030A0"/>
                </a:solidFill>
              </a:rPr>
              <a:t>compétences </a:t>
            </a:r>
            <a:r>
              <a:rPr lang="fr-FR" sz="1400" b="0" smtClean="0">
                <a:solidFill>
                  <a:srgbClr val="7030A0"/>
                </a:solidFill>
              </a:rPr>
              <a:t>étendues en </a:t>
            </a:r>
            <a:r>
              <a:rPr lang="fr-FR" sz="1400" b="0" dirty="0" smtClean="0">
                <a:solidFill>
                  <a:srgbClr val="7030A0"/>
                </a:solidFill>
              </a:rPr>
              <a:t>micro-électronique pour répondre aux besoins spécifiques des laboratoires.</a:t>
            </a:r>
          </a:p>
          <a:p>
            <a:pPr algn="l">
              <a:lnSpc>
                <a:spcPct val="150000"/>
              </a:lnSpc>
              <a:buFontTx/>
              <a:buBlip>
                <a:blip r:embed="rId2"/>
              </a:buBlip>
            </a:pPr>
            <a:endParaRPr lang="fr-FR" sz="1400" b="0" dirty="0" smtClean="0">
              <a:solidFill>
                <a:srgbClr val="7030A0"/>
              </a:solidFill>
            </a:endParaRPr>
          </a:p>
          <a:p>
            <a:pPr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400" b="0" dirty="0" smtClean="0">
                <a:solidFill>
                  <a:srgbClr val="7030A0"/>
                </a:solidFill>
              </a:rPr>
              <a:t> Pour profiter pleinement de cette ressource technique, les compétences doivent être utilisées là où elles sont requises, d’une manière transversale entre les deux laboratoires.  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3544" y="5948623"/>
            <a:ext cx="563014" cy="60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entagone 44"/>
          <p:cNvSpPr/>
          <p:nvPr/>
        </p:nvSpPr>
        <p:spPr bwMode="auto">
          <a:xfrm rot="10800000">
            <a:off x="4451315" y="1586751"/>
            <a:ext cx="1089209" cy="753035"/>
          </a:xfrm>
          <a:prstGeom prst="homePlate">
            <a:avLst/>
          </a:prstGeom>
          <a:solidFill>
            <a:schemeClr val="bg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3321" name="Group 12"/>
          <p:cNvGrpSpPr>
            <a:grpSpLocks/>
          </p:cNvGrpSpPr>
          <p:nvPr/>
        </p:nvGrpSpPr>
        <p:grpSpPr bwMode="auto">
          <a:xfrm>
            <a:off x="417851" y="1432765"/>
            <a:ext cx="5499100" cy="1057275"/>
            <a:chOff x="30" y="1344"/>
            <a:chExt cx="3464" cy="666"/>
          </a:xfrm>
        </p:grpSpPr>
        <p:sp>
          <p:nvSpPr>
            <p:cNvPr id="13328" name="Line 18"/>
            <p:cNvSpPr>
              <a:spLocks noChangeShapeType="1"/>
            </p:cNvSpPr>
            <p:nvPr/>
          </p:nvSpPr>
          <p:spPr bwMode="auto">
            <a:xfrm flipH="1">
              <a:off x="2341" y="1672"/>
              <a:ext cx="238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23" name="Oval 13"/>
            <p:cNvSpPr>
              <a:spLocks noChangeArrowheads="1"/>
            </p:cNvSpPr>
            <p:nvPr/>
          </p:nvSpPr>
          <p:spPr bwMode="auto">
            <a:xfrm>
              <a:off x="30" y="1488"/>
              <a:ext cx="642" cy="336"/>
            </a:xfrm>
            <a:prstGeom prst="ellipse">
              <a:avLst/>
            </a:prstGeom>
            <a:solidFill>
              <a:srgbClr val="FF99CC"/>
            </a:solidFill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24" name="Text Box 14"/>
            <p:cNvSpPr txBox="1">
              <a:spLocks noChangeArrowheads="1"/>
            </p:cNvSpPr>
            <p:nvPr/>
          </p:nvSpPr>
          <p:spPr bwMode="auto">
            <a:xfrm>
              <a:off x="38" y="1536"/>
              <a:ext cx="669" cy="233"/>
            </a:xfrm>
            <a:prstGeom prst="rect">
              <a:avLst/>
            </a:prstGeom>
            <a:noFill/>
            <a:ln w="381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fr-FR" sz="1800">
                  <a:latin typeface="Times New Roman" pitchFamily="18" charset="0"/>
                </a:rPr>
                <a:t>Detector</a:t>
              </a:r>
            </a:p>
          </p:txBody>
        </p:sp>
        <p:sp>
          <p:nvSpPr>
            <p:cNvPr id="13325" name="Rectangle 15"/>
            <p:cNvSpPr>
              <a:spLocks noChangeArrowheads="1"/>
            </p:cNvSpPr>
            <p:nvPr/>
          </p:nvSpPr>
          <p:spPr bwMode="auto">
            <a:xfrm>
              <a:off x="1748" y="1400"/>
              <a:ext cx="576" cy="576"/>
            </a:xfrm>
            <a:prstGeom prst="rect">
              <a:avLst/>
            </a:prstGeom>
            <a:solidFill>
              <a:srgbClr val="FFCC99"/>
            </a:solidFill>
            <a:ln w="381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3329" name="Group 19"/>
            <p:cNvGrpSpPr>
              <a:grpSpLocks/>
            </p:cNvGrpSpPr>
            <p:nvPr/>
          </p:nvGrpSpPr>
          <p:grpSpPr bwMode="auto">
            <a:xfrm>
              <a:off x="672" y="1344"/>
              <a:ext cx="1077" cy="666"/>
              <a:chOff x="672" y="1344"/>
              <a:chExt cx="1077" cy="666"/>
            </a:xfrm>
          </p:grpSpPr>
          <p:sp>
            <p:nvSpPr>
              <p:cNvPr id="13348" name="AutoShape 20"/>
              <p:cNvSpPr>
                <a:spLocks noChangeArrowheads="1"/>
              </p:cNvSpPr>
              <p:nvPr/>
            </p:nvSpPr>
            <p:spPr bwMode="auto">
              <a:xfrm rot="5400000">
                <a:off x="851" y="1365"/>
                <a:ext cx="666" cy="624"/>
              </a:xfrm>
              <a:prstGeom prst="triangle">
                <a:avLst>
                  <a:gd name="adj" fmla="val 50000"/>
                </a:avLst>
              </a:prstGeom>
              <a:solidFill>
                <a:srgbClr val="FF9999"/>
              </a:solidFill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349" name="Line 21"/>
              <p:cNvSpPr>
                <a:spLocks noChangeShapeType="1"/>
              </p:cNvSpPr>
              <p:nvPr/>
            </p:nvSpPr>
            <p:spPr bwMode="auto">
              <a:xfrm flipH="1">
                <a:off x="672" y="1680"/>
                <a:ext cx="213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350" name="Line 22"/>
              <p:cNvSpPr>
                <a:spLocks noChangeShapeType="1"/>
              </p:cNvSpPr>
              <p:nvPr/>
            </p:nvSpPr>
            <p:spPr bwMode="auto">
              <a:xfrm flipH="1">
                <a:off x="1513" y="1680"/>
                <a:ext cx="236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3330" name="Text Box 29"/>
            <p:cNvSpPr txBox="1">
              <a:spLocks noChangeArrowheads="1"/>
            </p:cNvSpPr>
            <p:nvPr/>
          </p:nvSpPr>
          <p:spPr bwMode="auto">
            <a:xfrm>
              <a:off x="836" y="1546"/>
              <a:ext cx="604" cy="231"/>
            </a:xfrm>
            <a:prstGeom prst="rect">
              <a:avLst/>
            </a:prstGeom>
            <a:noFill/>
            <a:ln w="381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fr-FR" sz="1800">
                  <a:latin typeface="Times New Roman" pitchFamily="18" charset="0"/>
                </a:rPr>
                <a:t>Preamp</a:t>
              </a:r>
            </a:p>
          </p:txBody>
        </p:sp>
        <p:sp>
          <p:nvSpPr>
            <p:cNvPr id="13331" name="Text Box 30"/>
            <p:cNvSpPr txBox="1">
              <a:spLocks noChangeArrowheads="1"/>
            </p:cNvSpPr>
            <p:nvPr/>
          </p:nvSpPr>
          <p:spPr bwMode="auto">
            <a:xfrm>
              <a:off x="1768" y="1493"/>
              <a:ext cx="561" cy="407"/>
            </a:xfrm>
            <a:prstGeom prst="rect">
              <a:avLst/>
            </a:prstGeom>
            <a:noFill/>
            <a:ln w="381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fr-FR" sz="1800" smtClean="0">
                  <a:latin typeface="Times New Roman" pitchFamily="18" charset="0"/>
                </a:rPr>
                <a:t>Filtre</a:t>
              </a:r>
            </a:p>
            <a:p>
              <a:pPr eaLnBrk="1" hangingPunct="1"/>
              <a:r>
                <a:rPr lang="fr-FR" sz="1800" i="1" smtClean="0">
                  <a:latin typeface="Times New Roman" pitchFamily="18" charset="0"/>
                </a:rPr>
                <a:t>Shaper</a:t>
              </a:r>
              <a:endParaRPr lang="fr-FR" sz="1800" i="1">
                <a:latin typeface="Times New Roman" pitchFamily="18" charset="0"/>
              </a:endParaRPr>
            </a:p>
          </p:txBody>
        </p:sp>
        <p:sp>
          <p:nvSpPr>
            <p:cNvPr id="13339" name="Line 38"/>
            <p:cNvSpPr>
              <a:spLocks noChangeShapeType="1"/>
            </p:cNvSpPr>
            <p:nvPr/>
          </p:nvSpPr>
          <p:spPr bwMode="auto">
            <a:xfrm flipH="1">
              <a:off x="3264" y="1672"/>
              <a:ext cx="230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33" name="Text Box 32"/>
            <p:cNvSpPr txBox="1">
              <a:spLocks noChangeArrowheads="1"/>
            </p:cNvSpPr>
            <p:nvPr/>
          </p:nvSpPr>
          <p:spPr bwMode="auto">
            <a:xfrm>
              <a:off x="2690" y="1544"/>
              <a:ext cx="428" cy="231"/>
            </a:xfrm>
            <a:prstGeom prst="rect">
              <a:avLst/>
            </a:prstGeom>
            <a:noFill/>
            <a:ln w="381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fr-FR" sz="1800">
                  <a:latin typeface="Times New Roman" pitchFamily="18" charset="0"/>
                </a:rPr>
                <a:t>ADC</a:t>
              </a:r>
            </a:p>
          </p:txBody>
        </p:sp>
      </p:grpSp>
      <p:sp>
        <p:nvSpPr>
          <p:cNvPr id="47" name="Rectangle 15"/>
          <p:cNvSpPr>
            <a:spLocks noChangeArrowheads="1"/>
          </p:cNvSpPr>
          <p:nvPr/>
        </p:nvSpPr>
        <p:spPr bwMode="auto">
          <a:xfrm>
            <a:off x="5960092" y="1499255"/>
            <a:ext cx="1341996" cy="914400"/>
          </a:xfrm>
          <a:prstGeom prst="rect">
            <a:avLst/>
          </a:prstGeom>
          <a:solidFill>
            <a:srgbClr val="FFFF00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cxnSp>
        <p:nvCxnSpPr>
          <p:cNvPr id="49" name="Connecteur droit 48"/>
          <p:cNvCxnSpPr/>
          <p:nvPr/>
        </p:nvCxnSpPr>
        <p:spPr bwMode="auto">
          <a:xfrm>
            <a:off x="5123665" y="847166"/>
            <a:ext cx="14792" cy="88750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7" name="Connecteur droit 56"/>
          <p:cNvCxnSpPr/>
          <p:nvPr/>
        </p:nvCxnSpPr>
        <p:spPr bwMode="auto">
          <a:xfrm>
            <a:off x="5141595" y="2115672"/>
            <a:ext cx="14792" cy="88750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8" name="Text Box 30"/>
          <p:cNvSpPr txBox="1">
            <a:spLocks noChangeArrowheads="1"/>
          </p:cNvSpPr>
          <p:nvPr/>
        </p:nvSpPr>
        <p:spPr bwMode="auto">
          <a:xfrm>
            <a:off x="6043429" y="1646891"/>
            <a:ext cx="1258659" cy="646331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1" hangingPunct="1"/>
            <a:r>
              <a:rPr lang="fr-FR" sz="1800" smtClean="0">
                <a:latin typeface="Times New Roman" pitchFamily="18" charset="0"/>
              </a:rPr>
              <a:t>Bloc numérique</a:t>
            </a:r>
            <a:endParaRPr lang="fr-FR" sz="1800">
              <a:latin typeface="Times New Roman" pitchFamily="18" charset="0"/>
            </a:endParaRPr>
          </a:p>
        </p:txBody>
      </p:sp>
      <p:sp>
        <p:nvSpPr>
          <p:cNvPr id="59" name="Line 38"/>
          <p:cNvSpPr>
            <a:spLocks noChangeShapeType="1"/>
          </p:cNvSpPr>
          <p:nvPr/>
        </p:nvSpPr>
        <p:spPr bwMode="auto">
          <a:xfrm flipH="1">
            <a:off x="7317872" y="1931053"/>
            <a:ext cx="670015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0" name="Titre 1"/>
          <p:cNvSpPr txBox="1">
            <a:spLocks/>
          </p:cNvSpPr>
          <p:nvPr/>
        </p:nvSpPr>
        <p:spPr bwMode="auto">
          <a:xfrm>
            <a:off x="1350963" y="0"/>
            <a:ext cx="7793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Notre cœur de métier: </a:t>
            </a:r>
            <a:r>
              <a:rPr kumimoji="0" lang="fr-FR" sz="2400" b="0" i="0" u="none" strike="noStrike" kern="0" cap="none" spc="0" normalizeH="0" baseline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l’électronique de lecture</a:t>
            </a:r>
          </a:p>
        </p:txBody>
      </p:sp>
      <p:sp>
        <p:nvSpPr>
          <p:cNvPr id="61" name="Rectangle à coins arrondis 60"/>
          <p:cNvSpPr/>
          <p:nvPr/>
        </p:nvSpPr>
        <p:spPr bwMode="auto">
          <a:xfrm>
            <a:off x="158808" y="2797444"/>
            <a:ext cx="4134223" cy="361110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lnSpc>
                <a:spcPct val="150000"/>
              </a:lnSpc>
              <a:defRPr/>
            </a:pPr>
            <a:endParaRPr lang="fr-FR" dirty="0"/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274542" y="2854696"/>
            <a:ext cx="4103730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400" b="0" dirty="0" smtClean="0">
                <a:solidFill>
                  <a:srgbClr val="0070C0"/>
                </a:solidFill>
              </a:rPr>
              <a:t> Notre mission: traiter le signal pour le rendre exploitable par les scientifiques.</a:t>
            </a:r>
          </a:p>
          <a:p>
            <a:pPr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400" b="0" dirty="0" smtClean="0">
                <a:solidFill>
                  <a:srgbClr val="0070C0"/>
                </a:solidFill>
              </a:rPr>
              <a:t> La micro-électronique permet de répondre à des problématiques:</a:t>
            </a:r>
          </a:p>
          <a:p>
            <a:pPr lvl="1"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400" b="0" dirty="0" smtClean="0">
                <a:solidFill>
                  <a:srgbClr val="0070C0"/>
                </a:solidFill>
              </a:rPr>
              <a:t>  d’intégration,</a:t>
            </a:r>
          </a:p>
          <a:p>
            <a:pPr lvl="1"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400" b="0" dirty="0" smtClean="0">
                <a:solidFill>
                  <a:srgbClr val="0070C0"/>
                </a:solidFill>
              </a:rPr>
              <a:t> d’intégrité du signal </a:t>
            </a:r>
          </a:p>
          <a:p>
            <a:pPr lvl="1"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400" b="0" dirty="0" smtClean="0">
                <a:solidFill>
                  <a:srgbClr val="0070C0"/>
                </a:solidFill>
              </a:rPr>
              <a:t> d’optimisation du rapport signal/bruit</a:t>
            </a:r>
          </a:p>
          <a:p>
            <a:pPr lvl="1"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400" b="0" dirty="0" smtClean="0">
                <a:solidFill>
                  <a:srgbClr val="0070C0"/>
                </a:solidFill>
              </a:rPr>
              <a:t> de consommation</a:t>
            </a:r>
          </a:p>
          <a:p>
            <a:pPr lvl="1"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400" b="0" dirty="0" smtClean="0">
                <a:solidFill>
                  <a:srgbClr val="0070C0"/>
                </a:solidFill>
              </a:rPr>
              <a:t> de vitesse</a:t>
            </a:r>
          </a:p>
          <a:p>
            <a:pPr lvl="1"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400" b="0" dirty="0" smtClean="0">
                <a:solidFill>
                  <a:srgbClr val="0070C0"/>
                </a:solidFill>
              </a:rPr>
              <a:t> de précision</a:t>
            </a:r>
          </a:p>
          <a:p>
            <a:pPr lvl="1"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400" b="0" dirty="0" smtClean="0">
                <a:solidFill>
                  <a:srgbClr val="0070C0"/>
                </a:solidFill>
              </a:rPr>
              <a:t> ….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2215232" y="856648"/>
            <a:ext cx="1933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/>
              <a:t>Domaine analogique</a:t>
            </a:r>
            <a:endParaRPr lang="fr-FR" sz="1400"/>
          </a:p>
        </p:txBody>
      </p:sp>
      <p:sp>
        <p:nvSpPr>
          <p:cNvPr id="71" name="ZoneTexte 70"/>
          <p:cNvSpPr txBox="1"/>
          <p:nvPr/>
        </p:nvSpPr>
        <p:spPr>
          <a:xfrm>
            <a:off x="5663474" y="864669"/>
            <a:ext cx="19062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/>
              <a:t>Domaine numérique</a:t>
            </a:r>
            <a:endParaRPr lang="fr-FR" sz="1400"/>
          </a:p>
        </p:txBody>
      </p:sp>
      <p:cxnSp>
        <p:nvCxnSpPr>
          <p:cNvPr id="73" name="Connecteur droit 72"/>
          <p:cNvCxnSpPr/>
          <p:nvPr/>
        </p:nvCxnSpPr>
        <p:spPr bwMode="auto">
          <a:xfrm>
            <a:off x="1570339" y="932187"/>
            <a:ext cx="0" cy="174902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0" name="ZoneTexte 29"/>
          <p:cNvSpPr txBox="1"/>
          <p:nvPr/>
        </p:nvSpPr>
        <p:spPr>
          <a:xfrm>
            <a:off x="7693518" y="1528514"/>
            <a:ext cx="1297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/>
              <a:t>Interface/bus</a:t>
            </a:r>
            <a:endParaRPr lang="fr-FR" sz="1400"/>
          </a:p>
        </p:txBody>
      </p:sp>
      <p:sp>
        <p:nvSpPr>
          <p:cNvPr id="31" name="Rectangle à coins arrondis 30"/>
          <p:cNvSpPr/>
          <p:nvPr/>
        </p:nvSpPr>
        <p:spPr bwMode="auto">
          <a:xfrm>
            <a:off x="4611988" y="3081497"/>
            <a:ext cx="4134223" cy="322128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735470" y="3157054"/>
            <a:ext cx="409856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400" b="0" dirty="0" smtClean="0">
                <a:solidFill>
                  <a:srgbClr val="7030A0"/>
                </a:solidFill>
              </a:rPr>
              <a:t> Le pôle a développé et doit continuer à développer des compétences pour répondre aux projets des laboratoires.</a:t>
            </a:r>
          </a:p>
          <a:p>
            <a:pPr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400" b="0" dirty="0" smtClean="0">
                <a:solidFill>
                  <a:srgbClr val="7030A0"/>
                </a:solidFill>
              </a:rPr>
              <a:t> Ses compétences sont variées car liées à l’histoire des deux équipes/laboratoires.</a:t>
            </a:r>
          </a:p>
          <a:p>
            <a:pPr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400" b="0" dirty="0" smtClean="0">
                <a:solidFill>
                  <a:srgbClr val="7030A0"/>
                </a:solidFill>
              </a:rPr>
              <a:t> A suivre: présentations des principales compétences @ MicRhAu, les plus remarquables repérées par </a:t>
            </a:r>
          </a:p>
        </p:txBody>
      </p:sp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0238" y="5621288"/>
            <a:ext cx="563014" cy="60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1176338" y="66675"/>
            <a:ext cx="7793037" cy="400050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Electronique de lecture du signal: </a:t>
            </a:r>
            <a:r>
              <a:rPr lang="fr-FR" dirty="0" smtClean="0">
                <a:solidFill>
                  <a:srgbClr val="FF0000"/>
                </a:solidFill>
              </a:rPr>
              <a:t>s’adapter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89121" y="1305848"/>
            <a:ext cx="4101473" cy="52558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126" name="Rectangle 12"/>
          <p:cNvSpPr>
            <a:spLocks noChangeArrowheads="1"/>
          </p:cNvSpPr>
          <p:nvPr/>
        </p:nvSpPr>
        <p:spPr bwMode="auto">
          <a:xfrm>
            <a:off x="376583" y="1429332"/>
            <a:ext cx="384605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200" dirty="0">
                <a:solidFill>
                  <a:srgbClr val="FF0000"/>
                </a:solidFill>
              </a:rPr>
              <a:t> </a:t>
            </a:r>
            <a:r>
              <a:rPr lang="fr-FR" sz="1200" b="0" dirty="0" smtClean="0">
                <a:solidFill>
                  <a:srgbClr val="FF0000"/>
                </a:solidFill>
              </a:rPr>
              <a:t>Divers types de détecteurs:</a:t>
            </a:r>
          </a:p>
          <a:p>
            <a:pPr lvl="1"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200" b="0" dirty="0" smtClean="0">
                <a:solidFill>
                  <a:srgbClr val="0070C0"/>
                </a:solidFill>
              </a:rPr>
              <a:t> Photomultiplicateurs, MCPPMT, APD (</a:t>
            </a:r>
            <a:r>
              <a:rPr lang="fr-FR" sz="1200" b="0" dirty="0" err="1" smtClean="0">
                <a:solidFill>
                  <a:srgbClr val="0070C0"/>
                </a:solidFill>
              </a:rPr>
              <a:t>TileCal</a:t>
            </a:r>
            <a:r>
              <a:rPr lang="fr-FR" sz="1200" b="0" dirty="0" smtClean="0">
                <a:solidFill>
                  <a:srgbClr val="0070C0"/>
                </a:solidFill>
              </a:rPr>
              <a:t>/Atlas, Hodoscope/Etoile , INNOTEP)</a:t>
            </a:r>
          </a:p>
          <a:p>
            <a:pPr lvl="1"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200" b="0" dirty="0" smtClean="0">
                <a:solidFill>
                  <a:srgbClr val="0070C0"/>
                </a:solidFill>
              </a:rPr>
              <a:t> Diode PIN Silicium (</a:t>
            </a:r>
            <a:r>
              <a:rPr lang="fr-FR" sz="1200" b="0" dirty="0" err="1" smtClean="0">
                <a:solidFill>
                  <a:srgbClr val="0070C0"/>
                </a:solidFill>
              </a:rPr>
              <a:t>Ecal</a:t>
            </a:r>
            <a:r>
              <a:rPr lang="fr-FR" sz="1200" b="0" dirty="0" smtClean="0">
                <a:solidFill>
                  <a:srgbClr val="0070C0"/>
                </a:solidFill>
              </a:rPr>
              <a:t>/ILC)</a:t>
            </a:r>
          </a:p>
          <a:p>
            <a:pPr lvl="1"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200" b="0" dirty="0" smtClean="0">
                <a:solidFill>
                  <a:srgbClr val="0070C0"/>
                </a:solidFill>
              </a:rPr>
              <a:t> Capteurs chimiques de gaz (Erebus)</a:t>
            </a:r>
          </a:p>
          <a:p>
            <a:pPr lvl="1"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200" b="0" dirty="0" smtClean="0">
                <a:solidFill>
                  <a:srgbClr val="0070C0"/>
                </a:solidFill>
              </a:rPr>
              <a:t>  TPC Argon liquide (T2K)</a:t>
            </a:r>
          </a:p>
          <a:p>
            <a:pPr lvl="1" algn="l">
              <a:lnSpc>
                <a:spcPct val="150000"/>
              </a:lnSpc>
              <a:buBlip>
                <a:blip r:embed="rId2"/>
              </a:buBlip>
            </a:pPr>
            <a:r>
              <a:rPr lang="fr-FR" sz="1200" b="0" dirty="0" smtClean="0">
                <a:solidFill>
                  <a:srgbClr val="0070C0"/>
                </a:solidFill>
              </a:rPr>
              <a:t> Micro rubans en silicium (Caméra Compton/Etoile)</a:t>
            </a:r>
          </a:p>
          <a:p>
            <a:pPr lvl="1" algn="l">
              <a:lnSpc>
                <a:spcPct val="150000"/>
              </a:lnSpc>
              <a:buBlip>
                <a:blip r:embed="rId2"/>
              </a:buBlip>
            </a:pPr>
            <a:r>
              <a:rPr lang="fr-FR" sz="1200" b="0" dirty="0" smtClean="0">
                <a:solidFill>
                  <a:srgbClr val="0070C0"/>
                </a:solidFill>
              </a:rPr>
              <a:t> CMOS (</a:t>
            </a:r>
            <a:r>
              <a:rPr lang="fr-FR" sz="1200" b="0" dirty="0" err="1" smtClean="0">
                <a:solidFill>
                  <a:srgbClr val="0070C0"/>
                </a:solidFill>
              </a:rPr>
              <a:t>Tracker</a:t>
            </a:r>
            <a:r>
              <a:rPr lang="fr-FR" sz="1200" b="0" dirty="0" smtClean="0">
                <a:solidFill>
                  <a:srgbClr val="0070C0"/>
                </a:solidFill>
              </a:rPr>
              <a:t>/CMS)</a:t>
            </a:r>
            <a:endParaRPr lang="fr-FR" sz="1200" b="0" dirty="0">
              <a:solidFill>
                <a:srgbClr val="0070C0"/>
              </a:solidFill>
            </a:endParaRPr>
          </a:p>
          <a:p>
            <a:pPr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200" b="0" dirty="0">
                <a:solidFill>
                  <a:srgbClr val="FF0000"/>
                </a:solidFill>
              </a:rPr>
              <a:t>  </a:t>
            </a:r>
            <a:r>
              <a:rPr lang="fr-FR" sz="1200" b="0" dirty="0" smtClean="0">
                <a:solidFill>
                  <a:srgbClr val="FF0000"/>
                </a:solidFill>
              </a:rPr>
              <a:t>Des signaux de nature et forme différentes:</a:t>
            </a:r>
          </a:p>
          <a:p>
            <a:pPr lvl="1"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200" b="0" dirty="0" smtClean="0">
                <a:solidFill>
                  <a:srgbClr val="0070C0"/>
                </a:solidFill>
              </a:rPr>
              <a:t> Courant (</a:t>
            </a:r>
            <a:r>
              <a:rPr lang="fr-FR" sz="1200" b="0" dirty="0" err="1" smtClean="0">
                <a:solidFill>
                  <a:srgbClr val="0070C0"/>
                </a:solidFill>
              </a:rPr>
              <a:t>nA</a:t>
            </a:r>
            <a:r>
              <a:rPr lang="fr-FR" sz="1200" b="0" dirty="0" smtClean="0">
                <a:solidFill>
                  <a:srgbClr val="0070C0"/>
                </a:solidFill>
              </a:rPr>
              <a:t> à mA)</a:t>
            </a:r>
            <a:endParaRPr lang="fr-FR" sz="1200" b="0" dirty="0">
              <a:solidFill>
                <a:srgbClr val="0070C0"/>
              </a:solidFill>
            </a:endParaRPr>
          </a:p>
          <a:p>
            <a:pPr lvl="1"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200" b="0" dirty="0" smtClean="0">
                <a:solidFill>
                  <a:srgbClr val="0070C0"/>
                </a:solidFill>
              </a:rPr>
              <a:t> Charge (</a:t>
            </a:r>
            <a:r>
              <a:rPr lang="fr-FR" sz="1200" b="0" dirty="0" err="1" smtClean="0">
                <a:solidFill>
                  <a:srgbClr val="0070C0"/>
                </a:solidFill>
              </a:rPr>
              <a:t>fC</a:t>
            </a:r>
            <a:r>
              <a:rPr lang="fr-FR" sz="1200" b="0" dirty="0" smtClean="0">
                <a:solidFill>
                  <a:srgbClr val="0070C0"/>
                </a:solidFill>
              </a:rPr>
              <a:t> à </a:t>
            </a:r>
            <a:r>
              <a:rPr lang="fr-FR" sz="1200" b="0" dirty="0" err="1" smtClean="0">
                <a:solidFill>
                  <a:srgbClr val="0070C0"/>
                </a:solidFill>
              </a:rPr>
              <a:t>pC</a:t>
            </a:r>
            <a:r>
              <a:rPr lang="fr-FR" sz="1200" b="0" dirty="0" smtClean="0">
                <a:solidFill>
                  <a:srgbClr val="0070C0"/>
                </a:solidFill>
              </a:rPr>
              <a:t>)</a:t>
            </a:r>
          </a:p>
          <a:p>
            <a:pPr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200" b="0" dirty="0" smtClean="0">
                <a:solidFill>
                  <a:srgbClr val="FF0000"/>
                </a:solidFill>
              </a:rPr>
              <a:t> Des contraintes spécifiques:</a:t>
            </a:r>
          </a:p>
          <a:p>
            <a:pPr lvl="1"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200" b="0" dirty="0" smtClean="0">
                <a:solidFill>
                  <a:srgbClr val="0070C0"/>
                </a:solidFill>
              </a:rPr>
              <a:t> Grande dynamique (17 bits)</a:t>
            </a:r>
          </a:p>
          <a:p>
            <a:pPr lvl="1"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200" b="0" dirty="0" smtClean="0">
                <a:solidFill>
                  <a:srgbClr val="0070C0"/>
                </a:solidFill>
              </a:rPr>
              <a:t> Fréquence (&lt;&lt; 1 Hz à &gt; 100MHz)</a:t>
            </a:r>
          </a:p>
          <a:p>
            <a:pPr lvl="1"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200" b="0" dirty="0" smtClean="0">
                <a:solidFill>
                  <a:srgbClr val="0070C0"/>
                </a:solidFill>
              </a:rPr>
              <a:t> Capacité détecteur =&gt; bruit</a:t>
            </a:r>
          </a:p>
          <a:p>
            <a:pPr lvl="1"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200" b="0" dirty="0" smtClean="0">
                <a:solidFill>
                  <a:srgbClr val="0070C0"/>
                </a:solidFill>
              </a:rPr>
              <a:t> Nature </a:t>
            </a:r>
            <a:r>
              <a:rPr lang="fr-FR" sz="1200" b="0" dirty="0" err="1" smtClean="0">
                <a:solidFill>
                  <a:srgbClr val="0070C0"/>
                </a:solidFill>
              </a:rPr>
              <a:t>impulsionnelle</a:t>
            </a:r>
            <a:r>
              <a:rPr lang="fr-FR" sz="1200" b="0" dirty="0" smtClean="0">
                <a:solidFill>
                  <a:srgbClr val="0070C0"/>
                </a:solidFill>
              </a:rPr>
              <a:t> du signal</a:t>
            </a:r>
          </a:p>
          <a:p>
            <a:pPr lvl="1"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200" b="0" dirty="0" smtClean="0">
                <a:solidFill>
                  <a:srgbClr val="0070C0"/>
                </a:solidFill>
              </a:rPr>
              <a:t> Consommation réduite (</a:t>
            </a:r>
            <a:r>
              <a:rPr lang="fr-FR" sz="1200" b="0" dirty="0" smtClean="0">
                <a:solidFill>
                  <a:srgbClr val="0070C0"/>
                </a:solidFill>
                <a:sym typeface="Symbol"/>
              </a:rPr>
              <a:t> µW)</a:t>
            </a:r>
            <a:endParaRPr lang="fr-FR" sz="1200" b="0" dirty="0">
              <a:solidFill>
                <a:srgbClr val="0070C0"/>
              </a:solidFill>
            </a:endParaRPr>
          </a:p>
          <a:p>
            <a:pPr lvl="2" algn="l">
              <a:buFontTx/>
              <a:buBlip>
                <a:blip r:embed="rId3"/>
              </a:buBlip>
            </a:pPr>
            <a:endParaRPr lang="fr-FR" sz="1200" b="0" dirty="0">
              <a:solidFill>
                <a:srgbClr val="0070C0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30" name="Rectangle à coins arrondis 29"/>
          <p:cNvSpPr/>
          <p:nvPr/>
        </p:nvSpPr>
        <p:spPr bwMode="auto">
          <a:xfrm>
            <a:off x="4437530" y="1405468"/>
            <a:ext cx="4559612" cy="517115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4468224" y="1668878"/>
            <a:ext cx="440907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400" dirty="0">
                <a:solidFill>
                  <a:srgbClr val="FF0000"/>
                </a:solidFill>
              </a:rPr>
              <a:t> </a:t>
            </a:r>
            <a:r>
              <a:rPr lang="fr-FR" sz="1400" b="0" dirty="0" smtClean="0">
                <a:solidFill>
                  <a:srgbClr val="FF0000"/>
                </a:solidFill>
              </a:rPr>
              <a:t>Divers types d’étages d’entrée:</a:t>
            </a:r>
          </a:p>
          <a:p>
            <a:pPr marL="288000" lvl="1"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400" u="sng" dirty="0" smtClean="0">
                <a:solidFill>
                  <a:srgbClr val="6600CC"/>
                </a:solidFill>
              </a:rPr>
              <a:t> Entrée en courant (convoyeur)</a:t>
            </a:r>
          </a:p>
          <a:p>
            <a:pPr marL="720000" lvl="2"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400" b="0" dirty="0" smtClean="0">
                <a:solidFill>
                  <a:srgbClr val="6600CC"/>
                </a:solidFill>
              </a:rPr>
              <a:t> faible impédance d’entrée (&lt; 1 </a:t>
            </a:r>
            <a:r>
              <a:rPr lang="fr-FR" sz="1400" b="0" dirty="0" smtClean="0">
                <a:solidFill>
                  <a:srgbClr val="6600CC"/>
                </a:solidFill>
                <a:sym typeface="Symbol"/>
              </a:rPr>
              <a:t>)</a:t>
            </a:r>
            <a:endParaRPr lang="fr-FR" sz="1400" b="0" dirty="0" smtClean="0">
              <a:solidFill>
                <a:srgbClr val="6600CC"/>
              </a:solidFill>
            </a:endParaRPr>
          </a:p>
          <a:p>
            <a:pPr marL="262800"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400" dirty="0" smtClean="0">
                <a:solidFill>
                  <a:srgbClr val="6600CC"/>
                </a:solidFill>
              </a:rPr>
              <a:t> Entrée en charge (</a:t>
            </a:r>
            <a:r>
              <a:rPr lang="fr-FR" sz="1400" dirty="0" err="1" smtClean="0">
                <a:solidFill>
                  <a:srgbClr val="6600CC"/>
                </a:solidFill>
              </a:rPr>
              <a:t>préamp</a:t>
            </a:r>
            <a:r>
              <a:rPr lang="fr-FR" sz="1400" dirty="0" smtClean="0">
                <a:solidFill>
                  <a:srgbClr val="6600CC"/>
                </a:solidFill>
              </a:rPr>
              <a:t>. de charge - CSA)</a:t>
            </a:r>
          </a:p>
          <a:p>
            <a:pPr marL="720000" lvl="1"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400" b="0" dirty="0" smtClean="0">
                <a:solidFill>
                  <a:srgbClr val="6600CC"/>
                </a:solidFill>
              </a:rPr>
              <a:t> CSA en régime linéaire</a:t>
            </a:r>
          </a:p>
          <a:p>
            <a:pPr marL="720000" lvl="1"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400" b="0" dirty="0" smtClean="0">
                <a:solidFill>
                  <a:srgbClr val="6600CC"/>
                </a:solidFill>
              </a:rPr>
              <a:t> </a:t>
            </a:r>
            <a:r>
              <a:rPr lang="fr-FR" sz="1400" b="0" u="sng" dirty="0" smtClean="0">
                <a:solidFill>
                  <a:srgbClr val="6600CC"/>
                </a:solidFill>
              </a:rPr>
              <a:t>CSA </a:t>
            </a:r>
            <a:r>
              <a:rPr lang="fr-FR" sz="1400" b="0" i="1" u="sng" dirty="0" err="1" smtClean="0">
                <a:solidFill>
                  <a:srgbClr val="6600CC"/>
                </a:solidFill>
              </a:rPr>
              <a:t>switché</a:t>
            </a:r>
            <a:r>
              <a:rPr lang="fr-FR" sz="1400" b="0" i="1" u="sng" dirty="0" smtClean="0">
                <a:solidFill>
                  <a:srgbClr val="6600CC"/>
                </a:solidFill>
              </a:rPr>
              <a:t> </a:t>
            </a:r>
          </a:p>
          <a:p>
            <a:pPr marL="262800" algn="l">
              <a:lnSpc>
                <a:spcPct val="150000"/>
              </a:lnSpc>
              <a:buFontTx/>
              <a:buBlip>
                <a:blip r:embed="rId2"/>
              </a:buBlip>
            </a:pPr>
            <a:endParaRPr lang="fr-FR" sz="1400" b="0" dirty="0" smtClean="0">
              <a:solidFill>
                <a:srgbClr val="FF0000"/>
              </a:solidFill>
            </a:endParaRPr>
          </a:p>
          <a:p>
            <a:pPr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400" b="0" dirty="0" smtClean="0">
                <a:solidFill>
                  <a:srgbClr val="FF0000"/>
                </a:solidFill>
              </a:rPr>
              <a:t> Problématiques communes:</a:t>
            </a:r>
          </a:p>
          <a:p>
            <a:pPr marL="262800" lvl="1"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400" b="0" dirty="0" smtClean="0">
                <a:solidFill>
                  <a:srgbClr val="6600CC"/>
                </a:solidFill>
              </a:rPr>
              <a:t> faible bruit, dynamique</a:t>
            </a:r>
          </a:p>
          <a:p>
            <a:pPr marL="262800" lvl="1"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400" b="0" dirty="0" smtClean="0">
                <a:solidFill>
                  <a:srgbClr val="6600CC"/>
                </a:solidFill>
              </a:rPr>
              <a:t> consommation maitrisée</a:t>
            </a:r>
          </a:p>
          <a:p>
            <a:pPr marL="262800"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400" b="0" dirty="0" smtClean="0">
                <a:solidFill>
                  <a:srgbClr val="6600CC"/>
                </a:solidFill>
              </a:rPr>
              <a:t> stabilité garantie</a:t>
            </a:r>
          </a:p>
          <a:p>
            <a:pPr marL="262800" lvl="2"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400" b="0" dirty="0" smtClean="0">
                <a:solidFill>
                  <a:srgbClr val="6600CC"/>
                </a:solidFill>
              </a:rPr>
              <a:t> bande passante suffisante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3159" y="3379263"/>
            <a:ext cx="687971" cy="57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46406" t="22183" r="27754" b="36949"/>
          <a:stretch>
            <a:fillRect/>
          </a:stretch>
        </p:blipFill>
        <p:spPr bwMode="auto">
          <a:xfrm>
            <a:off x="162096" y="1953276"/>
            <a:ext cx="607365" cy="623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25738" y="2440551"/>
            <a:ext cx="888595" cy="45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5594" y="4339603"/>
            <a:ext cx="1202835" cy="72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4" descr="SCB_with 米勒补偿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243935" y="4301172"/>
            <a:ext cx="2519045" cy="213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oneTexte 11"/>
          <p:cNvSpPr txBox="1"/>
          <p:nvPr/>
        </p:nvSpPr>
        <p:spPr>
          <a:xfrm>
            <a:off x="4756625" y="5796693"/>
            <a:ext cx="2074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Etage d’entrée en courant</a:t>
            </a:r>
          </a:p>
          <a:p>
            <a:r>
              <a:rPr lang="fr-FR" sz="1200" dirty="0" smtClean="0"/>
              <a:t>« super base commune »</a:t>
            </a:r>
          </a:p>
          <a:p>
            <a:r>
              <a:rPr lang="fr-FR" sz="1200" dirty="0" smtClean="0"/>
              <a:t>(circuit HOCTASIC)</a:t>
            </a:r>
            <a:endParaRPr lang="fr-FR" sz="12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36611" y="1722469"/>
            <a:ext cx="563014" cy="60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0077" y="3354742"/>
            <a:ext cx="563014" cy="60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 descr="FE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70218" y="540601"/>
            <a:ext cx="3606783" cy="908073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 bwMode="auto">
          <a:xfrm>
            <a:off x="2785534" y="626534"/>
            <a:ext cx="1126068" cy="736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 bwMode="auto">
          <a:xfrm>
            <a:off x="4576452" y="1389012"/>
            <a:ext cx="4101473" cy="516419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148" name="Titre 1"/>
          <p:cNvSpPr>
            <a:spLocks noGrp="1"/>
          </p:cNvSpPr>
          <p:nvPr>
            <p:ph type="title"/>
          </p:nvPr>
        </p:nvSpPr>
        <p:spPr>
          <a:xfrm>
            <a:off x="1052513" y="25400"/>
            <a:ext cx="7793037" cy="400050"/>
          </a:xfrm>
        </p:spPr>
        <p:txBody>
          <a:bodyPr/>
          <a:lstStyle/>
          <a:p>
            <a:r>
              <a:rPr lang="fr-FR" smtClean="0">
                <a:solidFill>
                  <a:srgbClr val="0070C0"/>
                </a:solidFill>
              </a:rPr>
              <a:t>Electronique de filtrage: </a:t>
            </a:r>
            <a:r>
              <a:rPr lang="fr-FR" smtClean="0">
                <a:solidFill>
                  <a:srgbClr val="FF0000"/>
                </a:solidFill>
              </a:rPr>
              <a:t>optimiser</a:t>
            </a:r>
          </a:p>
        </p:txBody>
      </p:sp>
      <p:sp>
        <p:nvSpPr>
          <p:cNvPr id="5" name="Rectangle à coins arrondis 4"/>
          <p:cNvSpPr/>
          <p:nvPr/>
        </p:nvSpPr>
        <p:spPr bwMode="auto">
          <a:xfrm>
            <a:off x="237037" y="1074744"/>
            <a:ext cx="4101473" cy="158578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3551" y="2771048"/>
            <a:ext cx="1931695" cy="122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428158" y="1161567"/>
            <a:ext cx="38460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FontTx/>
              <a:buBlip>
                <a:blip r:embed="rId3"/>
              </a:buBlip>
            </a:pPr>
            <a:r>
              <a:rPr lang="fr-FR" sz="1400" dirty="0" smtClean="0">
                <a:solidFill>
                  <a:srgbClr val="FF0000"/>
                </a:solidFill>
              </a:rPr>
              <a:t> Filtrer pour </a:t>
            </a:r>
            <a:r>
              <a:rPr lang="fr-FR" sz="1400" b="0" dirty="0" smtClean="0">
                <a:solidFill>
                  <a:srgbClr val="FF0000"/>
                </a:solidFill>
              </a:rPr>
              <a:t>:</a:t>
            </a:r>
          </a:p>
          <a:p>
            <a:pPr lvl="1" algn="l">
              <a:lnSpc>
                <a:spcPct val="150000"/>
              </a:lnSpc>
              <a:buFontTx/>
              <a:buBlip>
                <a:blip r:embed="rId3"/>
              </a:buBlip>
            </a:pPr>
            <a:r>
              <a:rPr lang="fr-FR" sz="1400" b="0" dirty="0" smtClean="0">
                <a:solidFill>
                  <a:srgbClr val="0070C0"/>
                </a:solidFill>
              </a:rPr>
              <a:t> améliorer le rapport signal à bruit</a:t>
            </a:r>
          </a:p>
          <a:p>
            <a:pPr lvl="1" algn="l">
              <a:lnSpc>
                <a:spcPct val="150000"/>
              </a:lnSpc>
              <a:buFontTx/>
              <a:buBlip>
                <a:blip r:embed="rId3"/>
              </a:buBlip>
            </a:pPr>
            <a:r>
              <a:rPr lang="fr-FR" sz="1400" b="0" dirty="0" smtClean="0">
                <a:solidFill>
                  <a:srgbClr val="0070C0"/>
                </a:solidFill>
              </a:rPr>
              <a:t> garantir la dynamique requise (jusqu’à 15-17 bits)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4708804" y="1513688"/>
            <a:ext cx="415280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FontTx/>
              <a:buBlip>
                <a:blip r:embed="rId3"/>
              </a:buBlip>
            </a:pPr>
            <a:r>
              <a:rPr lang="fr-FR" sz="1400" dirty="0" smtClean="0">
                <a:solidFill>
                  <a:srgbClr val="FF0000"/>
                </a:solidFill>
              </a:rPr>
              <a:t> Filtre </a:t>
            </a:r>
            <a:r>
              <a:rPr lang="fr-FR" sz="1400" dirty="0" err="1" smtClean="0">
                <a:solidFill>
                  <a:srgbClr val="FF0000"/>
                </a:solidFill>
              </a:rPr>
              <a:t>asynchone</a:t>
            </a:r>
            <a:r>
              <a:rPr lang="fr-FR" sz="1400" dirty="0" smtClean="0">
                <a:solidFill>
                  <a:srgbClr val="FF0000"/>
                </a:solidFill>
              </a:rPr>
              <a:t> </a:t>
            </a:r>
            <a:r>
              <a:rPr lang="fr-FR" sz="1400" b="0" dirty="0" smtClean="0">
                <a:solidFill>
                  <a:srgbClr val="FF0000"/>
                </a:solidFill>
              </a:rPr>
              <a:t>:</a:t>
            </a:r>
          </a:p>
          <a:p>
            <a:pPr marL="288000" lvl="1" algn="l">
              <a:lnSpc>
                <a:spcPct val="150000"/>
              </a:lnSpc>
              <a:buFontTx/>
              <a:buBlip>
                <a:blip r:embed="rId3"/>
              </a:buBlip>
            </a:pPr>
            <a:r>
              <a:rPr lang="fr-FR" sz="1400" b="0" dirty="0" smtClean="0">
                <a:solidFill>
                  <a:srgbClr val="0070C0"/>
                </a:solidFill>
              </a:rPr>
              <a:t> </a:t>
            </a:r>
            <a:r>
              <a:rPr lang="fr-FR" sz="1400" b="0" dirty="0" err="1" smtClean="0">
                <a:solidFill>
                  <a:srgbClr val="0070C0"/>
                </a:solidFill>
              </a:rPr>
              <a:t>shaper</a:t>
            </a:r>
            <a:r>
              <a:rPr lang="fr-FR" sz="1400" b="0" dirty="0" smtClean="0">
                <a:solidFill>
                  <a:srgbClr val="0070C0"/>
                </a:solidFill>
              </a:rPr>
              <a:t> type CRRC – filtre passe-bande</a:t>
            </a:r>
          </a:p>
          <a:p>
            <a:pPr lvl="1" algn="l">
              <a:lnSpc>
                <a:spcPct val="150000"/>
              </a:lnSpc>
            </a:pPr>
            <a:endParaRPr lang="fr-FR" sz="1400" b="0" dirty="0" smtClean="0">
              <a:solidFill>
                <a:srgbClr val="0070C0"/>
              </a:solidFill>
            </a:endParaRPr>
          </a:p>
          <a:p>
            <a:pPr algn="l">
              <a:lnSpc>
                <a:spcPct val="150000"/>
              </a:lnSpc>
              <a:buFontTx/>
              <a:buBlip>
                <a:blip r:embed="rId3"/>
              </a:buBlip>
            </a:pPr>
            <a:r>
              <a:rPr lang="fr-FR" sz="1400" dirty="0" smtClean="0">
                <a:solidFill>
                  <a:srgbClr val="FF0000"/>
                </a:solidFill>
              </a:rPr>
              <a:t> Filtre synchrone (sur horloge faisceau) </a:t>
            </a:r>
            <a:r>
              <a:rPr lang="fr-FR" sz="1400" b="0" dirty="0" smtClean="0">
                <a:solidFill>
                  <a:srgbClr val="FF0000"/>
                </a:solidFill>
              </a:rPr>
              <a:t>:</a:t>
            </a:r>
          </a:p>
          <a:p>
            <a:pPr marL="288000" lvl="1" algn="l">
              <a:lnSpc>
                <a:spcPct val="150000"/>
              </a:lnSpc>
              <a:buFontTx/>
              <a:buBlip>
                <a:blip r:embed="rId3"/>
              </a:buBlip>
            </a:pPr>
            <a:r>
              <a:rPr lang="fr-FR" sz="1400" b="0" dirty="0" smtClean="0">
                <a:solidFill>
                  <a:srgbClr val="0070C0"/>
                </a:solidFill>
              </a:rPr>
              <a:t> </a:t>
            </a:r>
            <a:r>
              <a:rPr lang="fr-FR" sz="1400" u="sng" dirty="0" smtClean="0">
                <a:solidFill>
                  <a:srgbClr val="0070C0"/>
                </a:solidFill>
              </a:rPr>
              <a:t>Intégrateur avec remise à zéro</a:t>
            </a:r>
          </a:p>
          <a:p>
            <a:pPr marL="468000" lvl="2" algn="l">
              <a:lnSpc>
                <a:spcPct val="150000"/>
              </a:lnSpc>
              <a:buFontTx/>
              <a:buBlip>
                <a:blip r:embed="rId3"/>
              </a:buBlip>
            </a:pPr>
            <a:r>
              <a:rPr lang="fr-FR" sz="1400" b="0" dirty="0" smtClean="0">
                <a:solidFill>
                  <a:srgbClr val="0070C0"/>
                </a:solidFill>
              </a:rPr>
              <a:t> maitrise de l’étude analytique</a:t>
            </a:r>
          </a:p>
          <a:p>
            <a:pPr marL="468000" lvl="2" algn="l">
              <a:lnSpc>
                <a:spcPct val="150000"/>
              </a:lnSpc>
              <a:buFontTx/>
              <a:buBlip>
                <a:blip r:embed="rId3"/>
              </a:buBlip>
            </a:pPr>
            <a:r>
              <a:rPr lang="fr-FR" sz="1400" b="0" dirty="0" smtClean="0">
                <a:solidFill>
                  <a:srgbClr val="0070C0"/>
                </a:solidFill>
              </a:rPr>
              <a:t> maitrise des méthodes de simulations</a:t>
            </a:r>
          </a:p>
          <a:p>
            <a:pPr marL="468000" lvl="2" algn="l">
              <a:lnSpc>
                <a:spcPct val="150000"/>
              </a:lnSpc>
              <a:buFontTx/>
              <a:buBlip>
                <a:blip r:embed="rId3"/>
              </a:buBlip>
            </a:pPr>
            <a:endParaRPr lang="fr-FR" sz="1400" b="0" dirty="0" smtClean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5862" y="2847640"/>
            <a:ext cx="563014" cy="60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805919" y="3938003"/>
            <a:ext cx="2687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Shaping</a:t>
            </a:r>
            <a:r>
              <a:rPr lang="fr-FR" sz="1200" dirty="0" smtClean="0"/>
              <a:t> CRRC du circuit FATALIC</a:t>
            </a:r>
            <a:endParaRPr lang="fr-FR" sz="1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4618" y="3930440"/>
            <a:ext cx="2563813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5491882" y="6013333"/>
            <a:ext cx="2576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Shaper</a:t>
            </a:r>
            <a:r>
              <a:rPr lang="fr-FR" sz="1200" dirty="0" smtClean="0"/>
              <a:t> CRRC et Intégrateur RAZ</a:t>
            </a:r>
            <a:endParaRPr lang="fr-FR" sz="1200" dirty="0"/>
          </a:p>
        </p:txBody>
      </p:sp>
      <p:pic>
        <p:nvPicPr>
          <p:cNvPr id="14" name="Picture 2" descr="C:\Users\jonathan\Documents\PrintScreen Files\ScreenShot001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6142" y="4363361"/>
            <a:ext cx="2795992" cy="188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638181" y="6268827"/>
            <a:ext cx="2717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Shaping</a:t>
            </a:r>
            <a:r>
              <a:rPr lang="fr-FR" sz="1200" dirty="0" smtClean="0"/>
              <a:t> CRRC et Intégration RAZ</a:t>
            </a:r>
            <a:endParaRPr lang="fr-FR" sz="1200" dirty="0"/>
          </a:p>
        </p:txBody>
      </p:sp>
      <p:pic>
        <p:nvPicPr>
          <p:cNvPr id="16" name="Image 15" descr="FE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70218" y="540601"/>
            <a:ext cx="3606783" cy="908073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 bwMode="auto">
          <a:xfrm>
            <a:off x="3937001" y="651933"/>
            <a:ext cx="550333" cy="736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2699"/>
          <a:stretch>
            <a:fillRect/>
          </a:stretch>
        </p:blipFill>
        <p:spPr bwMode="auto">
          <a:xfrm>
            <a:off x="618672" y="3840359"/>
            <a:ext cx="4033762" cy="268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à coins arrondis 13"/>
          <p:cNvSpPr/>
          <p:nvPr/>
        </p:nvSpPr>
        <p:spPr bwMode="auto">
          <a:xfrm>
            <a:off x="4948518" y="2281766"/>
            <a:ext cx="4092388" cy="262251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172" name="Titre 1"/>
          <p:cNvSpPr>
            <a:spLocks noGrp="1"/>
          </p:cNvSpPr>
          <p:nvPr>
            <p:ph type="title"/>
          </p:nvPr>
        </p:nvSpPr>
        <p:spPr>
          <a:xfrm>
            <a:off x="1144588" y="0"/>
            <a:ext cx="7793037" cy="400050"/>
          </a:xfrm>
        </p:spPr>
        <p:txBody>
          <a:bodyPr/>
          <a:lstStyle/>
          <a:p>
            <a:r>
              <a:rPr lang="fr-FR" smtClean="0">
                <a:solidFill>
                  <a:srgbClr val="0070C0"/>
                </a:solidFill>
              </a:rPr>
              <a:t>Convertisseur analogique-numérique: </a:t>
            </a:r>
            <a:r>
              <a:rPr lang="fr-FR" smtClean="0">
                <a:solidFill>
                  <a:srgbClr val="FF0000"/>
                </a:solidFill>
              </a:rPr>
              <a:t>être précis</a:t>
            </a:r>
            <a:endParaRPr lang="fr-FR" smtClean="0">
              <a:solidFill>
                <a:srgbClr val="0070C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 bwMode="auto">
          <a:xfrm>
            <a:off x="120495" y="842433"/>
            <a:ext cx="4545633" cy="249766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9910" y="886237"/>
            <a:ext cx="463690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FontTx/>
              <a:buBlip>
                <a:blip r:embed="rId3"/>
              </a:buBlip>
            </a:pPr>
            <a:r>
              <a:rPr lang="fr-FR" sz="1400" dirty="0" smtClean="0">
                <a:solidFill>
                  <a:srgbClr val="FF0000"/>
                </a:solidFill>
              </a:rPr>
              <a:t> ADC: interface entre le monde analogique et le monde numérique</a:t>
            </a:r>
            <a:endParaRPr lang="fr-FR" sz="1400" b="0" dirty="0" smtClean="0">
              <a:solidFill>
                <a:srgbClr val="FF0000"/>
              </a:solidFill>
            </a:endParaRPr>
          </a:p>
          <a:p>
            <a:pPr marL="288000" lvl="1" algn="l">
              <a:lnSpc>
                <a:spcPct val="150000"/>
              </a:lnSpc>
              <a:buFontTx/>
              <a:buBlip>
                <a:blip r:embed="rId3"/>
              </a:buBlip>
            </a:pPr>
            <a:r>
              <a:rPr lang="fr-FR" sz="1400" b="0" dirty="0" smtClean="0">
                <a:solidFill>
                  <a:srgbClr val="0070C0"/>
                </a:solidFill>
              </a:rPr>
              <a:t> élément de plus en plus indispensable dans l’électronique frontale</a:t>
            </a:r>
          </a:p>
          <a:p>
            <a:pPr marL="288000" lvl="1" algn="l">
              <a:lnSpc>
                <a:spcPct val="150000"/>
              </a:lnSpc>
              <a:buFontTx/>
              <a:buBlip>
                <a:blip r:embed="rId3"/>
              </a:buBlip>
            </a:pPr>
            <a:r>
              <a:rPr lang="fr-FR" sz="1400" b="0" dirty="0" smtClean="0">
                <a:solidFill>
                  <a:srgbClr val="0070C0"/>
                </a:solidFill>
              </a:rPr>
              <a:t> fréquence d’échantillonnage de 150 </a:t>
            </a:r>
            <a:r>
              <a:rPr lang="fr-FR" sz="1400" b="0" dirty="0" err="1" smtClean="0">
                <a:solidFill>
                  <a:srgbClr val="0070C0"/>
                </a:solidFill>
              </a:rPr>
              <a:t>kS</a:t>
            </a:r>
            <a:r>
              <a:rPr lang="fr-FR" sz="1400" b="0" dirty="0" smtClean="0">
                <a:solidFill>
                  <a:srgbClr val="0070C0"/>
                </a:solidFill>
              </a:rPr>
              <a:t>/s à 2 GS/s</a:t>
            </a:r>
          </a:p>
          <a:p>
            <a:pPr marL="288000" lvl="1" algn="l">
              <a:lnSpc>
                <a:spcPct val="150000"/>
              </a:lnSpc>
              <a:buFontTx/>
              <a:buBlip>
                <a:blip r:embed="rId3"/>
              </a:buBlip>
            </a:pPr>
            <a:r>
              <a:rPr lang="fr-FR" sz="1400" b="0" dirty="0" smtClean="0">
                <a:solidFill>
                  <a:srgbClr val="0070C0"/>
                </a:solidFill>
              </a:rPr>
              <a:t> résolution de 5 à 12 bits</a:t>
            </a:r>
          </a:p>
          <a:p>
            <a:pPr marL="288000" lvl="1" algn="l">
              <a:lnSpc>
                <a:spcPct val="150000"/>
              </a:lnSpc>
              <a:buFontTx/>
              <a:buBlip>
                <a:blip r:embed="rId3"/>
              </a:buBlip>
            </a:pPr>
            <a:r>
              <a:rPr lang="fr-FR" sz="1400" b="0" dirty="0" smtClean="0">
                <a:solidFill>
                  <a:srgbClr val="0070C0"/>
                </a:solidFill>
              </a:rPr>
              <a:t> consommation maitrisée: </a:t>
            </a:r>
            <a:r>
              <a:rPr lang="fr-FR" sz="1400" b="0" dirty="0" err="1" smtClean="0">
                <a:solidFill>
                  <a:srgbClr val="0070C0"/>
                </a:solidFill>
              </a:rPr>
              <a:t>qqs</a:t>
            </a:r>
            <a:r>
              <a:rPr lang="fr-FR" sz="1400" b="0" dirty="0" smtClean="0">
                <a:solidFill>
                  <a:srgbClr val="0070C0"/>
                </a:solidFill>
              </a:rPr>
              <a:t> µW à </a:t>
            </a:r>
            <a:r>
              <a:rPr lang="fr-FR" sz="1400" b="0" dirty="0" err="1" smtClean="0">
                <a:solidFill>
                  <a:srgbClr val="0070C0"/>
                </a:solidFill>
              </a:rPr>
              <a:t>qqs</a:t>
            </a:r>
            <a:r>
              <a:rPr lang="fr-FR" sz="1400" b="0" dirty="0" smtClean="0">
                <a:solidFill>
                  <a:srgbClr val="0070C0"/>
                </a:solidFill>
              </a:rPr>
              <a:t> mW</a:t>
            </a:r>
          </a:p>
          <a:p>
            <a:pPr marL="468000" lvl="2" algn="l">
              <a:lnSpc>
                <a:spcPct val="150000"/>
              </a:lnSpc>
              <a:buFontTx/>
              <a:buBlip>
                <a:blip r:embed="rId3"/>
              </a:buBlip>
            </a:pPr>
            <a:endParaRPr lang="fr-FR" sz="1400" b="0" dirty="0" smtClean="0">
              <a:solidFill>
                <a:srgbClr val="0070C0"/>
              </a:solidFill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989696" y="2338998"/>
            <a:ext cx="4152807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FontTx/>
              <a:buBlip>
                <a:blip r:embed="rId3"/>
              </a:buBlip>
            </a:pPr>
            <a:r>
              <a:rPr lang="fr-FR" sz="1400" dirty="0" smtClean="0">
                <a:solidFill>
                  <a:srgbClr val="FF0000"/>
                </a:solidFill>
              </a:rPr>
              <a:t> </a:t>
            </a:r>
            <a:r>
              <a:rPr lang="fr-FR" sz="1400" u="sng" dirty="0" smtClean="0">
                <a:solidFill>
                  <a:srgbClr val="FF0000"/>
                </a:solidFill>
              </a:rPr>
              <a:t>Différentes architectures mises en œuvre: </a:t>
            </a:r>
            <a:endParaRPr lang="fr-FR" sz="1400" b="0" u="sng" dirty="0" smtClean="0">
              <a:solidFill>
                <a:srgbClr val="FF0000"/>
              </a:solidFill>
            </a:endParaRPr>
          </a:p>
          <a:p>
            <a:pPr marL="288000" lvl="1" algn="l">
              <a:lnSpc>
                <a:spcPct val="150000"/>
              </a:lnSpc>
              <a:buFontTx/>
              <a:buBlip>
                <a:blip r:embed="rId3"/>
              </a:buBlip>
            </a:pPr>
            <a:r>
              <a:rPr lang="fr-FR" sz="1400" b="0" dirty="0" smtClean="0">
                <a:solidFill>
                  <a:srgbClr val="0070C0"/>
                </a:solidFill>
              </a:rPr>
              <a:t> à rampe</a:t>
            </a:r>
          </a:p>
          <a:p>
            <a:pPr marL="288000" lvl="1" algn="l">
              <a:lnSpc>
                <a:spcPct val="150000"/>
              </a:lnSpc>
              <a:buFontTx/>
              <a:buBlip>
                <a:blip r:embed="rId3"/>
              </a:buBlip>
            </a:pPr>
            <a:r>
              <a:rPr lang="fr-FR" sz="1400" b="0" dirty="0" smtClean="0">
                <a:solidFill>
                  <a:srgbClr val="0070C0"/>
                </a:solidFill>
              </a:rPr>
              <a:t> flash</a:t>
            </a:r>
          </a:p>
          <a:p>
            <a:pPr marL="288000" lvl="1" algn="l">
              <a:lnSpc>
                <a:spcPct val="150000"/>
              </a:lnSpc>
              <a:buFontTx/>
              <a:buBlip>
                <a:blip r:embed="rId3"/>
              </a:buBlip>
            </a:pPr>
            <a:r>
              <a:rPr lang="fr-FR" sz="1400" b="0" dirty="0" smtClean="0">
                <a:solidFill>
                  <a:srgbClr val="0070C0"/>
                </a:solidFill>
              </a:rPr>
              <a:t> pipeline, cyclique</a:t>
            </a:r>
          </a:p>
          <a:p>
            <a:pPr marL="288000" lvl="1" algn="l">
              <a:lnSpc>
                <a:spcPct val="150000"/>
              </a:lnSpc>
              <a:buFontTx/>
              <a:buBlip>
                <a:blip r:embed="rId3"/>
              </a:buBlip>
            </a:pPr>
            <a:r>
              <a:rPr lang="fr-FR" sz="1400" b="0" dirty="0" smtClean="0">
                <a:solidFill>
                  <a:srgbClr val="0070C0"/>
                </a:solidFill>
              </a:rPr>
              <a:t> SAR</a:t>
            </a:r>
          </a:p>
          <a:p>
            <a:pPr marL="288000" lvl="1" algn="l">
              <a:lnSpc>
                <a:spcPct val="150000"/>
              </a:lnSpc>
              <a:buFontTx/>
              <a:buBlip>
                <a:blip r:embed="rId3"/>
              </a:buBlip>
            </a:pPr>
            <a:r>
              <a:rPr lang="fr-FR" sz="1400" b="0" dirty="0" smtClean="0">
                <a:solidFill>
                  <a:srgbClr val="0070C0"/>
                </a:solidFill>
              </a:rPr>
              <a:t> Sigma-Delta</a:t>
            </a:r>
          </a:p>
          <a:p>
            <a:pPr marL="288000" lvl="1" algn="l">
              <a:lnSpc>
                <a:spcPct val="150000"/>
              </a:lnSpc>
              <a:buFontTx/>
              <a:buBlip>
                <a:blip r:embed="rId3"/>
              </a:buBlip>
            </a:pPr>
            <a:r>
              <a:rPr lang="fr-FR" sz="1400" b="0" dirty="0" smtClean="0">
                <a:solidFill>
                  <a:srgbClr val="0070C0"/>
                </a:solidFill>
              </a:rPr>
              <a:t> Variantes avec structure en courant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799" y="2834278"/>
            <a:ext cx="563014" cy="60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1310611" y="3321690"/>
            <a:ext cx="589309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000" dirty="0" smtClean="0"/>
              <a:t>Flash 2GS/s</a:t>
            </a:r>
            <a:endParaRPr lang="fr-FR" sz="1000" dirty="0"/>
          </a:p>
        </p:txBody>
      </p:sp>
      <p:sp>
        <p:nvSpPr>
          <p:cNvPr id="17" name="ZoneTexte 16"/>
          <p:cNvSpPr txBox="1"/>
          <p:nvPr/>
        </p:nvSpPr>
        <p:spPr>
          <a:xfrm>
            <a:off x="3397673" y="4209748"/>
            <a:ext cx="796834" cy="4308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Pipeline 40MS/s</a:t>
            </a:r>
            <a:endParaRPr lang="fr-FR" dirty="0"/>
          </a:p>
        </p:txBody>
      </p:sp>
      <p:pic>
        <p:nvPicPr>
          <p:cNvPr id="13" name="Image 12" descr="FE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18" y="1150201"/>
            <a:ext cx="3606783" cy="908073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 bwMode="auto">
          <a:xfrm>
            <a:off x="6908801" y="1253067"/>
            <a:ext cx="618065" cy="736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48611" y="3649350"/>
            <a:ext cx="695989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000" dirty="0" smtClean="0"/>
              <a:t>Flash 250MS/s</a:t>
            </a:r>
            <a:endParaRPr 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itre 1"/>
          <p:cNvSpPr>
            <a:spLocks noGrp="1"/>
          </p:cNvSpPr>
          <p:nvPr>
            <p:ph type="title"/>
          </p:nvPr>
        </p:nvSpPr>
        <p:spPr>
          <a:xfrm>
            <a:off x="872990" y="0"/>
            <a:ext cx="7793037" cy="400050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Electronique numérique:</a:t>
            </a:r>
            <a:r>
              <a:rPr lang="fr-FR" dirty="0" smtClean="0">
                <a:solidFill>
                  <a:srgbClr val="FF0000"/>
                </a:solidFill>
              </a:rPr>
              <a:t> traiter</a:t>
            </a:r>
            <a:endParaRPr lang="fr-FR" dirty="0" smtClean="0">
              <a:solidFill>
                <a:srgbClr val="0070C0"/>
              </a:solidFill>
            </a:endParaRPr>
          </a:p>
        </p:txBody>
      </p:sp>
      <p:sp>
        <p:nvSpPr>
          <p:cNvPr id="3" name="Rectangle à coins arrondis 2"/>
          <p:cNvSpPr/>
          <p:nvPr/>
        </p:nvSpPr>
        <p:spPr bwMode="auto">
          <a:xfrm>
            <a:off x="188229" y="1457190"/>
            <a:ext cx="4016075" cy="243602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77643" y="1516984"/>
            <a:ext cx="4009244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400" dirty="0" smtClean="0">
                <a:solidFill>
                  <a:srgbClr val="FF0000"/>
                </a:solidFill>
              </a:rPr>
              <a:t> (Pré)Traiter les données numériques sur le détecteur:</a:t>
            </a:r>
            <a:endParaRPr lang="fr-FR" sz="1400" b="0" dirty="0" smtClean="0">
              <a:solidFill>
                <a:srgbClr val="FF0000"/>
              </a:solidFill>
            </a:endParaRPr>
          </a:p>
          <a:p>
            <a:pPr marL="288000" lvl="1"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400" b="0" smtClean="0">
                <a:solidFill>
                  <a:srgbClr val="0070C0"/>
                </a:solidFill>
              </a:rPr>
              <a:t> traitement/correction </a:t>
            </a:r>
            <a:r>
              <a:rPr lang="fr-FR" sz="1400" b="0" dirty="0" smtClean="0">
                <a:solidFill>
                  <a:srgbClr val="0070C0"/>
                </a:solidFill>
              </a:rPr>
              <a:t>données ADC, DLL</a:t>
            </a:r>
          </a:p>
          <a:p>
            <a:pPr marL="288000" lvl="1"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400" b="0" dirty="0" smtClean="0">
                <a:solidFill>
                  <a:srgbClr val="0070C0"/>
                </a:solidFill>
              </a:rPr>
              <a:t> contrôle de séquences</a:t>
            </a:r>
          </a:p>
          <a:p>
            <a:pPr marL="288000" lvl="1"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400" b="0" dirty="0" smtClean="0">
                <a:solidFill>
                  <a:srgbClr val="0070C0"/>
                </a:solidFill>
              </a:rPr>
              <a:t> suppression de zéro, </a:t>
            </a:r>
            <a:r>
              <a:rPr lang="fr-FR" sz="1400" b="0" i="1" dirty="0" err="1" smtClean="0">
                <a:solidFill>
                  <a:srgbClr val="0070C0"/>
                </a:solidFill>
              </a:rPr>
              <a:t>clustering</a:t>
            </a:r>
            <a:endParaRPr lang="fr-FR" sz="1400" b="0" i="1" dirty="0" smtClean="0">
              <a:solidFill>
                <a:srgbClr val="0070C0"/>
              </a:solidFill>
            </a:endParaRPr>
          </a:p>
          <a:p>
            <a:pPr marL="288000" lvl="1"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400" b="0" dirty="0" smtClean="0">
                <a:solidFill>
                  <a:srgbClr val="0070C0"/>
                </a:solidFill>
              </a:rPr>
              <a:t> génération/algorithme de trigger</a:t>
            </a:r>
          </a:p>
          <a:p>
            <a:pPr marL="288000" lvl="1"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400" b="0" dirty="0" smtClean="0">
                <a:solidFill>
                  <a:srgbClr val="0070C0"/>
                </a:solidFill>
              </a:rPr>
              <a:t> bus d’interface (I2C)</a:t>
            </a:r>
          </a:p>
        </p:txBody>
      </p:sp>
      <p:sp>
        <p:nvSpPr>
          <p:cNvPr id="5" name="Rectangle à coins arrondis 4"/>
          <p:cNvSpPr/>
          <p:nvPr/>
        </p:nvSpPr>
        <p:spPr bwMode="auto">
          <a:xfrm>
            <a:off x="4498005" y="1610792"/>
            <a:ext cx="4016075" cy="197883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4574505" y="1818640"/>
            <a:ext cx="4009244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400" dirty="0" smtClean="0">
                <a:solidFill>
                  <a:srgbClr val="FF0000"/>
                </a:solidFill>
              </a:rPr>
              <a:t> </a:t>
            </a:r>
            <a:r>
              <a:rPr lang="fr-FR" sz="1400" b="0" dirty="0" smtClean="0">
                <a:solidFill>
                  <a:srgbClr val="0070C0"/>
                </a:solidFill>
              </a:rPr>
              <a:t> </a:t>
            </a:r>
            <a:r>
              <a:rPr lang="fr-FR" sz="1400" u="sng" dirty="0" smtClean="0">
                <a:solidFill>
                  <a:srgbClr val="FF0000"/>
                </a:solidFill>
              </a:rPr>
              <a:t>Maitrise des méthodes et outils</a:t>
            </a:r>
          </a:p>
          <a:p>
            <a:pPr marL="288000" lvl="1"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400" b="0" dirty="0" smtClean="0">
                <a:solidFill>
                  <a:srgbClr val="0070C0"/>
                </a:solidFill>
              </a:rPr>
              <a:t> programmation (VHDL, Python, TCL,…) </a:t>
            </a:r>
          </a:p>
          <a:p>
            <a:pPr marL="288000" lvl="1"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400" b="0" dirty="0" smtClean="0">
                <a:solidFill>
                  <a:srgbClr val="0070C0"/>
                </a:solidFill>
              </a:rPr>
              <a:t> synthèse</a:t>
            </a:r>
          </a:p>
          <a:p>
            <a:pPr marL="288000" lvl="1"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400" b="0" dirty="0" smtClean="0">
                <a:solidFill>
                  <a:srgbClr val="0070C0"/>
                </a:solidFill>
              </a:rPr>
              <a:t> placement/routage</a:t>
            </a:r>
          </a:p>
          <a:p>
            <a:pPr marL="288000" lvl="1"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400" b="0" u="sng" dirty="0" smtClean="0">
                <a:solidFill>
                  <a:srgbClr val="0070C0"/>
                </a:solidFill>
              </a:rPr>
              <a:t> </a:t>
            </a:r>
            <a:r>
              <a:rPr lang="fr-FR" sz="1400" b="0" u="sng" dirty="0" smtClean="0">
                <a:solidFill>
                  <a:srgbClr val="0070C0"/>
                </a:solidFill>
              </a:rPr>
              <a:t>simulation de haut niveau (système C)</a:t>
            </a:r>
            <a:endParaRPr lang="fr-FR" sz="1400" b="0" u="sng" dirty="0" smtClean="0">
              <a:solidFill>
                <a:srgbClr val="0070C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4711" y="3048586"/>
            <a:ext cx="563014" cy="60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9717" y="3941052"/>
            <a:ext cx="1934799" cy="191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 flipH="1">
            <a:off x="6315890" y="5912878"/>
            <a:ext cx="2828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layout</a:t>
            </a:r>
            <a:r>
              <a:rPr lang="fr-FR" dirty="0" smtClean="0"/>
              <a:t> de l'ASIC FEAFS</a:t>
            </a:r>
            <a:endParaRPr lang="fr-FR" dirty="0"/>
          </a:p>
        </p:txBody>
      </p:sp>
      <p:pic>
        <p:nvPicPr>
          <p:cNvPr id="16" name="图片 9" descr="DLL Structure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1667" y="4284951"/>
            <a:ext cx="2495006" cy="151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ZoneTexte 22"/>
          <p:cNvSpPr txBox="1"/>
          <p:nvPr/>
        </p:nvSpPr>
        <p:spPr>
          <a:xfrm flipH="1">
            <a:off x="324879" y="5903927"/>
            <a:ext cx="28281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schéma bloc de la DLL</a:t>
            </a:r>
          </a:p>
          <a:p>
            <a:r>
              <a:rPr lang="fr-FR" dirty="0" smtClean="0"/>
              <a:t> du circuit HOCTASIC</a:t>
            </a:r>
            <a:endParaRPr lang="fr-FR" dirty="0"/>
          </a:p>
        </p:txBody>
      </p:sp>
      <p:pic>
        <p:nvPicPr>
          <p:cNvPr id="25" name="Image 2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64736" y="4193449"/>
            <a:ext cx="3353481" cy="185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ZoneTexte 25"/>
          <p:cNvSpPr txBox="1"/>
          <p:nvPr/>
        </p:nvSpPr>
        <p:spPr>
          <a:xfrm flipH="1">
            <a:off x="3296194" y="6078582"/>
            <a:ext cx="2828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schéma bloc du circuit CALORIC</a:t>
            </a:r>
            <a:endParaRPr lang="fr-FR" dirty="0"/>
          </a:p>
        </p:txBody>
      </p:sp>
      <p:sp>
        <p:nvSpPr>
          <p:cNvPr id="28" name="Rectangle à coins arrondis 27"/>
          <p:cNvSpPr/>
          <p:nvPr/>
        </p:nvSpPr>
        <p:spPr bwMode="auto">
          <a:xfrm>
            <a:off x="829974" y="4471367"/>
            <a:ext cx="1976846" cy="36576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Rectangle à coins arrondis 29"/>
          <p:cNvSpPr/>
          <p:nvPr/>
        </p:nvSpPr>
        <p:spPr bwMode="auto">
          <a:xfrm>
            <a:off x="5482045" y="4624251"/>
            <a:ext cx="831669" cy="783771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7" name="Image 16" descr="FE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70218" y="540601"/>
            <a:ext cx="3606783" cy="908073"/>
          </a:xfrm>
          <a:prstGeom prst="rect">
            <a:avLst/>
          </a:prstGeom>
        </p:spPr>
      </p:pic>
      <p:sp>
        <p:nvSpPr>
          <p:cNvPr id="18" name="Ellipse 17"/>
          <p:cNvSpPr/>
          <p:nvPr/>
        </p:nvSpPr>
        <p:spPr bwMode="auto">
          <a:xfrm>
            <a:off x="5105401" y="635002"/>
            <a:ext cx="863599" cy="736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à coins arrondis 10"/>
          <p:cNvSpPr/>
          <p:nvPr/>
        </p:nvSpPr>
        <p:spPr bwMode="auto">
          <a:xfrm>
            <a:off x="131763" y="3378200"/>
            <a:ext cx="8715375" cy="312102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109538" y="744538"/>
            <a:ext cx="8653462" cy="23622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220" name="Titre 1"/>
          <p:cNvSpPr>
            <a:spLocks noGrp="1"/>
          </p:cNvSpPr>
          <p:nvPr>
            <p:ph type="title"/>
          </p:nvPr>
        </p:nvSpPr>
        <p:spPr>
          <a:xfrm>
            <a:off x="1362075" y="0"/>
            <a:ext cx="7086600" cy="400050"/>
          </a:xfrm>
        </p:spPr>
        <p:txBody>
          <a:bodyPr/>
          <a:lstStyle/>
          <a:p>
            <a:r>
              <a:rPr lang="fr-FR" smtClean="0">
                <a:solidFill>
                  <a:srgbClr val="0070C0"/>
                </a:solidFill>
              </a:rPr>
              <a:t>Electronique basse consommation: </a:t>
            </a:r>
            <a:r>
              <a:rPr lang="fr-FR" smtClean="0">
                <a:solidFill>
                  <a:srgbClr val="FF0000"/>
                </a:solidFill>
              </a:rPr>
              <a:t>économiser</a:t>
            </a:r>
            <a:endParaRPr lang="fr-FR" smtClean="0">
              <a:solidFill>
                <a:srgbClr val="0070C0"/>
              </a:solidFill>
            </a:endParaRPr>
          </a:p>
        </p:txBody>
      </p:sp>
      <p:pic>
        <p:nvPicPr>
          <p:cNvPr id="9221" name="Picture 5" descr="2010-03-11_1327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873125"/>
            <a:ext cx="282733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888" y="3457575"/>
            <a:ext cx="2041525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223" name="Text Box 29"/>
          <p:cNvSpPr txBox="1">
            <a:spLocks noChangeArrowheads="1"/>
          </p:cNvSpPr>
          <p:nvPr/>
        </p:nvSpPr>
        <p:spPr bwMode="auto">
          <a:xfrm>
            <a:off x="788988" y="1681163"/>
            <a:ext cx="18637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>
                <a:solidFill>
                  <a:srgbClr val="FF0000"/>
                </a:solidFill>
              </a:rPr>
              <a:t>Projet EREBUS</a:t>
            </a:r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136525" y="1897063"/>
            <a:ext cx="3792538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Blip>
                <a:blip r:embed="rId4"/>
              </a:buBlip>
            </a:pPr>
            <a:r>
              <a:rPr lang="fr-FR" sz="1400" dirty="0">
                <a:solidFill>
                  <a:srgbClr val="0070C0"/>
                </a:solidFill>
              </a:rPr>
              <a:t>  </a:t>
            </a:r>
            <a:r>
              <a:rPr lang="fr-FR" sz="1400" b="0" dirty="0">
                <a:solidFill>
                  <a:srgbClr val="0070C0"/>
                </a:solidFill>
              </a:rPr>
              <a:t>Système de mesure de gaz polluants, en réseau sans fil</a:t>
            </a:r>
          </a:p>
          <a:p>
            <a:pPr algn="l">
              <a:buFontTx/>
              <a:buBlip>
                <a:blip r:embed="rId4"/>
              </a:buBlip>
            </a:pPr>
            <a:r>
              <a:rPr lang="fr-FR" sz="1400" b="0" dirty="0">
                <a:solidFill>
                  <a:srgbClr val="0070C0"/>
                </a:solidFill>
              </a:rPr>
              <a:t> Autonomie de 2 ans sur piles</a:t>
            </a:r>
          </a:p>
          <a:p>
            <a:pPr lvl="1" algn="l">
              <a:buFontTx/>
              <a:buBlip>
                <a:blip r:embed="rId4"/>
              </a:buBlip>
            </a:pPr>
            <a:r>
              <a:rPr lang="fr-FR" sz="1400" b="0" dirty="0">
                <a:solidFill>
                  <a:srgbClr val="0070C0"/>
                </a:solidFill>
              </a:rPr>
              <a:t> consommation totale &lt; 450 µW</a:t>
            </a:r>
          </a:p>
          <a:p>
            <a:pPr lvl="2" algn="l">
              <a:buFontTx/>
              <a:buBlip>
                <a:blip r:embed="rId5"/>
              </a:buBlip>
            </a:pPr>
            <a:endParaRPr lang="fr-FR" sz="1400" b="0" dirty="0">
              <a:solidFill>
                <a:srgbClr val="0070C0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9225" name="Rectangle 11"/>
          <p:cNvSpPr>
            <a:spLocks noChangeArrowheads="1"/>
          </p:cNvSpPr>
          <p:nvPr/>
        </p:nvSpPr>
        <p:spPr bwMode="auto">
          <a:xfrm>
            <a:off x="312738" y="5073650"/>
            <a:ext cx="379253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Blip>
                <a:blip r:embed="rId4"/>
              </a:buBlip>
            </a:pPr>
            <a:r>
              <a:rPr lang="fr-FR" sz="1400">
                <a:solidFill>
                  <a:srgbClr val="0070C0"/>
                </a:solidFill>
              </a:rPr>
              <a:t>  </a:t>
            </a:r>
            <a:r>
              <a:rPr lang="fr-FR" sz="1400" b="0">
                <a:solidFill>
                  <a:srgbClr val="0070C0"/>
                </a:solidFill>
              </a:rPr>
              <a:t>Electronique frontale du calorimètre électromagnétique (ECAL) d’ILC </a:t>
            </a:r>
          </a:p>
          <a:p>
            <a:pPr algn="l">
              <a:buFontTx/>
              <a:buBlip>
                <a:blip r:embed="rId4"/>
              </a:buBlip>
            </a:pPr>
            <a:r>
              <a:rPr lang="fr-FR" sz="1400" b="0">
                <a:solidFill>
                  <a:srgbClr val="0070C0"/>
                </a:solidFill>
              </a:rPr>
              <a:t> Electronique embarquée dans le détecteur</a:t>
            </a:r>
          </a:p>
          <a:p>
            <a:pPr algn="l">
              <a:buFontTx/>
              <a:buBlip>
                <a:blip r:embed="rId4"/>
              </a:buBlip>
            </a:pPr>
            <a:r>
              <a:rPr lang="fr-FR" sz="1400" b="0">
                <a:solidFill>
                  <a:srgbClr val="0070C0"/>
                </a:solidFill>
              </a:rPr>
              <a:t> Pas ou peu de refroidissement</a:t>
            </a:r>
          </a:p>
          <a:p>
            <a:pPr algn="l">
              <a:buFontTx/>
              <a:buBlip>
                <a:blip r:embed="rId4"/>
              </a:buBlip>
            </a:pPr>
            <a:r>
              <a:rPr lang="fr-FR" sz="1400" b="0">
                <a:solidFill>
                  <a:srgbClr val="0070C0"/>
                </a:solidFill>
              </a:rPr>
              <a:t> </a:t>
            </a:r>
            <a:r>
              <a:rPr lang="fr-FR" sz="1400" b="0">
                <a:solidFill>
                  <a:srgbClr val="0070C0"/>
                </a:solidFill>
                <a:sym typeface="Symbol" pitchFamily="18" charset="2"/>
              </a:rPr>
              <a:t> 100 M de voies</a:t>
            </a:r>
            <a:endParaRPr lang="fr-FR" sz="1400" b="0">
              <a:solidFill>
                <a:srgbClr val="0070C0"/>
              </a:solidFill>
            </a:endParaRPr>
          </a:p>
          <a:p>
            <a:pPr lvl="1" algn="l">
              <a:buFontTx/>
              <a:buBlip>
                <a:blip r:embed="rId4"/>
              </a:buBlip>
            </a:pPr>
            <a:r>
              <a:rPr lang="fr-FR" sz="1400" b="0">
                <a:solidFill>
                  <a:srgbClr val="0070C0"/>
                </a:solidFill>
              </a:rPr>
              <a:t> consommation &lt; 25 µW par voie</a:t>
            </a:r>
          </a:p>
          <a:p>
            <a:pPr lvl="2" algn="l">
              <a:buFontTx/>
              <a:buBlip>
                <a:blip r:embed="rId5"/>
              </a:buBlip>
            </a:pPr>
            <a:endParaRPr lang="fr-FR" sz="1400" b="0">
              <a:solidFill>
                <a:srgbClr val="0070C0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9226" name="Text Box 29"/>
          <p:cNvSpPr txBox="1">
            <a:spLocks noChangeArrowheads="1"/>
          </p:cNvSpPr>
          <p:nvPr/>
        </p:nvSpPr>
        <p:spPr bwMode="auto">
          <a:xfrm>
            <a:off x="868363" y="4799013"/>
            <a:ext cx="1862137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>
                <a:solidFill>
                  <a:srgbClr val="FF0000"/>
                </a:solidFill>
              </a:rPr>
              <a:t>Projet ILC</a:t>
            </a:r>
          </a:p>
        </p:txBody>
      </p:sp>
      <p:pic>
        <p:nvPicPr>
          <p:cNvPr id="9227" name="Picture 1898" descr="P1050479 (Small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5300" y="3527425"/>
            <a:ext cx="1509713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5"/>
          <p:cNvSpPr>
            <a:spLocks noChangeArrowheads="1"/>
          </p:cNvSpPr>
          <p:nvPr/>
        </p:nvSpPr>
        <p:spPr bwMode="auto">
          <a:xfrm>
            <a:off x="4357688" y="5035550"/>
            <a:ext cx="4383087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Blip>
                <a:blip r:embed="rId4"/>
              </a:buBlip>
            </a:pPr>
            <a:r>
              <a:rPr lang="fr-FR" sz="1400" dirty="0">
                <a:solidFill>
                  <a:srgbClr val="7030A0"/>
                </a:solidFill>
              </a:rPr>
              <a:t> </a:t>
            </a:r>
            <a:r>
              <a:rPr lang="fr-FR" sz="1400" b="0" dirty="0">
                <a:solidFill>
                  <a:srgbClr val="7030A0"/>
                </a:solidFill>
              </a:rPr>
              <a:t>Optimisation de la consommation de chaque bloc</a:t>
            </a:r>
          </a:p>
          <a:p>
            <a:pPr algn="l">
              <a:buFontTx/>
              <a:buBlip>
                <a:blip r:embed="rId4"/>
              </a:buBlip>
            </a:pPr>
            <a:r>
              <a:rPr lang="fr-FR" sz="1400" b="0" i="1" dirty="0" err="1">
                <a:solidFill>
                  <a:srgbClr val="7030A0"/>
                </a:solidFill>
              </a:rPr>
              <a:t>Clock</a:t>
            </a:r>
            <a:r>
              <a:rPr lang="fr-FR" sz="1400" b="0" i="1" dirty="0">
                <a:solidFill>
                  <a:srgbClr val="7030A0"/>
                </a:solidFill>
              </a:rPr>
              <a:t> </a:t>
            </a:r>
            <a:r>
              <a:rPr lang="fr-FR" sz="1400" b="0" i="1" dirty="0" err="1">
                <a:solidFill>
                  <a:srgbClr val="7030A0"/>
                </a:solidFill>
              </a:rPr>
              <a:t>gating</a:t>
            </a:r>
            <a:r>
              <a:rPr lang="fr-FR" sz="1400" b="0" i="1" dirty="0">
                <a:solidFill>
                  <a:srgbClr val="7030A0"/>
                </a:solidFill>
              </a:rPr>
              <a:t> </a:t>
            </a:r>
            <a:r>
              <a:rPr lang="fr-FR" sz="1400" b="0" dirty="0">
                <a:solidFill>
                  <a:srgbClr val="7030A0"/>
                </a:solidFill>
              </a:rPr>
              <a:t>pour le bloc numérique</a:t>
            </a:r>
          </a:p>
          <a:p>
            <a:pPr algn="l">
              <a:buFontTx/>
              <a:buBlip>
                <a:blip r:embed="rId4"/>
              </a:buBlip>
            </a:pPr>
            <a:r>
              <a:rPr lang="fr-FR" sz="1400" b="0" dirty="0">
                <a:solidFill>
                  <a:srgbClr val="7030A0"/>
                </a:solidFill>
              </a:rPr>
              <a:t> </a:t>
            </a:r>
            <a:r>
              <a:rPr lang="fr-FR" sz="1400" b="0" u="sng" dirty="0">
                <a:solidFill>
                  <a:srgbClr val="7030A0"/>
                </a:solidFill>
              </a:rPr>
              <a:t>Implémentation d’un système « power </a:t>
            </a:r>
            <a:r>
              <a:rPr lang="fr-FR" sz="1400" b="0" u="sng" dirty="0" err="1">
                <a:solidFill>
                  <a:srgbClr val="7030A0"/>
                </a:solidFill>
              </a:rPr>
              <a:t>pulsing</a:t>
            </a:r>
            <a:r>
              <a:rPr lang="fr-FR" sz="1400" b="0" u="sng" dirty="0">
                <a:solidFill>
                  <a:srgbClr val="7030A0"/>
                </a:solidFill>
              </a:rPr>
              <a:t> »</a:t>
            </a:r>
          </a:p>
          <a:p>
            <a:pPr lvl="1" algn="l">
              <a:buFontTx/>
              <a:buBlip>
                <a:blip r:embed="rId4"/>
              </a:buBlip>
            </a:pPr>
            <a:r>
              <a:rPr lang="fr-FR" sz="1400" b="0" dirty="0">
                <a:solidFill>
                  <a:srgbClr val="7030A0"/>
                </a:solidFill>
              </a:rPr>
              <a:t> ON 1%, OFF: 99% du temps </a:t>
            </a:r>
          </a:p>
          <a:p>
            <a:pPr lvl="1" algn="l">
              <a:buFontTx/>
              <a:buBlip>
                <a:blip r:embed="rId4"/>
              </a:buBlip>
            </a:pPr>
            <a:r>
              <a:rPr lang="fr-FR" sz="1400" b="0" dirty="0">
                <a:solidFill>
                  <a:srgbClr val="7030A0"/>
                </a:solidFill>
              </a:rPr>
              <a:t> consommation obtenue: 40 µW</a:t>
            </a:r>
          </a:p>
          <a:p>
            <a:pPr lvl="2" algn="l">
              <a:buFontTx/>
              <a:buBlip>
                <a:blip r:embed="rId5"/>
              </a:buBlip>
            </a:pPr>
            <a:endParaRPr lang="fr-FR" sz="1400" b="0" dirty="0">
              <a:solidFill>
                <a:srgbClr val="0070C0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9229" name="Text Box 29"/>
          <p:cNvSpPr txBox="1">
            <a:spLocks noChangeArrowheads="1"/>
          </p:cNvSpPr>
          <p:nvPr/>
        </p:nvSpPr>
        <p:spPr bwMode="auto">
          <a:xfrm>
            <a:off x="5402263" y="4711700"/>
            <a:ext cx="186372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>
                <a:solidFill>
                  <a:srgbClr val="FF0000"/>
                </a:solidFill>
              </a:rPr>
              <a:t>Circuit CALORIC</a:t>
            </a:r>
          </a:p>
        </p:txBody>
      </p:sp>
      <p:pic>
        <p:nvPicPr>
          <p:cNvPr id="9230" name="Image 18" descr="-943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84838" y="766763"/>
            <a:ext cx="1547812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1" name="Rectangle 19"/>
          <p:cNvSpPr>
            <a:spLocks noChangeArrowheads="1"/>
          </p:cNvSpPr>
          <p:nvPr/>
        </p:nvSpPr>
        <p:spPr bwMode="auto">
          <a:xfrm>
            <a:off x="4219666" y="1955211"/>
            <a:ext cx="446881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Blip>
                <a:blip r:embed="rId4"/>
              </a:buBlip>
            </a:pPr>
            <a:r>
              <a:rPr lang="fr-FR" sz="1400" dirty="0">
                <a:solidFill>
                  <a:srgbClr val="7030A0"/>
                </a:solidFill>
              </a:rPr>
              <a:t> </a:t>
            </a:r>
            <a:r>
              <a:rPr lang="fr-FR" sz="1400" b="0" u="sng" dirty="0">
                <a:solidFill>
                  <a:srgbClr val="7030A0"/>
                </a:solidFill>
              </a:rPr>
              <a:t>Régime de fonctionnement des transistors en faible inversion, aux </a:t>
            </a:r>
            <a:r>
              <a:rPr lang="fr-FR" sz="1400" b="0" u="sng" dirty="0">
                <a:solidFill>
                  <a:srgbClr val="7030A0"/>
                </a:solidFill>
                <a:sym typeface="Wingdings" pitchFamily="2" charset="2"/>
              </a:rPr>
              <a:t>limites de la fiabilité des modèles</a:t>
            </a:r>
            <a:endParaRPr lang="fr-FR" sz="1400" b="0" u="sng" dirty="0">
              <a:solidFill>
                <a:srgbClr val="7030A0"/>
              </a:solidFill>
            </a:endParaRPr>
          </a:p>
          <a:p>
            <a:pPr algn="l">
              <a:buFontTx/>
              <a:buBlip>
                <a:blip r:embed="rId4"/>
              </a:buBlip>
            </a:pPr>
            <a:r>
              <a:rPr lang="fr-FR" sz="1400" b="0" dirty="0">
                <a:solidFill>
                  <a:srgbClr val="7030A0"/>
                </a:solidFill>
              </a:rPr>
              <a:t> </a:t>
            </a:r>
            <a:r>
              <a:rPr lang="fr-FR" sz="1400" b="0" u="sng" dirty="0">
                <a:solidFill>
                  <a:srgbClr val="7030A0"/>
                </a:solidFill>
              </a:rPr>
              <a:t>Intégration du convertisseur analogique-numérique</a:t>
            </a:r>
          </a:p>
          <a:p>
            <a:pPr lvl="1" algn="l">
              <a:buFontTx/>
              <a:buBlip>
                <a:blip r:embed="rId4"/>
              </a:buBlip>
            </a:pPr>
            <a:r>
              <a:rPr lang="fr-FR" sz="1400" b="0" dirty="0">
                <a:solidFill>
                  <a:srgbClr val="7030A0"/>
                </a:solidFill>
              </a:rPr>
              <a:t> consommation ASIC &lt; 50 µW</a:t>
            </a:r>
          </a:p>
          <a:p>
            <a:pPr lvl="2" algn="l">
              <a:buFontTx/>
              <a:buBlip>
                <a:blip r:embed="rId5"/>
              </a:buBlip>
            </a:pPr>
            <a:endParaRPr lang="fr-FR" sz="1400" b="0" dirty="0">
              <a:solidFill>
                <a:srgbClr val="0070C0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9232" name="Text Box 29"/>
          <p:cNvSpPr txBox="1">
            <a:spLocks noChangeArrowheads="1"/>
          </p:cNvSpPr>
          <p:nvPr/>
        </p:nvSpPr>
        <p:spPr bwMode="auto">
          <a:xfrm>
            <a:off x="5653088" y="1751013"/>
            <a:ext cx="18637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>
                <a:solidFill>
                  <a:srgbClr val="FF0000"/>
                </a:solidFill>
              </a:rPr>
              <a:t>Circuit LOGIC</a:t>
            </a:r>
          </a:p>
        </p:txBody>
      </p:sp>
      <p:pic>
        <p:nvPicPr>
          <p:cNvPr id="9233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1575" y="882650"/>
            <a:ext cx="985838" cy="698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234" name="Rectangle 22"/>
          <p:cNvSpPr>
            <a:spLocks noChangeArrowheads="1"/>
          </p:cNvSpPr>
          <p:nvPr/>
        </p:nvSpPr>
        <p:spPr bwMode="auto">
          <a:xfrm>
            <a:off x="4184650" y="1004888"/>
            <a:ext cx="477838" cy="560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80986" y="1940655"/>
            <a:ext cx="563014" cy="60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35003" y="5298267"/>
            <a:ext cx="563014" cy="60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re 1"/>
          <p:cNvSpPr>
            <a:spLocks noGrp="1"/>
          </p:cNvSpPr>
          <p:nvPr>
            <p:ph type="title"/>
          </p:nvPr>
        </p:nvSpPr>
        <p:spPr>
          <a:xfrm>
            <a:off x="2055222" y="0"/>
            <a:ext cx="6024654" cy="400050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Electronique à froid: </a:t>
            </a:r>
            <a:r>
              <a:rPr lang="fr-FR" dirty="0" smtClean="0">
                <a:solidFill>
                  <a:srgbClr val="FF0000"/>
                </a:solidFill>
              </a:rPr>
              <a:t>dépasser les limites</a:t>
            </a:r>
            <a:endParaRPr lang="fr-FR" dirty="0" smtClean="0">
              <a:solidFill>
                <a:srgbClr val="0070C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 bwMode="auto">
          <a:xfrm>
            <a:off x="234667" y="1023670"/>
            <a:ext cx="8653462" cy="382017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1039246" y="2277923"/>
            <a:ext cx="18637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Projet </a:t>
            </a:r>
            <a:r>
              <a:rPr lang="fr-FR" sz="1200" dirty="0" smtClean="0">
                <a:solidFill>
                  <a:srgbClr val="FF0000"/>
                </a:solidFill>
              </a:rPr>
              <a:t>T2K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80905" y="2503455"/>
            <a:ext cx="404083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en-US" sz="1400" b="0" dirty="0" smtClean="0">
                <a:solidFill>
                  <a:srgbClr val="0070C0"/>
                </a:solidFill>
              </a:rPr>
              <a:t> Signal: charge de  3fC à 120fC</a:t>
            </a:r>
          </a:p>
          <a:p>
            <a:pPr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en-US" sz="1400" b="0" dirty="0" smtClean="0">
                <a:solidFill>
                  <a:srgbClr val="0070C0"/>
                </a:solidFill>
              </a:rPr>
              <a:t> Bruit: &lt; 1500 e- ENC avec 250pF de </a:t>
            </a:r>
            <a:r>
              <a:rPr lang="en-US" sz="1400" b="0" dirty="0" err="1" smtClean="0">
                <a:solidFill>
                  <a:srgbClr val="0070C0"/>
                </a:solidFill>
              </a:rPr>
              <a:t>capa</a:t>
            </a:r>
            <a:r>
              <a:rPr lang="en-US" sz="1400" b="0" dirty="0" smtClean="0">
                <a:solidFill>
                  <a:srgbClr val="0070C0"/>
                </a:solidFill>
              </a:rPr>
              <a:t>. </a:t>
            </a:r>
            <a:r>
              <a:rPr lang="en-US" sz="1400" b="0" dirty="0" err="1" smtClean="0">
                <a:solidFill>
                  <a:srgbClr val="0070C0"/>
                </a:solidFill>
              </a:rPr>
              <a:t>détecteur</a:t>
            </a:r>
            <a:r>
              <a:rPr lang="en-US" sz="1400" b="0" dirty="0" smtClean="0">
                <a:solidFill>
                  <a:srgbClr val="0070C0"/>
                </a:solidFill>
              </a:rPr>
              <a:t> (Signal/bruit de 10)</a:t>
            </a:r>
          </a:p>
          <a:p>
            <a:pPr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en-US" sz="1400" b="0" dirty="0" smtClean="0">
                <a:solidFill>
                  <a:srgbClr val="FF0000"/>
                </a:solidFill>
              </a:rPr>
              <a:t> </a:t>
            </a:r>
            <a:r>
              <a:rPr lang="en-US" sz="1400" b="0" dirty="0" err="1" smtClean="0">
                <a:solidFill>
                  <a:srgbClr val="FF0000"/>
                </a:solidFill>
              </a:rPr>
              <a:t>Fonctionnement</a:t>
            </a:r>
            <a:r>
              <a:rPr lang="en-US" sz="1400" b="0" dirty="0" smtClean="0">
                <a:solidFill>
                  <a:srgbClr val="FF0000"/>
                </a:solidFill>
              </a:rPr>
              <a:t> </a:t>
            </a:r>
            <a:r>
              <a:rPr lang="en-US" sz="1400" b="0" dirty="0" err="1" smtClean="0">
                <a:solidFill>
                  <a:srgbClr val="FF0000"/>
                </a:solidFill>
              </a:rPr>
              <a:t>dans</a:t>
            </a:r>
            <a:r>
              <a:rPr lang="en-US" sz="1400" b="0" dirty="0" smtClean="0">
                <a:solidFill>
                  <a:srgbClr val="FF0000"/>
                </a:solidFill>
              </a:rPr>
              <a:t> </a:t>
            </a:r>
            <a:r>
              <a:rPr lang="en-US" sz="1400" b="0" dirty="0" err="1" smtClean="0">
                <a:solidFill>
                  <a:srgbClr val="FF0000"/>
                </a:solidFill>
              </a:rPr>
              <a:t>l’argon</a:t>
            </a:r>
            <a:r>
              <a:rPr lang="en-US" sz="1400" b="0" dirty="0" smtClean="0">
                <a:solidFill>
                  <a:srgbClr val="FF0000"/>
                </a:solidFill>
              </a:rPr>
              <a:t> </a:t>
            </a:r>
            <a:r>
              <a:rPr lang="en-US" sz="1400" b="0" dirty="0" err="1" smtClean="0">
                <a:solidFill>
                  <a:srgbClr val="FF0000"/>
                </a:solidFill>
              </a:rPr>
              <a:t>liquide</a:t>
            </a:r>
            <a:r>
              <a:rPr lang="en-US" sz="1400" b="0" dirty="0" smtClean="0">
                <a:solidFill>
                  <a:srgbClr val="FF0000"/>
                </a:solidFill>
              </a:rPr>
              <a:t> @ -150°C</a:t>
            </a:r>
          </a:p>
          <a:p>
            <a:pPr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en-US" sz="1400" b="0" dirty="0" smtClean="0">
                <a:solidFill>
                  <a:srgbClr val="0070C0"/>
                </a:solidFill>
              </a:rPr>
              <a:t> </a:t>
            </a:r>
            <a:r>
              <a:rPr lang="en-US" sz="1400" b="0" dirty="0" err="1" smtClean="0">
                <a:solidFill>
                  <a:srgbClr val="0070C0"/>
                </a:solidFill>
              </a:rPr>
              <a:t>Puisssance</a:t>
            </a:r>
            <a:r>
              <a:rPr lang="en-US" sz="1400" b="0" dirty="0" smtClean="0">
                <a:solidFill>
                  <a:srgbClr val="0070C0"/>
                </a:solidFill>
              </a:rPr>
              <a:t> </a:t>
            </a:r>
            <a:r>
              <a:rPr lang="en-US" sz="1400" b="0" dirty="0" err="1" smtClean="0">
                <a:solidFill>
                  <a:srgbClr val="0070C0"/>
                </a:solidFill>
              </a:rPr>
              <a:t>dissipée</a:t>
            </a:r>
            <a:r>
              <a:rPr lang="en-US" sz="1400" b="0" dirty="0" smtClean="0">
                <a:solidFill>
                  <a:srgbClr val="0070C0"/>
                </a:solidFill>
              </a:rPr>
              <a:t>: 1mW/</a:t>
            </a:r>
            <a:r>
              <a:rPr lang="en-US" sz="1400" b="0" dirty="0" err="1" smtClean="0">
                <a:solidFill>
                  <a:srgbClr val="0070C0"/>
                </a:solidFill>
              </a:rPr>
              <a:t>voie</a:t>
            </a:r>
            <a:r>
              <a:rPr lang="en-US" sz="1400" b="0" dirty="0" smtClean="0">
                <a:solidFill>
                  <a:srgbClr val="0070C0"/>
                </a:solidFill>
              </a:rPr>
              <a:t> max, avec un cycle de “power pulsing” de 2,5%</a:t>
            </a: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5753503" y="2063097"/>
            <a:ext cx="1863725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Circuits LARZIC</a:t>
            </a:r>
            <a:endParaRPr lang="fr-FR" sz="1200" dirty="0">
              <a:solidFill>
                <a:srgbClr val="FF0000"/>
              </a:solidFill>
            </a:endParaRPr>
          </a:p>
        </p:txBody>
      </p:sp>
      <p:pic>
        <p:nvPicPr>
          <p:cNvPr id="14" name="Picture 3151" descr="j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833" y="1028084"/>
            <a:ext cx="2146703" cy="1253103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3568569" y="6314173"/>
            <a:ext cx="22108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 famille des circuits LARZIC</a:t>
            </a:r>
            <a:endParaRPr lang="fr-FR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3056" y="2778240"/>
            <a:ext cx="563014" cy="60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T2K_1-2-3-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0235" y="1127675"/>
            <a:ext cx="3093723" cy="8840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14132" y="1106905"/>
            <a:ext cx="721346" cy="92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4323697" y="2393764"/>
            <a:ext cx="4519612" cy="228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tIns="10800" rIns="18000" bIns="10800">
            <a:spAutoFit/>
          </a:bodyPr>
          <a:lstStyle/>
          <a:p>
            <a:pPr algn="l" eaLnBrk="0" hangingPunct="0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400" dirty="0">
                <a:solidFill>
                  <a:srgbClr val="7030A0"/>
                </a:solidFill>
              </a:rPr>
              <a:t> </a:t>
            </a:r>
            <a:r>
              <a:rPr lang="fr-FR" sz="1400" b="0" u="sng" dirty="0" smtClean="0">
                <a:solidFill>
                  <a:srgbClr val="7030A0"/>
                </a:solidFill>
              </a:rPr>
              <a:t>Régimes </a:t>
            </a:r>
            <a:r>
              <a:rPr lang="fr-FR" sz="1400" b="0" u="sng" dirty="0">
                <a:solidFill>
                  <a:srgbClr val="7030A0"/>
                </a:solidFill>
              </a:rPr>
              <a:t>de fonctionnement des transistors à froid, </a:t>
            </a:r>
            <a:r>
              <a:rPr lang="fr-FR" sz="1400" b="0" u="sng" dirty="0" smtClean="0">
                <a:solidFill>
                  <a:srgbClr val="7030A0"/>
                </a:solidFill>
              </a:rPr>
              <a:t>au </a:t>
            </a:r>
            <a:r>
              <a:rPr lang="fr-FR" sz="1400" b="0" u="sng" dirty="0">
                <a:solidFill>
                  <a:srgbClr val="7030A0"/>
                </a:solidFill>
                <a:sym typeface="Wingdings" pitchFamily="2" charset="2"/>
              </a:rPr>
              <a:t>delà de la fiabilité des modèles</a:t>
            </a:r>
            <a:endParaRPr lang="fr-FR" sz="1400" b="0" u="sng" dirty="0">
              <a:solidFill>
                <a:srgbClr val="7030A0"/>
              </a:solidFill>
            </a:endParaRPr>
          </a:p>
          <a:p>
            <a:pPr algn="l" eaLnBrk="0" hangingPunct="0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400" b="0" dirty="0" smtClean="0">
                <a:solidFill>
                  <a:srgbClr val="7030A0"/>
                </a:solidFill>
              </a:rPr>
              <a:t>  Configuration </a:t>
            </a:r>
            <a:r>
              <a:rPr lang="fr-FR" sz="1400" b="0" dirty="0">
                <a:solidFill>
                  <a:srgbClr val="7030A0"/>
                </a:solidFill>
              </a:rPr>
              <a:t>modulable : ‘Slow control’ par </a:t>
            </a:r>
            <a:r>
              <a:rPr lang="fr-FR" sz="1400" b="0" dirty="0" smtClean="0">
                <a:solidFill>
                  <a:srgbClr val="7030A0"/>
                </a:solidFill>
              </a:rPr>
              <a:t>I2C</a:t>
            </a:r>
            <a:endParaRPr lang="fr-FR" sz="1400" b="0" dirty="0">
              <a:solidFill>
                <a:srgbClr val="7030A0"/>
              </a:solidFill>
            </a:endParaRPr>
          </a:p>
          <a:p>
            <a:pPr marL="285750" indent="-285750"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400" b="0" dirty="0">
                <a:solidFill>
                  <a:srgbClr val="7030A0"/>
                </a:solidFill>
                <a:cs typeface="Arial" charset="0"/>
                <a:sym typeface="Symbol" pitchFamily="18" charset="2"/>
              </a:rPr>
              <a:t>Différents temps de ‘</a:t>
            </a:r>
            <a:r>
              <a:rPr lang="fr-FR" sz="1400" b="0" dirty="0" err="1">
                <a:solidFill>
                  <a:srgbClr val="7030A0"/>
                </a:solidFill>
                <a:cs typeface="Arial" charset="0"/>
                <a:sym typeface="Symbol" pitchFamily="18" charset="2"/>
              </a:rPr>
              <a:t>shaping</a:t>
            </a:r>
            <a:r>
              <a:rPr lang="fr-FR" sz="1400" b="0" dirty="0">
                <a:solidFill>
                  <a:srgbClr val="7030A0"/>
                </a:solidFill>
                <a:cs typeface="Arial" charset="0"/>
                <a:sym typeface="Symbol" pitchFamily="18" charset="2"/>
              </a:rPr>
              <a:t>’ : 0.5, 1, 2 ou </a:t>
            </a:r>
            <a:r>
              <a:rPr lang="fr-FR" sz="1400" b="0" dirty="0" smtClean="0">
                <a:solidFill>
                  <a:srgbClr val="7030A0"/>
                </a:solidFill>
                <a:cs typeface="Arial" charset="0"/>
                <a:sym typeface="Symbol" pitchFamily="18" charset="2"/>
              </a:rPr>
              <a:t>4 µs</a:t>
            </a:r>
            <a:endParaRPr lang="fr-FR" sz="1400" b="0" dirty="0">
              <a:solidFill>
                <a:srgbClr val="7030A0"/>
              </a:solidFill>
              <a:cs typeface="Arial" charset="0"/>
              <a:sym typeface="Symbol" pitchFamily="18" charset="2"/>
            </a:endParaRPr>
          </a:p>
          <a:p>
            <a:pPr marL="285750" indent="-285750"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400" b="0" dirty="0">
                <a:solidFill>
                  <a:srgbClr val="7030A0"/>
                </a:solidFill>
                <a:cs typeface="Arial" charset="0"/>
                <a:sym typeface="Symbol" pitchFamily="18" charset="2"/>
              </a:rPr>
              <a:t>By-pass de certains étages (</a:t>
            </a:r>
            <a:r>
              <a:rPr lang="fr-FR" sz="1400" b="0" dirty="0" err="1">
                <a:solidFill>
                  <a:srgbClr val="7030A0"/>
                </a:solidFill>
                <a:cs typeface="Arial" charset="0"/>
                <a:sym typeface="Symbol" pitchFamily="18" charset="2"/>
              </a:rPr>
              <a:t>shaper</a:t>
            </a:r>
            <a:r>
              <a:rPr lang="fr-FR" sz="1400" b="0" dirty="0">
                <a:solidFill>
                  <a:srgbClr val="7030A0"/>
                </a:solidFill>
                <a:cs typeface="Arial" charset="0"/>
                <a:sym typeface="Symbol" pitchFamily="18" charset="2"/>
              </a:rPr>
              <a:t>/buffer)</a:t>
            </a:r>
          </a:p>
          <a:p>
            <a:pPr marL="285750" indent="-285750"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400" b="0" dirty="0">
                <a:solidFill>
                  <a:srgbClr val="7030A0"/>
                </a:solidFill>
                <a:cs typeface="Arial" charset="0"/>
                <a:sym typeface="Symbol" pitchFamily="18" charset="2"/>
              </a:rPr>
              <a:t>Contre-réaction du pré-ampli modulable</a:t>
            </a:r>
          </a:p>
          <a:p>
            <a:pPr eaLnBrk="0" hangingPunct="0">
              <a:lnSpc>
                <a:spcPct val="150000"/>
              </a:lnSpc>
              <a:buFontTx/>
              <a:buBlip>
                <a:blip r:embed="rId2"/>
              </a:buBlip>
            </a:pPr>
            <a:endParaRPr lang="fr-FR" sz="1400" b="0" dirty="0">
              <a:solidFill>
                <a:srgbClr val="0070C0"/>
              </a:solidFill>
              <a:cs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re 1"/>
          <p:cNvSpPr>
            <a:spLocks noGrp="1"/>
          </p:cNvSpPr>
          <p:nvPr>
            <p:ph type="title"/>
          </p:nvPr>
        </p:nvSpPr>
        <p:spPr>
          <a:xfrm>
            <a:off x="1374258" y="0"/>
            <a:ext cx="7086600" cy="400050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Electronique « Au-delà du Giga Hz »: </a:t>
            </a:r>
            <a:r>
              <a:rPr lang="fr-FR" dirty="0" smtClean="0">
                <a:solidFill>
                  <a:srgbClr val="FF0000"/>
                </a:solidFill>
              </a:rPr>
              <a:t>se former</a:t>
            </a:r>
            <a:endParaRPr lang="fr-FR" dirty="0" smtClean="0">
              <a:solidFill>
                <a:srgbClr val="0070C0"/>
              </a:solidFill>
            </a:endParaRPr>
          </a:p>
        </p:txBody>
      </p:sp>
      <p:sp>
        <p:nvSpPr>
          <p:cNvPr id="3" name="Rectangle à coins arrondis 2"/>
          <p:cNvSpPr/>
          <p:nvPr/>
        </p:nvSpPr>
        <p:spPr bwMode="auto">
          <a:xfrm>
            <a:off x="134754" y="1168400"/>
            <a:ext cx="8715375" cy="399074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1015733" y="2383055"/>
            <a:ext cx="1862137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Projet </a:t>
            </a:r>
            <a:r>
              <a:rPr lang="fr-FR" sz="1200" dirty="0" smtClean="0">
                <a:solidFill>
                  <a:srgbClr val="FF0000"/>
                </a:solidFill>
              </a:rPr>
              <a:t>ENVISION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4428056" y="2763972"/>
            <a:ext cx="438308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400" b="0" dirty="0" smtClean="0">
                <a:solidFill>
                  <a:srgbClr val="7030A0"/>
                </a:solidFill>
              </a:rPr>
              <a:t> Etude initiale: le </a:t>
            </a:r>
            <a:r>
              <a:rPr lang="fr-FR" sz="1400" b="0" dirty="0" err="1" smtClean="0">
                <a:solidFill>
                  <a:srgbClr val="7030A0"/>
                </a:solidFill>
              </a:rPr>
              <a:t>Track</a:t>
            </a:r>
            <a:r>
              <a:rPr lang="fr-FR" sz="1400" b="0" dirty="0" smtClean="0">
                <a:solidFill>
                  <a:srgbClr val="7030A0"/>
                </a:solidFill>
              </a:rPr>
              <a:t>-and-</a:t>
            </a:r>
            <a:r>
              <a:rPr lang="fr-FR" sz="1400" b="0" dirty="0" err="1" smtClean="0">
                <a:solidFill>
                  <a:srgbClr val="7030A0"/>
                </a:solidFill>
              </a:rPr>
              <a:t>Hold</a:t>
            </a:r>
            <a:r>
              <a:rPr lang="fr-FR" sz="1400" b="0" dirty="0" smtClean="0">
                <a:solidFill>
                  <a:srgbClr val="7030A0"/>
                </a:solidFill>
              </a:rPr>
              <a:t> (en courant)</a:t>
            </a:r>
            <a:endParaRPr lang="fr-FR" sz="1400" b="0" dirty="0">
              <a:solidFill>
                <a:srgbClr val="7030A0"/>
              </a:solidFill>
            </a:endParaRPr>
          </a:p>
          <a:p>
            <a:pPr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400" b="0" dirty="0">
                <a:solidFill>
                  <a:srgbClr val="7030A0"/>
                </a:solidFill>
              </a:rPr>
              <a:t> </a:t>
            </a:r>
            <a:r>
              <a:rPr lang="fr-FR" sz="1400" b="0" dirty="0" smtClean="0">
                <a:solidFill>
                  <a:srgbClr val="7030A0"/>
                </a:solidFill>
              </a:rPr>
              <a:t>P</a:t>
            </a:r>
            <a:r>
              <a:rPr lang="fr-FR" sz="1400" b="0" u="sng" dirty="0" smtClean="0">
                <a:solidFill>
                  <a:srgbClr val="7030A0"/>
                </a:solidFill>
              </a:rPr>
              <a:t>roblématique de la testabilité en HF: </a:t>
            </a:r>
            <a:endParaRPr lang="fr-FR" sz="1400" b="0" u="sng" dirty="0">
              <a:solidFill>
                <a:srgbClr val="7030A0"/>
              </a:solidFill>
            </a:endParaRPr>
          </a:p>
          <a:p>
            <a:pPr lvl="1"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400" b="0" dirty="0">
                <a:solidFill>
                  <a:srgbClr val="7030A0"/>
                </a:solidFill>
              </a:rPr>
              <a:t> </a:t>
            </a:r>
            <a:r>
              <a:rPr lang="fr-FR" sz="1400" b="0" dirty="0" smtClean="0">
                <a:solidFill>
                  <a:srgbClr val="7030A0"/>
                </a:solidFill>
              </a:rPr>
              <a:t>câblage du circuit à basse inductance</a:t>
            </a:r>
            <a:endParaRPr lang="fr-FR" sz="1400" b="0" dirty="0">
              <a:solidFill>
                <a:srgbClr val="7030A0"/>
              </a:solidFill>
            </a:endParaRPr>
          </a:p>
          <a:p>
            <a:pPr lvl="1"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1400" b="0" dirty="0">
                <a:solidFill>
                  <a:srgbClr val="7030A0"/>
                </a:solidFill>
              </a:rPr>
              <a:t> </a:t>
            </a:r>
            <a:r>
              <a:rPr lang="fr-FR" sz="1400" b="0" dirty="0" smtClean="0">
                <a:solidFill>
                  <a:srgbClr val="7030A0"/>
                </a:solidFill>
              </a:rPr>
              <a:t>choix d’un matériel de test adapté </a:t>
            </a:r>
            <a:r>
              <a:rPr lang="fr-FR" sz="1400" b="0" dirty="0" smtClean="0">
                <a:solidFill>
                  <a:srgbClr val="7030A0"/>
                </a:solidFill>
                <a:sym typeface="Wingdings" pitchFamily="2" charset="2"/>
              </a:rPr>
              <a:t> achat deux générateurs 3 et 6 GHz</a:t>
            </a:r>
          </a:p>
          <a:p>
            <a:pPr algn="l">
              <a:lnSpc>
                <a:spcPct val="150000"/>
              </a:lnSpc>
              <a:buBlip>
                <a:blip r:embed="rId2"/>
              </a:buBlip>
            </a:pPr>
            <a:r>
              <a:rPr lang="fr-FR" sz="1400" b="0" dirty="0" smtClean="0">
                <a:solidFill>
                  <a:srgbClr val="7030A0"/>
                </a:solidFill>
              </a:rPr>
              <a:t> Evaluation des performances en vitesse des cellules numériques au-delà des modèles </a:t>
            </a:r>
          </a:p>
          <a:p>
            <a:pPr lvl="1" algn="l">
              <a:lnSpc>
                <a:spcPct val="150000"/>
              </a:lnSpc>
            </a:pPr>
            <a:endParaRPr lang="fr-FR" sz="1400" b="0" dirty="0">
              <a:solidFill>
                <a:srgbClr val="7030A0"/>
              </a:solidFill>
            </a:endParaRP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5472631" y="2488247"/>
            <a:ext cx="186372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Circuit </a:t>
            </a:r>
            <a:r>
              <a:rPr lang="fr-FR" sz="1200" dirty="0" smtClean="0">
                <a:solidFill>
                  <a:srgbClr val="FF0000"/>
                </a:solidFill>
              </a:rPr>
              <a:t>TROPIC</a:t>
            </a:r>
            <a:endParaRPr lang="fr-FR" sz="1200" dirty="0">
              <a:solidFill>
                <a:srgbClr val="FF0000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 l="18140" t="27429"/>
          <a:stretch>
            <a:fillRect/>
          </a:stretch>
        </p:blipFill>
        <p:spPr bwMode="auto">
          <a:xfrm>
            <a:off x="819769" y="1414896"/>
            <a:ext cx="2135187" cy="944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4" cstate="print"/>
          <a:srcRect l="6884" t="7314" r="11600" b="14632"/>
          <a:stretch>
            <a:fillRect/>
          </a:stretch>
        </p:blipFill>
        <p:spPr bwMode="auto">
          <a:xfrm>
            <a:off x="5832910" y="1405271"/>
            <a:ext cx="1164657" cy="107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52029" y="2811447"/>
            <a:ext cx="4040838" cy="1668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en-US" sz="1400" b="0" dirty="0" smtClean="0">
                <a:solidFill>
                  <a:srgbClr val="0070C0"/>
                </a:solidFill>
              </a:rPr>
              <a:t> Lecture de </a:t>
            </a:r>
            <a:r>
              <a:rPr lang="en-US" sz="1400" b="0" dirty="0" err="1" smtClean="0">
                <a:solidFill>
                  <a:srgbClr val="0070C0"/>
                </a:solidFill>
              </a:rPr>
              <a:t>signaux</a:t>
            </a:r>
            <a:r>
              <a:rPr lang="en-US" sz="1400" b="0" dirty="0" smtClean="0">
                <a:solidFill>
                  <a:srgbClr val="0070C0"/>
                </a:solidFill>
              </a:rPr>
              <a:t> large </a:t>
            </a:r>
            <a:r>
              <a:rPr lang="en-US" sz="1400" b="0" dirty="0" err="1" smtClean="0">
                <a:solidFill>
                  <a:srgbClr val="0070C0"/>
                </a:solidFill>
              </a:rPr>
              <a:t>bande</a:t>
            </a:r>
            <a:r>
              <a:rPr lang="en-US" sz="1400" b="0" dirty="0" smtClean="0">
                <a:solidFill>
                  <a:srgbClr val="0070C0"/>
                </a:solidFill>
              </a:rPr>
              <a:t> (500MHz)</a:t>
            </a:r>
          </a:p>
          <a:p>
            <a:pPr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en-US" sz="1400" b="0" dirty="0" smtClean="0">
                <a:solidFill>
                  <a:srgbClr val="0070C0"/>
                </a:solidFill>
              </a:rPr>
              <a:t> </a:t>
            </a:r>
            <a:r>
              <a:rPr lang="en-US" sz="1400" b="0" dirty="0" err="1" smtClean="0">
                <a:solidFill>
                  <a:srgbClr val="0070C0"/>
                </a:solidFill>
              </a:rPr>
              <a:t>Résolution</a:t>
            </a:r>
            <a:r>
              <a:rPr lang="en-US" sz="1400" b="0" dirty="0" smtClean="0">
                <a:solidFill>
                  <a:srgbClr val="0070C0"/>
                </a:solidFill>
              </a:rPr>
              <a:t> en temps de 200ps mini. </a:t>
            </a:r>
          </a:p>
          <a:p>
            <a:pPr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en-US" sz="1400" b="0" dirty="0" smtClean="0">
                <a:solidFill>
                  <a:srgbClr val="FF0000"/>
                </a:solidFill>
              </a:rPr>
              <a:t> ADC 5 bits @ 2GS/s</a:t>
            </a:r>
          </a:p>
          <a:p>
            <a:pPr algn="l">
              <a:lnSpc>
                <a:spcPct val="150000"/>
              </a:lnSpc>
              <a:buFontTx/>
              <a:buBlip>
                <a:blip r:embed="rId2"/>
              </a:buBlip>
            </a:pPr>
            <a:r>
              <a:rPr lang="en-US" sz="1400" b="0" dirty="0" smtClean="0">
                <a:solidFill>
                  <a:srgbClr val="0070C0"/>
                </a:solidFill>
              </a:rPr>
              <a:t> Grand </a:t>
            </a:r>
            <a:r>
              <a:rPr lang="en-US" sz="1400" b="0" dirty="0" err="1" smtClean="0">
                <a:solidFill>
                  <a:srgbClr val="0070C0"/>
                </a:solidFill>
              </a:rPr>
              <a:t>nombre</a:t>
            </a:r>
            <a:r>
              <a:rPr lang="en-US" sz="1400" b="0" dirty="0" smtClean="0">
                <a:solidFill>
                  <a:srgbClr val="0070C0"/>
                </a:solidFill>
              </a:rPr>
              <a:t> de </a:t>
            </a:r>
            <a:r>
              <a:rPr lang="en-US" sz="1400" b="0" dirty="0" err="1" smtClean="0">
                <a:solidFill>
                  <a:srgbClr val="0070C0"/>
                </a:solidFill>
              </a:rPr>
              <a:t>voies</a:t>
            </a:r>
            <a:r>
              <a:rPr lang="en-US" sz="1400" b="0" dirty="0" smtClean="0">
                <a:solidFill>
                  <a:srgbClr val="0070C0"/>
                </a:solidFill>
              </a:rPr>
              <a:t>: </a:t>
            </a:r>
            <a:r>
              <a:rPr lang="en-US" sz="1400" b="0" dirty="0" err="1" smtClean="0">
                <a:solidFill>
                  <a:srgbClr val="0070C0"/>
                </a:solidFill>
              </a:rPr>
              <a:t>puisssance</a:t>
            </a:r>
            <a:r>
              <a:rPr lang="en-US" sz="1400" b="0" dirty="0" smtClean="0">
                <a:solidFill>
                  <a:srgbClr val="0070C0"/>
                </a:solidFill>
              </a:rPr>
              <a:t> </a:t>
            </a:r>
            <a:r>
              <a:rPr lang="en-US" sz="1400" b="0" dirty="0" err="1" smtClean="0">
                <a:solidFill>
                  <a:srgbClr val="0070C0"/>
                </a:solidFill>
              </a:rPr>
              <a:t>dissipée</a:t>
            </a:r>
            <a:r>
              <a:rPr lang="en-US" sz="1400" b="0" dirty="0" smtClean="0">
                <a:solidFill>
                  <a:srgbClr val="0070C0"/>
                </a:solidFill>
              </a:rPr>
              <a:t> </a:t>
            </a:r>
            <a:r>
              <a:rPr lang="en-US" sz="1400" b="0" dirty="0" err="1" smtClean="0">
                <a:solidFill>
                  <a:srgbClr val="0070C0"/>
                </a:solidFill>
              </a:rPr>
              <a:t>maitrisée</a:t>
            </a:r>
            <a:endParaRPr lang="en-US" sz="1400" b="0" dirty="0" smtClean="0">
              <a:solidFill>
                <a:srgbClr val="0070C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906541" y="1434165"/>
            <a:ext cx="861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R&amp;D</a:t>
            </a:r>
            <a:endParaRPr lang="fr-FR" sz="280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chrau_LR">
  <a:themeElements>
    <a:clrScheme name="michrau_L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ichrau_LR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rgbClr val="23346C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rgbClr val="23346C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michrau_L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hrau_L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hrau_L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hrau_L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hrau_L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hrau_L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hrau_L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hrau_L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hrau_L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hrau_L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hrau_L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hrau_L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11197</TotalTime>
  <Words>1196</Words>
  <Application>Microsoft Office PowerPoint</Application>
  <PresentationFormat>Affichage à l'écran (4:3)</PresentationFormat>
  <Paragraphs>233</Paragraphs>
  <Slides>11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michrau_LR</vt:lpstr>
      <vt:lpstr>Bilan des compétences @ MicRhAu</vt:lpstr>
      <vt:lpstr>Diapositive 2</vt:lpstr>
      <vt:lpstr>Electronique de lecture du signal: s’adapter</vt:lpstr>
      <vt:lpstr>Electronique de filtrage: optimiser</vt:lpstr>
      <vt:lpstr>Convertisseur analogique-numérique: être précis</vt:lpstr>
      <vt:lpstr>Electronique numérique: traiter</vt:lpstr>
      <vt:lpstr>Electronique basse consommation: économiser</vt:lpstr>
      <vt:lpstr>Electronique à froid: dépasser les limites</vt:lpstr>
      <vt:lpstr>Electronique « Au-delà du Giga Hz »: se former</vt:lpstr>
      <vt:lpstr>Le catalogue des circuits « IC »</vt:lpstr>
      <vt:lpstr>Conclusion</vt:lpstr>
    </vt:vector>
  </TitlesOfParts>
  <Company>Cornell LEPP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Manen</dc:creator>
  <cp:lastModifiedBy>Royer</cp:lastModifiedBy>
  <cp:revision>971</cp:revision>
  <dcterms:created xsi:type="dcterms:W3CDTF">2005-11-21T04:08:26Z</dcterms:created>
  <dcterms:modified xsi:type="dcterms:W3CDTF">2012-03-13T07:59:32Z</dcterms:modified>
</cp:coreProperties>
</file>