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951" r:id="rId1"/>
  </p:sldMasterIdLst>
  <p:notesMasterIdLst>
    <p:notesMasterId r:id="rId10"/>
  </p:notesMasterIdLst>
  <p:handoutMasterIdLst>
    <p:handoutMasterId r:id="rId11"/>
  </p:handoutMasterIdLst>
  <p:sldIdLst>
    <p:sldId id="256" r:id="rId2"/>
    <p:sldId id="344" r:id="rId3"/>
    <p:sldId id="340" r:id="rId4"/>
    <p:sldId id="347" r:id="rId5"/>
    <p:sldId id="346" r:id="rId6"/>
    <p:sldId id="345" r:id="rId7"/>
    <p:sldId id="349" r:id="rId8"/>
    <p:sldId id="348" r:id="rId9"/>
  </p:sldIdLst>
  <p:sldSz cx="9906000" cy="6858000" type="A4"/>
  <p:notesSz cx="6858000" cy="9906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1100" b="1" kern="1200">
        <a:solidFill>
          <a:srgbClr val="23346C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100" b="1" kern="1200">
        <a:solidFill>
          <a:srgbClr val="23346C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100" b="1" kern="1200">
        <a:solidFill>
          <a:srgbClr val="23346C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100" b="1" kern="1200">
        <a:solidFill>
          <a:srgbClr val="23346C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100" b="1" kern="1200">
        <a:solidFill>
          <a:srgbClr val="23346C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1100" b="1" kern="1200">
        <a:solidFill>
          <a:srgbClr val="23346C"/>
        </a:solidFill>
        <a:latin typeface="Arial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sz="1100" b="1" kern="1200">
        <a:solidFill>
          <a:srgbClr val="23346C"/>
        </a:solidFill>
        <a:latin typeface="Arial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sz="1100" b="1" kern="1200">
        <a:solidFill>
          <a:srgbClr val="23346C"/>
        </a:solidFill>
        <a:latin typeface="Arial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sz="1100" b="1" kern="1200">
        <a:solidFill>
          <a:srgbClr val="23346C"/>
        </a:solidFill>
        <a:latin typeface="Arial" charset="0"/>
        <a:ea typeface="Arial Unicode MS" pitchFamily="34" charset="-128"/>
        <a:cs typeface="Arial Unicode MS" pitchFamily="34" charset="-128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ye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BAFCCE"/>
    <a:srgbClr val="00FF00"/>
    <a:srgbClr val="FF0000"/>
    <a:srgbClr val="FFFF00"/>
    <a:srgbClr val="FFFFFF"/>
    <a:srgbClr val="3366FF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87" autoAdjust="0"/>
    <p:restoredTop sz="99884" autoAdjust="0"/>
  </p:normalViewPr>
  <p:slideViewPr>
    <p:cSldViewPr snapToGrid="0">
      <p:cViewPr varScale="1">
        <p:scale>
          <a:sx n="98" d="100"/>
          <a:sy n="98" d="100"/>
        </p:scale>
        <p:origin x="-96" y="-282"/>
      </p:cViewPr>
      <p:guideLst>
        <p:guide orient="horz" pos="1121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019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0" tIns="46635" rIns="93270" bIns="46635" numCol="1" anchor="t" anchorCtr="0" compatLnSpc="1">
            <a:prstTxWarp prst="textNoShape">
              <a:avLst/>
            </a:prstTxWarp>
          </a:bodyPr>
          <a:lstStyle>
            <a:lvl1pPr algn="l" fontAlgn="base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337" y="0"/>
            <a:ext cx="2972019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0" tIns="46635" rIns="93270" bIns="46635" numCol="1" anchor="t" anchorCtr="0" compatLnSpc="1">
            <a:prstTxWarp prst="textNoShape">
              <a:avLst/>
            </a:prstTxWarp>
          </a:bodyPr>
          <a:lstStyle>
            <a:lvl1pPr algn="r" fontAlgn="base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74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9097"/>
            <a:ext cx="2972019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0" tIns="46635" rIns="93270" bIns="46635" numCol="1" anchor="b" anchorCtr="0" compatLnSpc="1">
            <a:prstTxWarp prst="textNoShape">
              <a:avLst/>
            </a:prstTxWarp>
          </a:bodyPr>
          <a:lstStyle>
            <a:lvl1pPr algn="l" fontAlgn="base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74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337" y="9409097"/>
            <a:ext cx="2972019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0" tIns="46635" rIns="93270" bIns="46635" numCol="1" anchor="b" anchorCtr="0" compatLnSpc="1">
            <a:prstTxWarp prst="textNoShape">
              <a:avLst/>
            </a:prstTxWarp>
          </a:bodyPr>
          <a:lstStyle>
            <a:lvl1pPr algn="r" fontAlgn="base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B2397E3-EED0-41F2-949C-E7008FC321B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019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0" tIns="46635" rIns="93270" bIns="46635" numCol="1" anchor="t" anchorCtr="0" compatLnSpc="1">
            <a:prstTxWarp prst="textNoShape">
              <a:avLst/>
            </a:prstTxWarp>
          </a:bodyPr>
          <a:lstStyle>
            <a:lvl1pPr algn="l" fontAlgn="base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337" y="0"/>
            <a:ext cx="2972019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0" tIns="46635" rIns="93270" bIns="46635" numCol="1" anchor="t" anchorCtr="0" compatLnSpc="1">
            <a:prstTxWarp prst="textNoShape">
              <a:avLst/>
            </a:prstTxWarp>
          </a:bodyPr>
          <a:lstStyle>
            <a:lvl1pPr algn="r" fontAlgn="base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44538" y="741363"/>
            <a:ext cx="5368925" cy="3716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473" y="4704550"/>
            <a:ext cx="5487057" cy="4459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0" tIns="46635" rIns="93270" bIns="466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097"/>
            <a:ext cx="2972019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0" tIns="46635" rIns="93270" bIns="46635" numCol="1" anchor="b" anchorCtr="0" compatLnSpc="1">
            <a:prstTxWarp prst="textNoShape">
              <a:avLst/>
            </a:prstTxWarp>
          </a:bodyPr>
          <a:lstStyle>
            <a:lvl1pPr algn="l" fontAlgn="base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337" y="9409097"/>
            <a:ext cx="2972019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0" tIns="46635" rIns="93270" bIns="46635" numCol="1" anchor="b" anchorCtr="0" compatLnSpc="1">
            <a:prstTxWarp prst="textNoShape">
              <a:avLst/>
            </a:prstTxWarp>
          </a:bodyPr>
          <a:lstStyle>
            <a:lvl1pPr algn="r" fontAlgn="base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9F24A2C-3BE6-4904-8B45-4B6097E77D3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9230F7-A678-4C90-A5DE-B4DB8D138C9B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4538" y="741363"/>
            <a:ext cx="5368925" cy="3716337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4538" y="741363"/>
            <a:ext cx="5368925" cy="3716337"/>
          </a:xfrm>
          <a:ln/>
        </p:spPr>
      </p:sp>
      <p:sp>
        <p:nvSpPr>
          <p:cNvPr id="239619" name="Rectangle 3"/>
          <p:cNvSpPr>
            <a:spLocks noChangeArrowheads="1"/>
          </p:cNvSpPr>
          <p:nvPr/>
        </p:nvSpPr>
        <p:spPr bwMode="auto">
          <a:xfrm>
            <a:off x="2069564" y="4026516"/>
            <a:ext cx="2089290" cy="2001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3270" tIns="46635" rIns="93270" bIns="46635">
            <a:spAutoFit/>
          </a:bodyPr>
          <a:lstStyle/>
          <a:p>
            <a:r>
              <a:rPr lang="en-GB" sz="700" dirty="0"/>
              <a:t>http://micrhau.in2p3.fr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4538" y="741363"/>
            <a:ext cx="5368925" cy="3716337"/>
          </a:xfrm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4538" y="741363"/>
            <a:ext cx="5368925" cy="3716337"/>
          </a:xfrm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4538" y="741363"/>
            <a:ext cx="5368925" cy="3716337"/>
          </a:xfrm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4538" y="741363"/>
            <a:ext cx="5368925" cy="3716337"/>
          </a:xfrm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Text Box 17"/>
          <p:cNvSpPr txBox="1">
            <a:spLocks noChangeArrowheads="1"/>
          </p:cNvSpPr>
          <p:nvPr/>
        </p:nvSpPr>
        <p:spPr bwMode="auto">
          <a:xfrm>
            <a:off x="1403350" y="0"/>
            <a:ext cx="825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fontAlgn="ctr">
              <a:spcBef>
                <a:spcPct val="50000"/>
              </a:spcBef>
              <a:defRPr/>
            </a:pPr>
            <a:endParaRPr lang="fr-FR" sz="2400" b="0">
              <a:solidFill>
                <a:schemeClr val="tx1"/>
              </a:solidFill>
            </a:endParaRPr>
          </a:p>
        </p:txBody>
      </p:sp>
      <p:sp>
        <p:nvSpPr>
          <p:cNvPr id="1042" name="Text Box 18"/>
          <p:cNvSpPr txBox="1">
            <a:spLocks noChangeArrowheads="1"/>
          </p:cNvSpPr>
          <p:nvPr/>
        </p:nvSpPr>
        <p:spPr bwMode="auto">
          <a:xfrm>
            <a:off x="1981200" y="0"/>
            <a:ext cx="7181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fontAlgn="ctr">
              <a:spcBef>
                <a:spcPct val="50000"/>
              </a:spcBef>
              <a:defRPr/>
            </a:pPr>
            <a:endParaRPr lang="fr-FR" sz="2400" b="0">
              <a:solidFill>
                <a:schemeClr val="tx1"/>
              </a:solidFill>
            </a:endParaRPr>
          </a:p>
        </p:txBody>
      </p:sp>
      <p:sp>
        <p:nvSpPr>
          <p:cNvPr id="217092" name="Rectangle 20"/>
          <p:cNvSpPr>
            <a:spLocks noGrp="1" noChangeArrowheads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217095" name="Text Box 7"/>
          <p:cNvSpPr txBox="1">
            <a:spLocks noChangeArrowheads="1"/>
          </p:cNvSpPr>
          <p:nvPr/>
        </p:nvSpPr>
        <p:spPr bwMode="auto">
          <a:xfrm>
            <a:off x="3108386" y="6597650"/>
            <a:ext cx="4249881" cy="2616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/>
              <a:t>Hervé </a:t>
            </a:r>
            <a:r>
              <a:rPr lang="fr-FR" dirty="0" err="1"/>
              <a:t>MATHEZ</a:t>
            </a:r>
            <a:r>
              <a:rPr lang="fr-FR" dirty="0"/>
              <a:t>– CP pôle </a:t>
            </a:r>
            <a:r>
              <a:rPr lang="fr-FR" dirty="0" err="1"/>
              <a:t>MICRHAU</a:t>
            </a:r>
            <a:r>
              <a:rPr lang="fr-FR" dirty="0"/>
              <a:t> @ LPC – March. 13, 2012</a:t>
            </a:r>
          </a:p>
        </p:txBody>
      </p:sp>
      <p:pic>
        <p:nvPicPr>
          <p:cNvPr id="217096" name="Picture 21" descr="lp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66237" y="0"/>
            <a:ext cx="639763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7109" name="Picture 21" descr="IN2P3Filaire-Q_SignV cop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2482" y="219075"/>
            <a:ext cx="768747" cy="393700"/>
          </a:xfrm>
          <a:prstGeom prst="rect">
            <a:avLst/>
          </a:prstGeom>
          <a:noFill/>
        </p:spPr>
      </p:pic>
      <p:sp>
        <p:nvSpPr>
          <p:cNvPr id="217099" name="Line 11"/>
          <p:cNvSpPr>
            <a:spLocks noChangeShapeType="1"/>
          </p:cNvSpPr>
          <p:nvPr/>
        </p:nvSpPr>
        <p:spPr bwMode="auto">
          <a:xfrm>
            <a:off x="0" y="6543675"/>
            <a:ext cx="9906000" cy="0"/>
          </a:xfrm>
          <a:prstGeom prst="line">
            <a:avLst/>
          </a:prstGeom>
          <a:noFill/>
          <a:ln w="28575">
            <a:solidFill>
              <a:srgbClr val="6600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pic>
        <p:nvPicPr>
          <p:cNvPr id="217105" name="Picture 17" descr="logo-ucbl-universite_lyon_1-nouveau_logo-300dp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5889625"/>
            <a:ext cx="2713831" cy="660400"/>
          </a:xfrm>
          <a:prstGeom prst="rect">
            <a:avLst/>
          </a:prstGeom>
          <a:noFill/>
        </p:spPr>
      </p:pic>
      <p:pic>
        <p:nvPicPr>
          <p:cNvPr id="217110" name="Picture 22" descr="Logo_ipnl_RV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913" y="152400"/>
            <a:ext cx="1807502" cy="609600"/>
          </a:xfrm>
          <a:prstGeom prst="rect">
            <a:avLst/>
          </a:prstGeom>
          <a:noFill/>
        </p:spPr>
      </p:pic>
      <p:pic>
        <p:nvPicPr>
          <p:cNvPr id="217114" name="Picture 2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23036" y="5638801"/>
            <a:ext cx="1124744" cy="809625"/>
          </a:xfrm>
          <a:prstGeom prst="rect">
            <a:avLst/>
          </a:prstGeom>
          <a:noFill/>
        </p:spPr>
      </p:pic>
      <p:pic>
        <p:nvPicPr>
          <p:cNvPr id="217115" name="Picture 27" descr="logo_pol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66138" y="879475"/>
            <a:ext cx="3262444" cy="922338"/>
          </a:xfrm>
          <a:prstGeom prst="rect">
            <a:avLst/>
          </a:prstGeom>
          <a:noFill/>
        </p:spPr>
      </p:pic>
    </p:spTree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850" y="161925"/>
            <a:ext cx="2228850" cy="5964238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161925"/>
            <a:ext cx="6521450" cy="59642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Text Box 17"/>
          <p:cNvSpPr txBox="1">
            <a:spLocks noChangeArrowheads="1"/>
          </p:cNvSpPr>
          <p:nvPr/>
        </p:nvSpPr>
        <p:spPr bwMode="auto">
          <a:xfrm>
            <a:off x="1403350" y="0"/>
            <a:ext cx="825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fontAlgn="ctr">
              <a:spcBef>
                <a:spcPct val="50000"/>
              </a:spcBef>
              <a:defRPr/>
            </a:pPr>
            <a:endParaRPr lang="fr-FR" sz="2400" b="0">
              <a:solidFill>
                <a:schemeClr val="tx1"/>
              </a:solidFill>
            </a:endParaRPr>
          </a:p>
        </p:txBody>
      </p:sp>
      <p:sp>
        <p:nvSpPr>
          <p:cNvPr id="1042" name="Text Box 18"/>
          <p:cNvSpPr txBox="1">
            <a:spLocks noChangeArrowheads="1"/>
          </p:cNvSpPr>
          <p:nvPr/>
        </p:nvSpPr>
        <p:spPr bwMode="auto">
          <a:xfrm>
            <a:off x="1981200" y="0"/>
            <a:ext cx="7181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fontAlgn="ctr">
              <a:spcBef>
                <a:spcPct val="50000"/>
              </a:spcBef>
              <a:defRPr/>
            </a:pPr>
            <a:endParaRPr lang="fr-FR" sz="2400" b="0">
              <a:solidFill>
                <a:schemeClr val="tx1"/>
              </a:solidFill>
            </a:endParaRPr>
          </a:p>
        </p:txBody>
      </p:sp>
      <p:sp>
        <p:nvSpPr>
          <p:cNvPr id="85000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1196975" y="161925"/>
            <a:ext cx="7677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5010" name="Rectangle 18"/>
          <p:cNvSpPr>
            <a:spLocks noChangeArrowheads="1"/>
          </p:cNvSpPr>
          <p:nvPr/>
        </p:nvSpPr>
        <p:spPr bwMode="auto">
          <a:xfrm>
            <a:off x="196057" y="695325"/>
            <a:ext cx="815181" cy="10795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5013" name="Line 21"/>
          <p:cNvSpPr>
            <a:spLocks noChangeShapeType="1"/>
          </p:cNvSpPr>
          <p:nvPr/>
        </p:nvSpPr>
        <p:spPr bwMode="auto">
          <a:xfrm>
            <a:off x="1" y="6543675"/>
            <a:ext cx="9771856" cy="0"/>
          </a:xfrm>
          <a:prstGeom prst="line">
            <a:avLst/>
          </a:prstGeom>
          <a:noFill/>
          <a:ln w="28575">
            <a:solidFill>
              <a:srgbClr val="6600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85016" name="Text Box 24"/>
          <p:cNvSpPr txBox="1">
            <a:spLocks noChangeArrowheads="1"/>
          </p:cNvSpPr>
          <p:nvPr/>
        </p:nvSpPr>
        <p:spPr bwMode="auto">
          <a:xfrm>
            <a:off x="3104946" y="6597650"/>
            <a:ext cx="4249881" cy="2616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Hervé MATHEZ– CP pôle MICRHAU @ LPC – March. 13, 2012</a:t>
            </a:r>
          </a:p>
        </p:txBody>
      </p:sp>
      <p:sp>
        <p:nvSpPr>
          <p:cNvPr id="85009" name="Line 17"/>
          <p:cNvSpPr>
            <a:spLocks noChangeShapeType="1"/>
          </p:cNvSpPr>
          <p:nvPr/>
        </p:nvSpPr>
        <p:spPr bwMode="auto">
          <a:xfrm>
            <a:off x="0" y="695325"/>
            <a:ext cx="9906000" cy="0"/>
          </a:xfrm>
          <a:prstGeom prst="line">
            <a:avLst/>
          </a:prstGeom>
          <a:noFill/>
          <a:ln w="28575">
            <a:solidFill>
              <a:srgbClr val="6600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85017" name="Text Box 25"/>
          <p:cNvSpPr txBox="1">
            <a:spLocks noChangeArrowheads="1"/>
          </p:cNvSpPr>
          <p:nvPr/>
        </p:nvSpPr>
        <p:spPr bwMode="auto">
          <a:xfrm>
            <a:off x="9369425" y="6597650"/>
            <a:ext cx="536575" cy="260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8E529364-940D-428F-9F56-097E1B691AB5}" type="slidenum">
              <a:rPr lang="fr-FR"/>
              <a:pPr>
                <a:spcBef>
                  <a:spcPct val="50000"/>
                </a:spcBef>
              </a:pPr>
              <a:t>‹N°›</a:t>
            </a:fld>
            <a:endParaRPr lang="fr-FR"/>
          </a:p>
        </p:txBody>
      </p:sp>
      <p:pic>
        <p:nvPicPr>
          <p:cNvPr id="85018" name="Picture 26" descr="logo_pol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" y="69850"/>
            <a:ext cx="1998398" cy="5651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23346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rgbClr val="23346C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8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Feuille_Microsoft_Office_Excel_97-20031.xls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9" name="Text Box 33"/>
          <p:cNvSpPr txBox="1">
            <a:spLocks noChangeArrowheads="1"/>
          </p:cNvSpPr>
          <p:nvPr/>
        </p:nvSpPr>
        <p:spPr bwMode="auto">
          <a:xfrm>
            <a:off x="3165040" y="2301876"/>
            <a:ext cx="3586238" cy="19851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4100" dirty="0">
                <a:latin typeface="Comic Sans MS" pitchFamily="66" charset="0"/>
              </a:rPr>
              <a:t>Présentation </a:t>
            </a:r>
          </a:p>
          <a:p>
            <a:r>
              <a:rPr lang="fr-FR" sz="4100" dirty="0">
                <a:latin typeface="Comic Sans MS" pitchFamily="66" charset="0"/>
              </a:rPr>
              <a:t>du </a:t>
            </a:r>
          </a:p>
          <a:p>
            <a:r>
              <a:rPr lang="fr-FR" sz="4100" dirty="0">
                <a:latin typeface="Comic Sans MS" pitchFamily="66" charset="0"/>
              </a:rPr>
              <a:t>Pôle </a:t>
            </a:r>
            <a:r>
              <a:rPr lang="fr-FR" sz="4100" dirty="0" err="1" smtClean="0">
                <a:latin typeface="Comic Sans MS" pitchFamily="66" charset="0"/>
              </a:rPr>
              <a:t>MicRhAu</a:t>
            </a:r>
            <a:endParaRPr lang="fr-FR" sz="41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55700" y="228600"/>
            <a:ext cx="8337550" cy="400050"/>
          </a:xfrm>
        </p:spPr>
        <p:txBody>
          <a:bodyPr/>
          <a:lstStyle/>
          <a:p>
            <a:r>
              <a:rPr lang="en-US" sz="2800">
                <a:solidFill>
                  <a:schemeClr val="accent2"/>
                </a:solidFill>
                <a:latin typeface="Comic Sans MS" pitchFamily="66" charset="0"/>
              </a:rPr>
              <a:t>Pôle</a:t>
            </a: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en-US" sz="2800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Mic</a:t>
            </a: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Arial" charset="0"/>
              </a:rPr>
              <a:t>roélectronique-</a:t>
            </a:r>
            <a:r>
              <a:rPr lang="en-US" sz="2800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Rh</a:t>
            </a: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Arial" charset="0"/>
              </a:rPr>
              <a:t>ône-</a:t>
            </a:r>
            <a:r>
              <a:rPr lang="en-US" sz="2800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Au</a:t>
            </a: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Arial" charset="0"/>
              </a:rPr>
              <a:t>vergne</a:t>
            </a:r>
          </a:p>
        </p:txBody>
      </p:sp>
      <p:sp>
        <p:nvSpPr>
          <p:cNvPr id="238605" name="Rectangle 13"/>
          <p:cNvSpPr>
            <a:spLocks noChangeArrowheads="1"/>
          </p:cNvSpPr>
          <p:nvPr/>
        </p:nvSpPr>
        <p:spPr bwMode="auto">
          <a:xfrm>
            <a:off x="2883364" y="5973763"/>
            <a:ext cx="413927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800" b="0" i="1" dirty="0" smtClean="0">
                <a:latin typeface="Comic Sans MS" pitchFamily="66" charset="0"/>
              </a:rPr>
              <a:t>Signé par l'IN2P3 en février 2008 </a:t>
            </a:r>
            <a:endParaRPr lang="fr-FR" sz="1800" b="0" i="1" dirty="0">
              <a:latin typeface="Comic Sans MS" pitchFamily="66" charset="0"/>
            </a:endParaRPr>
          </a:p>
        </p:txBody>
      </p:sp>
      <p:pic>
        <p:nvPicPr>
          <p:cNvPr id="238615" name="Picture 23" descr="logo_po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95121" y="4876801"/>
            <a:ext cx="3314039" cy="936625"/>
          </a:xfrm>
          <a:prstGeom prst="rect">
            <a:avLst/>
          </a:prstGeom>
          <a:noFill/>
        </p:spPr>
      </p:pic>
      <p:sp>
        <p:nvSpPr>
          <p:cNvPr id="238616" name="AutoShape 24"/>
          <p:cNvSpPr>
            <a:spLocks noChangeArrowheads="1"/>
          </p:cNvSpPr>
          <p:nvPr/>
        </p:nvSpPr>
        <p:spPr bwMode="auto">
          <a:xfrm>
            <a:off x="4567767" y="4084639"/>
            <a:ext cx="768747" cy="720725"/>
          </a:xfrm>
          <a:prstGeom prst="downArrow">
            <a:avLst>
              <a:gd name="adj1" fmla="val 50000"/>
              <a:gd name="adj2" fmla="val 25391"/>
            </a:avLst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38620" name="Rectangle 28"/>
          <p:cNvSpPr>
            <a:spLocks noChangeArrowheads="1"/>
          </p:cNvSpPr>
          <p:nvPr/>
        </p:nvSpPr>
        <p:spPr bwMode="auto">
          <a:xfrm>
            <a:off x="3101375" y="816910"/>
            <a:ext cx="3597460" cy="6001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fontAlgn="ctr"/>
            <a:r>
              <a:rPr lang="fr-FR" i="1" dirty="0">
                <a:solidFill>
                  <a:srgbClr val="FF0000"/>
                </a:solidFill>
                <a:latin typeface="Comic Sans MS" pitchFamily="66" charset="0"/>
              </a:rPr>
              <a:t>Un ensemble de </a:t>
            </a:r>
            <a:r>
              <a:rPr lang="fr-FR" i="1" dirty="0" err="1">
                <a:solidFill>
                  <a:srgbClr val="FF0000"/>
                </a:solidFill>
                <a:latin typeface="Comic Sans MS" pitchFamily="66" charset="0"/>
              </a:rPr>
              <a:t>microélectroniciens</a:t>
            </a:r>
            <a:r>
              <a:rPr lang="fr-FR" i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  <a:p>
            <a:pPr algn="l" fontAlgn="ctr"/>
            <a:r>
              <a:rPr lang="fr-FR" i="1" dirty="0">
                <a:solidFill>
                  <a:srgbClr val="FF0000"/>
                </a:solidFill>
                <a:latin typeface="Comic Sans MS" pitchFamily="66" charset="0"/>
              </a:rPr>
              <a:t>affectés fonctionnellement à ce pôle et </a:t>
            </a:r>
          </a:p>
          <a:p>
            <a:pPr algn="l" fontAlgn="ctr"/>
            <a:r>
              <a:rPr lang="fr-FR" i="1" dirty="0">
                <a:solidFill>
                  <a:srgbClr val="FF0000"/>
                </a:solidFill>
                <a:latin typeface="Comic Sans MS" pitchFamily="66" charset="0"/>
              </a:rPr>
              <a:t>hébergés dans les laboratoires hôtes de ce pôle. </a:t>
            </a:r>
          </a:p>
        </p:txBody>
      </p:sp>
      <p:sp>
        <p:nvSpPr>
          <p:cNvPr id="238621" name="AutoShape 29"/>
          <p:cNvSpPr>
            <a:spLocks noChangeArrowheads="1"/>
          </p:cNvSpPr>
          <p:nvPr/>
        </p:nvSpPr>
        <p:spPr bwMode="auto">
          <a:xfrm>
            <a:off x="2000119" y="914401"/>
            <a:ext cx="737790" cy="492125"/>
          </a:xfrm>
          <a:prstGeom prst="rightArrow">
            <a:avLst>
              <a:gd name="adj1" fmla="val 50000"/>
              <a:gd name="adj2" fmla="val 34597"/>
            </a:avLst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38626" name="Group 34"/>
          <p:cNvGrpSpPr>
            <a:grpSpLocks/>
          </p:cNvGrpSpPr>
          <p:nvPr/>
        </p:nvGrpSpPr>
        <p:grpSpPr bwMode="auto">
          <a:xfrm>
            <a:off x="878814" y="1589088"/>
            <a:ext cx="8105378" cy="2343150"/>
            <a:chOff x="511" y="1001"/>
            <a:chExt cx="4713" cy="1476"/>
          </a:xfrm>
        </p:grpSpPr>
        <p:pic>
          <p:nvPicPr>
            <p:cNvPr id="23859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50" y="1007"/>
              <a:ext cx="1460" cy="14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238596" name="Line 4"/>
            <p:cNvSpPr>
              <a:spLocks noChangeShapeType="1"/>
            </p:cNvSpPr>
            <p:nvPr/>
          </p:nvSpPr>
          <p:spPr bwMode="auto">
            <a:xfrm>
              <a:off x="1740" y="1426"/>
              <a:ext cx="1140" cy="46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8597" name="Text Box 5"/>
            <p:cNvSpPr txBox="1">
              <a:spLocks noChangeArrowheads="1"/>
            </p:cNvSpPr>
            <p:nvPr/>
          </p:nvSpPr>
          <p:spPr bwMode="auto">
            <a:xfrm>
              <a:off x="511" y="1834"/>
              <a:ext cx="1226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/>
                <a:t>Laboratoire de Physique Corpusculaire</a:t>
              </a:r>
            </a:p>
            <a:p>
              <a:r>
                <a:rPr lang="en-US" sz="800"/>
                <a:t>de Clermont Ferrand</a:t>
              </a:r>
            </a:p>
          </p:txBody>
        </p:sp>
        <p:sp>
          <p:nvSpPr>
            <p:cNvPr id="238598" name="Line 6"/>
            <p:cNvSpPr>
              <a:spLocks noChangeShapeType="1"/>
            </p:cNvSpPr>
            <p:nvPr/>
          </p:nvSpPr>
          <p:spPr bwMode="auto">
            <a:xfrm flipH="1">
              <a:off x="3334" y="1446"/>
              <a:ext cx="632" cy="43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8599" name="Text Box 7"/>
            <p:cNvSpPr txBox="1">
              <a:spLocks noChangeArrowheads="1"/>
            </p:cNvSpPr>
            <p:nvPr/>
          </p:nvSpPr>
          <p:spPr bwMode="auto">
            <a:xfrm>
              <a:off x="4115" y="1840"/>
              <a:ext cx="963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/>
                <a:t>Institut de Physique Nucléaire</a:t>
              </a:r>
            </a:p>
            <a:p>
              <a:r>
                <a:rPr lang="en-US" sz="800"/>
                <a:t>de Lyon</a:t>
              </a:r>
            </a:p>
          </p:txBody>
        </p:sp>
        <p:pic>
          <p:nvPicPr>
            <p:cNvPr id="238606" name="Picture 1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4" y="1004"/>
              <a:ext cx="1165" cy="7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238607" name="Picture 1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006" y="1001"/>
              <a:ext cx="1218" cy="81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238611" name="Picture 19" descr="IN2P3Filaire-Q_SignV copie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88" y="1007"/>
              <a:ext cx="447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8612" name="Picture 20" descr="IN2P3Filaire-Q_SignV copie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414" y="1001"/>
              <a:ext cx="447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8618" name="Picture 21" descr="lpc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900" y="2047"/>
              <a:ext cx="372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8619" name="Picture 27" descr="Logo_ipnl_RVB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193" y="2072"/>
              <a:ext cx="859" cy="314"/>
            </a:xfrm>
            <a:prstGeom prst="rect">
              <a:avLst/>
            </a:prstGeom>
            <a:noFill/>
          </p:spPr>
        </p:pic>
        <p:sp>
          <p:nvSpPr>
            <p:cNvPr id="238623" name="Oval 31"/>
            <p:cNvSpPr>
              <a:spLocks noChangeArrowheads="1"/>
            </p:cNvSpPr>
            <p:nvPr/>
          </p:nvSpPr>
          <p:spPr bwMode="auto">
            <a:xfrm>
              <a:off x="2825" y="1276"/>
              <a:ext cx="169" cy="181"/>
            </a:xfrm>
            <a:prstGeom prst="ellips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8624" name="Oval 32"/>
            <p:cNvSpPr>
              <a:spLocks noChangeArrowheads="1"/>
            </p:cNvSpPr>
            <p:nvPr/>
          </p:nvSpPr>
          <p:spPr bwMode="auto">
            <a:xfrm>
              <a:off x="3430" y="1344"/>
              <a:ext cx="169" cy="181"/>
            </a:xfrm>
            <a:prstGeom prst="ellips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8625" name="Oval 33"/>
            <p:cNvSpPr>
              <a:spLocks noChangeArrowheads="1"/>
            </p:cNvSpPr>
            <p:nvPr/>
          </p:nvSpPr>
          <p:spPr bwMode="auto">
            <a:xfrm>
              <a:off x="2880" y="1801"/>
              <a:ext cx="425" cy="181"/>
            </a:xfrm>
            <a:prstGeom prst="ellipse">
              <a:avLst/>
            </a:prstGeom>
            <a:noFill/>
            <a:ln w="38100" algn="ctr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34" name="Rectangle 26"/>
          <p:cNvSpPr>
            <a:spLocks noGrp="1" noChangeArrowheads="1"/>
          </p:cNvSpPr>
          <p:nvPr>
            <p:ph type="title" idx="4294967295"/>
          </p:nvPr>
        </p:nvSpPr>
        <p:spPr>
          <a:xfrm>
            <a:off x="1485900" y="161925"/>
            <a:ext cx="6903244" cy="400050"/>
          </a:xfrm>
          <a:noFill/>
        </p:spPr>
        <p:txBody>
          <a:bodyPr/>
          <a:lstStyle/>
          <a:p>
            <a:r>
              <a:rPr lang="en-US" sz="2800" b="1">
                <a:latin typeface="Comic Sans MS" pitchFamily="66" charset="0"/>
                <a:cs typeface="Arial" charset="0"/>
              </a:rPr>
              <a:t>Missions</a:t>
            </a:r>
          </a:p>
        </p:txBody>
      </p:sp>
      <p:sp>
        <p:nvSpPr>
          <p:cNvPr id="231438" name="Text Box 14"/>
          <p:cNvSpPr txBox="1">
            <a:spLocks noChangeArrowheads="1"/>
          </p:cNvSpPr>
          <p:nvPr/>
        </p:nvSpPr>
        <p:spPr bwMode="auto">
          <a:xfrm>
            <a:off x="1548191" y="1251458"/>
            <a:ext cx="5944576" cy="37448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179388" indent="-179388" algn="l">
              <a:lnSpc>
                <a:spcPct val="150000"/>
              </a:lnSpc>
              <a:buFontTx/>
              <a:buChar char="•"/>
            </a:pPr>
            <a:r>
              <a:rPr lang="fr-FR" sz="1600" b="0" dirty="0">
                <a:latin typeface="Comic Sans MS" pitchFamily="66" charset="0"/>
              </a:rPr>
              <a:t>Conception et réalisation de circuits de microélectronique </a:t>
            </a:r>
            <a:br>
              <a:rPr lang="fr-FR" sz="1600" b="0" dirty="0">
                <a:latin typeface="Comic Sans MS" pitchFamily="66" charset="0"/>
              </a:rPr>
            </a:br>
            <a:r>
              <a:rPr lang="fr-FR" sz="1600" b="0" dirty="0">
                <a:latin typeface="Comic Sans MS" pitchFamily="66" charset="0"/>
              </a:rPr>
              <a:t>pour les expériences de physique</a:t>
            </a:r>
          </a:p>
          <a:p>
            <a:pPr marL="1076325" lvl="1" indent="-269875" algn="l">
              <a:lnSpc>
                <a:spcPct val="150000"/>
              </a:lnSpc>
              <a:buFontTx/>
              <a:buChar char="•"/>
            </a:pPr>
            <a:r>
              <a:rPr lang="fr-FR" sz="1600" b="0" dirty="0">
                <a:latin typeface="Comic Sans MS" pitchFamily="66" charset="0"/>
              </a:rPr>
              <a:t>Analogique</a:t>
            </a:r>
          </a:p>
          <a:p>
            <a:pPr marL="1076325" lvl="1" indent="-269875" algn="l">
              <a:lnSpc>
                <a:spcPct val="150000"/>
              </a:lnSpc>
              <a:buFontTx/>
              <a:buChar char="•"/>
            </a:pPr>
            <a:r>
              <a:rPr lang="fr-FR" sz="1600" b="0" dirty="0" smtClean="0">
                <a:latin typeface="Comic Sans MS" pitchFamily="66" charset="0"/>
              </a:rPr>
              <a:t>Numérique</a:t>
            </a:r>
            <a:endParaRPr lang="fr-FR" sz="1600" b="0" dirty="0">
              <a:latin typeface="Comic Sans MS" pitchFamily="66" charset="0"/>
            </a:endParaRPr>
          </a:p>
          <a:p>
            <a:pPr marL="1076325" lvl="1" indent="-269875" algn="l">
              <a:lnSpc>
                <a:spcPct val="150000"/>
              </a:lnSpc>
              <a:buFontTx/>
              <a:buChar char="•"/>
            </a:pPr>
            <a:r>
              <a:rPr lang="fr-FR" sz="1600" b="0" dirty="0">
                <a:latin typeface="Comic Sans MS" pitchFamily="66" charset="0"/>
              </a:rPr>
              <a:t>Mixte</a:t>
            </a:r>
          </a:p>
          <a:p>
            <a:pPr marL="1076325" lvl="1" indent="-269875" algn="l">
              <a:lnSpc>
                <a:spcPct val="150000"/>
              </a:lnSpc>
              <a:buFontTx/>
              <a:buChar char="•"/>
            </a:pPr>
            <a:endParaRPr lang="fr-FR" sz="1600" b="0" dirty="0">
              <a:latin typeface="Comic Sans MS" pitchFamily="66" charset="0"/>
            </a:endParaRPr>
          </a:p>
          <a:p>
            <a:pPr marL="179388" indent="-179388" algn="l">
              <a:lnSpc>
                <a:spcPct val="150000"/>
              </a:lnSpc>
              <a:buFontTx/>
              <a:buChar char="•"/>
            </a:pPr>
            <a:r>
              <a:rPr lang="fr-FR" sz="1600" b="0" dirty="0">
                <a:latin typeface="Comic Sans MS" pitchFamily="66" charset="0"/>
              </a:rPr>
              <a:t>Veille technologique : </a:t>
            </a:r>
          </a:p>
          <a:p>
            <a:pPr marL="1076325" lvl="1" indent="-269875" algn="l">
              <a:lnSpc>
                <a:spcPct val="150000"/>
              </a:lnSpc>
              <a:buFontTx/>
              <a:buChar char="•"/>
            </a:pPr>
            <a:r>
              <a:rPr lang="fr-FR" sz="1600" b="0" dirty="0">
                <a:latin typeface="Comic Sans MS" pitchFamily="66" charset="0"/>
              </a:rPr>
              <a:t>Maintien des compétences des personnels</a:t>
            </a:r>
          </a:p>
          <a:p>
            <a:pPr marL="1076325" lvl="1" indent="-269875" algn="l">
              <a:lnSpc>
                <a:spcPct val="150000"/>
              </a:lnSpc>
              <a:buFontTx/>
              <a:buChar char="•"/>
            </a:pPr>
            <a:r>
              <a:rPr lang="fr-FR" sz="1600" b="0" dirty="0">
                <a:latin typeface="Comic Sans MS" pitchFamily="66" charset="0"/>
              </a:rPr>
              <a:t>Suivi de l'évolution technologique</a:t>
            </a:r>
          </a:p>
          <a:p>
            <a:pPr marL="1076325" lvl="1" indent="-269875" algn="l">
              <a:lnSpc>
                <a:spcPct val="150000"/>
              </a:lnSpc>
              <a:buFontTx/>
              <a:buChar char="•"/>
            </a:pPr>
            <a:r>
              <a:rPr lang="fr-FR" sz="1600" b="0" dirty="0">
                <a:latin typeface="Comic Sans MS" pitchFamily="66" charset="0"/>
              </a:rPr>
              <a:t>R&amp;D en avance de phase des projets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6"/>
          <p:cNvSpPr>
            <a:spLocks noGrp="1" noChangeArrowheads="1"/>
          </p:cNvSpPr>
          <p:nvPr>
            <p:ph type="title" idx="4294967295"/>
          </p:nvPr>
        </p:nvSpPr>
        <p:spPr>
          <a:xfrm>
            <a:off x="1496219" y="161925"/>
            <a:ext cx="6903244" cy="400050"/>
          </a:xfrm>
          <a:noFill/>
        </p:spPr>
        <p:txBody>
          <a:bodyPr/>
          <a:lstStyle/>
          <a:p>
            <a:r>
              <a:rPr lang="fr-FR" sz="2800" b="1" dirty="0">
                <a:latin typeface="Comic Sans MS" pitchFamily="66" charset="0"/>
                <a:cs typeface="Arial" charset="0"/>
              </a:rPr>
              <a:t>Organisation</a:t>
            </a:r>
            <a:r>
              <a:rPr lang="fr-FR" sz="1800" b="1" dirty="0">
                <a:cs typeface="Arial" charset="0"/>
              </a:rPr>
              <a:t> </a:t>
            </a:r>
          </a:p>
        </p:txBody>
      </p:sp>
      <p:sp>
        <p:nvSpPr>
          <p:cNvPr id="242692" name="Text Box 4"/>
          <p:cNvSpPr txBox="1">
            <a:spLocks noChangeArrowheads="1"/>
          </p:cNvSpPr>
          <p:nvPr/>
        </p:nvSpPr>
        <p:spPr bwMode="auto">
          <a:xfrm>
            <a:off x="976842" y="814389"/>
            <a:ext cx="8042907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fr-FR" b="0" dirty="0">
                <a:latin typeface="Comic Sans MS" pitchFamily="66" charset="0"/>
              </a:rPr>
              <a:t>Le </a:t>
            </a:r>
            <a:r>
              <a:rPr lang="fr-FR" b="0" dirty="0" smtClean="0">
                <a:latin typeface="Comic Sans MS" pitchFamily="66" charset="0"/>
              </a:rPr>
              <a:t>pôle </a:t>
            </a:r>
            <a:r>
              <a:rPr lang="fr-FR" b="0" dirty="0">
                <a:latin typeface="Comic Sans MS" pitchFamily="66" charset="0"/>
              </a:rPr>
              <a:t>est attaché à des laboratoires IN2P3</a:t>
            </a:r>
          </a:p>
          <a:p>
            <a:pPr marL="627063" lvl="1" indent="-169863" algn="l">
              <a:buFontTx/>
              <a:buChar char="•"/>
            </a:pPr>
            <a:r>
              <a:rPr lang="fr-FR" b="0" dirty="0">
                <a:latin typeface="Comic Sans MS" pitchFamily="66" charset="0"/>
              </a:rPr>
              <a:t>Laboratoires hôtes : laboratoires qui hébergent le </a:t>
            </a:r>
            <a:r>
              <a:rPr lang="fr-FR" b="0" dirty="0" smtClean="0">
                <a:latin typeface="Comic Sans MS" pitchFamily="66" charset="0"/>
              </a:rPr>
              <a:t>pôle</a:t>
            </a:r>
            <a:endParaRPr lang="fr-FR" b="0" dirty="0">
              <a:latin typeface="Comic Sans MS" pitchFamily="66" charset="0"/>
            </a:endParaRPr>
          </a:p>
          <a:p>
            <a:pPr marL="627063" lvl="1" indent="-169863" algn="l">
              <a:buFontTx/>
              <a:buChar char="•"/>
            </a:pPr>
            <a:r>
              <a:rPr lang="fr-FR" b="0" dirty="0">
                <a:latin typeface="Comic Sans MS" pitchFamily="66" charset="0"/>
              </a:rPr>
              <a:t>Laboratoires  associés : laboratoires de l’IN2P3 définis par leur investissement de ressources dans le pôle</a:t>
            </a:r>
          </a:p>
          <a:p>
            <a:pPr marL="627063" lvl="1" indent="-169863" algn="l">
              <a:buFontTx/>
              <a:buChar char="•"/>
            </a:pPr>
            <a:r>
              <a:rPr lang="fr-FR" b="0" dirty="0">
                <a:latin typeface="Comic Sans MS" pitchFamily="66" charset="0"/>
              </a:rPr>
              <a:t>Laboratoires partenaires : des laboratoires de l’IN2P3 utilisant de façon occasionnelle les ressources du </a:t>
            </a:r>
            <a:r>
              <a:rPr lang="fr-FR" b="0" dirty="0" smtClean="0">
                <a:latin typeface="Comic Sans MS" pitchFamily="66" charset="0"/>
              </a:rPr>
              <a:t>pôle </a:t>
            </a:r>
            <a:endParaRPr lang="fr-FR" b="0" dirty="0">
              <a:latin typeface="Comic Sans MS" pitchFamily="66" charset="0"/>
            </a:endParaRP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>
            <a:off x="761868" y="1907328"/>
            <a:ext cx="8078173" cy="29700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179388" indent="-179388" algn="l"/>
            <a:r>
              <a:rPr lang="fr-FR" b="0" dirty="0">
                <a:latin typeface="Comic Sans MS" pitchFamily="66" charset="0"/>
              </a:rPr>
              <a:t>DIRECTION : </a:t>
            </a:r>
          </a:p>
          <a:p>
            <a:pPr marL="179388" indent="-179388" algn="l">
              <a:buFontTx/>
              <a:buChar char="•"/>
            </a:pPr>
            <a:r>
              <a:rPr lang="fr-FR" b="0" dirty="0">
                <a:latin typeface="Comic Sans MS" pitchFamily="66" charset="0"/>
              </a:rPr>
              <a:t>directeur </a:t>
            </a:r>
          </a:p>
          <a:p>
            <a:pPr marL="179388" indent="-179388" algn="l">
              <a:buFontTx/>
              <a:buChar char="•"/>
            </a:pPr>
            <a:r>
              <a:rPr lang="fr-FR" b="0" dirty="0">
                <a:latin typeface="Comic Sans MS" pitchFamily="66" charset="0"/>
              </a:rPr>
              <a:t>directeur adjoint </a:t>
            </a:r>
          </a:p>
          <a:p>
            <a:pPr marL="179388" indent="-179388" algn="l"/>
            <a:r>
              <a:rPr lang="fr-FR" b="0" dirty="0">
                <a:latin typeface="Comic Sans MS" pitchFamily="66" charset="0"/>
              </a:rPr>
              <a:t>(nommés par le Comité de Pilotage)</a:t>
            </a:r>
          </a:p>
          <a:p>
            <a:pPr marL="179388" indent="-179388" algn="l"/>
            <a:endParaRPr lang="fr-FR" b="0" dirty="0">
              <a:latin typeface="Comic Sans MS" pitchFamily="66" charset="0"/>
            </a:endParaRPr>
          </a:p>
          <a:p>
            <a:pPr marL="627063" lvl="1" indent="-169863" algn="l">
              <a:buFontTx/>
              <a:buChar char="•"/>
            </a:pPr>
            <a:r>
              <a:rPr lang="fr-FR" b="0" dirty="0">
                <a:latin typeface="Comic Sans MS" pitchFamily="66" charset="0"/>
              </a:rPr>
              <a:t>Transmet à l’IN2P3, les demandes en ressources humaines et financières du pôle (via son laboratoire hôte). </a:t>
            </a:r>
          </a:p>
          <a:p>
            <a:pPr marL="627063" lvl="1" indent="-169863" algn="l">
              <a:buFontTx/>
              <a:buChar char="•"/>
            </a:pPr>
            <a:r>
              <a:rPr lang="fr-FR" b="0" dirty="0">
                <a:latin typeface="Comic Sans MS" pitchFamily="66" charset="0"/>
              </a:rPr>
              <a:t>Responsable de la politique de recrutement du pôle en concertation avec les Directeurs des laboratoires hôtes </a:t>
            </a:r>
          </a:p>
          <a:p>
            <a:pPr marL="179388" indent="-179388" algn="l">
              <a:buFontTx/>
              <a:buChar char="•"/>
            </a:pPr>
            <a:endParaRPr lang="fr-FR" b="0" dirty="0">
              <a:latin typeface="Comic Sans MS" pitchFamily="66" charset="0"/>
            </a:endParaRPr>
          </a:p>
          <a:p>
            <a:pPr marL="179388" indent="-179388" algn="l"/>
            <a:endParaRPr lang="fr-FR" b="0" dirty="0">
              <a:latin typeface="Comic Sans MS" pitchFamily="66" charset="0"/>
            </a:endParaRPr>
          </a:p>
          <a:p>
            <a:pPr marL="179388" indent="-179388" algn="l"/>
            <a:r>
              <a:rPr lang="fr-FR" b="0" dirty="0">
                <a:latin typeface="Comic Sans MS" pitchFamily="66" charset="0"/>
              </a:rPr>
              <a:t>COMITÉ DE PILOTAGE :</a:t>
            </a:r>
          </a:p>
          <a:p>
            <a:pPr marL="179388" indent="-179388" algn="l">
              <a:buFontTx/>
              <a:buChar char="•"/>
            </a:pPr>
            <a:r>
              <a:rPr lang="fr-FR" b="0" dirty="0" smtClean="0">
                <a:latin typeface="Comic Sans MS" pitchFamily="66" charset="0"/>
              </a:rPr>
              <a:t>Directeur </a:t>
            </a:r>
            <a:r>
              <a:rPr lang="fr-FR" b="0" dirty="0">
                <a:latin typeface="Comic Sans MS" pitchFamily="66" charset="0"/>
              </a:rPr>
              <a:t>de l’IN2P3 ou de son représentant </a:t>
            </a:r>
          </a:p>
          <a:p>
            <a:pPr marL="179388" indent="-179388" algn="l">
              <a:buFontTx/>
              <a:buChar char="•"/>
            </a:pPr>
            <a:r>
              <a:rPr lang="fr-FR" b="0" dirty="0">
                <a:latin typeface="Comic Sans MS" pitchFamily="66" charset="0"/>
              </a:rPr>
              <a:t>des Directeurs des laboratoires hôtes</a:t>
            </a:r>
          </a:p>
          <a:p>
            <a:pPr marL="179388" indent="-179388" algn="l">
              <a:buFontTx/>
              <a:buChar char="•"/>
            </a:pPr>
            <a:r>
              <a:rPr lang="fr-FR" b="0" dirty="0">
                <a:latin typeface="Comic Sans MS" pitchFamily="66" charset="0"/>
              </a:rPr>
              <a:t>d’un Responsable Technique par laboratoire hôte</a:t>
            </a:r>
          </a:p>
          <a:p>
            <a:pPr marL="179388" indent="-179388" algn="l"/>
            <a:r>
              <a:rPr lang="fr-FR" b="0" dirty="0">
                <a:latin typeface="Comic Sans MS" pitchFamily="66" charset="0"/>
              </a:rPr>
              <a:t>(Le directeur du pôle et son adjoint sont invités permanents)</a:t>
            </a:r>
          </a:p>
          <a:p>
            <a:pPr marL="179388" indent="-179388" algn="l"/>
            <a:endParaRPr lang="fr-FR" b="0" dirty="0">
              <a:latin typeface="Comic Sans MS" pitchFamily="66" charset="0"/>
            </a:endParaRPr>
          </a:p>
          <a:p>
            <a:pPr marL="627063" lvl="1" indent="-169863" algn="l">
              <a:buFontTx/>
              <a:buChar char="•"/>
            </a:pPr>
            <a:endParaRPr lang="fr-FR" b="0" dirty="0">
              <a:latin typeface="Comic Sans MS" pitchFamily="66" charset="0"/>
            </a:endParaRPr>
          </a:p>
          <a:p>
            <a:pPr marL="179388" indent="-179388" algn="l">
              <a:buFontTx/>
              <a:buChar char="•"/>
            </a:pPr>
            <a:endParaRPr lang="fr-FR" b="0" dirty="0">
              <a:latin typeface="Comic Sans MS" pitchFamily="66" charset="0"/>
            </a:endParaRPr>
          </a:p>
        </p:txBody>
      </p:sp>
      <p:sp>
        <p:nvSpPr>
          <p:cNvPr id="242695" name="Text Box 7"/>
          <p:cNvSpPr txBox="1">
            <a:spLocks noChangeArrowheads="1"/>
          </p:cNvSpPr>
          <p:nvPr/>
        </p:nvSpPr>
        <p:spPr bwMode="auto">
          <a:xfrm>
            <a:off x="3121527" y="1649413"/>
            <a:ext cx="3666388" cy="2616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0" i="1" dirty="0" smtClean="0">
                <a:latin typeface="Comic Sans MS" pitchFamily="66" charset="0"/>
              </a:rPr>
              <a:t>(pas </a:t>
            </a:r>
            <a:r>
              <a:rPr lang="fr-FR" b="0" i="1" dirty="0">
                <a:latin typeface="Comic Sans MS" pitchFamily="66" charset="0"/>
              </a:rPr>
              <a:t>de laboratoire associés ou partenaires à ce </a:t>
            </a:r>
            <a:r>
              <a:rPr lang="fr-FR" b="0" i="1" dirty="0" smtClean="0">
                <a:latin typeface="Comic Sans MS" pitchFamily="66" charset="0"/>
              </a:rPr>
              <a:t>jour)</a:t>
            </a:r>
            <a:endParaRPr lang="fr-FR" b="0" i="1" dirty="0">
              <a:latin typeface="Comic Sans MS" pitchFamily="66" charset="0"/>
            </a:endParaRPr>
          </a:p>
        </p:txBody>
      </p:sp>
      <p:sp>
        <p:nvSpPr>
          <p:cNvPr id="7" name="Flèche droite 6"/>
          <p:cNvSpPr/>
          <p:nvPr/>
        </p:nvSpPr>
        <p:spPr bwMode="auto">
          <a:xfrm>
            <a:off x="282103" y="1741245"/>
            <a:ext cx="350196" cy="544749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100" b="1" i="0" u="none" strike="noStrike" cap="none" normalizeH="0" baseline="0" smtClean="0">
              <a:ln>
                <a:noFill/>
              </a:ln>
              <a:solidFill>
                <a:srgbClr val="23346C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Flèche droite 7"/>
          <p:cNvSpPr/>
          <p:nvPr/>
        </p:nvSpPr>
        <p:spPr bwMode="auto">
          <a:xfrm>
            <a:off x="308043" y="3255509"/>
            <a:ext cx="350196" cy="544749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100" b="1" i="0" u="none" strike="noStrike" cap="none" normalizeH="0" baseline="0" smtClean="0">
              <a:ln>
                <a:noFill/>
              </a:ln>
              <a:solidFill>
                <a:srgbClr val="23346C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Flèche droite 11"/>
          <p:cNvSpPr/>
          <p:nvPr/>
        </p:nvSpPr>
        <p:spPr bwMode="auto">
          <a:xfrm>
            <a:off x="259406" y="697144"/>
            <a:ext cx="350196" cy="544749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100" b="1" i="0" u="none" strike="noStrike" cap="none" normalizeH="0" baseline="0" smtClean="0">
              <a:ln>
                <a:noFill/>
              </a:ln>
              <a:solidFill>
                <a:srgbClr val="23346C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838511" y="4435811"/>
            <a:ext cx="760208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19138" lvl="1" indent="-261938" algn="l">
              <a:buFont typeface="Courier New" pitchFamily="49" charset="0"/>
              <a:buChar char="o"/>
            </a:pPr>
            <a:r>
              <a:rPr lang="fr-FR" sz="1400" b="0" dirty="0" smtClean="0">
                <a:latin typeface="Comic Sans MS" pitchFamily="66" charset="0"/>
              </a:rPr>
              <a:t>nomme ou révoque le directeur du pôle et son adjoint</a:t>
            </a:r>
          </a:p>
          <a:p>
            <a:pPr marL="719138" lvl="1" indent="-261938" algn="l">
              <a:buFont typeface="Courier New" pitchFamily="49" charset="0"/>
              <a:buChar char="o"/>
            </a:pPr>
            <a:r>
              <a:rPr lang="fr-FR" sz="1400" b="0" dirty="0" smtClean="0">
                <a:latin typeface="Comic Sans MS" pitchFamily="66" charset="0"/>
              </a:rPr>
              <a:t>définit le programme de travail du pôle</a:t>
            </a:r>
          </a:p>
          <a:p>
            <a:pPr marL="719138" lvl="1" indent="-261938" algn="l">
              <a:buFont typeface="Courier New" pitchFamily="49" charset="0"/>
              <a:buChar char="o"/>
            </a:pPr>
            <a:r>
              <a:rPr lang="fr-FR" sz="1400" b="0" dirty="0" smtClean="0">
                <a:latin typeface="Comic Sans MS" pitchFamily="66" charset="0"/>
              </a:rPr>
              <a:t>reçoit le rapport d’activité du directeur du pôle</a:t>
            </a:r>
          </a:p>
          <a:p>
            <a:pPr marL="719138" lvl="1" indent="-261938" algn="l">
              <a:buFont typeface="Courier New" pitchFamily="49" charset="0"/>
              <a:buChar char="o"/>
            </a:pPr>
            <a:r>
              <a:rPr lang="fr-FR" sz="1400" b="0" dirty="0" smtClean="0">
                <a:latin typeface="Comic Sans MS" pitchFamily="66" charset="0"/>
              </a:rPr>
              <a:t>fixe les règles de travail</a:t>
            </a:r>
          </a:p>
          <a:p>
            <a:pPr marL="719138" lvl="1" indent="-261938" algn="l">
              <a:buFont typeface="Courier New" pitchFamily="49" charset="0"/>
              <a:buChar char="o"/>
            </a:pPr>
            <a:r>
              <a:rPr lang="fr-FR" sz="1400" b="0" dirty="0" smtClean="0">
                <a:latin typeface="Comic Sans MS" pitchFamily="66" charset="0"/>
              </a:rPr>
              <a:t>organise autant que de besoin des revues extérieures du pôle</a:t>
            </a:r>
          </a:p>
          <a:p>
            <a:pPr marL="719138" lvl="1" indent="-261938" algn="l">
              <a:buFont typeface="Courier New" pitchFamily="49" charset="0"/>
              <a:buChar char="o"/>
            </a:pPr>
            <a:r>
              <a:rPr lang="fr-FR" sz="1400" b="0" dirty="0" smtClean="0">
                <a:latin typeface="Comic Sans MS" pitchFamily="66" charset="0"/>
              </a:rPr>
              <a:t>reçoit le rapport de l’assemblée des utilisateurs</a:t>
            </a:r>
          </a:p>
          <a:p>
            <a:pPr marL="719138" lvl="1" indent="-261938" algn="l">
              <a:buFont typeface="Courier New" pitchFamily="49" charset="0"/>
              <a:buChar char="o"/>
            </a:pPr>
            <a:r>
              <a:rPr lang="fr-FR" sz="1400" b="0" dirty="0" smtClean="0">
                <a:latin typeface="Comic Sans MS" pitchFamily="66" charset="0"/>
              </a:rPr>
              <a:t>approuve et contrôle le budget annuel du pôle </a:t>
            </a:r>
          </a:p>
          <a:p>
            <a:pPr marL="719138" lvl="1" indent="-261938" algn="l">
              <a:buFont typeface="Courier New" pitchFamily="49" charset="0"/>
              <a:buChar char="o"/>
            </a:pPr>
            <a:r>
              <a:rPr lang="fr-FR" sz="1400" b="0" dirty="0" smtClean="0">
                <a:latin typeface="Comic Sans MS" pitchFamily="66" charset="0"/>
              </a:rPr>
              <a:t>décide de la réutilisation ou de la valorisation des circuits développés par le pôle</a:t>
            </a:r>
          </a:p>
          <a:p>
            <a:pPr>
              <a:buFont typeface="Courier New" pitchFamily="49" charset="0"/>
              <a:buChar char="o"/>
            </a:pPr>
            <a:endParaRPr lang="fr-FR" sz="1400" b="0" dirty="0">
              <a:latin typeface="Comic Sans MS" pitchFamily="66" charset="0"/>
            </a:endParaRPr>
          </a:p>
        </p:txBody>
      </p:sp>
      <p:sp>
        <p:nvSpPr>
          <p:cNvPr id="17" name="Virage 16"/>
          <p:cNvSpPr/>
          <p:nvPr/>
        </p:nvSpPr>
        <p:spPr bwMode="auto">
          <a:xfrm rot="10800000" flipH="1">
            <a:off x="1381327" y="4727643"/>
            <a:ext cx="813816" cy="868680"/>
          </a:xfrm>
          <a:prstGeom prst="ben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100" b="1" i="0" u="none" strike="noStrike" cap="none" normalizeH="0" baseline="0" smtClean="0">
              <a:ln>
                <a:noFill/>
              </a:ln>
              <a:solidFill>
                <a:srgbClr val="23346C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8" name="Rectangle 26"/>
          <p:cNvSpPr>
            <a:spLocks noChangeArrowheads="1"/>
          </p:cNvSpPr>
          <p:nvPr/>
        </p:nvSpPr>
        <p:spPr bwMode="auto">
          <a:xfrm>
            <a:off x="1496219" y="161925"/>
            <a:ext cx="6903244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FR" sz="2800" smtClean="0">
                <a:latin typeface="Comic Sans MS" pitchFamily="66" charset="0"/>
                <a:cs typeface="Arial" charset="0"/>
              </a:rPr>
              <a:t>Fonctionnement </a:t>
            </a:r>
            <a:endParaRPr lang="fr-FR" sz="2800">
              <a:latin typeface="Comic Sans MS" pitchFamily="66" charset="0"/>
              <a:cs typeface="Arial" charset="0"/>
            </a:endParaRPr>
          </a:p>
        </p:txBody>
      </p:sp>
      <p:sp>
        <p:nvSpPr>
          <p:cNvPr id="241669" name="Text Box 5"/>
          <p:cNvSpPr txBox="1">
            <a:spLocks noChangeArrowheads="1"/>
          </p:cNvSpPr>
          <p:nvPr/>
        </p:nvSpPr>
        <p:spPr bwMode="auto">
          <a:xfrm>
            <a:off x="1924769" y="945542"/>
            <a:ext cx="6042039" cy="11695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179388" indent="-179388" algn="l"/>
            <a:r>
              <a:rPr lang="fr-FR" sz="1400" b="0" dirty="0" smtClean="0">
                <a:latin typeface="Comic Sans MS" pitchFamily="66" charset="0"/>
              </a:rPr>
              <a:t>MOYENS DONNÉS PAR L'IN2P3 : </a:t>
            </a:r>
          </a:p>
          <a:p>
            <a:pPr marL="179388" indent="-179388" algn="l"/>
            <a:endParaRPr lang="fr-FR" sz="1400" b="0" dirty="0" smtClean="0">
              <a:latin typeface="Comic Sans MS" pitchFamily="66" charset="0"/>
            </a:endParaRPr>
          </a:p>
          <a:p>
            <a:pPr marL="179388" indent="-179388" algn="l">
              <a:buFont typeface="Wingdings" pitchFamily="2" charset="2"/>
              <a:buChar char="è"/>
            </a:pPr>
            <a:r>
              <a:rPr lang="fr-FR" sz="1400" b="0" dirty="0" smtClean="0">
                <a:latin typeface="Comic Sans MS" pitchFamily="66" charset="0"/>
              </a:rPr>
              <a:t>Humains </a:t>
            </a:r>
            <a:r>
              <a:rPr lang="fr-FR" sz="1400" b="0" dirty="0">
                <a:latin typeface="Comic Sans MS" pitchFamily="66" charset="0"/>
              </a:rPr>
              <a:t>: demandés via le laboratoire auquel sera rattaché le poste</a:t>
            </a:r>
          </a:p>
          <a:p>
            <a:pPr marL="179388" indent="-179388" algn="l">
              <a:buFont typeface="Wingdings" pitchFamily="2" charset="2"/>
              <a:buChar char="è"/>
            </a:pPr>
            <a:endParaRPr lang="fr-FR" sz="1400" b="0" dirty="0">
              <a:latin typeface="Comic Sans MS" pitchFamily="66" charset="0"/>
            </a:endParaRPr>
          </a:p>
          <a:p>
            <a:pPr marL="179388" indent="-179388" algn="l">
              <a:buFont typeface="Wingdings" pitchFamily="2" charset="2"/>
              <a:buChar char="è"/>
            </a:pPr>
            <a:r>
              <a:rPr lang="fr-FR" sz="1400" b="0" dirty="0">
                <a:latin typeface="Comic Sans MS" pitchFamily="66" charset="0"/>
              </a:rPr>
              <a:t>Financiers : via le Laboratoire auquel appartient le directeur du pôle</a:t>
            </a:r>
          </a:p>
        </p:txBody>
      </p:sp>
      <p:sp>
        <p:nvSpPr>
          <p:cNvPr id="241670" name="Text Box 6"/>
          <p:cNvSpPr txBox="1">
            <a:spLocks noChangeArrowheads="1"/>
          </p:cNvSpPr>
          <p:nvPr/>
        </p:nvSpPr>
        <p:spPr bwMode="auto">
          <a:xfrm>
            <a:off x="1870276" y="2440895"/>
            <a:ext cx="6320961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179388" indent="-179388" algn="l"/>
            <a:r>
              <a:rPr lang="fr-FR" sz="1200" b="0" dirty="0" smtClean="0">
                <a:latin typeface="Comic Sans MS" pitchFamily="66" charset="0"/>
              </a:rPr>
              <a:t>DEMANDES DE REALISATIONS </a:t>
            </a:r>
            <a:r>
              <a:rPr lang="fr-FR" sz="1200" b="0" dirty="0" smtClean="0">
                <a:latin typeface="Comic Sans MS" pitchFamily="66" charset="0"/>
              </a:rPr>
              <a:t>:</a:t>
            </a:r>
          </a:p>
          <a:p>
            <a:pPr marL="179388" indent="-179388" algn="l"/>
            <a:endParaRPr lang="fr-FR" sz="1200" b="0" dirty="0" smtClean="0">
              <a:latin typeface="Comic Sans MS" pitchFamily="66" charset="0"/>
            </a:endParaRPr>
          </a:p>
          <a:p>
            <a:pPr marL="179388" indent="-179388" algn="l"/>
            <a:r>
              <a:rPr lang="fr-FR" sz="1200" b="0" dirty="0" smtClean="0">
                <a:latin typeface="Comic Sans MS" pitchFamily="66" charset="0"/>
              </a:rPr>
              <a:t>Les </a:t>
            </a:r>
            <a:r>
              <a:rPr lang="fr-FR" sz="1200" b="0" dirty="0">
                <a:latin typeface="Comic Sans MS" pitchFamily="66" charset="0"/>
              </a:rPr>
              <a:t>laboratoires utilisateurs soumettent pour le compte de leurs projets des circuits </a:t>
            </a:r>
          </a:p>
          <a:p>
            <a:pPr marL="179388" indent="-179388" algn="l"/>
            <a:r>
              <a:rPr lang="fr-FR" sz="1200" b="0" dirty="0">
                <a:latin typeface="Comic Sans MS" pitchFamily="66" charset="0"/>
              </a:rPr>
              <a:t>microélectroniques pour études ou réalisations au pôle.</a:t>
            </a:r>
          </a:p>
        </p:txBody>
      </p:sp>
      <p:sp>
        <p:nvSpPr>
          <p:cNvPr id="241671" name="Text Box 7"/>
          <p:cNvSpPr txBox="1">
            <a:spLocks noChangeArrowheads="1"/>
          </p:cNvSpPr>
          <p:nvPr/>
        </p:nvSpPr>
        <p:spPr bwMode="auto">
          <a:xfrm>
            <a:off x="1856028" y="5641199"/>
            <a:ext cx="5184433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200" i="1" dirty="0">
                <a:solidFill>
                  <a:srgbClr val="C00000"/>
                </a:solidFill>
                <a:latin typeface="Comic Sans MS" pitchFamily="66" charset="0"/>
              </a:rPr>
              <a:t>Les projets et </a:t>
            </a:r>
            <a:r>
              <a:rPr lang="fr-FR" sz="1200" i="1" dirty="0" smtClean="0">
                <a:solidFill>
                  <a:srgbClr val="C00000"/>
                </a:solidFill>
                <a:latin typeface="Comic Sans MS" pitchFamily="66" charset="0"/>
              </a:rPr>
              <a:t>réalisations </a:t>
            </a:r>
            <a:r>
              <a:rPr lang="fr-FR" sz="1200" i="1" dirty="0">
                <a:solidFill>
                  <a:srgbClr val="C00000"/>
                </a:solidFill>
                <a:latin typeface="Comic Sans MS" pitchFamily="66" charset="0"/>
              </a:rPr>
              <a:t>des laboratoires hôtes sont prioritaires</a:t>
            </a:r>
          </a:p>
        </p:txBody>
      </p:sp>
      <p:sp>
        <p:nvSpPr>
          <p:cNvPr id="241672" name="Text Box 8"/>
          <p:cNvSpPr txBox="1">
            <a:spLocks noChangeArrowheads="1"/>
          </p:cNvSpPr>
          <p:nvPr/>
        </p:nvSpPr>
        <p:spPr bwMode="auto">
          <a:xfrm>
            <a:off x="1919612" y="4137904"/>
            <a:ext cx="549381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179388" indent="-179388" algn="l"/>
            <a:r>
              <a:rPr lang="fr-FR" sz="1400" b="0">
                <a:latin typeface="Comic Sans MS" pitchFamily="66" charset="0"/>
              </a:rPr>
              <a:t>Demandes sont recueillies et classées par le comité de pilotage </a:t>
            </a:r>
          </a:p>
          <a:p>
            <a:pPr marL="179388" indent="-179388" algn="l"/>
            <a:r>
              <a:rPr lang="fr-FR" sz="1400" b="0">
                <a:latin typeface="Comic Sans MS" pitchFamily="66" charset="0"/>
              </a:rPr>
              <a:t>chargé de définir le programme de travail du pôle </a:t>
            </a:r>
          </a:p>
        </p:txBody>
      </p:sp>
      <p:sp>
        <p:nvSpPr>
          <p:cNvPr id="241673" name="AutoShape 9"/>
          <p:cNvSpPr>
            <a:spLocks noChangeArrowheads="1"/>
          </p:cNvSpPr>
          <p:nvPr/>
        </p:nvSpPr>
        <p:spPr bwMode="auto">
          <a:xfrm>
            <a:off x="4049897" y="3410221"/>
            <a:ext cx="689637" cy="582613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b="0">
              <a:latin typeface="Comic Sans MS" pitchFamily="66" charset="0"/>
            </a:endParaRP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4027199" y="4856400"/>
            <a:ext cx="689637" cy="582613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b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4" name="Rectangle 2"/>
          <p:cNvSpPr>
            <a:spLocks noChangeArrowheads="1"/>
          </p:cNvSpPr>
          <p:nvPr/>
        </p:nvSpPr>
        <p:spPr bwMode="auto">
          <a:xfrm>
            <a:off x="1408510" y="209550"/>
            <a:ext cx="7045986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FR" sz="2800" dirty="0" smtClean="0">
                <a:latin typeface="Comic Sans MS" pitchFamily="66" charset="0"/>
                <a:cs typeface="Arial" charset="0"/>
              </a:rPr>
              <a:t>Moyens Humains</a:t>
            </a:r>
            <a:endParaRPr lang="fr-FR" sz="2800" dirty="0">
              <a:latin typeface="Comic Sans MS" pitchFamily="66" charset="0"/>
              <a:cs typeface="Arial" charset="0"/>
            </a:endParaRPr>
          </a:p>
        </p:txBody>
      </p:sp>
      <p:sp>
        <p:nvSpPr>
          <p:cNvPr id="240646" name="Rectangle 6"/>
          <p:cNvSpPr>
            <a:spLocks noChangeArrowheads="1"/>
          </p:cNvSpPr>
          <p:nvPr/>
        </p:nvSpPr>
        <p:spPr bwMode="auto">
          <a:xfrm>
            <a:off x="163917" y="818118"/>
            <a:ext cx="4481035" cy="35086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179388" indent="-179388" algn="l">
              <a:buFont typeface="Wingdings" pitchFamily="2" charset="2"/>
              <a:buChar char="à"/>
              <a:tabLst>
                <a:tab pos="1943100" algn="l"/>
                <a:tab pos="2857500" algn="l"/>
                <a:tab pos="4914900" algn="l"/>
              </a:tabLst>
            </a:pPr>
            <a:r>
              <a:rPr lang="fr-FR" sz="1000" b="0" dirty="0" smtClean="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Permanents </a:t>
            </a:r>
            <a:r>
              <a:rPr lang="fr-FR" sz="1000" b="0" dirty="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ou stagiaires (au 31 décembre 2011):</a:t>
            </a:r>
          </a:p>
          <a:p>
            <a:pPr marL="627063" lvl="1" indent="-169863" algn="l">
              <a:buFontTx/>
              <a:buChar char="•"/>
              <a:tabLst>
                <a:tab pos="1943100" algn="l"/>
                <a:tab pos="2857500" algn="l"/>
                <a:tab pos="4914900" algn="l"/>
              </a:tabLst>
            </a:pPr>
            <a:r>
              <a:rPr lang="fr-FR" sz="1000" b="0" dirty="0" smtClean="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Edouard Bechetoille (IR2),</a:t>
            </a:r>
            <a:endParaRPr lang="fr-FR" sz="1000" b="0" dirty="0">
              <a:solidFill>
                <a:schemeClr val="accent2"/>
              </a:solidFill>
              <a:latin typeface="Comic Sans MS" pitchFamily="66" charset="0"/>
              <a:cs typeface="Times New Roman" pitchFamily="18" charset="0"/>
            </a:endParaRPr>
          </a:p>
          <a:p>
            <a:pPr marL="627063" lvl="1" indent="-169863" algn="l">
              <a:buFontTx/>
              <a:buChar char="•"/>
              <a:tabLst>
                <a:tab pos="1943100" algn="l"/>
                <a:tab pos="2857500" algn="l"/>
                <a:tab pos="4914900" algn="l"/>
              </a:tabLst>
            </a:pPr>
            <a:r>
              <a:rPr lang="fr-FR" sz="1000" b="0" dirty="0" smtClean="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Luigi </a:t>
            </a:r>
            <a:r>
              <a:rPr lang="fr-FR" sz="1000" b="0" dirty="0" err="1" smtClean="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Caponetto</a:t>
            </a:r>
            <a:r>
              <a:rPr lang="fr-FR" sz="1000" b="0" dirty="0" smtClean="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 (IR2),</a:t>
            </a:r>
            <a:endParaRPr lang="fr-FR" sz="1000" b="0" dirty="0">
              <a:solidFill>
                <a:schemeClr val="accent2"/>
              </a:solidFill>
              <a:latin typeface="Comic Sans MS" pitchFamily="66" charset="0"/>
              <a:cs typeface="Times New Roman" pitchFamily="18" charset="0"/>
            </a:endParaRPr>
          </a:p>
          <a:p>
            <a:pPr marL="627063" lvl="1" indent="-169863" algn="l">
              <a:buFontTx/>
              <a:buChar char="•"/>
              <a:tabLst>
                <a:tab pos="1943100" algn="l"/>
                <a:tab pos="2857500" algn="l"/>
                <a:tab pos="4914900" algn="l"/>
              </a:tabLst>
            </a:pPr>
            <a:r>
              <a:rPr lang="fr-FR" sz="1000" b="0" dirty="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Hervé </a:t>
            </a:r>
            <a:r>
              <a:rPr lang="fr-FR" sz="1000" b="0" dirty="0" err="1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Chanal</a:t>
            </a:r>
            <a:r>
              <a:rPr lang="fr-FR" sz="1000" b="0" dirty="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 (IR2),</a:t>
            </a:r>
          </a:p>
          <a:p>
            <a:pPr marL="627063" lvl="1" indent="-169863" algn="l">
              <a:buFontTx/>
              <a:buChar char="•"/>
              <a:tabLst>
                <a:tab pos="1943100" algn="l"/>
                <a:tab pos="2857500" algn="l"/>
                <a:tab pos="4914900" algn="l"/>
              </a:tabLst>
            </a:pPr>
            <a:r>
              <a:rPr lang="fr-FR" sz="1000" b="0" dirty="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Samuel </a:t>
            </a:r>
            <a:r>
              <a:rPr lang="fr-FR" sz="1000" b="0" dirty="0" err="1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Manen</a:t>
            </a:r>
            <a:r>
              <a:rPr lang="fr-FR" sz="1000" b="0" dirty="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 (MC </a:t>
            </a:r>
            <a:r>
              <a:rPr lang="fr-FR" sz="1000" b="0" dirty="0" err="1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UBP</a:t>
            </a:r>
            <a:r>
              <a:rPr lang="fr-FR" sz="1000" b="0" dirty="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),</a:t>
            </a:r>
          </a:p>
          <a:p>
            <a:pPr marL="627063" lvl="1" indent="-169863" algn="l">
              <a:buFontTx/>
              <a:buChar char="•"/>
              <a:tabLst>
                <a:tab pos="1943100" algn="l"/>
                <a:tab pos="2857500" algn="l"/>
                <a:tab pos="4914900" algn="l"/>
              </a:tabLst>
            </a:pPr>
            <a:r>
              <a:rPr lang="fr-FR" sz="1000" b="0" dirty="0" smtClean="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Hervé </a:t>
            </a:r>
            <a:r>
              <a:rPr lang="fr-FR" sz="1000" b="0" dirty="0" err="1" smtClean="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Mathez</a:t>
            </a:r>
            <a:r>
              <a:rPr lang="fr-FR" sz="1000" b="0" dirty="0" smtClean="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 (IR1),</a:t>
            </a:r>
            <a:endParaRPr lang="fr-FR" sz="1000" b="0" dirty="0">
              <a:solidFill>
                <a:schemeClr val="accent2"/>
              </a:solidFill>
              <a:latin typeface="Comic Sans MS" pitchFamily="66" charset="0"/>
              <a:cs typeface="Times New Roman" pitchFamily="18" charset="0"/>
            </a:endParaRPr>
          </a:p>
          <a:p>
            <a:pPr marL="627063" lvl="1" indent="-169863" algn="l">
              <a:buFontTx/>
              <a:buChar char="•"/>
              <a:tabLst>
                <a:tab pos="1943100" algn="l"/>
                <a:tab pos="2857500" algn="l"/>
                <a:tab pos="4914900" algn="l"/>
              </a:tabLst>
            </a:pPr>
            <a:r>
              <a:rPr lang="fr-FR" sz="1000" b="0" dirty="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Nicolas Pillet (stagiaire IR2, titularisé le 1er janvier 2012),</a:t>
            </a:r>
          </a:p>
          <a:p>
            <a:pPr marL="627063" lvl="1" indent="-169863" algn="l">
              <a:buFontTx/>
              <a:buChar char="•"/>
              <a:tabLst>
                <a:tab pos="1943100" algn="l"/>
                <a:tab pos="2857500" algn="l"/>
                <a:tab pos="4914900" algn="l"/>
              </a:tabLst>
            </a:pPr>
            <a:r>
              <a:rPr lang="fr-FR" sz="1000" b="0" dirty="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Laurent Royer (IR2),</a:t>
            </a:r>
          </a:p>
          <a:p>
            <a:pPr marL="627063" lvl="1" indent="-169863" algn="l">
              <a:buFontTx/>
              <a:buChar char="•"/>
              <a:tabLst>
                <a:tab pos="1943100" algn="l"/>
                <a:tab pos="2857500" algn="l"/>
                <a:tab pos="4914900" algn="l"/>
              </a:tabLst>
            </a:pPr>
            <a:r>
              <a:rPr lang="fr-FR" sz="1000" b="0" dirty="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Pierre Etienne Vert (IR2),</a:t>
            </a:r>
          </a:p>
          <a:p>
            <a:pPr marL="627063" lvl="1" indent="-169863" algn="l">
              <a:buFontTx/>
              <a:buChar char="•"/>
              <a:tabLst>
                <a:tab pos="1943100" algn="l"/>
                <a:tab pos="2857500" algn="l"/>
                <a:tab pos="4914900" algn="l"/>
              </a:tabLst>
            </a:pPr>
            <a:r>
              <a:rPr lang="fr-FR" sz="1000" b="0" dirty="0" smtClean="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Yannick </a:t>
            </a:r>
            <a:r>
              <a:rPr lang="fr-FR" sz="1000" b="0" dirty="0" err="1" smtClean="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Zoccarato</a:t>
            </a:r>
            <a:r>
              <a:rPr lang="fr-FR" sz="1000" b="0" dirty="0" smtClean="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 (IR2).</a:t>
            </a:r>
            <a:endParaRPr lang="fr-FR" sz="1000" b="0" dirty="0">
              <a:solidFill>
                <a:schemeClr val="accent2"/>
              </a:solidFill>
              <a:latin typeface="Comic Sans MS" pitchFamily="66" charset="0"/>
              <a:cs typeface="Times New Roman" pitchFamily="18" charset="0"/>
            </a:endParaRPr>
          </a:p>
          <a:p>
            <a:pPr marL="179388" indent="-179388" algn="l">
              <a:buFont typeface="Wingdings" pitchFamily="2" charset="2"/>
              <a:buChar char="à"/>
              <a:tabLst>
                <a:tab pos="1943100" algn="l"/>
                <a:tab pos="2857500" algn="l"/>
                <a:tab pos="4914900" algn="l"/>
              </a:tabLst>
            </a:pPr>
            <a:r>
              <a:rPr lang="fr-FR" sz="1000" b="0" dirty="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CDD </a:t>
            </a:r>
          </a:p>
          <a:p>
            <a:pPr marL="627063" lvl="1" indent="-169863" algn="l">
              <a:buFontTx/>
              <a:buChar char="•"/>
              <a:tabLst>
                <a:tab pos="1943100" algn="l"/>
                <a:tab pos="2857500" algn="l"/>
                <a:tab pos="4914900" algn="l"/>
              </a:tabLst>
            </a:pPr>
            <a:r>
              <a:rPr lang="fr-FR" sz="1000" b="0" dirty="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Jonathan Bonnard (IE2-septembre 2009/juin 2012),</a:t>
            </a:r>
          </a:p>
          <a:p>
            <a:pPr marL="627063" lvl="1" indent="-169863" algn="l">
              <a:buFontTx/>
              <a:buChar char="•"/>
              <a:tabLst>
                <a:tab pos="1943100" algn="l"/>
                <a:tab pos="2857500" algn="l"/>
                <a:tab pos="4914900" algn="l"/>
              </a:tabLst>
            </a:pPr>
            <a:r>
              <a:rPr lang="fr-FR" sz="1000" b="0" dirty="0" err="1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Mokrane</a:t>
            </a:r>
            <a:r>
              <a:rPr lang="fr-FR" sz="1000" b="0" dirty="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fr-FR" sz="1000" b="0" dirty="0" err="1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Dahoumane</a:t>
            </a:r>
            <a:r>
              <a:rPr lang="fr-FR" sz="1000" b="0" dirty="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 (IR2- décembre 2010/décembre 2012),</a:t>
            </a:r>
          </a:p>
          <a:p>
            <a:pPr marL="627063" lvl="1" indent="-169863" algn="l">
              <a:buFontTx/>
              <a:buChar char="•"/>
              <a:tabLst>
                <a:tab pos="1943100" algn="l"/>
                <a:tab pos="2857500" algn="l"/>
                <a:tab pos="4914900" algn="l"/>
              </a:tabLst>
            </a:pPr>
            <a:r>
              <a:rPr lang="fr-FR" sz="1000" b="0" dirty="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Mila </a:t>
            </a:r>
            <a:r>
              <a:rPr lang="fr-FR" sz="1000" b="0" dirty="0" err="1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Lamouret</a:t>
            </a:r>
            <a:r>
              <a:rPr lang="fr-FR" sz="1000" b="0" dirty="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 (IR2- juin 2009/ juin 2011),</a:t>
            </a:r>
          </a:p>
          <a:p>
            <a:pPr marL="627063" lvl="1" indent="-169863" algn="l">
              <a:buFontTx/>
              <a:buChar char="•"/>
              <a:tabLst>
                <a:tab pos="1943100" algn="l"/>
                <a:tab pos="2857500" algn="l"/>
                <a:tab pos="4914900" algn="l"/>
              </a:tabLst>
            </a:pPr>
            <a:r>
              <a:rPr lang="fr-FR" sz="1000" b="0" dirty="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Jacques Lecoq (vacations)</a:t>
            </a:r>
          </a:p>
          <a:p>
            <a:pPr marL="627063" lvl="1" indent="-169863" algn="l">
              <a:buFontTx/>
              <a:buChar char="•"/>
              <a:tabLst>
                <a:tab pos="1943100" algn="l"/>
                <a:tab pos="2857500" algn="l"/>
                <a:tab pos="4914900" algn="l"/>
              </a:tabLst>
            </a:pPr>
            <a:r>
              <a:rPr lang="fr-FR" sz="1000" b="0" dirty="0" err="1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Xay</a:t>
            </a:r>
            <a:r>
              <a:rPr lang="fr-FR" sz="1000" b="0" dirty="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fr-FR" sz="1000" b="0" dirty="0" err="1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Soumpholphakdy</a:t>
            </a:r>
            <a:r>
              <a:rPr lang="fr-FR" sz="1000" b="0" dirty="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 (IE2- décembre 2009/décembre 2012).</a:t>
            </a:r>
            <a:endParaRPr lang="fr-FR" sz="1000" b="0" dirty="0">
              <a:solidFill>
                <a:schemeClr val="accent2"/>
              </a:solidFill>
              <a:latin typeface="Comic Sans MS" pitchFamily="66" charset="0"/>
            </a:endParaRPr>
          </a:p>
          <a:p>
            <a:pPr marL="179388" indent="-179388" algn="l">
              <a:buFont typeface="Wingdings" pitchFamily="2" charset="2"/>
              <a:buChar char="à"/>
              <a:tabLst>
                <a:tab pos="1943100" algn="l"/>
                <a:tab pos="2857500" algn="l"/>
                <a:tab pos="4914900" algn="l"/>
              </a:tabLst>
            </a:pPr>
            <a:r>
              <a:rPr lang="fr-FR" sz="1000" b="0" dirty="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Doctorants</a:t>
            </a:r>
          </a:p>
          <a:p>
            <a:pPr marL="627063" lvl="1" indent="-169863" algn="l">
              <a:buFontTx/>
              <a:buChar char="•"/>
              <a:tabLst>
                <a:tab pos="1943100" algn="l"/>
                <a:tab pos="2857500" algn="l"/>
                <a:tab pos="4914900" algn="l"/>
              </a:tabLst>
            </a:pPr>
            <a:r>
              <a:rPr lang="fr-FR" sz="1000" b="0" dirty="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Pierre Antoine </a:t>
            </a:r>
            <a:r>
              <a:rPr lang="fr-FR" sz="1000" b="0" dirty="0" err="1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Boutet</a:t>
            </a:r>
            <a:r>
              <a:rPr lang="fr-FR" sz="1000" b="0" dirty="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 (fin thèse novembre 2012),</a:t>
            </a:r>
          </a:p>
          <a:p>
            <a:pPr marL="627063" lvl="1" indent="-169863" algn="l">
              <a:buFontTx/>
              <a:buChar char="•"/>
              <a:tabLst>
                <a:tab pos="1943100" algn="l"/>
                <a:tab pos="2857500" algn="l"/>
                <a:tab pos="4914900" algn="l"/>
              </a:tabLst>
            </a:pPr>
            <a:r>
              <a:rPr lang="fr-FR" sz="1000" b="0" dirty="0" err="1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Shimming</a:t>
            </a:r>
            <a:r>
              <a:rPr lang="fr-FR" sz="1000" b="0" dirty="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 Deng (fin thèse octobre 2012).</a:t>
            </a:r>
            <a:endParaRPr lang="fr-FR" sz="1000" b="0" dirty="0">
              <a:solidFill>
                <a:schemeClr val="accent2"/>
              </a:solidFill>
              <a:latin typeface="Comic Sans MS" pitchFamily="66" charset="0"/>
            </a:endParaRPr>
          </a:p>
          <a:p>
            <a:pPr marL="179388" indent="-179388" algn="l">
              <a:tabLst>
                <a:tab pos="1943100" algn="l"/>
                <a:tab pos="2857500" algn="l"/>
                <a:tab pos="4914900" algn="l"/>
              </a:tabLst>
            </a:pPr>
            <a:endParaRPr lang="fr-FR" sz="3200" b="0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graphicFrame>
        <p:nvGraphicFramePr>
          <p:cNvPr id="240647" name="Object 7"/>
          <p:cNvGraphicFramePr>
            <a:graphicFrameLocks noChangeAspect="1"/>
          </p:cNvGraphicFramePr>
          <p:nvPr/>
        </p:nvGraphicFramePr>
        <p:xfrm>
          <a:off x="1538574" y="3745149"/>
          <a:ext cx="5704713" cy="2624544"/>
        </p:xfrm>
        <a:graphic>
          <a:graphicData uri="http://schemas.openxmlformats.org/presentationml/2006/ole">
            <p:oleObj spid="_x0000_s240647" name="Graphique" r:id="rId4" imgW="5429250" imgH="2705100" progId="Excel.Sheet.8">
              <p:embed/>
            </p:oleObj>
          </a:graphicData>
        </a:graphic>
      </p:graphicFrame>
      <p:sp>
        <p:nvSpPr>
          <p:cNvPr id="240648" name="Text Box 8"/>
          <p:cNvSpPr txBox="1">
            <a:spLocks noChangeArrowheads="1"/>
          </p:cNvSpPr>
          <p:nvPr/>
        </p:nvSpPr>
        <p:spPr bwMode="auto">
          <a:xfrm>
            <a:off x="4645684" y="6298904"/>
            <a:ext cx="3666389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400" i="1" dirty="0">
                <a:solidFill>
                  <a:srgbClr val="00B050"/>
                </a:solidFill>
                <a:latin typeface="Comic Sans MS" pitchFamily="66" charset="0"/>
              </a:rPr>
              <a:t>Fin 2012 : - 2 doctorants et - 3 </a:t>
            </a:r>
            <a:r>
              <a:rPr lang="fr-FR" sz="1400" i="1" dirty="0" err="1" smtClean="0">
                <a:solidFill>
                  <a:srgbClr val="00B050"/>
                </a:solidFill>
                <a:latin typeface="Comic Sans MS" pitchFamily="66" charset="0"/>
              </a:rPr>
              <a:t>CDDs</a:t>
            </a:r>
            <a:endParaRPr lang="fr-FR" sz="1400" i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240649" name="Text Box 9"/>
          <p:cNvSpPr txBox="1">
            <a:spLocks noChangeArrowheads="1"/>
          </p:cNvSpPr>
          <p:nvPr/>
        </p:nvSpPr>
        <p:spPr bwMode="auto">
          <a:xfrm>
            <a:off x="6436756" y="1340796"/>
            <a:ext cx="2262479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179388" indent="-179388" algn="l"/>
            <a:r>
              <a:rPr lang="fr-FR" sz="1400" dirty="0">
                <a:latin typeface="Comic Sans MS" pitchFamily="66" charset="0"/>
              </a:rPr>
              <a:t>16 </a:t>
            </a:r>
            <a:r>
              <a:rPr lang="fr-FR" sz="1400" dirty="0" smtClean="0">
                <a:latin typeface="Comic Sans MS" pitchFamily="66" charset="0"/>
              </a:rPr>
              <a:t>personnes</a:t>
            </a:r>
            <a:endParaRPr lang="fr-FR" sz="1400" dirty="0">
              <a:latin typeface="Comic Sans MS" pitchFamily="66" charset="0"/>
            </a:endParaRPr>
          </a:p>
          <a:p>
            <a:pPr marL="179388" indent="-179388" algn="l">
              <a:buFontTx/>
              <a:buChar char="•"/>
            </a:pPr>
            <a:r>
              <a:rPr lang="fr-FR" sz="1400" dirty="0">
                <a:latin typeface="Comic Sans MS" pitchFamily="66" charset="0"/>
              </a:rPr>
              <a:t>dominante analogique</a:t>
            </a:r>
          </a:p>
          <a:p>
            <a:pPr marL="179388" indent="-179388" algn="l">
              <a:buFontTx/>
              <a:buChar char="•"/>
            </a:pPr>
            <a:r>
              <a:rPr lang="fr-FR" sz="1400" dirty="0">
                <a:latin typeface="Comic Sans MS" pitchFamily="66" charset="0"/>
              </a:rPr>
              <a:t>2 numériciens</a:t>
            </a:r>
          </a:p>
        </p:txBody>
      </p:sp>
      <p:sp>
        <p:nvSpPr>
          <p:cNvPr id="240650" name="AutoShape 10"/>
          <p:cNvSpPr>
            <a:spLocks noChangeArrowheads="1"/>
          </p:cNvSpPr>
          <p:nvPr/>
        </p:nvSpPr>
        <p:spPr bwMode="auto">
          <a:xfrm rot="1345367">
            <a:off x="6502501" y="2237914"/>
            <a:ext cx="698235" cy="1332575"/>
          </a:xfrm>
          <a:prstGeom prst="downArrow">
            <a:avLst>
              <a:gd name="adj1" fmla="val 50000"/>
              <a:gd name="adj2" fmla="val 32882"/>
            </a:avLst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 rot="16200000">
            <a:off x="5142307" y="1319147"/>
            <a:ext cx="698235" cy="847725"/>
          </a:xfrm>
          <a:prstGeom prst="downArrow">
            <a:avLst>
              <a:gd name="adj1" fmla="val 50000"/>
              <a:gd name="adj2" fmla="val 32882"/>
            </a:avLst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Ellipse 8"/>
          <p:cNvSpPr/>
          <p:nvPr/>
        </p:nvSpPr>
        <p:spPr bwMode="auto">
          <a:xfrm>
            <a:off x="4153711" y="4873558"/>
            <a:ext cx="1439694" cy="1264596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100" b="1" i="0" u="none" strike="noStrike" cap="none" normalizeH="0" baseline="0" smtClean="0">
              <a:ln>
                <a:noFill/>
              </a:ln>
              <a:solidFill>
                <a:srgbClr val="23346C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408510" y="209550"/>
            <a:ext cx="7045986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FR" sz="2800" smtClean="0">
                <a:latin typeface="Comic Sans MS" pitchFamily="66" charset="0"/>
                <a:cs typeface="Arial" charset="0"/>
              </a:rPr>
              <a:t>Moyens Financiers - 2011</a:t>
            </a:r>
            <a:endParaRPr lang="fr-FR" sz="2800">
              <a:latin typeface="Comic Sans MS" pitchFamily="66" charset="0"/>
              <a:cs typeface="Arial" charset="0"/>
            </a:endParaRPr>
          </a:p>
        </p:txBody>
      </p:sp>
      <p:pic>
        <p:nvPicPr>
          <p:cNvPr id="265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461" y="2804099"/>
            <a:ext cx="8639175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2412688" y="875491"/>
            <a:ext cx="4299575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400" b="0" u="sng" dirty="0" smtClean="0"/>
              <a:t>Budget :</a:t>
            </a:r>
          </a:p>
          <a:p>
            <a:pPr algn="l"/>
            <a:endParaRPr lang="fr-FR" sz="1400" b="0" u="sng" dirty="0" smtClean="0"/>
          </a:p>
          <a:p>
            <a:pPr marL="174625" indent="-174625" algn="l">
              <a:buFont typeface="Arial" pitchFamily="34" charset="0"/>
              <a:buChar char="•"/>
            </a:pPr>
            <a:r>
              <a:rPr lang="fr-FR" sz="1400" b="0" dirty="0" smtClean="0"/>
              <a:t>R&amp;D</a:t>
            </a:r>
          </a:p>
          <a:p>
            <a:pPr marL="174625" indent="-174625" algn="l">
              <a:buFont typeface="Arial" pitchFamily="34" charset="0"/>
              <a:buChar char="•"/>
            </a:pPr>
            <a:r>
              <a:rPr lang="fr-FR" sz="1400" b="0" dirty="0" smtClean="0"/>
              <a:t>Missions</a:t>
            </a:r>
          </a:p>
          <a:p>
            <a:pPr marL="174625" indent="-174625" algn="l">
              <a:buFont typeface="Arial" pitchFamily="34" charset="0"/>
              <a:buChar char="•"/>
            </a:pPr>
            <a:r>
              <a:rPr lang="fr-FR" sz="1400" b="0" dirty="0" smtClean="0">
                <a:latin typeface="Comic Sans MS" pitchFamily="66" charset="0"/>
              </a:rPr>
              <a:t>Matériel</a:t>
            </a:r>
          </a:p>
          <a:p>
            <a:pPr marL="174625" indent="-174625" algn="l">
              <a:buFont typeface="Arial" pitchFamily="34" charset="0"/>
              <a:buChar char="•"/>
            </a:pPr>
            <a:r>
              <a:rPr lang="fr-FR" sz="1400" b="0" dirty="0" smtClean="0"/>
              <a:t>Peut "aider" des projets</a:t>
            </a:r>
          </a:p>
          <a:p>
            <a:pPr marL="174625" indent="-174625" algn="l">
              <a:buFont typeface="Arial" pitchFamily="34" charset="0"/>
              <a:buChar char="•"/>
            </a:pPr>
            <a:r>
              <a:rPr lang="fr-FR" sz="1400" b="0" i="1" dirty="0" smtClean="0"/>
              <a:t>"Ne finance pas" </a:t>
            </a:r>
            <a:r>
              <a:rPr lang="fr-FR" sz="1400" b="0" dirty="0" smtClean="0"/>
              <a:t>les  développements des projets</a:t>
            </a:r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 rot="16200000">
            <a:off x="1299881" y="1319147"/>
            <a:ext cx="698235" cy="847725"/>
          </a:xfrm>
          <a:prstGeom prst="downArrow">
            <a:avLst>
              <a:gd name="adj1" fmla="val 50000"/>
              <a:gd name="adj2" fmla="val 32882"/>
            </a:avLst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8" name="Rectangle 2"/>
          <p:cNvSpPr>
            <a:spLocks noChangeArrowheads="1"/>
          </p:cNvSpPr>
          <p:nvPr/>
        </p:nvSpPr>
        <p:spPr bwMode="auto">
          <a:xfrm>
            <a:off x="1473863" y="209550"/>
            <a:ext cx="695827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FR" sz="2800" smtClean="0">
                <a:latin typeface="Comic Sans MS" pitchFamily="66" charset="0"/>
                <a:cs typeface="Arial" charset="0"/>
              </a:rPr>
              <a:t>Conclusion</a:t>
            </a:r>
            <a:endParaRPr lang="fr-FR" sz="2800">
              <a:latin typeface="Comic Sans MS" pitchFamily="66" charset="0"/>
              <a:cs typeface="Arial" charset="0"/>
            </a:endParaRPr>
          </a:p>
        </p:txBody>
      </p:sp>
      <p:sp>
        <p:nvSpPr>
          <p:cNvPr id="246789" name="Text Box 5"/>
          <p:cNvSpPr txBox="1">
            <a:spLocks noChangeArrowheads="1"/>
          </p:cNvSpPr>
          <p:nvPr/>
        </p:nvSpPr>
        <p:spPr bwMode="auto">
          <a:xfrm>
            <a:off x="2516050" y="829586"/>
            <a:ext cx="4068743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179388" indent="-179388" algn="l"/>
            <a:r>
              <a:rPr lang="fr-FR" sz="2000" b="0" dirty="0">
                <a:latin typeface="Comic Sans MS" pitchFamily="66" charset="0"/>
              </a:rPr>
              <a:t>3 structures de Pôles à l'IN2P3 </a:t>
            </a:r>
          </a:p>
        </p:txBody>
      </p:sp>
      <p:sp>
        <p:nvSpPr>
          <p:cNvPr id="246790" name="Text Box 6"/>
          <p:cNvSpPr txBox="1">
            <a:spLocks noChangeArrowheads="1"/>
          </p:cNvSpPr>
          <p:nvPr/>
        </p:nvSpPr>
        <p:spPr bwMode="auto">
          <a:xfrm>
            <a:off x="1913204" y="4239233"/>
            <a:ext cx="5165197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400" b="0" i="1" smtClean="0">
                <a:solidFill>
                  <a:srgbClr val="C00000"/>
                </a:solidFill>
                <a:latin typeface="Comic Sans MS" pitchFamily="66" charset="0"/>
              </a:rPr>
              <a:t>MicRhAu </a:t>
            </a:r>
            <a:r>
              <a:rPr lang="fr-FR" sz="1400" b="0" i="1">
                <a:solidFill>
                  <a:srgbClr val="C00000"/>
                </a:solidFill>
                <a:latin typeface="Comic Sans MS" pitchFamily="66" charset="0"/>
              </a:rPr>
              <a:t>est la seule structure établie entre 2 </a:t>
            </a:r>
            <a:r>
              <a:rPr lang="fr-FR" sz="1400" b="0" i="1" smtClean="0">
                <a:solidFill>
                  <a:srgbClr val="C00000"/>
                </a:solidFill>
                <a:latin typeface="Comic Sans MS" pitchFamily="66" charset="0"/>
              </a:rPr>
              <a:t>laboratoires</a:t>
            </a:r>
          </a:p>
        </p:txBody>
      </p:sp>
      <p:sp>
        <p:nvSpPr>
          <p:cNvPr id="246791" name="Text Box 7"/>
          <p:cNvSpPr txBox="1">
            <a:spLocks noChangeArrowheads="1"/>
          </p:cNvSpPr>
          <p:nvPr/>
        </p:nvSpPr>
        <p:spPr bwMode="auto">
          <a:xfrm>
            <a:off x="7126942" y="5474544"/>
            <a:ext cx="1960793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47675" indent="-447675">
              <a:buFont typeface="Arial" pitchFamily="34" charset="0"/>
              <a:buChar char="►"/>
            </a:pPr>
            <a:r>
              <a:rPr lang="fr-FR" sz="2000"/>
              <a:t>Questions 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425259" y="2090941"/>
            <a:ext cx="4707058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60363" indent="-360363" algn="l">
              <a:buFont typeface="Wingdings" pitchFamily="2" charset="2"/>
              <a:buChar char="ü"/>
            </a:pPr>
            <a:r>
              <a:rPr lang="fr-FR" sz="2000" b="0" dirty="0" err="1" smtClean="0">
                <a:latin typeface="Comic Sans MS" pitchFamily="66" charset="0"/>
              </a:rPr>
              <a:t>IPHC</a:t>
            </a:r>
            <a:r>
              <a:rPr lang="fr-FR" sz="2000" b="0" dirty="0" smtClean="0">
                <a:latin typeface="Comic Sans MS" pitchFamily="66" charset="0"/>
              </a:rPr>
              <a:t> </a:t>
            </a:r>
            <a:r>
              <a:rPr lang="fr-FR" sz="2000" b="0" dirty="0">
                <a:latin typeface="Comic Sans MS" pitchFamily="66" charset="0"/>
              </a:rPr>
              <a:t>à Strasbourg</a:t>
            </a:r>
          </a:p>
          <a:p>
            <a:pPr marL="360363" indent="-360363" algn="l">
              <a:buFont typeface="Wingdings" pitchFamily="2" charset="2"/>
              <a:buChar char="ü"/>
            </a:pPr>
            <a:r>
              <a:rPr lang="fr-FR" sz="2000" b="0" dirty="0" err="1" smtClean="0">
                <a:latin typeface="Comic Sans MS" pitchFamily="66" charset="0"/>
              </a:rPr>
              <a:t>MicRhAu</a:t>
            </a:r>
            <a:r>
              <a:rPr lang="fr-FR" sz="2000" b="0" dirty="0" smtClean="0">
                <a:latin typeface="Comic Sans MS" pitchFamily="66" charset="0"/>
              </a:rPr>
              <a:t> </a:t>
            </a:r>
            <a:r>
              <a:rPr lang="fr-FR" sz="2000" b="0" dirty="0">
                <a:latin typeface="Comic Sans MS" pitchFamily="66" charset="0"/>
              </a:rPr>
              <a:t>Clermont-Ferrand Lyon </a:t>
            </a:r>
          </a:p>
          <a:p>
            <a:pPr marL="360363" indent="-360363" algn="l">
              <a:buFont typeface="Wingdings" pitchFamily="2" charset="2"/>
              <a:buChar char="ü"/>
            </a:pPr>
            <a:r>
              <a:rPr lang="fr-FR" sz="2000" b="0" dirty="0">
                <a:latin typeface="Comic Sans MS" pitchFamily="66" charset="0"/>
              </a:rPr>
              <a:t>OMEGA à </a:t>
            </a:r>
            <a:r>
              <a:rPr lang="fr-FR" sz="2000" b="0" dirty="0" smtClean="0">
                <a:latin typeface="Comic Sans MS" pitchFamily="66" charset="0"/>
              </a:rPr>
              <a:t>Orsay</a:t>
            </a:r>
            <a:endParaRPr lang="fr-FR" sz="2000" b="0" dirty="0">
              <a:latin typeface="Comic Sans MS" pitchFamily="66" charset="0"/>
            </a:endParaRPr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4088807" y="1396594"/>
            <a:ext cx="689637" cy="582613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b="0"/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4027198" y="3222151"/>
            <a:ext cx="689637" cy="582613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_micro">
  <a:themeElements>
    <a:clrScheme name="mod_micr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_micro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00" b="1" i="0" u="none" strike="noStrike" cap="none" normalizeH="0" baseline="0" smtClean="0">
            <a:ln>
              <a:noFill/>
            </a:ln>
            <a:solidFill>
              <a:srgbClr val="23346C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00" b="1" i="0" u="none" strike="noStrike" cap="none" normalizeH="0" baseline="0" smtClean="0">
            <a:ln>
              <a:noFill/>
            </a:ln>
            <a:solidFill>
              <a:srgbClr val="23346C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mod_micr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_micr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_micr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_micr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_micr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_micr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_micr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_micr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_micr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_micr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_micr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_micr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mod_micro</Template>
  <TotalTime>6182</TotalTime>
  <Words>533</Words>
  <Application>Microsoft Office PowerPoint</Application>
  <PresentationFormat>Format A4 (210 x 297 mm)</PresentationFormat>
  <Paragraphs>105</Paragraphs>
  <Slides>8</Slides>
  <Notes>6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0" baseType="lpstr">
      <vt:lpstr>mod_micro</vt:lpstr>
      <vt:lpstr>Graphique</vt:lpstr>
      <vt:lpstr>Diapositive 1</vt:lpstr>
      <vt:lpstr>Pôle Microélectronique-Rhône-Auvergne</vt:lpstr>
      <vt:lpstr>Missions</vt:lpstr>
      <vt:lpstr>Organisation </vt:lpstr>
      <vt:lpstr>Diapositive 5</vt:lpstr>
      <vt:lpstr>Diapositive 6</vt:lpstr>
      <vt:lpstr>Diapositive 7</vt:lpstr>
      <vt:lpstr>Diapositive 8</vt:lpstr>
    </vt:vector>
  </TitlesOfParts>
  <Company>IN2P3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 Titre de talk</dc:title>
  <dc:creator>Mathez herve</dc:creator>
  <cp:lastModifiedBy>Hervé Mathez</cp:lastModifiedBy>
  <cp:revision>94</cp:revision>
  <dcterms:created xsi:type="dcterms:W3CDTF">2012-02-28T08:50:36Z</dcterms:created>
  <dcterms:modified xsi:type="dcterms:W3CDTF">2012-03-12T10:08:22Z</dcterms:modified>
</cp:coreProperties>
</file>