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1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C56B6-18CD-45B2-A017-13F8FE695522}" type="datetimeFigureOut">
              <a:rPr lang="fr-FR" smtClean="0"/>
              <a:t>22/03/2012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EA1D5-FCA5-421E-A7CF-3F6D1CA0EE6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1674254" y="528034"/>
            <a:ext cx="5202002" cy="5782614"/>
          </a:xfrm>
          <a:custGeom>
            <a:avLst/>
            <a:gdLst>
              <a:gd name="connsiteX0" fmla="*/ 0 w 7199290"/>
              <a:gd name="connsiteY0" fmla="*/ 721217 h 5782614"/>
              <a:gd name="connsiteX1" fmla="*/ 6516709 w 7199290"/>
              <a:gd name="connsiteY1" fmla="*/ 746974 h 5782614"/>
              <a:gd name="connsiteX2" fmla="*/ 6516709 w 7199290"/>
              <a:gd name="connsiteY2" fmla="*/ 5048518 h 5782614"/>
              <a:gd name="connsiteX3" fmla="*/ 25757 w 7199290"/>
              <a:gd name="connsiteY3" fmla="*/ 5048518 h 5782614"/>
              <a:gd name="connsiteX4" fmla="*/ 25757 w 7199290"/>
              <a:gd name="connsiteY4" fmla="*/ 5769735 h 5782614"/>
              <a:gd name="connsiteX5" fmla="*/ 7173532 w 7199290"/>
              <a:gd name="connsiteY5" fmla="*/ 5782614 h 5782614"/>
              <a:gd name="connsiteX6" fmla="*/ 7199290 w 7199290"/>
              <a:gd name="connsiteY6" fmla="*/ 0 h 5782614"/>
              <a:gd name="connsiteX7" fmla="*/ 25757 w 7199290"/>
              <a:gd name="connsiteY7" fmla="*/ 25758 h 5782614"/>
              <a:gd name="connsiteX8" fmla="*/ 0 w 7199290"/>
              <a:gd name="connsiteY8" fmla="*/ 721217 h 5782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99290" h="5782614">
                <a:moveTo>
                  <a:pt x="0" y="721217"/>
                </a:moveTo>
                <a:lnTo>
                  <a:pt x="6516709" y="746974"/>
                </a:lnTo>
                <a:lnTo>
                  <a:pt x="6516709" y="5048518"/>
                </a:lnTo>
                <a:lnTo>
                  <a:pt x="25757" y="5048518"/>
                </a:lnTo>
                <a:lnTo>
                  <a:pt x="25757" y="5769735"/>
                </a:lnTo>
                <a:lnTo>
                  <a:pt x="7173532" y="5782614"/>
                </a:lnTo>
                <a:lnTo>
                  <a:pt x="7199290" y="0"/>
                </a:lnTo>
                <a:lnTo>
                  <a:pt x="25757" y="25758"/>
                </a:lnTo>
                <a:lnTo>
                  <a:pt x="0" y="72121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3808" y="2060848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843808" y="2492896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43808" y="2924944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979712" y="1340768"/>
            <a:ext cx="4320480" cy="41764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1979712" y="1556792"/>
            <a:ext cx="4032448" cy="37444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5004048" y="126876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i="1" dirty="0" err="1" smtClean="0">
                <a:solidFill>
                  <a:schemeClr val="accent2">
                    <a:lumMod val="50000"/>
                  </a:schemeClr>
                </a:solidFill>
              </a:rPr>
              <a:t>Cooling</a:t>
            </a:r>
            <a:endParaRPr lang="fr-FR" sz="1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43808" y="2348880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555776" y="1556792"/>
            <a:ext cx="216024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267744" y="1556792"/>
            <a:ext cx="216024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843808" y="2708920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572000" y="1808820"/>
            <a:ext cx="1224136" cy="468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cap="small" dirty="0" err="1" smtClean="0">
                <a:solidFill>
                  <a:schemeClr val="bg1"/>
                </a:solidFill>
              </a:rPr>
              <a:t>daq</a:t>
            </a:r>
            <a:endParaRPr lang="fr-FR" sz="1400" cap="small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0" y="2348880"/>
            <a:ext cx="1224136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cap="small" dirty="0" err="1">
                <a:solidFill>
                  <a:schemeClr val="bg1"/>
                </a:solidFill>
              </a:rPr>
              <a:t>s</a:t>
            </a:r>
            <a:r>
              <a:rPr lang="fr-FR" sz="1400" cap="small" dirty="0" err="1" smtClean="0">
                <a:solidFill>
                  <a:schemeClr val="bg1"/>
                </a:solidFill>
              </a:rPr>
              <a:t>lc</a:t>
            </a:r>
            <a:r>
              <a:rPr lang="fr-FR" sz="1400" cap="small" dirty="0" smtClean="0">
                <a:solidFill>
                  <a:schemeClr val="bg1"/>
                </a:solidFill>
              </a:rPr>
              <a:t> &amp; mon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2000" y="3284984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cap="small" dirty="0" smtClean="0"/>
              <a:t>power</a:t>
            </a:r>
            <a:endParaRPr lang="fr-FR" sz="1400" cap="small" dirty="0"/>
          </a:p>
        </p:txBody>
      </p:sp>
      <p:sp>
        <p:nvSpPr>
          <p:cNvPr id="20" name="Rectangle 19"/>
          <p:cNvSpPr/>
          <p:nvPr/>
        </p:nvSpPr>
        <p:spPr>
          <a:xfrm>
            <a:off x="4572000" y="3789040"/>
            <a:ext cx="12241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cap="small" dirty="0" smtClean="0">
                <a:solidFill>
                  <a:schemeClr val="bg1"/>
                </a:solidFill>
              </a:rPr>
              <a:t>Camera  trigger</a:t>
            </a:r>
          </a:p>
          <a:p>
            <a:r>
              <a:rPr lang="fr-FR" sz="1200" dirty="0" smtClean="0">
                <a:solidFill>
                  <a:schemeClr val="bg1"/>
                </a:solidFill>
              </a:rPr>
              <a:t>Central </a:t>
            </a:r>
            <a:r>
              <a:rPr lang="fr-FR" sz="1200" dirty="0" err="1" smtClean="0">
                <a:solidFill>
                  <a:schemeClr val="bg1"/>
                </a:solidFill>
              </a:rPr>
              <a:t>trig</a:t>
            </a:r>
            <a:r>
              <a:rPr lang="fr-FR" sz="1200" dirty="0" smtClean="0">
                <a:solidFill>
                  <a:schemeClr val="bg1"/>
                </a:solidFill>
              </a:rPr>
              <a:t>,</a:t>
            </a:r>
          </a:p>
          <a:p>
            <a:r>
              <a:rPr lang="fr-FR" sz="1200" dirty="0" smtClean="0">
                <a:solidFill>
                  <a:schemeClr val="bg1"/>
                </a:solidFill>
              </a:rPr>
              <a:t> </a:t>
            </a:r>
            <a:r>
              <a:rPr lang="fr-FR" sz="1200" dirty="0" err="1" smtClean="0">
                <a:solidFill>
                  <a:schemeClr val="bg1"/>
                </a:solidFill>
              </a:rPr>
              <a:t>clk</a:t>
            </a:r>
            <a:r>
              <a:rPr lang="fr-FR" sz="1200" dirty="0" smtClean="0">
                <a:solidFill>
                  <a:schemeClr val="bg1"/>
                </a:solidFill>
              </a:rPr>
              <a:t> </a:t>
            </a:r>
            <a:r>
              <a:rPr lang="fr-FR" sz="1200" dirty="0" err="1" smtClean="0">
                <a:solidFill>
                  <a:schemeClr val="bg1"/>
                </a:solidFill>
              </a:rPr>
              <a:t>dist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79712" y="1556792"/>
            <a:ext cx="216024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843808" y="3068960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2843808" y="3429000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2843808" y="2492896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cap="small" dirty="0" smtClean="0">
                <a:solidFill>
                  <a:schemeClr val="bg1"/>
                </a:solidFill>
              </a:rPr>
              <a:t>modules</a:t>
            </a:r>
            <a:endParaRPr lang="fr-FR" sz="1400" cap="small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843808" y="3212976"/>
            <a:ext cx="10081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995936" y="2420888"/>
            <a:ext cx="72008" cy="4320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995936" y="2780928"/>
            <a:ext cx="72008" cy="4320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995936" y="2996952"/>
            <a:ext cx="72008" cy="4320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995936" y="3212976"/>
            <a:ext cx="72008" cy="4320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3419872" y="692696"/>
            <a:ext cx="224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Interface to </a:t>
            </a:r>
            <a:r>
              <a:rPr lang="fr-FR" dirty="0" err="1" smtClean="0">
                <a:solidFill>
                  <a:schemeClr val="bg1"/>
                </a:solidFill>
              </a:rPr>
              <a:t>Telescope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572000" y="4931876"/>
            <a:ext cx="1427057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Camera body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6300192" y="4869160"/>
            <a:ext cx="1368152" cy="648072"/>
          </a:xfrm>
          <a:prstGeom prst="roundRect">
            <a:avLst/>
          </a:prstGeom>
          <a:solidFill>
            <a:srgbClr val="FFFFCC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444208" y="4869160"/>
            <a:ext cx="11068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Interface 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to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ground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1858235" y="2957151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>
                <a:solidFill>
                  <a:schemeClr val="bg1"/>
                </a:solidFill>
              </a:rPr>
              <a:t>Lid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1583041" y="3109551"/>
            <a:ext cx="15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Entrance   </a:t>
            </a:r>
            <a:r>
              <a:rPr lang="fr-FR" sz="1400" dirty="0" err="1" smtClean="0">
                <a:solidFill>
                  <a:schemeClr val="bg1"/>
                </a:solidFill>
              </a:rPr>
              <a:t>window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 rot="16200000">
            <a:off x="2085524" y="3109551"/>
            <a:ext cx="1136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Light   guides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0" y="2816932"/>
            <a:ext cx="1224136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cap="small" dirty="0" err="1" smtClean="0">
                <a:solidFill>
                  <a:schemeClr val="bg1"/>
                </a:solidFill>
              </a:rPr>
              <a:t>safety</a:t>
            </a:r>
            <a:endParaRPr lang="fr-FR" sz="1400" cap="small" dirty="0" smtClean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1920" y="1556792"/>
            <a:ext cx="72008" cy="37444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 rot="16200000">
            <a:off x="3470344" y="2874473"/>
            <a:ext cx="13589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err="1" smtClean="0">
                <a:solidFill>
                  <a:schemeClr val="tx2">
                    <a:lumMod val="50000"/>
                  </a:schemeClr>
                </a:solidFill>
              </a:rPr>
              <a:t>Backplane</a:t>
            </a:r>
            <a:r>
              <a:rPr lang="fr-FR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tx2">
                    <a:lumMod val="50000"/>
                  </a:schemeClr>
                </a:solidFill>
              </a:rPr>
              <a:t>cards</a:t>
            </a:r>
            <a:endParaRPr lang="fr-F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9" name="Connecteur droit 38"/>
          <p:cNvCxnSpPr/>
          <p:nvPr/>
        </p:nvCxnSpPr>
        <p:spPr>
          <a:xfrm>
            <a:off x="3923928" y="2456892"/>
            <a:ext cx="720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923928" y="2708920"/>
            <a:ext cx="720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923928" y="2960948"/>
            <a:ext cx="720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923928" y="3212976"/>
            <a:ext cx="720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923928" y="3537012"/>
            <a:ext cx="720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231740" y="107340"/>
            <a:ext cx="3653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Hardware architecture of the camera</a:t>
            </a:r>
            <a:endParaRPr lang="fr-FR" dirty="0"/>
          </a:p>
        </p:txBody>
      </p:sp>
      <p:sp>
        <p:nvSpPr>
          <p:cNvPr id="49" name="Rectangle 48"/>
          <p:cNvSpPr/>
          <p:nvPr/>
        </p:nvSpPr>
        <p:spPr>
          <a:xfrm>
            <a:off x="7272300" y="116632"/>
            <a:ext cx="1653786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r 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843808" y="1556792"/>
            <a:ext cx="45719" cy="37444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ylindre 14"/>
          <p:cNvSpPr/>
          <p:nvPr/>
        </p:nvSpPr>
        <p:spPr>
          <a:xfrm rot="16200000">
            <a:off x="386471" y="2979589"/>
            <a:ext cx="576064" cy="1152128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2" descr="C:\Users\Public\Documents\3_CTA\CTA_official_LOGO\Cta_logo_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496" y="88974"/>
            <a:ext cx="1420168" cy="87502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066483" y="543986"/>
            <a:ext cx="43957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pixels stand alone module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Status</a:t>
            </a:r>
          </a:p>
        </p:txBody>
      </p:sp>
      <p:sp>
        <p:nvSpPr>
          <p:cNvPr id="12" name="Cylindre 11"/>
          <p:cNvSpPr/>
          <p:nvPr/>
        </p:nvSpPr>
        <p:spPr>
          <a:xfrm rot="16200000">
            <a:off x="386471" y="2403525"/>
            <a:ext cx="576064" cy="1152128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ylindre 12"/>
          <p:cNvSpPr/>
          <p:nvPr/>
        </p:nvSpPr>
        <p:spPr>
          <a:xfrm rot="16200000">
            <a:off x="520439" y="2835573"/>
            <a:ext cx="576064" cy="1152128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Cylindre 13"/>
          <p:cNvSpPr/>
          <p:nvPr/>
        </p:nvSpPr>
        <p:spPr>
          <a:xfrm rot="16200000">
            <a:off x="520439" y="2259509"/>
            <a:ext cx="576064" cy="1152128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Cylindre 15"/>
          <p:cNvSpPr/>
          <p:nvPr/>
        </p:nvSpPr>
        <p:spPr>
          <a:xfrm rot="16200000">
            <a:off x="500342" y="3411637"/>
            <a:ext cx="576064" cy="1152128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Cylindre 16"/>
          <p:cNvSpPr/>
          <p:nvPr/>
        </p:nvSpPr>
        <p:spPr>
          <a:xfrm rot="16200000">
            <a:off x="644359" y="3123605"/>
            <a:ext cx="576064" cy="1152128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Cylindre 17"/>
          <p:cNvSpPr/>
          <p:nvPr/>
        </p:nvSpPr>
        <p:spPr>
          <a:xfrm rot="16200000">
            <a:off x="639335" y="2547541"/>
            <a:ext cx="576064" cy="1152128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0" y="2121302"/>
            <a:ext cx="18362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cap="sm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cap="sm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hoto </a:t>
            </a:r>
            <a:r>
              <a:rPr lang="en-US" sz="1600" b="1" cap="sm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detectors</a:t>
            </a:r>
            <a:endParaRPr lang="fr-FR" sz="1600" b="1" cap="sm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36298" y="4546361"/>
            <a:ext cx="11044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cap="small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hv</a:t>
            </a:r>
            <a:r>
              <a:rPr lang="en-US" sz="1600" b="1" cap="sm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supply</a:t>
            </a:r>
          </a:p>
          <a:p>
            <a:r>
              <a:rPr lang="en-US" sz="1600" b="1" cap="sm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&amp; preamp</a:t>
            </a:r>
            <a:endParaRPr lang="fr-FR" sz="1600" b="1" cap="sm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63762" y="3524838"/>
            <a:ext cx="277460" cy="21602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5400000">
            <a:off x="7637785" y="3398902"/>
            <a:ext cx="1793176" cy="84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287798" y="3488834"/>
            <a:ext cx="21602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698352" y="2982386"/>
            <a:ext cx="21602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ZoneTexte 43"/>
          <p:cNvSpPr txBox="1"/>
          <p:nvPr/>
        </p:nvSpPr>
        <p:spPr>
          <a:xfrm>
            <a:off x="4051806" y="3524838"/>
            <a:ext cx="1239442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Front-End Board</a:t>
            </a:r>
            <a:endParaRPr lang="en-US" sz="11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595740" y="2548743"/>
            <a:ext cx="206377" cy="28498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ZoneTexte 59"/>
          <p:cNvSpPr txBox="1"/>
          <p:nvPr/>
        </p:nvSpPr>
        <p:spPr>
          <a:xfrm>
            <a:off x="8266801" y="2141198"/>
            <a:ext cx="939680" cy="434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Ethernet </a:t>
            </a:r>
            <a:r>
              <a:rPr lang="en-US" sz="11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Gb</a:t>
            </a:r>
            <a:endParaRPr lang="en-US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connection</a:t>
            </a:r>
            <a:endParaRPr lang="en-US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97311" y="4035036"/>
            <a:ext cx="206377" cy="3095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ZoneTexte 61"/>
          <p:cNvSpPr txBox="1"/>
          <p:nvPr/>
        </p:nvSpPr>
        <p:spPr>
          <a:xfrm>
            <a:off x="7793825" y="4380758"/>
            <a:ext cx="1003801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12V CC</a:t>
            </a:r>
          </a:p>
          <a:p>
            <a:pPr algn="r"/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Power supply</a:t>
            </a:r>
            <a:endParaRPr lang="en-US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Forme libre 65"/>
          <p:cNvSpPr/>
          <p:nvPr/>
        </p:nvSpPr>
        <p:spPr>
          <a:xfrm>
            <a:off x="1910108" y="3064052"/>
            <a:ext cx="834683" cy="506437"/>
          </a:xfrm>
          <a:custGeom>
            <a:avLst/>
            <a:gdLst>
              <a:gd name="connsiteX0" fmla="*/ 0 w 834683"/>
              <a:gd name="connsiteY0" fmla="*/ 75028 h 506437"/>
              <a:gd name="connsiteX1" fmla="*/ 717452 w 834683"/>
              <a:gd name="connsiteY1" fmla="*/ 60960 h 506437"/>
              <a:gd name="connsiteX2" fmla="*/ 703384 w 834683"/>
              <a:gd name="connsiteY2" fmla="*/ 440788 h 506437"/>
              <a:gd name="connsiteX3" fmla="*/ 717452 w 834683"/>
              <a:gd name="connsiteY3" fmla="*/ 454856 h 506437"/>
              <a:gd name="connsiteX4" fmla="*/ 703384 w 834683"/>
              <a:gd name="connsiteY4" fmla="*/ 454856 h 5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683" h="506437">
                <a:moveTo>
                  <a:pt x="0" y="75028"/>
                </a:moveTo>
                <a:cubicBezTo>
                  <a:pt x="300110" y="37514"/>
                  <a:pt x="600221" y="0"/>
                  <a:pt x="717452" y="60960"/>
                </a:cubicBezTo>
                <a:cubicBezTo>
                  <a:pt x="834683" y="121920"/>
                  <a:pt x="703384" y="375139"/>
                  <a:pt x="703384" y="440788"/>
                </a:cubicBezTo>
                <a:cubicBezTo>
                  <a:pt x="703384" y="506437"/>
                  <a:pt x="717452" y="452511"/>
                  <a:pt x="717452" y="454856"/>
                </a:cubicBezTo>
                <a:cubicBezTo>
                  <a:pt x="717452" y="457201"/>
                  <a:pt x="710418" y="456028"/>
                  <a:pt x="703384" y="454856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2488852" y="3522493"/>
            <a:ext cx="216024" cy="21602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5400000">
            <a:off x="617159" y="3345890"/>
            <a:ext cx="2079718" cy="133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236699" y="3931506"/>
            <a:ext cx="16957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Front End Board</a:t>
            </a:r>
            <a:endParaRPr lang="fr-FR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e 70"/>
          <p:cNvGrpSpPr/>
          <p:nvPr/>
        </p:nvGrpSpPr>
        <p:grpSpPr>
          <a:xfrm>
            <a:off x="3059448" y="2841544"/>
            <a:ext cx="6084552" cy="3143740"/>
            <a:chOff x="3059448" y="3413044"/>
            <a:chExt cx="6084552" cy="3114066"/>
          </a:xfrm>
        </p:grpSpPr>
        <p:sp>
          <p:nvSpPr>
            <p:cNvPr id="34" name="Rectangle 33"/>
            <p:cNvSpPr/>
            <p:nvPr/>
          </p:nvSpPr>
          <p:spPr>
            <a:xfrm>
              <a:off x="3250852" y="4096338"/>
              <a:ext cx="216024" cy="21602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530732" y="4096338"/>
              <a:ext cx="216024" cy="21602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214848" y="3808306"/>
              <a:ext cx="288032" cy="21602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496048" y="3808306"/>
              <a:ext cx="288032" cy="21602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3059448" y="3446702"/>
              <a:ext cx="1566454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L0 Trigger Mezzanine </a:t>
              </a:r>
              <a:endParaRPr lang="en-US" sz="1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5952857" y="3441249"/>
              <a:ext cx="1566454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L1 Trigger Mezzanine</a:t>
              </a:r>
              <a:endParaRPr lang="en-US" sz="1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70832" y="3741110"/>
              <a:ext cx="2776583" cy="67196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165908" y="4112552"/>
              <a:ext cx="216024" cy="21602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9572" y="4112552"/>
              <a:ext cx="216024" cy="21602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129904" y="3824520"/>
              <a:ext cx="288032" cy="21602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604888" y="3824520"/>
              <a:ext cx="288032" cy="21602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587344" y="3498031"/>
              <a:ext cx="230810" cy="12232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8582089" y="4449218"/>
              <a:ext cx="230810" cy="12232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 rot="5400000">
              <a:off x="8222830" y="4025112"/>
              <a:ext cx="1296144" cy="7200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8048828" y="5926946"/>
              <a:ext cx="1095172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L1 distribution</a:t>
              </a:r>
            </a:p>
            <a:p>
              <a:r>
                <a:rPr 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Board</a:t>
              </a:r>
            </a:p>
            <a:p>
              <a:r>
                <a:rPr 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Mezzanine</a:t>
              </a:r>
              <a:endParaRPr lang="en-US" sz="1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944691" y="3741111"/>
              <a:ext cx="2061298" cy="7479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70" name="Connecteur droit avec flèche 69"/>
            <p:cNvCxnSpPr>
              <a:stCxn id="57" idx="3"/>
            </p:cNvCxnSpPr>
            <p:nvPr/>
          </p:nvCxnSpPr>
          <p:spPr>
            <a:xfrm rot="16200000" flipH="1">
              <a:off x="8272098" y="5307992"/>
              <a:ext cx="1197609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64"/>
          <p:cNvSpPr/>
          <p:nvPr/>
        </p:nvSpPr>
        <p:spPr>
          <a:xfrm>
            <a:off x="2130400" y="3740861"/>
            <a:ext cx="5997700" cy="154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797034" y="2499110"/>
            <a:ext cx="1705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Backplane Board</a:t>
            </a:r>
            <a:endParaRPr lang="fr-FR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315370" y="1508129"/>
            <a:ext cx="2290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Mechanical structure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0" y="1844824"/>
            <a:ext cx="8172400" cy="273630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7272300" y="116632"/>
            <a:ext cx="1653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r 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3" grpId="0"/>
      <p:bldP spid="25" grpId="0"/>
      <p:bldP spid="38" grpId="0" animBg="1"/>
      <p:bldP spid="39" grpId="0" animBg="1"/>
      <p:bldP spid="40" grpId="0" animBg="1"/>
      <p:bldP spid="42" grpId="0" animBg="1"/>
      <p:bldP spid="44" grpId="0"/>
      <p:bldP spid="59" grpId="0" animBg="1"/>
      <p:bldP spid="60" grpId="0" build="allAtOnce"/>
      <p:bldP spid="61" grpId="0" animBg="1"/>
      <p:bldP spid="62" grpId="0" build="allAtOnce"/>
      <p:bldP spid="66" grpId="0" animBg="1"/>
      <p:bldP spid="67" grpId="0" animBg="1"/>
      <p:bldP spid="41" grpId="0" animBg="1"/>
      <p:bldP spid="68" grpId="0"/>
      <p:bldP spid="65" grpId="0" animBg="1"/>
      <p:bldP spid="73" grpId="0" build="allAtOnce"/>
      <p:bldP spid="79" grpId="0" build="allAtOnce"/>
      <p:bldP spid="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ouble flèche horizontale 47"/>
          <p:cNvSpPr/>
          <p:nvPr/>
        </p:nvSpPr>
        <p:spPr>
          <a:xfrm rot="16200000">
            <a:off x="6854032" y="3739356"/>
            <a:ext cx="1944688" cy="244475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 b="1" dirty="0">
              <a:solidFill>
                <a:srgbClr val="FFFF00"/>
              </a:solidFill>
            </a:endParaRPr>
          </a:p>
        </p:txBody>
      </p:sp>
      <p:sp>
        <p:nvSpPr>
          <p:cNvPr id="46" name="Flèche angle droit à deux pointes 45"/>
          <p:cNvSpPr/>
          <p:nvPr/>
        </p:nvSpPr>
        <p:spPr>
          <a:xfrm rot="16200000">
            <a:off x="6030119" y="602456"/>
            <a:ext cx="2771775" cy="3097213"/>
          </a:xfrm>
          <a:prstGeom prst="leftUpArrow">
            <a:avLst>
              <a:gd name="adj1" fmla="val 6870"/>
              <a:gd name="adj2" fmla="val 5459"/>
              <a:gd name="adj3" fmla="val 902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7950" y="3357563"/>
            <a:ext cx="935038" cy="1439862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latin typeface="Verdana" pitchFamily="34" charset="0"/>
              </a:rPr>
              <a:t>FPI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7235825" y="1989138"/>
            <a:ext cx="1657350" cy="863600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latin typeface="Verdana" pitchFamily="34" charset="0"/>
              </a:rPr>
              <a:t>Power supplies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7596188" y="3608388"/>
            <a:ext cx="1547812" cy="900112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 dirty="0"/>
          </a:p>
          <a:p>
            <a:pPr algn="ctr">
              <a:defRPr/>
            </a:pPr>
            <a:endParaRPr lang="fr-FR" sz="1400" dirty="0"/>
          </a:p>
          <a:p>
            <a:pPr algn="ctr">
              <a:defRPr/>
            </a:pPr>
            <a:r>
              <a:rPr lang="fr-FR" sz="1400" dirty="0">
                <a:latin typeface="Verdana" pitchFamily="34" charset="0"/>
              </a:rPr>
              <a:t>Local DAQ</a:t>
            </a:r>
          </a:p>
          <a:p>
            <a:pPr algn="ctr">
              <a:defRPr/>
            </a:pPr>
            <a:r>
              <a:rPr lang="fr-FR" sz="1400" dirty="0">
                <a:latin typeface="Verdana" pitchFamily="34" charset="0"/>
              </a:rPr>
              <a:t>Slow Control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232025" y="3429000"/>
            <a:ext cx="1835150" cy="1439863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00" dirty="0"/>
          </a:p>
          <a:p>
            <a:pPr algn="ctr">
              <a:defRPr/>
            </a:pPr>
            <a:endParaRPr lang="fr-FR" sz="1600" dirty="0"/>
          </a:p>
          <a:p>
            <a:pPr algn="ctr">
              <a:defRPr/>
            </a:pPr>
            <a:r>
              <a:rPr lang="fr-FR" sz="1600" dirty="0">
                <a:latin typeface="Verdana" pitchFamily="34" charset="0"/>
              </a:rPr>
              <a:t>Front End </a:t>
            </a:r>
            <a:r>
              <a:rPr lang="fr-FR" sz="1600" dirty="0" err="1">
                <a:latin typeface="Verdana" pitchFamily="34" charset="0"/>
              </a:rPr>
              <a:t>board</a:t>
            </a:r>
            <a:endParaRPr lang="fr-FR" sz="1600" dirty="0">
              <a:latin typeface="Verdana" pitchFamily="34" charset="0"/>
            </a:endParaRPr>
          </a:p>
          <a:p>
            <a:pPr algn="ctr">
              <a:defRPr/>
            </a:pPr>
            <a:r>
              <a:rPr lang="fr-FR" sz="1600" dirty="0" err="1">
                <a:latin typeface="Verdana" pitchFamily="34" charset="0"/>
              </a:rPr>
              <a:t>Readout</a:t>
            </a:r>
            <a:r>
              <a:rPr lang="fr-FR" sz="1600" dirty="0">
                <a:latin typeface="Verdana" pitchFamily="34" charset="0"/>
              </a:rPr>
              <a:t> &amp; Trigger</a:t>
            </a:r>
          </a:p>
        </p:txBody>
      </p:sp>
      <p:sp>
        <p:nvSpPr>
          <p:cNvPr id="18" name="Double flèche horizontale 17"/>
          <p:cNvSpPr/>
          <p:nvPr/>
        </p:nvSpPr>
        <p:spPr>
          <a:xfrm>
            <a:off x="1079500" y="3716338"/>
            <a:ext cx="1116013" cy="720725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19" name="Double flèche horizontale 18"/>
          <p:cNvSpPr/>
          <p:nvPr/>
        </p:nvSpPr>
        <p:spPr>
          <a:xfrm>
            <a:off x="4103688" y="3716338"/>
            <a:ext cx="1152525" cy="720725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22" name="Double flèche horizontale 21"/>
          <p:cNvSpPr/>
          <p:nvPr/>
        </p:nvSpPr>
        <p:spPr>
          <a:xfrm>
            <a:off x="6408738" y="5013325"/>
            <a:ext cx="1150937" cy="503238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7596188" y="4905375"/>
            <a:ext cx="1395412" cy="1038225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 dirty="0"/>
          </a:p>
          <a:p>
            <a:pPr algn="ctr">
              <a:defRPr/>
            </a:pPr>
            <a:endParaRPr lang="fr-FR" sz="1200" dirty="0"/>
          </a:p>
          <a:p>
            <a:pPr algn="ctr">
              <a:defRPr/>
            </a:pPr>
            <a:r>
              <a:rPr lang="fr-FR" sz="1200" dirty="0">
                <a:latin typeface="Verdana" pitchFamily="34" charset="0"/>
              </a:rPr>
              <a:t>Distribution</a:t>
            </a:r>
          </a:p>
          <a:p>
            <a:pPr algn="ctr">
              <a:defRPr/>
            </a:pPr>
            <a:r>
              <a:rPr lang="fr-FR" sz="1200" dirty="0" err="1">
                <a:latin typeface="Verdana" pitchFamily="34" charset="0"/>
              </a:rPr>
              <a:t>Clk</a:t>
            </a:r>
            <a:r>
              <a:rPr lang="fr-FR" sz="1200" dirty="0">
                <a:latin typeface="Verdana" pitchFamily="34" charset="0"/>
              </a:rPr>
              <a:t>, </a:t>
            </a:r>
            <a:r>
              <a:rPr lang="fr-FR" sz="1200" dirty="0" err="1">
                <a:latin typeface="Verdana" pitchFamily="34" charset="0"/>
              </a:rPr>
              <a:t>Trig</a:t>
            </a:r>
            <a:endParaRPr lang="fr-FR" sz="1200" dirty="0">
              <a:latin typeface="Verdana" pitchFamily="34" charset="0"/>
            </a:endParaRPr>
          </a:p>
          <a:p>
            <a:pPr algn="ctr">
              <a:defRPr/>
            </a:pPr>
            <a:r>
              <a:rPr lang="fr-FR" sz="1200" dirty="0">
                <a:latin typeface="Verdana" pitchFamily="34" charset="0"/>
              </a:rPr>
              <a:t>Event </a:t>
            </a:r>
            <a:r>
              <a:rPr lang="fr-FR" sz="1200" dirty="0" err="1">
                <a:latin typeface="Verdana" pitchFamily="34" charset="0"/>
              </a:rPr>
              <a:t>number</a:t>
            </a:r>
            <a:endParaRPr lang="fr-FR" sz="1200" dirty="0">
              <a:latin typeface="Verdana" pitchFamily="34" charset="0"/>
            </a:endParaRPr>
          </a:p>
        </p:txBody>
      </p:sp>
      <p:sp>
        <p:nvSpPr>
          <p:cNvPr id="16396" name="ZoneTexte 24"/>
          <p:cNvSpPr txBox="1">
            <a:spLocks noChangeArrowheads="1"/>
          </p:cNvSpPr>
          <p:nvPr/>
        </p:nvSpPr>
        <p:spPr bwMode="auto">
          <a:xfrm>
            <a:off x="1042988" y="5229225"/>
            <a:ext cx="2171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FFFF"/>
                </a:solidFill>
                <a:latin typeface="Verdana" pitchFamily="34" charset="0"/>
              </a:rPr>
              <a:t>NECTAr Module</a:t>
            </a:r>
          </a:p>
        </p:txBody>
      </p:sp>
      <p:sp>
        <p:nvSpPr>
          <p:cNvPr id="26" name="Double flèche horizontale 25"/>
          <p:cNvSpPr/>
          <p:nvPr/>
        </p:nvSpPr>
        <p:spPr>
          <a:xfrm rot="16200000">
            <a:off x="1439863" y="1916113"/>
            <a:ext cx="1152525" cy="720725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935038" y="584200"/>
            <a:ext cx="2197100" cy="1081088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 dirty="0"/>
          </a:p>
          <a:p>
            <a:pPr algn="ctr">
              <a:defRPr/>
            </a:pPr>
            <a:endParaRPr lang="fr-FR" sz="1400" dirty="0"/>
          </a:p>
          <a:p>
            <a:pPr algn="ctr">
              <a:defRPr/>
            </a:pPr>
            <a:r>
              <a:rPr lang="fr-FR" sz="1400" dirty="0" err="1">
                <a:latin typeface="Verdana" pitchFamily="34" charset="0"/>
              </a:rPr>
              <a:t>Mechanics</a:t>
            </a:r>
            <a:r>
              <a:rPr lang="fr-FR" sz="1400" dirty="0">
                <a:latin typeface="Verdana" pitchFamily="34" charset="0"/>
              </a:rPr>
              <a:t> &amp; </a:t>
            </a:r>
            <a:r>
              <a:rPr lang="fr-FR" sz="1400" dirty="0" err="1">
                <a:latin typeface="Verdana" pitchFamily="34" charset="0"/>
              </a:rPr>
              <a:t>Cooling</a:t>
            </a:r>
            <a:endParaRPr lang="fr-FR" sz="1400" dirty="0">
              <a:latin typeface="Verdana" pitchFamily="34" charset="0"/>
            </a:endParaRPr>
          </a:p>
          <a:p>
            <a:pPr algn="ctr">
              <a:defRPr/>
            </a:pPr>
            <a:r>
              <a:rPr lang="fr-FR" sz="1400" dirty="0">
                <a:latin typeface="Verdana" pitchFamily="34" charset="0"/>
              </a:rPr>
              <a:t> - Module</a:t>
            </a:r>
          </a:p>
          <a:p>
            <a:pPr algn="ctr">
              <a:defRPr/>
            </a:pPr>
            <a:r>
              <a:rPr lang="fr-FR" sz="1400" dirty="0">
                <a:latin typeface="Verdana" pitchFamily="34" charset="0"/>
              </a:rPr>
              <a:t> - Camera</a:t>
            </a:r>
          </a:p>
        </p:txBody>
      </p:sp>
      <p:sp>
        <p:nvSpPr>
          <p:cNvPr id="28" name="Double flèche horizontale 27"/>
          <p:cNvSpPr/>
          <p:nvPr/>
        </p:nvSpPr>
        <p:spPr>
          <a:xfrm rot="16200000">
            <a:off x="4535488" y="1916113"/>
            <a:ext cx="1152525" cy="720725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4356100" y="584200"/>
            <a:ext cx="1511300" cy="1081088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 dirty="0"/>
          </a:p>
          <a:p>
            <a:pPr algn="ctr">
              <a:defRPr/>
            </a:pPr>
            <a:r>
              <a:rPr lang="fr-FR" sz="1400" dirty="0">
                <a:latin typeface="Verdana" pitchFamily="34" charset="0"/>
              </a:rPr>
              <a:t>Camera</a:t>
            </a:r>
          </a:p>
          <a:p>
            <a:pPr algn="ctr">
              <a:defRPr/>
            </a:pPr>
            <a:r>
              <a:rPr lang="fr-FR" sz="1400" dirty="0" err="1">
                <a:latin typeface="Verdana" pitchFamily="34" charset="0"/>
              </a:rPr>
              <a:t>Safety</a:t>
            </a:r>
            <a:r>
              <a:rPr lang="fr-FR" sz="1400" dirty="0">
                <a:latin typeface="Verdana" pitchFamily="34" charset="0"/>
              </a:rPr>
              <a:t> system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5292725" y="3068638"/>
            <a:ext cx="1079500" cy="2520950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latin typeface="Verdana" pitchFamily="34" charset="0"/>
              </a:rPr>
              <a:t>BP </a:t>
            </a:r>
            <a:r>
              <a:rPr lang="fr-FR" sz="1600" dirty="0" err="1">
                <a:latin typeface="Verdana" pitchFamily="34" charset="0"/>
              </a:rPr>
              <a:t>board</a:t>
            </a:r>
            <a:endParaRPr lang="fr-FR" sz="1600" dirty="0">
              <a:latin typeface="Verdana" pitchFamily="34" charset="0"/>
            </a:endParaRPr>
          </a:p>
          <a:p>
            <a:pPr algn="ctr">
              <a:defRPr/>
            </a:pPr>
            <a:r>
              <a:rPr lang="fr-FR" sz="1600" dirty="0">
                <a:latin typeface="Verdana" pitchFamily="34" charset="0"/>
              </a:rPr>
              <a:t>L1 </a:t>
            </a:r>
            <a:r>
              <a:rPr lang="fr-FR" sz="1600" dirty="0" err="1">
                <a:latin typeface="Verdana" pitchFamily="34" charset="0"/>
              </a:rPr>
              <a:t>dist</a:t>
            </a:r>
            <a:endParaRPr lang="fr-FR" sz="1600" dirty="0">
              <a:latin typeface="Verdana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200900" y="6200775"/>
            <a:ext cx="1584325" cy="657225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 err="1">
                <a:latin typeface="Verdana" pitchFamily="34" charset="0"/>
              </a:rPr>
              <a:t>Other</a:t>
            </a:r>
            <a:endParaRPr lang="fr-FR" sz="1200" dirty="0">
              <a:latin typeface="Verdana" pitchFamily="34" charset="0"/>
            </a:endParaRPr>
          </a:p>
          <a:p>
            <a:pPr algn="ctr">
              <a:defRPr/>
            </a:pPr>
            <a:r>
              <a:rPr lang="fr-FR" sz="1200" dirty="0">
                <a:latin typeface="Verdana" pitchFamily="34" charset="0"/>
              </a:rPr>
              <a:t> </a:t>
            </a:r>
            <a:r>
              <a:rPr lang="fr-FR" sz="1200" dirty="0" err="1">
                <a:latin typeface="Verdana" pitchFamily="34" charset="0"/>
              </a:rPr>
              <a:t>NECTAr</a:t>
            </a:r>
            <a:r>
              <a:rPr lang="fr-FR" sz="1200" dirty="0">
                <a:latin typeface="Verdana" pitchFamily="34" charset="0"/>
              </a:rPr>
              <a:t> modules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34925" y="2889250"/>
            <a:ext cx="6661150" cy="2879725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404" name="ZoneTexte 34"/>
          <p:cNvSpPr txBox="1">
            <a:spLocks noChangeArrowheads="1"/>
          </p:cNvSpPr>
          <p:nvPr/>
        </p:nvSpPr>
        <p:spPr bwMode="auto">
          <a:xfrm>
            <a:off x="2376488" y="3500438"/>
            <a:ext cx="823912" cy="30797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itchFamily="34" charset="0"/>
              </a:rPr>
              <a:t>5.2.3</a:t>
            </a:r>
          </a:p>
        </p:txBody>
      </p:sp>
      <p:sp>
        <p:nvSpPr>
          <p:cNvPr id="16405" name="ZoneTexte 35"/>
          <p:cNvSpPr txBox="1">
            <a:spLocks noChangeArrowheads="1"/>
          </p:cNvSpPr>
          <p:nvPr/>
        </p:nvSpPr>
        <p:spPr bwMode="auto">
          <a:xfrm>
            <a:off x="179388" y="3444875"/>
            <a:ext cx="698500" cy="30797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itchFamily="34" charset="0"/>
              </a:rPr>
              <a:t>5.2.2</a:t>
            </a:r>
          </a:p>
        </p:txBody>
      </p:sp>
      <p:sp>
        <p:nvSpPr>
          <p:cNvPr id="16406" name="ZoneTexte 36"/>
          <p:cNvSpPr txBox="1">
            <a:spLocks noChangeArrowheads="1"/>
          </p:cNvSpPr>
          <p:nvPr/>
        </p:nvSpPr>
        <p:spPr bwMode="auto">
          <a:xfrm>
            <a:off x="1079500" y="657225"/>
            <a:ext cx="698500" cy="30797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itchFamily="34" charset="0"/>
              </a:rPr>
              <a:t>5.2.1</a:t>
            </a:r>
          </a:p>
        </p:txBody>
      </p:sp>
      <p:sp>
        <p:nvSpPr>
          <p:cNvPr id="16407" name="ZoneTexte 37"/>
          <p:cNvSpPr txBox="1">
            <a:spLocks noChangeArrowheads="1"/>
          </p:cNvSpPr>
          <p:nvPr/>
        </p:nvSpPr>
        <p:spPr bwMode="auto">
          <a:xfrm>
            <a:off x="7704138" y="4976813"/>
            <a:ext cx="698500" cy="30797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itchFamily="34" charset="0"/>
              </a:rPr>
              <a:t>5.2.6</a:t>
            </a:r>
          </a:p>
        </p:txBody>
      </p:sp>
      <p:sp>
        <p:nvSpPr>
          <p:cNvPr id="39" name="Double flèche horizontale 38"/>
          <p:cNvSpPr/>
          <p:nvPr/>
        </p:nvSpPr>
        <p:spPr>
          <a:xfrm>
            <a:off x="3167063" y="800100"/>
            <a:ext cx="1152525" cy="720725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43" name="Flèche angle droit à deux pointes 42"/>
          <p:cNvSpPr/>
          <p:nvPr/>
        </p:nvSpPr>
        <p:spPr>
          <a:xfrm rot="16200000">
            <a:off x="6696869" y="440532"/>
            <a:ext cx="682625" cy="2268537"/>
          </a:xfrm>
          <a:prstGeom prst="leftUpArrow">
            <a:avLst>
              <a:gd name="adj1" fmla="val 20688"/>
              <a:gd name="adj2" fmla="val 22826"/>
              <a:gd name="adj3" fmla="val 28023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6410" name="Rectangle 43"/>
          <p:cNvSpPr>
            <a:spLocks noChangeArrowheads="1"/>
          </p:cNvSpPr>
          <p:nvPr/>
        </p:nvSpPr>
        <p:spPr bwMode="auto">
          <a:xfrm>
            <a:off x="6826250" y="1233488"/>
            <a:ext cx="8477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b="1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16411" name="Rectangle 46"/>
          <p:cNvSpPr>
            <a:spLocks noChangeArrowheads="1"/>
          </p:cNvSpPr>
          <p:nvPr/>
        </p:nvSpPr>
        <p:spPr bwMode="auto">
          <a:xfrm>
            <a:off x="7235825" y="744538"/>
            <a:ext cx="847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b="1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16412" name="ZoneTexte 48"/>
          <p:cNvSpPr txBox="1">
            <a:spLocks noChangeArrowheads="1"/>
          </p:cNvSpPr>
          <p:nvPr/>
        </p:nvSpPr>
        <p:spPr bwMode="auto">
          <a:xfrm>
            <a:off x="7704138" y="3681413"/>
            <a:ext cx="698500" cy="30797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itchFamily="34" charset="0"/>
              </a:rPr>
              <a:t>5.2.5</a:t>
            </a:r>
          </a:p>
        </p:txBody>
      </p:sp>
      <p:sp>
        <p:nvSpPr>
          <p:cNvPr id="16413" name="ZoneTexte 49"/>
          <p:cNvSpPr txBox="1">
            <a:spLocks noChangeArrowheads="1"/>
          </p:cNvSpPr>
          <p:nvPr/>
        </p:nvSpPr>
        <p:spPr bwMode="auto">
          <a:xfrm>
            <a:off x="5400675" y="3176588"/>
            <a:ext cx="696913" cy="30797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itchFamily="34" charset="0"/>
              </a:rPr>
              <a:t>5.2.4</a:t>
            </a:r>
          </a:p>
        </p:txBody>
      </p:sp>
      <p:sp>
        <p:nvSpPr>
          <p:cNvPr id="51" name="Double flèche horizontale 50"/>
          <p:cNvSpPr/>
          <p:nvPr/>
        </p:nvSpPr>
        <p:spPr>
          <a:xfrm rot="16200000">
            <a:off x="7847806" y="3140869"/>
            <a:ext cx="676275" cy="242888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 b="1" dirty="0">
              <a:solidFill>
                <a:srgbClr val="FFFF00"/>
              </a:solidFill>
            </a:endParaRPr>
          </a:p>
        </p:txBody>
      </p:sp>
      <p:sp>
        <p:nvSpPr>
          <p:cNvPr id="16415" name="ZoneTexte 51"/>
          <p:cNvSpPr txBox="1">
            <a:spLocks noChangeArrowheads="1"/>
          </p:cNvSpPr>
          <p:nvPr/>
        </p:nvSpPr>
        <p:spPr bwMode="auto">
          <a:xfrm>
            <a:off x="7543800" y="2057400"/>
            <a:ext cx="696913" cy="30797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itchFamily="34" charset="0"/>
              </a:rPr>
              <a:t>5.2.7</a:t>
            </a:r>
          </a:p>
        </p:txBody>
      </p:sp>
      <p:sp>
        <p:nvSpPr>
          <p:cNvPr id="53" name="Double flèche horizontale 52"/>
          <p:cNvSpPr/>
          <p:nvPr/>
        </p:nvSpPr>
        <p:spPr>
          <a:xfrm rot="16200000">
            <a:off x="8262144" y="4599782"/>
            <a:ext cx="352425" cy="242887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 b="1" dirty="0">
              <a:solidFill>
                <a:srgbClr val="FFFF00"/>
              </a:solidFill>
            </a:endParaRPr>
          </a:p>
        </p:txBody>
      </p:sp>
      <p:sp>
        <p:nvSpPr>
          <p:cNvPr id="54" name="Flèche angle droit à deux pointes 53"/>
          <p:cNvSpPr/>
          <p:nvPr/>
        </p:nvSpPr>
        <p:spPr>
          <a:xfrm rot="10800000">
            <a:off x="5724525" y="2097088"/>
            <a:ext cx="1476375" cy="927100"/>
          </a:xfrm>
          <a:prstGeom prst="leftUpArrow">
            <a:avLst>
              <a:gd name="adj1" fmla="val 28653"/>
              <a:gd name="adj2" fmla="val 22826"/>
              <a:gd name="adj3" fmla="val 28023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5" name="Flèche angle droit à deux pointes 54"/>
          <p:cNvSpPr/>
          <p:nvPr/>
        </p:nvSpPr>
        <p:spPr>
          <a:xfrm rot="5400000">
            <a:off x="5867401" y="5445125"/>
            <a:ext cx="1117600" cy="1476375"/>
          </a:xfrm>
          <a:prstGeom prst="leftUpArrow">
            <a:avLst>
              <a:gd name="adj1" fmla="val 22344"/>
              <a:gd name="adj2" fmla="val 19929"/>
              <a:gd name="adj3" fmla="val 2057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6419" name="Rectangle 55"/>
          <p:cNvSpPr>
            <a:spLocks noChangeArrowheads="1"/>
          </p:cNvSpPr>
          <p:nvPr/>
        </p:nvSpPr>
        <p:spPr bwMode="auto">
          <a:xfrm>
            <a:off x="5976938" y="2168525"/>
            <a:ext cx="847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b="1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16420" name="Rectangle 56"/>
          <p:cNvSpPr>
            <a:spLocks noChangeArrowheads="1"/>
          </p:cNvSpPr>
          <p:nvPr/>
        </p:nvSpPr>
        <p:spPr bwMode="auto">
          <a:xfrm>
            <a:off x="5832475" y="6345238"/>
            <a:ext cx="847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b="1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16421" name="ZoneTexte 57"/>
          <p:cNvSpPr txBox="1">
            <a:spLocks noChangeArrowheads="1"/>
          </p:cNvSpPr>
          <p:nvPr/>
        </p:nvSpPr>
        <p:spPr bwMode="auto">
          <a:xfrm>
            <a:off x="4648200" y="609600"/>
            <a:ext cx="696913" cy="30797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itchFamily="34" charset="0"/>
              </a:rPr>
              <a:t>5.2.8</a:t>
            </a:r>
          </a:p>
        </p:txBody>
      </p:sp>
      <p:sp>
        <p:nvSpPr>
          <p:cNvPr id="59" name="Double flèche horizontale 58"/>
          <p:cNvSpPr/>
          <p:nvPr/>
        </p:nvSpPr>
        <p:spPr>
          <a:xfrm>
            <a:off x="6408738" y="3716338"/>
            <a:ext cx="1150937" cy="504825"/>
          </a:xfrm>
          <a:prstGeom prst="left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rgbClr val="FFFF00"/>
                </a:solidFill>
              </a:rPr>
              <a:t>Interface</a:t>
            </a:r>
          </a:p>
        </p:txBody>
      </p:sp>
      <p:sp>
        <p:nvSpPr>
          <p:cNvPr id="16423" name="ZoneTexte 39"/>
          <p:cNvSpPr txBox="1">
            <a:spLocks noChangeArrowheads="1"/>
          </p:cNvSpPr>
          <p:nvPr/>
        </p:nvSpPr>
        <p:spPr bwMode="auto">
          <a:xfrm>
            <a:off x="0" y="0"/>
            <a:ext cx="5903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424" name="ZoneTexte 40"/>
          <p:cNvSpPr txBox="1">
            <a:spLocks noChangeArrowheads="1"/>
          </p:cNvSpPr>
          <p:nvPr/>
        </p:nvSpPr>
        <p:spPr bwMode="auto">
          <a:xfrm>
            <a:off x="152400" y="87312"/>
            <a:ext cx="2807179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Verdana" pitchFamily="34" charset="0"/>
              </a:rPr>
              <a:t>Interface identification</a:t>
            </a:r>
            <a:endParaRPr lang="en-US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425" name="ZoneTexte 41"/>
          <p:cNvSpPr txBox="1">
            <a:spLocks noChangeArrowheads="1"/>
          </p:cNvSpPr>
          <p:nvPr/>
        </p:nvSpPr>
        <p:spPr bwMode="auto">
          <a:xfrm>
            <a:off x="304800" y="5943600"/>
            <a:ext cx="50161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 pitchFamily="34" charset="0"/>
              </a:rPr>
              <a:t>Interfaces either specific (</a:t>
            </a:r>
            <a:r>
              <a:rPr lang="en-US" dirty="0" err="1">
                <a:solidFill>
                  <a:srgbClr val="FFFFFF"/>
                </a:solidFill>
                <a:latin typeface="Verdana" pitchFamily="34" charset="0"/>
              </a:rPr>
              <a:t>e.g</a:t>
            </a:r>
            <a:r>
              <a:rPr lang="en-US" dirty="0">
                <a:solidFill>
                  <a:srgbClr val="FFFFFF"/>
                </a:solidFill>
                <a:latin typeface="Verdana" pitchFamily="34" charset="0"/>
              </a:rPr>
              <a:t> to FPI)</a:t>
            </a:r>
          </a:p>
          <a:p>
            <a:r>
              <a:rPr lang="en-US" dirty="0">
                <a:solidFill>
                  <a:srgbClr val="FFFFFF"/>
                </a:solidFill>
                <a:latin typeface="Verdana" pitchFamily="34" charset="0"/>
              </a:rPr>
              <a:t>or (better) </a:t>
            </a:r>
            <a:r>
              <a:rPr lang="en-US" dirty="0" smtClean="0">
                <a:solidFill>
                  <a:srgbClr val="FFFFFF"/>
                </a:solidFill>
                <a:latin typeface="Verdana" pitchFamily="34" charset="0"/>
              </a:rPr>
              <a:t>generic or standard </a:t>
            </a:r>
            <a:r>
              <a:rPr lang="en-US" dirty="0">
                <a:solidFill>
                  <a:srgbClr val="FFFFFF"/>
                </a:solidFill>
                <a:latin typeface="Verdana" pitchFamily="34" charset="0"/>
              </a:rPr>
              <a:t>(</a:t>
            </a:r>
            <a:r>
              <a:rPr lang="en-US" dirty="0" err="1">
                <a:solidFill>
                  <a:srgbClr val="FFFFFF"/>
                </a:solidFill>
                <a:latin typeface="Verdana" pitchFamily="34" charset="0"/>
              </a:rPr>
              <a:t>e.g</a:t>
            </a:r>
            <a:r>
              <a:rPr lang="en-US" dirty="0">
                <a:solidFill>
                  <a:srgbClr val="FFFFFF"/>
                </a:solidFill>
                <a:latin typeface="Verdana" pitchFamily="34" charset="0"/>
              </a:rPr>
              <a:t> DAQ)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272300" y="116632"/>
            <a:ext cx="1653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r 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162</Words>
  <Application>Microsoft Office PowerPoint</Application>
  <PresentationFormat>Affichage à l'écran (4:3)</PresentationFormat>
  <Paragraphs>90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ftoussenel</dc:creator>
  <cp:lastModifiedBy>ftoussenel</cp:lastModifiedBy>
  <cp:revision>9</cp:revision>
  <dcterms:created xsi:type="dcterms:W3CDTF">2012-03-22T11:12:02Z</dcterms:created>
  <dcterms:modified xsi:type="dcterms:W3CDTF">2012-03-22T12:11:01Z</dcterms:modified>
</cp:coreProperties>
</file>