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76" r:id="rId9"/>
    <p:sldId id="275" r:id="rId10"/>
    <p:sldId id="273" r:id="rId11"/>
    <p:sldId id="277" r:id="rId12"/>
    <p:sldId id="278" r:id="rId13"/>
    <p:sldId id="279" r:id="rId14"/>
    <p:sldId id="280" r:id="rId15"/>
    <p:sldId id="263" r:id="rId16"/>
    <p:sldId id="281" r:id="rId17"/>
    <p:sldId id="272" r:id="rId18"/>
    <p:sldId id="282" r:id="rId19"/>
    <p:sldId id="26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9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EDDCA-BDE1-4D96-9206-323D8F5766D7}" type="datetimeFigureOut">
              <a:rPr lang="fr-FR" smtClean="0"/>
              <a:t>20/06/2012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2720B-73F4-414D-ABF2-25B51032A9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29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61384D-1733-4EC2-8C0F-8F266DAE07DD}" type="slidenum">
              <a:rPr lang="fr-FR" sz="1200" smtClean="0"/>
              <a:pPr eaLnBrk="1" hangingPunct="1"/>
              <a:t>1</a:t>
            </a:fld>
            <a:endParaRPr lang="fr-FR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4664-6E71-42C6-9FEA-57B2E2275AF9}" type="datetimeFigureOut">
              <a:rPr lang="fr-FR" smtClean="0"/>
              <a:t>20/06/2012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CED-437A-4EAF-B1AA-B3B99202D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59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4664-6E71-42C6-9FEA-57B2E2275AF9}" type="datetimeFigureOut">
              <a:rPr lang="fr-FR" smtClean="0"/>
              <a:t>20/06/2012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CED-437A-4EAF-B1AA-B3B99202D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68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4664-6E71-42C6-9FEA-57B2E2275AF9}" type="datetimeFigureOut">
              <a:rPr lang="fr-FR" smtClean="0"/>
              <a:t>20/06/2012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CED-437A-4EAF-B1AA-B3B99202D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57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4664-6E71-42C6-9FEA-57B2E2275AF9}" type="datetimeFigureOut">
              <a:rPr lang="fr-FR" smtClean="0"/>
              <a:t>20/06/2012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CED-437A-4EAF-B1AA-B3B99202D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92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4664-6E71-42C6-9FEA-57B2E2275AF9}" type="datetimeFigureOut">
              <a:rPr lang="fr-FR" smtClean="0"/>
              <a:t>20/06/2012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CED-437A-4EAF-B1AA-B3B99202D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14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4664-6E71-42C6-9FEA-57B2E2275AF9}" type="datetimeFigureOut">
              <a:rPr lang="fr-FR" smtClean="0"/>
              <a:t>20/06/2012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CED-437A-4EAF-B1AA-B3B99202D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24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4664-6E71-42C6-9FEA-57B2E2275AF9}" type="datetimeFigureOut">
              <a:rPr lang="fr-FR" smtClean="0"/>
              <a:t>20/06/2012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CED-437A-4EAF-B1AA-B3B99202D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46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4664-6E71-42C6-9FEA-57B2E2275AF9}" type="datetimeFigureOut">
              <a:rPr lang="fr-FR" smtClean="0"/>
              <a:t>20/06/2012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CED-437A-4EAF-B1AA-B3B99202D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87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4664-6E71-42C6-9FEA-57B2E2275AF9}" type="datetimeFigureOut">
              <a:rPr lang="fr-FR" smtClean="0"/>
              <a:t>20/06/2012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CED-437A-4EAF-B1AA-B3B99202D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60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4664-6E71-42C6-9FEA-57B2E2275AF9}" type="datetimeFigureOut">
              <a:rPr lang="fr-FR" smtClean="0"/>
              <a:t>20/06/2012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CED-437A-4EAF-B1AA-B3B99202D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05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4664-6E71-42C6-9FEA-57B2E2275AF9}" type="datetimeFigureOut">
              <a:rPr lang="fr-FR" smtClean="0"/>
              <a:t>20/06/2012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CED-437A-4EAF-B1AA-B3B99202D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87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14664-6E71-42C6-9FEA-57B2E2275AF9}" type="datetimeFigureOut">
              <a:rPr lang="fr-FR" smtClean="0"/>
              <a:t>20/06/2012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8BCED-437A-4EAF-B1AA-B3B99202D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7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72E7D6-6E43-40F7-8B5E-BAF521FD197D}" type="slidenum">
              <a:rPr lang="fr-FR" sz="1400" smtClean="0"/>
              <a:pPr eaLnBrk="1" hangingPunct="1"/>
              <a:t>1</a:t>
            </a:fld>
            <a:endParaRPr lang="fr-FR" sz="140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solidFill>
                  <a:schemeClr val="tx2"/>
                </a:solidFill>
              </a:rPr>
              <a:t>Summary Prospective </a:t>
            </a:r>
            <a:r>
              <a:rPr lang="en-GB" sz="3600" dirty="0" smtClean="0">
                <a:solidFill>
                  <a:schemeClr val="tx2"/>
                </a:solidFill>
              </a:rPr>
              <a:t>IN2P3-IRFU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040" y="4797152"/>
            <a:ext cx="7391400" cy="1152128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2400" dirty="0" smtClean="0">
                <a:solidFill>
                  <a:srgbClr val="002060"/>
                </a:solidFill>
              </a:rPr>
              <a:t>Brief status and fundamental questions</a:t>
            </a:r>
            <a:endParaRPr lang="en-GB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en-GB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sz="2400" dirty="0" smtClean="0">
                <a:solidFill>
                  <a:srgbClr val="002060"/>
                </a:solidFill>
              </a:rPr>
              <a:t>Proposed research topics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5666993" y="5876925"/>
            <a:ext cx="25090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dirty="0" smtClean="0">
                <a:solidFill>
                  <a:srgbClr val="CC0099"/>
                </a:solidFill>
              </a:rPr>
              <a:t>Paris, </a:t>
            </a:r>
            <a:r>
              <a:rPr lang="en-GB" dirty="0">
                <a:solidFill>
                  <a:srgbClr val="CC0099"/>
                </a:solidFill>
              </a:rPr>
              <a:t>2</a:t>
            </a:r>
            <a:r>
              <a:rPr lang="en-GB" dirty="0" smtClean="0">
                <a:solidFill>
                  <a:srgbClr val="CC0099"/>
                </a:solidFill>
              </a:rPr>
              <a:t>0 </a:t>
            </a:r>
            <a:r>
              <a:rPr lang="en-GB" dirty="0" err="1" smtClean="0">
                <a:solidFill>
                  <a:srgbClr val="CC0099"/>
                </a:solidFill>
              </a:rPr>
              <a:t>juin</a:t>
            </a:r>
            <a:r>
              <a:rPr lang="en-GB" dirty="0" smtClean="0">
                <a:solidFill>
                  <a:srgbClr val="CC0099"/>
                </a:solidFill>
              </a:rPr>
              <a:t> 2012</a:t>
            </a:r>
            <a:endParaRPr lang="en-GB" dirty="0">
              <a:solidFill>
                <a:srgbClr val="CC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9819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1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438" y="1041375"/>
            <a:ext cx="3131634" cy="252028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51520" y="846837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Proposal under study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251520" y="1113383"/>
            <a:ext cx="4053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Reactor experiment @ ILL (Grenoble, France)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51520" y="1350893"/>
            <a:ext cx="2934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Compact reactor core (~ 40 cm)</a:t>
            </a:r>
            <a:endParaRPr lang="en-US" sz="1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392233" y="1716622"/>
            <a:ext cx="21483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Detector Liq. </a:t>
            </a:r>
            <a:r>
              <a:rPr lang="en-US" sz="1600" dirty="0" err="1" smtClean="0">
                <a:solidFill>
                  <a:srgbClr val="000000"/>
                </a:solidFill>
                <a:latin typeface="Gill Sans"/>
                <a:cs typeface="Gill Sans"/>
              </a:rPr>
              <a:t>Scint</a:t>
            </a: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1m x 1m x 2m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64 PMTs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1600" b="1" dirty="0" smtClean="0">
                <a:solidFill>
                  <a:srgbClr val="000000"/>
                </a:solidFill>
                <a:latin typeface="Gill Sans"/>
                <a:cs typeface="Gill Sans"/>
              </a:rPr>
              <a:t>Goal</a:t>
            </a:r>
            <a:r>
              <a:rPr lang="en-US" sz="1600" dirty="0" smtClean="0">
                <a:solidFill>
                  <a:srgbClr val="000000"/>
                </a:solidFill>
                <a:latin typeface="Gill Sans"/>
                <a:cs typeface="Gill Sans"/>
              </a:rPr>
              <a:t>: focus on shape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Gill Sans"/>
                <a:cs typeface="Gill Sans"/>
              </a:rPr>
              <a:t>distorsion</a:t>
            </a:r>
            <a:endParaRPr lang="en-US" sz="1600" dirty="0" smtClean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825351"/>
            <a:ext cx="3540224" cy="276787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1520" y="404664"/>
            <a:ext cx="7604125" cy="4206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STEREO Experiment Concept: under study (</a:t>
            </a:r>
            <a:r>
              <a:rPr lang="en-US" sz="2400" dirty="0" err="1" smtClean="0"/>
              <a:t>CEA:Irfu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08" y="3645024"/>
            <a:ext cx="4535072" cy="317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21529"/>
            <a:ext cx="3683538" cy="294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46365"/>
            <a:ext cx="7884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chemeClr val="tx2"/>
                </a:solidFill>
              </a:rPr>
              <a:t>Anomaly investigation and search for sterile neutrino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251520" y="3561655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5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49484"/>
            <a:ext cx="893445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775" y="80152"/>
            <a:ext cx="8015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 Etudes </a:t>
            </a:r>
            <a:r>
              <a:rPr lang="fr-FR" b="1" dirty="0">
                <a:solidFill>
                  <a:schemeClr val="tx2"/>
                </a:solidFill>
              </a:rPr>
              <a:t>de projet pour futur faisceau en Europe (LAGUNA-LBNO)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91" y="3619648"/>
            <a:ext cx="297930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64691" y="4149080"/>
            <a:ext cx="844294" cy="98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-52546" y="1988840"/>
            <a:ext cx="256512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000" dirty="0" smtClean="0"/>
              <a:t>Effort européen (études similaires se font aux   US et  Japon)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484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8" y="3284984"/>
            <a:ext cx="7700342" cy="279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F277-A506-4B2F-85BF-CB048CB6942B}" type="slidenum">
              <a:rPr lang="fr-FR"/>
              <a:pPr/>
              <a:t>12</a:t>
            </a:fld>
            <a:endParaRPr lang="fr-FR" dirty="0"/>
          </a:p>
        </p:txBody>
      </p:sp>
      <p:sp>
        <p:nvSpPr>
          <p:cNvPr id="332824" name="Text Box 24"/>
          <p:cNvSpPr txBox="1">
            <a:spLocks noChangeArrowheads="1"/>
          </p:cNvSpPr>
          <p:nvPr/>
        </p:nvSpPr>
        <p:spPr bwMode="auto">
          <a:xfrm>
            <a:off x="5651375" y="5898758"/>
            <a:ext cx="33131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b="1" dirty="0" err="1">
                <a:latin typeface="Arial" pitchFamily="34" charset="0"/>
              </a:rPr>
              <a:t>Liq</a:t>
            </a:r>
            <a:r>
              <a:rPr lang="fr-FR" sz="1600" b="1" dirty="0">
                <a:latin typeface="Arial" pitchFamily="34" charset="0"/>
              </a:rPr>
              <a:t>. Argon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→</a:t>
            </a:r>
            <a:r>
              <a:rPr lang="fr-FR" sz="1600" b="1" dirty="0">
                <a:latin typeface="Arial" pitchFamily="34" charset="0"/>
              </a:rPr>
              <a:t>100kT</a:t>
            </a:r>
          </a:p>
        </p:txBody>
      </p:sp>
      <p:sp>
        <p:nvSpPr>
          <p:cNvPr id="332825" name="Text Box 25"/>
          <p:cNvSpPr txBox="1">
            <a:spLocks noChangeArrowheads="1"/>
          </p:cNvSpPr>
          <p:nvPr/>
        </p:nvSpPr>
        <p:spPr bwMode="auto">
          <a:xfrm>
            <a:off x="52502" y="5984612"/>
            <a:ext cx="39434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1600" b="1" dirty="0">
                <a:latin typeface="" charset="0"/>
              </a:rPr>
              <a:t>Water </a:t>
            </a:r>
            <a:r>
              <a:rPr lang="fr-FR" sz="1600" b="1" dirty="0" err="1">
                <a:latin typeface="" charset="0"/>
              </a:rPr>
              <a:t>Č</a:t>
            </a:r>
            <a:r>
              <a:rPr lang="fr-FR" sz="1600" b="1" dirty="0" err="1">
                <a:latin typeface="Arial" pitchFamily="34" charset="0"/>
              </a:rPr>
              <a:t>erenkov</a:t>
            </a:r>
            <a:r>
              <a:rPr lang="fr-FR" sz="1600" b="1" dirty="0">
                <a:latin typeface="Arial" pitchFamily="34" charset="0"/>
              </a:rPr>
              <a:t> </a:t>
            </a:r>
            <a:r>
              <a:rPr lang="fr-FR" sz="1600" b="1" dirty="0" smtClean="0">
                <a:latin typeface="Arial" pitchFamily="34" charset="0"/>
              </a:rPr>
              <a:t>2x 300kT</a:t>
            </a:r>
            <a:endParaRPr lang="fr-FR" sz="1600" b="1" dirty="0">
              <a:latin typeface="Arial" pitchFamily="34" charset="0"/>
            </a:endParaRPr>
          </a:p>
        </p:txBody>
      </p:sp>
      <p:sp>
        <p:nvSpPr>
          <p:cNvPr id="332826" name="Text Box 26"/>
          <p:cNvSpPr txBox="1">
            <a:spLocks noChangeArrowheads="1"/>
          </p:cNvSpPr>
          <p:nvPr/>
        </p:nvSpPr>
        <p:spPr bwMode="auto">
          <a:xfrm>
            <a:off x="3275856" y="6084585"/>
            <a:ext cx="16706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600" b="1" dirty="0" err="1">
                <a:latin typeface="Arial" pitchFamily="34" charset="0"/>
              </a:rPr>
              <a:t>Liq</a:t>
            </a:r>
            <a:r>
              <a:rPr lang="fr-FR" sz="1600" b="1" dirty="0">
                <a:latin typeface="Arial" pitchFamily="34" charset="0"/>
              </a:rPr>
              <a:t>. </a:t>
            </a:r>
            <a:r>
              <a:rPr lang="fr-FR" sz="1600" b="1" dirty="0" err="1">
                <a:latin typeface="Arial" pitchFamily="34" charset="0"/>
              </a:rPr>
              <a:t>Scintillator</a:t>
            </a:r>
            <a:endParaRPr lang="fr-FR" sz="1600" b="1" dirty="0">
              <a:latin typeface="Arial" pitchFamily="34" charset="0"/>
            </a:endParaRPr>
          </a:p>
          <a:p>
            <a:pPr algn="r"/>
            <a:r>
              <a:rPr lang="fr-FR" sz="1600" b="1" dirty="0">
                <a:latin typeface="Arial" pitchFamily="34" charset="0"/>
                <a:cs typeface="Arial" pitchFamily="34" charset="0"/>
              </a:rPr>
              <a:t>→</a:t>
            </a:r>
            <a:r>
              <a:rPr lang="fr-FR" sz="1600" b="1" dirty="0">
                <a:latin typeface="Arial" pitchFamily="34" charset="0"/>
              </a:rPr>
              <a:t>50kT</a:t>
            </a:r>
          </a:p>
        </p:txBody>
      </p:sp>
      <p:sp>
        <p:nvSpPr>
          <p:cNvPr id="332828" name="Rectangle 28"/>
          <p:cNvSpPr>
            <a:spLocks noChangeArrowheads="1"/>
          </p:cNvSpPr>
          <p:nvPr/>
        </p:nvSpPr>
        <p:spPr bwMode="auto">
          <a:xfrm>
            <a:off x="251520" y="821611"/>
            <a:ext cx="885755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fr-FR" dirty="0" smtClean="0">
                <a:solidFill>
                  <a:schemeClr val="tx2"/>
                </a:solidFill>
              </a:rPr>
              <a:t> Propriétés des </a:t>
            </a:r>
            <a:r>
              <a:rPr lang="fr-FR" dirty="0" smtClean="0">
                <a:solidFill>
                  <a:schemeClr val="tx2"/>
                </a:solidFill>
                <a:latin typeface="Symbol" pitchFamily="18" charset="2"/>
              </a:rPr>
              <a:t>n (</a:t>
            </a:r>
            <a:r>
              <a:rPr lang="fr-FR" dirty="0" smtClean="0">
                <a:solidFill>
                  <a:schemeClr val="tx2"/>
                </a:solidFill>
              </a:rPr>
              <a:t>oscillation</a:t>
            </a:r>
            <a:r>
              <a:rPr lang="fr-FR" dirty="0">
                <a:solidFill>
                  <a:schemeClr val="tx2"/>
                </a:solidFill>
              </a:rPr>
              <a:t>, v</a:t>
            </a:r>
            <a:r>
              <a:rPr lang="fr-FR" dirty="0" smtClean="0">
                <a:solidFill>
                  <a:schemeClr val="tx2"/>
                </a:solidFill>
              </a:rPr>
              <a:t>iolation CP </a:t>
            </a:r>
            <a:r>
              <a:rPr lang="fr-FR" dirty="0" err="1" smtClean="0">
                <a:solidFill>
                  <a:schemeClr val="tx2"/>
                </a:solidFill>
              </a:rPr>
              <a:t>leptonique</a:t>
            </a:r>
            <a:r>
              <a:rPr lang="fr-FR" dirty="0" smtClean="0">
                <a:solidFill>
                  <a:schemeClr val="tx2"/>
                </a:solidFill>
              </a:rPr>
              <a:t>: faisceaux, </a:t>
            </a:r>
            <a:r>
              <a:rPr lang="fr-FR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atm</a:t>
            </a:r>
            <a:r>
              <a:rPr lang="fr-FR" dirty="0">
                <a:solidFill>
                  <a:schemeClr val="tx2"/>
                </a:solidFill>
              </a:rPr>
              <a:t>..)</a:t>
            </a:r>
            <a:endParaRPr lang="fr-FR" dirty="0">
              <a:solidFill>
                <a:schemeClr val="tx2"/>
              </a:solidFill>
              <a:latin typeface="Symbol" pitchFamily="18" charset="2"/>
            </a:endParaRPr>
          </a:p>
          <a:p>
            <a:pPr>
              <a:buFontTx/>
              <a:buChar char="•"/>
            </a:pPr>
            <a:r>
              <a:rPr lang="fr-FR" dirty="0" smtClean="0">
                <a:solidFill>
                  <a:schemeClr val="tx2"/>
                </a:solidFill>
              </a:rPr>
              <a:t> Etudes de phénomènes astrophysiques  liés aux  </a:t>
            </a:r>
            <a:r>
              <a:rPr lang="fr-FR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fr-FR" dirty="0">
                <a:solidFill>
                  <a:schemeClr val="tx2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 Effondrement gravitationnel d’étoiles  </a:t>
            </a:r>
            <a:r>
              <a:rPr lang="fr-FR" dirty="0">
                <a:solidFill>
                  <a:schemeClr val="tx2"/>
                </a:solidFill>
              </a:rPr>
              <a:t>(</a:t>
            </a:r>
            <a:r>
              <a:rPr lang="fr-FR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des </a:t>
            </a:r>
            <a:r>
              <a:rPr lang="fr-FR" dirty="0" err="1">
                <a:solidFill>
                  <a:schemeClr val="tx2"/>
                </a:solidFill>
              </a:rPr>
              <a:t>Supernovae</a:t>
            </a:r>
            <a:r>
              <a:rPr lang="fr-FR" dirty="0">
                <a:solidFill>
                  <a:schemeClr val="tx2"/>
                </a:solidFill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 Formation des étoiles au début de l’univers (fond diffus de </a:t>
            </a:r>
            <a:r>
              <a:rPr lang="fr-FR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de SN) </a:t>
            </a:r>
            <a:endParaRPr lang="fr-FR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 Etude des processus de fusion 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avec </a:t>
            </a:r>
            <a:r>
              <a:rPr lang="fr-FR" dirty="0" smtClean="0">
                <a:solidFill>
                  <a:schemeClr val="tx2"/>
                </a:solidFill>
                <a:latin typeface="Symbol" pitchFamily="18" charset="2"/>
              </a:rPr>
              <a:t>n </a:t>
            </a:r>
            <a:r>
              <a:rPr lang="fr-FR" dirty="0" smtClean="0">
                <a:solidFill>
                  <a:schemeClr val="tx2"/>
                </a:solidFill>
              </a:rPr>
              <a:t>solaire)</a:t>
            </a:r>
            <a:endParaRPr lang="fr-FR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fr-FR" dirty="0" smtClean="0">
                <a:solidFill>
                  <a:schemeClr val="tx2"/>
                </a:solidFill>
              </a:rPr>
              <a:t> Test des modèles géophysique de la terre  </a:t>
            </a:r>
            <a:r>
              <a:rPr lang="fr-FR" dirty="0">
                <a:solidFill>
                  <a:schemeClr val="tx2"/>
                </a:solidFill>
              </a:rPr>
              <a:t>(</a:t>
            </a:r>
            <a:r>
              <a:rPr lang="fr-FR" dirty="0" err="1">
                <a:solidFill>
                  <a:schemeClr val="tx2"/>
                </a:solidFill>
              </a:rPr>
              <a:t>Geo</a:t>
            </a:r>
            <a:r>
              <a:rPr lang="fr-FR" dirty="0">
                <a:solidFill>
                  <a:schemeClr val="tx2"/>
                </a:solidFill>
              </a:rPr>
              <a:t> - </a:t>
            </a:r>
            <a:r>
              <a:rPr lang="fr-FR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fr-FR" dirty="0">
                <a:solidFill>
                  <a:schemeClr val="tx2"/>
                </a:solidFill>
              </a:rPr>
              <a:t> ,  U, Th - </a:t>
            </a:r>
            <a:r>
              <a:rPr lang="fr-FR" dirty="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fr-FR" dirty="0">
                <a:solidFill>
                  <a:schemeClr val="tx2"/>
                </a:solidFill>
              </a:rPr>
              <a:t>)</a:t>
            </a:r>
          </a:p>
          <a:p>
            <a:pPr>
              <a:buFontTx/>
              <a:buChar char="•"/>
            </a:pPr>
            <a:r>
              <a:rPr lang="fr-FR" dirty="0" smtClean="0">
                <a:solidFill>
                  <a:schemeClr val="tx2"/>
                </a:solidFill>
              </a:rPr>
              <a:t> Désintégration du proton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502" y="-6415"/>
            <a:ext cx="3348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Riche programme de physique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001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chemeClr val="tx2"/>
                </a:solidFill>
              </a:rPr>
              <a:t>Future long baseline neutrino experiment for mass hierarchy determination and search for CP violation in the </a:t>
            </a:r>
            <a:r>
              <a:rPr lang="en-GB" sz="2000" dirty="0" err="1">
                <a:solidFill>
                  <a:schemeClr val="tx2"/>
                </a:solidFill>
              </a:rPr>
              <a:t>leptonic</a:t>
            </a:r>
            <a:r>
              <a:rPr lang="en-GB" sz="2000" dirty="0">
                <a:solidFill>
                  <a:schemeClr val="tx2"/>
                </a:solidFill>
              </a:rPr>
              <a:t> sector, proton decay.</a:t>
            </a:r>
          </a:p>
        </p:txBody>
      </p:sp>
      <p:sp>
        <p:nvSpPr>
          <p:cNvPr id="3" name="Rectangle 2"/>
          <p:cNvSpPr/>
          <p:nvPr/>
        </p:nvSpPr>
        <p:spPr>
          <a:xfrm>
            <a:off x="82150" y="696341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Europe has considerable assets, especially with the possibility of a short baseline, CERN to </a:t>
            </a:r>
            <a:r>
              <a:rPr lang="en-US" dirty="0" err="1" smtClean="0"/>
              <a:t>Frejus</a:t>
            </a:r>
            <a:r>
              <a:rPr lang="en-US" dirty="0" smtClean="0"/>
              <a:t> 130 km, and that of a very long baseline, CERN </a:t>
            </a:r>
            <a:r>
              <a:rPr lang="en-US" dirty="0" err="1" smtClean="0"/>
              <a:t>Pyhäsalmi</a:t>
            </a:r>
            <a:r>
              <a:rPr lang="en-US" dirty="0" smtClean="0"/>
              <a:t> of 2300 km, close to the "magic" distance. It is on these two options that the LAGUNA-LBNO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1308" y="177603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After a preliminary phase of studies (LAGUNA, EURONU, LAGUNA-LBNO) and comparison of the various options the French community is today in the position to make more explicit recommendations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6324" y="269936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We strongly support the CERN to </a:t>
            </a:r>
            <a:r>
              <a:rPr lang="en-US" dirty="0" err="1" smtClean="0"/>
              <a:t>Pyhasalmi</a:t>
            </a:r>
            <a:r>
              <a:rPr lang="en-US" dirty="0" smtClean="0"/>
              <a:t> option for the first phase of the exploration of the Mass Hierarchy and CP phase with a powerful beam based on SPS and a 20 to 100 </a:t>
            </a:r>
            <a:r>
              <a:rPr lang="en-US" dirty="0" err="1" smtClean="0"/>
              <a:t>kton</a:t>
            </a:r>
            <a:r>
              <a:rPr lang="en-US" dirty="0" smtClean="0"/>
              <a:t> Liquid Argon TPC plus a magnetized iron scintillator calorimeter.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4" y="3861048"/>
            <a:ext cx="3518917" cy="27022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44381"/>
            <a:ext cx="3752428" cy="29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462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 Expression of Interest has been submitted to CERN in June 2012. This effort, which includes a strong participation of the French community, must be followed and supported, given the fundamental importance of this research.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0903" y="1124744"/>
            <a:ext cx="8784976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We stress the high potential of this underground observatory for a range of astrophysical measurements, including atmospheric, solar and SN neutrinos, and for GUT-related studies of nucleon decay.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We notice that this baseline is suitable for a Neutrino Factory, the option retained by the </a:t>
            </a:r>
            <a:r>
              <a:rPr lang="en-US" dirty="0" err="1" smtClean="0"/>
              <a:t>EURONu</a:t>
            </a:r>
            <a:r>
              <a:rPr lang="en-US" dirty="0" smtClean="0"/>
              <a:t> project for the ultimate neutrino oscillation facility.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smtClean="0"/>
              <a:t>If CERN will decide for the construction of a high power SPL, or if the MEMPHYS detector will be built, the option of a short baseline </a:t>
            </a:r>
            <a:r>
              <a:rPr lang="en-US" dirty="0" err="1" smtClean="0"/>
              <a:t>SuperBeam</a:t>
            </a:r>
            <a:r>
              <a:rPr lang="en-US" dirty="0" smtClean="0"/>
              <a:t> should be considered.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We recognize that this challenging program over more than a decade needs a matching program of R&amp;D, both in the areas of high power proton accelerators and neutrinos beams and for the ambitious large mass neutrino detectors of the new generation</a:t>
            </a:r>
            <a:endParaRPr lang="en-US" dirty="0"/>
          </a:p>
        </p:txBody>
      </p:sp>
      <p:pic>
        <p:nvPicPr>
          <p:cNvPr id="6148" name="Picture 4" descr="lbl_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8010443" cy="235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2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3412" y="2564904"/>
            <a:ext cx="8688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SuperNemo</a:t>
            </a: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Period</a:t>
            </a:r>
            <a:r>
              <a:rPr lang="en-US" dirty="0" smtClean="0"/>
              <a:t>: 2012-2016 with  installation at LSM in 2014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Goal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r>
              <a:rPr lang="en-US" dirty="0" smtClean="0"/>
              <a:t> demonstrate the feasibility to build such low radioactivity level detector and constrain the existence of </a:t>
            </a:r>
            <a:r>
              <a:rPr lang="en-US" dirty="0" err="1" smtClean="0"/>
              <a:t>neutrinoless</a:t>
            </a:r>
            <a:r>
              <a:rPr lang="en-US" dirty="0" smtClean="0"/>
              <a:t> double beta decay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" y="3645024"/>
            <a:ext cx="88582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799544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several projects capable in principle to approach the exploration of the inverted hierarchy region of the neutrino mass pattern, in intriguing synergy with the future long baseline neutrino oscillation projects.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312368" cy="256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6167045"/>
            <a:ext cx="8982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sensitivity on the Majorana neutrino of about 0.05 eV in 2016-2018 with a scenario based on sequential SuperNEMO module start.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96" y="44624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Study of the nature of the neutrino with the search for </a:t>
            </a:r>
            <a:r>
              <a:rPr lang="en-GB" sz="2000" b="1" dirty="0" err="1">
                <a:solidFill>
                  <a:schemeClr val="tx2"/>
                </a:solidFill>
              </a:rPr>
              <a:t>neutrinoless</a:t>
            </a:r>
            <a:r>
              <a:rPr lang="en-GB" sz="2000" b="1" dirty="0">
                <a:solidFill>
                  <a:schemeClr val="tx2"/>
                </a:solidFill>
              </a:rPr>
              <a:t> double beta decay process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7808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572487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an </a:t>
            </a:r>
            <a:r>
              <a:rPr lang="fr-FR" dirty="0" err="1"/>
              <a:t>extremely</a:t>
            </a:r>
            <a:r>
              <a:rPr lang="fr-FR" dirty="0"/>
              <a:t> </a:t>
            </a:r>
            <a:r>
              <a:rPr lang="fr-FR" dirty="0" err="1"/>
              <a:t>promising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, </a:t>
            </a:r>
            <a:r>
              <a:rPr lang="fr-FR" dirty="0" err="1"/>
              <a:t>based</a:t>
            </a:r>
            <a:r>
              <a:rPr lang="fr-FR" dirty="0"/>
              <a:t> on the technique of </a:t>
            </a:r>
            <a:r>
              <a:rPr lang="fr-FR" dirty="0" err="1"/>
              <a:t>scintillating</a:t>
            </a:r>
            <a:r>
              <a:rPr lang="fr-FR" dirty="0"/>
              <a:t> </a:t>
            </a:r>
            <a:r>
              <a:rPr lang="fr-FR" dirty="0" err="1"/>
              <a:t>bolometers</a:t>
            </a:r>
            <a:r>
              <a:rPr lang="fr-FR" dirty="0"/>
              <a:t>, </a:t>
            </a:r>
            <a:r>
              <a:rPr lang="fr-FR" dirty="0" err="1"/>
              <a:t>began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recently</a:t>
            </a:r>
            <a:r>
              <a:rPr lang="fr-FR" dirty="0"/>
              <a:t>, </a:t>
            </a:r>
            <a:r>
              <a:rPr lang="fr-FR" dirty="0" err="1"/>
              <a:t>partly</a:t>
            </a:r>
            <a:r>
              <a:rPr lang="fr-FR" dirty="0"/>
              <a:t> in </a:t>
            </a:r>
            <a:r>
              <a:rPr lang="fr-FR" dirty="0" err="1"/>
              <a:t>connection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project</a:t>
            </a:r>
            <a:r>
              <a:rPr lang="fr-FR" dirty="0"/>
              <a:t> LUCIFER and </a:t>
            </a:r>
            <a:r>
              <a:rPr lang="fr-FR" dirty="0" err="1"/>
              <a:t>partly</a:t>
            </a:r>
            <a:r>
              <a:rPr lang="fr-FR" dirty="0"/>
              <a:t> by </a:t>
            </a:r>
            <a:r>
              <a:rPr lang="fr-FR" dirty="0" err="1"/>
              <a:t>following</a:t>
            </a:r>
            <a:r>
              <a:rPr lang="fr-FR" dirty="0"/>
              <a:t> an original </a:t>
            </a:r>
            <a:r>
              <a:rPr lang="fr-FR" dirty="0" err="1"/>
              <a:t>approach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use </a:t>
            </a:r>
            <a:r>
              <a:rPr lang="fr-FR" dirty="0" err="1"/>
              <a:t>crystals</a:t>
            </a:r>
            <a:r>
              <a:rPr lang="fr-FR" dirty="0"/>
              <a:t> ZnMoO4 for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promising</a:t>
            </a:r>
            <a:r>
              <a:rPr lang="fr-FR" dirty="0"/>
              <a:t> isotope </a:t>
            </a:r>
            <a:r>
              <a:rPr lang="fr-FR" baseline="30000" dirty="0"/>
              <a:t>100</a:t>
            </a:r>
            <a:r>
              <a:rPr lang="fr-FR" dirty="0"/>
              <a:t>Mo.</a:t>
            </a:r>
          </a:p>
        </p:txBody>
      </p:sp>
      <p:pic>
        <p:nvPicPr>
          <p:cNvPr id="5" name="Picture 2" descr="C:\Users\Andrea\AppData\Local\Temp\_PA646\ZnMoO4-Improved-in-Cu-support-Oct-2010-Co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3" y="1916831"/>
            <a:ext cx="1833548" cy="19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290868" y="2924944"/>
            <a:ext cx="991308" cy="1378147"/>
            <a:chOff x="38910" y="4437112"/>
            <a:chExt cx="2373592" cy="2166303"/>
          </a:xfrm>
        </p:grpSpPr>
        <p:sp>
          <p:nvSpPr>
            <p:cNvPr id="7" name="ZoneTexte 13"/>
            <p:cNvSpPr txBox="1">
              <a:spLocks noChangeArrowheads="1"/>
            </p:cNvSpPr>
            <p:nvPr/>
          </p:nvSpPr>
          <p:spPr bwMode="auto">
            <a:xfrm>
              <a:off x="38910" y="6236810"/>
              <a:ext cx="184172" cy="3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fr-FR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flipV="1">
              <a:off x="1115362" y="4437112"/>
              <a:ext cx="1297140" cy="1902855"/>
            </a:xfrm>
            <a:prstGeom prst="straightConnector1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49343" y="3790781"/>
            <a:ext cx="12263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Cristal ZnMoO</a:t>
            </a:r>
            <a:r>
              <a:rPr lang="en-US" b="1" baseline="-25000" dirty="0"/>
              <a:t>4</a:t>
            </a:r>
            <a:endParaRPr lang="fr-FR" b="1" baseline="-25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95" y="1568574"/>
            <a:ext cx="2928937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3242469" y="1747713"/>
            <a:ext cx="22320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dirty="0"/>
              <a:t>Discrimination Alpha/beta avec la forme du pulse de chaleur et la mesure de la lumière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0" y="3569667"/>
            <a:ext cx="9144000" cy="3387725"/>
            <a:chOff x="0" y="3290888"/>
            <a:chExt cx="9144000" cy="3387725"/>
          </a:xfrm>
        </p:grpSpPr>
        <p:sp>
          <p:nvSpPr>
            <p:cNvPr id="13" name="ZoneTexte 12"/>
            <p:cNvSpPr txBox="1"/>
            <p:nvPr/>
          </p:nvSpPr>
          <p:spPr>
            <a:xfrm>
              <a:off x="0" y="5029200"/>
              <a:ext cx="1066800" cy="4000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2"/>
                  </a:solidFill>
                  <a:latin typeface="+mn-lt"/>
                  <a:cs typeface="+mn-cs"/>
                </a:rPr>
                <a:t>ZnMoO</a:t>
              </a:r>
              <a:r>
                <a:rPr lang="en-US" sz="2000" b="1" baseline="-25000" dirty="0">
                  <a:solidFill>
                    <a:schemeClr val="tx2"/>
                  </a:solidFill>
                  <a:latin typeface="+mn-lt"/>
                  <a:cs typeface="+mn-cs"/>
                </a:rPr>
                <a:t>4</a:t>
              </a:r>
              <a:endParaRPr lang="fr-FR" sz="2000" b="1" baseline="-25000" dirty="0">
                <a:solidFill>
                  <a:schemeClr val="tx2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4288" y="4138613"/>
              <a:ext cx="1778000" cy="7080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solidFill>
                    <a:schemeClr val="tx2"/>
                  </a:solidFill>
                </a:rPr>
                <a:t>démonstrateur</a:t>
              </a:r>
              <a:endParaRPr lang="fr-FR" sz="2000" b="1" baseline="-25000" dirty="0">
                <a:solidFill>
                  <a:schemeClr val="tx2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solidFill>
                    <a:schemeClr val="tx2"/>
                  </a:solidFill>
                  <a:latin typeface="+mn-lt"/>
                  <a:cs typeface="+mn-cs"/>
                </a:rPr>
                <a:t>SuperNEMO</a:t>
              </a:r>
              <a:endParaRPr lang="en-US" sz="2000" b="1" dirty="0">
                <a:solidFill>
                  <a:schemeClr val="tx2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8175" y="3789363"/>
              <a:ext cx="2978150" cy="9191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cs typeface="Arial" charset="0"/>
                </a:rPr>
                <a:t>Construction</a:t>
              </a:r>
            </a:p>
            <a:p>
              <a:pPr algn="ctr">
                <a:defRPr/>
              </a:pPr>
              <a:r>
                <a:rPr lang="en-US" b="1" baseline="30000" dirty="0">
                  <a:solidFill>
                    <a:schemeClr val="tx1"/>
                  </a:solidFill>
                  <a:cs typeface="Arial" charset="0"/>
                </a:rPr>
                <a:t>82</a:t>
              </a:r>
              <a:r>
                <a:rPr lang="en-US" b="1" dirty="0">
                  <a:solidFill>
                    <a:schemeClr val="tx1"/>
                  </a:solidFill>
                  <a:cs typeface="Arial" charset="0"/>
                </a:rPr>
                <a:t>Se 7kg</a:t>
              </a:r>
            </a:p>
          </p:txBody>
        </p:sp>
        <p:sp>
          <p:nvSpPr>
            <p:cNvPr id="16" name="ZoneTexte 5"/>
            <p:cNvSpPr txBox="1">
              <a:spLocks noChangeArrowheads="1"/>
            </p:cNvSpPr>
            <p:nvPr/>
          </p:nvSpPr>
          <p:spPr bwMode="auto">
            <a:xfrm>
              <a:off x="2162175" y="6308725"/>
              <a:ext cx="6524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2012</a:t>
              </a:r>
            </a:p>
          </p:txBody>
        </p:sp>
        <p:sp>
          <p:nvSpPr>
            <p:cNvPr id="17" name="ZoneTexte 9"/>
            <p:cNvSpPr txBox="1">
              <a:spLocks noChangeArrowheads="1"/>
            </p:cNvSpPr>
            <p:nvPr/>
          </p:nvSpPr>
          <p:spPr bwMode="auto">
            <a:xfrm>
              <a:off x="3305175" y="6305550"/>
              <a:ext cx="6524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2013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86325" y="3789363"/>
              <a:ext cx="387350" cy="9191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7"/>
            <p:cNvSpPr txBox="1">
              <a:spLocks noChangeArrowheads="1"/>
            </p:cNvSpPr>
            <p:nvPr/>
          </p:nvSpPr>
          <p:spPr bwMode="auto">
            <a:xfrm>
              <a:off x="3957638" y="3290888"/>
              <a:ext cx="16081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commissioning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73675" y="3794125"/>
              <a:ext cx="3870325" cy="4603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chemeClr val="tx1"/>
                  </a:solidFill>
                </a:rPr>
                <a:t>prise</a:t>
              </a:r>
              <a:r>
                <a:rPr lang="en-US" b="1" dirty="0">
                  <a:solidFill>
                    <a:schemeClr val="tx1"/>
                  </a:solidFill>
                </a:rPr>
                <a:t> de </a:t>
              </a:r>
              <a:r>
                <a:rPr lang="en-US" b="1" dirty="0" err="1">
                  <a:solidFill>
                    <a:schemeClr val="tx1"/>
                  </a:solidFill>
                </a:rPr>
                <a:t>données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78638" y="4249738"/>
              <a:ext cx="2265362" cy="5969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construction </a:t>
              </a:r>
              <a:r>
                <a:rPr lang="en-US" b="1" dirty="0" err="1">
                  <a:solidFill>
                    <a:schemeClr val="tx1"/>
                  </a:solidFill>
                </a:rPr>
                <a:t>autres</a:t>
              </a:r>
              <a:r>
                <a:rPr lang="en-US" b="1" dirty="0">
                  <a:solidFill>
                    <a:schemeClr val="tx1"/>
                  </a:solidFill>
                </a:rPr>
                <a:t> modules </a:t>
              </a:r>
              <a:r>
                <a:rPr lang="en-US" b="1" baseline="30000" dirty="0">
                  <a:solidFill>
                    <a:schemeClr val="tx1"/>
                  </a:solidFill>
                  <a:cs typeface="Arial" charset="0"/>
                </a:rPr>
                <a:t>82</a:t>
              </a:r>
              <a:r>
                <a:rPr lang="en-US" b="1" dirty="0">
                  <a:solidFill>
                    <a:schemeClr val="tx1"/>
                  </a:solidFill>
                  <a:cs typeface="Arial" charset="0"/>
                </a:rPr>
                <a:t>Se 100kg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8175" y="4999038"/>
              <a:ext cx="765175" cy="9620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ZoneTexte 16"/>
            <p:cNvSpPr txBox="1">
              <a:spLocks noChangeArrowheads="1"/>
            </p:cNvSpPr>
            <p:nvPr/>
          </p:nvSpPr>
          <p:spPr bwMode="auto">
            <a:xfrm>
              <a:off x="4621213" y="6276975"/>
              <a:ext cx="6524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2014</a:t>
              </a:r>
            </a:p>
          </p:txBody>
        </p:sp>
        <p:sp>
          <p:nvSpPr>
            <p:cNvPr id="24" name="ZoneTexte 17"/>
            <p:cNvSpPr txBox="1">
              <a:spLocks noChangeArrowheads="1"/>
            </p:cNvSpPr>
            <p:nvPr/>
          </p:nvSpPr>
          <p:spPr bwMode="auto">
            <a:xfrm>
              <a:off x="5899150" y="6276975"/>
              <a:ext cx="6524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2015</a:t>
              </a:r>
            </a:p>
          </p:txBody>
        </p:sp>
        <p:sp>
          <p:nvSpPr>
            <p:cNvPr id="25" name="ZoneTexte 18"/>
            <p:cNvSpPr txBox="1">
              <a:spLocks noChangeArrowheads="1"/>
            </p:cNvSpPr>
            <p:nvPr/>
          </p:nvSpPr>
          <p:spPr bwMode="auto">
            <a:xfrm>
              <a:off x="7164388" y="6245225"/>
              <a:ext cx="6524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2016</a:t>
              </a:r>
            </a:p>
          </p:txBody>
        </p:sp>
        <p:sp>
          <p:nvSpPr>
            <p:cNvPr id="26" name="ZoneTexte 19"/>
            <p:cNvSpPr txBox="1">
              <a:spLocks noChangeArrowheads="1"/>
            </p:cNvSpPr>
            <p:nvPr/>
          </p:nvSpPr>
          <p:spPr bwMode="auto">
            <a:xfrm>
              <a:off x="8243888" y="6245225"/>
              <a:ext cx="6540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2017</a:t>
              </a:r>
            </a:p>
          </p:txBody>
        </p:sp>
        <p:sp>
          <p:nvSpPr>
            <p:cNvPr id="27" name="ZoneTexte 20"/>
            <p:cNvSpPr txBox="1">
              <a:spLocks noChangeArrowheads="1"/>
            </p:cNvSpPr>
            <p:nvPr/>
          </p:nvSpPr>
          <p:spPr bwMode="auto">
            <a:xfrm>
              <a:off x="1066800" y="5059363"/>
              <a:ext cx="152717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400" b="1"/>
                <a:t>tests détecteurs</a:t>
              </a:r>
            </a:p>
            <a:p>
              <a:pPr algn="r" eaLnBrk="1" hangingPunct="1"/>
              <a:r>
                <a:rPr lang="en-US" sz="1400" b="1"/>
                <a:t>Mo naturel</a:t>
              </a:r>
            </a:p>
            <a:p>
              <a:pPr algn="r" eaLnBrk="1" hangingPunct="1"/>
              <a:r>
                <a:rPr lang="en-US" sz="1400" b="1"/>
                <a:t>petite taille</a:t>
              </a:r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1908175" y="3573463"/>
              <a:ext cx="0" cy="3040062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3103563" y="3573463"/>
              <a:ext cx="0" cy="307340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4238625" y="3573463"/>
              <a:ext cx="0" cy="3040062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5651500" y="3573463"/>
              <a:ext cx="0" cy="292100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6875463" y="3475038"/>
              <a:ext cx="0" cy="3046412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8101013" y="3475038"/>
              <a:ext cx="0" cy="3046412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673350" y="4991100"/>
              <a:ext cx="1131888" cy="7175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  <a:cs typeface="Arial" charset="0"/>
                </a:rPr>
                <a:t>Mo</a:t>
              </a:r>
              <a:r>
                <a:rPr lang="en-US" sz="1400" b="1" baseline="-25000" dirty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cs typeface="Arial" charset="0"/>
                </a:rPr>
                <a:t>enrichi</a:t>
              </a:r>
              <a:endParaRPr lang="en-US" sz="1400" b="1" dirty="0">
                <a:solidFill>
                  <a:schemeClr val="tx1"/>
                </a:solidFill>
                <a:cs typeface="Arial" charset="0"/>
              </a:endParaRPr>
            </a:p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  <a:cs typeface="Arial" charset="0"/>
                </a:rPr>
                <a:t>0,2 kg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79700" y="5689600"/>
              <a:ext cx="1125538" cy="5492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  <a:cs typeface="Arial" charset="0"/>
                </a:rPr>
                <a:t>Mo naturel 0,5 kg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05238" y="4999038"/>
              <a:ext cx="1143000" cy="123983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  <a:cs typeface="Arial" charset="0"/>
                </a:rPr>
                <a:t>Mo </a:t>
              </a:r>
              <a:r>
                <a:rPr lang="en-US" sz="1400" b="1" dirty="0" err="1">
                  <a:solidFill>
                    <a:schemeClr val="tx1"/>
                  </a:solidFill>
                  <a:cs typeface="Arial" charset="0"/>
                </a:rPr>
                <a:t>enrichi</a:t>
              </a:r>
              <a:r>
                <a:rPr lang="en-US" sz="1400" b="1" dirty="0">
                  <a:solidFill>
                    <a:schemeClr val="tx1"/>
                  </a:solidFill>
                  <a:cs typeface="Arial" charset="0"/>
                </a:rPr>
                <a:t> 0,5 kg</a:t>
              </a:r>
            </a:p>
            <a:p>
              <a:pPr algn="ctr">
                <a:defRPr/>
              </a:pPr>
              <a:r>
                <a:rPr lang="en-US" sz="1400" b="1" dirty="0" err="1">
                  <a:solidFill>
                    <a:schemeClr val="tx1"/>
                  </a:solidFill>
                  <a:cs typeface="Arial" charset="0"/>
                </a:rPr>
                <a:t>Expérience</a:t>
              </a:r>
              <a:r>
                <a:rPr lang="en-US" sz="1400" b="1" dirty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cs typeface="Arial" charset="0"/>
                </a:rPr>
                <a:t>pilote</a:t>
              </a:r>
              <a:r>
                <a:rPr lang="en-US" sz="1400" b="1" dirty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  <a:cs typeface="Arial" charset="0"/>
                </a:rPr>
                <a:t>souterraine</a:t>
              </a:r>
              <a:endParaRPr lang="en-US" sz="1400" b="1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5496" y="-27384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Study of the nature of the neutrino with the search for </a:t>
            </a:r>
            <a:r>
              <a:rPr lang="en-GB" sz="2000" b="1" dirty="0" err="1">
                <a:solidFill>
                  <a:schemeClr val="tx2"/>
                </a:solidFill>
              </a:rPr>
              <a:t>neutrinoless</a:t>
            </a:r>
            <a:r>
              <a:rPr lang="en-GB" sz="2000" b="1" dirty="0">
                <a:solidFill>
                  <a:schemeClr val="tx2"/>
                </a:solidFill>
              </a:rPr>
              <a:t> double beta decay process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12130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67764" y="2718031"/>
            <a:ext cx="1863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The End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0338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520904"/>
            <a:ext cx="85593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Etude des paramètres d’oscillations atmosphériques et confirmation du mécanisme:</a:t>
            </a:r>
          </a:p>
          <a:p>
            <a:r>
              <a:rPr lang="fr-FR" dirty="0"/>
              <a:t>	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C00000"/>
                </a:solidFill>
              </a:rPr>
              <a:t>OPERA</a:t>
            </a:r>
            <a:r>
              <a:rPr lang="fr-FR" dirty="0" smtClean="0"/>
              <a:t>/ Minos/ </a:t>
            </a:r>
            <a:r>
              <a:rPr lang="fr-FR" dirty="0" smtClean="0">
                <a:solidFill>
                  <a:srgbClr val="0070C0"/>
                </a:solidFill>
              </a:rPr>
              <a:t>T2K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Mesure de </a:t>
            </a:r>
            <a:r>
              <a:rPr lang="fr-FR" dirty="0" smtClean="0">
                <a:latin typeface="Symbol" pitchFamily="18" charset="2"/>
              </a:rPr>
              <a:t>q</a:t>
            </a:r>
            <a:r>
              <a:rPr lang="fr-FR" baseline="-25000" dirty="0" smtClean="0"/>
              <a:t>13</a:t>
            </a:r>
            <a:r>
              <a:rPr lang="fr-FR" dirty="0" smtClean="0"/>
              <a:t>: </a:t>
            </a:r>
          </a:p>
          <a:p>
            <a:r>
              <a:rPr lang="fr-FR" dirty="0"/>
              <a:t>	</a:t>
            </a:r>
            <a:r>
              <a:rPr lang="fr-FR" dirty="0" smtClean="0"/>
              <a:t>accélérateurs: </a:t>
            </a:r>
            <a:r>
              <a:rPr lang="fr-FR" dirty="0" smtClean="0">
                <a:solidFill>
                  <a:srgbClr val="0070C0"/>
                </a:solidFill>
              </a:rPr>
              <a:t>T2K</a:t>
            </a:r>
            <a:r>
              <a:rPr lang="fr-FR" dirty="0" smtClean="0"/>
              <a:t> / Nova</a:t>
            </a:r>
          </a:p>
          <a:p>
            <a:r>
              <a:rPr lang="fr-FR" dirty="0"/>
              <a:t>	</a:t>
            </a:r>
            <a:r>
              <a:rPr lang="fr-FR" dirty="0" smtClean="0"/>
              <a:t>réacteurs : </a:t>
            </a:r>
            <a:r>
              <a:rPr lang="fr-FR" dirty="0" smtClean="0">
                <a:solidFill>
                  <a:srgbClr val="0070C0"/>
                </a:solidFill>
              </a:rPr>
              <a:t>Double Chooz </a:t>
            </a:r>
            <a:r>
              <a:rPr lang="fr-FR" dirty="0" smtClean="0"/>
              <a:t>/ Daya </a:t>
            </a:r>
            <a:r>
              <a:rPr lang="fr-FR" dirty="0" err="1" smtClean="0"/>
              <a:t>Bay</a:t>
            </a:r>
            <a:r>
              <a:rPr lang="fr-FR" dirty="0" smtClean="0"/>
              <a:t> /RENO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Nature du neutrino (désintégration double béta):</a:t>
            </a:r>
          </a:p>
          <a:p>
            <a:r>
              <a:rPr lang="fr-FR" dirty="0"/>
              <a:t>	</a:t>
            </a:r>
            <a:r>
              <a:rPr lang="fr-FR" dirty="0" smtClean="0">
                <a:solidFill>
                  <a:schemeClr val="accent1"/>
                </a:solidFill>
              </a:rPr>
              <a:t>projets bolomètres</a:t>
            </a:r>
            <a:r>
              <a:rPr lang="fr-FR" dirty="0" smtClean="0"/>
              <a:t>, </a:t>
            </a:r>
            <a:r>
              <a:rPr lang="fr-FR" dirty="0" err="1" smtClean="0"/>
              <a:t>HPGe</a:t>
            </a:r>
            <a:r>
              <a:rPr lang="fr-FR" dirty="0" smtClean="0"/>
              <a:t>,  TPC xénon </a:t>
            </a:r>
          </a:p>
          <a:p>
            <a:r>
              <a:rPr lang="fr-FR" dirty="0"/>
              <a:t>	</a:t>
            </a:r>
            <a:r>
              <a:rPr lang="fr-FR" dirty="0" smtClean="0">
                <a:solidFill>
                  <a:srgbClr val="0070C0"/>
                </a:solidFill>
              </a:rPr>
              <a:t>Démonstrateur </a:t>
            </a:r>
            <a:r>
              <a:rPr lang="fr-FR" dirty="0" err="1" smtClean="0">
                <a:solidFill>
                  <a:srgbClr val="0070C0"/>
                </a:solidFill>
              </a:rPr>
              <a:t>SuperNemo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(7 kg de source) au LSM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Anomalies des oscillations</a:t>
            </a:r>
          </a:p>
          <a:p>
            <a:r>
              <a:rPr lang="fr-FR" dirty="0"/>
              <a:t>	</a:t>
            </a:r>
            <a:r>
              <a:rPr lang="fr-FR" dirty="0" smtClean="0"/>
              <a:t>projet de réacteur avec détecteur très proches du cœur</a:t>
            </a:r>
          </a:p>
          <a:p>
            <a:r>
              <a:rPr lang="fr-FR" dirty="0"/>
              <a:t>	</a:t>
            </a:r>
            <a:r>
              <a:rPr lang="fr-FR" dirty="0" smtClean="0"/>
              <a:t>projet de mettre une source radioactive dans </a:t>
            </a:r>
            <a:r>
              <a:rPr lang="fr-FR" dirty="0" err="1" smtClean="0">
                <a:solidFill>
                  <a:schemeClr val="tx2"/>
                </a:solidFill>
              </a:rPr>
              <a:t>Borexino</a:t>
            </a:r>
            <a:endParaRPr lang="fr-FR" dirty="0" smtClean="0">
              <a:solidFill>
                <a:schemeClr val="tx2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79512" y="15157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Programme </a:t>
            </a:r>
            <a:r>
              <a:rPr lang="fr-FR" dirty="0" smtClean="0">
                <a:solidFill>
                  <a:srgbClr val="C00000"/>
                </a:solidFill>
              </a:rPr>
              <a:t> neutrino expérimental à court et moyen terme 2012-2016: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5048" y="513105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Au delà de 2015 il y a des projets pour déterminer l’existence ou pas de  violation CP; déterminer la hiérarchie de masse etc…. Cela va requérir des faisceaux longues distances, très puissants et des détecteurs géants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Puis des projets de double beta avec des centaines de kg de source dans des environnements de très faible radio activité.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912" y="476172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Programme </a:t>
            </a:r>
            <a:r>
              <a:rPr lang="fr-FR" dirty="0" smtClean="0">
                <a:solidFill>
                  <a:srgbClr val="C00000"/>
                </a:solidFill>
              </a:rPr>
              <a:t>expérimental à long terme &gt; 2018: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4302-06F0-41C0-9D9C-178BBFFFB4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9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2" y="1657350"/>
            <a:ext cx="77247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245839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Anomalies réacteur: </a:t>
            </a:r>
            <a:r>
              <a:rPr lang="fr-FR" sz="2400" dirty="0" smtClean="0"/>
              <a:t>flux des réacteurs utilisés jusqu’à présent sur expériences oscillations semblent être sous estimés de 6% </a:t>
            </a:r>
          </a:p>
          <a:p>
            <a:r>
              <a:rPr lang="fr-FR" sz="2400" dirty="0" smtClean="0">
                <a:solidFill>
                  <a:srgbClr val="C00000"/>
                </a:solidFill>
              </a:rPr>
              <a:t>=&gt; Problème de cohérence dans le schéma classique d’oscillation?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11960" y="580526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Faut-il considérer des neutrinos stériles?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Faut-il croire les nouvelles estimations?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4302-06F0-41C0-9D9C-178BBFFFB4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0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7163"/>
            <a:ext cx="8315325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3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8125"/>
            <a:ext cx="85725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55117" y="4609553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RENO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17" y="2152222"/>
            <a:ext cx="4732244" cy="342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50785" y="3717032"/>
            <a:ext cx="2808312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1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4" b="-14"/>
          <a:stretch/>
        </p:blipFill>
        <p:spPr bwMode="auto">
          <a:xfrm>
            <a:off x="251520" y="5222176"/>
            <a:ext cx="8210550" cy="15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2" b="25"/>
          <a:stretch/>
        </p:blipFill>
        <p:spPr bwMode="auto">
          <a:xfrm>
            <a:off x="251520" y="1789640"/>
            <a:ext cx="8029575" cy="27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475662"/>
            <a:ext cx="3803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Quelle est la hiérarchie de masse?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4788464"/>
            <a:ext cx="8029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La symétrie CP est-elle violée dans le secteur des leptons?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355883"/>
            <a:ext cx="81735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Le mélange </a:t>
            </a:r>
            <a:r>
              <a:rPr lang="fr-FR" b="1" dirty="0" err="1">
                <a:solidFill>
                  <a:srgbClr val="C00000"/>
                </a:solidFill>
              </a:rPr>
              <a:t>leptonique</a:t>
            </a:r>
            <a:r>
              <a:rPr lang="fr-FR" b="1" dirty="0">
                <a:solidFill>
                  <a:srgbClr val="C00000"/>
                </a:solidFill>
              </a:rPr>
              <a:t> reflète-t-il une symétrie sous-jacente?</a:t>
            </a:r>
          </a:p>
          <a:p>
            <a:pPr lvl="1"/>
            <a:r>
              <a:rPr lang="fr-FR" sz="2000" dirty="0" err="1">
                <a:solidFill>
                  <a:schemeClr val="tx2"/>
                </a:solidFill>
              </a:rPr>
              <a:t>e.g</a:t>
            </a:r>
            <a:r>
              <a:rPr lang="fr-FR" sz="2000" dirty="0">
                <a:solidFill>
                  <a:schemeClr val="tx2"/>
                </a:solidFill>
              </a:rPr>
              <a:t>. l’angle est-il maximal? </a:t>
            </a:r>
            <a:r>
              <a:rPr lang="fr-FR" sz="2000" dirty="0" smtClean="0">
                <a:solidFill>
                  <a:schemeClr val="tx2"/>
                </a:solidFill>
              </a:rPr>
              <a:t>(</a:t>
            </a:r>
            <a:r>
              <a:rPr lang="fr-FR" sz="2000" dirty="0"/>
              <a:t>sin</a:t>
            </a:r>
            <a:r>
              <a:rPr lang="fr-FR" sz="2000" baseline="30000" dirty="0"/>
              <a:t>2</a:t>
            </a:r>
            <a:r>
              <a:rPr lang="fr-FR" sz="2000" dirty="0"/>
              <a:t> </a:t>
            </a:r>
            <a:r>
              <a:rPr lang="fr-FR" sz="2000" dirty="0" smtClean="0">
                <a:latin typeface="Symbol" pitchFamily="18" charset="2"/>
              </a:rPr>
              <a:t>q</a:t>
            </a:r>
            <a:r>
              <a:rPr lang="fr-FR" sz="2000" baseline="-25000" dirty="0" smtClean="0"/>
              <a:t>23</a:t>
            </a:r>
            <a:r>
              <a:rPr lang="fr-FR" sz="2000" dirty="0" smtClean="0"/>
              <a:t> </a:t>
            </a:r>
            <a:r>
              <a:rPr lang="fr-FR" sz="2000" dirty="0"/>
              <a:t>= 1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fr-FR" sz="2000" dirty="0">
                <a:solidFill>
                  <a:schemeClr val="tx2"/>
                </a:solidFill>
              </a:rPr>
              <a:t>➞ mesures de précision (expériences long </a:t>
            </a:r>
            <a:r>
              <a:rPr lang="fr-FR" sz="2000" dirty="0" err="1">
                <a:solidFill>
                  <a:schemeClr val="tx2"/>
                </a:solidFill>
              </a:rPr>
              <a:t>baseline</a:t>
            </a:r>
            <a:r>
              <a:rPr lang="fr-FR" sz="2000" dirty="0">
                <a:solidFill>
                  <a:schemeClr val="tx2"/>
                </a:solidFill>
              </a:rPr>
              <a:t>)</a:t>
            </a:r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0" b="-3"/>
          <a:stretch/>
        </p:blipFill>
        <p:spPr bwMode="auto">
          <a:xfrm>
            <a:off x="290513" y="547200"/>
            <a:ext cx="8562975" cy="39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2" b="-117"/>
          <a:stretch/>
        </p:blipFill>
        <p:spPr bwMode="auto">
          <a:xfrm>
            <a:off x="285750" y="5086800"/>
            <a:ext cx="8572500" cy="1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16632"/>
            <a:ext cx="8745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Les neutrinos sont-ils des fermions de Dirac ou de </a:t>
            </a:r>
            <a:r>
              <a:rPr lang="fr-FR" sz="2000" b="1" dirty="0" err="1">
                <a:solidFill>
                  <a:srgbClr val="C00000"/>
                </a:solidFill>
              </a:rPr>
              <a:t>Majorana</a:t>
            </a:r>
            <a:r>
              <a:rPr lang="fr-FR" sz="20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146" y="4686690"/>
            <a:ext cx="3389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Existe-t-il plus de 3 neutrinos?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0285"/>
            <a:ext cx="3060340" cy="222332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475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8431" y="614055"/>
            <a:ext cx="88795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The research program in neutrino physics proposed by the French community for the next ten years concerns</a:t>
            </a:r>
            <a:r>
              <a:rPr lang="en-GB" sz="2400" dirty="0" smtClean="0">
                <a:solidFill>
                  <a:srgbClr val="C00000"/>
                </a:solidFill>
              </a:rPr>
              <a:t>:</a:t>
            </a:r>
          </a:p>
          <a:p>
            <a:endParaRPr lang="fr-FR" sz="2400" dirty="0">
              <a:solidFill>
                <a:schemeClr val="tx2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</a:rPr>
              <a:t>Oscillation studies and PMNS precision measurements 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endParaRPr lang="fr-FR" sz="2400" dirty="0">
              <a:solidFill>
                <a:schemeClr val="tx2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</a:rPr>
              <a:t>Anomaly investigation and search for </a:t>
            </a:r>
            <a:r>
              <a:rPr lang="en-GB" sz="2400" dirty="0" smtClean="0">
                <a:solidFill>
                  <a:schemeClr val="tx2"/>
                </a:solidFill>
              </a:rPr>
              <a:t>sterile neutrino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fr-FR" sz="2400" dirty="0">
              <a:solidFill>
                <a:schemeClr val="tx2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</a:rPr>
              <a:t>Future long baseline neutrino experiment for mass hierarchy determination and search for CP violation in the </a:t>
            </a:r>
            <a:r>
              <a:rPr lang="en-GB" sz="2400" dirty="0" err="1">
                <a:solidFill>
                  <a:schemeClr val="tx2"/>
                </a:solidFill>
              </a:rPr>
              <a:t>leptonic</a:t>
            </a:r>
            <a:r>
              <a:rPr lang="en-GB" sz="2400" dirty="0">
                <a:solidFill>
                  <a:schemeClr val="tx2"/>
                </a:solidFill>
              </a:rPr>
              <a:t> sector, proton decay</a:t>
            </a:r>
            <a:r>
              <a:rPr lang="en-GB" sz="2400" dirty="0" smtClean="0">
                <a:solidFill>
                  <a:schemeClr val="tx2"/>
                </a:solidFill>
              </a:rPr>
              <a:t>.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fr-FR" sz="2400" dirty="0">
              <a:solidFill>
                <a:schemeClr val="tx2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</a:rPr>
              <a:t>Study of the nature of the neutrino with the search for </a:t>
            </a:r>
            <a:r>
              <a:rPr lang="en-GB" sz="2400" dirty="0" err="1">
                <a:solidFill>
                  <a:schemeClr val="tx2"/>
                </a:solidFill>
              </a:rPr>
              <a:t>neutrinoless</a:t>
            </a:r>
            <a:r>
              <a:rPr lang="en-GB" sz="2400" dirty="0">
                <a:solidFill>
                  <a:schemeClr val="tx2"/>
                </a:solidFill>
              </a:rPr>
              <a:t> double beta decay process.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56612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Those research projects are covering most of the fundamental questions of the field and short, medium and long term plans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828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85016"/>
            <a:ext cx="7026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dirty="0">
                <a:solidFill>
                  <a:schemeClr val="tx2"/>
                </a:solidFill>
              </a:rPr>
              <a:t>Oscillation studies and PMNS precision measurements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" y="561181"/>
            <a:ext cx="3229211" cy="36561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8834"/>
            <a:ext cx="3528392" cy="33808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0553" y="4659852"/>
            <a:ext cx="87900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experiments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continue </a:t>
            </a:r>
            <a:r>
              <a:rPr lang="fr-FR" dirty="0" err="1"/>
              <a:t>their</a:t>
            </a:r>
            <a:r>
              <a:rPr lang="fr-FR" dirty="0"/>
              <a:t> data </a:t>
            </a:r>
            <a:r>
              <a:rPr lang="fr-FR" dirty="0" err="1"/>
              <a:t>taking</a:t>
            </a:r>
            <a:r>
              <a:rPr lang="fr-FR" dirty="0"/>
              <a:t> 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improved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careful</a:t>
            </a:r>
            <a:r>
              <a:rPr lang="fr-FR" dirty="0"/>
              <a:t> </a:t>
            </a:r>
            <a:r>
              <a:rPr lang="fr-FR" dirty="0" err="1"/>
              <a:t>systematics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. 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Double </a:t>
            </a:r>
            <a:r>
              <a:rPr lang="fr-FR" dirty="0"/>
              <a:t>Chooz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continuing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construction and </a:t>
            </a:r>
            <a:r>
              <a:rPr lang="fr-FR" dirty="0" err="1"/>
              <a:t>commissioning</a:t>
            </a:r>
            <a:r>
              <a:rPr lang="fr-FR" dirty="0"/>
              <a:t> of the </a:t>
            </a:r>
            <a:r>
              <a:rPr lang="fr-FR" dirty="0" err="1"/>
              <a:t>near</a:t>
            </a:r>
            <a:r>
              <a:rPr lang="fr-FR" dirty="0"/>
              <a:t> detector for 2013. 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The </a:t>
            </a:r>
            <a:r>
              <a:rPr lang="fr-FR" dirty="0" err="1"/>
              <a:t>physics</a:t>
            </a:r>
            <a:r>
              <a:rPr lang="fr-FR" dirty="0"/>
              <a:t> program of T2K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complemented</a:t>
            </a:r>
            <a:r>
              <a:rPr lang="fr-FR" dirty="0"/>
              <a:t> by data </a:t>
            </a:r>
            <a:r>
              <a:rPr lang="fr-FR" dirty="0" err="1"/>
              <a:t>taken</a:t>
            </a:r>
            <a:r>
              <a:rPr lang="fr-FR" dirty="0"/>
              <a:t> in </a:t>
            </a:r>
            <a:r>
              <a:rPr lang="fr-FR" dirty="0" err="1"/>
              <a:t>anti-neutrino</a:t>
            </a:r>
            <a:r>
              <a:rPr lang="fr-FR" dirty="0"/>
              <a:t> mode, </a:t>
            </a:r>
            <a:r>
              <a:rPr lang="fr-FR" dirty="0" err="1"/>
              <a:t>followed</a:t>
            </a:r>
            <a:r>
              <a:rPr lang="fr-FR" dirty="0"/>
              <a:t> by an upgrade phase of the </a:t>
            </a:r>
            <a:r>
              <a:rPr lang="fr-FR" dirty="0" err="1"/>
              <a:t>accelerator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to </a:t>
            </a:r>
            <a:r>
              <a:rPr lang="fr-FR" dirty="0" err="1"/>
              <a:t>increase</a:t>
            </a:r>
            <a:r>
              <a:rPr lang="fr-FR" dirty="0"/>
              <a:t> the JPARC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intensity</a:t>
            </a:r>
            <a:r>
              <a:rPr lang="fr-FR" dirty="0"/>
              <a:t>. 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219727" y="4269485"/>
            <a:ext cx="149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Double Chooz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577736" y="421730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T2K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85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85016"/>
            <a:ext cx="7026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dirty="0">
                <a:solidFill>
                  <a:schemeClr val="tx2"/>
                </a:solidFill>
              </a:rPr>
              <a:t>Oscillation studies and PMNS precision measurements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9512" y="421587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OPERA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067132" y="4565531"/>
            <a:ext cx="101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Borexino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4581128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OPERA </a:t>
            </a:r>
            <a:r>
              <a:rPr lang="fr-FR" dirty="0" err="1"/>
              <a:t>studies</a:t>
            </a:r>
            <a:r>
              <a:rPr lang="fr-FR" dirty="0"/>
              <a:t> the </a:t>
            </a:r>
            <a:r>
              <a:rPr lang="fr-FR" dirty="0" err="1">
                <a:latin typeface="Symbol" pitchFamily="18" charset="2"/>
              </a:rPr>
              <a:t>n</a:t>
            </a:r>
            <a:r>
              <a:rPr lang="fr-FR" dirty="0" err="1"/>
              <a:t>μ</a:t>
            </a:r>
            <a:r>
              <a:rPr lang="fr-FR" dirty="0"/>
              <a:t> -&gt; </a:t>
            </a:r>
            <a:r>
              <a:rPr lang="fr-FR" dirty="0">
                <a:latin typeface="Symbol" pitchFamily="18" charset="2"/>
              </a:rPr>
              <a:t>nt</a:t>
            </a:r>
            <a:r>
              <a:rPr lang="fr-FR" dirty="0"/>
              <a:t> oscillations and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expected</a:t>
            </a:r>
            <a:r>
              <a:rPr lang="fr-FR" dirty="0"/>
              <a:t> to </a:t>
            </a:r>
            <a:r>
              <a:rPr lang="fr-FR" dirty="0" err="1"/>
              <a:t>conclude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data </a:t>
            </a:r>
            <a:r>
              <a:rPr lang="fr-FR" dirty="0" err="1"/>
              <a:t>taking</a:t>
            </a:r>
            <a:r>
              <a:rPr lang="fr-FR" dirty="0"/>
              <a:t> by </a:t>
            </a:r>
            <a:r>
              <a:rPr lang="fr-FR" dirty="0" err="1"/>
              <a:t>providing</a:t>
            </a:r>
            <a:r>
              <a:rPr lang="fr-FR" dirty="0"/>
              <a:t> a </a:t>
            </a:r>
            <a:r>
              <a:rPr lang="fr-FR" dirty="0" err="1"/>
              <a:t>clear</a:t>
            </a:r>
            <a:r>
              <a:rPr lang="fr-FR" dirty="0"/>
              <a:t> proof of the </a:t>
            </a:r>
            <a:r>
              <a:rPr lang="fr-FR" dirty="0">
                <a:latin typeface="Symbol" pitchFamily="18" charset="2"/>
              </a:rPr>
              <a:t>nt</a:t>
            </a:r>
            <a:r>
              <a:rPr lang="fr-FR" dirty="0"/>
              <a:t> </a:t>
            </a:r>
            <a:r>
              <a:rPr lang="fr-FR" dirty="0" err="1"/>
              <a:t>appearance</a:t>
            </a:r>
            <a:r>
              <a:rPr lang="fr-FR" dirty="0"/>
              <a:t> in a </a:t>
            </a:r>
            <a:r>
              <a:rPr lang="fr-FR" dirty="0">
                <a:latin typeface="Symbol" pitchFamily="18" charset="2"/>
              </a:rPr>
              <a:t>nm</a:t>
            </a:r>
            <a:r>
              <a:rPr lang="fr-FR" dirty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by 2015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491375" y="51707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/>
              <a:t>Borexino</a:t>
            </a:r>
            <a:r>
              <a:rPr lang="fr-FR" dirty="0"/>
              <a:t> probes the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solar</a:t>
            </a:r>
            <a:r>
              <a:rPr lang="fr-FR" dirty="0" smtClean="0"/>
              <a:t> </a:t>
            </a:r>
            <a:r>
              <a:rPr lang="fr-FR" dirty="0"/>
              <a:t>neutrino flux for the </a:t>
            </a:r>
            <a:r>
              <a:rPr lang="fr-FR" dirty="0" err="1"/>
              <a:t>determination</a:t>
            </a:r>
            <a:r>
              <a:rPr lang="fr-FR" dirty="0"/>
              <a:t> of oscillation </a:t>
            </a:r>
            <a:r>
              <a:rPr lang="fr-FR" dirty="0" err="1"/>
              <a:t>parameters</a:t>
            </a:r>
            <a:r>
              <a:rPr lang="fr-FR" dirty="0"/>
              <a:t> Δm</a:t>
            </a:r>
            <a:r>
              <a:rPr lang="fr-FR" baseline="30000" dirty="0"/>
              <a:t>2</a:t>
            </a:r>
            <a:r>
              <a:rPr lang="fr-FR" baseline="-25000" dirty="0"/>
              <a:t>21</a:t>
            </a:r>
            <a:r>
              <a:rPr lang="fr-FR" dirty="0"/>
              <a:t> and </a:t>
            </a:r>
            <a:r>
              <a:rPr lang="fr-FR" dirty="0">
                <a:latin typeface="Symbol" pitchFamily="18" charset="2"/>
              </a:rPr>
              <a:t>q</a:t>
            </a:r>
            <a:r>
              <a:rPr lang="fr-FR" baseline="-25000" dirty="0"/>
              <a:t>12</a:t>
            </a:r>
            <a:r>
              <a:rPr lang="fr-FR" dirty="0"/>
              <a:t>, and </a:t>
            </a:r>
            <a:r>
              <a:rPr lang="fr-FR" dirty="0" err="1"/>
              <a:t>provides</a:t>
            </a:r>
            <a:r>
              <a:rPr lang="fr-FR" dirty="0"/>
              <a:t> </a:t>
            </a:r>
            <a:r>
              <a:rPr lang="fr-FR" dirty="0" err="1"/>
              <a:t>significant</a:t>
            </a:r>
            <a:r>
              <a:rPr lang="fr-FR" dirty="0"/>
              <a:t> information on </a:t>
            </a:r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mechanisms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in the </a:t>
            </a:r>
            <a:r>
              <a:rPr lang="fr-FR" dirty="0" err="1"/>
              <a:t>heart</a:t>
            </a:r>
            <a:r>
              <a:rPr lang="fr-FR" dirty="0"/>
              <a:t> of the Sun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29" y="2114366"/>
            <a:ext cx="36099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8" y="2700212"/>
            <a:ext cx="2301754" cy="135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DSC_0057_2_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692696"/>
            <a:ext cx="2906017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74" y="482936"/>
            <a:ext cx="2156195" cy="190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5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29" y="548680"/>
            <a:ext cx="5436951" cy="42484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51520" y="4942909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SBL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exist</a:t>
            </a:r>
            <a:r>
              <a:rPr lang="fr-FR" dirty="0" smtClean="0"/>
              <a:t> but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 French </a:t>
            </a:r>
            <a:r>
              <a:rPr lang="fr-FR" dirty="0" err="1" smtClean="0"/>
              <a:t>activity</a:t>
            </a:r>
            <a:r>
              <a:rPr lang="fr-FR" dirty="0" smtClean="0"/>
              <a:t> for the moment on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experimental</a:t>
            </a:r>
            <a:r>
              <a:rPr lang="fr-FR" dirty="0" smtClean="0"/>
              <a:t> program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46365"/>
            <a:ext cx="7884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chemeClr val="tx2"/>
                </a:solidFill>
              </a:rPr>
              <a:t>Anomaly investigation and search for sterile neutrino</a:t>
            </a:r>
          </a:p>
        </p:txBody>
      </p:sp>
    </p:spTree>
    <p:extLst>
      <p:ext uri="{BB962C8B-B14F-4D97-AF65-F5344CB8AC3E}">
        <p14:creationId xmlns:p14="http://schemas.microsoft.com/office/powerpoint/2010/main" val="33895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1193</Words>
  <Application>Microsoft Office PowerPoint</Application>
  <PresentationFormat>Affichage à l'écran (4:3)</PresentationFormat>
  <Paragraphs>130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Summary Prospective IN2P3-IRFU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neutrino ENIGMASS</dc:title>
  <dc:creator>Dominique Duchesneau</dc:creator>
  <cp:lastModifiedBy>Dominique Duchesneau</cp:lastModifiedBy>
  <cp:revision>96</cp:revision>
  <dcterms:created xsi:type="dcterms:W3CDTF">2012-05-24T16:33:17Z</dcterms:created>
  <dcterms:modified xsi:type="dcterms:W3CDTF">2012-06-20T14:15:39Z</dcterms:modified>
</cp:coreProperties>
</file>