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36"/>
  </p:notesMasterIdLst>
  <p:handoutMasterIdLst>
    <p:handoutMasterId r:id="rId37"/>
  </p:handoutMasterIdLst>
  <p:sldIdLst>
    <p:sldId id="269" r:id="rId2"/>
    <p:sldId id="493" r:id="rId3"/>
    <p:sldId id="580" r:id="rId4"/>
    <p:sldId id="582" r:id="rId5"/>
    <p:sldId id="565" r:id="rId6"/>
    <p:sldId id="566" r:id="rId7"/>
    <p:sldId id="533" r:id="rId8"/>
    <p:sldId id="567" r:id="rId9"/>
    <p:sldId id="576" r:id="rId10"/>
    <p:sldId id="568" r:id="rId11"/>
    <p:sldId id="456" r:id="rId12"/>
    <p:sldId id="509" r:id="rId13"/>
    <p:sldId id="510" r:id="rId14"/>
    <p:sldId id="583" r:id="rId15"/>
    <p:sldId id="488" r:id="rId16"/>
    <p:sldId id="571" r:id="rId17"/>
    <p:sldId id="558" r:id="rId18"/>
    <p:sldId id="560" r:id="rId19"/>
    <p:sldId id="570" r:id="rId20"/>
    <p:sldId id="476" r:id="rId21"/>
    <p:sldId id="569" r:id="rId22"/>
    <p:sldId id="577" r:id="rId23"/>
    <p:sldId id="581" r:id="rId24"/>
    <p:sldId id="579" r:id="rId25"/>
    <p:sldId id="545" r:id="rId26"/>
    <p:sldId id="562" r:id="rId27"/>
    <p:sldId id="572" r:id="rId28"/>
    <p:sldId id="573" r:id="rId29"/>
    <p:sldId id="584" r:id="rId30"/>
    <p:sldId id="585" r:id="rId31"/>
    <p:sldId id="586" r:id="rId32"/>
    <p:sldId id="587" r:id="rId33"/>
    <p:sldId id="588" r:id="rId34"/>
    <p:sldId id="589" r:id="rId35"/>
  </p:sldIdLst>
  <p:sldSz cx="9144000" cy="6858000" type="screen4x3"/>
  <p:notesSz cx="6727825" cy="98599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1"/>
    <a:srgbClr val="FFCEDB"/>
    <a:srgbClr val="CF0000"/>
    <a:srgbClr val="FFFEC4"/>
    <a:srgbClr val="CF0204"/>
    <a:srgbClr val="D60205"/>
    <a:srgbClr val="D62541"/>
    <a:srgbClr val="4E409D"/>
    <a:srgbClr val="1F3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21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1588" y="0"/>
            <a:ext cx="291465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796B87-097F-074C-8278-0747E2EADF24}" type="datetime1">
              <a:rPr lang="en-US"/>
              <a:pPr>
                <a:defRPr/>
              </a:pPr>
              <a:t>6/20/12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4663"/>
            <a:ext cx="29146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1588" y="9364663"/>
            <a:ext cx="29146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ECE845-33DF-EC48-905A-CFDBF18EA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9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29187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3125"/>
            <a:ext cx="5381625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625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6625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3" tIns="45757" rIns="91513" bIns="457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886F5EB-F8DF-C643-ADA6-A8BE1F3E1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698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1800"/>
              <a:t>What is changing is mainly the production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EECC08-5415-B24D-9A96-32FB02D98B4E}" type="slidenum">
              <a:rPr lang="sk-SK" sz="1200"/>
              <a:pPr eaLnBrk="1" hangingPunct="1"/>
              <a:t>15</a:t>
            </a:fld>
            <a:endParaRPr lang="sk-SK" sz="120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9300"/>
            <a:ext cx="4929188" cy="3697288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EECC08-5415-B24D-9A96-32FB02D98B4E}" type="slidenum">
              <a:rPr lang="sk-SK" sz="1200"/>
              <a:pPr eaLnBrk="1" hangingPunct="1"/>
              <a:t>16</a:t>
            </a:fld>
            <a:endParaRPr lang="sk-SK" sz="1200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9300"/>
            <a:ext cx="4929188" cy="3697288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B7FB3E-7BFD-544B-A5F1-06C445B33F68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B7FB3E-7BFD-544B-A5F1-06C445B33F68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B7FB3E-7BFD-544B-A5F1-06C445B33F68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sv-SE" dirty="0" smtClean="0"/>
              <a:t>≤≤</a:t>
            </a:r>
            <a:endParaRPr lang="sv-S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29188" cy="3697288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sz="1800"/>
              <a:t>What is changing is mainly the production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508000" y="26670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8240713" y="38100"/>
            <a:ext cx="8397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30200" y="62182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2012-21-06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781299" y="6243638"/>
            <a:ext cx="507858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GDR Neutrino, Elena Wildner</a:t>
            </a:r>
            <a:endParaRPr lang="en-US" b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EB1C6-164B-EF45-96C8-73B91DB72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760413" y="228600"/>
            <a:ext cx="69850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8240713" y="38100"/>
            <a:ext cx="8397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277813"/>
            <a:ext cx="7056437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2012-21-06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A511-E24B-C94F-929E-EE9EF6444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474913" y="6406444"/>
            <a:ext cx="4989865" cy="27851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GDR Neutrino, Elena Wildner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4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2012-21-06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GDR Neutrino, Elena Wildner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DE138-BCB7-2142-AFF2-7D6EED51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77813"/>
            <a:ext cx="70564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charset="0"/>
              </a:defRPr>
            </a:lvl1pPr>
          </a:lstStyle>
          <a:p>
            <a:pPr>
              <a:defRPr/>
            </a:pPr>
            <a:r>
              <a:rPr lang="en-US" smtClean="0"/>
              <a:t>2012-21-06</a:t>
            </a: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6" y="6434667"/>
            <a:ext cx="4750152" cy="23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Garamond" charset="0"/>
              </a:defRPr>
            </a:lvl1pPr>
          </a:lstStyle>
          <a:p>
            <a:pPr>
              <a:defRPr/>
            </a:pPr>
            <a:r>
              <a:rPr lang="en-US" smtClean="0"/>
              <a:t>GDR Neutrino, Elena Wildner</a:t>
            </a: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</a:defRPr>
            </a:lvl1pPr>
          </a:lstStyle>
          <a:p>
            <a:pPr>
              <a:defRPr/>
            </a:pPr>
            <a:fld id="{ECF2ED59-EFA9-9E46-A056-B90A704D5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760413" y="228600"/>
            <a:ext cx="69850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8240713" y="38100"/>
            <a:ext cx="8397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08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99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n"/>
        <a:defRPr sz="2600">
          <a:solidFill>
            <a:schemeClr val="tx1"/>
          </a:solidFill>
          <a:latin typeface="+mn-lt"/>
          <a:ea typeface="ＭＳ Ｐゴシック" pitchFamily="-107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pitchFamily="-107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96900" y="4637088"/>
            <a:ext cx="8067675" cy="1458912"/>
          </a:xfrm>
        </p:spPr>
        <p:txBody>
          <a:bodyPr/>
          <a:lstStyle/>
          <a:p>
            <a:pPr algn="r" eaLnBrk="1" hangingPunct="1">
              <a:buFont typeface="Wingdings" charset="0"/>
              <a:buNone/>
            </a:pPr>
            <a:r>
              <a:rPr lang="en-US" sz="3200" b="1" dirty="0">
                <a:solidFill>
                  <a:srgbClr val="000099"/>
                </a:solidFill>
                <a:latin typeface="Times New Roman" charset="0"/>
                <a:cs typeface="Times New Roman" charset="0"/>
              </a:rPr>
              <a:t>Elena Wildner, CERN</a:t>
            </a:r>
          </a:p>
          <a:p>
            <a:pPr algn="r" eaLnBrk="1" hangingPunct="1">
              <a:buFont typeface="Wingdings" charset="0"/>
              <a:buNone/>
            </a:pPr>
            <a:endParaRPr lang="en-US" sz="2400" dirty="0">
              <a:solidFill>
                <a:srgbClr val="000099"/>
              </a:solidFill>
              <a:latin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n-US" sz="2400" dirty="0">
              <a:solidFill>
                <a:srgbClr val="000099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93725" y="2767013"/>
            <a:ext cx="818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Beta Beams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522288" y="1798638"/>
            <a:ext cx="80565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/>
              <a:t>GDR Neutrino</a:t>
            </a:r>
          </a:p>
          <a:p>
            <a:r>
              <a:rPr lang="fr-FR" sz="1800" dirty="0"/>
              <a:t>20 juin 2012 </a:t>
            </a:r>
            <a:r>
              <a:rPr lang="fr-FR" sz="1800" dirty="0" smtClean="0"/>
              <a:t>to 21 </a:t>
            </a:r>
            <a:r>
              <a:rPr lang="fr-FR" sz="1800" dirty="0"/>
              <a:t>juin 2012 </a:t>
            </a:r>
            <a:r>
              <a:rPr lang="fr-FR" sz="1800" dirty="0" err="1" smtClean="0"/>
              <a:t>at</a:t>
            </a:r>
            <a:r>
              <a:rPr lang="fr-FR" sz="1800" dirty="0" smtClean="0"/>
              <a:t> </a:t>
            </a:r>
            <a:r>
              <a:rPr lang="fr-FR" sz="1800" b="1" dirty="0" smtClean="0"/>
              <a:t>APC, Paris </a:t>
            </a:r>
            <a:endParaRPr lang="en-US" i="1" dirty="0">
              <a:solidFill>
                <a:srgbClr val="FF0000"/>
              </a:solidFill>
              <a:latin typeface="Abadi MT Condensed Extra Bold" charset="0"/>
              <a:cs typeface="Abadi MT Condensed Extra Bold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3481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3AD41A-98FC-8B4E-8EE6-45E34419082A}" type="slidenum">
              <a:rPr lang="en-US" sz="1200">
                <a:latin typeface="Garamond" charset="0"/>
              </a:rPr>
              <a:pPr eaLnBrk="1" hangingPunct="1"/>
              <a:t>10</a:t>
            </a:fld>
            <a:endParaRPr lang="en-US" sz="1200">
              <a:latin typeface="Garamond" charset="0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34820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9DC6A53-70A6-2F4F-9B29-B6FD49A227D6}" type="slidenum">
              <a:rPr lang="en-US" sz="1200">
                <a:latin typeface="Garamond" charset="0"/>
              </a:rPr>
              <a:pPr algn="r" eaLnBrk="1" hangingPunct="1"/>
              <a:t>10</a:t>
            </a:fld>
            <a:endParaRPr lang="en-US" sz="1200">
              <a:latin typeface="Garamond" charset="0"/>
            </a:endParaRPr>
          </a:p>
        </p:txBody>
      </p:sp>
      <p:sp>
        <p:nvSpPr>
          <p:cNvPr id="34821" name="Rectangle 3"/>
          <p:cNvSpPr txBox="1">
            <a:spLocks noChangeArrowheads="1"/>
          </p:cNvSpPr>
          <p:nvPr/>
        </p:nvSpPr>
        <p:spPr bwMode="auto">
          <a:xfrm>
            <a:off x="893763" y="166688"/>
            <a:ext cx="70564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200" dirty="0" smtClean="0">
                <a:solidFill>
                  <a:srgbClr val="000099"/>
                </a:solidFill>
                <a:latin typeface="Garamond" charset="0"/>
              </a:rPr>
              <a:t>Production of </a:t>
            </a:r>
            <a:r>
              <a:rPr lang="en-US" sz="4200" dirty="0" smtClean="0">
                <a:solidFill>
                  <a:srgbClr val="000099"/>
                </a:solidFill>
                <a:latin typeface="Symbol" charset="2"/>
                <a:cs typeface="Symbol" charset="2"/>
              </a:rPr>
              <a:t>b</a:t>
            </a:r>
            <a:r>
              <a:rPr lang="en-US" sz="4200" dirty="0" smtClean="0">
                <a:solidFill>
                  <a:srgbClr val="000099"/>
                </a:solidFill>
                <a:latin typeface="Garamond" charset="0"/>
              </a:rPr>
              <a:t>-active isotopes</a:t>
            </a:r>
            <a:endParaRPr lang="en-US" sz="4200" dirty="0">
              <a:solidFill>
                <a:srgbClr val="000099"/>
              </a:solidFill>
              <a:latin typeface="Garamon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602712"/>
            <a:ext cx="8253589" cy="3933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222" y="1227667"/>
            <a:ext cx="294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Aim </a:t>
            </a:r>
            <a:r>
              <a:rPr lang="en-US" sz="1800" baseline="30000" dirty="0" smtClean="0"/>
              <a:t>6</a:t>
            </a:r>
            <a:r>
              <a:rPr lang="en-US" sz="1800" dirty="0" smtClean="0"/>
              <a:t>He and </a:t>
            </a:r>
            <a:r>
              <a:rPr lang="en-US" sz="1800" baseline="30000" dirty="0" smtClean="0"/>
              <a:t>18</a:t>
            </a:r>
            <a:r>
              <a:rPr lang="en-US" sz="1800" dirty="0" smtClean="0"/>
              <a:t>Ne: 2 10</a:t>
            </a:r>
            <a:r>
              <a:rPr lang="en-US" sz="1800" baseline="30000" dirty="0" smtClean="0"/>
              <a:t>13</a:t>
            </a:r>
            <a:r>
              <a:rPr lang="en-US" sz="1800" dirty="0" smtClean="0"/>
              <a:t>/s</a:t>
            </a:r>
            <a:endParaRPr lang="en-US" sz="1800" baseline="30000" dirty="0"/>
          </a:p>
        </p:txBody>
      </p:sp>
      <p:sp>
        <p:nvSpPr>
          <p:cNvPr id="61" name="TextBox 60"/>
          <p:cNvSpPr txBox="1"/>
          <p:nvPr/>
        </p:nvSpPr>
        <p:spPr>
          <a:xfrm>
            <a:off x="462844" y="5571067"/>
            <a:ext cx="8294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He production exp. </a:t>
            </a:r>
            <a:r>
              <a:rPr lang="da-DK" dirty="0">
                <a:solidFill>
                  <a:srgbClr val="FF0000"/>
                </a:solidFill>
              </a:rPr>
              <a:t>T. Stora, CERN-2010-003, </a:t>
            </a:r>
            <a:r>
              <a:rPr lang="da-DK" dirty="0" err="1">
                <a:solidFill>
                  <a:srgbClr val="FF0000"/>
                </a:solidFill>
              </a:rPr>
              <a:t>pp</a:t>
            </a:r>
            <a:r>
              <a:rPr lang="da-DK" dirty="0">
                <a:solidFill>
                  <a:srgbClr val="FF0000"/>
                </a:solidFill>
              </a:rPr>
              <a:t>. 110-117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4" name="TextBox 27"/>
          <p:cNvSpPr txBox="1">
            <a:spLocks noChangeArrowheads="1"/>
          </p:cNvSpPr>
          <p:nvPr/>
        </p:nvSpPr>
        <p:spPr bwMode="auto">
          <a:xfrm>
            <a:off x="3289300" y="1232431"/>
            <a:ext cx="627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C00000"/>
                </a:solidFill>
              </a:rPr>
              <a:t>Targets below </a:t>
            </a:r>
            <a:r>
              <a:rPr lang="en-US" sz="1800" b="1" dirty="0" err="1">
                <a:solidFill>
                  <a:srgbClr val="C00000"/>
                </a:solidFill>
              </a:rPr>
              <a:t>MWatt</a:t>
            </a:r>
            <a:r>
              <a:rPr lang="en-US" sz="1800" b="1" dirty="0">
                <a:solidFill>
                  <a:srgbClr val="C00000"/>
                </a:solidFill>
              </a:rPr>
              <a:t> is a considerable advantage!</a:t>
            </a:r>
          </a:p>
        </p:txBody>
      </p:sp>
    </p:spTree>
    <p:extLst>
      <p:ext uri="{BB962C8B-B14F-4D97-AF65-F5344CB8AC3E}">
        <p14:creationId xmlns:p14="http://schemas.microsoft.com/office/powerpoint/2010/main" val="87360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98DB0B-6A68-FD4A-AE38-0E25638CC9AF}" type="slidenum">
              <a:rPr lang="en-US" sz="1200">
                <a:latin typeface="Garamond" charset="0"/>
              </a:rPr>
              <a:pPr eaLnBrk="1" hangingPunct="1"/>
              <a:t>11</a:t>
            </a:fld>
            <a:endParaRPr lang="en-US" sz="1200">
              <a:latin typeface="Garamond" charset="0"/>
            </a:endParaRP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>
          <a:xfrm>
            <a:off x="822325" y="261938"/>
            <a:ext cx="7056438" cy="760412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The Production Ring (</a:t>
            </a:r>
            <a:r>
              <a:rPr lang="en-US" sz="3600" baseline="30000">
                <a:solidFill>
                  <a:srgbClr val="FF0000"/>
                </a:solidFill>
                <a:latin typeface="Garamond" charset="0"/>
              </a:rPr>
              <a:t>8</a:t>
            </a:r>
            <a:r>
              <a:rPr lang="en-US" sz="3600">
                <a:solidFill>
                  <a:srgbClr val="FF0000"/>
                </a:solidFill>
                <a:latin typeface="Garamond" charset="0"/>
              </a:rPr>
              <a:t>B</a:t>
            </a:r>
            <a:r>
              <a:rPr lang="en-US" sz="3600">
                <a:latin typeface="Garamond" charset="0"/>
              </a:rPr>
              <a:t> and </a:t>
            </a:r>
            <a:r>
              <a:rPr lang="en-US" sz="3600" baseline="30000">
                <a:solidFill>
                  <a:srgbClr val="FF0000"/>
                </a:solidFill>
                <a:latin typeface="Garamond" charset="0"/>
              </a:rPr>
              <a:t>8</a:t>
            </a:r>
            <a:r>
              <a:rPr lang="en-US" sz="3600">
                <a:solidFill>
                  <a:srgbClr val="FF0000"/>
                </a:solidFill>
                <a:latin typeface="Garamond" charset="0"/>
              </a:rPr>
              <a:t>Li</a:t>
            </a:r>
            <a:r>
              <a:rPr lang="en-US" sz="3600">
                <a:latin typeface="Garamond" charset="0"/>
              </a:rPr>
              <a:t>)</a:t>
            </a:r>
          </a:p>
        </p:txBody>
      </p:sp>
      <p:sp>
        <p:nvSpPr>
          <p:cNvPr id="36869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B3ADA04-9D73-5F4E-9FA1-F7C30ADB2AB9}" type="slidenum">
              <a:rPr lang="en-US" sz="1200">
                <a:latin typeface="Garamond" charset="0"/>
              </a:rPr>
              <a:pPr algn="r" eaLnBrk="1" hangingPunct="1"/>
              <a:t>11</a:t>
            </a:fld>
            <a:endParaRPr lang="en-US" sz="1200">
              <a:latin typeface="Garamond" charset="0"/>
            </a:endParaRPr>
          </a:p>
        </p:txBody>
      </p:sp>
      <p:sp>
        <p:nvSpPr>
          <p:cNvPr id="36870" name="Rectangle 16"/>
          <p:cNvSpPr>
            <a:spLocks noChangeArrowheads="1"/>
          </p:cNvSpPr>
          <p:nvPr/>
        </p:nvSpPr>
        <p:spPr bwMode="auto">
          <a:xfrm>
            <a:off x="1989138" y="3028950"/>
            <a:ext cx="1133475" cy="49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pic>
        <p:nvPicPr>
          <p:cNvPr id="3687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82713"/>
            <a:ext cx="427831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Box 12"/>
          <p:cNvSpPr txBox="1">
            <a:spLocks noChangeArrowheads="1"/>
          </p:cNvSpPr>
          <p:nvPr/>
        </p:nvSpPr>
        <p:spPr bwMode="auto">
          <a:xfrm>
            <a:off x="2695222" y="3619499"/>
            <a:ext cx="635000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dirty="0"/>
              <a:t>  Gas </a:t>
            </a:r>
            <a:r>
              <a:rPr lang="en-US" dirty="0" smtClean="0"/>
              <a:t>jet target:</a:t>
            </a:r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endParaRPr lang="en-US" dirty="0"/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dirty="0"/>
              <a:t> too high density would be needed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dirty="0"/>
              <a:t> vacuum </a:t>
            </a:r>
            <a:r>
              <a:rPr lang="en-US" dirty="0" smtClean="0"/>
              <a:t>problems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endParaRPr lang="en-US" dirty="0"/>
          </a:p>
          <a:p>
            <a:pPr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r>
              <a:rPr lang="en-US" dirty="0"/>
              <a:t>  Direct p</a:t>
            </a:r>
            <a:r>
              <a:rPr lang="en-US" dirty="0" smtClean="0"/>
              <a:t>roduction </a:t>
            </a:r>
            <a:r>
              <a:rPr lang="en-US" dirty="0"/>
              <a:t>with </a:t>
            </a:r>
            <a:r>
              <a:rPr lang="en-US" dirty="0" smtClean="0"/>
              <a:t>liquid Li </a:t>
            </a:r>
            <a:r>
              <a:rPr lang="en-US" dirty="0"/>
              <a:t>film targets</a:t>
            </a:r>
          </a:p>
          <a:p>
            <a:pPr lvl="1" eaLnBrk="1" hangingPunct="1">
              <a:buClr>
                <a:srgbClr val="C00000"/>
              </a:buClr>
              <a:buSzPct val="150000"/>
              <a:buFont typeface="Wingdings" charset="0"/>
              <a:buChar char="§"/>
            </a:pPr>
            <a:endParaRPr lang="en-US" dirty="0"/>
          </a:p>
        </p:txBody>
      </p:sp>
      <p:sp>
        <p:nvSpPr>
          <p:cNvPr id="36873" name="TextBox 1"/>
          <p:cNvSpPr txBox="1">
            <a:spLocks noChangeArrowheads="1"/>
          </p:cNvSpPr>
          <p:nvPr/>
        </p:nvSpPr>
        <p:spPr bwMode="auto">
          <a:xfrm>
            <a:off x="3757613" y="2563813"/>
            <a:ext cx="3211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Production of 8B and 8Li</a:t>
            </a:r>
          </a:p>
          <a:p>
            <a:pPr eaLnBrk="1" hangingPunct="1"/>
            <a:r>
              <a:rPr lang="en-US" sz="1800"/>
              <a:t>C. Rubbia, EUROnu proposal</a:t>
            </a:r>
          </a:p>
        </p:txBody>
      </p:sp>
      <p:sp>
        <p:nvSpPr>
          <p:cNvPr id="36874" name="TextBox 2"/>
          <p:cNvSpPr txBox="1">
            <a:spLocks noChangeArrowheads="1"/>
          </p:cNvSpPr>
          <p:nvPr/>
        </p:nvSpPr>
        <p:spPr bwMode="auto">
          <a:xfrm>
            <a:off x="4998685" y="1181277"/>
            <a:ext cx="3417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Aachen Univ., GSI, </a:t>
            </a:r>
            <a:r>
              <a:rPr lang="en-US" sz="1800" dirty="0" smtClean="0"/>
              <a:t>CERN, ANL </a:t>
            </a:r>
            <a:endParaRPr lang="en-US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561447" y="4744509"/>
            <a:ext cx="15446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BB1BC0-FB27-AB43-8FA5-979BDD217E6D}" type="slidenum">
              <a:rPr lang="en-US" sz="1200">
                <a:latin typeface="Garamond" charset="0"/>
              </a:rPr>
              <a:pPr eaLnBrk="1" hangingPunct="1"/>
              <a:t>12</a:t>
            </a:fld>
            <a:endParaRPr lang="en-US" sz="1200">
              <a:latin typeface="Garamond" charset="0"/>
            </a:endParaRPr>
          </a:p>
        </p:txBody>
      </p:sp>
      <p:sp>
        <p:nvSpPr>
          <p:cNvPr id="38916" name="Footer Placeholder 2"/>
          <p:cNvSpPr txBox="1">
            <a:spLocks noGrp="1"/>
          </p:cNvSpPr>
          <p:nvPr/>
        </p:nvSpPr>
        <p:spPr bwMode="auto">
          <a:xfrm>
            <a:off x="2717800" y="6438900"/>
            <a:ext cx="370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latin typeface="Garamond" charset="0"/>
              </a:rPr>
              <a:t>          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16013" y="277813"/>
            <a:ext cx="70564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4200" kern="0" dirty="0">
                <a:solidFill>
                  <a:srgbClr val="000099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The collection device</a:t>
            </a:r>
          </a:p>
        </p:txBody>
      </p:sp>
      <p:pic>
        <p:nvPicPr>
          <p:cNvPr id="389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t="41" r="12865" b="12930"/>
          <a:stretch>
            <a:fillRect/>
          </a:stretch>
        </p:blipFill>
        <p:spPr bwMode="auto">
          <a:xfrm>
            <a:off x="298450" y="1157288"/>
            <a:ext cx="50927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2874963"/>
            <a:ext cx="4205287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049338"/>
            <a:ext cx="29051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Rectangle 1"/>
          <p:cNvSpPr>
            <a:spLocks noChangeArrowheads="1"/>
          </p:cNvSpPr>
          <p:nvPr/>
        </p:nvSpPr>
        <p:spPr bwMode="auto">
          <a:xfrm>
            <a:off x="329848" y="4656138"/>
            <a:ext cx="402969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D"/>
                </a:solidFill>
              </a:rPr>
              <a:t>UCL, Louvain la </a:t>
            </a:r>
            <a:r>
              <a:rPr lang="en-US" sz="1400" dirty="0" err="1" smtClean="0">
                <a:solidFill>
                  <a:srgbClr val="0033CD"/>
                </a:solidFill>
              </a:rPr>
              <a:t>Neuve</a:t>
            </a:r>
            <a:endParaRPr lang="en-US" sz="1400" dirty="0" smtClean="0">
              <a:solidFill>
                <a:srgbClr val="0033CD"/>
              </a:solidFill>
            </a:endParaRPr>
          </a:p>
          <a:p>
            <a:endParaRPr lang="en-US" sz="1800" dirty="0" smtClean="0">
              <a:solidFill>
                <a:srgbClr val="0033CD"/>
              </a:solidFill>
            </a:endParaRPr>
          </a:p>
          <a:p>
            <a:r>
              <a:rPr lang="en-US" sz="1800" dirty="0" smtClean="0">
                <a:solidFill>
                  <a:srgbClr val="0033CD"/>
                </a:solidFill>
              </a:rPr>
              <a:t>Production and collection finished</a:t>
            </a:r>
            <a:endParaRPr lang="en-US" sz="1800" dirty="0">
              <a:solidFill>
                <a:srgbClr val="0033CD"/>
              </a:solidFill>
            </a:endParaRPr>
          </a:p>
          <a:p>
            <a:r>
              <a:rPr lang="en-US" sz="1800" dirty="0" smtClean="0">
                <a:solidFill>
                  <a:srgbClr val="0033CD"/>
                </a:solidFill>
              </a:rPr>
              <a:t>Efficiencies will be reported July 2012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A44648-18E8-D24C-B4CA-93496E32AF26}" type="slidenum">
              <a:rPr lang="en-US" sz="1200">
                <a:latin typeface="Garamond" charset="0"/>
              </a:rPr>
              <a:pPr eaLnBrk="1" hangingPunct="1"/>
              <a:t>13</a:t>
            </a:fld>
            <a:endParaRPr lang="en-US" sz="1200">
              <a:latin typeface="Garamond" charset="0"/>
            </a:endParaRPr>
          </a:p>
        </p:txBody>
      </p:sp>
      <p:sp>
        <p:nvSpPr>
          <p:cNvPr id="40964" name="Footer Placeholder 2"/>
          <p:cNvSpPr txBox="1">
            <a:spLocks noGrp="1"/>
          </p:cNvSpPr>
          <p:nvPr/>
        </p:nvSpPr>
        <p:spPr bwMode="auto">
          <a:xfrm>
            <a:off x="2717800" y="6438900"/>
            <a:ext cx="3708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latin typeface="Garamond" charset="0"/>
              </a:rPr>
              <a:t>          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11213" y="265113"/>
            <a:ext cx="88280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4200" kern="0" baseline="30000" dirty="0">
                <a:solidFill>
                  <a:srgbClr val="000099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8</a:t>
            </a:r>
            <a:r>
              <a:rPr lang="en-US" sz="4200" kern="0" dirty="0">
                <a:solidFill>
                  <a:srgbClr val="000099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B &amp; </a:t>
            </a:r>
            <a:r>
              <a:rPr lang="en-US" sz="4200" kern="0" baseline="30000" dirty="0">
                <a:solidFill>
                  <a:srgbClr val="000099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8</a:t>
            </a:r>
            <a:r>
              <a:rPr lang="en-US" sz="4200" kern="0" dirty="0">
                <a:solidFill>
                  <a:srgbClr val="000099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Li production: X-sections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t="41" r="12865" b="12930"/>
          <a:stretch>
            <a:fillRect/>
          </a:stretch>
        </p:blipFill>
        <p:spPr bwMode="auto">
          <a:xfrm>
            <a:off x="835378" y="1193094"/>
            <a:ext cx="21336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 descr="barisetu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9" t="8597" r="9694"/>
          <a:stretch>
            <a:fillRect/>
          </a:stretch>
        </p:blipFill>
        <p:spPr bwMode="auto">
          <a:xfrm>
            <a:off x="4769556" y="1021116"/>
            <a:ext cx="3175352" cy="277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69" name="Straight Arrow Connector 4"/>
          <p:cNvCxnSpPr>
            <a:cxnSpLocks noChangeShapeType="1"/>
          </p:cNvCxnSpPr>
          <p:nvPr/>
        </p:nvCxnSpPr>
        <p:spPr bwMode="auto">
          <a:xfrm>
            <a:off x="1608138" y="2173288"/>
            <a:ext cx="2151062" cy="760412"/>
          </a:xfrm>
          <a:prstGeom prst="straightConnector1">
            <a:avLst/>
          </a:prstGeom>
          <a:noFill/>
          <a:ln w="9525">
            <a:solidFill>
              <a:srgbClr val="8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2" name="TextBox 1"/>
          <p:cNvSpPr txBox="1">
            <a:spLocks noChangeArrowheads="1"/>
          </p:cNvSpPr>
          <p:nvPr/>
        </p:nvSpPr>
        <p:spPr bwMode="auto">
          <a:xfrm>
            <a:off x="5264150" y="1157288"/>
            <a:ext cx="158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aseline="30000">
                <a:solidFill>
                  <a:srgbClr val="FFFF00"/>
                </a:solidFill>
              </a:rPr>
              <a:t>6</a:t>
            </a:r>
            <a:r>
              <a:rPr lang="en-US" sz="1800">
                <a:solidFill>
                  <a:srgbClr val="FFFF00"/>
                </a:solidFill>
              </a:rPr>
              <a:t>Li (</a:t>
            </a:r>
            <a:r>
              <a:rPr lang="en-US" sz="1800" baseline="30000">
                <a:solidFill>
                  <a:srgbClr val="FFFF00"/>
                </a:solidFill>
              </a:rPr>
              <a:t>3</a:t>
            </a:r>
            <a:r>
              <a:rPr lang="en-US" sz="1800">
                <a:solidFill>
                  <a:srgbClr val="FFFF00"/>
                </a:solidFill>
              </a:rPr>
              <a:t>He,n) </a:t>
            </a:r>
            <a:r>
              <a:rPr lang="en-US" sz="1800" baseline="30000">
                <a:solidFill>
                  <a:srgbClr val="FFFF00"/>
                </a:solidFill>
              </a:rPr>
              <a:t>8</a:t>
            </a:r>
            <a:r>
              <a:rPr lang="en-US" sz="180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40973" name="TextBox 14"/>
          <p:cNvSpPr txBox="1">
            <a:spLocks noChangeArrowheads="1"/>
          </p:cNvSpPr>
          <p:nvPr/>
        </p:nvSpPr>
        <p:spPr bwMode="auto">
          <a:xfrm>
            <a:off x="0" y="2607557"/>
            <a:ext cx="1414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aseline="30000" dirty="0">
                <a:solidFill>
                  <a:srgbClr val="CF0204"/>
                </a:solidFill>
              </a:rPr>
              <a:t>7</a:t>
            </a:r>
            <a:r>
              <a:rPr lang="en-US" sz="1800" dirty="0">
                <a:solidFill>
                  <a:srgbClr val="CF0204"/>
                </a:solidFill>
              </a:rPr>
              <a:t>Li (</a:t>
            </a:r>
            <a:r>
              <a:rPr lang="en-US" sz="1800" dirty="0" err="1">
                <a:solidFill>
                  <a:srgbClr val="CF0204"/>
                </a:solidFill>
              </a:rPr>
              <a:t>d,p</a:t>
            </a:r>
            <a:r>
              <a:rPr lang="en-US" sz="1800" dirty="0">
                <a:solidFill>
                  <a:srgbClr val="CF0204"/>
                </a:solidFill>
              </a:rPr>
              <a:t>) </a:t>
            </a:r>
            <a:r>
              <a:rPr lang="en-US" sz="1800" baseline="30000" dirty="0">
                <a:solidFill>
                  <a:srgbClr val="CF0204"/>
                </a:solidFill>
              </a:rPr>
              <a:t>8</a:t>
            </a:r>
            <a:r>
              <a:rPr lang="en-US" sz="1800" dirty="0">
                <a:solidFill>
                  <a:srgbClr val="CF0204"/>
                </a:solidFill>
              </a:rPr>
              <a:t>Li</a:t>
            </a:r>
          </a:p>
        </p:txBody>
      </p:sp>
      <p:sp>
        <p:nvSpPr>
          <p:cNvPr id="40974" name="TextBox 15"/>
          <p:cNvSpPr txBox="1">
            <a:spLocks noChangeArrowheads="1"/>
          </p:cNvSpPr>
          <p:nvPr/>
        </p:nvSpPr>
        <p:spPr bwMode="auto">
          <a:xfrm>
            <a:off x="1369307" y="2607556"/>
            <a:ext cx="158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aseline="30000" dirty="0">
                <a:solidFill>
                  <a:srgbClr val="0000FF"/>
                </a:solidFill>
              </a:rPr>
              <a:t>6</a:t>
            </a:r>
            <a:r>
              <a:rPr lang="en-US" sz="1800" dirty="0">
                <a:solidFill>
                  <a:srgbClr val="0000FF"/>
                </a:solidFill>
              </a:rPr>
              <a:t>Li (</a:t>
            </a:r>
            <a:r>
              <a:rPr lang="en-US" sz="1800" baseline="30000" dirty="0">
                <a:solidFill>
                  <a:srgbClr val="0000FF"/>
                </a:solidFill>
              </a:rPr>
              <a:t>3</a:t>
            </a:r>
            <a:r>
              <a:rPr lang="en-US" sz="1800" dirty="0">
                <a:solidFill>
                  <a:srgbClr val="0000FF"/>
                </a:solidFill>
              </a:rPr>
              <a:t>He,n) </a:t>
            </a:r>
            <a:r>
              <a:rPr lang="en-US" sz="1800" baseline="30000" dirty="0">
                <a:solidFill>
                  <a:srgbClr val="0000FF"/>
                </a:solidFill>
              </a:rPr>
              <a:t>8</a:t>
            </a:r>
            <a:r>
              <a:rPr lang="en-US" sz="1800" dirty="0">
                <a:solidFill>
                  <a:srgbClr val="0000FF"/>
                </a:solidFill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34" y="3157024"/>
            <a:ext cx="4148667" cy="2964143"/>
          </a:xfrm>
          <a:prstGeom prst="rect">
            <a:avLst/>
          </a:prstGeom>
        </p:spPr>
      </p:pic>
      <p:sp>
        <p:nvSpPr>
          <p:cNvPr id="40970" name="TextBox 5"/>
          <p:cNvSpPr txBox="1">
            <a:spLocks noChangeArrowheads="1"/>
          </p:cNvSpPr>
          <p:nvPr/>
        </p:nvSpPr>
        <p:spPr bwMode="auto">
          <a:xfrm>
            <a:off x="2546703" y="5548665"/>
            <a:ext cx="1362075" cy="307975"/>
          </a:xfrm>
          <a:prstGeom prst="rect">
            <a:avLst/>
          </a:prstGeom>
          <a:solidFill>
            <a:srgbClr val="FFFE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INFN, </a:t>
            </a:r>
            <a:r>
              <a:rPr lang="en-US" sz="1400" dirty="0" err="1"/>
              <a:t>Legnaro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628444" y="3809998"/>
            <a:ext cx="4360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baseline="30000" dirty="0" smtClean="0"/>
              <a:t>8</a:t>
            </a:r>
            <a:r>
              <a:rPr lang="en-US" sz="1800" b="1" dirty="0" smtClean="0"/>
              <a:t>Li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90</a:t>
            </a:r>
            <a:r>
              <a:rPr lang="en-US" sz="1800" dirty="0"/>
              <a:t>±18 </a:t>
            </a:r>
            <a:r>
              <a:rPr lang="en-US" sz="1800" dirty="0" err="1"/>
              <a:t>mb</a:t>
            </a:r>
            <a:r>
              <a:rPr lang="en-US" sz="1800" dirty="0"/>
              <a:t> at </a:t>
            </a:r>
            <a:r>
              <a:rPr lang="en-US" sz="1800" dirty="0" err="1"/>
              <a:t>E</a:t>
            </a:r>
            <a:r>
              <a:rPr lang="en-US" sz="1800" baseline="-25000" dirty="0" err="1"/>
              <a:t>lab</a:t>
            </a:r>
            <a:r>
              <a:rPr lang="en-US" sz="1800" dirty="0"/>
              <a:t>(7Li) = 25 </a:t>
            </a:r>
            <a:r>
              <a:rPr lang="en-US" sz="1800" dirty="0" smtClean="0"/>
              <a:t>MeV, between 6 and 10 degrees.</a:t>
            </a:r>
          </a:p>
          <a:p>
            <a:endParaRPr lang="en-US" sz="1800" dirty="0"/>
          </a:p>
          <a:p>
            <a:r>
              <a:rPr lang="en-US" sz="1800" b="1" baseline="30000" dirty="0" smtClean="0"/>
              <a:t>8</a:t>
            </a:r>
            <a:r>
              <a:rPr lang="en-US" sz="1800" b="1" dirty="0" smtClean="0"/>
              <a:t>B</a:t>
            </a:r>
          </a:p>
          <a:p>
            <a:r>
              <a:rPr lang="en-US" sz="1800" dirty="0"/>
              <a:t>V</a:t>
            </a:r>
            <a:r>
              <a:rPr lang="en-US" sz="1800" dirty="0" smtClean="0"/>
              <a:t>ery good agreement with theory, for </a:t>
            </a:r>
            <a:r>
              <a:rPr lang="en-US" sz="1800" dirty="0"/>
              <a:t>beam energies </a:t>
            </a:r>
            <a:r>
              <a:rPr lang="en-US" sz="1800" dirty="0" smtClean="0"/>
              <a:t>available for the test (need experiments at 20MeV to 25 MeV)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1" name="Group 35"/>
          <p:cNvGrpSpPr>
            <a:grpSpLocks/>
          </p:cNvGrpSpPr>
          <p:nvPr/>
        </p:nvGrpSpPr>
        <p:grpSpPr bwMode="auto">
          <a:xfrm>
            <a:off x="279047" y="854780"/>
            <a:ext cx="8353425" cy="5819775"/>
            <a:chOff x="158" y="600"/>
            <a:chExt cx="5262" cy="3666"/>
          </a:xfrm>
        </p:grpSpPr>
        <p:pic>
          <p:nvPicPr>
            <p:cNvPr id="14360" name="Picture 24" descr="Graph577_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00"/>
              <a:ext cx="5262" cy="366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4361" name="AutoShape 25"/>
            <p:cNvSpPr>
              <a:spLocks noChangeArrowheads="1"/>
            </p:cNvSpPr>
            <p:nvPr/>
          </p:nvSpPr>
          <p:spPr bwMode="auto">
            <a:xfrm>
              <a:off x="1247" y="1117"/>
              <a:ext cx="130" cy="13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AutoShape 26"/>
            <p:cNvSpPr>
              <a:spLocks noChangeArrowheads="1"/>
            </p:cNvSpPr>
            <p:nvPr/>
          </p:nvSpPr>
          <p:spPr bwMode="auto">
            <a:xfrm>
              <a:off x="1474" y="1253"/>
              <a:ext cx="130" cy="13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AutoShape 27"/>
            <p:cNvSpPr>
              <a:spLocks noChangeArrowheads="1"/>
            </p:cNvSpPr>
            <p:nvPr/>
          </p:nvSpPr>
          <p:spPr bwMode="auto">
            <a:xfrm>
              <a:off x="1746" y="1344"/>
              <a:ext cx="130" cy="13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AutoShape 28"/>
            <p:cNvSpPr>
              <a:spLocks noChangeArrowheads="1"/>
            </p:cNvSpPr>
            <p:nvPr/>
          </p:nvSpPr>
          <p:spPr bwMode="auto">
            <a:xfrm>
              <a:off x="2018" y="1525"/>
              <a:ext cx="130" cy="13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2426" y="1933"/>
              <a:ext cx="130" cy="13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AutoShape 30"/>
            <p:cNvSpPr>
              <a:spLocks noChangeArrowheads="1"/>
            </p:cNvSpPr>
            <p:nvPr/>
          </p:nvSpPr>
          <p:spPr bwMode="auto">
            <a:xfrm>
              <a:off x="3198" y="2115"/>
              <a:ext cx="130" cy="13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7" name="AutoShape 31"/>
            <p:cNvSpPr>
              <a:spLocks noChangeArrowheads="1"/>
            </p:cNvSpPr>
            <p:nvPr/>
          </p:nvSpPr>
          <p:spPr bwMode="auto">
            <a:xfrm>
              <a:off x="3923" y="1797"/>
              <a:ext cx="130" cy="13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AutoShape 32"/>
            <p:cNvSpPr>
              <a:spLocks noChangeArrowheads="1"/>
            </p:cNvSpPr>
            <p:nvPr/>
          </p:nvSpPr>
          <p:spPr bwMode="auto">
            <a:xfrm>
              <a:off x="4468" y="1706"/>
              <a:ext cx="130" cy="136"/>
            </a:xfrm>
            <a:prstGeom prst="diamond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2472" y="912"/>
              <a:ext cx="1996" cy="2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GB">
                  <a:cs typeface="Arial Unicode MS" charset="0"/>
                </a:rPr>
                <a:t>THIS WORK - </a:t>
              </a:r>
            </a:p>
          </p:txBody>
        </p:sp>
        <p:sp>
          <p:nvSpPr>
            <p:cNvPr id="14370" name="AutoShape 34"/>
            <p:cNvSpPr>
              <a:spLocks noChangeArrowheads="1"/>
            </p:cNvSpPr>
            <p:nvPr/>
          </p:nvSpPr>
          <p:spPr bwMode="auto">
            <a:xfrm>
              <a:off x="3821" y="935"/>
              <a:ext cx="182" cy="182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39433" y="138114"/>
            <a:ext cx="882808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4200" kern="0" baseline="30000" dirty="0">
                <a:solidFill>
                  <a:srgbClr val="000099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8</a:t>
            </a:r>
            <a:r>
              <a:rPr lang="en-US" sz="4200" kern="0" dirty="0">
                <a:solidFill>
                  <a:srgbClr val="000099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B </a:t>
            </a:r>
            <a:r>
              <a:rPr lang="en-US" sz="4200" kern="0" dirty="0" smtClean="0">
                <a:solidFill>
                  <a:srgbClr val="000099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rPr>
              <a:t>production (Preliminary)</a:t>
            </a:r>
            <a:endParaRPr lang="en-US" sz="4200" kern="0" dirty="0">
              <a:solidFill>
                <a:srgbClr val="000099"/>
              </a:solidFill>
              <a:latin typeface="+mj-lt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2012-21-06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GDR Neutrino, Elena Wildner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01A511-E24B-C94F-929E-EE9EF6444B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731662" y="212725"/>
            <a:ext cx="8343900" cy="1062038"/>
          </a:xfrm>
        </p:spPr>
        <p:txBody>
          <a:bodyPr tIns="352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sk-SK" baseline="33000" dirty="0">
                <a:solidFill>
                  <a:srgbClr val="FF0000"/>
                </a:solidFill>
                <a:latin typeface="Garamond" charset="0"/>
              </a:rPr>
              <a:t>18</a:t>
            </a:r>
            <a:r>
              <a:rPr lang="sk-SK" dirty="0">
                <a:solidFill>
                  <a:srgbClr val="FF0000"/>
                </a:solidFill>
                <a:latin typeface="Garamond" charset="0"/>
              </a:rPr>
              <a:t>Ne</a:t>
            </a:r>
            <a:r>
              <a:rPr lang="sk-SK" dirty="0">
                <a:latin typeface="Garamond" charset="0"/>
              </a:rPr>
              <a:t> </a:t>
            </a:r>
            <a:r>
              <a:rPr lang="en-US" dirty="0">
                <a:latin typeface="Garamond" charset="0"/>
              </a:rPr>
              <a:t>Experiments for Beta </a:t>
            </a:r>
            <a:r>
              <a:rPr lang="en-US" dirty="0" smtClean="0">
                <a:latin typeface="Garamond" charset="0"/>
              </a:rPr>
              <a:t>Beams 1</a:t>
            </a:r>
            <a:endParaRPr lang="en-US" dirty="0">
              <a:latin typeface="Garamond" charset="0"/>
            </a:endParaRPr>
          </a:p>
        </p:txBody>
      </p:sp>
      <p:sp>
        <p:nvSpPr>
          <p:cNvPr id="45058" name="TextBox 12"/>
          <p:cNvSpPr txBox="1">
            <a:spLocks noChangeArrowheads="1"/>
          </p:cNvSpPr>
          <p:nvPr/>
        </p:nvSpPr>
        <p:spPr bwMode="auto">
          <a:xfrm>
            <a:off x="282223" y="1130831"/>
            <a:ext cx="867833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 eaLnBrk="1" hangingPunct="1">
              <a:buClr>
                <a:srgbClr val="CF0000"/>
              </a:buClr>
              <a:buSzPct val="75000"/>
              <a:buFont typeface="Wingdings" charset="2"/>
              <a:buChar char="u"/>
            </a:pPr>
            <a:r>
              <a:rPr lang="en-US" dirty="0">
                <a:solidFill>
                  <a:srgbClr val="CF0000"/>
                </a:solidFill>
              </a:rPr>
              <a:t>Molten salt </a:t>
            </a:r>
            <a:r>
              <a:rPr lang="en-US" dirty="0"/>
              <a:t>loop experiment to produce 18Ne </a:t>
            </a:r>
            <a:endParaRPr lang="en-US" dirty="0" smtClean="0"/>
          </a:p>
          <a:p>
            <a:pPr marL="342900" indent="-342900" eaLnBrk="1" hangingPunct="1">
              <a:buClr>
                <a:srgbClr val="CF0000"/>
              </a:buClr>
              <a:buSzPct val="75000"/>
              <a:buFont typeface="Wingdings" charset="2"/>
              <a:buChar char="u"/>
            </a:pPr>
            <a:r>
              <a:rPr lang="en-US" dirty="0"/>
              <a:t>T</a:t>
            </a:r>
            <a:r>
              <a:rPr lang="en-US" dirty="0" smtClean="0"/>
              <a:t>ests with beam  </a:t>
            </a:r>
            <a:r>
              <a:rPr lang="en-US" dirty="0"/>
              <a:t>at CERN &amp; LPSC (Grenoble</a:t>
            </a:r>
            <a:r>
              <a:rPr lang="en-US" dirty="0" smtClean="0"/>
              <a:t>) in June 2012</a:t>
            </a:r>
          </a:p>
          <a:p>
            <a:pPr lvl="2" eaLnBrk="1" hangingPunct="1">
              <a:buClr>
                <a:srgbClr val="CF0000"/>
              </a:buClr>
              <a:buSzPct val="75000"/>
              <a:buFont typeface="Wingdings" charset="2"/>
              <a:buChar char="u"/>
            </a:pPr>
            <a:endParaRPr lang="en-US" sz="1600" dirty="0">
              <a:solidFill>
                <a:srgbClr val="FF0000"/>
              </a:solidFill>
            </a:endParaRPr>
          </a:p>
          <a:p>
            <a:pPr marL="342900" indent="-342900" eaLnBrk="1" hangingPunct="1">
              <a:buClr>
                <a:srgbClr val="CF0000"/>
              </a:buClr>
              <a:buSzPct val="75000"/>
              <a:buFont typeface="Wingdings" charset="2"/>
              <a:buChar char="u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eaLnBrk="1" hangingPunct="1">
              <a:buClr>
                <a:srgbClr val="CF0000"/>
              </a:buClr>
              <a:buSzPct val="75000"/>
              <a:buFont typeface="Wingdings" charset="2"/>
              <a:buChar char="u"/>
            </a:pPr>
            <a:endParaRPr lang="en-US" sz="1800" dirty="0"/>
          </a:p>
        </p:txBody>
      </p:sp>
      <p:sp>
        <p:nvSpPr>
          <p:cNvPr id="45059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45060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81023D-A3F9-674E-985B-3D03FE0F117F}" type="slidenum">
              <a:rPr lang="en-US" sz="1200">
                <a:latin typeface="Garamond" charset="0"/>
              </a:rPr>
              <a:pPr eaLnBrk="1" hangingPunct="1"/>
              <a:t>15</a:t>
            </a:fld>
            <a:endParaRPr lang="en-US" sz="1200">
              <a:latin typeface="Garamond" charset="0"/>
            </a:endParaRPr>
          </a:p>
        </p:txBody>
      </p:sp>
      <p:sp>
        <p:nvSpPr>
          <p:cNvPr id="45061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1713970" y="6392334"/>
            <a:ext cx="5228695" cy="2926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 dirty="0">
              <a:latin typeface="Garamond" charset="0"/>
            </a:endParaRPr>
          </a:p>
        </p:txBody>
      </p:sp>
      <p:sp>
        <p:nvSpPr>
          <p:cNvPr id="45064" name="Rectangle 3"/>
          <p:cNvSpPr txBox="1">
            <a:spLocks noChangeArrowheads="1"/>
          </p:cNvSpPr>
          <p:nvPr/>
        </p:nvSpPr>
        <p:spPr bwMode="auto">
          <a:xfrm>
            <a:off x="404813" y="5622925"/>
            <a:ext cx="83327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65000"/>
            </a:pPr>
            <a:r>
              <a:rPr lang="en-US" sz="1900" baseline="30000" dirty="0"/>
              <a:t>18</a:t>
            </a:r>
            <a:r>
              <a:rPr lang="en-US" sz="1900" dirty="0"/>
              <a:t>Ne production rate estimated to  </a:t>
            </a:r>
            <a:r>
              <a:rPr lang="en-US" sz="1900" dirty="0" smtClean="0">
                <a:solidFill>
                  <a:srgbClr val="0000FF"/>
                </a:solidFill>
              </a:rPr>
              <a:t>0.9 </a:t>
            </a:r>
            <a:r>
              <a:rPr lang="en-US" sz="1900" dirty="0">
                <a:solidFill>
                  <a:srgbClr val="0000FF"/>
                </a:solidFill>
              </a:rPr>
              <a:t>x10</a:t>
            </a:r>
            <a:r>
              <a:rPr lang="en-US" sz="1900" baseline="30000" dirty="0">
                <a:solidFill>
                  <a:srgbClr val="0000FF"/>
                </a:solidFill>
              </a:rPr>
              <a:t>13</a:t>
            </a:r>
            <a:r>
              <a:rPr lang="en-US" sz="1900" dirty="0">
                <a:solidFill>
                  <a:srgbClr val="0000FF"/>
                </a:solidFill>
              </a:rPr>
              <a:t> ions/s </a:t>
            </a:r>
            <a:r>
              <a:rPr lang="en-US" sz="1900" dirty="0"/>
              <a:t>(dc) for 960 kW on target.</a:t>
            </a:r>
          </a:p>
        </p:txBody>
      </p:sp>
      <p:pic>
        <p:nvPicPr>
          <p:cNvPr id="2" name="Picture 1" descr="MoltenSal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11" y="2075564"/>
            <a:ext cx="4755444" cy="3249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5222" y="4529666"/>
            <a:ext cx="227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CERN ISOLDE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800100" y="269169"/>
            <a:ext cx="8343900" cy="1062038"/>
          </a:xfrm>
        </p:spPr>
        <p:txBody>
          <a:bodyPr tIns="352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sk-SK" baseline="33000" dirty="0">
                <a:solidFill>
                  <a:srgbClr val="FF0000"/>
                </a:solidFill>
                <a:latin typeface="Garamond" charset="0"/>
              </a:rPr>
              <a:t>18</a:t>
            </a:r>
            <a:r>
              <a:rPr lang="sk-SK" dirty="0">
                <a:solidFill>
                  <a:srgbClr val="FF0000"/>
                </a:solidFill>
                <a:latin typeface="Garamond" charset="0"/>
              </a:rPr>
              <a:t>Ne</a:t>
            </a:r>
            <a:r>
              <a:rPr lang="sk-SK" dirty="0">
                <a:latin typeface="Garamond" charset="0"/>
              </a:rPr>
              <a:t> </a:t>
            </a:r>
            <a:r>
              <a:rPr lang="en-US" dirty="0">
                <a:latin typeface="Garamond" charset="0"/>
              </a:rPr>
              <a:t>Experiments for Beta </a:t>
            </a:r>
            <a:r>
              <a:rPr lang="en-US" dirty="0" smtClean="0">
                <a:latin typeface="Garamond" charset="0"/>
              </a:rPr>
              <a:t>Beams 2</a:t>
            </a:r>
            <a:endParaRPr lang="en-US" dirty="0">
              <a:latin typeface="Garamond" charset="0"/>
            </a:endParaRPr>
          </a:p>
        </p:txBody>
      </p:sp>
      <p:sp>
        <p:nvSpPr>
          <p:cNvPr id="45059" name="Date Placeholder 10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45060" name="Slide Number Placeholder 1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81023D-A3F9-674E-985B-3D03FE0F117F}" type="slidenum">
              <a:rPr lang="en-US" sz="1200">
                <a:latin typeface="Garamond" charset="0"/>
              </a:rPr>
              <a:pPr eaLnBrk="1" hangingPunct="1"/>
              <a:t>16</a:t>
            </a:fld>
            <a:endParaRPr lang="en-US" sz="1200">
              <a:latin typeface="Garamond" charset="0"/>
            </a:endParaRPr>
          </a:p>
        </p:txBody>
      </p:sp>
      <p:sp>
        <p:nvSpPr>
          <p:cNvPr id="45061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1544638" y="6378222"/>
            <a:ext cx="5299251" cy="3067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latin typeface="Garamond" charset="0"/>
              </a:rPr>
              <a:t>GDR Neutrino, Elena Wildner</a:t>
            </a:r>
            <a:endParaRPr lang="en-US" sz="1200" dirty="0">
              <a:latin typeface="Garamon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667" y="3372514"/>
            <a:ext cx="87912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r>
              <a:rPr lang="en-US" sz="2000" dirty="0" smtClean="0"/>
              <a:t>NaF:ZrF4 sublimation of ZrF4 limits </a:t>
            </a:r>
            <a:r>
              <a:rPr lang="en-US" sz="2000" dirty="0"/>
              <a:t>its use in a molten salt loop. </a:t>
            </a:r>
            <a:endParaRPr lang="en-US" sz="2000" dirty="0" smtClean="0"/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endParaRPr lang="en-US" sz="2000" dirty="0"/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r>
              <a:rPr lang="en-US" sz="2000" dirty="0"/>
              <a:t>E</a:t>
            </a:r>
            <a:r>
              <a:rPr lang="en-US" sz="2000" dirty="0" smtClean="0"/>
              <a:t>utectic </a:t>
            </a:r>
            <a:r>
              <a:rPr lang="en-US" sz="2000" dirty="0"/>
              <a:t>binary </a:t>
            </a:r>
            <a:r>
              <a:rPr lang="en-US" sz="2000" dirty="0" err="1"/>
              <a:t>NaF:LiF</a:t>
            </a:r>
            <a:r>
              <a:rPr lang="en-US" sz="2000" dirty="0"/>
              <a:t> </a:t>
            </a:r>
            <a:r>
              <a:rPr lang="en-US" sz="2000" dirty="0" smtClean="0"/>
              <a:t>system: ongoing experiments</a:t>
            </a:r>
          </a:p>
          <a:p>
            <a:pPr>
              <a:buClr>
                <a:srgbClr val="CF0000"/>
              </a:buClr>
            </a:pPr>
            <a:endParaRPr lang="en-US" sz="2000" dirty="0"/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r>
              <a:rPr lang="en-US" sz="2000" dirty="0" smtClean="0"/>
              <a:t>The </a:t>
            </a:r>
            <a:r>
              <a:rPr lang="en-US" sz="2000" dirty="0"/>
              <a:t>effects of temperature and proton beam impact, which strongly affects the release efficiency in molten </a:t>
            </a:r>
            <a:r>
              <a:rPr lang="en-US" sz="2000" dirty="0" smtClean="0"/>
              <a:t>targets, are measured. </a:t>
            </a:r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endParaRPr lang="en-US" sz="2000" dirty="0" smtClean="0"/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r>
              <a:rPr lang="en-US" sz="2000" dirty="0" smtClean="0"/>
              <a:t>Results expected </a:t>
            </a:r>
            <a:r>
              <a:rPr lang="en-US" sz="2000" dirty="0" smtClean="0"/>
              <a:t>July, seem to confirm expectations (as of today)</a:t>
            </a:r>
            <a:endParaRPr lang="en-US" sz="2000" dirty="0"/>
          </a:p>
        </p:txBody>
      </p:sp>
      <p:pic>
        <p:nvPicPr>
          <p:cNvPr id="10" name="Picture 9" descr="MoltenSal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23" y="1086556"/>
            <a:ext cx="2994309" cy="20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190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7CC65C-37F5-7046-8B72-7C524FE87BFD}" type="slidenum">
              <a:rPr lang="en-US" sz="1200">
                <a:latin typeface="Garamond" charset="0"/>
              </a:rPr>
              <a:pPr eaLnBrk="1" hangingPunct="1"/>
              <a:t>17</a:t>
            </a:fld>
            <a:endParaRPr lang="en-US" sz="1200">
              <a:latin typeface="Garamond" charset="0"/>
            </a:endParaRPr>
          </a:p>
        </p:txBody>
      </p:sp>
      <p:sp>
        <p:nvSpPr>
          <p:cNvPr id="53252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F39B0D3-2384-6B4D-972F-5A3E46EF94C3}" type="slidenum">
              <a:rPr lang="en-US" sz="1200">
                <a:latin typeface="Garamond" charset="0"/>
              </a:rPr>
              <a:pPr algn="r" eaLnBrk="1" hangingPunct="1"/>
              <a:t>17</a:t>
            </a:fld>
            <a:endParaRPr lang="en-US" sz="1200">
              <a:latin typeface="Garamond" charset="0"/>
            </a:endParaRPr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5391" y="310974"/>
            <a:ext cx="7800975" cy="531812"/>
          </a:xfrm>
        </p:spPr>
        <p:txBody>
          <a:bodyPr/>
          <a:lstStyle/>
          <a:p>
            <a:r>
              <a:rPr lang="en-US" sz="4000" dirty="0">
                <a:latin typeface="Garamond" charset="0"/>
              </a:rPr>
              <a:t>Duty factor in DR </a:t>
            </a:r>
            <a:r>
              <a:rPr lang="en-US" sz="4000" dirty="0" smtClean="0">
                <a:solidFill>
                  <a:srgbClr val="FF0000"/>
                </a:solidFill>
                <a:latin typeface="Garamond" charset="0"/>
              </a:rPr>
              <a:t>small</a:t>
            </a:r>
            <a:r>
              <a:rPr lang="en-US" sz="4000" dirty="0" smtClean="0">
                <a:latin typeface="Garamond" charset="0"/>
              </a:rPr>
              <a:t> </a:t>
            </a:r>
            <a:r>
              <a:rPr lang="en-US" sz="4000" dirty="0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smtClean="0">
                <a:latin typeface="Garamond" charset="0"/>
              </a:rPr>
              <a:t>13</a:t>
            </a:r>
            <a:endParaRPr lang="en-GB" sz="4000" baseline="-25000" dirty="0">
              <a:latin typeface="Garamond" charset="0"/>
            </a:endParaRPr>
          </a:p>
        </p:txBody>
      </p:sp>
      <p:sp>
        <p:nvSpPr>
          <p:cNvPr id="53254" name="Oval 9"/>
          <p:cNvSpPr>
            <a:spLocks noChangeArrowheads="1"/>
          </p:cNvSpPr>
          <p:nvPr/>
        </p:nvSpPr>
        <p:spPr bwMode="auto">
          <a:xfrm>
            <a:off x="757238" y="3886723"/>
            <a:ext cx="1892300" cy="1803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53255" name="Rectangle 11"/>
          <p:cNvSpPr>
            <a:spLocks noChangeArrowheads="1"/>
          </p:cNvSpPr>
          <p:nvPr/>
        </p:nvSpPr>
        <p:spPr bwMode="auto">
          <a:xfrm>
            <a:off x="1774825" y="3874023"/>
            <a:ext cx="4991100" cy="18049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53256" name="Oval 13"/>
          <p:cNvSpPr>
            <a:spLocks noChangeArrowheads="1"/>
          </p:cNvSpPr>
          <p:nvPr/>
        </p:nvSpPr>
        <p:spPr bwMode="auto">
          <a:xfrm>
            <a:off x="5419725" y="3539060"/>
            <a:ext cx="42863" cy="762000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53257" name="Oval 14"/>
          <p:cNvSpPr>
            <a:spLocks noChangeArrowheads="1"/>
          </p:cNvSpPr>
          <p:nvPr/>
        </p:nvSpPr>
        <p:spPr bwMode="auto">
          <a:xfrm>
            <a:off x="4989513" y="3527948"/>
            <a:ext cx="42862" cy="762000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53258" name="Oval 15"/>
          <p:cNvSpPr>
            <a:spLocks noChangeArrowheads="1"/>
          </p:cNvSpPr>
          <p:nvPr/>
        </p:nvSpPr>
        <p:spPr bwMode="auto">
          <a:xfrm>
            <a:off x="4876800" y="3529535"/>
            <a:ext cx="42863" cy="762000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53259" name="Oval 16"/>
          <p:cNvSpPr>
            <a:spLocks noChangeArrowheads="1"/>
          </p:cNvSpPr>
          <p:nvPr/>
        </p:nvSpPr>
        <p:spPr bwMode="auto">
          <a:xfrm>
            <a:off x="4624388" y="3531123"/>
            <a:ext cx="42862" cy="762000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53260" name="Oval 17"/>
          <p:cNvSpPr>
            <a:spLocks noChangeArrowheads="1"/>
          </p:cNvSpPr>
          <p:nvPr/>
        </p:nvSpPr>
        <p:spPr bwMode="auto">
          <a:xfrm>
            <a:off x="4740275" y="3545410"/>
            <a:ext cx="42863" cy="762000"/>
          </a:xfrm>
          <a:prstGeom prst="ellipse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53261" name="Oval 10"/>
          <p:cNvSpPr>
            <a:spLocks noChangeArrowheads="1"/>
          </p:cNvSpPr>
          <p:nvPr/>
        </p:nvSpPr>
        <p:spPr bwMode="auto">
          <a:xfrm>
            <a:off x="5813425" y="3881960"/>
            <a:ext cx="1892300" cy="179546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53262" name="Rectangle 12"/>
          <p:cNvSpPr>
            <a:spLocks noChangeArrowheads="1"/>
          </p:cNvSpPr>
          <p:nvPr/>
        </p:nvSpPr>
        <p:spPr bwMode="auto">
          <a:xfrm>
            <a:off x="1755775" y="3886723"/>
            <a:ext cx="1022350" cy="1785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53263" name="Rectangle 12"/>
          <p:cNvSpPr>
            <a:spLocks noChangeArrowheads="1"/>
          </p:cNvSpPr>
          <p:nvPr/>
        </p:nvSpPr>
        <p:spPr bwMode="auto">
          <a:xfrm>
            <a:off x="5753100" y="3886723"/>
            <a:ext cx="1022350" cy="1785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sv-SE" sz="1600"/>
          </a:p>
        </p:txBody>
      </p:sp>
      <p:sp>
        <p:nvSpPr>
          <p:cNvPr id="53264" name="Text Box 18"/>
          <p:cNvSpPr txBox="1">
            <a:spLocks noChangeArrowheads="1"/>
          </p:cNvSpPr>
          <p:nvPr/>
        </p:nvSpPr>
        <p:spPr bwMode="auto">
          <a:xfrm>
            <a:off x="1223963" y="4412185"/>
            <a:ext cx="611028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r>
              <a:rPr lang="sv-SE" sz="1600" b="1" dirty="0" smtClean="0"/>
              <a:t> 20 </a:t>
            </a:r>
            <a:r>
              <a:rPr lang="sv-SE" sz="1600" b="1" dirty="0" err="1"/>
              <a:t>bunches</a:t>
            </a:r>
            <a:r>
              <a:rPr lang="sv-SE" sz="1600" b="1" dirty="0"/>
              <a:t>,  5.2 </a:t>
            </a:r>
            <a:r>
              <a:rPr lang="sv-SE" sz="1600" b="1" dirty="0" err="1"/>
              <a:t>ns</a:t>
            </a:r>
            <a:r>
              <a:rPr lang="sv-SE" sz="1600" b="1" dirty="0"/>
              <a:t> long, </a:t>
            </a:r>
            <a:r>
              <a:rPr lang="sv-SE" sz="1600" b="1" dirty="0" err="1"/>
              <a:t>distance</a:t>
            </a:r>
            <a:r>
              <a:rPr lang="sv-SE" sz="1600" b="1" dirty="0"/>
              <a:t> 23*4 </a:t>
            </a:r>
            <a:r>
              <a:rPr lang="sv-SE" sz="1600" b="1" dirty="0" err="1"/>
              <a:t>nanosseconds</a:t>
            </a:r>
            <a:endParaRPr lang="sv-SE" sz="1600" b="1" dirty="0"/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r>
              <a:rPr lang="sv-SE" sz="1600" b="1" dirty="0"/>
              <a:t> </a:t>
            </a:r>
            <a:r>
              <a:rPr lang="sv-SE" sz="1600" b="1" dirty="0" err="1"/>
              <a:t>filling</a:t>
            </a:r>
            <a:r>
              <a:rPr lang="sv-SE" sz="1600" b="1" dirty="0"/>
              <a:t> 1/11 </a:t>
            </a:r>
            <a:r>
              <a:rPr lang="sv-SE" sz="1600" b="1" dirty="0" err="1"/>
              <a:t>of</a:t>
            </a:r>
            <a:r>
              <a:rPr lang="sv-SE" sz="1600" b="1" dirty="0"/>
              <a:t> the </a:t>
            </a:r>
            <a:r>
              <a:rPr lang="sv-SE" sz="1600" b="1" dirty="0" err="1"/>
              <a:t>Decay</a:t>
            </a:r>
            <a:r>
              <a:rPr lang="sv-SE" sz="1600" b="1" dirty="0"/>
              <a:t> Ring, </a:t>
            </a:r>
            <a:r>
              <a:rPr lang="sv-SE" sz="1600" b="1" dirty="0" err="1"/>
              <a:t>repeated</a:t>
            </a:r>
            <a:r>
              <a:rPr lang="sv-SE" sz="1600" b="1" dirty="0"/>
              <a:t> </a:t>
            </a:r>
            <a:r>
              <a:rPr lang="sv-SE" sz="1600" b="1" dirty="0" err="1"/>
              <a:t>every</a:t>
            </a:r>
            <a:r>
              <a:rPr lang="sv-SE" sz="1600" b="1" dirty="0"/>
              <a:t> 23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r>
              <a:rPr lang="sv-SE" sz="1600" b="1" dirty="0"/>
              <a:t> </a:t>
            </a:r>
            <a:r>
              <a:rPr lang="sv-SE" sz="1600" b="1" dirty="0" err="1"/>
              <a:t>microseconds</a:t>
            </a:r>
            <a:endParaRPr lang="sv-SE" sz="1600" b="1" dirty="0"/>
          </a:p>
        </p:txBody>
      </p:sp>
      <p:sp>
        <p:nvSpPr>
          <p:cNvPr id="53265" name="Text Box 20"/>
          <p:cNvSpPr txBox="1">
            <a:spLocks noChangeArrowheads="1"/>
          </p:cNvSpPr>
          <p:nvPr/>
        </p:nvSpPr>
        <p:spPr bwMode="auto">
          <a:xfrm>
            <a:off x="215900" y="1292579"/>
            <a:ext cx="8702322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r>
              <a:rPr lang="sv-SE" dirty="0" smtClean="0"/>
              <a:t>10</a:t>
            </a:r>
            <a:r>
              <a:rPr lang="sv-SE" baseline="30000" dirty="0" smtClean="0"/>
              <a:t>14</a:t>
            </a:r>
            <a:r>
              <a:rPr lang="sv-SE" dirty="0" smtClean="0"/>
              <a:t> </a:t>
            </a:r>
            <a:r>
              <a:rPr lang="sv-SE" dirty="0" err="1" smtClean="0"/>
              <a:t>ions</a:t>
            </a:r>
            <a:r>
              <a:rPr lang="sv-SE" dirty="0"/>
              <a:t> </a:t>
            </a:r>
            <a:r>
              <a:rPr lang="sv-SE" dirty="0" smtClean="0"/>
              <a:t>and ~</a:t>
            </a:r>
            <a:r>
              <a:rPr lang="sv-SE" dirty="0"/>
              <a:t>0.5% </a:t>
            </a:r>
            <a:r>
              <a:rPr lang="sv-SE" dirty="0" err="1"/>
              <a:t>duty</a:t>
            </a:r>
            <a:r>
              <a:rPr lang="sv-SE" dirty="0"/>
              <a:t> </a:t>
            </a:r>
            <a:r>
              <a:rPr lang="sv-SE" dirty="0" err="1" smtClean="0"/>
              <a:t>factor</a:t>
            </a:r>
            <a:r>
              <a:rPr lang="sv-SE" dirty="0" smtClean="0"/>
              <a:t> (</a:t>
            </a:r>
            <a:r>
              <a:rPr lang="sv-SE" dirty="0" err="1" smtClean="0">
                <a:solidFill>
                  <a:srgbClr val="FF0000"/>
                </a:solidFill>
              </a:rPr>
              <a:t>atmospheric</a:t>
            </a:r>
            <a:r>
              <a:rPr lang="sv-SE" dirty="0" smtClean="0"/>
              <a:t> </a:t>
            </a:r>
            <a:r>
              <a:rPr lang="sv-SE" dirty="0" err="1">
                <a:solidFill>
                  <a:srgbClr val="FF0000"/>
                </a:solidFill>
              </a:rPr>
              <a:t>background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suppression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in the </a:t>
            </a:r>
            <a:r>
              <a:rPr lang="sv-SE" dirty="0" err="1" smtClean="0"/>
              <a:t>detector</a:t>
            </a:r>
            <a:r>
              <a:rPr lang="sv-SE" dirty="0" smtClean="0"/>
              <a:t>)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endParaRPr lang="sv-SE" dirty="0"/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r>
              <a:rPr lang="sv-SE" dirty="0" smtClean="0"/>
              <a:t>RF system </a:t>
            </a:r>
            <a:r>
              <a:rPr lang="sv-SE" dirty="0" err="1" smtClean="0"/>
              <a:t>fulfilling</a:t>
            </a:r>
            <a:r>
              <a:rPr lang="sv-SE" dirty="0" smtClean="0"/>
              <a:t> </a:t>
            </a:r>
            <a:r>
              <a:rPr lang="sv-SE" dirty="0" err="1" smtClean="0"/>
              <a:t>requirements</a:t>
            </a:r>
            <a:r>
              <a:rPr lang="sv-SE" dirty="0" smtClean="0"/>
              <a:t> has </a:t>
            </a:r>
            <a:r>
              <a:rPr lang="sv-SE" dirty="0" err="1" smtClean="0"/>
              <a:t>recently</a:t>
            </a:r>
            <a:r>
              <a:rPr lang="sv-SE" dirty="0" smtClean="0"/>
              <a:t> </a:t>
            </a:r>
            <a:r>
              <a:rPr lang="sv-SE" dirty="0" err="1" smtClean="0"/>
              <a:t>been</a:t>
            </a:r>
            <a:r>
              <a:rPr lang="sv-SE" dirty="0" smtClean="0"/>
              <a:t> </a:t>
            </a:r>
            <a:r>
              <a:rPr lang="sv-SE" dirty="0" err="1" smtClean="0"/>
              <a:t>designed</a:t>
            </a:r>
            <a:r>
              <a:rPr lang="sv-SE" dirty="0" smtClean="0"/>
              <a:t> and </a:t>
            </a:r>
            <a:r>
              <a:rPr lang="sv-SE" dirty="0" err="1" smtClean="0"/>
              <a:t>costed</a:t>
            </a:r>
            <a:endParaRPr lang="sv-SE" dirty="0" smtClean="0"/>
          </a:p>
        </p:txBody>
      </p:sp>
      <p:sp>
        <p:nvSpPr>
          <p:cNvPr id="53266" name="Slide Number Placeholder 21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3CE8BC3-E5DF-0D4B-BADD-9FC309842340}" type="slidenum">
              <a:rPr lang="en-US" sz="1200">
                <a:latin typeface="Garamond" charset="0"/>
              </a:rPr>
              <a:pPr algn="r" eaLnBrk="1" hangingPunct="1"/>
              <a:t>17</a:t>
            </a:fld>
            <a:endParaRPr lang="en-US" sz="1200">
              <a:latin typeface="Garamond" charset="0"/>
            </a:endParaRPr>
          </a:p>
        </p:txBody>
      </p:sp>
      <p:cxnSp>
        <p:nvCxnSpPr>
          <p:cNvPr id="23" name="Elbow Connector 22"/>
          <p:cNvCxnSpPr/>
          <p:nvPr/>
        </p:nvCxnSpPr>
        <p:spPr bwMode="auto">
          <a:xfrm rot="16200000" flipH="1">
            <a:off x="4679950" y="3799410"/>
            <a:ext cx="1079500" cy="127000"/>
          </a:xfrm>
          <a:prstGeom prst="bentConnector3">
            <a:avLst>
              <a:gd name="adj1" fmla="val 50000"/>
            </a:avLst>
          </a:prstGeom>
          <a:ln w="25400" cap="flat" cmpd="sng" algn="ctr">
            <a:solidFill>
              <a:schemeClr val="accent1"/>
            </a:solidFill>
            <a:prstDash val="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6" descr="PastedGraphic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839913"/>
            <a:ext cx="5135562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C83CBD-E2E8-3C4E-8B54-B9DD960B2B36}" type="slidenum">
              <a:rPr lang="en-US" sz="1200">
                <a:latin typeface="Garamond" charset="0"/>
              </a:rPr>
              <a:pPr eaLnBrk="1" hangingPunct="1"/>
              <a:t>18</a:t>
            </a:fld>
            <a:endParaRPr lang="en-US" sz="1200">
              <a:latin typeface="Garamond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822325" y="215900"/>
            <a:ext cx="7458075" cy="685800"/>
          </a:xfrm>
        </p:spPr>
        <p:txBody>
          <a:bodyPr/>
          <a:lstStyle/>
          <a:p>
            <a:r>
              <a:rPr lang="en-US" sz="3600">
                <a:latin typeface="Garamond" charset="0"/>
              </a:rPr>
              <a:t>CPV dependence on SF (Fréjus option)</a:t>
            </a:r>
            <a:endParaRPr lang="en-US" sz="4000">
              <a:latin typeface="Garamond" charset="0"/>
            </a:endParaRPr>
          </a:p>
        </p:txBody>
      </p:sp>
      <p:sp>
        <p:nvSpPr>
          <p:cNvPr id="55300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86EF78D-6607-F34C-930E-6110F502FB28}" type="slidenum">
              <a:rPr lang="en-US" sz="1200">
                <a:latin typeface="Garamond" charset="0"/>
              </a:rPr>
              <a:pPr algn="r" eaLnBrk="1" hangingPunct="1"/>
              <a:t>18</a:t>
            </a:fld>
            <a:endParaRPr lang="en-US" sz="1200">
              <a:latin typeface="Garamond" charset="0"/>
            </a:endParaRPr>
          </a:p>
        </p:txBody>
      </p:sp>
      <p:sp>
        <p:nvSpPr>
          <p:cNvPr id="55301" name="Rectangle 3"/>
          <p:cNvSpPr txBox="1">
            <a:spLocks noChangeArrowheads="1"/>
          </p:cNvSpPr>
          <p:nvPr/>
        </p:nvSpPr>
        <p:spPr bwMode="auto">
          <a:xfrm>
            <a:off x="239713" y="1058863"/>
            <a:ext cx="86074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9925" indent="-325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</a:pPr>
            <a:r>
              <a:rPr lang="en-US" sz="2000">
                <a:solidFill>
                  <a:srgbClr val="0000FF"/>
                </a:solidFill>
              </a:rPr>
              <a:t>SF 2% seems sufficient for larger sin</a:t>
            </a:r>
            <a:r>
              <a:rPr lang="en-US" sz="2000" baseline="30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  <a:latin typeface="Symbol" charset="0"/>
                <a:cs typeface="Symbol" charset="0"/>
              </a:rPr>
              <a:t>q</a:t>
            </a:r>
            <a:r>
              <a:rPr lang="en-US" sz="2000" baseline="-25000">
                <a:solidFill>
                  <a:srgbClr val="0000FF"/>
                </a:solidFill>
              </a:rPr>
              <a:t>13</a:t>
            </a:r>
            <a:r>
              <a:rPr lang="en-US" sz="2000">
                <a:solidFill>
                  <a:srgbClr val="0000FF"/>
                </a:solidFill>
              </a:rPr>
              <a:t> (0.6% used up till now)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</a:pPr>
            <a:r>
              <a:rPr lang="en-US" sz="2000">
                <a:solidFill>
                  <a:srgbClr val="0000FF"/>
                </a:solidFill>
              </a:rPr>
              <a:t>Permits higher fluxes and reach will increase (needs optimization)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</a:pPr>
            <a:endParaRPr lang="en-US" sz="2800">
              <a:solidFill>
                <a:srgbClr val="0033CD"/>
              </a:solidFill>
            </a:endParaRPr>
          </a:p>
        </p:txBody>
      </p:sp>
      <p:sp>
        <p:nvSpPr>
          <p:cNvPr id="55302" name="Date Placeholder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55303" name="Footer Placeholder 10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55304" name="TextBox 54"/>
          <p:cNvSpPr txBox="1">
            <a:spLocks noChangeArrowheads="1"/>
          </p:cNvSpPr>
          <p:nvPr/>
        </p:nvSpPr>
        <p:spPr bwMode="auto">
          <a:xfrm>
            <a:off x="266700" y="5849938"/>
            <a:ext cx="3224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E. Fernandez, P. Coloma, C. Hansen, E. Wildner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7CC65C-37F5-7046-8B72-7C524FE87BFD}" type="slidenum">
              <a:rPr lang="en-US" sz="1200">
                <a:latin typeface="Garamond" charset="0"/>
              </a:rPr>
              <a:pPr eaLnBrk="1" hangingPunct="1"/>
              <a:t>19</a:t>
            </a:fld>
            <a:endParaRPr lang="en-US" sz="1200">
              <a:latin typeface="Garamond" charset="0"/>
            </a:endParaRPr>
          </a:p>
        </p:txBody>
      </p:sp>
      <p:sp>
        <p:nvSpPr>
          <p:cNvPr id="53252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F39B0D3-2384-6B4D-972F-5A3E46EF94C3}" type="slidenum">
              <a:rPr lang="en-US" sz="1200">
                <a:latin typeface="Garamond" charset="0"/>
              </a:rPr>
              <a:pPr algn="r" eaLnBrk="1" hangingPunct="1"/>
              <a:t>19</a:t>
            </a:fld>
            <a:endParaRPr lang="en-US" sz="1200">
              <a:latin typeface="Garamond" charset="0"/>
            </a:endParaRPr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5391" y="310974"/>
            <a:ext cx="7800975" cy="531812"/>
          </a:xfrm>
        </p:spPr>
        <p:txBody>
          <a:bodyPr/>
          <a:lstStyle/>
          <a:p>
            <a:r>
              <a:rPr lang="en-US" sz="4000" dirty="0">
                <a:latin typeface="Garamond" charset="0"/>
              </a:rPr>
              <a:t>Duty factor in DR </a:t>
            </a:r>
            <a:r>
              <a:rPr lang="en-US" sz="4000" dirty="0" smtClean="0">
                <a:solidFill>
                  <a:srgbClr val="FF0000"/>
                </a:solidFill>
                <a:latin typeface="Garamond" charset="0"/>
              </a:rPr>
              <a:t>large</a:t>
            </a:r>
            <a:r>
              <a:rPr lang="en-US" sz="4000" dirty="0" smtClean="0">
                <a:latin typeface="Garamond" charset="0"/>
              </a:rPr>
              <a:t> </a:t>
            </a:r>
            <a:r>
              <a:rPr lang="en-US" sz="4000" dirty="0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smtClean="0">
                <a:latin typeface="Garamond" charset="0"/>
              </a:rPr>
              <a:t>13</a:t>
            </a:r>
            <a:endParaRPr lang="en-GB" sz="4000" baseline="-25000" dirty="0">
              <a:latin typeface="Garamond" charset="0"/>
            </a:endParaRPr>
          </a:p>
        </p:txBody>
      </p:sp>
      <p:sp>
        <p:nvSpPr>
          <p:cNvPr id="53265" name="Text Box 20"/>
          <p:cNvSpPr txBox="1">
            <a:spLocks noChangeArrowheads="1"/>
          </p:cNvSpPr>
          <p:nvPr/>
        </p:nvSpPr>
        <p:spPr bwMode="auto">
          <a:xfrm>
            <a:off x="526343" y="1546580"/>
            <a:ext cx="8702322" cy="378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r>
              <a:rPr lang="sv-SE" dirty="0" smtClean="0"/>
              <a:t>10</a:t>
            </a:r>
            <a:r>
              <a:rPr lang="sv-SE" baseline="30000" dirty="0" smtClean="0"/>
              <a:t>14</a:t>
            </a:r>
            <a:r>
              <a:rPr lang="sv-SE" dirty="0" smtClean="0"/>
              <a:t> </a:t>
            </a:r>
            <a:r>
              <a:rPr lang="sv-SE" dirty="0" err="1" smtClean="0"/>
              <a:t>ions</a:t>
            </a:r>
            <a:r>
              <a:rPr lang="sv-SE" dirty="0"/>
              <a:t> </a:t>
            </a:r>
            <a:r>
              <a:rPr lang="sv-SE" dirty="0" smtClean="0"/>
              <a:t>and ~2% </a:t>
            </a:r>
            <a:r>
              <a:rPr lang="sv-SE" dirty="0" err="1"/>
              <a:t>duty</a:t>
            </a:r>
            <a:r>
              <a:rPr lang="sv-SE" dirty="0"/>
              <a:t> </a:t>
            </a:r>
            <a:r>
              <a:rPr lang="sv-SE" dirty="0" err="1" smtClean="0"/>
              <a:t>factor</a:t>
            </a:r>
            <a:r>
              <a:rPr lang="sv-SE" dirty="0" smtClean="0"/>
              <a:t> by </a:t>
            </a:r>
            <a:r>
              <a:rPr lang="sv-SE" dirty="0" err="1" smtClean="0"/>
              <a:t>having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bunches</a:t>
            </a:r>
            <a:r>
              <a:rPr lang="sv-SE" dirty="0" smtClean="0"/>
              <a:t>(</a:t>
            </a:r>
            <a:r>
              <a:rPr lang="sv-SE" dirty="0" err="1" smtClean="0">
                <a:solidFill>
                  <a:srgbClr val="FF0000"/>
                </a:solidFill>
              </a:rPr>
              <a:t>atmospheric</a:t>
            </a:r>
            <a:r>
              <a:rPr lang="sv-SE" dirty="0" smtClean="0"/>
              <a:t> </a:t>
            </a:r>
            <a:r>
              <a:rPr lang="sv-SE" dirty="0" err="1">
                <a:solidFill>
                  <a:srgbClr val="FF0000"/>
                </a:solidFill>
              </a:rPr>
              <a:t>background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suppression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/>
              <a:t>in the </a:t>
            </a:r>
            <a:r>
              <a:rPr lang="sv-SE" dirty="0" err="1" smtClean="0"/>
              <a:t>detector</a:t>
            </a:r>
            <a:r>
              <a:rPr lang="sv-SE" dirty="0" smtClean="0"/>
              <a:t>)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endParaRPr lang="sv-SE" sz="1600" dirty="0"/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r>
              <a:rPr lang="sv-SE" dirty="0" smtClean="0"/>
              <a:t>RF system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relaxed</a:t>
            </a:r>
            <a:endParaRPr lang="sv-SE" dirty="0" smtClean="0"/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endParaRPr lang="sv-SE" sz="1600" dirty="0" smtClean="0"/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r>
              <a:rPr lang="sv-SE" dirty="0" err="1" smtClean="0"/>
              <a:t>Optimize</a:t>
            </a:r>
            <a:r>
              <a:rPr lang="sv-SE" dirty="0" smtClean="0"/>
              <a:t> </a:t>
            </a:r>
            <a:r>
              <a:rPr lang="sv-SE" dirty="0" err="1" smtClean="0"/>
              <a:t>intensity</a:t>
            </a:r>
            <a:r>
              <a:rPr lang="sv-SE" dirty="0" smtClean="0"/>
              <a:t> distribution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endParaRPr lang="sv-SE" sz="1600" dirty="0" smtClean="0"/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r>
              <a:rPr lang="sv-SE" dirty="0" err="1" smtClean="0"/>
              <a:t>Beam</a:t>
            </a:r>
            <a:r>
              <a:rPr lang="sv-SE" dirty="0" smtClean="0"/>
              <a:t> </a:t>
            </a:r>
            <a:r>
              <a:rPr lang="sv-SE" dirty="0" err="1" smtClean="0"/>
              <a:t>stability</a:t>
            </a:r>
            <a:r>
              <a:rPr lang="sv-SE" dirty="0" smtClean="0"/>
              <a:t> is </a:t>
            </a:r>
            <a:r>
              <a:rPr lang="sv-SE" dirty="0" err="1" smtClean="0"/>
              <a:t>better</a:t>
            </a:r>
            <a:endParaRPr lang="sv-SE" dirty="0" smtClean="0"/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endParaRPr lang="sv-SE" sz="1600" dirty="0" smtClean="0"/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r>
              <a:rPr lang="sv-SE" dirty="0" err="1" smtClean="0"/>
              <a:t>Higher</a:t>
            </a:r>
            <a:r>
              <a:rPr lang="sv-SE" dirty="0" smtClean="0"/>
              <a:t> neutrino flux ?</a:t>
            </a:r>
          </a:p>
        </p:txBody>
      </p:sp>
      <p:sp>
        <p:nvSpPr>
          <p:cNvPr id="53266" name="Slide Number Placeholder 21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3CE8BC3-E5DF-0D4B-BADD-9FC309842340}" type="slidenum">
              <a:rPr lang="en-US" sz="1200">
                <a:latin typeface="Garamond" charset="0"/>
              </a:rPr>
              <a:pPr algn="r" eaLnBrk="1" hangingPunct="1"/>
              <a:t>19</a:t>
            </a:fld>
            <a:endParaRPr lang="en-US" sz="12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921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F86209-05AA-E146-846B-B2F6BC1747D0}" type="slidenum">
              <a:rPr lang="en-US" sz="1200">
                <a:latin typeface="Garamond" charset="0"/>
              </a:rPr>
              <a:pPr eaLnBrk="1" hangingPunct="1"/>
              <a:t>2</a:t>
            </a:fld>
            <a:endParaRPr lang="en-US" sz="1200">
              <a:latin typeface="Garamond" charset="0"/>
            </a:endParaRP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9220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81E1EF5-3781-E543-9DC3-7EC6DBA443BB}" type="slidenum">
              <a:rPr lang="en-US" sz="1200">
                <a:latin typeface="Garamond" charset="0"/>
              </a:rPr>
              <a:pPr algn="r" eaLnBrk="1" hangingPunct="1"/>
              <a:t>2</a:t>
            </a:fld>
            <a:endParaRPr lang="en-US" sz="1200">
              <a:latin typeface="Garamond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140003"/>
            <a:ext cx="93487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1pPr>
            <a:lvl2pPr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  <a:buClr>
                <a:srgbClr val="CC0000"/>
              </a:buClr>
              <a:defRPr/>
            </a:pPr>
            <a:r>
              <a:rPr lang="en-GB" altLang="ja-JP" dirty="0" smtClean="0">
                <a:solidFill>
                  <a:srgbClr val="CF0000"/>
                </a:solidFill>
                <a:latin typeface="+mn-lt"/>
              </a:rPr>
              <a:t>                                                           </a:t>
            </a:r>
            <a:endParaRPr lang="en-GB" altLang="ja-JP" dirty="0">
              <a:solidFill>
                <a:srgbClr val="CF0000"/>
              </a:solidFill>
              <a:latin typeface="+mn-lt"/>
            </a:endParaRPr>
          </a:p>
          <a:p>
            <a:pPr>
              <a:spcBef>
                <a:spcPct val="50000"/>
              </a:spcBef>
              <a:buClr>
                <a:srgbClr val="CC0000"/>
              </a:buClr>
              <a:defRPr/>
            </a:pPr>
            <a:r>
              <a:rPr lang="en-GB" altLang="ja-JP" dirty="0" smtClean="0">
                <a:solidFill>
                  <a:srgbClr val="CF0000"/>
                </a:solidFill>
                <a:latin typeface="+mn-lt"/>
              </a:rPr>
              <a:t>                             </a:t>
            </a:r>
            <a:r>
              <a:rPr lang="en-GB" altLang="ja-JP" sz="2000" i="1" dirty="0" smtClean="0">
                <a:solidFill>
                  <a:srgbClr val="CF0204"/>
                </a:solidFill>
              </a:rPr>
              <a:t>Design </a:t>
            </a:r>
            <a:r>
              <a:rPr lang="en-GB" altLang="ja-JP" sz="2000" i="1" dirty="0">
                <a:solidFill>
                  <a:srgbClr val="CF0204"/>
                </a:solidFill>
              </a:rPr>
              <a:t>Study, </a:t>
            </a:r>
            <a:r>
              <a:rPr lang="en-GB" altLang="ja-JP" sz="2000" i="1" dirty="0" smtClean="0">
                <a:solidFill>
                  <a:srgbClr val="CF0204"/>
                </a:solidFill>
              </a:rPr>
              <a:t>2004-2008</a:t>
            </a:r>
            <a:r>
              <a:rPr lang="en-GB" altLang="ja-JP" sz="2000" dirty="0" smtClean="0">
                <a:solidFill>
                  <a:srgbClr val="CF0204"/>
                </a:solidFill>
                <a:latin typeface="+mn-lt"/>
              </a:rPr>
              <a:t>  </a:t>
            </a:r>
          </a:p>
          <a:p>
            <a:pPr>
              <a:spcBef>
                <a:spcPct val="50000"/>
              </a:spcBef>
              <a:buClr>
                <a:srgbClr val="CC0000"/>
              </a:buClr>
              <a:defRPr/>
            </a:pPr>
            <a:endParaRPr lang="en-GB" altLang="ja-JP" sz="2000" dirty="0" smtClean="0">
              <a:solidFill>
                <a:srgbClr val="960001"/>
              </a:solidFill>
              <a:latin typeface="+mn-lt"/>
            </a:endParaRPr>
          </a:p>
          <a:p>
            <a:pPr>
              <a:spcBef>
                <a:spcPct val="50000"/>
              </a:spcBef>
              <a:buClr>
                <a:srgbClr val="CC0000"/>
              </a:buClr>
              <a:defRPr/>
            </a:pPr>
            <a:r>
              <a:rPr lang="en-GB" altLang="ja-JP" dirty="0">
                <a:solidFill>
                  <a:srgbClr val="CF0000"/>
                </a:solidFill>
                <a:latin typeface="+mn-lt"/>
              </a:rPr>
              <a:t> </a:t>
            </a:r>
            <a:r>
              <a:rPr lang="en-GB" altLang="ja-JP" dirty="0" smtClean="0">
                <a:solidFill>
                  <a:srgbClr val="CF0000"/>
                </a:solidFill>
                <a:latin typeface="+mn-lt"/>
              </a:rPr>
              <a:t>                        </a:t>
            </a:r>
            <a:r>
              <a:rPr lang="en-GB" altLang="ja-JP" dirty="0" err="1" smtClean="0">
                <a:solidFill>
                  <a:srgbClr val="CF0000"/>
                </a:solidFill>
                <a:latin typeface="+mn-lt"/>
              </a:rPr>
              <a:t>EUROnu</a:t>
            </a:r>
            <a:r>
              <a:rPr lang="en-GB" altLang="ja-JP" dirty="0" smtClean="0">
                <a:solidFill>
                  <a:srgbClr val="CF0000"/>
                </a:solidFill>
                <a:latin typeface="+mn-lt"/>
              </a:rPr>
              <a:t> </a:t>
            </a:r>
            <a:r>
              <a:rPr lang="en-GB" altLang="ja-JP" sz="2000" i="1" dirty="0" smtClean="0">
                <a:solidFill>
                  <a:srgbClr val="CF0000"/>
                </a:solidFill>
                <a:latin typeface="+mn-lt"/>
              </a:rPr>
              <a:t>Design Study, 2008-2012: </a:t>
            </a:r>
          </a:p>
          <a:p>
            <a:pPr>
              <a:spcBef>
                <a:spcPct val="50000"/>
              </a:spcBef>
              <a:buClr>
                <a:srgbClr val="CC0000"/>
              </a:buClr>
              <a:defRPr/>
            </a:pPr>
            <a:r>
              <a:rPr lang="en-GB" altLang="ja-JP" sz="2000" i="1" dirty="0">
                <a:solidFill>
                  <a:srgbClr val="CF0000"/>
                </a:solidFill>
                <a:latin typeface="+mn-lt"/>
              </a:rPr>
              <a:t> </a:t>
            </a:r>
            <a:r>
              <a:rPr lang="en-GB" altLang="ja-JP" sz="2000" i="1" dirty="0" smtClean="0">
                <a:solidFill>
                  <a:srgbClr val="CF0000"/>
                </a:solidFill>
                <a:latin typeface="+mn-lt"/>
              </a:rPr>
              <a:t>            N</a:t>
            </a:r>
            <a:r>
              <a:rPr lang="en-GB" sz="2000" i="1" dirty="0" smtClean="0">
                <a:solidFill>
                  <a:srgbClr val="CF0000"/>
                </a:solidFill>
                <a:latin typeface="+mn-lt"/>
              </a:rPr>
              <a:t>ext generation neutrino </a:t>
            </a:r>
            <a:r>
              <a:rPr lang="en-GB" sz="2000" i="1" dirty="0">
                <a:solidFill>
                  <a:srgbClr val="CF0000"/>
                </a:solidFill>
                <a:latin typeface="+mn-lt"/>
              </a:rPr>
              <a:t>oscillation facilities in Europe</a:t>
            </a:r>
          </a:p>
          <a:p>
            <a:pPr marL="800100" lvl="1" indent="-342900">
              <a:spcBef>
                <a:spcPct val="50000"/>
              </a:spcBef>
              <a:buClr>
                <a:srgbClr val="0000FF"/>
              </a:buClr>
              <a:buSzPct val="126000"/>
              <a:buFont typeface="Arial"/>
              <a:buChar char="•"/>
              <a:defRPr/>
            </a:pPr>
            <a:r>
              <a:rPr lang="en-GB" dirty="0">
                <a:solidFill>
                  <a:srgbClr val="000090"/>
                </a:solidFill>
              </a:rPr>
              <a:t>Beta Beam is one of 3 facilities in </a:t>
            </a:r>
            <a:r>
              <a:rPr lang="en-GB" dirty="0" err="1" smtClean="0">
                <a:solidFill>
                  <a:srgbClr val="000090"/>
                </a:solidFill>
              </a:rPr>
              <a:t>EUROnu</a:t>
            </a:r>
            <a:endParaRPr lang="en-GB" dirty="0" smtClean="0">
              <a:solidFill>
                <a:srgbClr val="000090"/>
              </a:solidFill>
              <a:latin typeface="+mn-lt"/>
            </a:endParaRPr>
          </a:p>
          <a:p>
            <a:pPr marL="800100" lvl="1" indent="-342900">
              <a:spcBef>
                <a:spcPct val="50000"/>
              </a:spcBef>
              <a:buClr>
                <a:srgbClr val="0000FF"/>
              </a:buClr>
              <a:buSzPct val="126000"/>
              <a:buFont typeface="Arial"/>
              <a:buChar char="•"/>
              <a:defRPr/>
            </a:pPr>
            <a:r>
              <a:rPr lang="en-GB" dirty="0" smtClean="0">
                <a:solidFill>
                  <a:srgbClr val="000090"/>
                </a:solidFill>
                <a:latin typeface="+mn-lt"/>
              </a:rPr>
              <a:t>CERN </a:t>
            </a:r>
            <a:r>
              <a:rPr lang="en-GB" dirty="0">
                <a:solidFill>
                  <a:srgbClr val="000090"/>
                </a:solidFill>
                <a:latin typeface="+mn-lt"/>
              </a:rPr>
              <a:t>to </a:t>
            </a:r>
            <a:r>
              <a:rPr lang="en-GB" dirty="0" err="1" smtClean="0">
                <a:solidFill>
                  <a:srgbClr val="000090"/>
                </a:solidFill>
                <a:latin typeface="+mn-lt"/>
              </a:rPr>
              <a:t>Frejus</a:t>
            </a:r>
            <a:r>
              <a:rPr lang="en-GB" dirty="0" smtClean="0">
                <a:solidFill>
                  <a:srgbClr val="000090"/>
                </a:solidFill>
                <a:latin typeface="+mn-lt"/>
              </a:rPr>
              <a:t>/</a:t>
            </a:r>
            <a:r>
              <a:rPr lang="en-GB" dirty="0" err="1" smtClean="0">
                <a:solidFill>
                  <a:srgbClr val="000090"/>
                </a:solidFill>
                <a:latin typeface="+mn-lt"/>
              </a:rPr>
              <a:t>Canfranc</a:t>
            </a:r>
            <a:r>
              <a:rPr lang="en-GB" dirty="0" smtClean="0">
                <a:solidFill>
                  <a:srgbClr val="000090"/>
                </a:solidFill>
                <a:latin typeface="+mn-lt"/>
              </a:rPr>
              <a:t>/Gran </a:t>
            </a:r>
            <a:r>
              <a:rPr lang="en-GB" dirty="0" err="1" smtClean="0">
                <a:solidFill>
                  <a:srgbClr val="000090"/>
                </a:solidFill>
                <a:latin typeface="+mn-lt"/>
              </a:rPr>
              <a:t>Sasso</a:t>
            </a:r>
            <a:endParaRPr lang="en-GB" dirty="0" smtClean="0">
              <a:solidFill>
                <a:srgbClr val="000090"/>
              </a:solidFill>
              <a:latin typeface="+mn-lt"/>
            </a:endParaRPr>
          </a:p>
          <a:p>
            <a:pPr marL="800100" lvl="1" indent="-342900">
              <a:spcBef>
                <a:spcPct val="50000"/>
              </a:spcBef>
              <a:buClr>
                <a:srgbClr val="0000FF"/>
              </a:buClr>
              <a:buSzPct val="126000"/>
              <a:buFont typeface="Arial"/>
              <a:buChar char="•"/>
              <a:defRPr/>
            </a:pPr>
            <a:r>
              <a:rPr lang="en-GB" dirty="0" smtClean="0">
                <a:solidFill>
                  <a:srgbClr val="000090"/>
                </a:solidFill>
                <a:latin typeface="+mn-lt"/>
              </a:rPr>
              <a:t>Performance </a:t>
            </a:r>
            <a:r>
              <a:rPr lang="en-GB" dirty="0">
                <a:solidFill>
                  <a:srgbClr val="000090"/>
                </a:solidFill>
                <a:latin typeface="+mn-lt"/>
              </a:rPr>
              <a:t>of baseline </a:t>
            </a:r>
            <a:r>
              <a:rPr lang="en-GB" dirty="0" smtClean="0">
                <a:solidFill>
                  <a:srgbClr val="000090"/>
                </a:solidFill>
                <a:latin typeface="+mn-lt"/>
              </a:rPr>
              <a:t>detector </a:t>
            </a:r>
          </a:p>
          <a:p>
            <a:pPr marL="800100" lvl="1" indent="-342900">
              <a:spcBef>
                <a:spcPct val="50000"/>
              </a:spcBef>
              <a:buClr>
                <a:srgbClr val="0000FF"/>
              </a:buClr>
              <a:buSzPct val="126000"/>
              <a:buFont typeface="Arial"/>
              <a:buChar char="•"/>
              <a:defRPr/>
            </a:pPr>
            <a:r>
              <a:rPr lang="en-GB" dirty="0" smtClean="0">
                <a:solidFill>
                  <a:srgbClr val="000090"/>
                </a:solidFill>
                <a:latin typeface="+mn-lt"/>
              </a:rPr>
              <a:t>Physics </a:t>
            </a:r>
            <a:r>
              <a:rPr lang="en-GB" dirty="0">
                <a:solidFill>
                  <a:srgbClr val="000090"/>
                </a:solidFill>
                <a:latin typeface="+mn-lt"/>
              </a:rPr>
              <a:t>reach</a:t>
            </a:r>
          </a:p>
          <a:p>
            <a:pPr>
              <a:spcBef>
                <a:spcPct val="50000"/>
              </a:spcBef>
              <a:buClr>
                <a:srgbClr val="CC0000"/>
              </a:buClr>
              <a:buFontTx/>
              <a:buChar char="•"/>
              <a:defRPr/>
            </a:pPr>
            <a:endParaRPr lang="en-GB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0" y="277813"/>
            <a:ext cx="7488238" cy="1139825"/>
          </a:xfrm>
        </p:spPr>
        <p:txBody>
          <a:bodyPr/>
          <a:lstStyle/>
          <a:p>
            <a:r>
              <a:rPr lang="en-US" sz="4400" dirty="0" smtClean="0">
                <a:latin typeface="Garamond" charset="0"/>
              </a:rPr>
              <a:t>The Beta Beam studies</a:t>
            </a:r>
            <a:endParaRPr lang="en-US" sz="4400" dirty="0">
              <a:latin typeface="Garamond" charset="0"/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5559775" y="4825996"/>
            <a:ext cx="225778" cy="1086555"/>
          </a:xfrm>
          <a:prstGeom prst="rightBrac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95300" marR="0" indent="-495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5555" y="4910662"/>
            <a:ext cx="3386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Feeding back to the design of the Beta Beam Facility</a:t>
            </a:r>
            <a:endParaRPr lang="en-US" sz="2000" dirty="0"/>
          </a:p>
        </p:txBody>
      </p:sp>
      <p:pic>
        <p:nvPicPr>
          <p:cNvPr id="10" name="Picture 34" descr="Eurisol European 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5" y="1473906"/>
            <a:ext cx="18208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804334" y="2370665"/>
            <a:ext cx="995078" cy="73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593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7162E0-D455-1D44-A692-147593050ED3}" type="slidenum">
              <a:rPr lang="en-US" sz="1200">
                <a:latin typeface="Garamond" charset="0"/>
              </a:rPr>
              <a:pPr eaLnBrk="1" hangingPunct="1"/>
              <a:t>20</a:t>
            </a:fld>
            <a:endParaRPr lang="en-US" sz="1200">
              <a:latin typeface="Garamond" charset="0"/>
            </a:endParaRPr>
          </a:p>
        </p:txBody>
      </p:sp>
      <p:sp>
        <p:nvSpPr>
          <p:cNvPr id="59397" name="Slide Number Placeholder 58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3E809D4-B409-714A-9322-ECEA37029257}" type="slidenum">
              <a:rPr lang="en-US" sz="1200">
                <a:latin typeface="Garamond" charset="0"/>
              </a:rPr>
              <a:pPr algn="r" eaLnBrk="1" hangingPunct="1"/>
              <a:t>20</a:t>
            </a:fld>
            <a:endParaRPr lang="en-US" sz="1200">
              <a:latin typeface="Garamond" charset="0"/>
            </a:endParaRPr>
          </a:p>
        </p:txBody>
      </p:sp>
      <p:grpSp>
        <p:nvGrpSpPr>
          <p:cNvPr id="59398" name="Groupe 34"/>
          <p:cNvGrpSpPr>
            <a:grpSpLocks/>
          </p:cNvGrpSpPr>
          <p:nvPr/>
        </p:nvGrpSpPr>
        <p:grpSpPr bwMode="auto">
          <a:xfrm>
            <a:off x="747713" y="991834"/>
            <a:ext cx="4586287" cy="2620962"/>
            <a:chOff x="496115" y="981631"/>
            <a:chExt cx="3889423" cy="2583689"/>
          </a:xfrm>
        </p:grpSpPr>
        <p:pic>
          <p:nvPicPr>
            <p:cNvPr id="59406" name="Image 3" descr="coupe source 60 GHz internal concep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15" y="981631"/>
              <a:ext cx="3889423" cy="258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7" name="ZoneTexte 4"/>
            <p:cNvSpPr txBox="1">
              <a:spLocks noChangeArrowheads="1"/>
            </p:cNvSpPr>
            <p:nvPr/>
          </p:nvSpPr>
          <p:spPr bwMode="auto">
            <a:xfrm>
              <a:off x="3296764" y="1593165"/>
              <a:ext cx="969456" cy="523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D99694"/>
                  </a:solidFill>
                  <a:latin typeface="Calibri" charset="0"/>
                </a:rPr>
                <a:t>28 GHz</a:t>
              </a:r>
            </a:p>
            <a:p>
              <a:pPr algn="ctr" eaLnBrk="1" hangingPunct="1"/>
              <a:r>
                <a:rPr lang="en-US" sz="1400">
                  <a:solidFill>
                    <a:srgbClr val="D99694"/>
                  </a:solidFill>
                  <a:latin typeface="Calibri" charset="0"/>
                </a:rPr>
                <a:t>waveguide</a:t>
              </a:r>
            </a:p>
          </p:txBody>
        </p:sp>
        <p:sp>
          <p:nvSpPr>
            <p:cNvPr id="59408" name="ZoneTexte 5"/>
            <p:cNvSpPr txBox="1">
              <a:spLocks noChangeArrowheads="1"/>
            </p:cNvSpPr>
            <p:nvPr/>
          </p:nvSpPr>
          <p:spPr bwMode="auto">
            <a:xfrm>
              <a:off x="3096936" y="1050022"/>
              <a:ext cx="10930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FF0000"/>
                  </a:solidFill>
                  <a:latin typeface="Calibri" charset="0"/>
                </a:rPr>
                <a:t>High voltage</a:t>
              </a:r>
            </a:p>
            <a:p>
              <a:pPr algn="ctr" eaLnBrk="1" hangingPunct="1"/>
              <a:r>
                <a:rPr lang="en-US" sz="1400">
                  <a:solidFill>
                    <a:srgbClr val="FF0000"/>
                  </a:solidFill>
                  <a:latin typeface="Calibri" charset="0"/>
                </a:rPr>
                <a:t>ring</a:t>
              </a:r>
            </a:p>
          </p:txBody>
        </p:sp>
        <p:sp>
          <p:nvSpPr>
            <p:cNvPr id="59409" name="ZoneTexte 6"/>
            <p:cNvSpPr txBox="1">
              <a:spLocks noChangeArrowheads="1"/>
            </p:cNvSpPr>
            <p:nvPr/>
          </p:nvSpPr>
          <p:spPr bwMode="auto">
            <a:xfrm>
              <a:off x="1409351" y="2986481"/>
              <a:ext cx="83067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charset="0"/>
                </a:rPr>
                <a:t>Plasma</a:t>
              </a:r>
            </a:p>
            <a:p>
              <a:pPr eaLnBrk="1" hangingPunct="1"/>
              <a:r>
                <a:rPr lang="en-US" sz="1400">
                  <a:latin typeface="Calibri" charset="0"/>
                </a:rPr>
                <a:t>chamber</a:t>
              </a:r>
            </a:p>
          </p:txBody>
        </p:sp>
        <p:sp>
          <p:nvSpPr>
            <p:cNvPr id="59410" name="ZoneTexte 7"/>
            <p:cNvSpPr txBox="1">
              <a:spLocks noChangeArrowheads="1"/>
            </p:cNvSpPr>
            <p:nvPr/>
          </p:nvSpPr>
          <p:spPr bwMode="auto">
            <a:xfrm>
              <a:off x="1485457" y="1134100"/>
              <a:ext cx="881625" cy="523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A6A6A6"/>
                  </a:solidFill>
                  <a:latin typeface="Calibri" charset="0"/>
                </a:rPr>
                <a:t>Plasma</a:t>
              </a:r>
            </a:p>
            <a:p>
              <a:pPr algn="ctr" eaLnBrk="1" hangingPunct="1"/>
              <a:r>
                <a:rPr lang="en-US" sz="1400">
                  <a:solidFill>
                    <a:srgbClr val="A6A6A6"/>
                  </a:solidFill>
                  <a:latin typeface="Calibri" charset="0"/>
                </a:rPr>
                <a:t>electrode</a:t>
              </a:r>
            </a:p>
          </p:txBody>
        </p:sp>
        <p:sp>
          <p:nvSpPr>
            <p:cNvPr id="59411" name="ZoneTexte 8"/>
            <p:cNvSpPr txBox="1">
              <a:spLocks noChangeArrowheads="1"/>
            </p:cNvSpPr>
            <p:nvPr/>
          </p:nvSpPr>
          <p:spPr bwMode="auto">
            <a:xfrm>
              <a:off x="514345" y="2955444"/>
              <a:ext cx="924711" cy="523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632523"/>
                  </a:solidFill>
                  <a:latin typeface="Calibri" charset="0"/>
                </a:rPr>
                <a:t>Extraction</a:t>
              </a:r>
            </a:p>
            <a:p>
              <a:pPr algn="ctr" eaLnBrk="1" hangingPunct="1"/>
              <a:r>
                <a:rPr lang="en-US" sz="1400">
                  <a:solidFill>
                    <a:srgbClr val="632523"/>
                  </a:solidFill>
                  <a:latin typeface="Calibri" charset="0"/>
                </a:rPr>
                <a:t>insulator</a:t>
              </a:r>
            </a:p>
          </p:txBody>
        </p:sp>
        <p:cxnSp>
          <p:nvCxnSpPr>
            <p:cNvPr id="19" name="Connecteur droit avec flèche 10"/>
            <p:cNvCxnSpPr>
              <a:stCxn id="59408" idx="1"/>
            </p:cNvCxnSpPr>
            <p:nvPr/>
          </p:nvCxnSpPr>
          <p:spPr>
            <a:xfrm rot="10800000" flipV="1">
              <a:off x="2457655" y="1311829"/>
              <a:ext cx="638140" cy="618145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1"/>
            <p:cNvCxnSpPr>
              <a:stCxn id="59407" idx="2"/>
            </p:cNvCxnSpPr>
            <p:nvPr/>
          </p:nvCxnSpPr>
          <p:spPr>
            <a:xfrm rot="5400000">
              <a:off x="3490803" y="2182970"/>
              <a:ext cx="358368" cy="224830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14"/>
            <p:cNvCxnSpPr>
              <a:stCxn id="59410" idx="2"/>
            </p:cNvCxnSpPr>
            <p:nvPr/>
          </p:nvCxnSpPr>
          <p:spPr>
            <a:xfrm rot="16200000" flipH="1">
              <a:off x="1846417" y="1737133"/>
              <a:ext cx="414704" cy="255795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17"/>
            <p:cNvCxnSpPr>
              <a:stCxn id="59411" idx="0"/>
            </p:cNvCxnSpPr>
            <p:nvPr/>
          </p:nvCxnSpPr>
          <p:spPr>
            <a:xfrm rot="5400000" flipH="1" flipV="1">
              <a:off x="868879" y="2414982"/>
              <a:ext cx="647879" cy="432159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0"/>
            <p:cNvCxnSpPr>
              <a:stCxn id="59409" idx="3"/>
            </p:cNvCxnSpPr>
            <p:nvPr/>
          </p:nvCxnSpPr>
          <p:spPr>
            <a:xfrm flipV="1">
              <a:off x="2239556" y="2843891"/>
              <a:ext cx="177710" cy="405315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17" name="ZoneTexte 24"/>
            <p:cNvSpPr txBox="1">
              <a:spLocks noChangeArrowheads="1"/>
            </p:cNvSpPr>
            <p:nvPr/>
          </p:nvSpPr>
          <p:spPr bwMode="auto">
            <a:xfrm>
              <a:off x="564060" y="984946"/>
              <a:ext cx="881625" cy="52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A6A6A6"/>
                  </a:solidFill>
                  <a:latin typeface="Calibri" charset="0"/>
                </a:rPr>
                <a:t>Puller</a:t>
              </a:r>
            </a:p>
            <a:p>
              <a:pPr algn="ctr" eaLnBrk="1" hangingPunct="1"/>
              <a:r>
                <a:rPr lang="en-US" sz="1400">
                  <a:solidFill>
                    <a:srgbClr val="A6A6A6"/>
                  </a:solidFill>
                  <a:latin typeface="Calibri" charset="0"/>
                </a:rPr>
                <a:t>electrode</a:t>
              </a:r>
            </a:p>
          </p:txBody>
        </p:sp>
        <p:cxnSp>
          <p:nvCxnSpPr>
            <p:cNvPr id="25" name="Connecteur droit avec flèche 26"/>
            <p:cNvCxnSpPr>
              <a:stCxn id="59417" idx="2"/>
            </p:cNvCxnSpPr>
            <p:nvPr/>
          </p:nvCxnSpPr>
          <p:spPr>
            <a:xfrm rot="16200000" flipH="1">
              <a:off x="1062877" y="1449580"/>
              <a:ext cx="597801" cy="713532"/>
            </a:xfrm>
            <a:prstGeom prst="straightConnector1">
              <a:avLst/>
            </a:prstGeom>
            <a:ln w="15875">
              <a:solidFill>
                <a:schemeClr val="bg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400" name="Image 45" descr="image CAO ensemble LHI et SEIS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2526594"/>
            <a:ext cx="458946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905750" y="5726113"/>
            <a:ext cx="992188" cy="369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FFFFFF"/>
                </a:solidFill>
              </a:rPr>
              <a:t>T. Lamy</a:t>
            </a:r>
          </a:p>
        </p:txBody>
      </p:sp>
      <p:sp>
        <p:nvSpPr>
          <p:cNvPr id="59402" name="Title 1"/>
          <p:cNvSpPr txBox="1">
            <a:spLocks/>
          </p:cNvSpPr>
          <p:nvPr/>
        </p:nvSpPr>
        <p:spPr bwMode="auto">
          <a:xfrm>
            <a:off x="808038" y="130175"/>
            <a:ext cx="70564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>
                <a:solidFill>
                  <a:srgbClr val="000099"/>
                </a:solidFill>
                <a:latin typeface="Garamond" charset="0"/>
              </a:rPr>
              <a:t>60 GHz ECR Source</a:t>
            </a:r>
          </a:p>
        </p:txBody>
      </p:sp>
      <p:pic>
        <p:nvPicPr>
          <p:cNvPr id="59403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5327650"/>
            <a:ext cx="34417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9" y="3569031"/>
            <a:ext cx="2669875" cy="2428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593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7162E0-D455-1D44-A692-147593050ED3}" type="slidenum">
              <a:rPr lang="en-US" sz="1200">
                <a:latin typeface="Garamond" charset="0"/>
              </a:rPr>
              <a:pPr eaLnBrk="1" hangingPunct="1"/>
              <a:t>21</a:t>
            </a:fld>
            <a:endParaRPr lang="en-US" sz="1200">
              <a:latin typeface="Garamond" charset="0"/>
            </a:endParaRPr>
          </a:p>
        </p:txBody>
      </p:sp>
      <p:sp>
        <p:nvSpPr>
          <p:cNvPr id="59397" name="Slide Number Placeholder 58"/>
          <p:cNvSpPr txBox="1">
            <a:spLocks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3E809D4-B409-714A-9322-ECEA37029257}" type="slidenum">
              <a:rPr lang="en-US" sz="1200">
                <a:latin typeface="Garamond" charset="0"/>
              </a:rPr>
              <a:pPr algn="r" eaLnBrk="1" hangingPunct="1"/>
              <a:t>21</a:t>
            </a:fld>
            <a:endParaRPr lang="en-US" sz="1200">
              <a:latin typeface="Garamond" charset="0"/>
            </a:endParaRPr>
          </a:p>
        </p:txBody>
      </p:sp>
      <p:sp>
        <p:nvSpPr>
          <p:cNvPr id="59402" name="Title 1"/>
          <p:cNvSpPr txBox="1">
            <a:spLocks/>
          </p:cNvSpPr>
          <p:nvPr/>
        </p:nvSpPr>
        <p:spPr bwMode="auto">
          <a:xfrm>
            <a:off x="808038" y="130175"/>
            <a:ext cx="70564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dirty="0">
                <a:solidFill>
                  <a:srgbClr val="000099"/>
                </a:solidFill>
                <a:latin typeface="Garamond" charset="0"/>
              </a:rPr>
              <a:t>60 GHz ECR </a:t>
            </a:r>
            <a:r>
              <a:rPr lang="en-US" sz="4200" dirty="0" smtClean="0">
                <a:solidFill>
                  <a:srgbClr val="000099"/>
                </a:solidFill>
                <a:latin typeface="Garamond" charset="0"/>
              </a:rPr>
              <a:t>Source tests</a:t>
            </a:r>
            <a:endParaRPr lang="en-US" sz="4200" dirty="0">
              <a:solidFill>
                <a:srgbClr val="000099"/>
              </a:solidFill>
              <a:latin typeface="Garamon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223" y="1572401"/>
            <a:ext cx="8706555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r>
              <a:rPr lang="en-US" dirty="0"/>
              <a:t>The 60 GHz ECR source prototype </a:t>
            </a:r>
            <a:r>
              <a:rPr lang="en-US" dirty="0" smtClean="0"/>
              <a:t>assembled</a:t>
            </a:r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endParaRPr lang="en-US" dirty="0" smtClean="0"/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r>
              <a:rPr lang="en-US" dirty="0" smtClean="0"/>
              <a:t>The magnetic </a:t>
            </a:r>
            <a:r>
              <a:rPr lang="en-US" dirty="0"/>
              <a:t>field has been measured at half intensity </a:t>
            </a:r>
            <a:endParaRPr lang="en-US" dirty="0" smtClean="0"/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endParaRPr lang="en-US" dirty="0" smtClean="0"/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r>
              <a:rPr lang="en-US" dirty="0" smtClean="0"/>
              <a:t>Experimental data, 28 </a:t>
            </a:r>
            <a:r>
              <a:rPr lang="en-US" dirty="0"/>
              <a:t>GHz </a:t>
            </a:r>
            <a:r>
              <a:rPr lang="en-US" dirty="0" smtClean="0"/>
              <a:t>operation, show </a:t>
            </a:r>
            <a:r>
              <a:rPr lang="en-US" dirty="0"/>
              <a:t>good agreement with </a:t>
            </a:r>
            <a:r>
              <a:rPr lang="en-US" dirty="0" smtClean="0"/>
              <a:t>simulations.</a:t>
            </a:r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endParaRPr lang="en-US" dirty="0" smtClean="0"/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r>
              <a:rPr lang="en-US" dirty="0" smtClean="0"/>
              <a:t>The </a:t>
            </a:r>
            <a:r>
              <a:rPr lang="en-US" dirty="0"/>
              <a:t>60 GHz </a:t>
            </a:r>
            <a:r>
              <a:rPr lang="en-US" dirty="0" err="1" smtClean="0"/>
              <a:t>gyrotron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Russia) will </a:t>
            </a:r>
            <a:r>
              <a:rPr lang="en-US" dirty="0"/>
              <a:t>be tested in June 2012. </a:t>
            </a:r>
            <a:endParaRPr lang="en-US" dirty="0" smtClean="0"/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endParaRPr lang="en-US" dirty="0" smtClean="0"/>
          </a:p>
          <a:p>
            <a:pPr marL="342900" indent="-342900">
              <a:buClr>
                <a:srgbClr val="CF0000"/>
              </a:buClr>
              <a:buFont typeface="Wingdings" charset="2"/>
              <a:buChar char="u"/>
            </a:pPr>
            <a:r>
              <a:rPr lang="en-US" dirty="0" smtClean="0"/>
              <a:t>The </a:t>
            </a:r>
            <a:r>
              <a:rPr lang="en-US" dirty="0"/>
              <a:t>first beam experiments </a:t>
            </a:r>
            <a:r>
              <a:rPr lang="en-US" dirty="0" smtClean="0"/>
              <a:t>at </a:t>
            </a:r>
            <a:r>
              <a:rPr lang="en-US" dirty="0"/>
              <a:t>28 </a:t>
            </a:r>
            <a:r>
              <a:rPr lang="en-US" dirty="0" smtClean="0"/>
              <a:t>GHz in July 2012</a:t>
            </a:r>
            <a:r>
              <a:rPr lang="en-US" dirty="0"/>
              <a:t> </a:t>
            </a:r>
            <a:r>
              <a:rPr lang="en-US" dirty="0" smtClean="0"/>
              <a:t>followed by 60 </a:t>
            </a:r>
            <a:r>
              <a:rPr lang="en-US" dirty="0"/>
              <a:t>GHz </a:t>
            </a:r>
            <a:r>
              <a:rPr lang="en-US" dirty="0" smtClean="0"/>
              <a:t>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2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B62ECF-B6EA-5840-8C47-E3CBBDB8EEC4}" type="slidenum">
              <a:rPr lang="en-US" sz="1200">
                <a:latin typeface="Garamond" charset="0"/>
              </a:rPr>
              <a:pPr eaLnBrk="1" hangingPunct="1"/>
              <a:t>22</a:t>
            </a:fld>
            <a:endParaRPr lang="en-US" sz="1200">
              <a:latin typeface="Garamond" charset="0"/>
            </a:endParaRPr>
          </a:p>
        </p:txBody>
      </p:sp>
      <p:sp>
        <p:nvSpPr>
          <p:cNvPr id="43012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2C39562-BE9F-9D48-9D00-1A9E1CBCCD93}" type="slidenum">
              <a:rPr lang="en-US" sz="1200">
                <a:latin typeface="Garamond" charset="0"/>
              </a:rPr>
              <a:pPr algn="r" eaLnBrk="1" hangingPunct="1"/>
              <a:t>22</a:t>
            </a:fld>
            <a:endParaRPr lang="en-US" sz="1200">
              <a:latin typeface="Garamond" charset="0"/>
            </a:endParaRPr>
          </a:p>
        </p:txBody>
      </p:sp>
      <p:sp>
        <p:nvSpPr>
          <p:cNvPr id="43013" name="Rectangle 9"/>
          <p:cNvSpPr txBox="1">
            <a:spLocks noChangeArrowheads="1"/>
          </p:cNvSpPr>
          <p:nvPr/>
        </p:nvSpPr>
        <p:spPr bwMode="auto">
          <a:xfrm>
            <a:off x="784225" y="246063"/>
            <a:ext cx="74152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99"/>
                </a:solidFill>
                <a:latin typeface="Garamond" charset="0"/>
              </a:rPr>
              <a:t>Integration: PS &amp; SPS</a:t>
            </a:r>
          </a:p>
        </p:txBody>
      </p:sp>
      <p:pic>
        <p:nvPicPr>
          <p:cNvPr id="43014" name="Picture 3" descr="\\cern.ch\dfs\Users\e\ebenedet\Documents\PSspaceChargeWP_2011\Labview\2GeV_newWP_1\2GeV_newWP_1_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3"/>
          <a:stretch>
            <a:fillRect/>
          </a:stretch>
        </p:blipFill>
        <p:spPr bwMode="auto">
          <a:xfrm>
            <a:off x="4556737" y="1058863"/>
            <a:ext cx="3839552" cy="368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18"/>
          <p:cNvSpPr txBox="1">
            <a:spLocks noChangeArrowheads="1"/>
          </p:cNvSpPr>
          <p:nvPr/>
        </p:nvSpPr>
        <p:spPr bwMode="auto">
          <a:xfrm>
            <a:off x="208138" y="4540251"/>
            <a:ext cx="8837083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r>
              <a:rPr lang="sv-SE" dirty="0" err="1" smtClean="0">
                <a:solidFill>
                  <a:srgbClr val="CF0000"/>
                </a:solidFill>
              </a:rPr>
              <a:t>Tune</a:t>
            </a:r>
            <a:r>
              <a:rPr lang="sv-SE" dirty="0" smtClean="0">
                <a:solidFill>
                  <a:srgbClr val="CF0000"/>
                </a:solidFill>
              </a:rPr>
              <a:t> </a:t>
            </a:r>
            <a:r>
              <a:rPr lang="sv-SE" dirty="0" err="1" smtClean="0">
                <a:solidFill>
                  <a:srgbClr val="CF0000"/>
                </a:solidFill>
              </a:rPr>
              <a:t>scans</a:t>
            </a:r>
            <a:r>
              <a:rPr lang="sv-SE" dirty="0" smtClean="0">
                <a:solidFill>
                  <a:srgbClr val="CF0000"/>
                </a:solidFill>
              </a:rPr>
              <a:t> in PS 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r>
              <a:rPr lang="sv-SE" dirty="0" smtClean="0">
                <a:solidFill>
                  <a:srgbClr val="CF0000"/>
                </a:solidFill>
              </a:rPr>
              <a:t>6He </a:t>
            </a:r>
            <a:r>
              <a:rPr lang="sv-SE" dirty="0" err="1" smtClean="0">
                <a:solidFill>
                  <a:srgbClr val="CF0000"/>
                </a:solidFill>
              </a:rPr>
              <a:t>will</a:t>
            </a:r>
            <a:r>
              <a:rPr lang="sv-SE" dirty="0" smtClean="0">
                <a:solidFill>
                  <a:srgbClr val="CF0000"/>
                </a:solidFill>
              </a:rPr>
              <a:t> </a:t>
            </a:r>
            <a:r>
              <a:rPr lang="sv-SE" dirty="0" err="1" smtClean="0">
                <a:solidFill>
                  <a:srgbClr val="CF0000"/>
                </a:solidFill>
              </a:rPr>
              <a:t>survive</a:t>
            </a:r>
            <a:r>
              <a:rPr lang="sv-SE" dirty="0" smtClean="0">
                <a:solidFill>
                  <a:srgbClr val="CF0000"/>
                </a:solidFill>
              </a:rPr>
              <a:t>, 18Ne </a:t>
            </a:r>
            <a:r>
              <a:rPr lang="sv-SE" dirty="0" err="1" smtClean="0">
                <a:solidFill>
                  <a:srgbClr val="CF0000"/>
                </a:solidFill>
              </a:rPr>
              <a:t>needs</a:t>
            </a:r>
            <a:r>
              <a:rPr lang="sv-SE" dirty="0" smtClean="0">
                <a:solidFill>
                  <a:srgbClr val="CF0000"/>
                </a:solidFill>
              </a:rPr>
              <a:t> </a:t>
            </a:r>
            <a:r>
              <a:rPr lang="sv-SE" dirty="0" err="1" smtClean="0">
                <a:solidFill>
                  <a:srgbClr val="CF0000"/>
                </a:solidFill>
              </a:rPr>
              <a:t>resonance</a:t>
            </a:r>
            <a:r>
              <a:rPr lang="sv-SE" dirty="0" smtClean="0">
                <a:solidFill>
                  <a:srgbClr val="CF0000"/>
                </a:solidFill>
              </a:rPr>
              <a:t> </a:t>
            </a:r>
            <a:r>
              <a:rPr lang="sv-SE" dirty="0" err="1" smtClean="0">
                <a:solidFill>
                  <a:srgbClr val="CF0000"/>
                </a:solidFill>
              </a:rPr>
              <a:t>compensation</a:t>
            </a:r>
            <a:r>
              <a:rPr lang="sv-SE" dirty="0" smtClean="0">
                <a:solidFill>
                  <a:srgbClr val="CF0000"/>
                </a:solidFill>
              </a:rPr>
              <a:t> (PS)</a:t>
            </a:r>
          </a:p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2"/>
              <a:buChar char="u"/>
            </a:pPr>
            <a:r>
              <a:rPr lang="sv-SE" dirty="0" err="1" smtClean="0">
                <a:solidFill>
                  <a:srgbClr val="CF0000"/>
                </a:solidFill>
              </a:rPr>
              <a:t>Beam</a:t>
            </a:r>
            <a:r>
              <a:rPr lang="sv-SE" dirty="0" smtClean="0">
                <a:solidFill>
                  <a:srgbClr val="CF0000"/>
                </a:solidFill>
              </a:rPr>
              <a:t> </a:t>
            </a:r>
            <a:r>
              <a:rPr lang="sv-SE" dirty="0" err="1" smtClean="0">
                <a:solidFill>
                  <a:srgbClr val="CF0000"/>
                </a:solidFill>
              </a:rPr>
              <a:t>stability</a:t>
            </a:r>
            <a:r>
              <a:rPr lang="sv-SE" dirty="0" smtClean="0">
                <a:solidFill>
                  <a:srgbClr val="CF0000"/>
                </a:solidFill>
              </a:rPr>
              <a:t> in the PS and the SPS still </a:t>
            </a:r>
            <a:r>
              <a:rPr lang="sv-SE" dirty="0" err="1" smtClean="0">
                <a:solidFill>
                  <a:srgbClr val="CF0000"/>
                </a:solidFill>
              </a:rPr>
              <a:t>needs</a:t>
            </a:r>
            <a:r>
              <a:rPr lang="sv-SE" dirty="0" smtClean="0">
                <a:solidFill>
                  <a:srgbClr val="CF0000"/>
                </a:solidFill>
              </a:rPr>
              <a:t> studies</a:t>
            </a:r>
            <a:endParaRPr lang="sv-SE" dirty="0">
              <a:solidFill>
                <a:srgbClr val="CF0000"/>
              </a:solidFill>
            </a:endParaRPr>
          </a:p>
        </p:txBody>
      </p:sp>
      <p:pic>
        <p:nvPicPr>
          <p:cNvPr id="43016" name="Picture 4" descr="Layou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17610" b="-6552"/>
          <a:stretch/>
        </p:blipFill>
        <p:spPr bwMode="auto">
          <a:xfrm>
            <a:off x="459494" y="1097555"/>
            <a:ext cx="4424362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Oval 1"/>
          <p:cNvSpPr>
            <a:spLocks noChangeArrowheads="1"/>
          </p:cNvSpPr>
          <p:nvPr/>
        </p:nvSpPr>
        <p:spPr bwMode="auto">
          <a:xfrm rot="-1375249">
            <a:off x="1532114" y="1757187"/>
            <a:ext cx="2276475" cy="1300163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495300" indent="-495300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0697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B62ECF-B6EA-5840-8C47-E3CBBDB8EEC4}" type="slidenum">
              <a:rPr lang="en-US" sz="1200">
                <a:latin typeface="Garamond" charset="0"/>
              </a:rPr>
              <a:pPr eaLnBrk="1" hangingPunct="1"/>
              <a:t>23</a:t>
            </a:fld>
            <a:endParaRPr lang="en-US" sz="1200">
              <a:latin typeface="Garamond" charset="0"/>
            </a:endParaRPr>
          </a:p>
        </p:txBody>
      </p:sp>
      <p:sp>
        <p:nvSpPr>
          <p:cNvPr id="43012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2C39562-BE9F-9D48-9D00-1A9E1CBCCD93}" type="slidenum">
              <a:rPr lang="en-US" sz="1200">
                <a:latin typeface="Garamond" charset="0"/>
              </a:rPr>
              <a:pPr algn="r" eaLnBrk="1" hangingPunct="1"/>
              <a:t>23</a:t>
            </a:fld>
            <a:endParaRPr lang="en-US" sz="1200">
              <a:latin typeface="Garamond" charset="0"/>
            </a:endParaRPr>
          </a:p>
        </p:txBody>
      </p:sp>
      <p:sp>
        <p:nvSpPr>
          <p:cNvPr id="43013" name="Rectangle 9"/>
          <p:cNvSpPr txBox="1">
            <a:spLocks noChangeArrowheads="1"/>
          </p:cNvSpPr>
          <p:nvPr/>
        </p:nvSpPr>
        <p:spPr bwMode="auto">
          <a:xfrm>
            <a:off x="784225" y="246063"/>
            <a:ext cx="74152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99"/>
                </a:solidFill>
                <a:latin typeface="Garamond" charset="0"/>
              </a:rPr>
              <a:t>Integration: </a:t>
            </a:r>
            <a:r>
              <a:rPr lang="en-US" sz="4000" dirty="0" smtClean="0">
                <a:solidFill>
                  <a:srgbClr val="000099"/>
                </a:solidFill>
                <a:latin typeface="Garamond" charset="0"/>
              </a:rPr>
              <a:t>PS, radiation studies (1)</a:t>
            </a:r>
            <a:endParaRPr lang="hr-HR" sz="4000" dirty="0" smtClean="0">
              <a:solidFill>
                <a:srgbClr val="000099"/>
              </a:solidFill>
              <a:latin typeface="Garamond" charset="0"/>
            </a:endParaRPr>
          </a:p>
          <a:p>
            <a:pPr eaLnBrk="1" hangingPunct="1"/>
            <a:endParaRPr lang="en-US" sz="4000" dirty="0">
              <a:solidFill>
                <a:srgbClr val="000099"/>
              </a:solidFill>
              <a:latin typeface="Garamon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22" y="1416753"/>
            <a:ext cx="5722056" cy="4711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7766" y="931334"/>
            <a:ext cx="3047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hr-HR" dirty="0">
                <a:solidFill>
                  <a:srgbClr val="000099"/>
                </a:solidFill>
                <a:latin typeface="Garamond" charset="0"/>
              </a:rPr>
              <a:t>S. Damjanovic</a:t>
            </a:r>
          </a:p>
          <a:p>
            <a:pPr eaLnBrk="1" hangingPunct="1"/>
            <a:r>
              <a:rPr lang="hr-HR" dirty="0">
                <a:solidFill>
                  <a:srgbClr val="000099"/>
                </a:solidFill>
                <a:latin typeface="Garamond" charset="0"/>
              </a:rPr>
              <a:t>           DGS-RP, 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8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B62ECF-B6EA-5840-8C47-E3CBBDB8EEC4}" type="slidenum">
              <a:rPr lang="en-US" sz="1200">
                <a:latin typeface="Garamond" charset="0"/>
              </a:rPr>
              <a:pPr eaLnBrk="1" hangingPunct="1"/>
              <a:t>24</a:t>
            </a:fld>
            <a:endParaRPr lang="en-US" sz="1200">
              <a:latin typeface="Garamond" charset="0"/>
            </a:endParaRPr>
          </a:p>
        </p:txBody>
      </p:sp>
      <p:sp>
        <p:nvSpPr>
          <p:cNvPr id="43012" name="Slide Number Placeholder 27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2C39562-BE9F-9D48-9D00-1A9E1CBCCD93}" type="slidenum">
              <a:rPr lang="en-US" sz="1200">
                <a:latin typeface="Garamond" charset="0"/>
              </a:rPr>
              <a:pPr algn="r" eaLnBrk="1" hangingPunct="1"/>
              <a:t>24</a:t>
            </a:fld>
            <a:endParaRPr lang="en-US" sz="1200">
              <a:latin typeface="Garamon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78" y="1049867"/>
            <a:ext cx="6946900" cy="5181600"/>
          </a:xfrm>
          <a:prstGeom prst="rect">
            <a:avLst/>
          </a:prstGeom>
        </p:spPr>
      </p:pic>
      <p:sp>
        <p:nvSpPr>
          <p:cNvPr id="13" name="Rectangle 9"/>
          <p:cNvSpPr txBox="1">
            <a:spLocks noChangeArrowheads="1"/>
          </p:cNvSpPr>
          <p:nvPr/>
        </p:nvSpPr>
        <p:spPr bwMode="auto">
          <a:xfrm>
            <a:off x="784225" y="246063"/>
            <a:ext cx="741521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0099"/>
                </a:solidFill>
                <a:latin typeface="Garamond" charset="0"/>
              </a:rPr>
              <a:t>Integration: </a:t>
            </a:r>
            <a:r>
              <a:rPr lang="en-US" sz="4000" dirty="0" smtClean="0">
                <a:solidFill>
                  <a:srgbClr val="000099"/>
                </a:solidFill>
                <a:latin typeface="Garamond" charset="0"/>
              </a:rPr>
              <a:t>PS, radiation studies (2)</a:t>
            </a:r>
            <a:endParaRPr lang="hr-HR" sz="4000" dirty="0" smtClean="0">
              <a:solidFill>
                <a:srgbClr val="000099"/>
              </a:solidFill>
              <a:latin typeface="Garamond" charset="0"/>
            </a:endParaRPr>
          </a:p>
          <a:p>
            <a:pPr eaLnBrk="1" hangingPunct="1"/>
            <a:endParaRPr lang="en-US" sz="4000" dirty="0">
              <a:solidFill>
                <a:srgbClr val="000099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7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2"/>
          <p:cNvSpPr>
            <a:spLocks noGrp="1"/>
          </p:cNvSpPr>
          <p:nvPr>
            <p:ph type="title"/>
          </p:nvPr>
        </p:nvSpPr>
        <p:spPr>
          <a:xfrm>
            <a:off x="862013" y="263525"/>
            <a:ext cx="7056437" cy="1139825"/>
          </a:xfrm>
        </p:spPr>
        <p:txBody>
          <a:bodyPr/>
          <a:lstStyle/>
          <a:p>
            <a:r>
              <a:rPr lang="en-US" dirty="0">
                <a:latin typeface="Garamond" charset="0"/>
              </a:rPr>
              <a:t>Costing and Safety Beta Beams</a:t>
            </a:r>
          </a:p>
        </p:txBody>
      </p:sp>
      <p:sp>
        <p:nvSpPr>
          <p:cNvPr id="614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6144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460625" y="6438900"/>
            <a:ext cx="4581525" cy="23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smtClean="0">
                <a:latin typeface="Garamond" charset="0"/>
              </a:rPr>
              <a:t>GDR Neutrino, Elena Wildner</a:t>
            </a:r>
            <a:endParaRPr lang="en-US" sz="1200" b="0">
              <a:latin typeface="Garamond" charset="0"/>
            </a:endParaRPr>
          </a:p>
        </p:txBody>
      </p:sp>
      <p:sp>
        <p:nvSpPr>
          <p:cNvPr id="61444" name="TextBox 11"/>
          <p:cNvSpPr txBox="1">
            <a:spLocks noChangeArrowheads="1"/>
          </p:cNvSpPr>
          <p:nvPr/>
        </p:nvSpPr>
        <p:spPr bwMode="auto">
          <a:xfrm>
            <a:off x="339020" y="1378125"/>
            <a:ext cx="86360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8585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W</a:t>
            </a:r>
            <a:r>
              <a:rPr lang="en-US" dirty="0">
                <a:ea typeface="MS PGothic" charset="0"/>
                <a:cs typeface="MS PGothic" charset="0"/>
              </a:rPr>
              <a:t>ork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B</a:t>
            </a:r>
            <a:r>
              <a:rPr lang="en-US" dirty="0">
                <a:ea typeface="MS PGothic" charset="0"/>
                <a:cs typeface="MS PGothic" charset="0"/>
              </a:rPr>
              <a:t>reakdown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S</a:t>
            </a:r>
            <a:r>
              <a:rPr lang="en-US" dirty="0">
                <a:ea typeface="MS PGothic" charset="0"/>
                <a:cs typeface="MS PGothic" charset="0"/>
              </a:rPr>
              <a:t>tructure </a:t>
            </a:r>
            <a:r>
              <a:rPr lang="en-US" dirty="0" smtClean="0">
                <a:ea typeface="MS PGothic" charset="0"/>
                <a:cs typeface="MS PGothic" charset="0"/>
              </a:rPr>
              <a:t>(WBS) set </a:t>
            </a:r>
            <a:r>
              <a:rPr lang="en-US" dirty="0">
                <a:ea typeface="MS PGothic" charset="0"/>
                <a:cs typeface="MS PGothic" charset="0"/>
              </a:rPr>
              <a:t>up</a:t>
            </a:r>
          </a:p>
          <a:p>
            <a:pPr marL="742950" lvl="1" indent="0" eaLnBrk="1" hangingPunct="1"/>
            <a:endParaRPr lang="en-US" dirty="0">
              <a:ea typeface="MS PGothic" charset="0"/>
              <a:cs typeface="MS PGothic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ea typeface="MS PGothic" charset="0"/>
                <a:cs typeface="MS PGothic" charset="0"/>
              </a:rPr>
              <a:t>Cost of equipment will be estimated as well as possible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ea typeface="MS PGothic" charset="0"/>
                <a:cs typeface="MS PGothic" charset="0"/>
              </a:rPr>
              <a:t>Some equipment need </a:t>
            </a: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resources for </a:t>
            </a:r>
            <a:r>
              <a:rPr lang="en-US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design</a:t>
            </a:r>
          </a:p>
          <a:p>
            <a:pPr lvl="1" eaLnBrk="1" hangingPunct="1">
              <a:buFont typeface="Arial" charset="0"/>
              <a:buChar char="•"/>
            </a:pPr>
            <a:endParaRPr lang="en-US" dirty="0">
              <a:solidFill>
                <a:srgbClr val="FF0000"/>
              </a:solidFill>
              <a:ea typeface="MS PGothic" charset="0"/>
              <a:cs typeface="MS PGothic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ea typeface="MS PGothic" charset="0"/>
                <a:cs typeface="MS PGothic" charset="0"/>
              </a:rPr>
              <a:t>Layout &amp; civil engineering </a:t>
            </a:r>
            <a:r>
              <a:rPr lang="en-US" dirty="0">
                <a:ea typeface="MS PGothic" charset="0"/>
                <a:cs typeface="MS PGothic" charset="0"/>
              </a:rPr>
              <a:t>cost driving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ea typeface="MS PGothic" charset="0"/>
                <a:cs typeface="MS PGothic" charset="0"/>
              </a:rPr>
              <a:t>Simple layout will be </a:t>
            </a:r>
            <a:r>
              <a:rPr lang="en-US" dirty="0" err="1" smtClean="0">
                <a:ea typeface="MS PGothic" charset="0"/>
                <a:cs typeface="MS PGothic" charset="0"/>
              </a:rPr>
              <a:t>costed</a:t>
            </a:r>
            <a:r>
              <a:rPr lang="en-US" dirty="0" smtClean="0">
                <a:ea typeface="MS PGothic" charset="0"/>
                <a:cs typeface="MS PGothic" charset="0"/>
              </a:rPr>
              <a:t>, infrastructure scaled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>
              <a:solidFill>
                <a:srgbClr val="FF0000"/>
              </a:solidFill>
              <a:ea typeface="MS PGothic" charset="0"/>
              <a:cs typeface="MS PGothic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ea typeface="MS PGothic" charset="0"/>
                <a:cs typeface="MS PGothic" charset="0"/>
              </a:rPr>
              <a:t>Extensive list of safety items for beta beams is set up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ea typeface="MS PGothic" charset="0"/>
                <a:cs typeface="MS PGothic" charset="0"/>
              </a:rPr>
              <a:t>Standard CERN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ea typeface="MS PGothic" charset="0"/>
                <a:cs typeface="MS PGothic" charset="0"/>
              </a:rPr>
              <a:t>Specific for Acceleration of </a:t>
            </a:r>
            <a:r>
              <a:rPr lang="en-US" dirty="0" err="1">
                <a:ea typeface="MS PGothic" charset="0"/>
                <a:cs typeface="MS PGothic" charset="0"/>
              </a:rPr>
              <a:t>R</a:t>
            </a:r>
            <a:r>
              <a:rPr lang="en-US" dirty="0" err="1" smtClean="0">
                <a:ea typeface="MS PGothic" charset="0"/>
                <a:cs typeface="MS PGothic" charset="0"/>
              </a:rPr>
              <a:t>adiocative</a:t>
            </a:r>
            <a:r>
              <a:rPr lang="en-US" dirty="0" smtClean="0">
                <a:ea typeface="MS PGothic" charset="0"/>
                <a:cs typeface="MS PGothic" charset="0"/>
              </a:rPr>
              <a:t> Ions</a:t>
            </a:r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01A511-E24B-C94F-929E-EE9EF6444B9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charset="0"/>
              </a:rPr>
              <a:t>Layout BB: </a:t>
            </a:r>
            <a:r>
              <a:rPr lang="en-US" dirty="0" smtClean="0">
                <a:latin typeface="Garamond" charset="0"/>
              </a:rPr>
              <a:t>Low Energy part</a:t>
            </a:r>
            <a:endParaRPr lang="en-US" dirty="0">
              <a:latin typeface="Garamond" charset="0"/>
            </a:endParaRP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5F0808-02B7-9F44-BE34-C1EDE7309CD6}" type="slidenum">
              <a:rPr lang="en-US" sz="1200">
                <a:latin typeface="Garamond" charset="0"/>
              </a:rPr>
              <a:pPr eaLnBrk="1" hangingPunct="1"/>
              <a:t>26</a:t>
            </a:fld>
            <a:endParaRPr lang="en-US" sz="1200">
              <a:latin typeface="Garamond" charset="0"/>
            </a:endParaRPr>
          </a:p>
        </p:txBody>
      </p:sp>
      <p:sp>
        <p:nvSpPr>
          <p:cNvPr id="62468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62470" name="TextBox 8"/>
          <p:cNvSpPr txBox="1">
            <a:spLocks noChangeArrowheads="1"/>
          </p:cNvSpPr>
          <p:nvPr/>
        </p:nvSpPr>
        <p:spPr bwMode="auto">
          <a:xfrm>
            <a:off x="5930900" y="56896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Osborne/Kosmicki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16" y="1279856"/>
            <a:ext cx="6910605" cy="4885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6889" y="570088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1800" dirty="0" err="1" smtClean="0"/>
              <a:t>Kosmicki</a:t>
            </a:r>
            <a:endParaRPr lang="en-US" sz="1800" dirty="0" smtClean="0"/>
          </a:p>
          <a:p>
            <a:pPr marL="457200" indent="-457200">
              <a:buAutoNum type="alphaUcPeriod"/>
            </a:pPr>
            <a:r>
              <a:rPr lang="en-US" sz="1800" dirty="0" smtClean="0"/>
              <a:t>J. Osborne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904346" y="334258"/>
            <a:ext cx="7056437" cy="1139825"/>
          </a:xfrm>
        </p:spPr>
        <p:txBody>
          <a:bodyPr/>
          <a:lstStyle/>
          <a:p>
            <a:r>
              <a:rPr lang="en-US" dirty="0">
                <a:latin typeface="Garamond" charset="0"/>
              </a:rPr>
              <a:t>Layout BB: </a:t>
            </a:r>
            <a:r>
              <a:rPr lang="en-US" dirty="0" smtClean="0">
                <a:latin typeface="Garamond" charset="0"/>
              </a:rPr>
              <a:t>Decay Ring Injection</a:t>
            </a:r>
            <a:endParaRPr lang="en-US" dirty="0">
              <a:latin typeface="Garamond" charset="0"/>
            </a:endParaRP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5F0808-02B7-9F44-BE34-C1EDE7309CD6}" type="slidenum">
              <a:rPr lang="en-US" sz="1200">
                <a:latin typeface="Garamond" charset="0"/>
              </a:rPr>
              <a:pPr eaLnBrk="1" hangingPunct="1"/>
              <a:t>27</a:t>
            </a:fld>
            <a:endParaRPr lang="en-US" sz="1200">
              <a:latin typeface="Garamond" charset="0"/>
            </a:endParaRPr>
          </a:p>
        </p:txBody>
      </p:sp>
      <p:sp>
        <p:nvSpPr>
          <p:cNvPr id="62468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62470" name="TextBox 8"/>
          <p:cNvSpPr txBox="1">
            <a:spLocks noChangeArrowheads="1"/>
          </p:cNvSpPr>
          <p:nvPr/>
        </p:nvSpPr>
        <p:spPr bwMode="auto">
          <a:xfrm>
            <a:off x="5930900" y="56896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Osborne/Kosmicki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0564" y="1055666"/>
            <a:ext cx="7402502" cy="4622706"/>
            <a:chOff x="-460168" y="169863"/>
            <a:chExt cx="9604168" cy="6518275"/>
          </a:xfrm>
        </p:grpSpPr>
        <p:pic>
          <p:nvPicPr>
            <p:cNvPr id="10" name="Picture 15" descr="G:\Departments\GS\Groups\SEM\CE\Activities and Services\DO\Kosmicki\etudes\Beta Beams\4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863"/>
              <a:ext cx="9144000" cy="651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3638550" y="430450"/>
              <a:ext cx="846229" cy="247176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fr-FR" sz="800">
                  <a:solidFill>
                    <a:schemeClr val="bg1"/>
                  </a:solidFill>
                  <a:latin typeface="Verdana" charset="0"/>
                </a:rPr>
                <a:t>Decay Ring</a:t>
              </a: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 flipH="1">
              <a:off x="3608388" y="627063"/>
              <a:ext cx="160337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638550" y="2162412"/>
              <a:ext cx="427415" cy="247176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fr-FR" sz="800">
                  <a:solidFill>
                    <a:schemeClr val="bg1"/>
                  </a:solidFill>
                  <a:latin typeface="Verdana" charset="0"/>
                </a:rPr>
                <a:t>PMI2</a:t>
              </a: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3529013" y="2359025"/>
              <a:ext cx="160337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5641976" y="3735624"/>
              <a:ext cx="845709" cy="247176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fr-FR" sz="800">
                  <a:solidFill>
                    <a:schemeClr val="bg1"/>
                  </a:solidFill>
                  <a:latin typeface="Verdana" charset="0"/>
                </a:rPr>
                <a:t>LHC Tunnel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5529263" y="3932238"/>
              <a:ext cx="160337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3927475" y="3338750"/>
              <a:ext cx="801319" cy="247176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fr-FR" sz="800">
                  <a:solidFill>
                    <a:schemeClr val="bg1"/>
                  </a:solidFill>
                  <a:latin typeface="Verdana" charset="0"/>
                </a:rPr>
                <a:t>TI2 Tunnel</a:t>
              </a: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>
              <a:off x="3802063" y="3535363"/>
              <a:ext cx="160337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3802063" y="5893037"/>
              <a:ext cx="1163198" cy="247176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fr-FR" sz="800">
                  <a:solidFill>
                    <a:schemeClr val="bg1"/>
                  </a:solidFill>
                  <a:latin typeface="Verdana" charset="0"/>
                </a:rPr>
                <a:t>Junction Cavern</a:t>
              </a: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4484688" y="5772150"/>
              <a:ext cx="347662" cy="22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-460168" y="4118031"/>
              <a:ext cx="3811382" cy="350609"/>
            </a:xfrm>
            <a:prstGeom prst="rect">
              <a:avLst/>
            </a:prstGeom>
            <a:solidFill>
              <a:schemeClr val="tx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 anchorCtr="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fr-FR" sz="700" dirty="0">
                  <a:solidFill>
                    <a:schemeClr val="bg1"/>
                  </a:solidFill>
                  <a:latin typeface="Verdana" charset="0"/>
                </a:rPr>
                <a:t>Le tunnel d</a:t>
              </a:r>
              <a:r>
                <a:rPr lang="ja-JP" altLang="fr-FR" sz="700" dirty="0">
                  <a:solidFill>
                    <a:schemeClr val="bg1"/>
                  </a:solidFill>
                  <a:latin typeface="Verdana" charset="0"/>
                </a:rPr>
                <a:t>’</a:t>
              </a:r>
              <a:r>
                <a:rPr lang="fr-FR" sz="700" dirty="0">
                  <a:solidFill>
                    <a:schemeClr val="bg1"/>
                  </a:solidFill>
                  <a:latin typeface="Verdana" charset="0"/>
                </a:rPr>
                <a:t>injection descend de 11.12m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fr-FR" sz="700" dirty="0">
                  <a:solidFill>
                    <a:schemeClr val="bg1"/>
                  </a:solidFill>
                  <a:latin typeface="Verdana" charset="0"/>
                </a:rPr>
                <a:t>Ensuite le tunnel </a:t>
              </a:r>
              <a:r>
                <a:rPr lang="fr-FR" sz="700" dirty="0" err="1">
                  <a:solidFill>
                    <a:schemeClr val="bg1"/>
                  </a:solidFill>
                  <a:latin typeface="Verdana" charset="0"/>
                </a:rPr>
                <a:t>Decay</a:t>
              </a:r>
              <a:r>
                <a:rPr lang="fr-FR" sz="700" dirty="0">
                  <a:solidFill>
                    <a:schemeClr val="bg1"/>
                  </a:solidFill>
                  <a:latin typeface="Verdana" charset="0"/>
                </a:rPr>
                <a:t> Ring est plat au niveau du Point 2 Alice</a:t>
              </a: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H="1" flipV="1">
              <a:off x="2798763" y="3502025"/>
              <a:ext cx="552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85000" y="5291667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1800" dirty="0" err="1" smtClean="0"/>
              <a:t>Kosmicki</a:t>
            </a:r>
            <a:endParaRPr lang="en-US" sz="1800" dirty="0" smtClean="0"/>
          </a:p>
          <a:p>
            <a:pPr marL="457200" indent="-457200">
              <a:buAutoNum type="alphaUcPeriod"/>
            </a:pPr>
            <a:r>
              <a:rPr lang="en-US" sz="1800" dirty="0" smtClean="0"/>
              <a:t>J. Osborne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842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904346" y="334258"/>
            <a:ext cx="7056437" cy="1139825"/>
          </a:xfrm>
        </p:spPr>
        <p:txBody>
          <a:bodyPr/>
          <a:lstStyle/>
          <a:p>
            <a:r>
              <a:rPr lang="en-US" dirty="0" smtClean="0">
                <a:latin typeface="Garamond" charset="0"/>
              </a:rPr>
              <a:t>Footprint Beta Beam</a:t>
            </a:r>
            <a:endParaRPr lang="en-US" dirty="0">
              <a:latin typeface="Garamond" charset="0"/>
            </a:endParaRP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5F0808-02B7-9F44-BE34-C1EDE7309CD6}" type="slidenum">
              <a:rPr lang="en-US" sz="1200">
                <a:latin typeface="Garamond" charset="0"/>
              </a:rPr>
              <a:pPr eaLnBrk="1" hangingPunct="1"/>
              <a:t>28</a:t>
            </a:fld>
            <a:endParaRPr lang="en-US" sz="1200">
              <a:latin typeface="Garamond" charset="0"/>
            </a:endParaRPr>
          </a:p>
        </p:txBody>
      </p:sp>
      <p:sp>
        <p:nvSpPr>
          <p:cNvPr id="62468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62470" name="TextBox 8"/>
          <p:cNvSpPr txBox="1">
            <a:spLocks noChangeArrowheads="1"/>
          </p:cNvSpPr>
          <p:nvPr/>
        </p:nvSpPr>
        <p:spPr bwMode="auto">
          <a:xfrm>
            <a:off x="5930900" y="56896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Osborne/Kosmicki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t="-1" b="5100"/>
          <a:stretch/>
        </p:blipFill>
        <p:spPr>
          <a:xfrm>
            <a:off x="2094664" y="1234307"/>
            <a:ext cx="4283558" cy="467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1000" y="5249333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1800" dirty="0" err="1" smtClean="0"/>
              <a:t>Kosmicki</a:t>
            </a:r>
            <a:endParaRPr lang="en-US" sz="1800" dirty="0" smtClean="0"/>
          </a:p>
          <a:p>
            <a:pPr marL="457200" indent="-457200">
              <a:buAutoNum type="alphaUcPeriod"/>
            </a:pPr>
            <a:r>
              <a:rPr lang="en-US" sz="1800" dirty="0" smtClean="0"/>
              <a:t>J. Osborne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8830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2"/>
          <p:cNvSpPr>
            <a:spLocks noGrp="1"/>
          </p:cNvSpPr>
          <p:nvPr>
            <p:ph type="title"/>
          </p:nvPr>
        </p:nvSpPr>
        <p:spPr>
          <a:xfrm>
            <a:off x="862013" y="263525"/>
            <a:ext cx="7056437" cy="1139825"/>
          </a:xfrm>
        </p:spPr>
        <p:txBody>
          <a:bodyPr/>
          <a:lstStyle/>
          <a:p>
            <a:r>
              <a:rPr lang="en-US" dirty="0" smtClean="0">
                <a:latin typeface="Garamond" charset="0"/>
              </a:rPr>
              <a:t>Conclusion</a:t>
            </a:r>
            <a:endParaRPr lang="en-US" dirty="0">
              <a:latin typeface="Garamond" charset="0"/>
            </a:endParaRPr>
          </a:p>
        </p:txBody>
      </p:sp>
      <p:sp>
        <p:nvSpPr>
          <p:cNvPr id="614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6144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460625" y="6438900"/>
            <a:ext cx="4581525" cy="23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smtClean="0">
                <a:latin typeface="Garamond" charset="0"/>
              </a:rPr>
              <a:t>GDR Neutrino, Elena Wildner</a:t>
            </a:r>
            <a:endParaRPr lang="en-US" sz="1200" b="0">
              <a:latin typeface="Garamond" charset="0"/>
            </a:endParaRPr>
          </a:p>
        </p:txBody>
      </p:sp>
      <p:sp>
        <p:nvSpPr>
          <p:cNvPr id="61444" name="TextBox 11"/>
          <p:cNvSpPr txBox="1">
            <a:spLocks noChangeArrowheads="1"/>
          </p:cNvSpPr>
          <p:nvPr/>
        </p:nvSpPr>
        <p:spPr bwMode="auto">
          <a:xfrm>
            <a:off x="141111" y="1439324"/>
            <a:ext cx="8876242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08585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742950" lvl="1" indent="0" eaLnBrk="1" hangingPunct="1"/>
            <a:endParaRPr lang="en-US" dirty="0">
              <a:ea typeface="MS PGothic" charset="0"/>
              <a:cs typeface="MS PGothic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ea typeface="MS PGothic" charset="0"/>
                <a:cs typeface="MS PGothic" charset="0"/>
              </a:rPr>
              <a:t>The </a:t>
            </a:r>
            <a:r>
              <a:rPr lang="en-US" dirty="0" err="1" smtClean="0">
                <a:ea typeface="MS PGothic" charset="0"/>
                <a:cs typeface="MS PGothic" charset="0"/>
              </a:rPr>
              <a:t>EUROnu</a:t>
            </a:r>
            <a:r>
              <a:rPr lang="en-US" dirty="0" smtClean="0">
                <a:ea typeface="MS PGothic" charset="0"/>
                <a:cs typeface="MS PGothic" charset="0"/>
              </a:rPr>
              <a:t> Beta Beam work ending August 2012</a:t>
            </a:r>
            <a:endParaRPr lang="en-US" dirty="0">
              <a:ea typeface="MS PGothic" charset="0"/>
              <a:cs typeface="MS PGothic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ea typeface="MS PGothic" charset="0"/>
                <a:cs typeface="MS PGothic" charset="0"/>
              </a:rPr>
              <a:t>The Low-Q option </a:t>
            </a:r>
            <a:r>
              <a:rPr lang="en-US" baseline="30000" dirty="0" smtClean="0">
                <a:ea typeface="MS PGothic" charset="0"/>
                <a:cs typeface="MS PGothic" charset="0"/>
              </a:rPr>
              <a:t>6</a:t>
            </a:r>
            <a:r>
              <a:rPr lang="en-US" dirty="0" smtClean="0">
                <a:ea typeface="MS PGothic" charset="0"/>
                <a:cs typeface="MS PGothic" charset="0"/>
              </a:rPr>
              <a:t>He/</a:t>
            </a:r>
            <a:r>
              <a:rPr lang="en-US" baseline="30000" dirty="0" smtClean="0">
                <a:ea typeface="MS PGothic" charset="0"/>
                <a:cs typeface="MS PGothic" charset="0"/>
              </a:rPr>
              <a:t>18</a:t>
            </a:r>
            <a:r>
              <a:rPr lang="en-US" dirty="0" smtClean="0">
                <a:ea typeface="MS PGothic" charset="0"/>
                <a:cs typeface="MS PGothic" charset="0"/>
              </a:rPr>
              <a:t>Ne (CERN-</a:t>
            </a:r>
            <a:r>
              <a:rPr lang="en-US" dirty="0" err="1" smtClean="0">
                <a:ea typeface="MS PGothic" charset="0"/>
                <a:cs typeface="MS PGothic" charset="0"/>
              </a:rPr>
              <a:t>Fréjus</a:t>
            </a:r>
            <a:r>
              <a:rPr lang="en-US" dirty="0" smtClean="0">
                <a:ea typeface="MS PGothic" charset="0"/>
                <a:cs typeface="MS PGothic" charset="0"/>
              </a:rPr>
              <a:t>) is our baseline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ea typeface="MS PGothic" charset="0"/>
                <a:cs typeface="MS PGothic" charset="0"/>
              </a:rPr>
              <a:t>U</a:t>
            </a:r>
            <a:r>
              <a:rPr lang="en-US" dirty="0" smtClean="0">
                <a:ea typeface="MS PGothic" charset="0"/>
                <a:cs typeface="MS PGothic" charset="0"/>
              </a:rPr>
              <a:t>sed for cost/performance evaluations</a:t>
            </a:r>
            <a:endParaRPr lang="en-US" dirty="0">
              <a:ea typeface="MS PGothic" charset="0"/>
              <a:cs typeface="MS PGothic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ea typeface="MS PGothic" charset="0"/>
                <a:cs typeface="MS PGothic" charset="0"/>
              </a:rPr>
              <a:t>Preliminary RP studies : no show stopper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ea typeface="MS PGothic" charset="0"/>
                <a:cs typeface="MS PGothic" charset="0"/>
              </a:rPr>
              <a:t>Studies remaining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ea typeface="MS PGothic" charset="0"/>
                <a:cs typeface="MS PGothic" charset="0"/>
              </a:rPr>
              <a:t>Optimizations of bunching in the acceleration chain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ea typeface="MS PGothic" charset="0"/>
                <a:cs typeface="MS PGothic" charset="0"/>
              </a:rPr>
              <a:t>Consolidate Beam stability (PS, SPS, DR)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ea typeface="MS PGothic" charset="0"/>
                <a:cs typeface="MS PGothic" charset="0"/>
              </a:rPr>
              <a:t>Magnet protection DR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>
                <a:ea typeface="MS PGothic" charset="0"/>
                <a:cs typeface="MS PGothic" charset="0"/>
              </a:rPr>
              <a:t>Radioprotection</a:t>
            </a:r>
          </a:p>
          <a:p>
            <a:pPr eaLnBrk="1" hangingPunct="1">
              <a:buFont typeface="Arial" charset="0"/>
              <a:buChar char="•"/>
            </a:pPr>
            <a:endParaRPr lang="en-US" dirty="0">
              <a:ea typeface="MS PGothic" charset="0"/>
              <a:cs typeface="MS PGothic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01A511-E24B-C94F-929E-EE9EF6444B9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6609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085A9C-3B8A-3E40-91D3-9870DB11EC8B}" type="slidenum">
              <a:rPr lang="en-US" sz="1200">
                <a:latin typeface="Garamond" charset="0"/>
              </a:rPr>
              <a:pPr eaLnBrk="1" hangingPunct="1"/>
              <a:t>3</a:t>
            </a:fld>
            <a:endParaRPr lang="en-US" sz="1200">
              <a:latin typeface="Garamond" charset="0"/>
            </a:endParaRP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title"/>
          </p:nvPr>
        </p:nvSpPr>
        <p:spPr>
          <a:xfrm>
            <a:off x="733778" y="258763"/>
            <a:ext cx="7531453" cy="1139825"/>
          </a:xfrm>
        </p:spPr>
        <p:txBody>
          <a:bodyPr/>
          <a:lstStyle/>
          <a:p>
            <a:r>
              <a:rPr lang="en-US" dirty="0">
                <a:latin typeface="Garamond" charset="0"/>
              </a:rPr>
              <a:t>Participating Institutes, </a:t>
            </a:r>
            <a:r>
              <a:rPr lang="en-US" dirty="0" smtClean="0">
                <a:latin typeface="Garamond" charset="0"/>
              </a:rPr>
              <a:t>Beta Beams</a:t>
            </a:r>
            <a:endParaRPr lang="en-US" dirty="0">
              <a:latin typeface="Garamond" charset="0"/>
            </a:endParaRPr>
          </a:p>
        </p:txBody>
      </p:sp>
      <p:sp>
        <p:nvSpPr>
          <p:cNvPr id="27654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E63441F-56BA-E54B-BDFD-85869ADD8B37}" type="slidenum">
              <a:rPr lang="en-US" sz="1200">
                <a:latin typeface="Garamond" charset="0"/>
              </a:rPr>
              <a:pPr algn="r" eaLnBrk="1" hangingPunct="1"/>
              <a:t>3</a:t>
            </a:fld>
            <a:endParaRPr lang="en-US" sz="1200">
              <a:latin typeface="Garamond" charset="0"/>
            </a:endParaRPr>
          </a:p>
        </p:txBody>
      </p:sp>
      <p:sp>
        <p:nvSpPr>
          <p:cNvPr id="276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2700" y="1128713"/>
            <a:ext cx="9144000" cy="5356225"/>
          </a:xfrm>
        </p:spPr>
        <p:txBody>
          <a:bodyPr/>
          <a:lstStyle/>
          <a:p>
            <a:r>
              <a:rPr lang="en-US" sz="2400" dirty="0">
                <a:latin typeface="Arial" charset="0"/>
              </a:rPr>
              <a:t>Full Partners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CEA, </a:t>
            </a:r>
            <a:r>
              <a:rPr lang="en-US" sz="2000" dirty="0" err="1">
                <a:latin typeface="Arial" charset="0"/>
                <a:ea typeface="ＭＳ Ｐゴシック" charset="0"/>
              </a:rPr>
              <a:t>Saclay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CERN, Geneva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LPSC, Grenoble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LNMCI, Grenoble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UCL, Louvain la </a:t>
            </a:r>
            <a:r>
              <a:rPr lang="en-US" sz="2000" dirty="0" err="1">
                <a:latin typeface="Arial" charset="0"/>
                <a:ea typeface="ＭＳ Ｐゴシック" charset="0"/>
              </a:rPr>
              <a:t>Neuve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INFN, </a:t>
            </a:r>
            <a:r>
              <a:rPr lang="en-US" sz="2000" dirty="0" err="1">
                <a:latin typeface="Arial" charset="0"/>
                <a:ea typeface="ＭＳ Ｐゴシック" charset="0"/>
              </a:rPr>
              <a:t>Legnaro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</a:rPr>
              <a:t>Associates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IAP, Novgorod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Technical University of Aachen, Aachen 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Weizmann Institute of Science, </a:t>
            </a:r>
            <a:r>
              <a:rPr lang="en-US" sz="2000" dirty="0" err="1">
                <a:latin typeface="Arial" charset="0"/>
                <a:ea typeface="ＭＳ Ｐゴシック" charset="0"/>
              </a:rPr>
              <a:t>Revohot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GSI, Darmstadt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Cockcroft Institute, </a:t>
            </a:r>
            <a:r>
              <a:rPr lang="en-US" sz="2000" dirty="0" err="1">
                <a:latin typeface="Arial" charset="0"/>
                <a:ea typeface="ＭＳ Ｐゴシック" charset="0"/>
              </a:rPr>
              <a:t>Daresbury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  <a:p>
            <a:endParaRPr lang="en-US" sz="2400" dirty="0">
              <a:latin typeface="Arial" charset="0"/>
            </a:endParaRPr>
          </a:p>
          <a:p>
            <a:pPr lvl="1">
              <a:buFont typeface="Wingdings" charset="0"/>
              <a:buNone/>
            </a:pPr>
            <a:endParaRPr lang="en-GB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" t="17036" r="86945" b="74222"/>
          <a:stretch>
            <a:fillRect/>
          </a:stretch>
        </p:blipFill>
        <p:spPr bwMode="auto">
          <a:xfrm>
            <a:off x="4710113" y="1569509"/>
            <a:ext cx="15446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17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2"/>
          <p:cNvSpPr>
            <a:spLocks noGrp="1"/>
          </p:cNvSpPr>
          <p:nvPr>
            <p:ph type="title"/>
          </p:nvPr>
        </p:nvSpPr>
        <p:spPr>
          <a:xfrm>
            <a:off x="862013" y="263525"/>
            <a:ext cx="7056437" cy="1139825"/>
          </a:xfrm>
        </p:spPr>
        <p:txBody>
          <a:bodyPr/>
          <a:lstStyle/>
          <a:p>
            <a:r>
              <a:rPr lang="en-US" dirty="0" smtClean="0"/>
              <a:t>Some physics </a:t>
            </a:r>
            <a:r>
              <a:rPr lang="en-US" dirty="0" smtClean="0"/>
              <a:t>plots (</a:t>
            </a:r>
            <a:r>
              <a:rPr lang="en-US" dirty="0" err="1" smtClean="0"/>
              <a:t>EUROnu</a:t>
            </a:r>
            <a:r>
              <a:rPr lang="en-US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latin typeface="Garamond" charset="0"/>
            </a:endParaRPr>
          </a:p>
        </p:txBody>
      </p:sp>
      <p:sp>
        <p:nvSpPr>
          <p:cNvPr id="614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6144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460625" y="6438900"/>
            <a:ext cx="4581525" cy="23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smtClean="0">
                <a:latin typeface="Garamond" charset="0"/>
              </a:rPr>
              <a:t>GDR Neutrino, Elena Wildner</a:t>
            </a:r>
            <a:endParaRPr lang="en-US" sz="1200" b="0">
              <a:latin typeface="Garamon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01A511-E24B-C94F-929E-EE9EF6444B9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4180116"/>
            <a:ext cx="706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Assumptions, systematics</a:t>
            </a:r>
          </a:p>
          <a:p>
            <a:endParaRPr lang="en-US" dirty="0" smtClean="0"/>
          </a:p>
          <a:p>
            <a:r>
              <a:rPr lang="en-US" dirty="0" err="1" smtClean="0"/>
              <a:t>Superbeams</a:t>
            </a:r>
            <a:r>
              <a:rPr lang="en-US" dirty="0"/>
              <a:t>: 5% </a:t>
            </a:r>
            <a:r>
              <a:rPr lang="en-US" dirty="0" err="1"/>
              <a:t>eff</a:t>
            </a:r>
            <a:r>
              <a:rPr lang="en-US" dirty="0"/>
              <a:t>, 5% </a:t>
            </a:r>
            <a:r>
              <a:rPr lang="en-US" dirty="0" smtClean="0"/>
              <a:t>background </a:t>
            </a:r>
          </a:p>
          <a:p>
            <a:r>
              <a:rPr lang="en-US" dirty="0" smtClean="0"/>
              <a:t>Beta</a:t>
            </a:r>
            <a:r>
              <a:rPr lang="en-US" dirty="0"/>
              <a:t>-beam, </a:t>
            </a:r>
            <a:r>
              <a:rPr lang="en-US" dirty="0" err="1"/>
              <a:t>Nufact</a:t>
            </a:r>
            <a:r>
              <a:rPr lang="en-US" dirty="0"/>
              <a:t>: 2.5% </a:t>
            </a:r>
            <a:r>
              <a:rPr lang="en-US" dirty="0" err="1"/>
              <a:t>eff</a:t>
            </a:r>
            <a:r>
              <a:rPr lang="en-US" dirty="0"/>
              <a:t>, 5% background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160" y="1920240"/>
            <a:ext cx="7216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Slides from </a:t>
            </a:r>
            <a:r>
              <a:rPr lang="en-US" dirty="0" err="1" smtClean="0"/>
              <a:t>Pilar</a:t>
            </a:r>
            <a:r>
              <a:rPr lang="en-US" dirty="0" smtClean="0"/>
              <a:t> Hernández</a:t>
            </a:r>
            <a:endParaRPr lang="en-US" dirty="0"/>
          </a:p>
          <a:p>
            <a:r>
              <a:rPr lang="en-US" dirty="0" smtClean="0"/>
              <a:t>University </a:t>
            </a:r>
            <a:r>
              <a:rPr lang="en-US" dirty="0"/>
              <a:t>of Valencia/</a:t>
            </a:r>
            <a:r>
              <a:rPr lang="en-US" dirty="0" smtClean="0"/>
              <a:t>IFIC, </a:t>
            </a:r>
            <a:r>
              <a:rPr lang="en-US" dirty="0" err="1" smtClean="0"/>
              <a:t>EUROnu</a:t>
            </a:r>
            <a:r>
              <a:rPr lang="en-US" dirty="0" smtClean="0"/>
              <a:t> meeting</a:t>
            </a:r>
          </a:p>
          <a:p>
            <a:endParaRPr lang="en-US" dirty="0"/>
          </a:p>
          <a:p>
            <a:r>
              <a:rPr lang="en-US" dirty="0" smtClean="0"/>
              <a:t>Outcome is being prepared, final phase of </a:t>
            </a:r>
            <a:r>
              <a:rPr lang="en-US" dirty="0" err="1" smtClean="0"/>
              <a:t>EUROnu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5974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6144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460625" y="6438900"/>
            <a:ext cx="4581525" cy="23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smtClean="0">
                <a:latin typeface="Garamond" charset="0"/>
              </a:rPr>
              <a:t>GDR Neutrino, Elena Wildner</a:t>
            </a:r>
            <a:endParaRPr lang="en-US" sz="1200" b="0">
              <a:latin typeface="Garamon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01A511-E24B-C94F-929E-EE9EF6444B9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893941"/>
            <a:ext cx="7670800" cy="52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345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6144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460625" y="6438900"/>
            <a:ext cx="4581525" cy="23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smtClean="0">
                <a:latin typeface="Garamond" charset="0"/>
              </a:rPr>
              <a:t>GDR Neutrino, Elena Wildner</a:t>
            </a:r>
            <a:endParaRPr lang="en-US" sz="1200" b="0">
              <a:latin typeface="Garamon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01A511-E24B-C94F-929E-EE9EF6444B9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6" y="812800"/>
            <a:ext cx="8647744" cy="55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63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6144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460625" y="6438900"/>
            <a:ext cx="4581525" cy="23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smtClean="0">
                <a:latin typeface="Garamond" charset="0"/>
              </a:rPr>
              <a:t>GDR Neutrino, Elena Wildner</a:t>
            </a:r>
            <a:endParaRPr lang="en-US" sz="1200" b="0">
              <a:latin typeface="Garamon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01A511-E24B-C94F-929E-EE9EF6444B9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784263"/>
            <a:ext cx="8148320" cy="556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343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6144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460625" y="6438900"/>
            <a:ext cx="4581525" cy="234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smtClean="0">
                <a:latin typeface="Garamond" charset="0"/>
              </a:rPr>
              <a:t>GDR Neutrino, Elena Wildner</a:t>
            </a:r>
            <a:endParaRPr lang="en-US" sz="1200" b="0">
              <a:latin typeface="Garamon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01A511-E24B-C94F-929E-EE9EF6444B9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878104"/>
            <a:ext cx="7874000" cy="519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69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085A9C-3B8A-3E40-91D3-9870DB11EC8B}" type="slidenum">
              <a:rPr lang="en-US" sz="1200">
                <a:latin typeface="Garamond" charset="0"/>
              </a:rPr>
              <a:pPr eaLnBrk="1" hangingPunct="1"/>
              <a:t>4</a:t>
            </a:fld>
            <a:endParaRPr lang="en-US" sz="1200">
              <a:latin typeface="Garamond" charset="0"/>
            </a:endParaRPr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27654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E63441F-56BA-E54B-BDFD-85869ADD8B37}" type="slidenum">
              <a:rPr lang="en-US" sz="1200">
                <a:latin typeface="Garamond" charset="0"/>
              </a:rPr>
              <a:pPr algn="r" eaLnBrk="1" hangingPunct="1"/>
              <a:t>4</a:t>
            </a:fld>
            <a:endParaRPr lang="en-US" sz="1200">
              <a:latin typeface="Garamon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3529"/>
            <a:ext cx="9144000" cy="2820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8818" y="5111418"/>
            <a:ext cx="851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t al.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973665" y="258763"/>
            <a:ext cx="7531453" cy="1139825"/>
          </a:xfrm>
        </p:spPr>
        <p:txBody>
          <a:bodyPr/>
          <a:lstStyle/>
          <a:p>
            <a:r>
              <a:rPr lang="en-US" dirty="0" smtClean="0">
                <a:latin typeface="Garamond" charset="0"/>
              </a:rPr>
              <a:t>Collaborators, Beta Beams</a:t>
            </a:r>
            <a:endParaRPr lang="en-US" dirty="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7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9C241A-EBEC-4F49-8F65-5CFECF1713F2}" type="slidenum">
              <a:rPr lang="en-US" sz="1200">
                <a:latin typeface="Garamond" charset="0"/>
              </a:rPr>
              <a:pPr eaLnBrk="1" hangingPunct="1"/>
              <a:t>5</a:t>
            </a:fld>
            <a:endParaRPr lang="en-US" sz="1200">
              <a:latin typeface="Garamond" charset="0"/>
            </a:endParaRPr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The Beta Beam concept</a:t>
            </a:r>
          </a:p>
        </p:txBody>
      </p:sp>
      <p:sp>
        <p:nvSpPr>
          <p:cNvPr id="31750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2244F04-5167-8540-A806-4007FFEF97CE}" type="slidenum">
              <a:rPr lang="en-US" sz="1200">
                <a:latin typeface="Garamond" charset="0"/>
              </a:rPr>
              <a:pPr algn="r" eaLnBrk="1" hangingPunct="1"/>
              <a:t>5</a:t>
            </a:fld>
            <a:endParaRPr lang="en-US" sz="1200">
              <a:latin typeface="Garamond" charset="0"/>
            </a:endParaRPr>
          </a:p>
        </p:txBody>
      </p:sp>
      <p:sp>
        <p:nvSpPr>
          <p:cNvPr id="31751" name="Rectangle 4"/>
          <p:cNvSpPr txBox="1">
            <a:spLocks noChangeArrowheads="1"/>
          </p:cNvSpPr>
          <p:nvPr/>
        </p:nvSpPr>
        <p:spPr bwMode="auto">
          <a:xfrm>
            <a:off x="471488" y="1053218"/>
            <a:ext cx="8672512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9925" indent="-325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D"/>
                </a:solidFill>
              </a:rPr>
              <a:t>Aim: production of (anti-)neutrino beams from the beta decay of radio-active ions circulating in a storage ring with long straight sections</a:t>
            </a:r>
            <a:r>
              <a:rPr lang="en-US" sz="2000" dirty="0" smtClean="0">
                <a:solidFill>
                  <a:srgbClr val="0033CD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sz="2000" dirty="0">
              <a:solidFill>
                <a:srgbClr val="0033CD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 smtClean="0">
                <a:solidFill>
                  <a:srgbClr val="0033CD"/>
                </a:solidFill>
              </a:rPr>
              <a:t>Beta</a:t>
            </a:r>
            <a:r>
              <a:rPr lang="en-US" sz="2000" dirty="0">
                <a:solidFill>
                  <a:srgbClr val="0033CD"/>
                </a:solidFill>
              </a:rPr>
              <a:t>-decay at rest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1800" dirty="0">
                <a:solidFill>
                  <a:srgbClr val="0033CD"/>
                </a:solidFill>
              </a:rPr>
              <a:t> </a:t>
            </a:r>
            <a:r>
              <a:rPr lang="en-US" sz="1800" dirty="0">
                <a:solidFill>
                  <a:srgbClr val="0033CD"/>
                </a:solidFill>
                <a:latin typeface="Symbol" charset="0"/>
              </a:rPr>
              <a:t>n-</a:t>
            </a:r>
            <a:r>
              <a:rPr lang="en-US" sz="1800" dirty="0">
                <a:solidFill>
                  <a:srgbClr val="0033CD"/>
                </a:solidFill>
              </a:rPr>
              <a:t>spectrum well known from the electron spectrum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1800" dirty="0">
                <a:solidFill>
                  <a:srgbClr val="0033CD"/>
                </a:solidFill>
              </a:rPr>
              <a:t>Reaction energy Q typically of a few </a:t>
            </a:r>
            <a:r>
              <a:rPr lang="en-US" sz="1800" dirty="0" smtClean="0">
                <a:solidFill>
                  <a:srgbClr val="0033CD"/>
                </a:solidFill>
              </a:rPr>
              <a:t>MeV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endParaRPr lang="en-US" sz="1800" dirty="0">
              <a:solidFill>
                <a:srgbClr val="0033CD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D"/>
                </a:solidFill>
              </a:rPr>
              <a:t>Accelerate parent ion to relativistic </a:t>
            </a:r>
            <a:r>
              <a:rPr lang="en-US" sz="2000" b="1" dirty="0" err="1">
                <a:solidFill>
                  <a:srgbClr val="0033CD"/>
                </a:solidFill>
                <a:latin typeface="Symbol" charset="0"/>
              </a:rPr>
              <a:t>g</a:t>
            </a:r>
            <a:r>
              <a:rPr lang="en-US" sz="2000" b="1" baseline="-25000" dirty="0" err="1">
                <a:solidFill>
                  <a:srgbClr val="0033CD"/>
                </a:solidFill>
              </a:rPr>
              <a:t>max</a:t>
            </a:r>
            <a:endParaRPr lang="en-US" sz="2000" b="1" baseline="-25000" dirty="0">
              <a:solidFill>
                <a:srgbClr val="0033CD"/>
              </a:solidFill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1800" dirty="0">
                <a:solidFill>
                  <a:srgbClr val="0033CD"/>
                </a:solidFill>
              </a:rPr>
              <a:t>Boosted neutrino energy spectrum: E</a:t>
            </a:r>
            <a:r>
              <a:rPr lang="en-US" sz="1800" baseline="-25000" dirty="0">
                <a:solidFill>
                  <a:srgbClr val="0033CD"/>
                </a:solidFill>
                <a:latin typeface="Symbol" charset="0"/>
              </a:rPr>
              <a:t>n </a:t>
            </a:r>
            <a:r>
              <a:rPr lang="en-US" sz="1800" dirty="0">
                <a:solidFill>
                  <a:srgbClr val="0033CD"/>
                </a:solidFill>
                <a:sym typeface="Symbol" charset="0"/>
              </a:rPr>
              <a:t> </a:t>
            </a:r>
            <a:r>
              <a:rPr lang="en-US" sz="1800" dirty="0">
                <a:solidFill>
                  <a:srgbClr val="0033CD"/>
                </a:solidFill>
              </a:rPr>
              <a:t>2</a:t>
            </a:r>
            <a:r>
              <a:rPr lang="en-US" sz="1800" dirty="0">
                <a:solidFill>
                  <a:srgbClr val="0033CD"/>
                </a:solidFill>
                <a:latin typeface="Symbol" charset="0"/>
              </a:rPr>
              <a:t>g</a:t>
            </a:r>
            <a:r>
              <a:rPr lang="en-US" sz="1800" dirty="0">
                <a:solidFill>
                  <a:srgbClr val="0033CD"/>
                </a:solidFill>
              </a:rPr>
              <a:t>Q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1800" dirty="0">
                <a:solidFill>
                  <a:srgbClr val="0033CD"/>
                </a:solidFill>
              </a:rPr>
              <a:t>Forward focusing of neutrinos: </a:t>
            </a:r>
            <a:r>
              <a:rPr lang="en-US" sz="1800" dirty="0">
                <a:solidFill>
                  <a:srgbClr val="0033CD"/>
                </a:solidFill>
                <a:sym typeface="Symbol" charset="0"/>
              </a:rPr>
              <a:t>  1/</a:t>
            </a:r>
            <a:r>
              <a:rPr lang="en-US" sz="1800" dirty="0" smtClean="0">
                <a:solidFill>
                  <a:srgbClr val="0033CD"/>
                </a:solidFill>
                <a:latin typeface="Symbol" charset="0"/>
                <a:sym typeface="Symbol" charset="0"/>
              </a:rPr>
              <a:t>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endParaRPr lang="en-US" sz="1800" dirty="0">
              <a:solidFill>
                <a:srgbClr val="0033CD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D"/>
                </a:solidFill>
              </a:rPr>
              <a:t>Pure electron (anti-)neutrino beam!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1800" dirty="0">
                <a:solidFill>
                  <a:srgbClr val="0033CD"/>
                </a:solidFill>
              </a:rPr>
              <a:t>Depending on </a:t>
            </a:r>
            <a:r>
              <a:rPr lang="en-US" sz="1800" dirty="0">
                <a:solidFill>
                  <a:srgbClr val="0033CD"/>
                </a:solidFill>
                <a:latin typeface="Symbol" charset="0"/>
              </a:rPr>
              <a:t>b</a:t>
            </a:r>
            <a:r>
              <a:rPr lang="en-US" sz="1800" baseline="30000" dirty="0">
                <a:solidFill>
                  <a:srgbClr val="0033CD"/>
                </a:solidFill>
              </a:rPr>
              <a:t>+</a:t>
            </a:r>
            <a:r>
              <a:rPr lang="en-US" sz="1800" dirty="0">
                <a:solidFill>
                  <a:srgbClr val="0033CD"/>
                </a:solidFill>
              </a:rPr>
              <a:t>-  or </a:t>
            </a:r>
            <a:r>
              <a:rPr lang="en-US" sz="1800" dirty="0">
                <a:solidFill>
                  <a:srgbClr val="0033CD"/>
                </a:solidFill>
                <a:latin typeface="Symbol" charset="0"/>
              </a:rPr>
              <a:t>b</a:t>
            </a:r>
            <a:r>
              <a:rPr lang="en-US" sz="1800" baseline="30000" dirty="0">
                <a:solidFill>
                  <a:srgbClr val="0033CD"/>
                </a:solidFill>
              </a:rPr>
              <a:t>- </a:t>
            </a:r>
            <a:r>
              <a:rPr lang="en-US" sz="1800" dirty="0">
                <a:solidFill>
                  <a:srgbClr val="0033CD"/>
                </a:solidFill>
              </a:rPr>
              <a:t>- decay we get a neutrino or anti-neutrino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1800" dirty="0">
                <a:solidFill>
                  <a:srgbClr val="0033CD"/>
                </a:solidFill>
              </a:rPr>
              <a:t>Two different parent ions for neutrino and anti-neutrino </a:t>
            </a:r>
            <a:r>
              <a:rPr lang="en-US" sz="1800" dirty="0" smtClean="0">
                <a:solidFill>
                  <a:srgbClr val="0033CD"/>
                </a:solidFill>
              </a:rPr>
              <a:t>beams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endParaRPr lang="en-US" sz="1800" dirty="0">
              <a:solidFill>
                <a:srgbClr val="0033CD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2000" dirty="0">
                <a:solidFill>
                  <a:srgbClr val="0033CD"/>
                </a:solidFill>
              </a:rPr>
              <a:t>Possible physics applications of a beta-beam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1800" dirty="0">
                <a:solidFill>
                  <a:srgbClr val="0033CD"/>
                </a:solidFill>
              </a:rPr>
              <a:t>Primarily neutrino oscillation physics and CP-violation (high energy)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1800" dirty="0">
                <a:solidFill>
                  <a:srgbClr val="0033CD"/>
                </a:solidFill>
              </a:rPr>
              <a:t>Cross-sections of neutrino-nucleus interaction, sterile neutrinos (low energy)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endParaRPr lang="en-US" sz="1800" dirty="0">
              <a:solidFill>
                <a:srgbClr val="0033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0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25425" y="62230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75FA34-C473-7A45-AA9E-C8074A3CE093}" type="slidenum">
              <a:rPr lang="en-US" sz="1200">
                <a:latin typeface="Garamond" charset="0"/>
              </a:rPr>
              <a:pPr eaLnBrk="1" hangingPunct="1"/>
              <a:t>6</a:t>
            </a:fld>
            <a:endParaRPr lang="en-US" sz="1200">
              <a:latin typeface="Garamond" charset="0"/>
            </a:endParaRPr>
          </a:p>
        </p:txBody>
      </p:sp>
      <p:sp>
        <p:nvSpPr>
          <p:cNvPr id="33796" name="Rectangle 5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aramond" charset="0"/>
              </a:rPr>
              <a:t>Beta beams at CERN</a:t>
            </a:r>
          </a:p>
        </p:txBody>
      </p:sp>
      <p:sp>
        <p:nvSpPr>
          <p:cNvPr id="33798" name="Slide Number Placeholder 1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69241D9-FC7E-BA4D-9043-C22CFA177719}" type="slidenum">
              <a:rPr lang="en-US" sz="1200">
                <a:latin typeface="Garamond" charset="0"/>
              </a:rPr>
              <a:pPr algn="r" eaLnBrk="1" hangingPunct="1"/>
              <a:t>6</a:t>
            </a:fld>
            <a:endParaRPr lang="en-US" sz="1200">
              <a:latin typeface="Garamond" charset="0"/>
            </a:endParaRPr>
          </a:p>
        </p:txBody>
      </p:sp>
      <p:sp>
        <p:nvSpPr>
          <p:cNvPr id="33799" name="Rectangle 3"/>
          <p:cNvSpPr txBox="1">
            <a:spLocks noChangeArrowheads="1"/>
          </p:cNvSpPr>
          <p:nvPr/>
        </p:nvSpPr>
        <p:spPr bwMode="auto">
          <a:xfrm>
            <a:off x="230467" y="1318393"/>
            <a:ext cx="914400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9925" indent="-325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>
                <a:solidFill>
                  <a:srgbClr val="0033CD"/>
                </a:solidFill>
              </a:rPr>
              <a:t>Use of CERN machines and infrastructures, </a:t>
            </a:r>
            <a:r>
              <a:rPr lang="en-US" dirty="0" smtClean="0">
                <a:solidFill>
                  <a:srgbClr val="0033CD"/>
                </a:solidFill>
              </a:rPr>
              <a:t>technology</a:t>
            </a:r>
            <a:endParaRPr lang="en-US" dirty="0">
              <a:solidFill>
                <a:srgbClr val="0033CD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2000" dirty="0" smtClean="0">
                <a:solidFill>
                  <a:srgbClr val="0033CD"/>
                </a:solidFill>
              </a:rPr>
              <a:t>Use </a:t>
            </a:r>
            <a:r>
              <a:rPr lang="en-US" sz="2000" dirty="0">
                <a:solidFill>
                  <a:srgbClr val="0033CD"/>
                </a:solidFill>
              </a:rPr>
              <a:t>of existing machines: PS and </a:t>
            </a:r>
            <a:r>
              <a:rPr lang="en-US" sz="2000" dirty="0" smtClean="0">
                <a:solidFill>
                  <a:srgbClr val="0033CD"/>
                </a:solidFill>
              </a:rPr>
              <a:t>SPS</a:t>
            </a:r>
            <a:endParaRPr lang="en-US" sz="2000" dirty="0">
              <a:solidFill>
                <a:srgbClr val="0033CD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None/>
            </a:pPr>
            <a:endParaRPr lang="en-US" sz="2000" dirty="0">
              <a:solidFill>
                <a:srgbClr val="0033CD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>
                <a:solidFill>
                  <a:srgbClr val="0033CD"/>
                </a:solidFill>
              </a:rPr>
              <a:t>Relativistic gamma=100 for both ions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2000" dirty="0">
                <a:solidFill>
                  <a:srgbClr val="0033CD"/>
                </a:solidFill>
              </a:rPr>
              <a:t>SPS allows maximum of 150 (</a:t>
            </a:r>
            <a:r>
              <a:rPr lang="en-US" sz="2000" baseline="30000" dirty="0">
                <a:solidFill>
                  <a:srgbClr val="0033CD"/>
                </a:solidFill>
              </a:rPr>
              <a:t>6</a:t>
            </a:r>
            <a:r>
              <a:rPr lang="en-US" sz="2000" dirty="0">
                <a:solidFill>
                  <a:srgbClr val="0033CD"/>
                </a:solidFill>
              </a:rPr>
              <a:t>He) or 250 (</a:t>
            </a:r>
            <a:r>
              <a:rPr lang="en-US" sz="2000" baseline="30000" dirty="0">
                <a:solidFill>
                  <a:srgbClr val="0033CD"/>
                </a:solidFill>
              </a:rPr>
              <a:t>18</a:t>
            </a:r>
            <a:r>
              <a:rPr lang="en-US" sz="2000" dirty="0">
                <a:solidFill>
                  <a:srgbClr val="0033CD"/>
                </a:solidFill>
              </a:rPr>
              <a:t>Ne)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2000" dirty="0">
                <a:solidFill>
                  <a:srgbClr val="0033CD"/>
                </a:solidFill>
              </a:rPr>
              <a:t>Gamma choice optimized for physics </a:t>
            </a:r>
            <a:r>
              <a:rPr lang="en-US" sz="2000" dirty="0" smtClean="0">
                <a:solidFill>
                  <a:srgbClr val="0033CD"/>
                </a:solidFill>
              </a:rPr>
              <a:t>reach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endParaRPr lang="en-US" dirty="0">
              <a:solidFill>
                <a:srgbClr val="0033CD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>
                <a:solidFill>
                  <a:srgbClr val="0033CD"/>
                </a:solidFill>
              </a:rPr>
              <a:t>Opportunity to share detectors 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2000" dirty="0" err="1" smtClean="0">
                <a:solidFill>
                  <a:srgbClr val="0033CD"/>
                </a:solidFill>
              </a:rPr>
              <a:t>Frejus</a:t>
            </a:r>
            <a:r>
              <a:rPr lang="en-US" sz="2000" dirty="0" smtClean="0">
                <a:solidFill>
                  <a:srgbClr val="0033CD"/>
                </a:solidFill>
              </a:rPr>
              <a:t> (baseline option), </a:t>
            </a:r>
            <a:r>
              <a:rPr lang="en-US" sz="2000" dirty="0">
                <a:solidFill>
                  <a:srgbClr val="0033CD"/>
                </a:solidFill>
              </a:rPr>
              <a:t>Gran </a:t>
            </a:r>
            <a:r>
              <a:rPr lang="en-US" sz="2000" dirty="0" err="1">
                <a:solidFill>
                  <a:srgbClr val="0033CD"/>
                </a:solidFill>
              </a:rPr>
              <a:t>Sasso</a:t>
            </a:r>
            <a:r>
              <a:rPr lang="en-US" sz="2000" dirty="0">
                <a:solidFill>
                  <a:srgbClr val="0033CD"/>
                </a:solidFill>
              </a:rPr>
              <a:t>, </a:t>
            </a:r>
            <a:r>
              <a:rPr lang="en-US" sz="2000" dirty="0" err="1">
                <a:solidFill>
                  <a:srgbClr val="0033CD"/>
                </a:solidFill>
              </a:rPr>
              <a:t>Canfranc</a:t>
            </a:r>
            <a:r>
              <a:rPr lang="en-US" sz="2000" dirty="0">
                <a:solidFill>
                  <a:srgbClr val="0033CD"/>
                </a:solidFill>
              </a:rPr>
              <a:t> ???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endParaRPr lang="en-US" dirty="0">
              <a:solidFill>
                <a:srgbClr val="0033CD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dirty="0" smtClean="0">
                <a:solidFill>
                  <a:srgbClr val="0033CD"/>
                </a:solidFill>
              </a:rPr>
              <a:t>Assumed rates for estimations</a:t>
            </a:r>
            <a:endParaRPr lang="en-US" dirty="0">
              <a:solidFill>
                <a:srgbClr val="0033CD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2000" dirty="0">
                <a:solidFill>
                  <a:srgbClr val="0033CD"/>
                </a:solidFill>
              </a:rPr>
              <a:t>2.9*10</a:t>
            </a:r>
            <a:r>
              <a:rPr lang="en-US" sz="2000" baseline="30000" dirty="0">
                <a:solidFill>
                  <a:srgbClr val="0033CD"/>
                </a:solidFill>
              </a:rPr>
              <a:t>18</a:t>
            </a:r>
            <a:r>
              <a:rPr lang="en-US" sz="2000" dirty="0">
                <a:solidFill>
                  <a:srgbClr val="0033CD"/>
                </a:solidFill>
              </a:rPr>
              <a:t> anti-neutrinos from </a:t>
            </a:r>
            <a:r>
              <a:rPr lang="en-US" sz="2000" baseline="30000" dirty="0">
                <a:solidFill>
                  <a:srgbClr val="0033CD"/>
                </a:solidFill>
              </a:rPr>
              <a:t>6</a:t>
            </a:r>
            <a:r>
              <a:rPr lang="en-US" sz="2000" dirty="0">
                <a:solidFill>
                  <a:srgbClr val="0033CD"/>
                </a:solidFill>
              </a:rPr>
              <a:t>He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r>
              <a:rPr lang="en-US" sz="2000" dirty="0">
                <a:solidFill>
                  <a:srgbClr val="0033CD"/>
                </a:solidFill>
              </a:rPr>
              <a:t>1.1 10</a:t>
            </a:r>
            <a:r>
              <a:rPr lang="en-US" sz="2000" baseline="30000" dirty="0">
                <a:solidFill>
                  <a:srgbClr val="0033CD"/>
                </a:solidFill>
              </a:rPr>
              <a:t>18</a:t>
            </a:r>
            <a:r>
              <a:rPr lang="en-US" sz="2000" dirty="0">
                <a:solidFill>
                  <a:srgbClr val="0033CD"/>
                </a:solidFill>
              </a:rPr>
              <a:t> neutrinos from </a:t>
            </a:r>
            <a:r>
              <a:rPr lang="en-US" sz="2000" baseline="30000" dirty="0">
                <a:solidFill>
                  <a:srgbClr val="0033CD"/>
                </a:solidFill>
              </a:rPr>
              <a:t>18</a:t>
            </a:r>
            <a:r>
              <a:rPr lang="en-US" sz="2000" dirty="0">
                <a:solidFill>
                  <a:srgbClr val="0033CD"/>
                </a:solidFill>
              </a:rPr>
              <a:t>Ne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Wingdings" charset="0"/>
              <a:buChar char="n"/>
            </a:pPr>
            <a:endParaRPr lang="en-US" sz="2800" dirty="0">
              <a:solidFill>
                <a:srgbClr val="0033CD"/>
              </a:solidFill>
            </a:endParaRPr>
          </a:p>
        </p:txBody>
      </p:sp>
      <p:pic>
        <p:nvPicPr>
          <p:cNvPr id="33800" name="Picture 4" descr="Lay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11058"/>
          <a:stretch>
            <a:fillRect/>
          </a:stretch>
        </p:blipFill>
        <p:spPr bwMode="auto">
          <a:xfrm>
            <a:off x="6396489" y="1708150"/>
            <a:ext cx="2747511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6881813" y="3108325"/>
            <a:ext cx="2262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CC0000"/>
              </a:buClr>
              <a:buFont typeface="Wingdings" charset="0"/>
              <a:buNone/>
            </a:pPr>
            <a:r>
              <a:rPr lang="en-US" sz="1800"/>
              <a:t>beta beams (CERN)</a:t>
            </a:r>
          </a:p>
        </p:txBody>
      </p:sp>
    </p:spTree>
    <p:extLst>
      <p:ext uri="{BB962C8B-B14F-4D97-AF65-F5344CB8AC3E}">
        <p14:creationId xmlns:p14="http://schemas.microsoft.com/office/powerpoint/2010/main" val="362946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161925" y="62865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055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D08C24-CFC0-F043-BDD2-3CEE23C8CA95}" type="slidenum">
              <a:rPr lang="en-US" sz="1200">
                <a:latin typeface="Garamond" charset="0"/>
              </a:rPr>
              <a:pPr eaLnBrk="1" hangingPunct="1"/>
              <a:t>7</a:t>
            </a:fld>
            <a:endParaRPr lang="en-US" sz="1200">
              <a:latin typeface="Garamond" charset="0"/>
            </a:endParaRP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2449513" y="6406444"/>
            <a:ext cx="5424487" cy="2404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 dirty="0">
              <a:latin typeface="Garamond" charset="0"/>
            </a:endParaRPr>
          </a:p>
        </p:txBody>
      </p:sp>
      <p:sp>
        <p:nvSpPr>
          <p:cNvPr id="146" name="Text Box 10"/>
          <p:cNvSpPr txBox="1">
            <a:spLocks noChangeArrowheads="1"/>
          </p:cNvSpPr>
          <p:nvPr/>
        </p:nvSpPr>
        <p:spPr bwMode="auto">
          <a:xfrm>
            <a:off x="444500" y="5819775"/>
            <a:ext cx="8407400" cy="3698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CC0000"/>
              </a:buClr>
              <a:buFont typeface="Wingdings" charset="0"/>
              <a:buNone/>
              <a:defRPr/>
            </a:pPr>
            <a:r>
              <a:rPr lang="en-US" sz="1800" dirty="0" smtClean="0">
                <a:solidFill>
                  <a:srgbClr val="0000FF"/>
                </a:solidFill>
              </a:rPr>
              <a:t>Decay Ring: </a:t>
            </a:r>
            <a:r>
              <a:rPr lang="en-US" sz="1800" dirty="0" smtClean="0">
                <a:solidFill>
                  <a:srgbClr val="000000"/>
                </a:solidFill>
              </a:rPr>
              <a:t>B</a:t>
            </a:r>
            <a:r>
              <a:rPr lang="en-US" sz="18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~ 500 Tm, B = </a:t>
            </a:r>
            <a:r>
              <a:rPr lang="en-US" sz="1800" dirty="0" smtClean="0">
                <a:solidFill>
                  <a:srgbClr val="000000"/>
                </a:solidFill>
              </a:rPr>
              <a:t>~7 </a:t>
            </a:r>
            <a:r>
              <a:rPr lang="en-US" sz="1800" dirty="0">
                <a:solidFill>
                  <a:srgbClr val="000000"/>
                </a:solidFill>
              </a:rPr>
              <a:t>T, C = ~6900 m, </a:t>
            </a:r>
            <a:r>
              <a:rPr lang="en-US" sz="1800" dirty="0" err="1">
                <a:solidFill>
                  <a:srgbClr val="000000"/>
                </a:solidFill>
              </a:rPr>
              <a:t>L</a:t>
            </a:r>
            <a:r>
              <a:rPr lang="en-US" sz="1800" baseline="-25000" dirty="0" err="1">
                <a:solidFill>
                  <a:srgbClr val="000000"/>
                </a:solidFill>
              </a:rPr>
              <a:t>ss</a:t>
            </a:r>
            <a:r>
              <a:rPr lang="en-US" sz="1800" dirty="0">
                <a:solidFill>
                  <a:srgbClr val="000000"/>
                </a:solidFill>
              </a:rPr>
              <a:t>= ~2500 m, </a:t>
            </a:r>
            <a:r>
              <a:rPr lang="en-US" sz="1800" dirty="0">
                <a:solidFill>
                  <a:srgbClr val="000000"/>
                </a:solidFill>
                <a:latin typeface="Symbol" charset="0"/>
                <a:cs typeface="Symbol" charset="0"/>
              </a:rPr>
              <a:t>g</a:t>
            </a:r>
            <a:r>
              <a:rPr lang="en-US" sz="1800" dirty="0">
                <a:solidFill>
                  <a:srgbClr val="000000"/>
                </a:solidFill>
              </a:rPr>
              <a:t> = 100, all ions</a:t>
            </a:r>
          </a:p>
        </p:txBody>
      </p:sp>
      <p:sp>
        <p:nvSpPr>
          <p:cNvPr id="32817" name="Title 1"/>
          <p:cNvSpPr>
            <a:spLocks noGrp="1"/>
          </p:cNvSpPr>
          <p:nvPr>
            <p:ph type="title" idx="4294967295"/>
          </p:nvPr>
        </p:nvSpPr>
        <p:spPr>
          <a:xfrm>
            <a:off x="912813" y="201613"/>
            <a:ext cx="7056437" cy="1139825"/>
          </a:xfrm>
        </p:spPr>
        <p:txBody>
          <a:bodyPr/>
          <a:lstStyle/>
          <a:p>
            <a:pPr eaLnBrk="1" hangingPunct="1"/>
            <a:r>
              <a:rPr lang="en-US">
                <a:latin typeface="Garamond" charset="0"/>
              </a:rPr>
              <a:t>The CERN Beta Beam</a:t>
            </a:r>
          </a:p>
        </p:txBody>
      </p:sp>
      <p:sp>
        <p:nvSpPr>
          <p:cNvPr id="32822" name="TextBox 136"/>
          <p:cNvSpPr txBox="1">
            <a:spLocks noChangeArrowheads="1"/>
          </p:cNvSpPr>
          <p:nvPr/>
        </p:nvSpPr>
        <p:spPr bwMode="auto">
          <a:xfrm>
            <a:off x="113242" y="3936295"/>
            <a:ext cx="19046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FF0000"/>
                </a:solidFill>
              </a:rPr>
              <a:t>CERN Specific, </a:t>
            </a:r>
          </a:p>
          <a:p>
            <a:pPr eaLnBrk="1" hangingPunct="1"/>
            <a:r>
              <a:rPr lang="en-US" sz="1400" b="1" dirty="0">
                <a:solidFill>
                  <a:srgbClr val="FF0000"/>
                </a:solidFill>
              </a:rPr>
              <a:t>Beta Beam favored by </a:t>
            </a:r>
            <a:r>
              <a:rPr lang="en-US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US" sz="1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13</a:t>
            </a:r>
            <a:r>
              <a:rPr lang="en-US" sz="1400" b="1" dirty="0" smtClean="0">
                <a:solidFill>
                  <a:srgbClr val="FF0000"/>
                </a:solidFill>
              </a:rPr>
              <a:t> results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newlayo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889000"/>
            <a:ext cx="73787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19288" y="6420556"/>
            <a:ext cx="5799490" cy="2250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>
              <a:latin typeface="Garamond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145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8FEFAC-3229-6E48-9889-E145DA71ECEC}" type="slidenum">
              <a:rPr lang="en-US" sz="1200">
                <a:latin typeface="Garamond" charset="0"/>
              </a:rPr>
              <a:pPr eaLnBrk="1" hangingPunct="1"/>
              <a:t>8</a:t>
            </a:fld>
            <a:endParaRPr lang="en-US" sz="1200">
              <a:latin typeface="Garamond" charset="0"/>
            </a:endParaRPr>
          </a:p>
        </p:txBody>
      </p:sp>
      <p:sp>
        <p:nvSpPr>
          <p:cNvPr id="35845" name="Content Placeholder 2"/>
          <p:cNvSpPr txBox="1">
            <a:spLocks/>
          </p:cNvSpPr>
          <p:nvPr/>
        </p:nvSpPr>
        <p:spPr bwMode="auto">
          <a:xfrm>
            <a:off x="409047" y="1432631"/>
            <a:ext cx="9511064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69925" indent="-325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3200" dirty="0" smtClean="0">
                <a:solidFill>
                  <a:srgbClr val="0033CC"/>
                </a:solidFill>
              </a:rPr>
              <a:t>Isotope Production (</a:t>
            </a:r>
            <a:r>
              <a:rPr lang="en-US" sz="3200" dirty="0" smtClean="0">
                <a:solidFill>
                  <a:srgbClr val="0033CC"/>
                </a:solidFill>
                <a:latin typeface="Symbol" charset="2"/>
                <a:cs typeface="Symbol" charset="2"/>
              </a:rPr>
              <a:t>b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baseline="30000" dirty="0" smtClean="0">
                <a:solidFill>
                  <a:srgbClr val="0033CC"/>
                </a:solidFill>
              </a:rPr>
              <a:t>–</a:t>
            </a:r>
            <a:r>
              <a:rPr lang="en-US" sz="3200" dirty="0" smtClean="0">
                <a:solidFill>
                  <a:srgbClr val="0033CC"/>
                </a:solidFill>
              </a:rPr>
              <a:t> and </a:t>
            </a:r>
            <a:r>
              <a:rPr lang="en-US" sz="3200" dirty="0" smtClean="0">
                <a:solidFill>
                  <a:srgbClr val="0033CC"/>
                </a:solidFill>
                <a:latin typeface="Symbol" charset="2"/>
                <a:cs typeface="Symbol" charset="2"/>
              </a:rPr>
              <a:t>b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baseline="30000" dirty="0" smtClean="0">
                <a:solidFill>
                  <a:srgbClr val="0033CC"/>
                </a:solidFill>
              </a:rPr>
              <a:t>+</a:t>
            </a:r>
            <a:r>
              <a:rPr lang="en-US" sz="3200" dirty="0" smtClean="0">
                <a:solidFill>
                  <a:srgbClr val="0033CC"/>
                </a:solidFill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3200" dirty="0" smtClean="0">
                <a:solidFill>
                  <a:srgbClr val="0033CC"/>
                </a:solidFill>
              </a:rPr>
              <a:t>Cross section measurements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3200" dirty="0" smtClean="0">
                <a:solidFill>
                  <a:srgbClr val="0033CC"/>
                </a:solidFill>
              </a:rPr>
              <a:t>Collection of isotopes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3200" dirty="0" smtClean="0">
                <a:solidFill>
                  <a:srgbClr val="0033CC"/>
                </a:solidFill>
              </a:rPr>
              <a:t>Ionizing isotopes</a:t>
            </a:r>
            <a:endParaRPr lang="en-US" sz="2800" dirty="0">
              <a:solidFill>
                <a:srgbClr val="0033CC"/>
              </a:solidFill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3200" dirty="0" smtClean="0">
                <a:solidFill>
                  <a:srgbClr val="0033CC"/>
                </a:solidFill>
              </a:rPr>
              <a:t>Accelerate optimally a stable ion beam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3200" dirty="0" smtClean="0">
                <a:solidFill>
                  <a:srgbClr val="0033CC"/>
                </a:solidFill>
              </a:rPr>
              <a:t>Optimize the acceleration and cycling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0"/>
              <a:buChar char="n"/>
            </a:pPr>
            <a:r>
              <a:rPr lang="en-US" sz="3200" dirty="0" smtClean="0">
                <a:solidFill>
                  <a:srgbClr val="0033CC"/>
                </a:solidFill>
              </a:rPr>
              <a:t>Radioprotection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35846" name="Rectangle 3"/>
          <p:cNvSpPr txBox="1">
            <a:spLocks noChangeArrowheads="1"/>
          </p:cNvSpPr>
          <p:nvPr/>
        </p:nvSpPr>
        <p:spPr bwMode="auto">
          <a:xfrm>
            <a:off x="982663" y="263525"/>
            <a:ext cx="70564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200" dirty="0" smtClean="0">
                <a:solidFill>
                  <a:srgbClr val="000099"/>
                </a:solidFill>
                <a:latin typeface="Garamond" charset="0"/>
              </a:rPr>
              <a:t>Research Beta Beams</a:t>
            </a:r>
            <a:endParaRPr lang="en-US" sz="4200" dirty="0">
              <a:solidFill>
                <a:srgbClr val="000099"/>
              </a:solidFill>
              <a:latin typeface="Garamond" charset="0"/>
            </a:endParaRPr>
          </a:p>
        </p:txBody>
      </p:sp>
      <p:pic>
        <p:nvPicPr>
          <p:cNvPr id="7" name="Picture 6" descr="newlayo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75" y="2173112"/>
            <a:ext cx="2451283" cy="167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2012-21-06</a:t>
            </a:r>
            <a:endParaRPr lang="en-US" sz="1200">
              <a:latin typeface="Garamond" charset="0"/>
            </a:endParaRPr>
          </a:p>
        </p:txBody>
      </p:sp>
      <p:sp>
        <p:nvSpPr>
          <p:cNvPr id="358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19288" y="6406444"/>
            <a:ext cx="5616045" cy="2674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Garamond" charset="0"/>
              </a:rPr>
              <a:t>GDR Neutrino, Elena Wildner</a:t>
            </a:r>
            <a:endParaRPr lang="en-US" sz="1200" dirty="0">
              <a:latin typeface="Garamond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1450" y="6243638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8FEFAC-3229-6E48-9889-E145DA71ECEC}" type="slidenum">
              <a:rPr lang="en-US" sz="1200">
                <a:latin typeface="Garamond" charset="0"/>
              </a:rPr>
              <a:pPr eaLnBrk="1" hangingPunct="1"/>
              <a:t>9</a:t>
            </a:fld>
            <a:endParaRPr lang="en-US" sz="1200">
              <a:latin typeface="Garamond" charset="0"/>
            </a:endParaRPr>
          </a:p>
        </p:txBody>
      </p:sp>
      <p:sp>
        <p:nvSpPr>
          <p:cNvPr id="35846" name="Rectangle 3"/>
          <p:cNvSpPr txBox="1">
            <a:spLocks noChangeArrowheads="1"/>
          </p:cNvSpPr>
          <p:nvPr/>
        </p:nvSpPr>
        <p:spPr bwMode="auto">
          <a:xfrm>
            <a:off x="982663" y="263525"/>
            <a:ext cx="705643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200" dirty="0" smtClean="0">
                <a:solidFill>
                  <a:srgbClr val="000099"/>
                </a:solidFill>
                <a:latin typeface="Garamond" charset="0"/>
              </a:rPr>
              <a:t>Choice of isotopes</a:t>
            </a:r>
            <a:endParaRPr lang="en-US" sz="4200" dirty="0">
              <a:solidFill>
                <a:srgbClr val="000099"/>
              </a:solidFill>
              <a:latin typeface="Garamon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57"/>
          <a:stretch/>
        </p:blipFill>
        <p:spPr>
          <a:xfrm>
            <a:off x="987777" y="1274005"/>
            <a:ext cx="6735600" cy="47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7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tabeam-ISS-RAL-Apr27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95300" marR="0" indent="-4953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95300" marR="0" indent="-4953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CC0000"/>
          </a:buClr>
          <a:buSzTx/>
          <a:buFont typeface="Wingdings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Betabeam-ISS-RAL-Apr27</Template>
  <TotalTime>128931</TotalTime>
  <Words>1696</Words>
  <Application>Microsoft Macintosh PowerPoint</Application>
  <PresentationFormat>On-screen Show (4:3)</PresentationFormat>
  <Paragraphs>353</Paragraphs>
  <Slides>34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Betabeam-ISS-RAL-Apr27</vt:lpstr>
      <vt:lpstr>PowerPoint Presentation</vt:lpstr>
      <vt:lpstr>The Beta Beam studies</vt:lpstr>
      <vt:lpstr>Participating Institutes, Beta Beams</vt:lpstr>
      <vt:lpstr>Collaborators, Beta Beams</vt:lpstr>
      <vt:lpstr>The Beta Beam concept</vt:lpstr>
      <vt:lpstr>Beta beams at CERN</vt:lpstr>
      <vt:lpstr>The CERN Beta Beam</vt:lpstr>
      <vt:lpstr>PowerPoint Presentation</vt:lpstr>
      <vt:lpstr>PowerPoint Presentation</vt:lpstr>
      <vt:lpstr>PowerPoint Presentation</vt:lpstr>
      <vt:lpstr>The Production Ring (8B and 8Li)</vt:lpstr>
      <vt:lpstr>PowerPoint Presentation</vt:lpstr>
      <vt:lpstr>PowerPoint Presentation</vt:lpstr>
      <vt:lpstr>PowerPoint Presentation</vt:lpstr>
      <vt:lpstr>18Ne Experiments for Beta Beams 1</vt:lpstr>
      <vt:lpstr>18Ne Experiments for Beta Beams 2</vt:lpstr>
      <vt:lpstr>Duty factor in DR small q13</vt:lpstr>
      <vt:lpstr>CPV dependence on SF (Fréjus option)</vt:lpstr>
      <vt:lpstr>Duty factor in DR large q13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Costing and Safety Beta Beams</vt:lpstr>
      <vt:lpstr>Layout BB: Low Energy part</vt:lpstr>
      <vt:lpstr>Layout BB: Decay Ring Injection</vt:lpstr>
      <vt:lpstr>Footprint Beta Beam</vt:lpstr>
      <vt:lpstr>Conclusion</vt:lpstr>
      <vt:lpstr>Some physics plots (EUROnu)  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beta-beam study</dc:title>
  <dc:creator>Lindroos</dc:creator>
  <cp:lastModifiedBy>Elena Wildner</cp:lastModifiedBy>
  <cp:revision>2780</cp:revision>
  <dcterms:created xsi:type="dcterms:W3CDTF">2011-09-01T13:30:23Z</dcterms:created>
  <dcterms:modified xsi:type="dcterms:W3CDTF">2012-06-21T07:55:18Z</dcterms:modified>
</cp:coreProperties>
</file>