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3.xml" ContentType="application/vnd.openxmlformats-officedocument.presentationml.notesSlide+xml"/>
  <Override PartName="/ppt/charts/chart3.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theme/themeOverride1.xml" ContentType="application/vnd.openxmlformats-officedocument.themeOverride+xml"/>
  <Override PartName="/ppt/charts/chart5.xml" ContentType="application/vnd.openxmlformats-officedocument.drawingml.chart+xml"/>
  <Override PartName="/ppt/theme/themeOverride2.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96" r:id="rId2"/>
    <p:sldMasterId id="2147483698" r:id="rId3"/>
  </p:sldMasterIdLst>
  <p:notesMasterIdLst>
    <p:notesMasterId r:id="rId100"/>
  </p:notesMasterIdLst>
  <p:sldIdLst>
    <p:sldId id="256" r:id="rId4"/>
    <p:sldId id="264" r:id="rId5"/>
    <p:sldId id="337" r:id="rId6"/>
    <p:sldId id="338" r:id="rId7"/>
    <p:sldId id="339" r:id="rId8"/>
    <p:sldId id="351" r:id="rId9"/>
    <p:sldId id="344" r:id="rId10"/>
    <p:sldId id="345" r:id="rId11"/>
    <p:sldId id="388" r:id="rId12"/>
    <p:sldId id="299" r:id="rId13"/>
    <p:sldId id="349" r:id="rId14"/>
    <p:sldId id="350" r:id="rId15"/>
    <p:sldId id="357" r:id="rId16"/>
    <p:sldId id="320" r:id="rId17"/>
    <p:sldId id="304" r:id="rId18"/>
    <p:sldId id="309" r:id="rId19"/>
    <p:sldId id="321" r:id="rId20"/>
    <p:sldId id="319" r:id="rId21"/>
    <p:sldId id="305" r:id="rId22"/>
    <p:sldId id="311" r:id="rId23"/>
    <p:sldId id="314" r:id="rId24"/>
    <p:sldId id="335" r:id="rId25"/>
    <p:sldId id="325" r:id="rId26"/>
    <p:sldId id="326" r:id="rId27"/>
    <p:sldId id="355" r:id="rId28"/>
    <p:sldId id="324" r:id="rId29"/>
    <p:sldId id="328" r:id="rId30"/>
    <p:sldId id="354" r:id="rId31"/>
    <p:sldId id="283" r:id="rId32"/>
    <p:sldId id="288" r:id="rId33"/>
    <p:sldId id="285" r:id="rId34"/>
    <p:sldId id="286" r:id="rId35"/>
    <p:sldId id="281" r:id="rId36"/>
    <p:sldId id="365" r:id="rId37"/>
    <p:sldId id="293" r:id="rId38"/>
    <p:sldId id="336" r:id="rId39"/>
    <p:sldId id="361" r:id="rId40"/>
    <p:sldId id="358" r:id="rId41"/>
    <p:sldId id="360" r:id="rId42"/>
    <p:sldId id="352" r:id="rId43"/>
    <p:sldId id="359" r:id="rId44"/>
    <p:sldId id="306" r:id="rId45"/>
    <p:sldId id="307" r:id="rId46"/>
    <p:sldId id="318" r:id="rId47"/>
    <p:sldId id="322" r:id="rId48"/>
    <p:sldId id="353" r:id="rId49"/>
    <p:sldId id="370" r:id="rId50"/>
    <p:sldId id="387" r:id="rId51"/>
    <p:sldId id="363" r:id="rId52"/>
    <p:sldId id="258" r:id="rId53"/>
    <p:sldId id="289" r:id="rId54"/>
    <p:sldId id="371" r:id="rId55"/>
    <p:sldId id="372" r:id="rId56"/>
    <p:sldId id="373" r:id="rId57"/>
    <p:sldId id="374" r:id="rId58"/>
    <p:sldId id="375" r:id="rId59"/>
    <p:sldId id="376" r:id="rId60"/>
    <p:sldId id="377" r:id="rId61"/>
    <p:sldId id="378" r:id="rId62"/>
    <p:sldId id="379" r:id="rId63"/>
    <p:sldId id="275" r:id="rId64"/>
    <p:sldId id="259" r:id="rId65"/>
    <p:sldId id="260" r:id="rId66"/>
    <p:sldId id="261" r:id="rId67"/>
    <p:sldId id="262" r:id="rId68"/>
    <p:sldId id="263" r:id="rId69"/>
    <p:sldId id="290" r:id="rId70"/>
    <p:sldId id="380" r:id="rId71"/>
    <p:sldId id="381" r:id="rId72"/>
    <p:sldId id="382" r:id="rId73"/>
    <p:sldId id="383" r:id="rId74"/>
    <p:sldId id="384" r:id="rId75"/>
    <p:sldId id="385" r:id="rId76"/>
    <p:sldId id="292" r:id="rId77"/>
    <p:sldId id="330" r:id="rId78"/>
    <p:sldId id="334" r:id="rId79"/>
    <p:sldId id="291" r:id="rId80"/>
    <p:sldId id="278" r:id="rId81"/>
    <p:sldId id="279" r:id="rId82"/>
    <p:sldId id="280" r:id="rId83"/>
    <p:sldId id="282" r:id="rId84"/>
    <p:sldId id="276" r:id="rId85"/>
    <p:sldId id="277" r:id="rId86"/>
    <p:sldId id="386" r:id="rId87"/>
    <p:sldId id="366" r:id="rId88"/>
    <p:sldId id="367" r:id="rId89"/>
    <p:sldId id="368" r:id="rId90"/>
    <p:sldId id="369" r:id="rId91"/>
    <p:sldId id="342" r:id="rId92"/>
    <p:sldId id="297" r:id="rId93"/>
    <p:sldId id="298" r:id="rId94"/>
    <p:sldId id="300" r:id="rId95"/>
    <p:sldId id="301" r:id="rId96"/>
    <p:sldId id="347" r:id="rId97"/>
    <p:sldId id="316" r:id="rId98"/>
    <p:sldId id="364" r:id="rId99"/>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pitchFamily="34" charset="0"/>
        <a:ea typeface="ＭＳ Ｐゴシック" pitchFamily="34" charset="-128"/>
        <a:cs typeface="Arial" pitchFamily="34" charset="0"/>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Arial" pitchFamily="34" charset="0"/>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Arial" pitchFamily="34" charset="0"/>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Arial" pitchFamily="34" charset="0"/>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Arial" pitchFamily="34" charset="0"/>
      </a:defRPr>
    </a:lvl5pPr>
    <a:lvl6pPr marL="2286000" algn="l" defTabSz="914400" rtl="0" eaLnBrk="1" latinLnBrk="0" hangingPunct="1">
      <a:defRPr kern="1200">
        <a:solidFill>
          <a:schemeClr val="tx1"/>
        </a:solidFill>
        <a:latin typeface="Arial" pitchFamily="34" charset="0"/>
        <a:ea typeface="ＭＳ Ｐゴシック" pitchFamily="34" charset="-128"/>
        <a:cs typeface="Arial" pitchFamily="34" charset="0"/>
      </a:defRPr>
    </a:lvl6pPr>
    <a:lvl7pPr marL="2743200" algn="l" defTabSz="914400" rtl="0" eaLnBrk="1" latinLnBrk="0" hangingPunct="1">
      <a:defRPr kern="1200">
        <a:solidFill>
          <a:schemeClr val="tx1"/>
        </a:solidFill>
        <a:latin typeface="Arial" pitchFamily="34" charset="0"/>
        <a:ea typeface="ＭＳ Ｐゴシック" pitchFamily="34" charset="-128"/>
        <a:cs typeface="Arial" pitchFamily="34" charset="0"/>
      </a:defRPr>
    </a:lvl7pPr>
    <a:lvl8pPr marL="3200400" algn="l" defTabSz="914400" rtl="0" eaLnBrk="1" latinLnBrk="0" hangingPunct="1">
      <a:defRPr kern="1200">
        <a:solidFill>
          <a:schemeClr val="tx1"/>
        </a:solidFill>
        <a:latin typeface="Arial" pitchFamily="34" charset="0"/>
        <a:ea typeface="ＭＳ Ｐゴシック" pitchFamily="34" charset="-128"/>
        <a:cs typeface="Arial" pitchFamily="34" charset="0"/>
      </a:defRPr>
    </a:lvl8pPr>
    <a:lvl9pPr marL="3657600" algn="l" defTabSz="914400" rtl="0" eaLnBrk="1" latinLnBrk="0" hangingPunct="1">
      <a:defRPr kern="1200">
        <a:solidFill>
          <a:schemeClr val="tx1"/>
        </a:solidFill>
        <a:latin typeface="Arial" pitchFamily="34" charset="0"/>
        <a:ea typeface="ＭＳ Ｐゴシック" pitchFamily="34" charset="-128"/>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D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0" autoAdjust="0"/>
    <p:restoredTop sz="86410" autoAdjust="0"/>
  </p:normalViewPr>
  <p:slideViewPr>
    <p:cSldViewPr>
      <p:cViewPr varScale="1">
        <p:scale>
          <a:sx n="71" d="100"/>
          <a:sy n="71" d="100"/>
        </p:scale>
        <p:origin x="-474" y="-96"/>
      </p:cViewPr>
      <p:guideLst>
        <p:guide orient="horz" pos="2160"/>
        <p:guide pos="2880"/>
      </p:guideLst>
    </p:cSldViewPr>
  </p:slideViewPr>
  <p:outlineViewPr>
    <p:cViewPr>
      <p:scale>
        <a:sx n="50" d="100"/>
        <a:sy n="50" d="100"/>
      </p:scale>
      <p:origin x="0" y="3084"/>
    </p:cViewPr>
    <p:sldLst>
      <p:sld r:id="rId1" collapse="1"/>
      <p:sld r:id="rId2" collapse="1"/>
      <p:sld r:id="rId3" collapse="1"/>
      <p:sld r:id="rId4" collapse="1"/>
      <p:sld r:id="rId5" collapse="1"/>
      <p:sld r:id="rId6" collapse="1"/>
      <p:sld r:id="rId7" collapse="1"/>
    </p:sldLst>
  </p:outlineViewPr>
  <p:notesTextViewPr>
    <p:cViewPr>
      <p:scale>
        <a:sx n="1" d="1"/>
        <a:sy n="1" d="1"/>
      </p:scale>
      <p:origin x="0" y="0"/>
    </p:cViewPr>
  </p:notesTextViewPr>
  <p:sorterViewPr>
    <p:cViewPr>
      <p:scale>
        <a:sx n="100" d="100"/>
        <a:sy n="100" d="100"/>
      </p:scale>
      <p:origin x="0" y="0"/>
    </p:cViewPr>
  </p:sorterViewPr>
  <p:notesViewPr>
    <p:cSldViewPr>
      <p:cViewPr varScale="1">
        <p:scale>
          <a:sx n="64" d="100"/>
          <a:sy n="64" d="100"/>
        </p:scale>
        <p:origin x="-2538" y="-11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tableStyles" Target="tableStyles.xml"/></Relationships>
</file>

<file path=ppt/_rels/viewProps.xml.rels><?xml version="1.0" encoding="UTF-8" standalone="yes"?>
<Relationships xmlns="http://schemas.openxmlformats.org/package/2006/relationships"><Relationship Id="rId3" Type="http://schemas.openxmlformats.org/officeDocument/2006/relationships/slide" Target="slides/slide10.xml"/><Relationship Id="rId7" Type="http://schemas.openxmlformats.org/officeDocument/2006/relationships/slide" Target="slides/slide83.xml"/><Relationship Id="rId2" Type="http://schemas.openxmlformats.org/officeDocument/2006/relationships/slide" Target="slides/slide8.xml"/><Relationship Id="rId1" Type="http://schemas.openxmlformats.org/officeDocument/2006/relationships/slide" Target="slides/slide4.xml"/><Relationship Id="rId6" Type="http://schemas.openxmlformats.org/officeDocument/2006/relationships/slide" Target="slides/slide74.xml"/><Relationship Id="rId5" Type="http://schemas.openxmlformats.org/officeDocument/2006/relationships/slide" Target="slides/slide50.xml"/><Relationship Id="rId4" Type="http://schemas.openxmlformats.org/officeDocument/2006/relationships/slide" Target="slides/slide33.xml"/></Relationships>
</file>

<file path=ppt/charts/_rels/chart1.xml.rels><?xml version="1.0" encoding="UTF-8" standalone="yes"?>
<Relationships xmlns="http://schemas.openxmlformats.org/package/2006/relationships"><Relationship Id="rId1" Type="http://schemas.openxmlformats.org/officeDocument/2006/relationships/oleObject" Target="file:///C:\FG\IAC2012\metriques\proportion-FRdansVOs-plusgrandnombre.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FG\IAC2012\metriques\proportion-FRdans%20VOplusgrandratio.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FG\IAC2012\metriques\nombre-publis-par-labos.xlsx" TargetMode="External"/></Relationships>
</file>

<file path=ppt/charts/_rels/chart4.xml.rels><?xml version="1.0" encoding="UTF-8" standalone="yes"?>
<Relationships xmlns="http://schemas.openxmlformats.org/package/2006/relationships"><Relationship Id="rId2" Type="http://schemas.openxmlformats.org/officeDocument/2006/relationships/oleObject" Target="file:///D:\LCG-France\WGroupes%20de%20travail\Accounting\Country\FR_normcpu-HEPSPEC06_VO_2009-2011.xlsx" TargetMode="External"/><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2" Type="http://schemas.openxmlformats.org/officeDocument/2006/relationships/oleObject" Target="file:///D:\LCG-France\WGroupes%20de%20travail\Accounting\Country\FR_normcpu-HEPSPEC06_VO_2009-2011.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Lbls>
            <c:txPr>
              <a:bodyPr/>
              <a:lstStyle/>
              <a:p>
                <a:pPr>
                  <a:defRPr lang="en-GB"/>
                </a:pPr>
                <a:endParaRPr lang="en-US"/>
              </a:p>
            </c:txPr>
            <c:showLegendKey val="0"/>
            <c:showVal val="1"/>
            <c:showCatName val="0"/>
            <c:showSerName val="0"/>
            <c:showPercent val="0"/>
            <c:showBubbleSize val="0"/>
            <c:showLeaderLines val="1"/>
          </c:dLbls>
          <c:cat>
            <c:strRef>
              <c:f>Feuil1!$A$1:$A$10</c:f>
              <c:strCache>
                <c:ptCount val="10"/>
                <c:pt idx="0">
                  <c:v>lhcb</c:v>
                </c:pt>
                <c:pt idx="1">
                  <c:v>vo.cta.in2p3.fr</c:v>
                </c:pt>
                <c:pt idx="2">
                  <c:v>vo.neugrid.eu</c:v>
                </c:pt>
                <c:pt idx="3">
                  <c:v>astro.vo.eu-egee.org</c:v>
                </c:pt>
                <c:pt idx="4">
                  <c:v>egeode</c:v>
                </c:pt>
                <c:pt idx="5">
                  <c:v>alice</c:v>
                </c:pt>
                <c:pt idx="6">
                  <c:v>esr</c:v>
                </c:pt>
                <c:pt idx="7">
                  <c:v>cms</c:v>
                </c:pt>
                <c:pt idx="8">
                  <c:v>biomed</c:v>
                </c:pt>
                <c:pt idx="9">
                  <c:v>atlas</c:v>
                </c:pt>
              </c:strCache>
            </c:strRef>
          </c:cat>
          <c:val>
            <c:numRef>
              <c:f>Feuil1!$B$1:$B$10</c:f>
              <c:numCache>
                <c:formatCode>General</c:formatCode>
                <c:ptCount val="10"/>
                <c:pt idx="0">
                  <c:v>19</c:v>
                </c:pt>
                <c:pt idx="1">
                  <c:v>19</c:v>
                </c:pt>
                <c:pt idx="2">
                  <c:v>21</c:v>
                </c:pt>
                <c:pt idx="3">
                  <c:v>41</c:v>
                </c:pt>
                <c:pt idx="4">
                  <c:v>46</c:v>
                </c:pt>
                <c:pt idx="5">
                  <c:v>51</c:v>
                </c:pt>
                <c:pt idx="6">
                  <c:v>54</c:v>
                </c:pt>
                <c:pt idx="7">
                  <c:v>58</c:v>
                </c:pt>
                <c:pt idx="8">
                  <c:v>96</c:v>
                </c:pt>
                <c:pt idx="9">
                  <c:v>170</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a:defRPr lang="en-GB"/>
          </a:pPr>
          <a:endParaRPr lang="en-US"/>
        </a:p>
      </c:txPr>
    </c:legend>
    <c:plotVisOnly val="1"/>
    <c:dispBlanksAs val="zero"/>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ratio:</a:t>
            </a:r>
            <a:r>
              <a:rPr lang="en-US" baseline="0"/>
              <a:t> </a:t>
            </a:r>
            <a:r>
              <a:rPr lang="en-US"/>
              <a:t>national users/all users</a:t>
            </a:r>
          </a:p>
        </c:rich>
      </c:tx>
      <c:overlay val="0"/>
    </c:title>
    <c:autoTitleDeleted val="0"/>
    <c:plotArea>
      <c:layout/>
      <c:barChart>
        <c:barDir val="col"/>
        <c:grouping val="clustered"/>
        <c:varyColors val="0"/>
        <c:ser>
          <c:idx val="0"/>
          <c:order val="0"/>
          <c:tx>
            <c:v>national users/all users</c:v>
          </c:tx>
          <c:invertIfNegative val="0"/>
          <c:cat>
            <c:strRef>
              <c:f>Feuil1!$D$1:$D$11</c:f>
              <c:strCache>
                <c:ptCount val="11"/>
                <c:pt idx="0">
                  <c:v>egeode</c:v>
                </c:pt>
                <c:pt idx="1">
                  <c:v>vo.sim-e-child.org</c:v>
                </c:pt>
                <c:pt idx="2">
                  <c:v>astro.vo.eu-egee.org</c:v>
                </c:pt>
                <c:pt idx="3">
                  <c:v>vo.complex-systems.eu</c:v>
                </c:pt>
                <c:pt idx="4">
                  <c:v>vo.france-asia.org</c:v>
                </c:pt>
                <c:pt idx="5">
                  <c:v>esr</c:v>
                </c:pt>
                <c:pt idx="6">
                  <c:v>vo.hess-experiment.eu</c:v>
                </c:pt>
                <c:pt idx="7">
                  <c:v>vo.neugrid.eu</c:v>
                </c:pt>
                <c:pt idx="8">
                  <c:v>glast.org</c:v>
                </c:pt>
                <c:pt idx="9">
                  <c:v>biomed</c:v>
                </c:pt>
                <c:pt idx="10">
                  <c:v>vo.agata.org</c:v>
                </c:pt>
              </c:strCache>
            </c:strRef>
          </c:cat>
          <c:val>
            <c:numRef>
              <c:f>Feuil1!$E$1:$E$11</c:f>
              <c:numCache>
                <c:formatCode>General</c:formatCode>
                <c:ptCount val="11"/>
                <c:pt idx="0">
                  <c:v>94</c:v>
                </c:pt>
                <c:pt idx="1">
                  <c:v>85</c:v>
                </c:pt>
                <c:pt idx="2">
                  <c:v>82</c:v>
                </c:pt>
                <c:pt idx="3">
                  <c:v>54</c:v>
                </c:pt>
                <c:pt idx="4">
                  <c:v>50</c:v>
                </c:pt>
                <c:pt idx="5">
                  <c:v>49</c:v>
                </c:pt>
                <c:pt idx="6">
                  <c:v>43</c:v>
                </c:pt>
                <c:pt idx="7">
                  <c:v>41</c:v>
                </c:pt>
                <c:pt idx="8">
                  <c:v>33</c:v>
                </c:pt>
                <c:pt idx="9">
                  <c:v>32</c:v>
                </c:pt>
                <c:pt idx="10">
                  <c:v>31</c:v>
                </c:pt>
              </c:numCache>
            </c:numRef>
          </c:val>
        </c:ser>
        <c:dLbls>
          <c:showLegendKey val="0"/>
          <c:showVal val="0"/>
          <c:showCatName val="0"/>
          <c:showSerName val="0"/>
          <c:showPercent val="0"/>
          <c:showBubbleSize val="0"/>
        </c:dLbls>
        <c:gapWidth val="150"/>
        <c:axId val="77058048"/>
        <c:axId val="77059584"/>
      </c:barChart>
      <c:catAx>
        <c:axId val="77058048"/>
        <c:scaling>
          <c:orientation val="minMax"/>
        </c:scaling>
        <c:delete val="0"/>
        <c:axPos val="b"/>
        <c:majorTickMark val="out"/>
        <c:minorTickMark val="none"/>
        <c:tickLblPos val="nextTo"/>
        <c:crossAx val="77059584"/>
        <c:crosses val="autoZero"/>
        <c:auto val="1"/>
        <c:lblAlgn val="ctr"/>
        <c:lblOffset val="100"/>
        <c:noMultiLvlLbl val="0"/>
      </c:catAx>
      <c:valAx>
        <c:axId val="77059584"/>
        <c:scaling>
          <c:orientation val="minMax"/>
        </c:scaling>
        <c:delete val="0"/>
        <c:axPos val="l"/>
        <c:majorGridlines/>
        <c:numFmt formatCode="General" sourceLinked="1"/>
        <c:majorTickMark val="out"/>
        <c:minorTickMark val="none"/>
        <c:tickLblPos val="nextTo"/>
        <c:crossAx val="77058048"/>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GB"/>
            </a:pPr>
            <a:r>
              <a:rPr lang="en-US"/>
              <a:t>per</a:t>
            </a:r>
            <a:r>
              <a:rPr lang="en-US" baseline="0"/>
              <a:t> lab distribution</a:t>
            </a:r>
            <a:endParaRPr lang="en-US"/>
          </a:p>
        </c:rich>
      </c:tx>
      <c:overlay val="0"/>
    </c:title>
    <c:autoTitleDeleted val="0"/>
    <c:plotArea>
      <c:layout/>
      <c:barChart>
        <c:barDir val="col"/>
        <c:grouping val="clustered"/>
        <c:varyColors val="0"/>
        <c:ser>
          <c:idx val="0"/>
          <c:order val="0"/>
          <c:tx>
            <c:strRef>
              <c:f>'nombre-publis-par-labos'!$A$2</c:f>
              <c:strCache>
                <c:ptCount val="1"/>
                <c:pt idx="0">
                  <c:v>values</c:v>
                </c:pt>
              </c:strCache>
            </c:strRef>
          </c:tx>
          <c:invertIfNegative val="0"/>
          <c:cat>
            <c:strRef>
              <c:f>'nombre-publis-par-labos'!$B$1:$CW$1</c:f>
              <c:strCache>
                <c:ptCount val="100"/>
                <c:pt idx="0">
                  <c:v>LPC-CLERMONT - Laboratoire de Physique Corpusculaire de Clermont-Ferrand</c:v>
                </c:pt>
                <c:pt idx="1">
                  <c:v>LAL - Laboratoire de l'AccÃ©lÃ©rateur LinÃ©aire</c:v>
                </c:pt>
                <c:pt idx="2">
                  <c:v>Laboratoire d'Informatique, Signaux, et SystÃ¨mes de Sophia-Antipolis (I3S) / Equipe MODALIS</c:v>
                </c:pt>
                <c:pt idx="3">
                  <c:v>LRI - Laboratoire de Recherche en Informatique</c:v>
                </c:pt>
                <c:pt idx="4">
                  <c:v>CPPM - Centre de Physique des Particules de Marseille</c:v>
                </c:pt>
                <c:pt idx="5">
                  <c:v>LPSC - Laboratoire de Physique Subatomique et de Cosmologie</c:v>
                </c:pt>
                <c:pt idx="6">
                  <c:v>INRIA Sophia Antipolis - ASCLEPIOS</c:v>
                </c:pt>
                <c:pt idx="7">
                  <c:v>LAPP - Laboratoire d'Annecy le Vieux de Physique des Particules</c:v>
                </c:pt>
                <c:pt idx="8">
                  <c:v>CREATIS - Centre de recherche et d'applications en traitement de l'image et du signal</c:v>
                </c:pt>
                <c:pt idx="9">
                  <c:v>LIP - Laboratoire de l'Informatique du ParallÃ©lisme</c:v>
                </c:pt>
                <c:pt idx="10">
                  <c:v>INRIA - IRISA - MYRIADS</c:v>
                </c:pt>
                <c:pt idx="11">
                  <c:v>CC IN2P3 - Centre de Calcul de l'inst. national de phy. nuclÃ©aire et de phy. des particules</c:v>
                </c:pt>
                <c:pt idx="12">
                  <c:v>I3S - Laboratoire d'Informatique, Signaux, et SystÃ¨mes de Sophia-Antipolis</c:v>
                </c:pt>
                <c:pt idx="13">
                  <c:v>Laboratoire d'Informatique, Signaux, et SystÃ¨mes de Sophia-Antipolis (I3S) / Equipe RAINBOW</c:v>
                </c:pt>
                <c:pt idx="14">
                  <c:v>INRIA Saclay - Ile de France - TAO</c:v>
                </c:pt>
                <c:pt idx="15">
                  <c:v>LIMSI - Laboratoire d'Informatique pour la MÃ©canique et les Sciences de l'IngÃ©nieur</c:v>
                </c:pt>
                <c:pt idx="16">
                  <c:v>LPNHE - Laboratoire de Physique NuclÃ©aire et de Hautes Ã‰nergies</c:v>
                </c:pt>
                <c:pt idx="17">
                  <c:v>INRIA Grenoble RhÃ´ne-Alpes / LIP Laboratoire de l'Informatique du ParallÃ©lisme - GRAAL</c:v>
                </c:pt>
                <c:pt idx="18">
                  <c:v>LaBRI - Laboratoire Bordelais de Recherche en Informatique</c:v>
                </c:pt>
                <c:pt idx="19">
                  <c:v>INRIA Lorraine - LORIA - ALGORILLE</c:v>
                </c:pt>
                <c:pt idx="20">
                  <c:v>IRFU - Institut de Recherches sur les lois Fondamentales de l'Univers (ex DAPNIA)</c:v>
                </c:pt>
                <c:pt idx="21">
                  <c:v>INRIA Futurs - TAO</c:v>
                </c:pt>
                <c:pt idx="22">
                  <c:v>CREATIS - Centre de recherche en applications et traitement de l'image pour la santÃ©</c:v>
                </c:pt>
                <c:pt idx="23">
                  <c:v>INRIA Grenoble RhÃ´ne-Alpes / LIP Laboratoire de l'Informatique du ParallÃ©lisme - RESO</c:v>
                </c:pt>
                <c:pt idx="24">
                  <c:v>CERN - European Organization for Nuclear Research</c:v>
                </c:pt>
                <c:pt idx="25">
                  <c:v>IBCP - Institut de biologie et chimie des protÃ©ines [Lyon]</c:v>
                </c:pt>
                <c:pt idx="26">
                  <c:v>Centre Jean Perrin</c:v>
                </c:pt>
                <c:pt idx="27">
                  <c:v>CBIB - Centre de Bioinformatique de Bordeaux</c:v>
                </c:pt>
                <c:pt idx="28">
                  <c:v>ERIM-ERI 14 - Equipe de Recherche en signal et Imagerie MÃ©dicale</c:v>
                </c:pt>
                <c:pt idx="29">
                  <c:v>INRIA - IRISA - PARIS</c:v>
                </c:pt>
                <c:pt idx="30">
                  <c:v>INRIA - IRISA - SYMBIOSE</c:v>
                </c:pt>
                <c:pt idx="31">
                  <c:v>LATIM - Laboratoire de traitement de l'information mÃ©dicale</c:v>
                </c:pt>
                <c:pt idx="32">
                  <c:v>LATMOS - Laboratoire AtmosphÃ¨res, Milieux, Observations Spatiales</c:v>
                </c:pt>
                <c:pt idx="33">
                  <c:v>MIS - Laboratoire ModÃ©lisation, Information et SystÃ¨mes</c:v>
                </c:pt>
                <c:pt idx="34">
                  <c:v>CETP - Centre d'Ã©tude des environnements terrestre et planÃ©taires</c:v>
                </c:pt>
                <c:pt idx="35">
                  <c:v>LIMOS - Laboratoire d'Informatique, de ModÃ©lisation et d'optimisation des SystÃ¨mes</c:v>
                </c:pt>
                <c:pt idx="36">
                  <c:v>INRIA Saclay - Ile de France - GRAND-LARGE</c:v>
                </c:pt>
                <c:pt idx="37">
                  <c:v>IPSL - Institut Pierre-Simon-Laplace</c:v>
                </c:pt>
                <c:pt idx="38">
                  <c:v>LSIIT / ICPS - Laboratoire de Sciences de l'Image, de l'Informatique et de la TÃ©lÃ©dÃ©tection, Ã©quipe ICPS</c:v>
                </c:pt>
                <c:pt idx="39">
                  <c:v>INRIA Grenoble RhÃ´ne-Alpes / LIG laboratoire d'Informatique de Grenoble - MESCAL</c:v>
                </c:pt>
                <c:pt idx="40">
                  <c:v>Institut fÃ¼r Informatik [DÃ¼sseldorf]</c:v>
                </c:pt>
                <c:pt idx="41">
                  <c:v>LLR - Laboratoire Leprince-Ringuet</c:v>
                </c:pt>
                <c:pt idx="42">
                  <c:v>Lipides - Nutrition - Cancer</c:v>
                </c:pt>
                <c:pt idx="43">
                  <c:v>SBR - Station biologique de Roscoff</c:v>
                </c:pt>
                <c:pt idx="44">
                  <c:v>LBBE - Laboratoire de BiomÃ©trie et Biologie Evolutive</c:v>
                </c:pt>
                <c:pt idx="45">
                  <c:v>TIMC - Techniques de l'IngÃ©nierie MÃ©dicale et de la ComplexitÃ©</c:v>
                </c:pt>
                <c:pt idx="46">
                  <c:v>CS-SI - Communication &amp; SystÃ¨mes</c:v>
                </c:pt>
                <c:pt idx="47">
                  <c:v>SCAI - Fraunhofer-Institute for Algorithms and Scientific Computing</c:v>
                </c:pt>
                <c:pt idx="48">
                  <c:v>INRIA Sophia Antipolis - EPIDAURE</c:v>
                </c:pt>
                <c:pt idx="49">
                  <c:v>INRIA - EMN - ASCOLA</c:v>
                </c:pt>
                <c:pt idx="50">
                  <c:v>LINA - Laboratoire d'Informatique de Nantes Atlantique</c:v>
                </c:pt>
                <c:pt idx="51">
                  <c:v>Imperial College London</c:v>
                </c:pt>
                <c:pt idx="52">
                  <c:v>VISAGES - VISAGES : Vision Action et Gestion d'Informations en SantÃ©</c:v>
                </c:pt>
                <c:pt idx="53">
                  <c:v>CRICM - Centre de Recherche de l'Institut du Cerveau et de la Moelle Ã©piniÃ¨re</c:v>
                </c:pt>
                <c:pt idx="54">
                  <c:v>GIN - Grenoble Institut des Neurosciences</c:v>
                </c:pt>
                <c:pt idx="55">
                  <c:v>LIF - Laboratoire d'Imagerie Fonctionnelle</c:v>
                </c:pt>
                <c:pt idx="56">
                  <c:v>LMGE - Microorganismes : GÃ©nomes et Environnement</c:v>
                </c:pt>
                <c:pt idx="57">
                  <c:v>ITI - DÃ©partement Image et Traitement Information</c:v>
                </c:pt>
                <c:pt idx="58">
                  <c:v>CEREN - CEREN Dijon</c:v>
                </c:pt>
                <c:pt idx="59">
                  <c:v>ERIM-ERI 14 Inserm - Equipe de recherche en imagerie mÃ©dicale</c:v>
                </c:pt>
                <c:pt idx="60">
                  <c:v>LPC - Laboratoire de physique corpusculaire de Clermont-Ferrand</c:v>
                </c:pt>
                <c:pt idx="61">
                  <c:v>MIG - UnitÃ© MathÃ©matique Informatique et GÃ©nome</c:v>
                </c:pt>
                <c:pt idx="62">
                  <c:v>LRI - Laboratoire de Recherche en Informatique - UniversitÃ© Paris-Sud 11</c:v>
                </c:pt>
                <c:pt idx="63">
                  <c:v>SCAI - Department of Bioinformatics</c:v>
                </c:pt>
                <c:pt idx="64">
                  <c:v>MAAT - MAAT</c:v>
                </c:pt>
                <c:pt idx="65">
                  <c:v>INRIA Bordeaux - Sud-Ouest - HiePACS</c:v>
                </c:pt>
                <c:pt idx="66">
                  <c:v>HealthGrid - HealthGrid Association</c:v>
                </c:pt>
                <c:pt idx="67">
                  <c:v>CITA</c:v>
                </c:pt>
                <c:pt idx="68">
                  <c:v>CRAN - Centre de recherche en automatique de Nancy</c:v>
                </c:pt>
                <c:pt idx="69">
                  <c:v>IPGP - Institut de Physique du Globe de Paris</c:v>
                </c:pt>
                <c:pt idx="70">
                  <c:v>ENS LYON - Ã‰cole normale supÃ©rieure de Lyon</c:v>
                </c:pt>
                <c:pt idx="71">
                  <c:v>INRIA RhÃ´ne-Alpes - RESO</c:v>
                </c:pt>
                <c:pt idx="72">
                  <c:v>EOSTS - Ecole et Observatoire des sciences de la terre de Strasbourg</c:v>
                </c:pt>
                <c:pt idx="73">
                  <c:v>ID-IMAG - Informatique et Distribution</c:v>
                </c:pt>
                <c:pt idx="74">
                  <c:v>CRAL - Centre de Recherche Astrophysique de Lyon</c:v>
                </c:pt>
                <c:pt idx="75">
                  <c:v>IPNL - Institut de Physique NuclÃ©aire de Lyon</c:v>
                </c:pt>
                <c:pt idx="76">
                  <c:v>INRIA RhÃ´ne-Alpes / LIP Laboratoire de l'Informatique du ParallÃ©lisme - REMAP</c:v>
                </c:pt>
                <c:pt idx="77">
                  <c:v>INRIA Sophia Antipolis / Laboratoire I3S - OASIS</c:v>
                </c:pt>
                <c:pt idx="78">
                  <c:v>Parallel and Distributed Systems Laboratory [Bucarest]</c:v>
                </c:pt>
                <c:pt idx="79">
                  <c:v>Laboratoire des signaux et systÃ¨mes (L2S)</c:v>
                </c:pt>
                <c:pt idx="80">
                  <c:v>IFR49 - Institut FÃ©dÃ©ratif de Recherche nÂ°49 : Imagerie Neurofonctionnelle</c:v>
                </c:pt>
                <c:pt idx="81">
                  <c:v>Visioscopie</c:v>
                </c:pt>
                <c:pt idx="82">
                  <c:v>SA - Service d'aÃ©ronomie</c:v>
                </c:pt>
                <c:pt idx="83">
                  <c:v>Gmsih - Groupement pour la modernisation du systeme d'information du systÃ¨me d'information hospitalier</c:v>
                </c:pt>
                <c:pt idx="84">
                  <c:v>INRIA Lille - Nord Europe - DOLPHIN</c:v>
                </c:pt>
                <c:pt idx="85">
                  <c:v>LIG - Laboratoire d'Informatique de Grenoble</c:v>
                </c:pt>
                <c:pt idx="86">
                  <c:v>BIOSPACE Lab</c:v>
                </c:pt>
                <c:pt idx="87">
                  <c:v>Radiopharmaceutiques biocliniques</c:v>
                </c:pt>
                <c:pt idx="88">
                  <c:v>GENOMICS RESEARCH CENTER - Genomics Research Center</c:v>
                </c:pt>
                <c:pt idx="89">
                  <c:v>ITB - Institute for Biomedical Technologies</c:v>
                </c:pt>
                <c:pt idx="90">
                  <c:v>Institute of Informatics, Slovak Academy of Sciences</c:v>
                </c:pt>
                <c:pt idx="91">
                  <c:v>INRIA Bordeaux - Sud-Ouest - RUNTIME</c:v>
                </c:pt>
                <c:pt idx="92">
                  <c:v>Department of Mathematical and Statistical Sciences</c:v>
                </c:pt>
                <c:pt idx="93">
                  <c:v>ICL - Innovative Computing Laboratory</c:v>
                </c:pt>
                <c:pt idx="94">
                  <c:v>Directorate of Earth Observation Programmes, ESA-ESRIN</c:v>
                </c:pt>
                <c:pt idx="95">
                  <c:v>KNMI - Royal Netherlands Meteorological Institute</c:v>
                </c:pt>
                <c:pt idx="96">
                  <c:v>CHU - CHU Gabriel Montpied</c:v>
                </c:pt>
                <c:pt idx="97">
                  <c:v>UR EMGR - EcosystÃ¨mes montagnards</c:v>
                </c:pt>
                <c:pt idx="98">
                  <c:v>LUTH - Laboratoire Univers et ThÃ©ories</c:v>
                </c:pt>
                <c:pt idx="99">
                  <c:v>INRA Clermont - INRA Clermont-Ferrand</c:v>
                </c:pt>
              </c:strCache>
            </c:strRef>
          </c:cat>
          <c:val>
            <c:numRef>
              <c:f>'nombre-publis-par-labos'!$B$2:$CW$2</c:f>
              <c:numCache>
                <c:formatCode>General</c:formatCode>
                <c:ptCount val="100"/>
                <c:pt idx="0">
                  <c:v>190</c:v>
                </c:pt>
                <c:pt idx="1">
                  <c:v>75</c:v>
                </c:pt>
                <c:pt idx="2">
                  <c:v>64</c:v>
                </c:pt>
                <c:pt idx="3">
                  <c:v>40</c:v>
                </c:pt>
                <c:pt idx="4">
                  <c:v>33</c:v>
                </c:pt>
                <c:pt idx="5">
                  <c:v>31</c:v>
                </c:pt>
                <c:pt idx="6">
                  <c:v>30</c:v>
                </c:pt>
                <c:pt idx="7">
                  <c:v>28</c:v>
                </c:pt>
                <c:pt idx="8">
                  <c:v>24</c:v>
                </c:pt>
                <c:pt idx="9">
                  <c:v>23</c:v>
                </c:pt>
                <c:pt idx="10">
                  <c:v>22</c:v>
                </c:pt>
                <c:pt idx="11">
                  <c:v>22</c:v>
                </c:pt>
                <c:pt idx="12">
                  <c:v>20</c:v>
                </c:pt>
                <c:pt idx="13">
                  <c:v>19</c:v>
                </c:pt>
                <c:pt idx="14">
                  <c:v>18</c:v>
                </c:pt>
                <c:pt idx="15">
                  <c:v>17</c:v>
                </c:pt>
                <c:pt idx="16">
                  <c:v>16</c:v>
                </c:pt>
                <c:pt idx="17">
                  <c:v>15</c:v>
                </c:pt>
                <c:pt idx="18">
                  <c:v>15</c:v>
                </c:pt>
                <c:pt idx="19">
                  <c:v>14</c:v>
                </c:pt>
                <c:pt idx="20">
                  <c:v>14</c:v>
                </c:pt>
                <c:pt idx="21">
                  <c:v>12</c:v>
                </c:pt>
                <c:pt idx="22">
                  <c:v>10</c:v>
                </c:pt>
                <c:pt idx="23">
                  <c:v>10</c:v>
                </c:pt>
                <c:pt idx="24">
                  <c:v>9</c:v>
                </c:pt>
                <c:pt idx="25">
                  <c:v>9</c:v>
                </c:pt>
                <c:pt idx="26">
                  <c:v>9</c:v>
                </c:pt>
                <c:pt idx="27">
                  <c:v>9</c:v>
                </c:pt>
                <c:pt idx="28">
                  <c:v>8</c:v>
                </c:pt>
                <c:pt idx="29">
                  <c:v>8</c:v>
                </c:pt>
                <c:pt idx="30">
                  <c:v>7</c:v>
                </c:pt>
                <c:pt idx="31">
                  <c:v>6</c:v>
                </c:pt>
                <c:pt idx="32">
                  <c:v>6</c:v>
                </c:pt>
                <c:pt idx="33">
                  <c:v>5</c:v>
                </c:pt>
                <c:pt idx="34">
                  <c:v>5</c:v>
                </c:pt>
                <c:pt idx="35">
                  <c:v>5</c:v>
                </c:pt>
                <c:pt idx="36">
                  <c:v>5</c:v>
                </c:pt>
                <c:pt idx="37">
                  <c:v>5</c:v>
                </c:pt>
                <c:pt idx="38">
                  <c:v>5</c:v>
                </c:pt>
                <c:pt idx="39">
                  <c:v>5</c:v>
                </c:pt>
                <c:pt idx="40">
                  <c:v>5</c:v>
                </c:pt>
                <c:pt idx="41">
                  <c:v>4</c:v>
                </c:pt>
                <c:pt idx="42">
                  <c:v>4</c:v>
                </c:pt>
                <c:pt idx="43">
                  <c:v>4</c:v>
                </c:pt>
                <c:pt idx="44">
                  <c:v>4</c:v>
                </c:pt>
                <c:pt idx="45">
                  <c:v>4</c:v>
                </c:pt>
                <c:pt idx="46">
                  <c:v>4</c:v>
                </c:pt>
                <c:pt idx="47">
                  <c:v>4</c:v>
                </c:pt>
                <c:pt idx="48">
                  <c:v>4</c:v>
                </c:pt>
                <c:pt idx="49">
                  <c:v>4</c:v>
                </c:pt>
                <c:pt idx="50">
                  <c:v>4</c:v>
                </c:pt>
                <c:pt idx="51">
                  <c:v>3</c:v>
                </c:pt>
                <c:pt idx="52">
                  <c:v>3</c:v>
                </c:pt>
                <c:pt idx="53">
                  <c:v>3</c:v>
                </c:pt>
                <c:pt idx="54">
                  <c:v>3</c:v>
                </c:pt>
                <c:pt idx="55">
                  <c:v>3</c:v>
                </c:pt>
                <c:pt idx="56">
                  <c:v>3</c:v>
                </c:pt>
                <c:pt idx="57">
                  <c:v>3</c:v>
                </c:pt>
                <c:pt idx="58">
                  <c:v>3</c:v>
                </c:pt>
                <c:pt idx="59">
                  <c:v>3</c:v>
                </c:pt>
                <c:pt idx="60">
                  <c:v>3</c:v>
                </c:pt>
                <c:pt idx="61">
                  <c:v>3</c:v>
                </c:pt>
                <c:pt idx="62">
                  <c:v>3</c:v>
                </c:pt>
                <c:pt idx="63">
                  <c:v>3</c:v>
                </c:pt>
                <c:pt idx="64">
                  <c:v>3</c:v>
                </c:pt>
                <c:pt idx="65">
                  <c:v>3</c:v>
                </c:pt>
                <c:pt idx="66">
                  <c:v>3</c:v>
                </c:pt>
                <c:pt idx="67">
                  <c:v>3</c:v>
                </c:pt>
                <c:pt idx="68">
                  <c:v>3</c:v>
                </c:pt>
                <c:pt idx="69">
                  <c:v>3</c:v>
                </c:pt>
                <c:pt idx="70">
                  <c:v>3</c:v>
                </c:pt>
                <c:pt idx="71">
                  <c:v>3</c:v>
                </c:pt>
                <c:pt idx="72">
                  <c:v>3</c:v>
                </c:pt>
                <c:pt idx="73">
                  <c:v>3</c:v>
                </c:pt>
                <c:pt idx="74">
                  <c:v>3</c:v>
                </c:pt>
                <c:pt idx="75">
                  <c:v>3</c:v>
                </c:pt>
                <c:pt idx="76">
                  <c:v>2</c:v>
                </c:pt>
                <c:pt idx="77">
                  <c:v>2</c:v>
                </c:pt>
                <c:pt idx="78">
                  <c:v>2</c:v>
                </c:pt>
                <c:pt idx="79">
                  <c:v>2</c:v>
                </c:pt>
                <c:pt idx="80">
                  <c:v>2</c:v>
                </c:pt>
                <c:pt idx="81">
                  <c:v>2</c:v>
                </c:pt>
                <c:pt idx="82">
                  <c:v>2</c:v>
                </c:pt>
                <c:pt idx="83">
                  <c:v>2</c:v>
                </c:pt>
                <c:pt idx="84">
                  <c:v>2</c:v>
                </c:pt>
                <c:pt idx="85">
                  <c:v>2</c:v>
                </c:pt>
                <c:pt idx="86">
                  <c:v>2</c:v>
                </c:pt>
                <c:pt idx="87">
                  <c:v>2</c:v>
                </c:pt>
                <c:pt idx="88">
                  <c:v>2</c:v>
                </c:pt>
                <c:pt idx="89">
                  <c:v>2</c:v>
                </c:pt>
                <c:pt idx="90">
                  <c:v>2</c:v>
                </c:pt>
                <c:pt idx="91">
                  <c:v>2</c:v>
                </c:pt>
                <c:pt idx="92">
                  <c:v>2</c:v>
                </c:pt>
                <c:pt idx="93">
                  <c:v>2</c:v>
                </c:pt>
                <c:pt idx="94">
                  <c:v>2</c:v>
                </c:pt>
                <c:pt idx="95">
                  <c:v>2</c:v>
                </c:pt>
                <c:pt idx="96">
                  <c:v>2</c:v>
                </c:pt>
                <c:pt idx="97">
                  <c:v>2</c:v>
                </c:pt>
                <c:pt idx="98">
                  <c:v>2</c:v>
                </c:pt>
                <c:pt idx="99">
                  <c:v>2</c:v>
                </c:pt>
              </c:numCache>
            </c:numRef>
          </c:val>
        </c:ser>
        <c:dLbls>
          <c:showLegendKey val="0"/>
          <c:showVal val="0"/>
          <c:showCatName val="0"/>
          <c:showSerName val="0"/>
          <c:showPercent val="0"/>
          <c:showBubbleSize val="0"/>
        </c:dLbls>
        <c:gapWidth val="150"/>
        <c:axId val="78292096"/>
        <c:axId val="78293632"/>
      </c:barChart>
      <c:catAx>
        <c:axId val="78292096"/>
        <c:scaling>
          <c:orientation val="minMax"/>
        </c:scaling>
        <c:delete val="0"/>
        <c:axPos val="b"/>
        <c:majorTickMark val="out"/>
        <c:minorTickMark val="none"/>
        <c:tickLblPos val="nextTo"/>
        <c:txPr>
          <a:bodyPr/>
          <a:lstStyle/>
          <a:p>
            <a:pPr>
              <a:defRPr lang="en-GB"/>
            </a:pPr>
            <a:endParaRPr lang="en-US"/>
          </a:p>
        </c:txPr>
        <c:crossAx val="78293632"/>
        <c:crosses val="autoZero"/>
        <c:auto val="1"/>
        <c:lblAlgn val="ctr"/>
        <c:lblOffset val="100"/>
        <c:noMultiLvlLbl val="0"/>
      </c:catAx>
      <c:valAx>
        <c:axId val="78293632"/>
        <c:scaling>
          <c:orientation val="minMax"/>
        </c:scaling>
        <c:delete val="0"/>
        <c:axPos val="l"/>
        <c:majorGridlines/>
        <c:numFmt formatCode="General" sourceLinked="1"/>
        <c:majorTickMark val="out"/>
        <c:minorTickMark val="none"/>
        <c:tickLblPos val="nextTo"/>
        <c:txPr>
          <a:bodyPr/>
          <a:lstStyle/>
          <a:p>
            <a:pPr>
              <a:defRPr lang="en-GB"/>
            </a:pPr>
            <a:endParaRPr lang="en-US"/>
          </a:p>
        </c:txPr>
        <c:crossAx val="78292096"/>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lang="en-GB" sz="1600"/>
            </a:pPr>
            <a:r>
              <a:rPr lang="fr-FR" sz="1600" b="0" i="1" dirty="0" err="1" smtClean="0"/>
              <a:t>Normalised</a:t>
            </a:r>
            <a:r>
              <a:rPr lang="fr-FR" sz="1600" b="0" i="1" dirty="0" smtClean="0"/>
              <a:t> CPU time </a:t>
            </a:r>
            <a:r>
              <a:rPr lang="fr-FR" sz="1600" b="0" i="1" dirty="0"/>
              <a:t>(HEP-SPEC06)</a:t>
            </a:r>
          </a:p>
          <a:p>
            <a:pPr>
              <a:defRPr lang="en-GB" sz="1600"/>
            </a:pPr>
            <a:r>
              <a:rPr lang="fr-FR" sz="1600" b="0" i="1" dirty="0" smtClean="0"/>
              <a:t>All LHC </a:t>
            </a:r>
            <a:r>
              <a:rPr lang="fr-FR" sz="1600" b="0" i="1" dirty="0" err="1" smtClean="0"/>
              <a:t>experiments</a:t>
            </a:r>
            <a:r>
              <a:rPr lang="fr-FR" sz="1600" b="0" i="1" dirty="0" smtClean="0"/>
              <a:t> </a:t>
            </a:r>
            <a:r>
              <a:rPr lang="fr-FR" sz="1600" b="0" i="1" dirty="0"/>
              <a:t>- Jan-</a:t>
            </a:r>
            <a:r>
              <a:rPr lang="fr-FR" sz="1600" b="0" i="1" dirty="0" err="1"/>
              <a:t>Dec</a:t>
            </a:r>
            <a:r>
              <a:rPr lang="fr-FR" sz="1600" b="0" i="1" dirty="0"/>
              <a:t>. 2011</a:t>
            </a:r>
          </a:p>
        </c:rich>
      </c:tx>
      <c:layout>
        <c:manualLayout>
          <c:xMode val="edge"/>
          <c:yMode val="edge"/>
          <c:x val="0.188596522307451"/>
          <c:y val="0"/>
        </c:manualLayout>
      </c:layout>
      <c:overlay val="0"/>
    </c:title>
    <c:autoTitleDeleted val="0"/>
    <c:plotArea>
      <c:layout>
        <c:manualLayout>
          <c:layoutTarget val="inner"/>
          <c:xMode val="edge"/>
          <c:yMode val="edge"/>
          <c:x val="0.21752016530715201"/>
          <c:y val="0.14957987094553399"/>
          <c:w val="0.60234889347269804"/>
          <c:h val="0.68980748268302905"/>
        </c:manualLayout>
      </c:layout>
      <c:pieChart>
        <c:varyColors val="1"/>
        <c:dLbls>
          <c:showLegendKey val="0"/>
          <c:showVal val="0"/>
          <c:showCatName val="1"/>
          <c:showSerName val="0"/>
          <c:showPercent val="1"/>
          <c:showBubbleSize val="0"/>
          <c:showLeaderLines val="1"/>
        </c:dLbls>
        <c:firstSliceAng val="320"/>
      </c:pieChart>
    </c:plotArea>
    <c:plotVisOnly val="1"/>
    <c:dispBlanksAs val="zero"/>
    <c:showDLblsOverMax val="0"/>
  </c:chart>
  <c:spPr>
    <a:noFill/>
    <a:ln>
      <a:noFill/>
    </a:ln>
  </c:sp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lang="en-GB" sz="1400"/>
            </a:pPr>
            <a:r>
              <a:rPr lang="fr-FR" sz="1800" b="0" i="1" dirty="0" smtClean="0"/>
              <a:t>Temps</a:t>
            </a:r>
            <a:r>
              <a:rPr lang="fr-FR" sz="1800" b="0" i="1" baseline="0" dirty="0" smtClean="0"/>
              <a:t> </a:t>
            </a:r>
            <a:r>
              <a:rPr lang="fr-FR" sz="1800" b="0" i="1" dirty="0"/>
              <a:t>CPU normalisé</a:t>
            </a:r>
            <a:r>
              <a:rPr lang="fr-FR" sz="1800" b="0" i="1" baseline="0" dirty="0"/>
              <a:t> </a:t>
            </a:r>
            <a:r>
              <a:rPr lang="fr-FR" sz="1800" b="0" i="1" dirty="0"/>
              <a:t>(HEP-SPEC06)</a:t>
            </a:r>
          </a:p>
          <a:p>
            <a:pPr>
              <a:defRPr lang="en-GB" sz="1400"/>
            </a:pPr>
            <a:r>
              <a:rPr lang="fr-FR" sz="1800" b="0" i="1" dirty="0"/>
              <a:t>Consommation</a:t>
            </a:r>
            <a:r>
              <a:rPr lang="fr-FR" sz="1800" b="0" i="1" baseline="0" dirty="0"/>
              <a:t> des 4 expériences </a:t>
            </a:r>
            <a:r>
              <a:rPr lang="fr-FR" sz="1800" b="0" i="1" dirty="0"/>
              <a:t>LHC - Janv. -Déc. 2011</a:t>
            </a:r>
          </a:p>
        </c:rich>
      </c:tx>
      <c:layout>
        <c:manualLayout>
          <c:xMode val="edge"/>
          <c:yMode val="edge"/>
          <c:x val="0.121056765627088"/>
          <c:y val="3.4347782217169102E-2"/>
        </c:manualLayout>
      </c:layout>
      <c:overlay val="0"/>
    </c:title>
    <c:autoTitleDeleted val="0"/>
    <c:plotArea>
      <c:layout>
        <c:manualLayout>
          <c:layoutTarget val="inner"/>
          <c:xMode val="edge"/>
          <c:yMode val="edge"/>
          <c:x val="0.204756026490066"/>
          <c:y val="0.207101646090535"/>
          <c:w val="0.62636118453060197"/>
          <c:h val="0.70658477622178895"/>
        </c:manualLayout>
      </c:layout>
      <c:pieChart>
        <c:varyColors val="1"/>
        <c:ser>
          <c:idx val="0"/>
          <c:order val="0"/>
          <c:dPt>
            <c:idx val="3"/>
            <c:bubble3D val="0"/>
            <c:explosion val="12"/>
          </c:dPt>
          <c:dLbls>
            <c:dLbl>
              <c:idx val="0"/>
              <c:spPr/>
              <c:txPr>
                <a:bodyPr/>
                <a:lstStyle/>
                <a:p>
                  <a:pPr>
                    <a:defRPr lang="en-GB" sz="1600">
                      <a:solidFill>
                        <a:schemeClr val="bg1"/>
                      </a:solidFill>
                    </a:defRPr>
                  </a:pPr>
                  <a:endParaRPr lang="en-US"/>
                </a:p>
              </c:txPr>
              <c:showLegendKey val="0"/>
              <c:showVal val="0"/>
              <c:showCatName val="1"/>
              <c:showSerName val="0"/>
              <c:showPercent val="1"/>
              <c:showBubbleSize val="0"/>
            </c:dLbl>
            <c:dLbl>
              <c:idx val="1"/>
              <c:layout>
                <c:manualLayout>
                  <c:x val="-0.190530045009664"/>
                  <c:y val="-3.503411373464E-2"/>
                </c:manualLayout>
              </c:layout>
              <c:tx>
                <c:rich>
                  <a:bodyPr/>
                  <a:lstStyle/>
                  <a:p>
                    <a:pPr>
                      <a:defRPr lang="en-GB" sz="1600">
                        <a:solidFill>
                          <a:schemeClr val="bg1"/>
                        </a:solidFill>
                      </a:defRPr>
                    </a:pPr>
                    <a:r>
                      <a:rPr lang="en-US" sz="1600"/>
                      <a:t>Royaume-Uni
12%</a:t>
                    </a:r>
                    <a:endParaRPr lang="en-US"/>
                  </a:p>
                </c:rich>
              </c:tx>
              <c:spPr/>
              <c:showLegendKey val="0"/>
              <c:showVal val="0"/>
              <c:showCatName val="1"/>
              <c:showSerName val="0"/>
              <c:showPercent val="1"/>
              <c:showBubbleSize val="0"/>
            </c:dLbl>
            <c:dLbl>
              <c:idx val="2"/>
              <c:tx>
                <c:rich>
                  <a:bodyPr/>
                  <a:lstStyle/>
                  <a:p>
                    <a:pPr>
                      <a:defRPr lang="en-GB" sz="1600">
                        <a:solidFill>
                          <a:schemeClr val="bg1"/>
                        </a:solidFill>
                      </a:defRPr>
                    </a:pPr>
                    <a:r>
                      <a:rPr lang="en-US" sz="1600"/>
                      <a:t>Allemagne
11%</a:t>
                    </a:r>
                    <a:endParaRPr lang="en-US"/>
                  </a:p>
                </c:rich>
              </c:tx>
              <c:spPr/>
              <c:showLegendKey val="0"/>
              <c:showVal val="0"/>
              <c:showCatName val="1"/>
              <c:showSerName val="0"/>
              <c:showPercent val="1"/>
              <c:showBubbleSize val="0"/>
            </c:dLbl>
            <c:dLbl>
              <c:idx val="3"/>
              <c:spPr/>
              <c:txPr>
                <a:bodyPr/>
                <a:lstStyle/>
                <a:p>
                  <a:pPr>
                    <a:defRPr lang="en-GB" sz="1600">
                      <a:solidFill>
                        <a:schemeClr val="bg1"/>
                      </a:solidFill>
                    </a:defRPr>
                  </a:pPr>
                  <a:endParaRPr lang="en-US"/>
                </a:p>
              </c:txPr>
              <c:showLegendKey val="0"/>
              <c:showVal val="0"/>
              <c:showCatName val="1"/>
              <c:showSerName val="0"/>
              <c:showPercent val="1"/>
              <c:showBubbleSize val="0"/>
            </c:dLbl>
            <c:dLbl>
              <c:idx val="4"/>
              <c:tx>
                <c:rich>
                  <a:bodyPr/>
                  <a:lstStyle/>
                  <a:p>
                    <a:pPr>
                      <a:defRPr lang="en-GB" sz="1600">
                        <a:solidFill>
                          <a:schemeClr val="bg1"/>
                        </a:solidFill>
                      </a:defRPr>
                    </a:pPr>
                    <a:r>
                      <a:rPr lang="en-US" sz="1600"/>
                      <a:t>Italie
7%</a:t>
                    </a:r>
                    <a:endParaRPr lang="en-US"/>
                  </a:p>
                </c:rich>
              </c:tx>
              <c:spPr/>
              <c:showLegendKey val="0"/>
              <c:showVal val="0"/>
              <c:showCatName val="1"/>
              <c:showSerName val="0"/>
              <c:showPercent val="1"/>
              <c:showBubbleSize val="0"/>
            </c:dLbl>
            <c:dLbl>
              <c:idx val="5"/>
              <c:layout>
                <c:manualLayout>
                  <c:x val="3.4122649333210499E-2"/>
                  <c:y val="1.8822418221176002E-2"/>
                </c:manualLayout>
              </c:layout>
              <c:tx>
                <c:rich>
                  <a:bodyPr/>
                  <a:lstStyle/>
                  <a:p>
                    <a:r>
                      <a:rPr lang="en-US" sz="1600"/>
                      <a:t>Espagne
4%</a:t>
                    </a:r>
                    <a:endParaRPr lang="en-US"/>
                  </a:p>
                </c:rich>
              </c:tx>
              <c:showLegendKey val="0"/>
              <c:showVal val="0"/>
              <c:showCatName val="1"/>
              <c:showSerName val="0"/>
              <c:showPercent val="1"/>
              <c:showBubbleSize val="0"/>
            </c:dLbl>
            <c:dLbl>
              <c:idx val="6"/>
              <c:layout>
                <c:manualLayout>
                  <c:x val="1.95686350955417E-2"/>
                  <c:y val="4.2522266524725799E-3"/>
                </c:manualLayout>
              </c:layout>
              <c:tx>
                <c:rich>
                  <a:bodyPr/>
                  <a:lstStyle/>
                  <a:p>
                    <a:r>
                      <a:rPr lang="en-US" sz="1600"/>
                      <a:t>Pays-Bas
3%</a:t>
                    </a:r>
                    <a:endParaRPr lang="en-US"/>
                  </a:p>
                </c:rich>
              </c:tx>
              <c:showLegendKey val="0"/>
              <c:showVal val="0"/>
              <c:showCatName val="1"/>
              <c:showSerName val="0"/>
              <c:showPercent val="1"/>
              <c:showBubbleSize val="0"/>
            </c:dLbl>
            <c:dLbl>
              <c:idx val="7"/>
              <c:tx>
                <c:rich>
                  <a:bodyPr/>
                  <a:lstStyle/>
                  <a:p>
                    <a:r>
                      <a:rPr lang="en-US" sz="1600"/>
                      <a:t>Suisse
3%</a:t>
                    </a:r>
                    <a:endParaRPr lang="en-US"/>
                  </a:p>
                </c:rich>
              </c:tx>
              <c:showLegendKey val="0"/>
              <c:showVal val="0"/>
              <c:showCatName val="1"/>
              <c:showSerName val="0"/>
              <c:showPercent val="1"/>
              <c:showBubbleSize val="0"/>
            </c:dLbl>
            <c:dLbl>
              <c:idx val="8"/>
              <c:layout>
                <c:manualLayout>
                  <c:x val="2.4185620196186499E-2"/>
                  <c:y val="2.3602189853153301E-2"/>
                </c:manualLayout>
              </c:layout>
              <c:showLegendKey val="0"/>
              <c:showVal val="0"/>
              <c:showCatName val="1"/>
              <c:showSerName val="0"/>
              <c:showPercent val="1"/>
              <c:showBubbleSize val="0"/>
            </c:dLbl>
            <c:dLbl>
              <c:idx val="9"/>
              <c:tx>
                <c:rich>
                  <a:bodyPr/>
                  <a:lstStyle/>
                  <a:p>
                    <a:r>
                      <a:rPr lang="en-US" sz="1600"/>
                      <a:t>Russie
2%</a:t>
                    </a:r>
                    <a:endParaRPr lang="en-US"/>
                  </a:p>
                </c:rich>
              </c:tx>
              <c:showLegendKey val="0"/>
              <c:showVal val="0"/>
              <c:showCatName val="1"/>
              <c:showSerName val="0"/>
              <c:showPercent val="1"/>
              <c:showBubbleSize val="0"/>
            </c:dLbl>
            <c:dLbl>
              <c:idx val="10"/>
              <c:tx>
                <c:rich>
                  <a:bodyPr/>
                  <a:lstStyle/>
                  <a:p>
                    <a:r>
                      <a:rPr lang="en-US" sz="1600"/>
                      <a:t>Pologne
2%</a:t>
                    </a:r>
                    <a:endParaRPr lang="en-US"/>
                  </a:p>
                </c:rich>
              </c:tx>
              <c:showLegendKey val="0"/>
              <c:showVal val="0"/>
              <c:showCatName val="1"/>
              <c:showSerName val="0"/>
              <c:showPercent val="1"/>
              <c:showBubbleSize val="0"/>
            </c:dLbl>
            <c:dLbl>
              <c:idx val="11"/>
              <c:tx>
                <c:rich>
                  <a:bodyPr/>
                  <a:lstStyle/>
                  <a:p>
                    <a:r>
                      <a:rPr lang="en-US" sz="1600"/>
                      <a:t>Taïwan
1%</a:t>
                    </a:r>
                    <a:endParaRPr lang="en-US"/>
                  </a:p>
                </c:rich>
              </c:tx>
              <c:showLegendKey val="0"/>
              <c:showVal val="0"/>
              <c:showCatName val="1"/>
              <c:showSerName val="0"/>
              <c:showPercent val="1"/>
              <c:showBubbleSize val="0"/>
            </c:dLbl>
            <c:dLbl>
              <c:idx val="12"/>
              <c:layout>
                <c:manualLayout>
                  <c:x val="-2.1990025045532598E-2"/>
                  <c:y val="-2.9827855406447001E-2"/>
                </c:manualLayout>
              </c:layout>
              <c:tx>
                <c:rich>
                  <a:bodyPr/>
                  <a:lstStyle/>
                  <a:p>
                    <a:r>
                      <a:rPr lang="en-US" sz="1600"/>
                      <a:t>Danemark
1%</a:t>
                    </a:r>
                    <a:endParaRPr lang="en-US"/>
                  </a:p>
                </c:rich>
              </c:tx>
              <c:showLegendKey val="0"/>
              <c:showVal val="0"/>
              <c:showCatName val="1"/>
              <c:showSerName val="0"/>
              <c:showPercent val="1"/>
              <c:showBubbleSize val="0"/>
            </c:dLbl>
            <c:dLbl>
              <c:idx val="13"/>
              <c:layout>
                <c:manualLayout>
                  <c:x val="6.2802421176793397E-2"/>
                  <c:y val="6.6169931023578503E-3"/>
                </c:manualLayout>
              </c:layout>
              <c:tx>
                <c:rich>
                  <a:bodyPr/>
                  <a:lstStyle/>
                  <a:p>
                    <a:r>
                      <a:rPr lang="en-US" sz="1600" dirty="0" err="1"/>
                      <a:t>Autres</a:t>
                    </a:r>
                    <a:r>
                      <a:rPr lang="en-US" sz="1600" dirty="0"/>
                      <a:t> (35 pays)
8%</a:t>
                    </a:r>
                    <a:endParaRPr lang="en-US" dirty="0"/>
                  </a:p>
                </c:rich>
              </c:tx>
              <c:showLegendKey val="0"/>
              <c:showVal val="0"/>
              <c:showCatName val="1"/>
              <c:showSerName val="0"/>
              <c:showPercent val="1"/>
              <c:showBubbleSize val="0"/>
            </c:dLbl>
            <c:dLbl>
              <c:idx val="15"/>
              <c:layout>
                <c:manualLayout>
                  <c:x val="0.110656707982284"/>
                  <c:y val="7.6503049894309796E-2"/>
                </c:manualLayout>
              </c:layout>
              <c:spPr/>
              <c:txPr>
                <a:bodyPr/>
                <a:lstStyle/>
                <a:p>
                  <a:pPr>
                    <a:defRPr lang="en-GB" sz="1600" b="1"/>
                  </a:pPr>
                  <a:endParaRPr lang="en-US"/>
                </a:p>
              </c:txPr>
              <c:showLegendKey val="0"/>
              <c:showVal val="0"/>
              <c:showCatName val="1"/>
              <c:showSerName val="0"/>
              <c:showPercent val="1"/>
              <c:showBubbleSize val="0"/>
            </c:dLbl>
            <c:txPr>
              <a:bodyPr/>
              <a:lstStyle/>
              <a:p>
                <a:pPr>
                  <a:defRPr lang="en-GB" sz="1600"/>
                </a:pPr>
                <a:endParaRPr lang="en-US"/>
              </a:p>
            </c:txPr>
            <c:showLegendKey val="0"/>
            <c:showVal val="0"/>
            <c:showCatName val="1"/>
            <c:showSerName val="0"/>
            <c:showPercent val="1"/>
            <c:showBubbleSize val="0"/>
            <c:showLeaderLines val="1"/>
          </c:dLbls>
          <c:cat>
            <c:strRef>
              <c:f>'COUNTRY-HEPSPEC06_2011'!$J$7:$J$22</c:f>
              <c:strCache>
                <c:ptCount val="14"/>
                <c:pt idx="0">
                  <c:v>USA</c:v>
                </c:pt>
                <c:pt idx="1">
                  <c:v>UK</c:v>
                </c:pt>
                <c:pt idx="2">
                  <c:v>Germany</c:v>
                </c:pt>
                <c:pt idx="3">
                  <c:v>France</c:v>
                </c:pt>
                <c:pt idx="4">
                  <c:v>Italy</c:v>
                </c:pt>
                <c:pt idx="5">
                  <c:v>Spain</c:v>
                </c:pt>
                <c:pt idx="6">
                  <c:v>Netherlands</c:v>
                </c:pt>
                <c:pt idx="7">
                  <c:v>Switzerland</c:v>
                </c:pt>
                <c:pt idx="8">
                  <c:v>Canada</c:v>
                </c:pt>
                <c:pt idx="9">
                  <c:v>Russia</c:v>
                </c:pt>
                <c:pt idx="10">
                  <c:v>Poland</c:v>
                </c:pt>
                <c:pt idx="11">
                  <c:v>Taiwan</c:v>
                </c:pt>
                <c:pt idx="12">
                  <c:v>Denmark</c:v>
                </c:pt>
                <c:pt idx="13">
                  <c:v>Others (35 countries)</c:v>
                </c:pt>
              </c:strCache>
            </c:strRef>
          </c:cat>
          <c:val>
            <c:numRef>
              <c:f>'COUNTRY-HEPSPEC06_2011'!$K$7:$K$22</c:f>
              <c:numCache>
                <c:formatCode>General</c:formatCode>
                <c:ptCount val="16"/>
                <c:pt idx="0">
                  <c:v>3430765100</c:v>
                </c:pt>
                <c:pt idx="1">
                  <c:v>1221036120</c:v>
                </c:pt>
                <c:pt idx="2">
                  <c:v>1098787600</c:v>
                </c:pt>
                <c:pt idx="3">
                  <c:v>1010624624</c:v>
                </c:pt>
                <c:pt idx="4">
                  <c:v>766234388</c:v>
                </c:pt>
                <c:pt idx="5">
                  <c:v>418707696</c:v>
                </c:pt>
                <c:pt idx="6">
                  <c:v>350095692</c:v>
                </c:pt>
                <c:pt idx="7">
                  <c:v>328534264</c:v>
                </c:pt>
                <c:pt idx="8">
                  <c:v>247327524</c:v>
                </c:pt>
                <c:pt idx="9">
                  <c:v>220608220</c:v>
                </c:pt>
                <c:pt idx="10">
                  <c:v>179690168</c:v>
                </c:pt>
                <c:pt idx="11">
                  <c:v>126037864</c:v>
                </c:pt>
                <c:pt idx="12">
                  <c:v>106902708</c:v>
                </c:pt>
                <c:pt idx="13">
                  <c:v>845508288</c:v>
                </c:pt>
              </c:numCache>
            </c:numRef>
          </c:val>
        </c:ser>
        <c:dLbls>
          <c:showLegendKey val="0"/>
          <c:showVal val="0"/>
          <c:showCatName val="1"/>
          <c:showSerName val="0"/>
          <c:showPercent val="1"/>
          <c:showBubbleSize val="0"/>
          <c:showLeaderLines val="1"/>
        </c:dLbls>
        <c:firstSliceAng val="320"/>
      </c:pieChart>
    </c:plotArea>
    <c:plotVisOnly val="1"/>
    <c:dispBlanksAs val="zero"/>
    <c:showDLblsOverMax val="0"/>
  </c:chart>
  <c:spPr>
    <a:noFill/>
    <a:ln>
      <a:noFill/>
    </a:ln>
  </c:sp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128"/>
                <a:cs typeface="+mn-cs"/>
              </a:defRPr>
            </a:lvl1pPr>
          </a:lstStyle>
          <a:p>
            <a:pPr>
              <a:defRPr/>
            </a:pPr>
            <a:endParaRPr lang="en-GB"/>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atin typeface="Arial" charset="0"/>
                <a:ea typeface="ＭＳ Ｐゴシック" charset="-128"/>
                <a:cs typeface="+mn-cs"/>
              </a:defRPr>
            </a:lvl1pPr>
          </a:lstStyle>
          <a:p>
            <a:pPr>
              <a:defRPr/>
            </a:pPr>
            <a:fld id="{51E3743F-23DC-4248-B0D3-DCC3539A30CE}" type="datetimeFigureOut">
              <a:rPr lang="en-GB"/>
              <a:pPr>
                <a:defRPr/>
              </a:pPr>
              <a:t>25/04/2012</a:t>
            </a:fld>
            <a:endParaRPr lang="en-GB"/>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noProof="0" smtClean="0"/>
              <a:t>Modifiez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en-GB" noProof="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128"/>
                <a:cs typeface="+mn-cs"/>
              </a:defRPr>
            </a:lvl1pPr>
          </a:lstStyle>
          <a:p>
            <a:pPr>
              <a:defRPr/>
            </a:pPr>
            <a:endParaRPr lang="en-GB"/>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atin typeface="Arial" charset="0"/>
                <a:ea typeface="ＭＳ Ｐゴシック" charset="-128"/>
                <a:cs typeface="+mn-cs"/>
              </a:defRPr>
            </a:lvl1pPr>
          </a:lstStyle>
          <a:p>
            <a:pPr>
              <a:defRPr/>
            </a:pPr>
            <a:fld id="{5F5C1692-A211-47BB-82C7-D9386D78C5A5}" type="slidenum">
              <a:rPr lang="en-GB"/>
              <a:pPr>
                <a:defRPr/>
              </a:pPr>
              <a:t>‹N°›</a:t>
            </a:fld>
            <a:endParaRPr lang="en-GB"/>
          </a:p>
        </p:txBody>
      </p:sp>
    </p:spTree>
    <p:extLst>
      <p:ext uri="{BB962C8B-B14F-4D97-AF65-F5344CB8AC3E}">
        <p14:creationId xmlns:p14="http://schemas.microsoft.com/office/powerpoint/2010/main" val="199871637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dirty="0" smtClean="0"/>
          </a:p>
        </p:txBody>
      </p:sp>
      <p:sp>
        <p:nvSpPr>
          <p:cNvPr id="3789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19544AD4-3BF8-495B-85BC-ECDFC16AB129}" type="slidenum">
              <a:rPr lang="en-GB"/>
              <a:pPr eaLnBrk="1" hangingPunct="1"/>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297AFF15-756E-4D16-96F8-FE0C800101AC}" type="slidenum">
              <a:rPr lang="fr-FR"/>
              <a:pPr eaLnBrk="1" hangingPunct="1"/>
              <a:t>79</a:t>
            </a:fld>
            <a:endParaRPr lang="fr-FR"/>
          </a:p>
        </p:txBody>
      </p:sp>
      <p:sp>
        <p:nvSpPr>
          <p:cNvPr id="43011" name="Rectangle 1"/>
          <p:cNvSpPr txBox="1">
            <a:spLocks noGrp="1" noRot="1" noChangeAspect="1" noChangeArrowheads="1" noTextEdit="1"/>
          </p:cNvSpPr>
          <p:nvPr>
            <p:ph type="sldImg"/>
          </p:nvPr>
        </p:nvSpPr>
        <p:spPr bwMode="auto">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2" name="Rectangle 2"/>
          <p:cNvSpPr txBox="1">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fontAlgn="base">
              <a:spcBef>
                <a:spcPct val="30000"/>
              </a:spcBef>
              <a:spcAft>
                <a:spcPct val="0"/>
              </a:spcAft>
              <a:defRPr sz="1200">
                <a:solidFill>
                  <a:schemeClr val="tx1"/>
                </a:solidFill>
                <a:latin typeface="Calibri" pitchFamily="34" charset="0"/>
              </a:defRPr>
            </a:lvl6pPr>
            <a:lvl7pPr marL="2971800" indent="-228600" fontAlgn="base">
              <a:spcBef>
                <a:spcPct val="30000"/>
              </a:spcBef>
              <a:spcAft>
                <a:spcPct val="0"/>
              </a:spcAft>
              <a:defRPr sz="1200">
                <a:solidFill>
                  <a:schemeClr val="tx1"/>
                </a:solidFill>
                <a:latin typeface="Calibri" pitchFamily="34" charset="0"/>
              </a:defRPr>
            </a:lvl7pPr>
            <a:lvl8pPr marL="3429000" indent="-228600" fontAlgn="base">
              <a:spcBef>
                <a:spcPct val="30000"/>
              </a:spcBef>
              <a:spcAft>
                <a:spcPct val="0"/>
              </a:spcAft>
              <a:defRPr sz="1200">
                <a:solidFill>
                  <a:schemeClr val="tx1"/>
                </a:solidFill>
                <a:latin typeface="Calibri" pitchFamily="34" charset="0"/>
              </a:defRPr>
            </a:lvl8pPr>
            <a:lvl9pPr marL="3886200" indent="-228600" fontAlgn="base">
              <a:spcBef>
                <a:spcPct val="30000"/>
              </a:spcBef>
              <a:spcAft>
                <a:spcPct val="0"/>
              </a:spcAft>
              <a:defRPr sz="1200">
                <a:solidFill>
                  <a:schemeClr val="tx1"/>
                </a:solidFill>
                <a:latin typeface="Calibri" pitchFamily="34" charset="0"/>
              </a:defRPr>
            </a:lvl9pPr>
          </a:lstStyle>
          <a:p>
            <a:pPr>
              <a:spcBef>
                <a:spcPct val="0"/>
              </a:spcBef>
            </a:pPr>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3A4B89EB-F733-4B2E-8C79-1CDF94E07654}" type="slidenum">
              <a:rPr lang="fr-FR"/>
              <a:pPr eaLnBrk="1" hangingPunct="1"/>
              <a:t>80</a:t>
            </a:fld>
            <a:endParaRPr lang="fr-FR"/>
          </a:p>
        </p:txBody>
      </p:sp>
      <p:sp>
        <p:nvSpPr>
          <p:cNvPr id="44035" name="Rectangle 1"/>
          <p:cNvSpPr txBox="1">
            <a:spLocks noGrp="1" noRot="1" noChangeAspect="1" noChangeArrowheads="1" noTextEdit="1"/>
          </p:cNvSpPr>
          <p:nvPr>
            <p:ph type="sldImg"/>
          </p:nvPr>
        </p:nvSpPr>
        <p:spPr bwMode="auto">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6" name="Rectangle 2"/>
          <p:cNvSpPr txBox="1">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fontAlgn="base">
              <a:spcBef>
                <a:spcPct val="30000"/>
              </a:spcBef>
              <a:spcAft>
                <a:spcPct val="0"/>
              </a:spcAft>
              <a:defRPr sz="1200">
                <a:solidFill>
                  <a:schemeClr val="tx1"/>
                </a:solidFill>
                <a:latin typeface="Calibri" pitchFamily="34" charset="0"/>
              </a:defRPr>
            </a:lvl6pPr>
            <a:lvl7pPr marL="2971800" indent="-228600" fontAlgn="base">
              <a:spcBef>
                <a:spcPct val="30000"/>
              </a:spcBef>
              <a:spcAft>
                <a:spcPct val="0"/>
              </a:spcAft>
              <a:defRPr sz="1200">
                <a:solidFill>
                  <a:schemeClr val="tx1"/>
                </a:solidFill>
                <a:latin typeface="Calibri" pitchFamily="34" charset="0"/>
              </a:defRPr>
            </a:lvl7pPr>
            <a:lvl8pPr marL="3429000" indent="-228600" fontAlgn="base">
              <a:spcBef>
                <a:spcPct val="30000"/>
              </a:spcBef>
              <a:spcAft>
                <a:spcPct val="0"/>
              </a:spcAft>
              <a:defRPr sz="1200">
                <a:solidFill>
                  <a:schemeClr val="tx1"/>
                </a:solidFill>
                <a:latin typeface="Calibri" pitchFamily="34" charset="0"/>
              </a:defRPr>
            </a:lvl8pPr>
            <a:lvl9pPr marL="3886200" indent="-228600" fontAlgn="base">
              <a:spcBef>
                <a:spcPct val="30000"/>
              </a:spcBef>
              <a:spcAft>
                <a:spcPct val="0"/>
              </a:spcAft>
              <a:defRPr sz="1200">
                <a:solidFill>
                  <a:schemeClr val="tx1"/>
                </a:solidFill>
                <a:latin typeface="Calibri" pitchFamily="34" charset="0"/>
              </a:defRPr>
            </a:lvl9pPr>
          </a:lstStyle>
          <a:p>
            <a:pPr>
              <a:spcBef>
                <a:spcPct val="0"/>
              </a:spcBef>
            </a:pPr>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Espace réservé de l'image des diapositives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fr-FR" smtClean="0"/>
              <a:t>ADT: action développement technologique </a:t>
            </a:r>
          </a:p>
          <a:p>
            <a:pPr>
              <a:spcBef>
                <a:spcPct val="0"/>
              </a:spcBef>
            </a:pPr>
            <a:r>
              <a:rPr lang="fr-FR" smtClean="0"/>
              <a:t>PEPS: Programme exploratoire</a:t>
            </a:r>
          </a:p>
        </p:txBody>
      </p:sp>
      <p:sp>
        <p:nvSpPr>
          <p:cNvPr id="19459"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2DBBF4F4-07C6-4454-BFD0-D73FCC07E127}" type="slidenum">
              <a:rPr lang="fr-FR" sz="1200"/>
              <a:pPr eaLnBrk="1" hangingPunct="1"/>
              <a:t>85</a:t>
            </a:fld>
            <a:endParaRPr lang="fr-FR"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Espace réservé de l'image des diapositives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fr-FR" smtClean="0"/>
              <a:t>integrate motherboard-level monitoring with information on computing, networking, storage, and cooling.</a:t>
            </a:r>
          </a:p>
          <a:p>
            <a:pPr>
              <a:spcBef>
                <a:spcPct val="0"/>
              </a:spcBef>
            </a:pPr>
            <a:endParaRPr lang="fr-FR" smtClean="0"/>
          </a:p>
        </p:txBody>
      </p:sp>
      <p:sp>
        <p:nvSpPr>
          <p:cNvPr id="20483"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6F4E0BC-3B51-47F5-9B93-326B1FFE7585}" type="slidenum">
              <a:rPr lang="fr-FR" sz="1200"/>
              <a:pPr eaLnBrk="1" hangingPunct="1"/>
              <a:t>87</a:t>
            </a:fld>
            <a:endParaRPr lang="fr-FR"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Espace réservé de l'image des diapositives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fr-FR" smtClean="0"/>
              <a:t>A bird</a:t>
            </a:r>
            <a:r>
              <a:rPr lang="fr-FR" altLang="fr-FR" smtClean="0"/>
              <a:t>’</a:t>
            </a:r>
            <a:r>
              <a:rPr lang="fr-FR" smtClean="0"/>
              <a:t>s eye view of the xml schema as a UML diagram</a:t>
            </a:r>
          </a:p>
          <a:p>
            <a:pPr>
              <a:spcBef>
                <a:spcPct val="0"/>
              </a:spcBef>
            </a:pPr>
            <a:endParaRPr lang="fr-FR" smtClean="0"/>
          </a:p>
        </p:txBody>
      </p:sp>
      <p:sp>
        <p:nvSpPr>
          <p:cNvPr id="21507"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3CEC308-7FF2-4528-9FFF-43182BA0AB29}" type="slidenum">
              <a:rPr lang="fr-FR" sz="1200"/>
              <a:pPr eaLnBrk="1" hangingPunct="1"/>
              <a:t>88</a:t>
            </a:fld>
            <a:endParaRPr lang="fr-FR"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dirty="0" smtClean="0"/>
              <a:t>VB: Je ne </a:t>
            </a:r>
            <a:r>
              <a:rPr lang="en-US" dirty="0" err="1" smtClean="0"/>
              <a:t>peux</a:t>
            </a:r>
            <a:r>
              <a:rPr lang="en-US" dirty="0" smtClean="0"/>
              <a:t> pas modifier la </a:t>
            </a:r>
            <a:r>
              <a:rPr lang="en-US" dirty="0" err="1" smtClean="0"/>
              <a:t>légende</a:t>
            </a:r>
            <a:r>
              <a:rPr lang="en-US" dirty="0" smtClean="0"/>
              <a:t> </a:t>
            </a:r>
            <a:r>
              <a:rPr lang="en-US" dirty="0" err="1" smtClean="0"/>
              <a:t>mais</a:t>
            </a:r>
            <a:r>
              <a:rPr lang="en-US" dirty="0" smtClean="0"/>
              <a:t> </a:t>
            </a:r>
            <a:r>
              <a:rPr lang="en-US" dirty="0" err="1" smtClean="0"/>
              <a:t>il</a:t>
            </a:r>
            <a:r>
              <a:rPr lang="en-US" baseline="0" dirty="0" smtClean="0"/>
              <a:t> </a:t>
            </a:r>
            <a:r>
              <a:rPr lang="en-US" baseline="0" dirty="0" err="1" smtClean="0"/>
              <a:t>faut</a:t>
            </a:r>
            <a:r>
              <a:rPr lang="en-US" baseline="0" dirty="0" smtClean="0"/>
              <a:t> </a:t>
            </a:r>
            <a:r>
              <a:rPr lang="en-US" baseline="0" dirty="0" err="1" smtClean="0"/>
              <a:t>corriger</a:t>
            </a:r>
            <a:r>
              <a:rPr lang="en-US" baseline="0" dirty="0" smtClean="0"/>
              <a:t>:</a:t>
            </a:r>
          </a:p>
          <a:p>
            <a:r>
              <a:rPr lang="en-US" baseline="0" dirty="0" smtClean="0"/>
              <a:t>	- renew -&gt; renewed</a:t>
            </a:r>
          </a:p>
          <a:p>
            <a:r>
              <a:rPr lang="en-US" baseline="0" dirty="0" smtClean="0"/>
              <a:t>	- </a:t>
            </a:r>
            <a:r>
              <a:rPr lang="en-US" baseline="0" dirty="0" err="1" smtClean="0"/>
              <a:t>expirated</a:t>
            </a:r>
            <a:r>
              <a:rPr lang="en-US" baseline="0" dirty="0" smtClean="0"/>
              <a:t> -&gt; expired</a:t>
            </a:r>
          </a:p>
          <a:p>
            <a:endParaRPr lang="en-US" dirty="0"/>
          </a:p>
        </p:txBody>
      </p:sp>
      <p:sp>
        <p:nvSpPr>
          <p:cNvPr id="4" name="Espace réservé du numéro de diapositive 3"/>
          <p:cNvSpPr>
            <a:spLocks noGrp="1"/>
          </p:cNvSpPr>
          <p:nvPr>
            <p:ph type="sldNum" sz="quarter" idx="10"/>
          </p:nvPr>
        </p:nvSpPr>
        <p:spPr/>
        <p:txBody>
          <a:bodyPr/>
          <a:lstStyle/>
          <a:p>
            <a:pPr>
              <a:defRPr/>
            </a:pPr>
            <a:fld id="{5F5C1692-A211-47BB-82C7-D9386D78C5A5}" type="slidenum">
              <a:rPr lang="en-GB" smtClean="0"/>
              <a:pPr>
                <a:defRPr/>
              </a:pPr>
              <a:t>7</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dirty="0" smtClean="0"/>
              <a:t>Je </a:t>
            </a:r>
            <a:r>
              <a:rPr lang="en-US" dirty="0" err="1" smtClean="0"/>
              <a:t>pense</a:t>
            </a:r>
            <a:r>
              <a:rPr lang="en-US" dirty="0" smtClean="0"/>
              <a:t> </a:t>
            </a:r>
            <a:r>
              <a:rPr lang="en-US" dirty="0" err="1" smtClean="0"/>
              <a:t>que</a:t>
            </a:r>
            <a:r>
              <a:rPr lang="en-US" dirty="0" smtClean="0"/>
              <a:t> </a:t>
            </a:r>
            <a:r>
              <a:rPr lang="en-US" dirty="0" err="1" smtClean="0"/>
              <a:t>ces</a:t>
            </a:r>
            <a:r>
              <a:rPr lang="en-US" dirty="0" smtClean="0"/>
              <a:t> </a:t>
            </a:r>
            <a:r>
              <a:rPr lang="en-US" dirty="0" err="1" smtClean="0"/>
              <a:t>chiffres</a:t>
            </a:r>
            <a:r>
              <a:rPr lang="en-US" dirty="0" smtClean="0"/>
              <a:t> </a:t>
            </a:r>
            <a:r>
              <a:rPr lang="en-US" dirty="0" err="1" smtClean="0"/>
              <a:t>concernent</a:t>
            </a:r>
            <a:r>
              <a:rPr lang="en-US" dirty="0" smtClean="0"/>
              <a:t> </a:t>
            </a:r>
            <a:r>
              <a:rPr lang="en-US" dirty="0" err="1" smtClean="0"/>
              <a:t>l’utilisation</a:t>
            </a:r>
            <a:r>
              <a:rPr lang="en-US" dirty="0" smtClean="0"/>
              <a:t> </a:t>
            </a:r>
            <a:r>
              <a:rPr lang="en-US" dirty="0" err="1" smtClean="0"/>
              <a:t>internationale</a:t>
            </a:r>
            <a:r>
              <a:rPr lang="en-US" dirty="0" smtClean="0"/>
              <a:t> des </a:t>
            </a:r>
            <a:r>
              <a:rPr lang="en-US" dirty="0" err="1" smtClean="0"/>
              <a:t>VOs</a:t>
            </a:r>
            <a:r>
              <a:rPr lang="en-US" dirty="0" smtClean="0"/>
              <a:t>,</a:t>
            </a:r>
            <a:r>
              <a:rPr lang="en-US" baseline="0" dirty="0" smtClean="0"/>
              <a:t> pas </a:t>
            </a:r>
            <a:r>
              <a:rPr lang="en-US" baseline="0" dirty="0" err="1" smtClean="0"/>
              <a:t>sepcifiquement</a:t>
            </a:r>
            <a:r>
              <a:rPr lang="en-US" baseline="0" dirty="0" smtClean="0"/>
              <a:t> LCG-France</a:t>
            </a:r>
            <a:endParaRPr lang="en-US" dirty="0"/>
          </a:p>
        </p:txBody>
      </p:sp>
      <p:sp>
        <p:nvSpPr>
          <p:cNvPr id="4" name="Espace réservé du numéro de diapositive 3"/>
          <p:cNvSpPr>
            <a:spLocks noGrp="1"/>
          </p:cNvSpPr>
          <p:nvPr>
            <p:ph type="sldNum" sz="quarter" idx="10"/>
          </p:nvPr>
        </p:nvSpPr>
        <p:spPr/>
        <p:txBody>
          <a:bodyPr/>
          <a:lstStyle/>
          <a:p>
            <a:pPr>
              <a:defRPr/>
            </a:pPr>
            <a:fld id="{5F5C1692-A211-47BB-82C7-D9386D78C5A5}" type="slidenum">
              <a:rPr lang="en-GB" smtClean="0"/>
              <a:pPr>
                <a:defRPr/>
              </a:pPr>
              <a:t>11</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pPr>
              <a:defRPr/>
            </a:pPr>
            <a:fld id="{5F5C1692-A211-47BB-82C7-D9386D78C5A5}" type="slidenum">
              <a:rPr lang="en-GB" smtClean="0"/>
              <a:pPr>
                <a:defRPr/>
              </a:pPr>
              <a:t>23</a:t>
            </a:fld>
            <a:endParaRPr lang="en-GB"/>
          </a:p>
        </p:txBody>
      </p:sp>
    </p:spTree>
    <p:extLst>
      <p:ext uri="{BB962C8B-B14F-4D97-AF65-F5344CB8AC3E}">
        <p14:creationId xmlns:p14="http://schemas.microsoft.com/office/powerpoint/2010/main" val="3402498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pPr>
              <a:defRPr/>
            </a:pPr>
            <a:fld id="{5F5C1692-A211-47BB-82C7-D9386D78C5A5}" type="slidenum">
              <a:rPr lang="en-GB" smtClean="0"/>
              <a:pPr>
                <a:defRPr/>
              </a:pPr>
              <a:t>38</a:t>
            </a:fld>
            <a:endParaRPr lang="en-GB"/>
          </a:p>
        </p:txBody>
      </p:sp>
    </p:spTree>
    <p:extLst>
      <p:ext uri="{BB962C8B-B14F-4D97-AF65-F5344CB8AC3E}">
        <p14:creationId xmlns:p14="http://schemas.microsoft.com/office/powerpoint/2010/main" val="3073109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DD5840E-D9E7-4701-9B5A-C3847434733B}" type="slidenum">
              <a:rPr lang="fr-FR"/>
              <a:pPr/>
              <a:t>52</a:t>
            </a:fld>
            <a:endParaRPr lang="fr-FR"/>
          </a:p>
        </p:txBody>
      </p:sp>
      <p:sp>
        <p:nvSpPr>
          <p:cNvPr id="52226" name="Rectangle 7"/>
          <p:cNvSpPr txBox="1">
            <a:spLocks noGrp="1" noChangeArrowheads="1"/>
          </p:cNvSpPr>
          <p:nvPr/>
        </p:nvSpPr>
        <p:spPr bwMode="auto">
          <a:xfrm>
            <a:off x="3885122" y="8685035"/>
            <a:ext cx="2971261" cy="457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nchor="b"/>
          <a:lstStyle>
            <a:lvl1pPr algn="l" defTabSz="876300">
              <a:defRPr>
                <a:solidFill>
                  <a:schemeClr val="tx1"/>
                </a:solidFill>
                <a:latin typeface="Arial" pitchFamily="34" charset="0"/>
              </a:defRPr>
            </a:lvl1pPr>
            <a:lvl2pPr marL="711200" indent="-273050" algn="l" defTabSz="876300">
              <a:defRPr>
                <a:solidFill>
                  <a:schemeClr val="tx1"/>
                </a:solidFill>
                <a:latin typeface="Arial" pitchFamily="34" charset="0"/>
              </a:defRPr>
            </a:lvl2pPr>
            <a:lvl3pPr marL="1093788" indent="-217488" algn="l" defTabSz="876300">
              <a:defRPr>
                <a:solidFill>
                  <a:schemeClr val="tx1"/>
                </a:solidFill>
                <a:latin typeface="Arial" pitchFamily="34" charset="0"/>
              </a:defRPr>
            </a:lvl3pPr>
            <a:lvl4pPr marL="1531938" indent="-219075" algn="l" defTabSz="876300">
              <a:defRPr>
                <a:solidFill>
                  <a:schemeClr val="tx1"/>
                </a:solidFill>
                <a:latin typeface="Arial" pitchFamily="34" charset="0"/>
              </a:defRPr>
            </a:lvl4pPr>
            <a:lvl5pPr marL="1970088" indent="-219075" algn="l" defTabSz="876300">
              <a:defRPr>
                <a:solidFill>
                  <a:schemeClr val="tx1"/>
                </a:solidFill>
                <a:latin typeface="Arial" pitchFamily="34" charset="0"/>
              </a:defRPr>
            </a:lvl5pPr>
            <a:lvl6pPr marL="2427288" indent="-219075" defTabSz="876300" fontAlgn="base">
              <a:spcBef>
                <a:spcPct val="0"/>
              </a:spcBef>
              <a:spcAft>
                <a:spcPct val="0"/>
              </a:spcAft>
              <a:defRPr>
                <a:solidFill>
                  <a:schemeClr val="tx1"/>
                </a:solidFill>
                <a:latin typeface="Arial" pitchFamily="34" charset="0"/>
              </a:defRPr>
            </a:lvl6pPr>
            <a:lvl7pPr marL="2884488" indent="-219075" defTabSz="876300" fontAlgn="base">
              <a:spcBef>
                <a:spcPct val="0"/>
              </a:spcBef>
              <a:spcAft>
                <a:spcPct val="0"/>
              </a:spcAft>
              <a:defRPr>
                <a:solidFill>
                  <a:schemeClr val="tx1"/>
                </a:solidFill>
                <a:latin typeface="Arial" pitchFamily="34" charset="0"/>
              </a:defRPr>
            </a:lvl7pPr>
            <a:lvl8pPr marL="3341688" indent="-219075" defTabSz="876300" fontAlgn="base">
              <a:spcBef>
                <a:spcPct val="0"/>
              </a:spcBef>
              <a:spcAft>
                <a:spcPct val="0"/>
              </a:spcAft>
              <a:defRPr>
                <a:solidFill>
                  <a:schemeClr val="tx1"/>
                </a:solidFill>
                <a:latin typeface="Arial" pitchFamily="34" charset="0"/>
              </a:defRPr>
            </a:lvl8pPr>
            <a:lvl9pPr marL="3798888" indent="-219075" defTabSz="876300" fontAlgn="base">
              <a:spcBef>
                <a:spcPct val="0"/>
              </a:spcBef>
              <a:spcAft>
                <a:spcPct val="0"/>
              </a:spcAft>
              <a:defRPr>
                <a:solidFill>
                  <a:schemeClr val="tx1"/>
                </a:solidFill>
                <a:latin typeface="Arial" pitchFamily="34" charset="0"/>
              </a:defRPr>
            </a:lvl9pPr>
          </a:lstStyle>
          <a:p>
            <a:pPr algn="r"/>
            <a:fld id="{B3403B77-DC67-426A-B3EF-9BDBA546EAC0}" type="slidenum">
              <a:rPr lang="fr-FR" sz="1200">
                <a:cs typeface="Arial" pitchFamily="34" charset="0"/>
              </a:rPr>
              <a:pPr algn="r"/>
              <a:t>52</a:t>
            </a:fld>
            <a:endParaRPr lang="fr-FR" sz="1200">
              <a:cs typeface="Arial" pitchFamily="34" charset="0"/>
            </a:endParaRPr>
          </a:p>
        </p:txBody>
      </p:sp>
      <p:sp>
        <p:nvSpPr>
          <p:cNvPr id="413699" name="Rectangle 2"/>
          <p:cNvSpPr>
            <a:spLocks noGrp="1" noRot="1" noChangeAspect="1" noChangeArrowheads="1" noTextEdit="1"/>
          </p:cNvSpPr>
          <p:nvPr>
            <p:ph type="sldImg"/>
          </p:nvPr>
        </p:nvSpPr>
        <p:spPr>
          <a:xfrm>
            <a:off x="1143000" y="685800"/>
            <a:ext cx="4573588" cy="3429000"/>
          </a:xfrm>
          <a:ln/>
        </p:spPr>
      </p:sp>
      <p:sp>
        <p:nvSpPr>
          <p:cNvPr id="40964"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lstStyle/>
          <a:p>
            <a:r>
              <a:rPr lang="fr-FR"/>
              <a:t>Les sites LCG-France comprennent tous différentes composantes :</a:t>
            </a:r>
          </a:p>
          <a:p>
            <a:pPr>
              <a:buFontTx/>
              <a:buChar char="•"/>
            </a:pPr>
            <a:r>
              <a:rPr lang="fr-FR"/>
              <a:t>ressources de type Tier-1, Tier-2 et Tier-3 au CC-IN2P3 avec 2 sites distincts déclarés auprès de W-LCG </a:t>
            </a:r>
          </a:p>
          <a:p>
            <a:pPr>
              <a:buFontTx/>
              <a:buChar char="•"/>
            </a:pPr>
            <a:r>
              <a:rPr lang="fr-FR"/>
              <a:t>ressources de type Tier-2 et Tier-3 dans les sites Tier-2 hors CC</a:t>
            </a:r>
          </a:p>
          <a:p>
            <a:pPr>
              <a:buFontTx/>
              <a:buChar char="•"/>
            </a:pPr>
            <a:r>
              <a:rPr lang="fr-FR"/>
              <a:t>ressources uniquement Tier-3 pour l’IPNL (non déclarées auprès de W-LCG)</a:t>
            </a:r>
          </a:p>
          <a:p>
            <a:endParaRPr lang="fr-FR"/>
          </a:p>
          <a:p>
            <a:r>
              <a:rPr lang="fr-FR"/>
              <a:t>Neuf sites sur les dix que compte le projet, sont déclarés auprès de W-LCG .</a:t>
            </a:r>
          </a:p>
          <a:p>
            <a:r>
              <a:rPr lang="fr-FR"/>
              <a:t>A l’échelle mondiale, il existe aujourd’hui 12 sites Tier-1 et 138 sites Tier-2.  1 Tier-1 et 8 Tier-2s français figurent dans le MoU W-LCG.</a:t>
            </a:r>
          </a:p>
          <a:p>
            <a:r>
              <a:rPr lang="fr-FR"/>
              <a:t>L’infrastructure LCG-France est constituée de un Tier-1, huit Tier-2 et neuf Tier-3 avec l’IPNL de Lyon.</a:t>
            </a:r>
          </a:p>
          <a:p>
            <a:endParaRPr lang="fr-FR"/>
          </a:p>
          <a:p>
            <a:r>
              <a:rPr lang="fr-FR"/>
              <a:t>L’intérêt de disposer de composante Tier-3 dans les sites Tier-2 est communément admis comme LE moyen de garantir la disponibilité d’une partie des ressources pour les besoins d’analyse des physiciens français de l’IN2P3 et de l’Irfu. Dans les faits, ceci reste à évaluer en détails par chacune des expériences et à préciser avec les sites.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66F70E5-B30C-469A-82B2-F2FB3EE612F9}" type="slidenum">
              <a:rPr lang="fr-FR"/>
              <a:pPr/>
              <a:t>56</a:t>
            </a:fld>
            <a:endParaRPr lang="fr-FR"/>
          </a:p>
        </p:txBody>
      </p:sp>
      <p:sp>
        <p:nvSpPr>
          <p:cNvPr id="418818" name="Espace réservé de l'image des diapositives 1"/>
          <p:cNvSpPr>
            <a:spLocks noGrp="1" noRot="1" noChangeAspect="1" noTextEdit="1"/>
          </p:cNvSpPr>
          <p:nvPr>
            <p:ph type="sldImg"/>
          </p:nvPr>
        </p:nvSpPr>
        <p:spPr>
          <a:ln/>
        </p:spPr>
      </p:sp>
      <p:sp>
        <p:nvSpPr>
          <p:cNvPr id="418819" name="Espace réservé des commentaires 2"/>
          <p:cNvSpPr>
            <a:spLocks noGrp="1"/>
          </p:cNvSpPr>
          <p:nvPr>
            <p:ph type="body" idx="1"/>
          </p:nvPr>
        </p:nvSpPr>
        <p:spPr/>
        <p:txBody>
          <a:bodyPr/>
          <a:lstStyle/>
          <a:p>
            <a:endParaRPr lang="en-US"/>
          </a:p>
        </p:txBody>
      </p:sp>
      <p:sp>
        <p:nvSpPr>
          <p:cNvPr id="418820" name="Espace réservé du numéro de diapositive 3"/>
          <p:cNvSpPr txBox="1">
            <a:spLocks noGrp="1"/>
          </p:cNvSpPr>
          <p:nvPr/>
        </p:nvSpPr>
        <p:spPr bwMode="auto">
          <a:xfrm>
            <a:off x="3885122" y="8685035"/>
            <a:ext cx="2971261" cy="457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a:fld id="{F97A6619-19EB-4929-8A77-2287EEE23E38}" type="slidenum">
              <a:rPr lang="fr-FR" sz="1200"/>
              <a:pPr algn="r"/>
              <a:t>56</a:t>
            </a:fld>
            <a:endParaRPr lang="fr-FR"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88F978C-353E-4083-9FB5-045E34D7B3A8}" type="slidenum">
              <a:rPr lang="fr-FR"/>
              <a:pPr/>
              <a:t>57</a:t>
            </a:fld>
            <a:endParaRPr lang="fr-FR"/>
          </a:p>
        </p:txBody>
      </p:sp>
      <p:sp>
        <p:nvSpPr>
          <p:cNvPr id="421890" name="Espace réservé de l'image des diapositives 1"/>
          <p:cNvSpPr>
            <a:spLocks noGrp="1" noRot="1" noChangeAspect="1" noTextEdit="1"/>
          </p:cNvSpPr>
          <p:nvPr>
            <p:ph type="sldImg"/>
          </p:nvPr>
        </p:nvSpPr>
        <p:spPr>
          <a:xfrm>
            <a:off x="1141413" y="685800"/>
            <a:ext cx="4573587" cy="3429000"/>
          </a:xfrm>
          <a:ln/>
        </p:spPr>
      </p:sp>
      <p:sp>
        <p:nvSpPr>
          <p:cNvPr id="421891" name="Espace réservé des commentaires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lstStyle/>
          <a:p>
            <a:r>
              <a:rPr lang="fr-FR"/>
              <a:t>Evolution des ETPs affectés au projet LCG  à partir des données renseignées par les laboratoires dans ISIS. </a:t>
            </a:r>
          </a:p>
          <a:p>
            <a:endParaRPr lang="fr-FR"/>
          </a:p>
          <a:p>
            <a:r>
              <a:rPr lang="fr-FR"/>
              <a:t>En 2011 : ~34 ETPs  sont déclarés par les laboratoires IN2P3 dans ISIS (dont 40 % CC).</a:t>
            </a:r>
          </a:p>
          <a:p>
            <a:endParaRPr lang="fr-FR"/>
          </a:p>
          <a:p>
            <a:r>
              <a:rPr lang="fr-FR"/>
              <a:t>Ces données ne concernent que les ressources humaines IN2P3/CNRS (chercheurs, ingénieurs et CDDs). </a:t>
            </a:r>
          </a:p>
          <a:p>
            <a:r>
              <a:rPr lang="fr-FR"/>
              <a:t>En tenant compte du personnel CEA/IRFU (estimé à 3ETPs), on peut estimer le total des ressources affectées au projet autour de 37 ETPs.</a:t>
            </a:r>
          </a:p>
        </p:txBody>
      </p:sp>
      <p:sp>
        <p:nvSpPr>
          <p:cNvPr id="4" name="Espace réservé du numéro de diapositive 3"/>
          <p:cNvSpPr txBox="1">
            <a:spLocks noGrp="1"/>
          </p:cNvSpPr>
          <p:nvPr/>
        </p:nvSpPr>
        <p:spPr bwMode="auto">
          <a:xfrm>
            <a:off x="3885122" y="8685035"/>
            <a:ext cx="2971261" cy="457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nchor="b"/>
          <a:lstStyle>
            <a:lvl1pPr algn="l" defTabSz="876300">
              <a:defRPr>
                <a:solidFill>
                  <a:schemeClr val="tx1"/>
                </a:solidFill>
                <a:latin typeface="Arial" pitchFamily="34" charset="0"/>
              </a:defRPr>
            </a:lvl1pPr>
            <a:lvl2pPr marL="711200" indent="-273050" algn="l" defTabSz="876300">
              <a:defRPr>
                <a:solidFill>
                  <a:schemeClr val="tx1"/>
                </a:solidFill>
                <a:latin typeface="Arial" pitchFamily="34" charset="0"/>
              </a:defRPr>
            </a:lvl2pPr>
            <a:lvl3pPr marL="1093788" indent="-217488" algn="l" defTabSz="876300">
              <a:defRPr>
                <a:solidFill>
                  <a:schemeClr val="tx1"/>
                </a:solidFill>
                <a:latin typeface="Arial" pitchFamily="34" charset="0"/>
              </a:defRPr>
            </a:lvl3pPr>
            <a:lvl4pPr marL="1531938" indent="-219075" algn="l" defTabSz="876300">
              <a:defRPr>
                <a:solidFill>
                  <a:schemeClr val="tx1"/>
                </a:solidFill>
                <a:latin typeface="Arial" pitchFamily="34" charset="0"/>
              </a:defRPr>
            </a:lvl4pPr>
            <a:lvl5pPr marL="1970088" indent="-219075" algn="l" defTabSz="876300">
              <a:defRPr>
                <a:solidFill>
                  <a:schemeClr val="tx1"/>
                </a:solidFill>
                <a:latin typeface="Arial" pitchFamily="34" charset="0"/>
              </a:defRPr>
            </a:lvl5pPr>
            <a:lvl6pPr marL="2427288" indent="-219075" defTabSz="876300" fontAlgn="base">
              <a:spcBef>
                <a:spcPct val="0"/>
              </a:spcBef>
              <a:spcAft>
                <a:spcPct val="0"/>
              </a:spcAft>
              <a:defRPr>
                <a:solidFill>
                  <a:schemeClr val="tx1"/>
                </a:solidFill>
                <a:latin typeface="Arial" pitchFamily="34" charset="0"/>
              </a:defRPr>
            </a:lvl6pPr>
            <a:lvl7pPr marL="2884488" indent="-219075" defTabSz="876300" fontAlgn="base">
              <a:spcBef>
                <a:spcPct val="0"/>
              </a:spcBef>
              <a:spcAft>
                <a:spcPct val="0"/>
              </a:spcAft>
              <a:defRPr>
                <a:solidFill>
                  <a:schemeClr val="tx1"/>
                </a:solidFill>
                <a:latin typeface="Arial" pitchFamily="34" charset="0"/>
              </a:defRPr>
            </a:lvl7pPr>
            <a:lvl8pPr marL="3341688" indent="-219075" defTabSz="876300" fontAlgn="base">
              <a:spcBef>
                <a:spcPct val="0"/>
              </a:spcBef>
              <a:spcAft>
                <a:spcPct val="0"/>
              </a:spcAft>
              <a:defRPr>
                <a:solidFill>
                  <a:schemeClr val="tx1"/>
                </a:solidFill>
                <a:latin typeface="Arial" pitchFamily="34" charset="0"/>
              </a:defRPr>
            </a:lvl8pPr>
            <a:lvl9pPr marL="3798888" indent="-219075" defTabSz="876300" fontAlgn="base">
              <a:spcBef>
                <a:spcPct val="0"/>
              </a:spcBef>
              <a:spcAft>
                <a:spcPct val="0"/>
              </a:spcAft>
              <a:defRPr>
                <a:solidFill>
                  <a:schemeClr val="tx1"/>
                </a:solidFill>
                <a:latin typeface="Arial" pitchFamily="34" charset="0"/>
              </a:defRPr>
            </a:lvl9pPr>
          </a:lstStyle>
          <a:p>
            <a:pPr algn="r"/>
            <a:fld id="{021767CB-5E25-4720-94EB-DC88C7F8774B}" type="slidenum">
              <a:rPr lang="fr-FR" sz="1200">
                <a:cs typeface="Arial" pitchFamily="34" charset="0"/>
              </a:rPr>
              <a:pPr algn="r"/>
              <a:t>57</a:t>
            </a:fld>
            <a:endParaRPr lang="fr-FR" sz="1200">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B1B9B854-225B-414B-8217-18166240B0FB}" type="slidenum">
              <a:rPr lang="fr-FR"/>
              <a:pPr eaLnBrk="1" hangingPunct="1"/>
              <a:t>78</a:t>
            </a:fld>
            <a:endParaRPr lang="fr-FR"/>
          </a:p>
        </p:txBody>
      </p:sp>
      <p:sp>
        <p:nvSpPr>
          <p:cNvPr id="41987" name="Rectangle 1"/>
          <p:cNvSpPr txBox="1">
            <a:spLocks noGrp="1" noRot="1" noChangeAspect="1" noChangeArrowheads="1" noTextEdit="1"/>
          </p:cNvSpPr>
          <p:nvPr>
            <p:ph type="sldImg"/>
          </p:nvPr>
        </p:nvSpPr>
        <p:spPr bwMode="auto">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988" name="Rectangle 2"/>
          <p:cNvSpPr txBox="1">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fontAlgn="base">
              <a:spcBef>
                <a:spcPct val="30000"/>
              </a:spcBef>
              <a:spcAft>
                <a:spcPct val="0"/>
              </a:spcAft>
              <a:defRPr sz="1200">
                <a:solidFill>
                  <a:schemeClr val="tx1"/>
                </a:solidFill>
                <a:latin typeface="Calibri" pitchFamily="34" charset="0"/>
              </a:defRPr>
            </a:lvl6pPr>
            <a:lvl7pPr marL="2971800" indent="-228600" fontAlgn="base">
              <a:spcBef>
                <a:spcPct val="30000"/>
              </a:spcBef>
              <a:spcAft>
                <a:spcPct val="0"/>
              </a:spcAft>
              <a:defRPr sz="1200">
                <a:solidFill>
                  <a:schemeClr val="tx1"/>
                </a:solidFill>
                <a:latin typeface="Calibri" pitchFamily="34" charset="0"/>
              </a:defRPr>
            </a:lvl7pPr>
            <a:lvl8pPr marL="3429000" indent="-228600" fontAlgn="base">
              <a:spcBef>
                <a:spcPct val="30000"/>
              </a:spcBef>
              <a:spcAft>
                <a:spcPct val="0"/>
              </a:spcAft>
              <a:defRPr sz="1200">
                <a:solidFill>
                  <a:schemeClr val="tx1"/>
                </a:solidFill>
                <a:latin typeface="Calibri" pitchFamily="34" charset="0"/>
              </a:defRPr>
            </a:lvl8pPr>
            <a:lvl9pPr marL="3886200" indent="-228600" fontAlgn="base">
              <a:spcBef>
                <a:spcPct val="30000"/>
              </a:spcBef>
              <a:spcAft>
                <a:spcPct val="0"/>
              </a:spcAft>
              <a:defRPr sz="1200">
                <a:solidFill>
                  <a:schemeClr val="tx1"/>
                </a:solidFill>
                <a:latin typeface="Calibri" pitchFamily="34" charset="0"/>
              </a:defRPr>
            </a:lvl9pPr>
          </a:lstStyle>
          <a:p>
            <a:pPr>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251520" y="3717032"/>
            <a:ext cx="8640960" cy="2836168"/>
          </a:xfrm>
        </p:spPr>
        <p:txBody>
          <a:bodyPr/>
          <a:lstStyle>
            <a:lvl1pPr algn="ctr">
              <a:defRPr sz="3200">
                <a:solidFill>
                  <a:schemeClr val="bg1"/>
                </a:solidFill>
                <a:effectLst>
                  <a:outerShdw blurRad="38100" dist="38100" dir="2700000" algn="tl">
                    <a:srgbClr val="000000">
                      <a:alpha val="43137"/>
                    </a:srgbClr>
                  </a:outerShdw>
                </a:effectLst>
                <a:latin typeface="Arial" pitchFamily="34" charset="0"/>
                <a:cs typeface="Arial" pitchFamily="34" charset="0"/>
              </a:defRPr>
            </a:lvl1pPr>
          </a:lstStyle>
          <a:p>
            <a:r>
              <a:rPr lang="fr-FR" smtClean="0"/>
              <a:t>Modifiez le style du titre</a:t>
            </a:r>
            <a:endParaRPr lang="fr-FR" dirty="0"/>
          </a:p>
        </p:txBody>
      </p:sp>
      <p:sp>
        <p:nvSpPr>
          <p:cNvPr id="3" name="Sous-titre 2"/>
          <p:cNvSpPr>
            <a:spLocks noGrp="1"/>
          </p:cNvSpPr>
          <p:nvPr>
            <p:ph type="subTitle" idx="1"/>
          </p:nvPr>
        </p:nvSpPr>
        <p:spPr>
          <a:xfrm>
            <a:off x="251520" y="6604992"/>
            <a:ext cx="8640960" cy="253008"/>
          </a:xfrm>
        </p:spPr>
        <p:txBody>
          <a:bodyPr>
            <a:noAutofit/>
          </a:bodyPr>
          <a:lstStyle>
            <a:lvl1pPr marL="0" indent="0" algn="ctr">
              <a:buNone/>
              <a:defRPr sz="120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Tree>
    <p:extLst>
      <p:ext uri="{BB962C8B-B14F-4D97-AF65-F5344CB8AC3E}">
        <p14:creationId xmlns:p14="http://schemas.microsoft.com/office/powerpoint/2010/main" val="2314956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lvl1pPr>
              <a:defRPr>
                <a:solidFill>
                  <a:srgbClr val="01ADF0"/>
                </a:solidFill>
                <a:latin typeface="Arial" pitchFamily="34" charset="0"/>
                <a:cs typeface="Arial" pitchFamily="34" charset="0"/>
              </a:defRPr>
            </a:lvl1pPr>
            <a:lvl2pPr>
              <a:defRPr>
                <a:solidFill>
                  <a:schemeClr val="tx1">
                    <a:lumMod val="75000"/>
                    <a:lumOff val="25000"/>
                  </a:schemeClr>
                </a:solidFill>
                <a:latin typeface="Arial" pitchFamily="34" charset="0"/>
                <a:cs typeface="Arial" pitchFamily="34" charset="0"/>
              </a:defRPr>
            </a:lvl2pPr>
            <a:lvl3pPr>
              <a:defRPr>
                <a:solidFill>
                  <a:schemeClr val="tx1">
                    <a:lumMod val="75000"/>
                    <a:lumOff val="25000"/>
                  </a:schemeClr>
                </a:solidFill>
                <a:latin typeface="Arial" pitchFamily="34" charset="0"/>
                <a:cs typeface="Arial" pitchFamily="34" charset="0"/>
              </a:defRPr>
            </a:lvl3pPr>
            <a:lvl4pPr>
              <a:defRPr>
                <a:solidFill>
                  <a:schemeClr val="tx1">
                    <a:lumMod val="75000"/>
                    <a:lumOff val="25000"/>
                  </a:schemeClr>
                </a:solidFill>
                <a:latin typeface="Arial" pitchFamily="34" charset="0"/>
                <a:cs typeface="Arial" pitchFamily="34" charset="0"/>
              </a:defRPr>
            </a:lvl4pPr>
            <a:lvl5pPr>
              <a:defRPr>
                <a:solidFill>
                  <a:schemeClr val="tx1">
                    <a:lumMod val="75000"/>
                    <a:lumOff val="25000"/>
                  </a:schemeClr>
                </a:solidFill>
                <a:latin typeface="Arial" pitchFamily="34" charset="0"/>
                <a:cs typeface="Arial" pitchFamily="34" charset="0"/>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smtClean="0"/>
              <a:t>France Grilles IAC - April  2012 - Paris </a:t>
            </a: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94AA6466-1CEA-448D-8CB1-954E2285FE88}" type="slidenum">
              <a:rPr lang="fr-FR"/>
              <a:pPr>
                <a:defRPr/>
              </a:pPr>
              <a:t>‹N°›</a:t>
            </a:fld>
            <a:endParaRPr lang="fr-FR"/>
          </a:p>
        </p:txBody>
      </p:sp>
    </p:spTree>
    <p:extLst>
      <p:ext uri="{BB962C8B-B14F-4D97-AF65-F5344CB8AC3E}">
        <p14:creationId xmlns:p14="http://schemas.microsoft.com/office/powerpoint/2010/main" val="603038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1844824"/>
            <a:ext cx="2407096" cy="4608512"/>
          </a:xfrm>
        </p:spPr>
        <p:txBody>
          <a:bodyPr vert="eaVert"/>
          <a:lstStyle>
            <a:lvl1pPr>
              <a:defRPr>
                <a:solidFill>
                  <a:schemeClr val="tx1">
                    <a:lumMod val="75000"/>
                    <a:lumOff val="25000"/>
                  </a:schemeClr>
                </a:solidFill>
                <a:latin typeface="Arial" pitchFamily="34" charset="0"/>
                <a:cs typeface="Arial" pitchFamily="34" charset="0"/>
              </a:defRPr>
            </a:lvl1pPr>
          </a:lstStyle>
          <a:p>
            <a:r>
              <a:rPr lang="fr-FR" smtClean="0"/>
              <a:t>Modifiez le style du titre</a:t>
            </a:r>
            <a:endParaRPr lang="fr-FR" dirty="0"/>
          </a:p>
        </p:txBody>
      </p:sp>
      <p:sp>
        <p:nvSpPr>
          <p:cNvPr id="3" name="Espace réservé du texte vertical 2"/>
          <p:cNvSpPr>
            <a:spLocks noGrp="1"/>
          </p:cNvSpPr>
          <p:nvPr>
            <p:ph type="body" orient="vert" idx="1"/>
          </p:nvPr>
        </p:nvSpPr>
        <p:spPr>
          <a:xfrm>
            <a:off x="457200" y="1844824"/>
            <a:ext cx="6019800" cy="4608512"/>
          </a:xfrm>
        </p:spPr>
        <p:txBody>
          <a:bodyPr vert="eaVert"/>
          <a:lstStyle>
            <a:lvl1pPr>
              <a:defRPr>
                <a:solidFill>
                  <a:srgbClr val="01ADF0"/>
                </a:solidFill>
                <a:latin typeface="Arial" pitchFamily="34" charset="0"/>
                <a:cs typeface="Arial" pitchFamily="34" charset="0"/>
              </a:defRPr>
            </a:lvl1pPr>
            <a:lvl2pPr>
              <a:defRPr>
                <a:solidFill>
                  <a:schemeClr val="tx1">
                    <a:lumMod val="75000"/>
                    <a:lumOff val="25000"/>
                  </a:schemeClr>
                </a:solidFill>
                <a:latin typeface="Arial" pitchFamily="34" charset="0"/>
                <a:cs typeface="Arial" pitchFamily="34" charset="0"/>
              </a:defRPr>
            </a:lvl2pPr>
            <a:lvl3pPr>
              <a:defRPr>
                <a:solidFill>
                  <a:schemeClr val="tx1">
                    <a:lumMod val="75000"/>
                    <a:lumOff val="25000"/>
                  </a:schemeClr>
                </a:solidFill>
                <a:latin typeface="Arial" pitchFamily="34" charset="0"/>
                <a:cs typeface="Arial" pitchFamily="34" charset="0"/>
              </a:defRPr>
            </a:lvl3pPr>
            <a:lvl4pPr>
              <a:defRPr>
                <a:solidFill>
                  <a:schemeClr val="tx1">
                    <a:lumMod val="75000"/>
                    <a:lumOff val="25000"/>
                  </a:schemeClr>
                </a:solidFill>
                <a:latin typeface="Arial" pitchFamily="34" charset="0"/>
                <a:cs typeface="Arial" pitchFamily="34" charset="0"/>
              </a:defRPr>
            </a:lvl4pPr>
            <a:lvl5pPr>
              <a:defRPr>
                <a:solidFill>
                  <a:schemeClr val="tx1">
                    <a:lumMod val="75000"/>
                    <a:lumOff val="25000"/>
                  </a:schemeClr>
                </a:solidFill>
                <a:latin typeface="Arial" pitchFamily="34" charset="0"/>
                <a:cs typeface="Arial" pitchFamily="34" charset="0"/>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smtClean="0"/>
              <a:t>France Grilles IAC - April  2012 - Paris </a:t>
            </a: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CEA61ED5-8884-4BB6-BE6B-EF4E60833DB5}" type="slidenum">
              <a:rPr lang="fr-FR"/>
              <a:pPr>
                <a:defRPr/>
              </a:pPr>
              <a:t>‹N°›</a:t>
            </a:fld>
            <a:endParaRPr lang="fr-FR"/>
          </a:p>
        </p:txBody>
      </p:sp>
    </p:spTree>
    <p:extLst>
      <p:ext uri="{BB962C8B-B14F-4D97-AF65-F5344CB8AC3E}">
        <p14:creationId xmlns:p14="http://schemas.microsoft.com/office/powerpoint/2010/main" val="23569148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re. Texte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107950" y="1268413"/>
            <a:ext cx="8928100" cy="431800"/>
          </a:xfrm>
        </p:spPr>
        <p:txBody>
          <a:bodyPr/>
          <a:lstStyle/>
          <a:p>
            <a:r>
              <a:rPr lang="fr-FR" smtClean="0"/>
              <a:t>Modifiez le style du titre</a:t>
            </a:r>
            <a:endParaRPr lang="en-GB"/>
          </a:p>
        </p:txBody>
      </p:sp>
      <p:sp>
        <p:nvSpPr>
          <p:cNvPr id="3" name="Espace réservé du texte 2"/>
          <p:cNvSpPr>
            <a:spLocks noGrp="1"/>
          </p:cNvSpPr>
          <p:nvPr>
            <p:ph type="body" sz="half" idx="1"/>
          </p:nvPr>
        </p:nvSpPr>
        <p:spPr>
          <a:xfrm>
            <a:off x="107950" y="1844675"/>
            <a:ext cx="4387850" cy="452596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u contenu 3"/>
          <p:cNvSpPr>
            <a:spLocks noGrp="1"/>
          </p:cNvSpPr>
          <p:nvPr>
            <p:ph sz="quarter" idx="2"/>
          </p:nvPr>
        </p:nvSpPr>
        <p:spPr>
          <a:xfrm>
            <a:off x="4648200" y="1844675"/>
            <a:ext cx="4387850" cy="21859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5" name="Espace réservé du contenu 4"/>
          <p:cNvSpPr>
            <a:spLocks noGrp="1"/>
          </p:cNvSpPr>
          <p:nvPr>
            <p:ph sz="quarter" idx="3"/>
          </p:nvPr>
        </p:nvSpPr>
        <p:spPr>
          <a:xfrm>
            <a:off x="4648200" y="4183063"/>
            <a:ext cx="4387850" cy="218757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6" name="Espace réservé de la date 5"/>
          <p:cNvSpPr>
            <a:spLocks noGrp="1"/>
          </p:cNvSpPr>
          <p:nvPr>
            <p:ph type="dt" sz="half" idx="10"/>
          </p:nvPr>
        </p:nvSpPr>
        <p:spPr>
          <a:xfrm>
            <a:off x="107950" y="6592888"/>
            <a:ext cx="2133600" cy="265112"/>
          </a:xfrm>
        </p:spPr>
        <p:txBody>
          <a:bodyPr/>
          <a:lstStyle>
            <a:lvl1pPr>
              <a:defRPr/>
            </a:lvl1pPr>
          </a:lstStyle>
          <a:p>
            <a:fld id="{5C1E3D4E-3489-44AD-9213-6C0E2220A482}" type="datetime1">
              <a:rPr lang="fr-FR"/>
              <a:pPr/>
              <a:t>25/04/2012</a:t>
            </a:fld>
            <a:endParaRPr lang="fr-FR"/>
          </a:p>
        </p:txBody>
      </p:sp>
      <p:sp>
        <p:nvSpPr>
          <p:cNvPr id="7" name="Espace réservé du pied de page 6"/>
          <p:cNvSpPr>
            <a:spLocks noGrp="1"/>
          </p:cNvSpPr>
          <p:nvPr>
            <p:ph type="ftr" sz="quarter" idx="11"/>
          </p:nvPr>
        </p:nvSpPr>
        <p:spPr>
          <a:xfrm>
            <a:off x="2339975" y="6597650"/>
            <a:ext cx="2808288" cy="260350"/>
          </a:xfrm>
        </p:spPr>
        <p:txBody>
          <a:bodyPr/>
          <a:lstStyle>
            <a:lvl1pPr>
              <a:defRPr/>
            </a:lvl1pPr>
          </a:lstStyle>
          <a:p>
            <a:endParaRPr lang="en-US"/>
          </a:p>
        </p:txBody>
      </p:sp>
      <p:sp>
        <p:nvSpPr>
          <p:cNvPr id="8" name="Espace réservé du numéro de diapositive 7"/>
          <p:cNvSpPr>
            <a:spLocks noGrp="1"/>
          </p:cNvSpPr>
          <p:nvPr>
            <p:ph type="sldNum" sz="quarter" idx="12"/>
          </p:nvPr>
        </p:nvSpPr>
        <p:spPr>
          <a:xfrm>
            <a:off x="5219700" y="6597650"/>
            <a:ext cx="1296988" cy="260350"/>
          </a:xfrm>
        </p:spPr>
        <p:txBody>
          <a:bodyPr/>
          <a:lstStyle>
            <a:lvl1pPr>
              <a:defRPr/>
            </a:lvl1pPr>
          </a:lstStyle>
          <a:p>
            <a:fld id="{3A93C330-9C65-410D-AD6D-07C38493CF1C}" type="slidenum">
              <a:rPr lang="fr-FR"/>
              <a:pPr/>
              <a:t>‹N°›</a:t>
            </a:fld>
            <a:endParaRPr lang="fr-FR"/>
          </a:p>
        </p:txBody>
      </p:sp>
    </p:spTree>
    <p:extLst>
      <p:ext uri="{BB962C8B-B14F-4D97-AF65-F5344CB8AC3E}">
        <p14:creationId xmlns:p14="http://schemas.microsoft.com/office/powerpoint/2010/main" val="22922545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smtClean="0"/>
              <a:t>France Grilles IAC - April  2012 - Paris </a:t>
            </a:r>
            <a:endParaRPr lang="en-US"/>
          </a:p>
        </p:txBody>
      </p:sp>
      <p:sp>
        <p:nvSpPr>
          <p:cNvPr id="6" name="Espace réservé du numéro de diapositive 5"/>
          <p:cNvSpPr>
            <a:spLocks noGrp="1"/>
          </p:cNvSpPr>
          <p:nvPr>
            <p:ph type="sldNum" sz="quarter" idx="12"/>
          </p:nvPr>
        </p:nvSpPr>
        <p:spPr/>
        <p:txBody>
          <a:bodyPr/>
          <a:lstStyle>
            <a:lvl1pPr>
              <a:defRPr/>
            </a:lvl1pPr>
          </a:lstStyle>
          <a:p>
            <a:pPr>
              <a:defRPr/>
            </a:pPr>
            <a:fld id="{D2C51677-118A-4EC4-8B86-50E2DD7584EA}" type="slidenum">
              <a:rPr lang="fr-FR"/>
              <a:pPr>
                <a:defRPr/>
              </a:pPr>
              <a:t>‹N°›</a:t>
            </a:fld>
            <a:endParaRPr lang="fr-FR"/>
          </a:p>
        </p:txBody>
      </p:sp>
    </p:spTree>
    <p:extLst>
      <p:ext uri="{BB962C8B-B14F-4D97-AF65-F5344CB8AC3E}">
        <p14:creationId xmlns:p14="http://schemas.microsoft.com/office/powerpoint/2010/main" val="23050123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smtClean="0"/>
              <a:t>France Grilles IAC - April  2012 - Paris </a:t>
            </a:r>
            <a:endParaRPr lang="en-US"/>
          </a:p>
        </p:txBody>
      </p:sp>
      <p:sp>
        <p:nvSpPr>
          <p:cNvPr id="6" name="Espace réservé du numéro de diapositive 5"/>
          <p:cNvSpPr>
            <a:spLocks noGrp="1"/>
          </p:cNvSpPr>
          <p:nvPr>
            <p:ph type="sldNum" sz="quarter" idx="12"/>
          </p:nvPr>
        </p:nvSpPr>
        <p:spPr/>
        <p:txBody>
          <a:bodyPr/>
          <a:lstStyle>
            <a:lvl1pPr>
              <a:defRPr/>
            </a:lvl1pPr>
          </a:lstStyle>
          <a:p>
            <a:pPr>
              <a:defRPr/>
            </a:pPr>
            <a:fld id="{9EA1C27F-3793-45EB-964C-4DF6D3F64D83}" type="slidenum">
              <a:rPr lang="fr-FR"/>
              <a:pPr>
                <a:defRPr/>
              </a:pPr>
              <a:t>‹N°›</a:t>
            </a:fld>
            <a:endParaRPr lang="fr-FR"/>
          </a:p>
        </p:txBody>
      </p:sp>
    </p:spTree>
    <p:extLst>
      <p:ext uri="{BB962C8B-B14F-4D97-AF65-F5344CB8AC3E}">
        <p14:creationId xmlns:p14="http://schemas.microsoft.com/office/powerpoint/2010/main" val="2637167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smtClean="0"/>
              <a:t>France Grilles IAC - April  2012 - Paris </a:t>
            </a: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759F2EBE-737C-4524-8B0C-433799F1C55A}" type="slidenum">
              <a:rPr lang="fr-FR"/>
              <a:pPr>
                <a:defRPr/>
              </a:pPr>
              <a:t>‹N°›</a:t>
            </a:fld>
            <a:endParaRPr lang="fr-FR"/>
          </a:p>
        </p:txBody>
      </p:sp>
    </p:spTree>
    <p:extLst>
      <p:ext uri="{BB962C8B-B14F-4D97-AF65-F5344CB8AC3E}">
        <p14:creationId xmlns:p14="http://schemas.microsoft.com/office/powerpoint/2010/main" val="3459117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005064"/>
            <a:ext cx="7772400" cy="1763911"/>
          </a:xfrm>
        </p:spPr>
        <p:txBody>
          <a:bodyPr anchor="t"/>
          <a:lstStyle>
            <a:lvl1pPr algn="l">
              <a:defRPr sz="4000" b="1" cap="all">
                <a:solidFill>
                  <a:schemeClr val="tx1">
                    <a:lumMod val="75000"/>
                    <a:lumOff val="25000"/>
                  </a:schemeClr>
                </a:solidFill>
                <a:effectLst>
                  <a:outerShdw blurRad="38100" dist="38100" dir="2700000" algn="tl">
                    <a:srgbClr val="000000">
                      <a:alpha val="43137"/>
                    </a:srgbClr>
                  </a:outerShdw>
                </a:effectLst>
                <a:latin typeface="Arial" pitchFamily="34" charset="0"/>
                <a:cs typeface="Arial" pitchFamily="34" charset="0"/>
              </a:defRPr>
            </a:lvl1pPr>
          </a:lstStyle>
          <a:p>
            <a:r>
              <a:rPr lang="fr-FR" smtClean="0"/>
              <a:t>Modifiez le style du titre</a:t>
            </a:r>
            <a:endParaRPr lang="fr-FR" dirty="0"/>
          </a:p>
        </p:txBody>
      </p:sp>
      <p:sp>
        <p:nvSpPr>
          <p:cNvPr id="3" name="Espace réservé du texte 2"/>
          <p:cNvSpPr>
            <a:spLocks noGrp="1"/>
          </p:cNvSpPr>
          <p:nvPr>
            <p:ph type="body" idx="1"/>
          </p:nvPr>
        </p:nvSpPr>
        <p:spPr>
          <a:xfrm>
            <a:off x="722313" y="2348881"/>
            <a:ext cx="7772400" cy="1656183"/>
          </a:xfrm>
        </p:spPr>
        <p:txBody>
          <a:bodyPr anchor="b"/>
          <a:lstStyle>
            <a:lvl1pPr marL="0" indent="0">
              <a:buNone/>
              <a:defRPr sz="2000">
                <a:solidFill>
                  <a:schemeClr val="tx1">
                    <a:lumMod val="75000"/>
                    <a:lumOff val="25000"/>
                  </a:schemeClr>
                </a:solidFill>
                <a:effectLst/>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smtClean="0"/>
              <a:t>France Grilles IAC - April  2012 - Paris </a:t>
            </a: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90E5FF16-EA1A-4D54-BC29-7F6857343531}" type="slidenum">
              <a:rPr lang="fr-FR"/>
              <a:pPr>
                <a:defRPr/>
              </a:pPr>
              <a:t>‹N°›</a:t>
            </a:fld>
            <a:endParaRPr lang="fr-FR"/>
          </a:p>
        </p:txBody>
      </p:sp>
    </p:spTree>
    <p:extLst>
      <p:ext uri="{BB962C8B-B14F-4D97-AF65-F5344CB8AC3E}">
        <p14:creationId xmlns:p14="http://schemas.microsoft.com/office/powerpoint/2010/main" val="1192006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107504" y="1916832"/>
            <a:ext cx="4248472" cy="4525963"/>
          </a:xfrm>
        </p:spPr>
        <p:txBody>
          <a:bodyPr/>
          <a:lstStyle>
            <a:lvl1pPr>
              <a:defRPr sz="2800">
                <a:solidFill>
                  <a:srgbClr val="01ADF0"/>
                </a:solidFill>
                <a:latin typeface="Arial" pitchFamily="34" charset="0"/>
                <a:cs typeface="Arial" pitchFamily="34" charset="0"/>
              </a:defRPr>
            </a:lvl1pPr>
            <a:lvl2pPr>
              <a:defRPr sz="2400">
                <a:solidFill>
                  <a:schemeClr val="tx1">
                    <a:lumMod val="75000"/>
                    <a:lumOff val="25000"/>
                  </a:schemeClr>
                </a:solidFill>
                <a:latin typeface="Arial" pitchFamily="34" charset="0"/>
                <a:cs typeface="Arial" pitchFamily="34" charset="0"/>
              </a:defRPr>
            </a:lvl2pPr>
            <a:lvl3pPr>
              <a:defRPr sz="2000">
                <a:solidFill>
                  <a:schemeClr val="tx1">
                    <a:lumMod val="75000"/>
                    <a:lumOff val="25000"/>
                  </a:schemeClr>
                </a:solidFill>
                <a:latin typeface="Arial" pitchFamily="34" charset="0"/>
                <a:cs typeface="Arial" pitchFamily="34" charset="0"/>
              </a:defRPr>
            </a:lvl3pPr>
            <a:lvl4pPr>
              <a:defRPr sz="1800">
                <a:solidFill>
                  <a:schemeClr val="tx1">
                    <a:lumMod val="75000"/>
                    <a:lumOff val="25000"/>
                  </a:schemeClr>
                </a:solidFill>
                <a:latin typeface="Arial" pitchFamily="34" charset="0"/>
                <a:cs typeface="Arial" pitchFamily="34" charset="0"/>
              </a:defRPr>
            </a:lvl4pPr>
            <a:lvl5pPr>
              <a:defRPr sz="1800">
                <a:solidFill>
                  <a:schemeClr val="tx1">
                    <a:lumMod val="75000"/>
                    <a:lumOff val="25000"/>
                  </a:schemeClr>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contenu 3"/>
          <p:cNvSpPr>
            <a:spLocks noGrp="1"/>
          </p:cNvSpPr>
          <p:nvPr>
            <p:ph sz="half" idx="2"/>
          </p:nvPr>
        </p:nvSpPr>
        <p:spPr>
          <a:xfrm>
            <a:off x="4572000" y="1916832"/>
            <a:ext cx="4464496" cy="4525963"/>
          </a:xfrm>
        </p:spPr>
        <p:txBody>
          <a:bodyPr/>
          <a:lstStyle>
            <a:lvl1pPr>
              <a:defRPr sz="2800">
                <a:solidFill>
                  <a:srgbClr val="01ADF0"/>
                </a:solidFill>
                <a:latin typeface="Arial" pitchFamily="34" charset="0"/>
                <a:cs typeface="Arial" pitchFamily="34" charset="0"/>
              </a:defRPr>
            </a:lvl1pPr>
            <a:lvl2pPr>
              <a:defRPr sz="2400">
                <a:solidFill>
                  <a:schemeClr val="tx1">
                    <a:lumMod val="75000"/>
                    <a:lumOff val="25000"/>
                  </a:schemeClr>
                </a:solidFill>
                <a:latin typeface="Arial" pitchFamily="34" charset="0"/>
                <a:cs typeface="Arial" pitchFamily="34" charset="0"/>
              </a:defRPr>
            </a:lvl2pPr>
            <a:lvl3pPr>
              <a:defRPr sz="2000">
                <a:solidFill>
                  <a:schemeClr val="tx1">
                    <a:lumMod val="75000"/>
                    <a:lumOff val="25000"/>
                  </a:schemeClr>
                </a:solidFill>
                <a:latin typeface="Arial" pitchFamily="34" charset="0"/>
                <a:cs typeface="Arial" pitchFamily="34" charset="0"/>
              </a:defRPr>
            </a:lvl3pPr>
            <a:lvl4pPr>
              <a:defRPr sz="1800">
                <a:solidFill>
                  <a:schemeClr val="tx1">
                    <a:lumMod val="75000"/>
                    <a:lumOff val="25000"/>
                  </a:schemeClr>
                </a:solidFill>
                <a:latin typeface="Arial" pitchFamily="34" charset="0"/>
                <a:cs typeface="Arial" pitchFamily="34" charset="0"/>
              </a:defRPr>
            </a:lvl4pPr>
            <a:lvl5pPr>
              <a:defRPr sz="1800">
                <a:solidFill>
                  <a:schemeClr val="tx1">
                    <a:lumMod val="75000"/>
                    <a:lumOff val="25000"/>
                  </a:schemeClr>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5" name="Espace réservé de la date 3"/>
          <p:cNvSpPr>
            <a:spLocks noGrp="1"/>
          </p:cNvSpPr>
          <p:nvPr>
            <p:ph type="dt" sz="half" idx="10"/>
          </p:nvPr>
        </p:nvSpPr>
        <p:spPr/>
        <p:txBody>
          <a:bodyPr/>
          <a:lstStyle>
            <a:lvl1pPr>
              <a:defRPr/>
            </a:lvl1pPr>
          </a:lstStyle>
          <a:p>
            <a:pPr>
              <a:defRPr/>
            </a:pPr>
            <a:endParaRPr lang="fr-FR"/>
          </a:p>
        </p:txBody>
      </p:sp>
      <p:sp>
        <p:nvSpPr>
          <p:cNvPr id="6" name="Espace réservé du pied de page 4"/>
          <p:cNvSpPr>
            <a:spLocks noGrp="1"/>
          </p:cNvSpPr>
          <p:nvPr>
            <p:ph type="ftr" sz="quarter" idx="11"/>
          </p:nvPr>
        </p:nvSpPr>
        <p:spPr/>
        <p:txBody>
          <a:bodyPr/>
          <a:lstStyle>
            <a:lvl1pPr>
              <a:defRPr/>
            </a:lvl1pPr>
          </a:lstStyle>
          <a:p>
            <a:pPr>
              <a:defRPr/>
            </a:pPr>
            <a:r>
              <a:rPr lang="fr-FR" smtClean="0"/>
              <a:t>France Grilles IAC - April  2012 - Paris </a:t>
            </a: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D070DD07-2C1C-4E98-BDAC-E9219E5F2D2D}" type="slidenum">
              <a:rPr lang="fr-FR"/>
              <a:pPr>
                <a:defRPr/>
              </a:pPr>
              <a:t>‹N°›</a:t>
            </a:fld>
            <a:endParaRPr lang="fr-FR"/>
          </a:p>
        </p:txBody>
      </p:sp>
    </p:spTree>
    <p:extLst>
      <p:ext uri="{BB962C8B-B14F-4D97-AF65-F5344CB8AC3E}">
        <p14:creationId xmlns:p14="http://schemas.microsoft.com/office/powerpoint/2010/main" val="2903529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107504" y="1844824"/>
            <a:ext cx="4176464" cy="639762"/>
          </a:xfrm>
        </p:spPr>
        <p:txBody>
          <a:bodyPr anchor="b">
            <a:noAutofit/>
          </a:bodyPr>
          <a:lstStyle>
            <a:lvl1pPr marL="0" indent="0">
              <a:buNone/>
              <a:defRPr sz="20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107504" y="2484586"/>
            <a:ext cx="4176464"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5" name="Espace réservé du texte 4"/>
          <p:cNvSpPr>
            <a:spLocks noGrp="1"/>
          </p:cNvSpPr>
          <p:nvPr>
            <p:ph type="body" sz="quarter" idx="3"/>
          </p:nvPr>
        </p:nvSpPr>
        <p:spPr>
          <a:xfrm>
            <a:off x="4427984" y="1844824"/>
            <a:ext cx="4589969" cy="639762"/>
          </a:xfrm>
        </p:spPr>
        <p:txBody>
          <a:bodyPr anchor="b">
            <a:noAutofit/>
          </a:bodyPr>
          <a:lstStyle>
            <a:lvl1pPr marL="0" indent="0">
              <a:buNone/>
              <a:defRPr sz="20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427984" y="2484586"/>
            <a:ext cx="4589969"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7" name="Espace réservé de la date 3"/>
          <p:cNvSpPr>
            <a:spLocks noGrp="1"/>
          </p:cNvSpPr>
          <p:nvPr>
            <p:ph type="dt" sz="half" idx="10"/>
          </p:nvPr>
        </p:nvSpPr>
        <p:spPr/>
        <p:txBody>
          <a:bodyPr/>
          <a:lstStyle>
            <a:lvl1pPr>
              <a:defRPr/>
            </a:lvl1pPr>
          </a:lstStyle>
          <a:p>
            <a:pPr>
              <a:defRPr/>
            </a:pPr>
            <a:endParaRPr lang="fr-FR"/>
          </a:p>
        </p:txBody>
      </p:sp>
      <p:sp>
        <p:nvSpPr>
          <p:cNvPr id="8" name="Espace réservé du pied de page 4"/>
          <p:cNvSpPr>
            <a:spLocks noGrp="1"/>
          </p:cNvSpPr>
          <p:nvPr>
            <p:ph type="ftr" sz="quarter" idx="11"/>
          </p:nvPr>
        </p:nvSpPr>
        <p:spPr/>
        <p:txBody>
          <a:bodyPr/>
          <a:lstStyle>
            <a:lvl1pPr>
              <a:defRPr/>
            </a:lvl1pPr>
          </a:lstStyle>
          <a:p>
            <a:pPr>
              <a:defRPr/>
            </a:pPr>
            <a:r>
              <a:rPr lang="fr-FR" smtClean="0"/>
              <a:t>France Grilles IAC - April  2012 - Paris </a:t>
            </a: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7438FACD-7F65-4F93-81FB-423D179876AA}" type="slidenum">
              <a:rPr lang="fr-FR"/>
              <a:pPr>
                <a:defRPr/>
              </a:pPr>
              <a:t>‹N°›</a:t>
            </a:fld>
            <a:endParaRPr lang="fr-FR"/>
          </a:p>
        </p:txBody>
      </p:sp>
    </p:spTree>
    <p:extLst>
      <p:ext uri="{BB962C8B-B14F-4D97-AF65-F5344CB8AC3E}">
        <p14:creationId xmlns:p14="http://schemas.microsoft.com/office/powerpoint/2010/main" val="1029083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endParaRPr lang="fr-FR"/>
          </a:p>
        </p:txBody>
      </p:sp>
      <p:sp>
        <p:nvSpPr>
          <p:cNvPr id="4" name="Espace réservé du pied de page 4"/>
          <p:cNvSpPr>
            <a:spLocks noGrp="1"/>
          </p:cNvSpPr>
          <p:nvPr>
            <p:ph type="ftr" sz="quarter" idx="11"/>
          </p:nvPr>
        </p:nvSpPr>
        <p:spPr/>
        <p:txBody>
          <a:bodyPr/>
          <a:lstStyle>
            <a:lvl1pPr>
              <a:defRPr/>
            </a:lvl1pPr>
          </a:lstStyle>
          <a:p>
            <a:pPr>
              <a:defRPr/>
            </a:pPr>
            <a:r>
              <a:rPr lang="fr-FR" smtClean="0"/>
              <a:t>France Grilles IAC - April  2012 - Paris </a:t>
            </a: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BC775C4F-72C9-4C3A-AED8-74F11D37076B}" type="slidenum">
              <a:rPr lang="fr-FR"/>
              <a:pPr>
                <a:defRPr/>
              </a:pPr>
              <a:t>‹N°›</a:t>
            </a:fld>
            <a:endParaRPr lang="fr-FR"/>
          </a:p>
        </p:txBody>
      </p:sp>
    </p:spTree>
    <p:extLst>
      <p:ext uri="{BB962C8B-B14F-4D97-AF65-F5344CB8AC3E}">
        <p14:creationId xmlns:p14="http://schemas.microsoft.com/office/powerpoint/2010/main" val="542168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endParaRPr lang="fr-FR"/>
          </a:p>
        </p:txBody>
      </p:sp>
      <p:sp>
        <p:nvSpPr>
          <p:cNvPr id="3" name="Espace réservé du pied de page 4"/>
          <p:cNvSpPr>
            <a:spLocks noGrp="1"/>
          </p:cNvSpPr>
          <p:nvPr>
            <p:ph type="ftr" sz="quarter" idx="11"/>
          </p:nvPr>
        </p:nvSpPr>
        <p:spPr/>
        <p:txBody>
          <a:bodyPr/>
          <a:lstStyle>
            <a:lvl1pPr>
              <a:defRPr/>
            </a:lvl1pPr>
          </a:lstStyle>
          <a:p>
            <a:pPr>
              <a:defRPr/>
            </a:pPr>
            <a:r>
              <a:rPr lang="fr-FR" smtClean="0"/>
              <a:t>France Grilles IAC - April  2012 - Paris </a:t>
            </a: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0FCAA46D-DB8A-45DB-9E76-0D583543AC19}" type="slidenum">
              <a:rPr lang="fr-FR"/>
              <a:pPr>
                <a:defRPr/>
              </a:pPr>
              <a:t>‹N°›</a:t>
            </a:fld>
            <a:endParaRPr lang="fr-FR"/>
          </a:p>
        </p:txBody>
      </p:sp>
    </p:spTree>
    <p:extLst>
      <p:ext uri="{BB962C8B-B14F-4D97-AF65-F5344CB8AC3E}">
        <p14:creationId xmlns:p14="http://schemas.microsoft.com/office/powerpoint/2010/main" val="3838199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512" y="1844824"/>
            <a:ext cx="3286001" cy="1162050"/>
          </a:xfrm>
        </p:spPr>
        <p:txBody>
          <a:bodyPr anchor="b"/>
          <a:lstStyle>
            <a:lvl1pPr algn="l">
              <a:defRPr sz="2000" b="1">
                <a:solidFill>
                  <a:schemeClr val="tx1">
                    <a:lumMod val="75000"/>
                    <a:lumOff val="25000"/>
                  </a:schemeClr>
                </a:solidFill>
              </a:defRPr>
            </a:lvl1pPr>
          </a:lstStyle>
          <a:p>
            <a:r>
              <a:rPr lang="fr-FR" smtClean="0"/>
              <a:t>Modifiez le style du titre</a:t>
            </a:r>
            <a:endParaRPr lang="fr-FR" dirty="0"/>
          </a:p>
        </p:txBody>
      </p:sp>
      <p:sp>
        <p:nvSpPr>
          <p:cNvPr id="3" name="Espace réservé du contenu 2"/>
          <p:cNvSpPr>
            <a:spLocks noGrp="1"/>
          </p:cNvSpPr>
          <p:nvPr>
            <p:ph idx="1"/>
          </p:nvPr>
        </p:nvSpPr>
        <p:spPr>
          <a:xfrm>
            <a:off x="3575050" y="1844825"/>
            <a:ext cx="5389438" cy="4608512"/>
          </a:xfrm>
        </p:spPr>
        <p:txBody>
          <a:bodyPr/>
          <a:lstStyle>
            <a:lvl1pPr>
              <a:defRPr sz="3200">
                <a:solidFill>
                  <a:srgbClr val="01ADF0"/>
                </a:solidFill>
              </a:defRPr>
            </a:lvl1pPr>
            <a:lvl2pPr>
              <a:defRPr sz="2800">
                <a:solidFill>
                  <a:schemeClr val="tx1">
                    <a:lumMod val="75000"/>
                    <a:lumOff val="25000"/>
                  </a:schemeClr>
                </a:solidFill>
              </a:defRPr>
            </a:lvl2pPr>
            <a:lvl3pPr>
              <a:defRPr sz="24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texte 3"/>
          <p:cNvSpPr>
            <a:spLocks noGrp="1"/>
          </p:cNvSpPr>
          <p:nvPr>
            <p:ph type="body" sz="half" idx="2"/>
          </p:nvPr>
        </p:nvSpPr>
        <p:spPr>
          <a:xfrm>
            <a:off x="179512" y="3006875"/>
            <a:ext cx="3286001" cy="3446462"/>
          </a:xfrm>
        </p:spPr>
        <p:txBody>
          <a:bodyPr/>
          <a:lstStyle>
            <a:lvl1pPr marL="0" indent="0">
              <a:buNone/>
              <a:defRPr sz="14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endParaRPr lang="fr-FR"/>
          </a:p>
        </p:txBody>
      </p:sp>
      <p:sp>
        <p:nvSpPr>
          <p:cNvPr id="6" name="Espace réservé du pied de page 4"/>
          <p:cNvSpPr>
            <a:spLocks noGrp="1"/>
          </p:cNvSpPr>
          <p:nvPr>
            <p:ph type="ftr" sz="quarter" idx="11"/>
          </p:nvPr>
        </p:nvSpPr>
        <p:spPr/>
        <p:txBody>
          <a:bodyPr/>
          <a:lstStyle>
            <a:lvl1pPr>
              <a:defRPr/>
            </a:lvl1pPr>
          </a:lstStyle>
          <a:p>
            <a:pPr>
              <a:defRPr/>
            </a:pPr>
            <a:r>
              <a:rPr lang="fr-FR" smtClean="0"/>
              <a:t>France Grilles IAC - April  2012 - Paris </a:t>
            </a: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71C35001-3B7A-4FDB-8848-DC9E73D8B741}" type="slidenum">
              <a:rPr lang="fr-FR"/>
              <a:pPr>
                <a:defRPr/>
              </a:pPr>
              <a:t>‹N°›</a:t>
            </a:fld>
            <a:endParaRPr lang="fr-FR"/>
          </a:p>
        </p:txBody>
      </p:sp>
    </p:spTree>
    <p:extLst>
      <p:ext uri="{BB962C8B-B14F-4D97-AF65-F5344CB8AC3E}">
        <p14:creationId xmlns:p14="http://schemas.microsoft.com/office/powerpoint/2010/main" val="3381799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512" y="4800600"/>
            <a:ext cx="8784976" cy="566738"/>
          </a:xfrm>
        </p:spPr>
        <p:txBody>
          <a:bodyPr anchor="b"/>
          <a:lstStyle>
            <a:lvl1pPr algn="l">
              <a:defRPr sz="2000" b="1">
                <a:solidFill>
                  <a:schemeClr val="tx1">
                    <a:lumMod val="75000"/>
                    <a:lumOff val="25000"/>
                  </a:schemeClr>
                </a:solidFill>
              </a:defRPr>
            </a:lvl1pPr>
          </a:lstStyle>
          <a:p>
            <a:r>
              <a:rPr lang="fr-FR" smtClean="0"/>
              <a:t>Modifiez le style du titre</a:t>
            </a:r>
            <a:endParaRPr lang="fr-FR" dirty="0"/>
          </a:p>
        </p:txBody>
      </p:sp>
      <p:sp>
        <p:nvSpPr>
          <p:cNvPr id="3" name="Espace réservé pour une image  2"/>
          <p:cNvSpPr>
            <a:spLocks noGrp="1"/>
          </p:cNvSpPr>
          <p:nvPr>
            <p:ph type="pic" idx="1"/>
          </p:nvPr>
        </p:nvSpPr>
        <p:spPr>
          <a:xfrm>
            <a:off x="179512" y="1916831"/>
            <a:ext cx="8784976" cy="2810743"/>
          </a:xfrm>
        </p:spPr>
        <p:txBody>
          <a:bodyPr rtlCol="0">
            <a:normAutofit/>
          </a:bodyPr>
          <a:lstStyle>
            <a:lvl1pPr marL="0" indent="0">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fr-FR" noProof="0"/>
          </a:p>
        </p:txBody>
      </p:sp>
      <p:sp>
        <p:nvSpPr>
          <p:cNvPr id="4" name="Espace réservé du texte 3"/>
          <p:cNvSpPr>
            <a:spLocks noGrp="1"/>
          </p:cNvSpPr>
          <p:nvPr>
            <p:ph type="body" sz="half" idx="2"/>
          </p:nvPr>
        </p:nvSpPr>
        <p:spPr>
          <a:xfrm>
            <a:off x="179512" y="5367338"/>
            <a:ext cx="8784976" cy="804862"/>
          </a:xfrm>
        </p:spPr>
        <p:txBody>
          <a:bodyPr/>
          <a:lstStyle>
            <a:lvl1pPr marL="0" indent="0">
              <a:buNone/>
              <a:defRPr sz="14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endParaRPr lang="fr-FR"/>
          </a:p>
        </p:txBody>
      </p:sp>
      <p:sp>
        <p:nvSpPr>
          <p:cNvPr id="6" name="Espace réservé du pied de page 4"/>
          <p:cNvSpPr>
            <a:spLocks noGrp="1"/>
          </p:cNvSpPr>
          <p:nvPr>
            <p:ph type="ftr" sz="quarter" idx="11"/>
          </p:nvPr>
        </p:nvSpPr>
        <p:spPr/>
        <p:txBody>
          <a:bodyPr/>
          <a:lstStyle>
            <a:lvl1pPr>
              <a:defRPr/>
            </a:lvl1pPr>
          </a:lstStyle>
          <a:p>
            <a:pPr>
              <a:defRPr/>
            </a:pPr>
            <a:r>
              <a:rPr lang="fr-FR" smtClean="0"/>
              <a:t>France Grilles IAC - April  2012 - Paris </a:t>
            </a: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D8141D8D-C5E4-4042-9A71-CB26810114BD}" type="slidenum">
              <a:rPr lang="fr-FR"/>
              <a:pPr>
                <a:defRPr/>
              </a:pPr>
              <a:t>‹N°›</a:t>
            </a:fld>
            <a:endParaRPr lang="fr-FR"/>
          </a:p>
        </p:txBody>
      </p:sp>
    </p:spTree>
    <p:extLst>
      <p:ext uri="{BB962C8B-B14F-4D97-AF65-F5344CB8AC3E}">
        <p14:creationId xmlns:p14="http://schemas.microsoft.com/office/powerpoint/2010/main" val="2102763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07950" y="1268413"/>
            <a:ext cx="8928100" cy="431800"/>
          </a:xfrm>
          <a:prstGeom prst="rect">
            <a:avLst/>
          </a:prstGeom>
        </p:spPr>
        <p:txBody>
          <a:bodyPr vert="horz" wrap="square" lIns="91440" tIns="45720" rIns="91440" bIns="45720" numCol="1" anchor="ctr" anchorCtr="0" compatLnSpc="1">
            <a:prstTxWarp prst="textNoShape">
              <a:avLst/>
            </a:prstTxWarp>
            <a:noAutofit/>
          </a:bodyPr>
          <a:lstStyle/>
          <a:p>
            <a:pPr lvl="0"/>
            <a:r>
              <a:rPr lang="fr-FR" smtClean="0"/>
              <a:t>Modifiez le style du titre</a:t>
            </a:r>
          </a:p>
        </p:txBody>
      </p:sp>
      <p:sp>
        <p:nvSpPr>
          <p:cNvPr id="1027" name="Espace réservé du texte 2"/>
          <p:cNvSpPr>
            <a:spLocks noGrp="1"/>
          </p:cNvSpPr>
          <p:nvPr>
            <p:ph type="body" idx="1"/>
          </p:nvPr>
        </p:nvSpPr>
        <p:spPr bwMode="auto">
          <a:xfrm>
            <a:off x="107950" y="1844675"/>
            <a:ext cx="89281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107950" y="6592888"/>
            <a:ext cx="2133600" cy="265112"/>
          </a:xfrm>
          <a:prstGeom prst="rect">
            <a:avLst/>
          </a:prstGeom>
        </p:spPr>
        <p:txBody>
          <a:bodyPr vert="horz" wrap="square" lIns="91440" tIns="45720" rIns="91440" bIns="45720" numCol="1" anchor="ctr" anchorCtr="0" compatLnSpc="1">
            <a:prstTxWarp prst="textNoShape">
              <a:avLst/>
            </a:prstTxWarp>
          </a:bodyPr>
          <a:lstStyle>
            <a:lvl1pPr>
              <a:defRPr sz="1000">
                <a:solidFill>
                  <a:schemeClr val="bg1"/>
                </a:solidFill>
                <a:effectLst>
                  <a:outerShdw blurRad="38100" dist="38100" dir="2700000" algn="tl">
                    <a:srgbClr val="C0C0C0"/>
                  </a:outerShdw>
                </a:effectLst>
                <a:latin typeface="Arial" charset="0"/>
                <a:ea typeface="ＭＳ Ｐゴシック" charset="-128"/>
                <a:cs typeface="Arial" charset="0"/>
              </a:defRPr>
            </a:lvl1pPr>
          </a:lstStyle>
          <a:p>
            <a:pPr>
              <a:defRPr/>
            </a:pPr>
            <a:endParaRPr lang="fr-FR"/>
          </a:p>
        </p:txBody>
      </p:sp>
      <p:sp>
        <p:nvSpPr>
          <p:cNvPr id="5" name="Espace réservé du pied de page 4"/>
          <p:cNvSpPr>
            <a:spLocks noGrp="1"/>
          </p:cNvSpPr>
          <p:nvPr>
            <p:ph type="ftr" sz="quarter" idx="3"/>
          </p:nvPr>
        </p:nvSpPr>
        <p:spPr>
          <a:xfrm>
            <a:off x="2339975" y="6597650"/>
            <a:ext cx="2808288" cy="260350"/>
          </a:xfrm>
          <a:prstGeom prst="rect">
            <a:avLst/>
          </a:prstGeom>
        </p:spPr>
        <p:txBody>
          <a:bodyPr vert="horz" wrap="square" lIns="91440" tIns="45720" rIns="91440" bIns="45720" numCol="1" anchor="ctr" anchorCtr="0" compatLnSpc="1">
            <a:prstTxWarp prst="textNoShape">
              <a:avLst/>
            </a:prstTxWarp>
          </a:bodyPr>
          <a:lstStyle>
            <a:lvl1pPr algn="ctr">
              <a:defRPr sz="1000">
                <a:solidFill>
                  <a:schemeClr val="bg1"/>
                </a:solidFill>
                <a:effectLst>
                  <a:outerShdw blurRad="38100" dist="38100" dir="2700000" algn="tl">
                    <a:srgbClr val="C0C0C0"/>
                  </a:outerShdw>
                </a:effectLst>
                <a:latin typeface="Arial" charset="0"/>
                <a:ea typeface="ＭＳ Ｐゴシック" charset="-128"/>
                <a:cs typeface="Arial" charset="0"/>
              </a:defRPr>
            </a:lvl1pPr>
          </a:lstStyle>
          <a:p>
            <a:pPr>
              <a:defRPr/>
            </a:pPr>
            <a:r>
              <a:rPr lang="fr-FR" smtClean="0"/>
              <a:t>France Grilles IAC - April  2012 - Paris </a:t>
            </a:r>
            <a:endParaRPr lang="fr-FR"/>
          </a:p>
        </p:txBody>
      </p:sp>
      <p:sp>
        <p:nvSpPr>
          <p:cNvPr id="6" name="Espace réservé du numéro de diapositive 5"/>
          <p:cNvSpPr>
            <a:spLocks noGrp="1"/>
          </p:cNvSpPr>
          <p:nvPr>
            <p:ph type="sldNum" sz="quarter" idx="4"/>
          </p:nvPr>
        </p:nvSpPr>
        <p:spPr>
          <a:xfrm>
            <a:off x="5219700" y="6597650"/>
            <a:ext cx="1296988" cy="260350"/>
          </a:xfrm>
          <a:prstGeom prst="rect">
            <a:avLst/>
          </a:prstGeom>
        </p:spPr>
        <p:txBody>
          <a:bodyPr vert="horz" wrap="square" lIns="91440" tIns="45720" rIns="91440" bIns="45720" numCol="1" anchor="ctr" anchorCtr="0" compatLnSpc="1">
            <a:prstTxWarp prst="textNoShape">
              <a:avLst/>
            </a:prstTxWarp>
          </a:bodyPr>
          <a:lstStyle>
            <a:lvl1pPr>
              <a:defRPr sz="1000">
                <a:solidFill>
                  <a:schemeClr val="bg1"/>
                </a:solidFill>
                <a:effectLst>
                  <a:outerShdw blurRad="38100" dist="38100" dir="2700000" algn="tl">
                    <a:srgbClr val="C0C0C0"/>
                  </a:outerShdw>
                </a:effectLst>
                <a:latin typeface="Arial" charset="0"/>
                <a:ea typeface="ＭＳ Ｐゴシック" charset="-128"/>
                <a:cs typeface="Arial" charset="0"/>
              </a:defRPr>
            </a:lvl1pPr>
          </a:lstStyle>
          <a:p>
            <a:pPr>
              <a:defRPr/>
            </a:pPr>
            <a:fld id="{8D6C6605-D007-4D8C-9E2B-311A77486A66}"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727"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8" r:id="rId12"/>
  </p:sldLayoutIdLst>
  <p:timing>
    <p:tnLst>
      <p:par>
        <p:cTn id="1" dur="indefinite" restart="never" nodeType="tmRoot"/>
      </p:par>
    </p:tnLst>
  </p:timing>
  <p:hf hdr="0" dt="0"/>
  <p:txStyles>
    <p:titleStyle>
      <a:lvl1pPr algn="l" rtl="0" eaLnBrk="1" fontAlgn="base" hangingPunct="1">
        <a:spcBef>
          <a:spcPct val="0"/>
        </a:spcBef>
        <a:spcAft>
          <a:spcPct val="0"/>
        </a:spcAft>
        <a:defRPr sz="2400" b="1" kern="1200">
          <a:solidFill>
            <a:schemeClr val="bg1"/>
          </a:solidFill>
          <a:effectLst>
            <a:outerShdw blurRad="38100" dist="38100" dir="2700000" algn="tl">
              <a:srgbClr val="000000">
                <a:alpha val="43137"/>
              </a:srgbClr>
            </a:outerShdw>
          </a:effectLst>
          <a:latin typeface="Arial"/>
          <a:ea typeface="ＭＳ Ｐゴシック" charset="-128"/>
          <a:cs typeface="Arial"/>
        </a:defRPr>
      </a:lvl1pPr>
      <a:lvl2pPr algn="l" rtl="0" eaLnBrk="1" fontAlgn="base" hangingPunct="1">
        <a:spcBef>
          <a:spcPct val="0"/>
        </a:spcBef>
        <a:spcAft>
          <a:spcPct val="0"/>
        </a:spcAft>
        <a:defRPr sz="2400" b="1">
          <a:solidFill>
            <a:schemeClr val="bg1"/>
          </a:solidFill>
          <a:latin typeface="Arial" charset="0"/>
          <a:ea typeface="ＭＳ Ｐゴシック" charset="-128"/>
          <a:cs typeface="Arial" charset="0"/>
        </a:defRPr>
      </a:lvl2pPr>
      <a:lvl3pPr algn="l" rtl="0" eaLnBrk="1" fontAlgn="base" hangingPunct="1">
        <a:spcBef>
          <a:spcPct val="0"/>
        </a:spcBef>
        <a:spcAft>
          <a:spcPct val="0"/>
        </a:spcAft>
        <a:defRPr sz="2400" b="1">
          <a:solidFill>
            <a:schemeClr val="bg1"/>
          </a:solidFill>
          <a:latin typeface="Arial" charset="0"/>
          <a:ea typeface="ＭＳ Ｐゴシック" charset="-128"/>
          <a:cs typeface="Arial" charset="0"/>
        </a:defRPr>
      </a:lvl3pPr>
      <a:lvl4pPr algn="l" rtl="0" eaLnBrk="1" fontAlgn="base" hangingPunct="1">
        <a:spcBef>
          <a:spcPct val="0"/>
        </a:spcBef>
        <a:spcAft>
          <a:spcPct val="0"/>
        </a:spcAft>
        <a:defRPr sz="2400" b="1">
          <a:solidFill>
            <a:schemeClr val="bg1"/>
          </a:solidFill>
          <a:latin typeface="Arial" charset="0"/>
          <a:ea typeface="ＭＳ Ｐゴシック" charset="-128"/>
          <a:cs typeface="Arial" charset="0"/>
        </a:defRPr>
      </a:lvl4pPr>
      <a:lvl5pPr algn="l" rtl="0" eaLnBrk="1" fontAlgn="base" hangingPunct="1">
        <a:spcBef>
          <a:spcPct val="0"/>
        </a:spcBef>
        <a:spcAft>
          <a:spcPct val="0"/>
        </a:spcAft>
        <a:defRPr sz="2400" b="1">
          <a:solidFill>
            <a:schemeClr val="bg1"/>
          </a:solidFill>
          <a:latin typeface="Arial" charset="0"/>
          <a:ea typeface="ＭＳ Ｐゴシック" charset="-128"/>
          <a:cs typeface="Arial" charset="0"/>
        </a:defRPr>
      </a:lvl5pPr>
      <a:lvl6pPr marL="457200" algn="l" rtl="0" eaLnBrk="1" fontAlgn="base" hangingPunct="1">
        <a:spcBef>
          <a:spcPct val="0"/>
        </a:spcBef>
        <a:spcAft>
          <a:spcPct val="0"/>
        </a:spcAft>
        <a:defRPr sz="2400" b="1">
          <a:solidFill>
            <a:schemeClr val="bg1"/>
          </a:solidFill>
          <a:latin typeface="Arial" charset="0"/>
          <a:ea typeface="ＭＳ Ｐゴシック" charset="-128"/>
        </a:defRPr>
      </a:lvl6pPr>
      <a:lvl7pPr marL="914400" algn="l" rtl="0" eaLnBrk="1" fontAlgn="base" hangingPunct="1">
        <a:spcBef>
          <a:spcPct val="0"/>
        </a:spcBef>
        <a:spcAft>
          <a:spcPct val="0"/>
        </a:spcAft>
        <a:defRPr sz="2400" b="1">
          <a:solidFill>
            <a:schemeClr val="bg1"/>
          </a:solidFill>
          <a:latin typeface="Arial" charset="0"/>
          <a:ea typeface="ＭＳ Ｐゴシック" charset="-128"/>
        </a:defRPr>
      </a:lvl7pPr>
      <a:lvl8pPr marL="1371600" algn="l" rtl="0" eaLnBrk="1" fontAlgn="base" hangingPunct="1">
        <a:spcBef>
          <a:spcPct val="0"/>
        </a:spcBef>
        <a:spcAft>
          <a:spcPct val="0"/>
        </a:spcAft>
        <a:defRPr sz="2400" b="1">
          <a:solidFill>
            <a:schemeClr val="bg1"/>
          </a:solidFill>
          <a:latin typeface="Arial" charset="0"/>
          <a:ea typeface="ＭＳ Ｐゴシック" charset="-128"/>
        </a:defRPr>
      </a:lvl8pPr>
      <a:lvl9pPr marL="1828800" algn="l" rtl="0" eaLnBrk="1" fontAlgn="base" hangingPunct="1">
        <a:spcBef>
          <a:spcPct val="0"/>
        </a:spcBef>
        <a:spcAft>
          <a:spcPct val="0"/>
        </a:spcAft>
        <a:defRPr sz="2400" b="1">
          <a:solidFill>
            <a:schemeClr val="bg1"/>
          </a:solidFill>
          <a:latin typeface="Arial" charset="0"/>
          <a:ea typeface="ＭＳ Ｐゴシック" charset="-128"/>
        </a:defRPr>
      </a:lvl9pPr>
    </p:titleStyle>
    <p:bodyStyle>
      <a:lvl1pPr marL="342900" indent="-342900" algn="l" rtl="0" eaLnBrk="1" fontAlgn="base" hangingPunct="1">
        <a:spcBef>
          <a:spcPct val="20000"/>
        </a:spcBef>
        <a:spcAft>
          <a:spcPct val="0"/>
        </a:spcAft>
        <a:buFont typeface="Arial" pitchFamily="34" charset="0"/>
        <a:buChar char="•"/>
        <a:defRPr sz="3200" kern="1200">
          <a:solidFill>
            <a:srgbClr val="01ADF0"/>
          </a:solidFill>
          <a:latin typeface="+mn-lt"/>
          <a:ea typeface="ＭＳ Ｐゴシック" charset="-128"/>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charset="-128"/>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charset="-128"/>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07950" y="1268413"/>
            <a:ext cx="8928100" cy="431800"/>
          </a:xfrm>
          <a:prstGeom prst="rect">
            <a:avLst/>
          </a:prstGeom>
        </p:spPr>
        <p:txBody>
          <a:bodyPr vert="horz" wrap="square" lIns="91440" tIns="45720" rIns="91440" bIns="45720" numCol="1" anchor="ctr" anchorCtr="0" compatLnSpc="1">
            <a:prstTxWarp prst="textNoShape">
              <a:avLst/>
            </a:prstTxWarp>
            <a:noAutofit/>
          </a:bodyPr>
          <a:lstStyle/>
          <a:p>
            <a:pPr lvl="0"/>
            <a:r>
              <a:rPr lang="fr-FR" dirty="0"/>
              <a:t>Modifiez le style du titre</a:t>
            </a:r>
          </a:p>
        </p:txBody>
      </p:sp>
      <p:sp>
        <p:nvSpPr>
          <p:cNvPr id="2051" name="Espace réservé du texte 2"/>
          <p:cNvSpPr>
            <a:spLocks noGrp="1"/>
          </p:cNvSpPr>
          <p:nvPr>
            <p:ph type="body" idx="1"/>
          </p:nvPr>
        </p:nvSpPr>
        <p:spPr bwMode="auto">
          <a:xfrm>
            <a:off x="107950" y="1844675"/>
            <a:ext cx="89281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107950" y="6592888"/>
            <a:ext cx="2133600" cy="265112"/>
          </a:xfrm>
          <a:prstGeom prst="rect">
            <a:avLst/>
          </a:prstGeom>
        </p:spPr>
        <p:txBody>
          <a:bodyPr vert="horz" wrap="square" lIns="91440" tIns="45720" rIns="91440" bIns="45720" numCol="1" anchor="ctr" anchorCtr="0" compatLnSpc="1">
            <a:prstTxWarp prst="textNoShape">
              <a:avLst/>
            </a:prstTxWarp>
          </a:bodyPr>
          <a:lstStyle>
            <a:lvl1pPr>
              <a:defRPr sz="1000">
                <a:solidFill>
                  <a:prstClr val="white"/>
                </a:solidFill>
                <a:effectLst>
                  <a:outerShdw blurRad="38100" dist="38100" dir="2700000" algn="tl">
                    <a:srgbClr val="C0C0C0"/>
                  </a:outerShdw>
                </a:effectLst>
                <a:latin typeface="Arial" charset="0"/>
                <a:ea typeface="ＭＳ Ｐゴシック" charset="-128"/>
                <a:cs typeface="Arial" charset="0"/>
              </a:defRPr>
            </a:lvl1pPr>
          </a:lstStyle>
          <a:p>
            <a:pPr>
              <a:defRPr/>
            </a:pPr>
            <a:endParaRPr lang="fr-FR"/>
          </a:p>
        </p:txBody>
      </p:sp>
      <p:sp>
        <p:nvSpPr>
          <p:cNvPr id="5" name="Espace réservé du pied de page 4"/>
          <p:cNvSpPr>
            <a:spLocks noGrp="1"/>
          </p:cNvSpPr>
          <p:nvPr>
            <p:ph type="ftr" sz="quarter" idx="3"/>
          </p:nvPr>
        </p:nvSpPr>
        <p:spPr>
          <a:xfrm>
            <a:off x="2339975" y="6597650"/>
            <a:ext cx="2808288" cy="260350"/>
          </a:xfrm>
          <a:prstGeom prst="rect">
            <a:avLst/>
          </a:prstGeom>
        </p:spPr>
        <p:txBody>
          <a:bodyPr vert="horz" wrap="square" lIns="91440" tIns="45720" rIns="91440" bIns="45720" numCol="1" anchor="ctr" anchorCtr="0" compatLnSpc="1">
            <a:prstTxWarp prst="textNoShape">
              <a:avLst/>
            </a:prstTxWarp>
          </a:bodyPr>
          <a:lstStyle>
            <a:lvl1pPr algn="ctr">
              <a:defRPr sz="1000">
                <a:solidFill>
                  <a:prstClr val="white"/>
                </a:solidFill>
                <a:effectLst>
                  <a:outerShdw blurRad="38100" dist="38100" dir="2700000" algn="tl">
                    <a:srgbClr val="DDDDDD"/>
                  </a:outerShdw>
                </a:effectLst>
                <a:latin typeface="Arial" pitchFamily="-1" charset="0"/>
                <a:ea typeface="Arial" pitchFamily="-1" charset="0"/>
                <a:cs typeface="Arial" pitchFamily="-1" charset="0"/>
              </a:defRPr>
            </a:lvl1pPr>
          </a:lstStyle>
          <a:p>
            <a:pPr>
              <a:defRPr/>
            </a:pPr>
            <a:r>
              <a:rPr lang="fr-FR" smtClean="0"/>
              <a:t>France Grilles IAC - April  2012 - Paris </a:t>
            </a:r>
            <a:endParaRPr lang="en-US"/>
          </a:p>
        </p:txBody>
      </p:sp>
      <p:sp>
        <p:nvSpPr>
          <p:cNvPr id="6" name="Espace réservé du numéro de diapositive 5"/>
          <p:cNvSpPr>
            <a:spLocks noGrp="1"/>
          </p:cNvSpPr>
          <p:nvPr>
            <p:ph type="sldNum" sz="quarter" idx="4"/>
          </p:nvPr>
        </p:nvSpPr>
        <p:spPr>
          <a:xfrm>
            <a:off x="5219700" y="6597650"/>
            <a:ext cx="1296988" cy="260350"/>
          </a:xfrm>
          <a:prstGeom prst="rect">
            <a:avLst/>
          </a:prstGeom>
        </p:spPr>
        <p:txBody>
          <a:bodyPr vert="horz" wrap="square" lIns="91440" tIns="45720" rIns="91440" bIns="45720" numCol="1" anchor="ctr" anchorCtr="0" compatLnSpc="1">
            <a:prstTxWarp prst="textNoShape">
              <a:avLst/>
            </a:prstTxWarp>
          </a:bodyPr>
          <a:lstStyle>
            <a:lvl1pPr>
              <a:defRPr sz="1000">
                <a:solidFill>
                  <a:prstClr val="white"/>
                </a:solidFill>
                <a:effectLst>
                  <a:outerShdw blurRad="38100" dist="38100" dir="2700000" algn="tl">
                    <a:srgbClr val="C0C0C0"/>
                  </a:outerShdw>
                </a:effectLst>
                <a:latin typeface="Arial" charset="0"/>
                <a:ea typeface="ＭＳ Ｐゴシック" charset="-128"/>
                <a:cs typeface="Arial" charset="0"/>
              </a:defRPr>
            </a:lvl1pPr>
          </a:lstStyle>
          <a:p>
            <a:pPr>
              <a:defRPr/>
            </a:pPr>
            <a:fld id="{5D2EF02F-EC47-44DD-A43E-7513ACC5872D}"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725" r:id="rId1"/>
  </p:sldLayoutIdLst>
  <p:timing>
    <p:tnLst>
      <p:par>
        <p:cTn id="1" dur="indefinite" restart="never" nodeType="tmRoot"/>
      </p:par>
    </p:tnLst>
  </p:timing>
  <p:hf hdr="0" dt="0"/>
  <p:txStyles>
    <p:titleStyle>
      <a:lvl1pPr algn="l" rtl="0" eaLnBrk="0" fontAlgn="base" hangingPunct="0">
        <a:spcBef>
          <a:spcPct val="0"/>
        </a:spcBef>
        <a:spcAft>
          <a:spcPct val="0"/>
        </a:spcAft>
        <a:defRPr sz="2400" b="1" kern="1200">
          <a:solidFill>
            <a:schemeClr val="bg1"/>
          </a:solidFill>
          <a:effectLst>
            <a:outerShdw blurRad="38100" dist="38100" dir="2700000" algn="tl">
              <a:srgbClr val="000000">
                <a:alpha val="43137"/>
              </a:srgbClr>
            </a:outerShdw>
          </a:effectLst>
          <a:latin typeface="Arial"/>
          <a:ea typeface="ＭＳ Ｐゴシック" pitchFamily="-1" charset="-128"/>
          <a:cs typeface="Arial"/>
        </a:defRPr>
      </a:lvl1pPr>
      <a:lvl2pPr algn="l" rtl="0" eaLnBrk="0" fontAlgn="base" hangingPunct="0">
        <a:spcBef>
          <a:spcPct val="0"/>
        </a:spcBef>
        <a:spcAft>
          <a:spcPct val="0"/>
        </a:spcAft>
        <a:defRPr sz="2400" b="1">
          <a:solidFill>
            <a:schemeClr val="bg1"/>
          </a:solidFill>
          <a:latin typeface="Arial" pitchFamily="-1" charset="0"/>
          <a:ea typeface="ＭＳ Ｐゴシック" pitchFamily="-1" charset="-128"/>
          <a:cs typeface="Arial" charset="0"/>
        </a:defRPr>
      </a:lvl2pPr>
      <a:lvl3pPr algn="l" rtl="0" eaLnBrk="0" fontAlgn="base" hangingPunct="0">
        <a:spcBef>
          <a:spcPct val="0"/>
        </a:spcBef>
        <a:spcAft>
          <a:spcPct val="0"/>
        </a:spcAft>
        <a:defRPr sz="2400" b="1">
          <a:solidFill>
            <a:schemeClr val="bg1"/>
          </a:solidFill>
          <a:latin typeface="Arial" pitchFamily="-1" charset="0"/>
          <a:ea typeface="ＭＳ Ｐゴシック" pitchFamily="-1" charset="-128"/>
          <a:cs typeface="Arial" charset="0"/>
        </a:defRPr>
      </a:lvl3pPr>
      <a:lvl4pPr algn="l" rtl="0" eaLnBrk="0" fontAlgn="base" hangingPunct="0">
        <a:spcBef>
          <a:spcPct val="0"/>
        </a:spcBef>
        <a:spcAft>
          <a:spcPct val="0"/>
        </a:spcAft>
        <a:defRPr sz="2400" b="1">
          <a:solidFill>
            <a:schemeClr val="bg1"/>
          </a:solidFill>
          <a:latin typeface="Arial" pitchFamily="-1" charset="0"/>
          <a:ea typeface="ＭＳ Ｐゴシック" pitchFamily="-1" charset="-128"/>
          <a:cs typeface="Arial" charset="0"/>
        </a:defRPr>
      </a:lvl4pPr>
      <a:lvl5pPr algn="l" rtl="0" eaLnBrk="0" fontAlgn="base" hangingPunct="0">
        <a:spcBef>
          <a:spcPct val="0"/>
        </a:spcBef>
        <a:spcAft>
          <a:spcPct val="0"/>
        </a:spcAft>
        <a:defRPr sz="2400" b="1">
          <a:solidFill>
            <a:schemeClr val="bg1"/>
          </a:solidFill>
          <a:latin typeface="Arial" pitchFamily="-1" charset="0"/>
          <a:ea typeface="ＭＳ Ｐゴシック" pitchFamily="-1" charset="-128"/>
          <a:cs typeface="Arial" charset="0"/>
        </a:defRPr>
      </a:lvl5pPr>
      <a:lvl6pPr marL="457200" algn="l" rtl="0" fontAlgn="base">
        <a:spcBef>
          <a:spcPct val="0"/>
        </a:spcBef>
        <a:spcAft>
          <a:spcPct val="0"/>
        </a:spcAft>
        <a:defRPr sz="2400" b="1">
          <a:solidFill>
            <a:schemeClr val="bg1"/>
          </a:solidFill>
          <a:latin typeface="Arial" pitchFamily="-1" charset="0"/>
          <a:ea typeface="ＭＳ Ｐゴシック" pitchFamily="-1" charset="-128"/>
        </a:defRPr>
      </a:lvl6pPr>
      <a:lvl7pPr marL="914400" algn="l" rtl="0" fontAlgn="base">
        <a:spcBef>
          <a:spcPct val="0"/>
        </a:spcBef>
        <a:spcAft>
          <a:spcPct val="0"/>
        </a:spcAft>
        <a:defRPr sz="2400" b="1">
          <a:solidFill>
            <a:schemeClr val="bg1"/>
          </a:solidFill>
          <a:latin typeface="Arial" pitchFamily="-1" charset="0"/>
          <a:ea typeface="ＭＳ Ｐゴシック" pitchFamily="-1" charset="-128"/>
        </a:defRPr>
      </a:lvl7pPr>
      <a:lvl8pPr marL="1371600" algn="l" rtl="0" fontAlgn="base">
        <a:spcBef>
          <a:spcPct val="0"/>
        </a:spcBef>
        <a:spcAft>
          <a:spcPct val="0"/>
        </a:spcAft>
        <a:defRPr sz="2400" b="1">
          <a:solidFill>
            <a:schemeClr val="bg1"/>
          </a:solidFill>
          <a:latin typeface="Arial" pitchFamily="-1" charset="0"/>
          <a:ea typeface="ＭＳ Ｐゴシック" pitchFamily="-1" charset="-128"/>
        </a:defRPr>
      </a:lvl8pPr>
      <a:lvl9pPr marL="1828800" algn="l" rtl="0" fontAlgn="base">
        <a:spcBef>
          <a:spcPct val="0"/>
        </a:spcBef>
        <a:spcAft>
          <a:spcPct val="0"/>
        </a:spcAft>
        <a:defRPr sz="2400" b="1">
          <a:solidFill>
            <a:schemeClr val="bg1"/>
          </a:solidFill>
          <a:latin typeface="Arial" pitchFamily="-1" charset="0"/>
          <a:ea typeface="ＭＳ Ｐゴシック" pitchFamily="-1" charset="-128"/>
        </a:defRPr>
      </a:lvl9pPr>
    </p:titleStyle>
    <p:bodyStyle>
      <a:lvl1pPr marL="342900" indent="-342900" algn="l" rtl="0" eaLnBrk="0" fontAlgn="base" hangingPunct="0">
        <a:spcBef>
          <a:spcPct val="20000"/>
        </a:spcBef>
        <a:spcAft>
          <a:spcPct val="0"/>
        </a:spcAft>
        <a:buFont typeface="Arial" pitchFamily="34" charset="0"/>
        <a:buChar char="•"/>
        <a:defRPr sz="3200" kern="1200">
          <a:solidFill>
            <a:srgbClr val="01ADF0"/>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1"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1"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07950" y="1268413"/>
            <a:ext cx="8928100" cy="431800"/>
          </a:xfrm>
          <a:prstGeom prst="rect">
            <a:avLst/>
          </a:prstGeom>
        </p:spPr>
        <p:txBody>
          <a:bodyPr vert="horz" wrap="square" lIns="91440" tIns="45720" rIns="91440" bIns="45720" numCol="1" anchor="ctr" anchorCtr="0" compatLnSpc="1">
            <a:prstTxWarp prst="textNoShape">
              <a:avLst/>
            </a:prstTxWarp>
            <a:noAutofit/>
          </a:bodyPr>
          <a:lstStyle/>
          <a:p>
            <a:pPr lvl="0"/>
            <a:r>
              <a:rPr lang="fr-FR" dirty="0"/>
              <a:t>Modifiez le style du titre</a:t>
            </a:r>
          </a:p>
        </p:txBody>
      </p:sp>
      <p:sp>
        <p:nvSpPr>
          <p:cNvPr id="3075" name="Espace réservé du texte 2"/>
          <p:cNvSpPr>
            <a:spLocks noGrp="1"/>
          </p:cNvSpPr>
          <p:nvPr>
            <p:ph type="body" idx="1"/>
          </p:nvPr>
        </p:nvSpPr>
        <p:spPr bwMode="auto">
          <a:xfrm>
            <a:off x="107950" y="1844675"/>
            <a:ext cx="89281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107950" y="6592888"/>
            <a:ext cx="2133600" cy="265112"/>
          </a:xfrm>
          <a:prstGeom prst="rect">
            <a:avLst/>
          </a:prstGeom>
        </p:spPr>
        <p:txBody>
          <a:bodyPr vert="horz" wrap="square" lIns="91440" tIns="45720" rIns="91440" bIns="45720" numCol="1" anchor="ctr" anchorCtr="0" compatLnSpc="1">
            <a:prstTxWarp prst="textNoShape">
              <a:avLst/>
            </a:prstTxWarp>
          </a:bodyPr>
          <a:lstStyle>
            <a:lvl1pPr>
              <a:defRPr sz="1000">
                <a:solidFill>
                  <a:prstClr val="white"/>
                </a:solidFill>
                <a:effectLst>
                  <a:outerShdw blurRad="38100" dist="38100" dir="2700000" algn="tl">
                    <a:srgbClr val="C0C0C0"/>
                  </a:outerShdw>
                </a:effectLst>
                <a:latin typeface="Arial" charset="0"/>
                <a:ea typeface="ＭＳ Ｐゴシック" charset="-128"/>
                <a:cs typeface="Arial" charset="0"/>
              </a:defRPr>
            </a:lvl1pPr>
          </a:lstStyle>
          <a:p>
            <a:pPr>
              <a:defRPr/>
            </a:pPr>
            <a:endParaRPr lang="fr-FR"/>
          </a:p>
        </p:txBody>
      </p:sp>
      <p:sp>
        <p:nvSpPr>
          <p:cNvPr id="5" name="Espace réservé du pied de page 4"/>
          <p:cNvSpPr>
            <a:spLocks noGrp="1"/>
          </p:cNvSpPr>
          <p:nvPr>
            <p:ph type="ftr" sz="quarter" idx="3"/>
          </p:nvPr>
        </p:nvSpPr>
        <p:spPr>
          <a:xfrm>
            <a:off x="2339975" y="6597650"/>
            <a:ext cx="2808288" cy="260350"/>
          </a:xfrm>
          <a:prstGeom prst="rect">
            <a:avLst/>
          </a:prstGeom>
        </p:spPr>
        <p:txBody>
          <a:bodyPr vert="horz" wrap="square" lIns="91440" tIns="45720" rIns="91440" bIns="45720" numCol="1" anchor="ctr" anchorCtr="0" compatLnSpc="1">
            <a:prstTxWarp prst="textNoShape">
              <a:avLst/>
            </a:prstTxWarp>
          </a:bodyPr>
          <a:lstStyle>
            <a:lvl1pPr algn="ctr">
              <a:defRPr sz="1000">
                <a:solidFill>
                  <a:prstClr val="white"/>
                </a:solidFill>
                <a:effectLst>
                  <a:outerShdw blurRad="38100" dist="38100" dir="2700000" algn="tl">
                    <a:srgbClr val="DDDDDD"/>
                  </a:outerShdw>
                </a:effectLst>
                <a:latin typeface="Arial" pitchFamily="-1" charset="0"/>
                <a:ea typeface="Arial" pitchFamily="-1" charset="0"/>
                <a:cs typeface="Arial" pitchFamily="-1" charset="0"/>
              </a:defRPr>
            </a:lvl1pPr>
          </a:lstStyle>
          <a:p>
            <a:pPr>
              <a:defRPr/>
            </a:pPr>
            <a:r>
              <a:rPr lang="fr-FR" smtClean="0"/>
              <a:t>France Grilles IAC - April  2012 - Paris </a:t>
            </a:r>
            <a:endParaRPr lang="en-US"/>
          </a:p>
        </p:txBody>
      </p:sp>
      <p:sp>
        <p:nvSpPr>
          <p:cNvPr id="6" name="Espace réservé du numéro de diapositive 5"/>
          <p:cNvSpPr>
            <a:spLocks noGrp="1"/>
          </p:cNvSpPr>
          <p:nvPr>
            <p:ph type="sldNum" sz="quarter" idx="4"/>
          </p:nvPr>
        </p:nvSpPr>
        <p:spPr>
          <a:xfrm>
            <a:off x="5219700" y="6597650"/>
            <a:ext cx="1296988" cy="260350"/>
          </a:xfrm>
          <a:prstGeom prst="rect">
            <a:avLst/>
          </a:prstGeom>
        </p:spPr>
        <p:txBody>
          <a:bodyPr vert="horz" wrap="square" lIns="91440" tIns="45720" rIns="91440" bIns="45720" numCol="1" anchor="ctr" anchorCtr="0" compatLnSpc="1">
            <a:prstTxWarp prst="textNoShape">
              <a:avLst/>
            </a:prstTxWarp>
          </a:bodyPr>
          <a:lstStyle>
            <a:lvl1pPr>
              <a:defRPr sz="1000">
                <a:solidFill>
                  <a:prstClr val="white"/>
                </a:solidFill>
                <a:effectLst>
                  <a:outerShdw blurRad="38100" dist="38100" dir="2700000" algn="tl">
                    <a:srgbClr val="C0C0C0"/>
                  </a:outerShdw>
                </a:effectLst>
                <a:latin typeface="Arial" charset="0"/>
                <a:ea typeface="ＭＳ Ｐゴシック" charset="-128"/>
                <a:cs typeface="Arial" charset="0"/>
              </a:defRPr>
            </a:lvl1pPr>
          </a:lstStyle>
          <a:p>
            <a:pPr>
              <a:defRPr/>
            </a:pPr>
            <a:fld id="{E18566B6-D883-4C70-87BF-3BCF6353537C}"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726" r:id="rId1"/>
  </p:sldLayoutIdLst>
  <p:timing>
    <p:tnLst>
      <p:par>
        <p:cTn id="1" dur="indefinite" restart="never" nodeType="tmRoot"/>
      </p:par>
    </p:tnLst>
  </p:timing>
  <p:hf hdr="0" dt="0"/>
  <p:txStyles>
    <p:titleStyle>
      <a:lvl1pPr algn="l" rtl="0" eaLnBrk="0" fontAlgn="base" hangingPunct="0">
        <a:spcBef>
          <a:spcPct val="0"/>
        </a:spcBef>
        <a:spcAft>
          <a:spcPct val="0"/>
        </a:spcAft>
        <a:defRPr sz="2400" b="1" kern="1200">
          <a:solidFill>
            <a:schemeClr val="bg1"/>
          </a:solidFill>
          <a:effectLst>
            <a:outerShdw blurRad="38100" dist="38100" dir="2700000" algn="tl">
              <a:srgbClr val="000000">
                <a:alpha val="43137"/>
              </a:srgbClr>
            </a:outerShdw>
          </a:effectLst>
          <a:latin typeface="Arial"/>
          <a:ea typeface="ＭＳ Ｐゴシック" pitchFamily="-1" charset="-128"/>
          <a:cs typeface="Arial"/>
        </a:defRPr>
      </a:lvl1pPr>
      <a:lvl2pPr algn="l" rtl="0" eaLnBrk="0" fontAlgn="base" hangingPunct="0">
        <a:spcBef>
          <a:spcPct val="0"/>
        </a:spcBef>
        <a:spcAft>
          <a:spcPct val="0"/>
        </a:spcAft>
        <a:defRPr sz="2400" b="1">
          <a:solidFill>
            <a:schemeClr val="bg1"/>
          </a:solidFill>
          <a:latin typeface="Arial" pitchFamily="-1" charset="0"/>
          <a:ea typeface="ＭＳ Ｐゴシック" pitchFamily="-1" charset="-128"/>
          <a:cs typeface="Arial" charset="0"/>
        </a:defRPr>
      </a:lvl2pPr>
      <a:lvl3pPr algn="l" rtl="0" eaLnBrk="0" fontAlgn="base" hangingPunct="0">
        <a:spcBef>
          <a:spcPct val="0"/>
        </a:spcBef>
        <a:spcAft>
          <a:spcPct val="0"/>
        </a:spcAft>
        <a:defRPr sz="2400" b="1">
          <a:solidFill>
            <a:schemeClr val="bg1"/>
          </a:solidFill>
          <a:latin typeface="Arial" pitchFamily="-1" charset="0"/>
          <a:ea typeface="ＭＳ Ｐゴシック" pitchFamily="-1" charset="-128"/>
          <a:cs typeface="Arial" charset="0"/>
        </a:defRPr>
      </a:lvl3pPr>
      <a:lvl4pPr algn="l" rtl="0" eaLnBrk="0" fontAlgn="base" hangingPunct="0">
        <a:spcBef>
          <a:spcPct val="0"/>
        </a:spcBef>
        <a:spcAft>
          <a:spcPct val="0"/>
        </a:spcAft>
        <a:defRPr sz="2400" b="1">
          <a:solidFill>
            <a:schemeClr val="bg1"/>
          </a:solidFill>
          <a:latin typeface="Arial" pitchFamily="-1" charset="0"/>
          <a:ea typeface="ＭＳ Ｐゴシック" pitchFamily="-1" charset="-128"/>
          <a:cs typeface="Arial" charset="0"/>
        </a:defRPr>
      </a:lvl4pPr>
      <a:lvl5pPr algn="l" rtl="0" eaLnBrk="0" fontAlgn="base" hangingPunct="0">
        <a:spcBef>
          <a:spcPct val="0"/>
        </a:spcBef>
        <a:spcAft>
          <a:spcPct val="0"/>
        </a:spcAft>
        <a:defRPr sz="2400" b="1">
          <a:solidFill>
            <a:schemeClr val="bg1"/>
          </a:solidFill>
          <a:latin typeface="Arial" pitchFamily="-1" charset="0"/>
          <a:ea typeface="ＭＳ Ｐゴシック" pitchFamily="-1" charset="-128"/>
          <a:cs typeface="Arial" charset="0"/>
        </a:defRPr>
      </a:lvl5pPr>
      <a:lvl6pPr marL="457200" algn="l" rtl="0" fontAlgn="base">
        <a:spcBef>
          <a:spcPct val="0"/>
        </a:spcBef>
        <a:spcAft>
          <a:spcPct val="0"/>
        </a:spcAft>
        <a:defRPr sz="2400" b="1">
          <a:solidFill>
            <a:schemeClr val="bg1"/>
          </a:solidFill>
          <a:latin typeface="Arial" pitchFamily="-1" charset="0"/>
          <a:ea typeface="ＭＳ Ｐゴシック" pitchFamily="-1" charset="-128"/>
        </a:defRPr>
      </a:lvl6pPr>
      <a:lvl7pPr marL="914400" algn="l" rtl="0" fontAlgn="base">
        <a:spcBef>
          <a:spcPct val="0"/>
        </a:spcBef>
        <a:spcAft>
          <a:spcPct val="0"/>
        </a:spcAft>
        <a:defRPr sz="2400" b="1">
          <a:solidFill>
            <a:schemeClr val="bg1"/>
          </a:solidFill>
          <a:latin typeface="Arial" pitchFamily="-1" charset="0"/>
          <a:ea typeface="ＭＳ Ｐゴシック" pitchFamily="-1" charset="-128"/>
        </a:defRPr>
      </a:lvl7pPr>
      <a:lvl8pPr marL="1371600" algn="l" rtl="0" fontAlgn="base">
        <a:spcBef>
          <a:spcPct val="0"/>
        </a:spcBef>
        <a:spcAft>
          <a:spcPct val="0"/>
        </a:spcAft>
        <a:defRPr sz="2400" b="1">
          <a:solidFill>
            <a:schemeClr val="bg1"/>
          </a:solidFill>
          <a:latin typeface="Arial" pitchFamily="-1" charset="0"/>
          <a:ea typeface="ＭＳ Ｐゴシック" pitchFamily="-1" charset="-128"/>
        </a:defRPr>
      </a:lvl8pPr>
      <a:lvl9pPr marL="1828800" algn="l" rtl="0" fontAlgn="base">
        <a:spcBef>
          <a:spcPct val="0"/>
        </a:spcBef>
        <a:spcAft>
          <a:spcPct val="0"/>
        </a:spcAft>
        <a:defRPr sz="2400" b="1">
          <a:solidFill>
            <a:schemeClr val="bg1"/>
          </a:solidFill>
          <a:latin typeface="Arial" pitchFamily="-1" charset="0"/>
          <a:ea typeface="ＭＳ Ｐゴシック" pitchFamily="-1" charset="-128"/>
        </a:defRPr>
      </a:lvl9pPr>
    </p:titleStyle>
    <p:bodyStyle>
      <a:lvl1pPr marL="342900" indent="-342900" algn="l" rtl="0" eaLnBrk="0" fontAlgn="base" hangingPunct="0">
        <a:spcBef>
          <a:spcPct val="20000"/>
        </a:spcBef>
        <a:spcAft>
          <a:spcPct val="0"/>
        </a:spcAft>
        <a:buFont typeface="Arial" pitchFamily="34" charset="0"/>
        <a:buChar char="•"/>
        <a:defRPr sz="3200" kern="1200">
          <a:solidFill>
            <a:srgbClr val="01ADF0"/>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1"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1"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hal.archives-ouvertes.fr/"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gif"/><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projet-plume.or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www.cefe.cnrs.fr/"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www3.u-cergy.fr/lptm/"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eurofidai.org/"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8" Type="http://schemas.openxmlformats.org/officeDocument/2006/relationships/hyperlink" Target="http://gstat.egi.eu/gstat/summary/EGI_NGI/NGI_FRANCE/" TargetMode="External"/><Relationship Id="rId3" Type="http://schemas.openxmlformats.org/officeDocument/2006/relationships/notesSlide" Target="../notesSlides/notesSlide7.xml"/><Relationship Id="rId7" Type="http://schemas.openxmlformats.org/officeDocument/2006/relationships/image" Target="../media/image22.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Feuille_Microsoft_Excel_97-20031.xls"/><Relationship Id="rId5" Type="http://schemas.openxmlformats.org/officeDocument/2006/relationships/oleObject" Target="../embeddings/oleObject1.bin"/><Relationship Id="rId4" Type="http://schemas.openxmlformats.org/officeDocument/2006/relationships/image" Target="../media/image23.png"/><Relationship Id="rId9" Type="http://schemas.openxmlformats.org/officeDocument/2006/relationships/hyperlink" Target="https://grid.in2p3.fr/LCGFrAccounting/"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1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34.png"/><Relationship Id="rId4" Type="http://schemas.openxmlformats.org/officeDocument/2006/relationships/oleObject" Target="../embeddings/oleObject2.bin"/></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9.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www.grisbio.fr" TargetMode="External"/><Relationship Id="rId1" Type="http://schemas.openxmlformats.org/officeDocument/2006/relationships/slideLayout" Target="../slideLayouts/slideLayout2.xml"/><Relationship Id="rId4" Type="http://schemas.openxmlformats.org/officeDocument/2006/relationships/image" Target="../media/image38.emf"/></Relationships>
</file>

<file path=ppt/slides/_rels/slide8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7.png"/><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50825" y="3716338"/>
            <a:ext cx="8642350" cy="2836862"/>
          </a:xfrm>
        </p:spPr>
        <p:txBody>
          <a:bodyPr/>
          <a:lstStyle/>
          <a:p>
            <a:pPr>
              <a:defRPr/>
            </a:pPr>
            <a:r>
              <a:rPr lang="en-GB" dirty="0" smtClean="0">
                <a:effectLst/>
              </a:rPr>
              <a:t>Better support users</a:t>
            </a:r>
            <a:br>
              <a:rPr lang="en-GB" dirty="0" smtClean="0">
                <a:effectLst/>
              </a:rPr>
            </a:br>
            <a:r>
              <a:rPr lang="en-GB" sz="2400" dirty="0" smtClean="0">
                <a:effectLst/>
              </a:rPr>
              <a:t>G. </a:t>
            </a:r>
            <a:r>
              <a:rPr lang="en-GB" sz="2400" dirty="0" err="1" smtClean="0">
                <a:effectLst/>
              </a:rPr>
              <a:t>Romier</a:t>
            </a:r>
            <a:r>
              <a:rPr lang="en-GB" sz="2400" dirty="0" smtClean="0">
                <a:effectLst/>
              </a:rPr>
              <a:t> </a:t>
            </a:r>
            <a:r>
              <a:rPr lang="en-GB" sz="2400" dirty="0">
                <a:effectLst/>
              </a:rPr>
              <a:t/>
            </a:r>
            <a:br>
              <a:rPr lang="en-GB" sz="2400" dirty="0">
                <a:effectLst/>
              </a:rPr>
            </a:br>
            <a:r>
              <a:rPr lang="en-GB" sz="2400" dirty="0">
                <a:effectLst/>
              </a:rPr>
              <a:t>Relationship with user </a:t>
            </a:r>
            <a:r>
              <a:rPr lang="en-GB" sz="2400" dirty="0" smtClean="0">
                <a:effectLst/>
              </a:rPr>
              <a:t>communities </a:t>
            </a:r>
            <a:r>
              <a:rPr lang="en-GB" dirty="0" smtClean="0">
                <a:effectLst/>
              </a:rPr>
              <a:t/>
            </a:r>
            <a:br>
              <a:rPr lang="en-GB" dirty="0" smtClean="0">
                <a:effectLst/>
              </a:rPr>
            </a:br>
            <a:endParaRPr lang="en-GB" dirty="0" smtClean="0">
              <a:effectLst>
                <a:outerShdw blurRad="38100" dist="38100" dir="2700000" algn="tl">
                  <a:srgbClr val="C0C0C0"/>
                </a:outerShdw>
              </a:effectLst>
              <a:latin typeface="Arial" charset="0"/>
            </a:endParaRPr>
          </a:p>
        </p:txBody>
      </p:sp>
      <p:sp>
        <p:nvSpPr>
          <p:cNvPr id="3" name="Sous-titre 2"/>
          <p:cNvSpPr>
            <a:spLocks noGrp="1"/>
          </p:cNvSpPr>
          <p:nvPr>
            <p:ph type="subTitle" idx="1"/>
          </p:nvPr>
        </p:nvSpPr>
        <p:spPr>
          <a:xfrm>
            <a:off x="250825" y="6605588"/>
            <a:ext cx="8642350" cy="252412"/>
          </a:xfrm>
        </p:spPr>
        <p:txBody>
          <a:bodyPr/>
          <a:lstStyle/>
          <a:p>
            <a:pPr eaLnBrk="1" hangingPunct="1">
              <a:buFont typeface="Arial" charset="0"/>
              <a:buNone/>
              <a:defRPr/>
            </a:pPr>
            <a:r>
              <a:rPr lang="en-GB" smtClean="0">
                <a:solidFill>
                  <a:srgbClr val="D9D9D9"/>
                </a:solidFill>
                <a:effectLst>
                  <a:outerShdw blurRad="38100" dist="38100" dir="2700000" algn="tl">
                    <a:srgbClr val="C0C0C0"/>
                  </a:outerShdw>
                </a:effectLst>
                <a:latin typeface="Arial" charset="0"/>
                <a:cs typeface="Arial" charset="0"/>
              </a:rPr>
              <a:t>France Grilles IAC – Paris – April 2012</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107950" y="1269008"/>
            <a:ext cx="8928100" cy="431800"/>
          </a:xfrm>
        </p:spPr>
        <p:txBody>
          <a:bodyPr/>
          <a:lstStyle/>
          <a:p>
            <a:r>
              <a:rPr lang="en-GB" sz="2000" dirty="0" smtClean="0">
                <a:effectLst/>
              </a:rPr>
              <a:t>Who are the biggest consumers? </a:t>
            </a:r>
            <a:br>
              <a:rPr lang="en-GB" sz="2000" dirty="0" smtClean="0">
                <a:effectLst/>
              </a:rPr>
            </a:br>
            <a:r>
              <a:rPr lang="en-GB" sz="2000" dirty="0" smtClean="0">
                <a:effectLst/>
              </a:rPr>
              <a:t>Normalised </a:t>
            </a:r>
            <a:r>
              <a:rPr lang="en-GB" sz="2000" dirty="0">
                <a:effectLst/>
              </a:rPr>
              <a:t>HEPSPEC06 </a:t>
            </a:r>
            <a:r>
              <a:rPr lang="en-GB" sz="2000" dirty="0" smtClean="0">
                <a:effectLst/>
              </a:rPr>
              <a:t>CPU time per </a:t>
            </a:r>
            <a:r>
              <a:rPr lang="en-GB" sz="2000" dirty="0">
                <a:effectLst/>
              </a:rPr>
              <a:t>VO </a:t>
            </a:r>
            <a:r>
              <a:rPr lang="en-GB" sz="2000" dirty="0" smtClean="0">
                <a:effectLst/>
              </a:rPr>
              <a:t>4/</a:t>
            </a:r>
            <a:r>
              <a:rPr lang="en-GB" sz="2000" dirty="0" smtClean="0"/>
              <a:t>2011 </a:t>
            </a:r>
            <a:r>
              <a:rPr lang="en-GB" sz="2000" dirty="0"/>
              <a:t>– </a:t>
            </a:r>
            <a:r>
              <a:rPr lang="en-GB" sz="2000" dirty="0" smtClean="0"/>
              <a:t>4/2012</a:t>
            </a:r>
            <a:endParaRPr lang="en-GB" sz="2000" dirty="0"/>
          </a:p>
        </p:txBody>
      </p:sp>
      <p:sp>
        <p:nvSpPr>
          <p:cNvPr id="6" name="Espace réservé du texte 5"/>
          <p:cNvSpPr>
            <a:spLocks noGrp="1"/>
          </p:cNvSpPr>
          <p:nvPr>
            <p:ph type="body" idx="1"/>
          </p:nvPr>
        </p:nvSpPr>
        <p:spPr>
          <a:xfrm>
            <a:off x="107504" y="1772816"/>
            <a:ext cx="4176464" cy="360040"/>
          </a:xfrm>
        </p:spPr>
        <p:txBody>
          <a:bodyPr/>
          <a:lstStyle/>
          <a:p>
            <a:r>
              <a:rPr lang="en-US" dirty="0"/>
              <a:t>World wide </a:t>
            </a:r>
            <a:r>
              <a:rPr lang="en-US" dirty="0" smtClean="0"/>
              <a:t>EGI  VOs Top 10</a:t>
            </a:r>
          </a:p>
        </p:txBody>
      </p:sp>
      <p:sp>
        <p:nvSpPr>
          <p:cNvPr id="8" name="Espace réservé du texte 7"/>
          <p:cNvSpPr>
            <a:spLocks noGrp="1"/>
          </p:cNvSpPr>
          <p:nvPr>
            <p:ph type="body" sz="quarter" idx="3"/>
          </p:nvPr>
        </p:nvSpPr>
        <p:spPr>
          <a:xfrm>
            <a:off x="4427984" y="1772816"/>
            <a:ext cx="4589969" cy="360040"/>
          </a:xfrm>
        </p:spPr>
        <p:txBody>
          <a:bodyPr/>
          <a:lstStyle/>
          <a:p>
            <a:r>
              <a:rPr lang="en-US" dirty="0"/>
              <a:t>NGI-France </a:t>
            </a:r>
            <a:r>
              <a:rPr lang="en-US" dirty="0" smtClean="0"/>
              <a:t>VOs top 10</a:t>
            </a:r>
            <a:endParaRPr lang="en-GB" dirty="0"/>
          </a:p>
        </p:txBody>
      </p:sp>
      <p:pic>
        <p:nvPicPr>
          <p:cNvPr id="4813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07950" y="2708920"/>
            <a:ext cx="4176713"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131" name="Picture 3"/>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4427538" y="2780928"/>
            <a:ext cx="4591050"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Espace réservé du numéro de diapositive 1"/>
          <p:cNvSpPr>
            <a:spLocks noGrp="1"/>
          </p:cNvSpPr>
          <p:nvPr>
            <p:ph type="sldNum" sz="quarter" idx="12"/>
          </p:nvPr>
        </p:nvSpPr>
        <p:spPr/>
        <p:txBody>
          <a:bodyPr/>
          <a:lstStyle/>
          <a:p>
            <a:pPr>
              <a:defRPr/>
            </a:pPr>
            <a:fld id="{7438FACD-7F65-4F93-81FB-423D179876AA}" type="slidenum">
              <a:rPr lang="fr-FR" smtClean="0"/>
              <a:pPr>
                <a:defRPr/>
              </a:pPr>
              <a:t>10</a:t>
            </a:fld>
            <a:endParaRPr lang="fr-FR"/>
          </a:p>
        </p:txBody>
      </p:sp>
      <p:sp>
        <p:nvSpPr>
          <p:cNvPr id="3" name="Espace réservé du pied de page 2"/>
          <p:cNvSpPr>
            <a:spLocks noGrp="1"/>
          </p:cNvSpPr>
          <p:nvPr>
            <p:ph type="ftr" sz="quarter" idx="11"/>
          </p:nvPr>
        </p:nvSpPr>
        <p:spPr/>
        <p:txBody>
          <a:bodyPr/>
          <a:lstStyle/>
          <a:p>
            <a:pPr>
              <a:defRPr/>
            </a:pPr>
            <a:r>
              <a:rPr lang="fr-FR" smtClean="0"/>
              <a:t>France Grilles IAC - April  2012 - Paris </a:t>
            </a:r>
            <a:endParaRPr lang="fr-FR"/>
          </a:p>
        </p:txBody>
      </p:sp>
      <p:sp>
        <p:nvSpPr>
          <p:cNvPr id="10" name="ZoneTexte 9"/>
          <p:cNvSpPr txBox="1"/>
          <p:nvPr/>
        </p:nvSpPr>
        <p:spPr>
          <a:xfrm>
            <a:off x="-17298" y="2095981"/>
            <a:ext cx="9197810" cy="584775"/>
          </a:xfrm>
          <a:prstGeom prst="rect">
            <a:avLst/>
          </a:prstGeom>
          <a:noFill/>
        </p:spPr>
        <p:txBody>
          <a:bodyPr wrap="square" rtlCol="0">
            <a:spAutoFit/>
          </a:bodyPr>
          <a:lstStyle/>
          <a:p>
            <a:r>
              <a:rPr lang="en-GB" sz="1600" b="1" dirty="0" smtClean="0"/>
              <a:t>Particle Physics</a:t>
            </a:r>
            <a:r>
              <a:rPr lang="en-GB" sz="1600" dirty="0" smtClean="0"/>
              <a:t>: atlas, </a:t>
            </a:r>
            <a:r>
              <a:rPr lang="en-GB" sz="1600" dirty="0" err="1" smtClean="0"/>
              <a:t>cms</a:t>
            </a:r>
            <a:r>
              <a:rPr lang="en-GB" sz="1600" dirty="0" smtClean="0"/>
              <a:t>, </a:t>
            </a:r>
            <a:r>
              <a:rPr lang="en-GB" sz="1600" dirty="0" err="1" smtClean="0"/>
              <a:t>lhcb</a:t>
            </a:r>
            <a:r>
              <a:rPr lang="en-GB" sz="1600" dirty="0" smtClean="0"/>
              <a:t>, </a:t>
            </a:r>
            <a:r>
              <a:rPr lang="en-GB" sz="1600" dirty="0" err="1" smtClean="0"/>
              <a:t>Dzero</a:t>
            </a:r>
            <a:r>
              <a:rPr lang="en-GB" sz="1600" dirty="0" smtClean="0"/>
              <a:t>, </a:t>
            </a:r>
            <a:r>
              <a:rPr lang="en-GB" sz="1600" b="1" dirty="0" smtClean="0"/>
              <a:t>Nuclear Physics</a:t>
            </a:r>
            <a:r>
              <a:rPr lang="en-GB" sz="1600" dirty="0" smtClean="0"/>
              <a:t>: </a:t>
            </a:r>
            <a:r>
              <a:rPr lang="en-GB" sz="1600" dirty="0" err="1" smtClean="0"/>
              <a:t>alice</a:t>
            </a:r>
            <a:r>
              <a:rPr lang="en-GB" sz="1600" dirty="0" smtClean="0"/>
              <a:t>, </a:t>
            </a:r>
            <a:r>
              <a:rPr lang="en-GB" sz="1600" b="1" dirty="0" smtClean="0"/>
              <a:t>Life Sciences</a:t>
            </a:r>
            <a:r>
              <a:rPr lang="en-GB" sz="1600" dirty="0" smtClean="0"/>
              <a:t>: biomed, </a:t>
            </a:r>
            <a:r>
              <a:rPr lang="en-GB" sz="1600" b="1" dirty="0" smtClean="0"/>
              <a:t>Earth Sciences</a:t>
            </a:r>
            <a:r>
              <a:rPr lang="en-GB" sz="1600" dirty="0" smtClean="0"/>
              <a:t>: </a:t>
            </a:r>
            <a:r>
              <a:rPr lang="en-GB" sz="1600" dirty="0" err="1" smtClean="0"/>
              <a:t>esr</a:t>
            </a:r>
            <a:r>
              <a:rPr lang="en-GB" sz="1600" dirty="0" smtClean="0"/>
              <a:t>, </a:t>
            </a:r>
            <a:r>
              <a:rPr lang="en-GB" sz="1600" b="1" dirty="0" smtClean="0"/>
              <a:t>Astronomy </a:t>
            </a:r>
            <a:r>
              <a:rPr lang="en-GB" sz="1600" b="1" dirty="0"/>
              <a:t>Astrophysics </a:t>
            </a:r>
            <a:r>
              <a:rPr lang="en-GB" sz="1600" b="1" dirty="0" err="1"/>
              <a:t>Astro</a:t>
            </a:r>
            <a:r>
              <a:rPr lang="en-GB" sz="1600" b="1" dirty="0"/>
              <a:t>-Particle Physics</a:t>
            </a:r>
            <a:r>
              <a:rPr lang="en-GB" sz="1600" dirty="0" smtClean="0"/>
              <a:t>: auger,</a:t>
            </a:r>
            <a:r>
              <a:rPr lang="en-GB" sz="1600" b="1" dirty="0" smtClean="0"/>
              <a:t> Chemistry</a:t>
            </a:r>
            <a:r>
              <a:rPr lang="en-GB" sz="1600" dirty="0" smtClean="0"/>
              <a:t>: </a:t>
            </a:r>
            <a:r>
              <a:rPr lang="en-GB" sz="1600" dirty="0" err="1" smtClean="0"/>
              <a:t>Compchem</a:t>
            </a:r>
            <a:endParaRPr lang="en-GB" sz="1600" dirty="0" smtClean="0"/>
          </a:p>
        </p:txBody>
      </p:sp>
    </p:spTree>
    <p:extLst>
      <p:ext uri="{BB962C8B-B14F-4D97-AF65-F5344CB8AC3E}">
        <p14:creationId xmlns:p14="http://schemas.microsoft.com/office/powerpoint/2010/main" val="13718069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Atlas and </a:t>
            </a:r>
            <a:r>
              <a:rPr lang="en-GB" dirty="0" err="1" smtClean="0"/>
              <a:t>LHCb</a:t>
            </a:r>
            <a:r>
              <a:rPr lang="en-GB" dirty="0" smtClean="0"/>
              <a:t> specificity</a:t>
            </a:r>
            <a:endParaRPr lang="en-GB" dirty="0"/>
          </a:p>
        </p:txBody>
      </p:sp>
      <p:sp>
        <p:nvSpPr>
          <p:cNvPr id="3" name="Espace réservé du texte 2"/>
          <p:cNvSpPr>
            <a:spLocks noGrp="1"/>
          </p:cNvSpPr>
          <p:nvPr>
            <p:ph type="body" idx="1"/>
          </p:nvPr>
        </p:nvSpPr>
        <p:spPr/>
        <p:txBody>
          <a:bodyPr/>
          <a:lstStyle/>
          <a:p>
            <a:r>
              <a:rPr lang="en-GB" dirty="0" smtClean="0"/>
              <a:t>Atlas 2011, </a:t>
            </a:r>
            <a:r>
              <a:rPr lang="fr-FR" dirty="0"/>
              <a:t>T1 and </a:t>
            </a:r>
            <a:r>
              <a:rPr lang="fr-FR" dirty="0" smtClean="0"/>
              <a:t>T2 sites</a:t>
            </a:r>
            <a:endParaRPr lang="en-GB" dirty="0"/>
          </a:p>
        </p:txBody>
      </p:sp>
      <p:sp>
        <p:nvSpPr>
          <p:cNvPr id="4" name="Espace réservé du contenu 3"/>
          <p:cNvSpPr>
            <a:spLocks noGrp="1"/>
          </p:cNvSpPr>
          <p:nvPr>
            <p:ph sz="half" idx="2"/>
          </p:nvPr>
        </p:nvSpPr>
        <p:spPr/>
        <p:txBody>
          <a:bodyPr/>
          <a:lstStyle/>
          <a:p>
            <a:pPr marL="0" indent="0">
              <a:buNone/>
            </a:pPr>
            <a:r>
              <a:rPr lang="en-GB" dirty="0" smtClean="0"/>
              <a:t>Jobs user/all         </a:t>
            </a:r>
            <a:r>
              <a:rPr lang="en-GB" dirty="0"/>
              <a:t> ~   </a:t>
            </a:r>
            <a:r>
              <a:rPr lang="en-GB" dirty="0" smtClean="0"/>
              <a:t>49.7% </a:t>
            </a:r>
            <a:r>
              <a:rPr lang="en-GB" dirty="0"/>
              <a:t>                                  </a:t>
            </a:r>
            <a:br>
              <a:rPr lang="en-GB" dirty="0"/>
            </a:br>
            <a:r>
              <a:rPr lang="en-GB" dirty="0"/>
              <a:t>CPU user/all          ~  </a:t>
            </a:r>
            <a:r>
              <a:rPr lang="en-GB" dirty="0" smtClean="0"/>
              <a:t>13.5% </a:t>
            </a:r>
            <a:r>
              <a:rPr lang="en-GB" dirty="0"/>
              <a:t>                                </a:t>
            </a:r>
            <a:br>
              <a:rPr lang="en-GB" dirty="0"/>
            </a:br>
            <a:r>
              <a:rPr lang="en-GB" dirty="0"/>
              <a:t>WT user/all    ~  </a:t>
            </a:r>
            <a:r>
              <a:rPr lang="en-GB" dirty="0" smtClean="0"/>
              <a:t>16.6% </a:t>
            </a:r>
          </a:p>
          <a:p>
            <a:pPr marL="0" indent="0">
              <a:buNone/>
            </a:pPr>
            <a:endParaRPr lang="en-GB" dirty="0"/>
          </a:p>
          <a:p>
            <a:pPr marL="0" indent="0">
              <a:buNone/>
            </a:pPr>
            <a:endParaRPr lang="en-GB" dirty="0" smtClean="0"/>
          </a:p>
          <a:p>
            <a:pPr marL="0" indent="0">
              <a:buNone/>
            </a:pPr>
            <a:r>
              <a:rPr lang="en-GB" dirty="0" smtClean="0"/>
              <a:t>Credit: </a:t>
            </a:r>
            <a:r>
              <a:rPr lang="en-GB" dirty="0"/>
              <a:t>E. </a:t>
            </a:r>
            <a:r>
              <a:rPr lang="en-GB" dirty="0" err="1"/>
              <a:t>Lançon</a:t>
            </a:r>
            <a:r>
              <a:rPr lang="en-GB" dirty="0"/>
              <a:t>  </a:t>
            </a:r>
          </a:p>
        </p:txBody>
      </p:sp>
      <p:sp>
        <p:nvSpPr>
          <p:cNvPr id="5" name="Espace réservé du texte 4"/>
          <p:cNvSpPr>
            <a:spLocks noGrp="1"/>
          </p:cNvSpPr>
          <p:nvPr>
            <p:ph type="body" sz="quarter" idx="3"/>
          </p:nvPr>
        </p:nvSpPr>
        <p:spPr/>
        <p:txBody>
          <a:bodyPr/>
          <a:lstStyle/>
          <a:p>
            <a:r>
              <a:rPr lang="en-GB" dirty="0" err="1" smtClean="0"/>
              <a:t>LHCb</a:t>
            </a:r>
            <a:endParaRPr lang="en-GB" dirty="0"/>
          </a:p>
        </p:txBody>
      </p:sp>
      <p:sp>
        <p:nvSpPr>
          <p:cNvPr id="6" name="Espace réservé du contenu 5"/>
          <p:cNvSpPr>
            <a:spLocks noGrp="1"/>
          </p:cNvSpPr>
          <p:nvPr>
            <p:ph sz="quarter" idx="4"/>
          </p:nvPr>
        </p:nvSpPr>
        <p:spPr/>
        <p:txBody>
          <a:bodyPr/>
          <a:lstStyle/>
          <a:p>
            <a:pPr marL="0" indent="0">
              <a:buNone/>
            </a:pPr>
            <a:r>
              <a:rPr lang="en-GB" dirty="0"/>
              <a:t>Jobs user/all          ~   41%                                   </a:t>
            </a:r>
            <a:br>
              <a:rPr lang="en-GB" dirty="0"/>
            </a:br>
            <a:r>
              <a:rPr lang="en-GB" dirty="0"/>
              <a:t>CPU user/all          ~  10%                                 </a:t>
            </a:r>
            <a:br>
              <a:rPr lang="en-GB" dirty="0"/>
            </a:br>
            <a:r>
              <a:rPr lang="en-GB" dirty="0"/>
              <a:t>WT </a:t>
            </a:r>
            <a:r>
              <a:rPr lang="en-GB" dirty="0" smtClean="0"/>
              <a:t>user/all</a:t>
            </a:r>
            <a:r>
              <a:rPr lang="en-GB" dirty="0"/>
              <a:t>    ~  13% </a:t>
            </a:r>
            <a:endParaRPr lang="en-GB" dirty="0" smtClean="0"/>
          </a:p>
          <a:p>
            <a:pPr marL="0" indent="0">
              <a:buNone/>
            </a:pPr>
            <a:endParaRPr lang="en-GB" dirty="0"/>
          </a:p>
          <a:p>
            <a:pPr marL="0" indent="0">
              <a:buNone/>
            </a:pPr>
            <a:endParaRPr lang="en-GB" dirty="0" smtClean="0"/>
          </a:p>
          <a:p>
            <a:pPr marL="0" indent="0">
              <a:buNone/>
            </a:pPr>
            <a:r>
              <a:rPr lang="en-GB" dirty="0" smtClean="0"/>
              <a:t>Credit: Andrei </a:t>
            </a:r>
            <a:r>
              <a:rPr lang="en-GB" dirty="0" err="1"/>
              <a:t>Tsaregorodtsev</a:t>
            </a:r>
            <a:r>
              <a:rPr lang="en-GB" dirty="0"/>
              <a:t>    </a:t>
            </a:r>
          </a:p>
        </p:txBody>
      </p:sp>
      <p:sp>
        <p:nvSpPr>
          <p:cNvPr id="7" name="Espace réservé du numéro de diapositive 6"/>
          <p:cNvSpPr>
            <a:spLocks noGrp="1"/>
          </p:cNvSpPr>
          <p:nvPr>
            <p:ph type="sldNum" sz="quarter" idx="12"/>
          </p:nvPr>
        </p:nvSpPr>
        <p:spPr/>
        <p:txBody>
          <a:bodyPr/>
          <a:lstStyle/>
          <a:p>
            <a:pPr>
              <a:defRPr/>
            </a:pPr>
            <a:fld id="{7438FACD-7F65-4F93-81FB-423D179876AA}" type="slidenum">
              <a:rPr lang="fr-FR" smtClean="0"/>
              <a:pPr>
                <a:defRPr/>
              </a:pPr>
              <a:t>11</a:t>
            </a:fld>
            <a:endParaRPr lang="fr-FR"/>
          </a:p>
        </p:txBody>
      </p:sp>
      <p:sp>
        <p:nvSpPr>
          <p:cNvPr id="8" name="Espace réservé du pied de page 7"/>
          <p:cNvSpPr>
            <a:spLocks noGrp="1"/>
          </p:cNvSpPr>
          <p:nvPr>
            <p:ph type="ftr" sz="quarter" idx="11"/>
          </p:nvPr>
        </p:nvSpPr>
        <p:spPr/>
        <p:txBody>
          <a:bodyPr/>
          <a:lstStyle/>
          <a:p>
            <a:pPr>
              <a:defRPr/>
            </a:pPr>
            <a:r>
              <a:rPr lang="fr-FR" smtClean="0"/>
              <a:t>France Grilles IAC - April  2012 - Paris </a:t>
            </a:r>
            <a:endParaRPr lang="fr-FR"/>
          </a:p>
        </p:txBody>
      </p:sp>
    </p:spTree>
    <p:extLst>
      <p:ext uri="{BB962C8B-B14F-4D97-AF65-F5344CB8AC3E}">
        <p14:creationId xmlns:p14="http://schemas.microsoft.com/office/powerpoint/2010/main" val="15440841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sz="2000" dirty="0" smtClean="0"/>
              <a:t>What </a:t>
            </a:r>
            <a:r>
              <a:rPr lang="en-GB" sz="2000" dirty="0"/>
              <a:t>was </a:t>
            </a:r>
            <a:r>
              <a:rPr lang="en-GB" sz="2000" dirty="0" smtClean="0"/>
              <a:t>done this year? activities targeted to the communities.</a:t>
            </a:r>
            <a:endParaRPr lang="en-GB" sz="2000" dirty="0"/>
          </a:p>
        </p:txBody>
      </p:sp>
      <p:pic>
        <p:nvPicPr>
          <p:cNvPr id="4" name="Espace réservé du contenu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410877" y="2348880"/>
            <a:ext cx="4697627" cy="3010315"/>
          </a:xfrm>
        </p:spPr>
      </p:pic>
      <p:sp>
        <p:nvSpPr>
          <p:cNvPr id="6" name="Espace réservé du contenu 5"/>
          <p:cNvSpPr>
            <a:spLocks noGrp="1"/>
          </p:cNvSpPr>
          <p:nvPr>
            <p:ph sz="half" idx="2"/>
          </p:nvPr>
        </p:nvSpPr>
        <p:spPr>
          <a:xfrm>
            <a:off x="0" y="1844824"/>
            <a:ext cx="4464496" cy="4525963"/>
          </a:xfrm>
        </p:spPr>
        <p:txBody>
          <a:bodyPr/>
          <a:lstStyle/>
          <a:p>
            <a:r>
              <a:rPr lang="en-GB" sz="2000" dirty="0"/>
              <a:t>International level: EGI.eu, N4U, ENVRI and Creative-B </a:t>
            </a:r>
          </a:p>
          <a:p>
            <a:r>
              <a:rPr lang="en-GB" sz="2000" dirty="0"/>
              <a:t>First French Grid Day.</a:t>
            </a:r>
          </a:p>
          <a:p>
            <a:r>
              <a:rPr lang="en-GB" sz="2000" dirty="0"/>
              <a:t>Scientific </a:t>
            </a:r>
            <a:r>
              <a:rPr lang="en-GB" sz="2000" dirty="0" smtClean="0"/>
              <a:t>publications </a:t>
            </a:r>
            <a:r>
              <a:rPr lang="en-GB" sz="2000" dirty="0"/>
              <a:t>collection set up.</a:t>
            </a:r>
          </a:p>
          <a:p>
            <a:r>
              <a:rPr lang="en-GB" sz="2000" dirty="0"/>
              <a:t>First step of software dissemination.</a:t>
            </a:r>
          </a:p>
          <a:p>
            <a:r>
              <a:rPr lang="en-GB" sz="2000" dirty="0"/>
              <a:t>Training.</a:t>
            </a:r>
          </a:p>
          <a:p>
            <a:r>
              <a:rPr lang="en-GB" sz="2000" dirty="0"/>
              <a:t>What about students?</a:t>
            </a:r>
          </a:p>
          <a:p>
            <a:r>
              <a:rPr lang="en-GB" sz="2000" dirty="0"/>
              <a:t>How to reach new communities?</a:t>
            </a:r>
          </a:p>
          <a:p>
            <a:r>
              <a:rPr lang="en-GB" sz="2000" dirty="0"/>
              <a:t>Better welcome new users!</a:t>
            </a:r>
          </a:p>
          <a:p>
            <a:r>
              <a:rPr lang="en-GB" sz="2000" dirty="0"/>
              <a:t>Examples of new users</a:t>
            </a:r>
            <a:r>
              <a:rPr lang="en-GB" sz="2000" dirty="0" smtClean="0"/>
              <a:t>.</a:t>
            </a:r>
            <a:endParaRPr lang="en-GB" sz="2000" dirty="0"/>
          </a:p>
        </p:txBody>
      </p:sp>
      <p:sp>
        <p:nvSpPr>
          <p:cNvPr id="5" name="Espace réservé du pied de page 4"/>
          <p:cNvSpPr>
            <a:spLocks noGrp="1"/>
          </p:cNvSpPr>
          <p:nvPr>
            <p:ph type="ftr" sz="quarter" idx="11"/>
          </p:nvPr>
        </p:nvSpPr>
        <p:spPr/>
        <p:txBody>
          <a:bodyPr/>
          <a:lstStyle/>
          <a:p>
            <a:pPr>
              <a:defRPr/>
            </a:pPr>
            <a:r>
              <a:rPr lang="fr-FR" smtClean="0"/>
              <a:t>France Grilles IAC - April  2012 - Paris </a:t>
            </a:r>
            <a:endParaRPr lang="fr-FR"/>
          </a:p>
        </p:txBody>
      </p:sp>
      <p:sp>
        <p:nvSpPr>
          <p:cNvPr id="3" name="Espace réservé du numéro de diapositive 2"/>
          <p:cNvSpPr>
            <a:spLocks noGrp="1"/>
          </p:cNvSpPr>
          <p:nvPr>
            <p:ph type="sldNum" sz="quarter" idx="12"/>
          </p:nvPr>
        </p:nvSpPr>
        <p:spPr/>
        <p:txBody>
          <a:bodyPr/>
          <a:lstStyle/>
          <a:p>
            <a:pPr>
              <a:defRPr/>
            </a:pPr>
            <a:fld id="{759F2EBE-737C-4524-8B0C-433799F1C55A}" type="slidenum">
              <a:rPr lang="fr-FR" smtClean="0"/>
              <a:pPr>
                <a:defRPr/>
              </a:pPr>
              <a:t>12</a:t>
            </a:fld>
            <a:endParaRPr lang="fr-FR"/>
          </a:p>
        </p:txBody>
      </p:sp>
    </p:spTree>
    <p:extLst>
      <p:ext uri="{BB962C8B-B14F-4D97-AF65-F5344CB8AC3E}">
        <p14:creationId xmlns:p14="http://schemas.microsoft.com/office/powerpoint/2010/main" val="22163087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a:t>International level: EGI.eu, N4U, ENVRI and Creative-B</a:t>
            </a:r>
          </a:p>
        </p:txBody>
      </p:sp>
      <p:sp>
        <p:nvSpPr>
          <p:cNvPr id="3" name="Espace réservé du contenu 2"/>
          <p:cNvSpPr>
            <a:spLocks noGrp="1"/>
          </p:cNvSpPr>
          <p:nvPr>
            <p:ph idx="1"/>
          </p:nvPr>
        </p:nvSpPr>
        <p:spPr/>
        <p:txBody>
          <a:bodyPr/>
          <a:lstStyle/>
          <a:p>
            <a:r>
              <a:rPr lang="en-GB" sz="2400" dirty="0" smtClean="0"/>
              <a:t>EGI.eu set up the NIL role and virtual teams: we do participate!</a:t>
            </a:r>
          </a:p>
          <a:p>
            <a:pPr lvl="1"/>
            <a:r>
              <a:rPr lang="en-GB" sz="2400" dirty="0" smtClean="0"/>
              <a:t>France Grilles is involved in several VTs:</a:t>
            </a:r>
          </a:p>
          <a:p>
            <a:pPr lvl="2"/>
            <a:r>
              <a:rPr lang="en-GB" sz="2000" dirty="0"/>
              <a:t>Website </a:t>
            </a:r>
            <a:r>
              <a:rPr lang="en-GB" sz="2000" dirty="0" smtClean="0"/>
              <a:t>content</a:t>
            </a:r>
          </a:p>
          <a:p>
            <a:pPr lvl="2"/>
            <a:r>
              <a:rPr lang="en-GB" sz="2000" dirty="0"/>
              <a:t>Intelligence Collection &amp; Analysis Process </a:t>
            </a:r>
            <a:endParaRPr lang="en-GB" sz="2000" dirty="0" smtClean="0"/>
          </a:p>
          <a:p>
            <a:pPr lvl="2"/>
            <a:r>
              <a:rPr lang="en-GB" sz="2000" dirty="0"/>
              <a:t>Assessing the adoption of Federated Identity Providers within the EGI Community</a:t>
            </a:r>
            <a:endParaRPr lang="en-GB" sz="2000" dirty="0" smtClean="0"/>
          </a:p>
          <a:p>
            <a:pPr lvl="2"/>
            <a:r>
              <a:rPr lang="en-GB" sz="2000" dirty="0" smtClean="0"/>
              <a:t>Organise </a:t>
            </a:r>
            <a:r>
              <a:rPr lang="en-GB" sz="2000" dirty="0"/>
              <a:t>a high impact presence for EGI at EGU General Assembly 2012 </a:t>
            </a:r>
            <a:endParaRPr lang="en-GB" sz="2000" dirty="0" smtClean="0"/>
          </a:p>
          <a:p>
            <a:r>
              <a:rPr lang="en-GB" sz="2400" dirty="0" smtClean="0"/>
              <a:t>N4U project (</a:t>
            </a:r>
            <a:r>
              <a:rPr lang="en-GB" sz="2400" dirty="0" err="1" smtClean="0"/>
              <a:t>NeuGrid</a:t>
            </a:r>
            <a:r>
              <a:rPr lang="en-GB" sz="2400" dirty="0" smtClean="0"/>
              <a:t> follow up, neurosciences): an </a:t>
            </a:r>
            <a:r>
              <a:rPr lang="en-GB" sz="2400" dirty="0" err="1" smtClean="0"/>
              <a:t>IdGC</a:t>
            </a:r>
            <a:r>
              <a:rPr lang="en-GB" sz="2400" dirty="0" smtClean="0"/>
              <a:t> FTE is responsible for dissemination, exploitation, </a:t>
            </a:r>
            <a:r>
              <a:rPr lang="en-GB" sz="2400" dirty="0" err="1" smtClean="0"/>
              <a:t>concertation</a:t>
            </a:r>
            <a:r>
              <a:rPr lang="en-GB" sz="2400" dirty="0" smtClean="0"/>
              <a:t> activities, several French labs, organisms and one SME are also involved.</a:t>
            </a:r>
          </a:p>
          <a:p>
            <a:r>
              <a:rPr lang="en-GB" sz="2400" dirty="0" smtClean="0"/>
              <a:t> Creative-B and ENVRI, biodiversity projects: an </a:t>
            </a:r>
            <a:r>
              <a:rPr lang="en-GB" sz="2400" dirty="0" err="1" smtClean="0"/>
              <a:t>IdGC</a:t>
            </a:r>
            <a:r>
              <a:rPr lang="en-GB" sz="2400" dirty="0" smtClean="0"/>
              <a:t> FTE </a:t>
            </a:r>
            <a:r>
              <a:rPr lang="en-GB" sz="2400" dirty="0"/>
              <a:t> is responsible for dissemination </a:t>
            </a:r>
            <a:r>
              <a:rPr lang="en-GB" sz="2400" dirty="0" smtClean="0"/>
              <a:t>activity.</a:t>
            </a:r>
            <a:endParaRPr lang="en-GB" sz="2400" dirty="0"/>
          </a:p>
        </p:txBody>
      </p:sp>
      <p:sp>
        <p:nvSpPr>
          <p:cNvPr id="4" name="Espace réservé du numéro de diapositive 3"/>
          <p:cNvSpPr>
            <a:spLocks noGrp="1"/>
          </p:cNvSpPr>
          <p:nvPr>
            <p:ph type="sldNum" sz="quarter" idx="12"/>
          </p:nvPr>
        </p:nvSpPr>
        <p:spPr/>
        <p:txBody>
          <a:bodyPr/>
          <a:lstStyle/>
          <a:p>
            <a:pPr>
              <a:defRPr/>
            </a:pPr>
            <a:fld id="{759F2EBE-737C-4524-8B0C-433799F1C55A}" type="slidenum">
              <a:rPr lang="fr-FR" smtClean="0"/>
              <a:pPr>
                <a:defRPr/>
              </a:pPr>
              <a:t>13</a:t>
            </a:fld>
            <a:endParaRPr lang="fr-FR"/>
          </a:p>
        </p:txBody>
      </p:sp>
      <p:sp>
        <p:nvSpPr>
          <p:cNvPr id="5" name="Espace réservé du pied de page 4"/>
          <p:cNvSpPr>
            <a:spLocks noGrp="1"/>
          </p:cNvSpPr>
          <p:nvPr>
            <p:ph type="ftr" sz="quarter" idx="11"/>
          </p:nvPr>
        </p:nvSpPr>
        <p:spPr/>
        <p:txBody>
          <a:bodyPr/>
          <a:lstStyle/>
          <a:p>
            <a:pPr>
              <a:defRPr/>
            </a:pPr>
            <a:r>
              <a:rPr lang="fr-FR" smtClean="0"/>
              <a:t>France Grilles IAC - April  2012 - Paris </a:t>
            </a:r>
            <a:endParaRPr lang="fr-FR"/>
          </a:p>
        </p:txBody>
      </p:sp>
    </p:spTree>
    <p:extLst>
      <p:ext uri="{BB962C8B-B14F-4D97-AF65-F5344CB8AC3E}">
        <p14:creationId xmlns:p14="http://schemas.microsoft.com/office/powerpoint/2010/main" val="8291123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French Grid Day: </a:t>
            </a:r>
            <a:r>
              <a:rPr lang="en-GB" dirty="0" err="1" smtClean="0"/>
              <a:t>Rencontres</a:t>
            </a:r>
            <a:r>
              <a:rPr lang="en-GB" dirty="0" smtClean="0"/>
              <a:t> </a:t>
            </a:r>
            <a:r>
              <a:rPr lang="en-GB" dirty="0" err="1"/>
              <a:t>s</a:t>
            </a:r>
            <a:r>
              <a:rPr lang="en-GB" dirty="0" err="1" smtClean="0"/>
              <a:t>cientifiques</a:t>
            </a:r>
            <a:r>
              <a:rPr lang="en-GB" dirty="0" smtClean="0"/>
              <a:t> France Grilles</a:t>
            </a:r>
            <a:endParaRPr lang="en-GB" dirty="0"/>
          </a:p>
        </p:txBody>
      </p:sp>
      <p:sp>
        <p:nvSpPr>
          <p:cNvPr id="3" name="Espace réservé du contenu 2"/>
          <p:cNvSpPr>
            <a:spLocks noGrp="1"/>
          </p:cNvSpPr>
          <p:nvPr>
            <p:ph idx="1"/>
          </p:nvPr>
        </p:nvSpPr>
        <p:spPr/>
        <p:txBody>
          <a:bodyPr/>
          <a:lstStyle/>
          <a:p>
            <a:r>
              <a:rPr lang="en-GB" sz="2400" dirty="0"/>
              <a:t>F</a:t>
            </a:r>
            <a:r>
              <a:rPr lang="en-GB" sz="2400" dirty="0" smtClean="0"/>
              <a:t>irst edition September 2011, Lyon, co-located with EGI Technical Forum (that we co-organised). A success!</a:t>
            </a:r>
          </a:p>
          <a:p>
            <a:pPr lvl="1"/>
            <a:r>
              <a:rPr lang="en-GB" sz="2000" dirty="0"/>
              <a:t>http://www.france-grilles.fr/Rencontres-scientifiques-2011</a:t>
            </a:r>
            <a:endParaRPr lang="en-GB" sz="2000" dirty="0" smtClean="0"/>
          </a:p>
          <a:p>
            <a:r>
              <a:rPr lang="en-GB" sz="2400" dirty="0"/>
              <a:t>O</a:t>
            </a:r>
            <a:r>
              <a:rPr lang="en-GB" sz="2400" dirty="0" smtClean="0"/>
              <a:t>rganisation set up:</a:t>
            </a:r>
          </a:p>
          <a:p>
            <a:pPr lvl="1"/>
            <a:r>
              <a:rPr lang="en-GB" sz="2000" dirty="0" smtClean="0"/>
              <a:t>program committee: (representatives of disciplines). We </a:t>
            </a:r>
            <a:r>
              <a:rPr lang="en-GB" sz="2000" dirty="0"/>
              <a:t>will build the France Grilles community around it!</a:t>
            </a:r>
            <a:endParaRPr lang="en-GB" sz="2000" dirty="0" smtClean="0"/>
          </a:p>
          <a:p>
            <a:pPr lvl="1"/>
            <a:r>
              <a:rPr lang="en-GB" sz="2000" dirty="0" smtClean="0"/>
              <a:t>29 articles received / 10 oral presentations webcasted, now available from France Grilles web site / 11 posters and 5 demos on the FG booth. </a:t>
            </a:r>
          </a:p>
          <a:p>
            <a:pPr lvl="1"/>
            <a:r>
              <a:rPr lang="en-GB" sz="2000" dirty="0" smtClean="0"/>
              <a:t>60 to 80 attended and 20 on-line (webcast)</a:t>
            </a:r>
          </a:p>
          <a:p>
            <a:pPr lvl="1"/>
            <a:r>
              <a:rPr lang="en-GB" sz="2000" dirty="0" smtClean="0"/>
              <a:t>scientific committee: awarded the price</a:t>
            </a:r>
            <a:r>
              <a:rPr lang="en-GB" sz="2000" dirty="0"/>
              <a:t>. </a:t>
            </a:r>
            <a:endParaRPr lang="en-GB" sz="2000" dirty="0" smtClean="0"/>
          </a:p>
          <a:p>
            <a:pPr lvl="2"/>
            <a:r>
              <a:rPr lang="en-GB" sz="1600" dirty="0" smtClean="0"/>
              <a:t>http</a:t>
            </a:r>
            <a:r>
              <a:rPr lang="en-GB" sz="1600" dirty="0"/>
              <a:t>://www.france-grilles.fr/Prix-France-Grilles-2011</a:t>
            </a:r>
            <a:endParaRPr lang="en-GB" sz="1600" dirty="0" smtClean="0"/>
          </a:p>
          <a:p>
            <a:pPr lvl="1"/>
            <a:endParaRPr lang="en-GB" dirty="0"/>
          </a:p>
        </p:txBody>
      </p:sp>
      <p:sp>
        <p:nvSpPr>
          <p:cNvPr id="4" name="Espace réservé du numéro de diapositive 3"/>
          <p:cNvSpPr>
            <a:spLocks noGrp="1"/>
          </p:cNvSpPr>
          <p:nvPr>
            <p:ph type="sldNum" sz="quarter" idx="12"/>
          </p:nvPr>
        </p:nvSpPr>
        <p:spPr/>
        <p:txBody>
          <a:bodyPr/>
          <a:lstStyle/>
          <a:p>
            <a:pPr>
              <a:defRPr/>
            </a:pPr>
            <a:fld id="{759F2EBE-737C-4524-8B0C-433799F1C55A}" type="slidenum">
              <a:rPr lang="fr-FR" smtClean="0"/>
              <a:pPr>
                <a:defRPr/>
              </a:pPr>
              <a:t>14</a:t>
            </a:fld>
            <a:endParaRPr lang="fr-FR"/>
          </a:p>
        </p:txBody>
      </p:sp>
      <p:sp>
        <p:nvSpPr>
          <p:cNvPr id="5" name="Espace réservé du pied de page 4"/>
          <p:cNvSpPr>
            <a:spLocks noGrp="1"/>
          </p:cNvSpPr>
          <p:nvPr>
            <p:ph type="ftr" sz="quarter" idx="11"/>
          </p:nvPr>
        </p:nvSpPr>
        <p:spPr/>
        <p:txBody>
          <a:bodyPr/>
          <a:lstStyle/>
          <a:p>
            <a:pPr>
              <a:defRPr/>
            </a:pPr>
            <a:r>
              <a:rPr lang="fr-FR" smtClean="0"/>
              <a:t>France Grilles IAC - April  2012 - Paris </a:t>
            </a:r>
            <a:endParaRPr lang="fr-FR"/>
          </a:p>
        </p:txBody>
      </p:sp>
    </p:spTree>
    <p:extLst>
      <p:ext uri="{BB962C8B-B14F-4D97-AF65-F5344CB8AC3E}">
        <p14:creationId xmlns:p14="http://schemas.microsoft.com/office/powerpoint/2010/main" val="70466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Collection of scientific publications</a:t>
            </a:r>
            <a:endParaRPr lang="en-GB" dirty="0"/>
          </a:p>
        </p:txBody>
      </p:sp>
      <p:sp>
        <p:nvSpPr>
          <p:cNvPr id="3" name="Espace réservé du contenu 2"/>
          <p:cNvSpPr>
            <a:spLocks noGrp="1"/>
          </p:cNvSpPr>
          <p:nvPr>
            <p:ph idx="1"/>
          </p:nvPr>
        </p:nvSpPr>
        <p:spPr/>
        <p:txBody>
          <a:bodyPr/>
          <a:lstStyle/>
          <a:p>
            <a:r>
              <a:rPr lang="en-GB" sz="2000" dirty="0"/>
              <a:t>France Grilles </a:t>
            </a:r>
            <a:r>
              <a:rPr lang="en-GB" sz="2000" dirty="0" smtClean="0"/>
              <a:t>needs </a:t>
            </a:r>
            <a:r>
              <a:rPr lang="en-GB" sz="2000" dirty="0"/>
              <a:t>to </a:t>
            </a:r>
            <a:endParaRPr lang="en-GB" sz="2000" dirty="0" smtClean="0"/>
          </a:p>
          <a:p>
            <a:pPr lvl="1"/>
            <a:r>
              <a:rPr lang="en-GB" sz="2000" dirty="0" smtClean="0"/>
              <a:t>represent </a:t>
            </a:r>
            <a:r>
              <a:rPr lang="en-GB" sz="2000" dirty="0"/>
              <a:t>the scientific activity based on </a:t>
            </a:r>
            <a:r>
              <a:rPr lang="en-GB" sz="2000" dirty="0" smtClean="0"/>
              <a:t>its infrastructure,</a:t>
            </a:r>
          </a:p>
          <a:p>
            <a:pPr lvl="1"/>
            <a:r>
              <a:rPr lang="en-GB" sz="2000" dirty="0" smtClean="0"/>
              <a:t>measure </a:t>
            </a:r>
            <a:r>
              <a:rPr lang="en-GB" sz="2000" dirty="0"/>
              <a:t>its impact, </a:t>
            </a:r>
            <a:endParaRPr lang="en-GB" sz="2000" dirty="0" smtClean="0"/>
          </a:p>
          <a:p>
            <a:pPr lvl="1"/>
            <a:r>
              <a:rPr lang="en-GB" sz="2000" dirty="0" smtClean="0"/>
              <a:t>justify </a:t>
            </a:r>
            <a:r>
              <a:rPr lang="en-GB" sz="2000" dirty="0"/>
              <a:t>to funding agencies the scientific use of grids for user </a:t>
            </a:r>
            <a:r>
              <a:rPr lang="en-GB" sz="2000" dirty="0" smtClean="0"/>
              <a:t>communities,</a:t>
            </a:r>
          </a:p>
          <a:p>
            <a:pPr lvl="1"/>
            <a:r>
              <a:rPr lang="en-GB" sz="2000" dirty="0" smtClean="0"/>
              <a:t>establish </a:t>
            </a:r>
            <a:r>
              <a:rPr lang="en-GB" sz="2000" dirty="0"/>
              <a:t>statistics to evaluate the use of grids across time</a:t>
            </a:r>
            <a:r>
              <a:rPr lang="en-GB" sz="2000" dirty="0" smtClean="0"/>
              <a:t>.</a:t>
            </a:r>
          </a:p>
          <a:p>
            <a:r>
              <a:rPr lang="en-GB" sz="2000" dirty="0" smtClean="0"/>
              <a:t>Publications are the more visible result of research!</a:t>
            </a:r>
          </a:p>
          <a:p>
            <a:r>
              <a:rPr lang="en-GB" sz="2000" dirty="0" smtClean="0"/>
              <a:t>Building  a collection of publications: constraints</a:t>
            </a:r>
          </a:p>
          <a:p>
            <a:pPr lvl="1"/>
            <a:r>
              <a:rPr lang="en-GB" sz="2000" dirty="0"/>
              <a:t>impossible to do </a:t>
            </a:r>
            <a:r>
              <a:rPr lang="en-GB" sz="2000" dirty="0" smtClean="0"/>
              <a:t>manually,</a:t>
            </a:r>
            <a:endParaRPr lang="en-GB" sz="2000" dirty="0"/>
          </a:p>
          <a:p>
            <a:pPr lvl="1"/>
            <a:r>
              <a:rPr lang="en-GB" sz="2000" dirty="0"/>
              <a:t>authors are owners of their papers.  Authors, communities and their scientific managers should be part of the project,</a:t>
            </a:r>
          </a:p>
          <a:p>
            <a:pPr lvl="1"/>
            <a:r>
              <a:rPr lang="en-GB" sz="2000" dirty="0" smtClean="0"/>
              <a:t>data </a:t>
            </a:r>
            <a:r>
              <a:rPr lang="en-GB" sz="2000" dirty="0"/>
              <a:t>should be publicly available for all in different ways adapted to all </a:t>
            </a:r>
            <a:r>
              <a:rPr lang="en-GB" sz="2000" dirty="0" smtClean="0"/>
              <a:t>needs,</a:t>
            </a:r>
            <a:endParaRPr lang="en-GB" sz="2000" dirty="0"/>
          </a:p>
          <a:p>
            <a:pPr lvl="1"/>
            <a:r>
              <a:rPr lang="en-GB" sz="2000" dirty="0"/>
              <a:t>possibility of statistics is </a:t>
            </a:r>
            <a:r>
              <a:rPr lang="en-GB" sz="2000" dirty="0" smtClean="0"/>
              <a:t>mandatory.</a:t>
            </a:r>
            <a:endParaRPr lang="en-GB" sz="2000" dirty="0"/>
          </a:p>
        </p:txBody>
      </p:sp>
      <p:sp>
        <p:nvSpPr>
          <p:cNvPr id="4" name="Espace réservé du numéro de diapositive 3"/>
          <p:cNvSpPr>
            <a:spLocks noGrp="1"/>
          </p:cNvSpPr>
          <p:nvPr>
            <p:ph type="sldNum" sz="quarter" idx="12"/>
          </p:nvPr>
        </p:nvSpPr>
        <p:spPr/>
        <p:txBody>
          <a:bodyPr/>
          <a:lstStyle/>
          <a:p>
            <a:pPr>
              <a:defRPr/>
            </a:pPr>
            <a:fld id="{759F2EBE-737C-4524-8B0C-433799F1C55A}" type="slidenum">
              <a:rPr lang="fr-FR" smtClean="0"/>
              <a:pPr>
                <a:defRPr/>
              </a:pPr>
              <a:t>15</a:t>
            </a:fld>
            <a:endParaRPr lang="fr-FR"/>
          </a:p>
        </p:txBody>
      </p:sp>
      <p:sp>
        <p:nvSpPr>
          <p:cNvPr id="5" name="Espace réservé du pied de page 4"/>
          <p:cNvSpPr>
            <a:spLocks noGrp="1"/>
          </p:cNvSpPr>
          <p:nvPr>
            <p:ph type="ftr" sz="quarter" idx="11"/>
          </p:nvPr>
        </p:nvSpPr>
        <p:spPr/>
        <p:txBody>
          <a:bodyPr/>
          <a:lstStyle/>
          <a:p>
            <a:pPr>
              <a:defRPr/>
            </a:pPr>
            <a:r>
              <a:rPr lang="fr-FR" smtClean="0"/>
              <a:t>France Grilles IAC - April  2012 - Paris </a:t>
            </a:r>
            <a:endParaRPr lang="fr-FR"/>
          </a:p>
        </p:txBody>
      </p:sp>
    </p:spTree>
    <p:extLst>
      <p:ext uri="{BB962C8B-B14F-4D97-AF65-F5344CB8AC3E}">
        <p14:creationId xmlns:p14="http://schemas.microsoft.com/office/powerpoint/2010/main" val="1759402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Scientific publications: our project</a:t>
            </a:r>
            <a:endParaRPr lang="en-GB" dirty="0"/>
          </a:p>
        </p:txBody>
      </p:sp>
      <p:sp>
        <p:nvSpPr>
          <p:cNvPr id="3" name="Espace réservé du contenu 2"/>
          <p:cNvSpPr>
            <a:spLocks noGrp="1"/>
          </p:cNvSpPr>
          <p:nvPr>
            <p:ph idx="1"/>
          </p:nvPr>
        </p:nvSpPr>
        <p:spPr/>
        <p:txBody>
          <a:bodyPr/>
          <a:lstStyle/>
          <a:p>
            <a:r>
              <a:rPr lang="en-GB" sz="2000" dirty="0" smtClean="0"/>
              <a:t>The </a:t>
            </a:r>
            <a:r>
              <a:rPr lang="en-GB" sz="2000" dirty="0" smtClean="0">
                <a:hlinkClick r:id="rId2"/>
              </a:rPr>
              <a:t>HAL platform</a:t>
            </a:r>
            <a:r>
              <a:rPr lang="en-GB" sz="2000" dirty="0" smtClean="0"/>
              <a:t> is the tool build by </a:t>
            </a:r>
            <a:r>
              <a:rPr lang="en-GB" sz="2000" dirty="0" smtClean="0">
                <a:hlinkClick r:id="rId2"/>
              </a:rPr>
              <a:t>CNRS CCSD</a:t>
            </a:r>
            <a:r>
              <a:rPr lang="en-GB" sz="2000" dirty="0" smtClean="0"/>
              <a:t> and officially used by the </a:t>
            </a:r>
            <a:r>
              <a:rPr lang="en-GB" sz="2000" dirty="0"/>
              <a:t>France Grilles main partners </a:t>
            </a:r>
            <a:r>
              <a:rPr lang="en-GB" sz="2000" dirty="0" smtClean="0"/>
              <a:t>to reference their publications.</a:t>
            </a:r>
          </a:p>
          <a:p>
            <a:r>
              <a:rPr lang="en-GB" sz="2000" dirty="0" smtClean="0"/>
              <a:t>Principle: a specific tag “France-Grilles” is stamped (manually) on the publications. All tagged publications appear immediately in the collection. </a:t>
            </a:r>
          </a:p>
          <a:p>
            <a:r>
              <a:rPr lang="en-GB" sz="2000" dirty="0"/>
              <a:t>Difficulties:</a:t>
            </a:r>
          </a:p>
          <a:p>
            <a:pPr lvl="1"/>
            <a:r>
              <a:rPr lang="en-GB" sz="2000" dirty="0"/>
              <a:t>a publication has to be in HAL to be stamped,</a:t>
            </a:r>
          </a:p>
          <a:p>
            <a:pPr lvl="1"/>
            <a:r>
              <a:rPr lang="en-GB" sz="2000" dirty="0"/>
              <a:t>we need to inform and convince all researchers to put their publications in HAL,</a:t>
            </a:r>
          </a:p>
          <a:p>
            <a:pPr lvl="1"/>
            <a:r>
              <a:rPr lang="en-GB" sz="2000" dirty="0"/>
              <a:t>finding the relevant publications is not easy.</a:t>
            </a:r>
          </a:p>
          <a:p>
            <a:r>
              <a:rPr lang="en-GB" sz="2000" dirty="0"/>
              <a:t>Help: </a:t>
            </a:r>
          </a:p>
          <a:p>
            <a:pPr lvl="1"/>
            <a:r>
              <a:rPr lang="en-GB" sz="2000" dirty="0"/>
              <a:t>referencing the publications in HAL is mandatory in several organisms (as INRIA e.g</a:t>
            </a:r>
            <a:r>
              <a:rPr lang="en-GB" sz="2000" dirty="0" smtClean="0"/>
              <a:t>.).</a:t>
            </a:r>
            <a:endParaRPr lang="en-GB" sz="2000" dirty="0"/>
          </a:p>
        </p:txBody>
      </p:sp>
      <p:sp>
        <p:nvSpPr>
          <p:cNvPr id="4" name="Espace réservé du numéro de diapositive 3"/>
          <p:cNvSpPr>
            <a:spLocks noGrp="1"/>
          </p:cNvSpPr>
          <p:nvPr>
            <p:ph type="sldNum" sz="quarter" idx="12"/>
          </p:nvPr>
        </p:nvSpPr>
        <p:spPr/>
        <p:txBody>
          <a:bodyPr/>
          <a:lstStyle/>
          <a:p>
            <a:pPr>
              <a:defRPr/>
            </a:pPr>
            <a:fld id="{759F2EBE-737C-4524-8B0C-433799F1C55A}" type="slidenum">
              <a:rPr lang="fr-FR" smtClean="0"/>
              <a:pPr>
                <a:defRPr/>
              </a:pPr>
              <a:t>16</a:t>
            </a:fld>
            <a:endParaRPr lang="fr-FR"/>
          </a:p>
        </p:txBody>
      </p:sp>
      <p:sp>
        <p:nvSpPr>
          <p:cNvPr id="5" name="Espace réservé du pied de page 4"/>
          <p:cNvSpPr>
            <a:spLocks noGrp="1"/>
          </p:cNvSpPr>
          <p:nvPr>
            <p:ph type="ftr" sz="quarter" idx="11"/>
          </p:nvPr>
        </p:nvSpPr>
        <p:spPr/>
        <p:txBody>
          <a:bodyPr/>
          <a:lstStyle/>
          <a:p>
            <a:pPr>
              <a:defRPr/>
            </a:pPr>
            <a:r>
              <a:rPr lang="fr-FR" smtClean="0"/>
              <a:t>France Grilles IAC - April  2012 - Paris </a:t>
            </a:r>
            <a:endParaRPr lang="fr-FR"/>
          </a:p>
        </p:txBody>
      </p:sp>
    </p:spTree>
    <p:extLst>
      <p:ext uri="{BB962C8B-B14F-4D97-AF65-F5344CB8AC3E}">
        <p14:creationId xmlns:p14="http://schemas.microsoft.com/office/powerpoint/2010/main" val="8505956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a:t>Scientific publications: current results, NOT </a:t>
            </a:r>
            <a:r>
              <a:rPr lang="en-GB" dirty="0" smtClean="0"/>
              <a:t>representative</a:t>
            </a:r>
            <a:endParaRPr lang="en-GB" dirty="0"/>
          </a:p>
        </p:txBody>
      </p:sp>
      <p:pic>
        <p:nvPicPr>
          <p:cNvPr id="15362" name="Picture 2" descr="http://static.archives-ouvertes.fr/images/tree/calenda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173413"/>
            <a:ext cx="142875" cy="161925"/>
          </a:xfrm>
          <a:prstGeom prst="rect">
            <a:avLst/>
          </a:prstGeom>
          <a:noFill/>
          <a:extLst>
            <a:ext uri="{909E8E84-426E-40DD-AFC4-6F175D3DCCD1}">
              <a14:hiddenFill xmlns:a14="http://schemas.microsoft.com/office/drawing/2010/main">
                <a:solidFill>
                  <a:srgbClr val="FFFFFF"/>
                </a:solidFill>
              </a14:hiddenFill>
            </a:ext>
          </a:extLst>
        </p:spPr>
      </p:pic>
      <p:pic>
        <p:nvPicPr>
          <p:cNvPr id="15363" name="Picture 3" descr="http://static.archives-ouvertes.fr/images/vid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173413"/>
            <a:ext cx="47625" cy="95250"/>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http://static.archives-ouvertes.fr/images/vid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173413"/>
            <a:ext cx="381000" cy="238125"/>
          </a:xfrm>
          <a:prstGeom prst="rect">
            <a:avLst/>
          </a:prstGeom>
          <a:noFill/>
          <a:extLst>
            <a:ext uri="{909E8E84-426E-40DD-AFC4-6F175D3DCCD1}">
              <a14:hiddenFill xmlns:a14="http://schemas.microsoft.com/office/drawing/2010/main">
                <a:solidFill>
                  <a:srgbClr val="FFFFFF"/>
                </a:solidFill>
              </a14:hiddenFill>
            </a:ext>
          </a:extLst>
        </p:spPr>
      </p:pic>
      <p:pic>
        <p:nvPicPr>
          <p:cNvPr id="15365" name="Picture 5" descr="http://static.archives-ouvertes.fr/images/tree/calenda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173413"/>
            <a:ext cx="142875" cy="161925"/>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http://static.archives-ouvertes.fr/images/vid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173413"/>
            <a:ext cx="47625" cy="95250"/>
          </a:xfrm>
          <a:prstGeom prst="rect">
            <a:avLst/>
          </a:prstGeom>
          <a:noFill/>
          <a:extLst>
            <a:ext uri="{909E8E84-426E-40DD-AFC4-6F175D3DCCD1}">
              <a14:hiddenFill xmlns:a14="http://schemas.microsoft.com/office/drawing/2010/main">
                <a:solidFill>
                  <a:srgbClr val="FFFFFF"/>
                </a:solidFill>
              </a14:hiddenFill>
            </a:ext>
          </a:extLst>
        </p:spPr>
      </p:pic>
      <p:pic>
        <p:nvPicPr>
          <p:cNvPr id="15367" name="Picture 7" descr="http://static.archives-ouvertes.fr/images/vid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173413"/>
            <a:ext cx="381000" cy="238125"/>
          </a:xfrm>
          <a:prstGeom prst="rect">
            <a:avLst/>
          </a:prstGeom>
          <a:noFill/>
          <a:extLst>
            <a:ext uri="{909E8E84-426E-40DD-AFC4-6F175D3DCCD1}">
              <a14:hiddenFill xmlns:a14="http://schemas.microsoft.com/office/drawing/2010/main">
                <a:solidFill>
                  <a:srgbClr val="FFFFFF"/>
                </a:solidFill>
              </a14:hiddenFill>
            </a:ext>
          </a:extLst>
        </p:spPr>
      </p:pic>
      <p:pic>
        <p:nvPicPr>
          <p:cNvPr id="15368" name="Picture 8" descr="http://static.archives-ouvertes.fr/images/tree/calenda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173413"/>
            <a:ext cx="142875" cy="161925"/>
          </a:xfrm>
          <a:prstGeom prst="rect">
            <a:avLst/>
          </a:prstGeom>
          <a:noFill/>
          <a:extLst>
            <a:ext uri="{909E8E84-426E-40DD-AFC4-6F175D3DCCD1}">
              <a14:hiddenFill xmlns:a14="http://schemas.microsoft.com/office/drawing/2010/main">
                <a:solidFill>
                  <a:srgbClr val="FFFFFF"/>
                </a:solidFill>
              </a14:hiddenFill>
            </a:ext>
          </a:extLst>
        </p:spPr>
      </p:pic>
      <p:pic>
        <p:nvPicPr>
          <p:cNvPr id="15369" name="Picture 9" descr="http://static.archives-ouvertes.fr/images/vid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173413"/>
            <a:ext cx="47625" cy="95250"/>
          </a:xfrm>
          <a:prstGeom prst="rect">
            <a:avLst/>
          </a:prstGeom>
          <a:noFill/>
          <a:extLst>
            <a:ext uri="{909E8E84-426E-40DD-AFC4-6F175D3DCCD1}">
              <a14:hiddenFill xmlns:a14="http://schemas.microsoft.com/office/drawing/2010/main">
                <a:solidFill>
                  <a:srgbClr val="FFFFFF"/>
                </a:solidFill>
              </a14:hiddenFill>
            </a:ext>
          </a:extLst>
        </p:spPr>
      </p:pic>
      <p:pic>
        <p:nvPicPr>
          <p:cNvPr id="15370" name="Picture 10" descr="http://static.archives-ouvertes.fr/images/vid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173413"/>
            <a:ext cx="381000" cy="238125"/>
          </a:xfrm>
          <a:prstGeom prst="rect">
            <a:avLst/>
          </a:prstGeom>
          <a:noFill/>
          <a:extLst>
            <a:ext uri="{909E8E84-426E-40DD-AFC4-6F175D3DCCD1}">
              <a14:hiddenFill xmlns:a14="http://schemas.microsoft.com/office/drawing/2010/main">
                <a:solidFill>
                  <a:srgbClr val="FFFFFF"/>
                </a:solidFill>
              </a14:hiddenFill>
            </a:ext>
          </a:extLst>
        </p:spPr>
      </p:pic>
      <p:pic>
        <p:nvPicPr>
          <p:cNvPr id="15371" name="Picture 11" descr="http://static.archives-ouvertes.fr/images/tree/calenda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173413"/>
            <a:ext cx="142875" cy="161925"/>
          </a:xfrm>
          <a:prstGeom prst="rect">
            <a:avLst/>
          </a:prstGeom>
          <a:noFill/>
          <a:extLst>
            <a:ext uri="{909E8E84-426E-40DD-AFC4-6F175D3DCCD1}">
              <a14:hiddenFill xmlns:a14="http://schemas.microsoft.com/office/drawing/2010/main">
                <a:solidFill>
                  <a:srgbClr val="FFFFFF"/>
                </a:solidFill>
              </a14:hiddenFill>
            </a:ext>
          </a:extLst>
        </p:spPr>
      </p:pic>
      <p:pic>
        <p:nvPicPr>
          <p:cNvPr id="15372" name="Picture 12" descr="http://static.archives-ouvertes.fr/images/vid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173413"/>
            <a:ext cx="47625" cy="95250"/>
          </a:xfrm>
          <a:prstGeom prst="rect">
            <a:avLst/>
          </a:prstGeom>
          <a:noFill/>
          <a:extLst>
            <a:ext uri="{909E8E84-426E-40DD-AFC4-6F175D3DCCD1}">
              <a14:hiddenFill xmlns:a14="http://schemas.microsoft.com/office/drawing/2010/main">
                <a:solidFill>
                  <a:srgbClr val="FFFFFF"/>
                </a:solidFill>
              </a14:hiddenFill>
            </a:ext>
          </a:extLst>
        </p:spPr>
      </p:pic>
      <p:pic>
        <p:nvPicPr>
          <p:cNvPr id="15373" name="Picture 13" descr="http://static.archives-ouvertes.fr/images/vid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173413"/>
            <a:ext cx="381000" cy="238125"/>
          </a:xfrm>
          <a:prstGeom prst="rect">
            <a:avLst/>
          </a:prstGeom>
          <a:noFill/>
          <a:extLst>
            <a:ext uri="{909E8E84-426E-40DD-AFC4-6F175D3DCCD1}">
              <a14:hiddenFill xmlns:a14="http://schemas.microsoft.com/office/drawing/2010/main">
                <a:solidFill>
                  <a:srgbClr val="FFFFFF"/>
                </a:solidFill>
              </a14:hiddenFill>
            </a:ext>
          </a:extLst>
        </p:spPr>
      </p:pic>
      <p:pic>
        <p:nvPicPr>
          <p:cNvPr id="15374" name="Picture 14" descr="http://static.archives-ouvertes.fr/images/tree/calenda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173413"/>
            <a:ext cx="142875" cy="161925"/>
          </a:xfrm>
          <a:prstGeom prst="rect">
            <a:avLst/>
          </a:prstGeom>
          <a:noFill/>
          <a:extLst>
            <a:ext uri="{909E8E84-426E-40DD-AFC4-6F175D3DCCD1}">
              <a14:hiddenFill xmlns:a14="http://schemas.microsoft.com/office/drawing/2010/main">
                <a:solidFill>
                  <a:srgbClr val="FFFFFF"/>
                </a:solidFill>
              </a14:hiddenFill>
            </a:ext>
          </a:extLst>
        </p:spPr>
      </p:pic>
      <p:pic>
        <p:nvPicPr>
          <p:cNvPr id="15375" name="Picture 15" descr="http://static.archives-ouvertes.fr/images/vid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173413"/>
            <a:ext cx="47625" cy="95250"/>
          </a:xfrm>
          <a:prstGeom prst="rect">
            <a:avLst/>
          </a:prstGeom>
          <a:noFill/>
          <a:extLst>
            <a:ext uri="{909E8E84-426E-40DD-AFC4-6F175D3DCCD1}">
              <a14:hiddenFill xmlns:a14="http://schemas.microsoft.com/office/drawing/2010/main">
                <a:solidFill>
                  <a:srgbClr val="FFFFFF"/>
                </a:solidFill>
              </a14:hiddenFill>
            </a:ext>
          </a:extLst>
        </p:spPr>
      </p:pic>
      <p:pic>
        <p:nvPicPr>
          <p:cNvPr id="15376" name="Picture 16" descr="http://static.archives-ouvertes.fr/images/vid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173413"/>
            <a:ext cx="381000" cy="238125"/>
          </a:xfrm>
          <a:prstGeom prst="rect">
            <a:avLst/>
          </a:prstGeom>
          <a:noFill/>
          <a:extLst>
            <a:ext uri="{909E8E84-426E-40DD-AFC4-6F175D3DCCD1}">
              <a14:hiddenFill xmlns:a14="http://schemas.microsoft.com/office/drawing/2010/main">
                <a:solidFill>
                  <a:srgbClr val="FFFFFF"/>
                </a:solidFill>
              </a14:hiddenFill>
            </a:ext>
          </a:extLst>
        </p:spPr>
      </p:pic>
      <p:pic>
        <p:nvPicPr>
          <p:cNvPr id="15377" name="Picture 17" descr="http://static.archives-ouvertes.fr/images/tree/calenda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173413"/>
            <a:ext cx="142875" cy="161925"/>
          </a:xfrm>
          <a:prstGeom prst="rect">
            <a:avLst/>
          </a:prstGeom>
          <a:noFill/>
          <a:extLst>
            <a:ext uri="{909E8E84-426E-40DD-AFC4-6F175D3DCCD1}">
              <a14:hiddenFill xmlns:a14="http://schemas.microsoft.com/office/drawing/2010/main">
                <a:solidFill>
                  <a:srgbClr val="FFFFFF"/>
                </a:solidFill>
              </a14:hiddenFill>
            </a:ext>
          </a:extLst>
        </p:spPr>
      </p:pic>
      <p:pic>
        <p:nvPicPr>
          <p:cNvPr id="15378" name="Picture 18" descr="http://static.archives-ouvertes.fr/images/vid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173413"/>
            <a:ext cx="47625" cy="95250"/>
          </a:xfrm>
          <a:prstGeom prst="rect">
            <a:avLst/>
          </a:prstGeom>
          <a:noFill/>
          <a:extLst>
            <a:ext uri="{909E8E84-426E-40DD-AFC4-6F175D3DCCD1}">
              <a14:hiddenFill xmlns:a14="http://schemas.microsoft.com/office/drawing/2010/main">
                <a:solidFill>
                  <a:srgbClr val="FFFFFF"/>
                </a:solidFill>
              </a14:hiddenFill>
            </a:ext>
          </a:extLst>
        </p:spPr>
      </p:pic>
      <p:pic>
        <p:nvPicPr>
          <p:cNvPr id="15379" name="Picture 19" descr="http://static.archives-ouvertes.fr/images/vid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173413"/>
            <a:ext cx="381000" cy="238125"/>
          </a:xfrm>
          <a:prstGeom prst="rect">
            <a:avLst/>
          </a:prstGeom>
          <a:noFill/>
          <a:extLst>
            <a:ext uri="{909E8E84-426E-40DD-AFC4-6F175D3DCCD1}">
              <a14:hiddenFill xmlns:a14="http://schemas.microsoft.com/office/drawing/2010/main">
                <a:solidFill>
                  <a:srgbClr val="FFFFFF"/>
                </a:solidFill>
              </a14:hiddenFill>
            </a:ext>
          </a:extLst>
        </p:spPr>
      </p:pic>
      <p:pic>
        <p:nvPicPr>
          <p:cNvPr id="15380" name="Picture 20" descr="http://static.archives-ouvertes.fr/images/tree/calenda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173413"/>
            <a:ext cx="142875" cy="161925"/>
          </a:xfrm>
          <a:prstGeom prst="rect">
            <a:avLst/>
          </a:prstGeom>
          <a:noFill/>
          <a:extLst>
            <a:ext uri="{909E8E84-426E-40DD-AFC4-6F175D3DCCD1}">
              <a14:hiddenFill xmlns:a14="http://schemas.microsoft.com/office/drawing/2010/main">
                <a:solidFill>
                  <a:srgbClr val="FFFFFF"/>
                </a:solidFill>
              </a14:hiddenFill>
            </a:ext>
          </a:extLst>
        </p:spPr>
      </p:pic>
      <p:pic>
        <p:nvPicPr>
          <p:cNvPr id="15381" name="Picture 21" descr="http://static.archives-ouvertes.fr/images/vid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173413"/>
            <a:ext cx="47625" cy="95250"/>
          </a:xfrm>
          <a:prstGeom prst="rect">
            <a:avLst/>
          </a:prstGeom>
          <a:noFill/>
          <a:extLst>
            <a:ext uri="{909E8E84-426E-40DD-AFC4-6F175D3DCCD1}">
              <a14:hiddenFill xmlns:a14="http://schemas.microsoft.com/office/drawing/2010/main">
                <a:solidFill>
                  <a:srgbClr val="FFFFFF"/>
                </a:solidFill>
              </a14:hiddenFill>
            </a:ext>
          </a:extLst>
        </p:spPr>
      </p:pic>
      <p:pic>
        <p:nvPicPr>
          <p:cNvPr id="15382" name="Picture 22" descr="http://static.archives-ouvertes.fr/images/vid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173413"/>
            <a:ext cx="381000" cy="238125"/>
          </a:xfrm>
          <a:prstGeom prst="rect">
            <a:avLst/>
          </a:prstGeom>
          <a:noFill/>
          <a:extLst>
            <a:ext uri="{909E8E84-426E-40DD-AFC4-6F175D3DCCD1}">
              <a14:hiddenFill xmlns:a14="http://schemas.microsoft.com/office/drawing/2010/main">
                <a:solidFill>
                  <a:srgbClr val="FFFFFF"/>
                </a:solidFill>
              </a14:hiddenFill>
            </a:ext>
          </a:extLst>
        </p:spPr>
      </p:pic>
      <p:pic>
        <p:nvPicPr>
          <p:cNvPr id="15383" name="Picture 23" descr="http://static.archives-ouvertes.fr/images/tree/calenda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173413"/>
            <a:ext cx="142875" cy="161925"/>
          </a:xfrm>
          <a:prstGeom prst="rect">
            <a:avLst/>
          </a:prstGeom>
          <a:noFill/>
          <a:extLst>
            <a:ext uri="{909E8E84-426E-40DD-AFC4-6F175D3DCCD1}">
              <a14:hiddenFill xmlns:a14="http://schemas.microsoft.com/office/drawing/2010/main">
                <a:solidFill>
                  <a:srgbClr val="FFFFFF"/>
                </a:solidFill>
              </a14:hiddenFill>
            </a:ext>
          </a:extLst>
        </p:spPr>
      </p:pic>
      <p:pic>
        <p:nvPicPr>
          <p:cNvPr id="15384" name="Picture 24" descr="http://static.archives-ouvertes.fr/images/vid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173413"/>
            <a:ext cx="47625" cy="95250"/>
          </a:xfrm>
          <a:prstGeom prst="rect">
            <a:avLst/>
          </a:prstGeom>
          <a:noFill/>
          <a:extLst>
            <a:ext uri="{909E8E84-426E-40DD-AFC4-6F175D3DCCD1}">
              <a14:hiddenFill xmlns:a14="http://schemas.microsoft.com/office/drawing/2010/main">
                <a:solidFill>
                  <a:srgbClr val="FFFFFF"/>
                </a:solidFill>
              </a14:hiddenFill>
            </a:ext>
          </a:extLst>
        </p:spPr>
      </p:pic>
      <p:pic>
        <p:nvPicPr>
          <p:cNvPr id="15385" name="Picture 25" descr="http://static.archives-ouvertes.fr/images/vid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173413"/>
            <a:ext cx="381000" cy="238125"/>
          </a:xfrm>
          <a:prstGeom prst="rect">
            <a:avLst/>
          </a:prstGeom>
          <a:noFill/>
          <a:extLst>
            <a:ext uri="{909E8E84-426E-40DD-AFC4-6F175D3DCCD1}">
              <a14:hiddenFill xmlns:a14="http://schemas.microsoft.com/office/drawing/2010/main">
                <a:solidFill>
                  <a:srgbClr val="FFFFFF"/>
                </a:solidFill>
              </a14:hiddenFill>
            </a:ext>
          </a:extLst>
        </p:spPr>
      </p:pic>
      <p:pic>
        <p:nvPicPr>
          <p:cNvPr id="15386" name="Picture 26" descr="http://static.archives-ouvertes.fr/images/tree/calenda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173413"/>
            <a:ext cx="142875" cy="161925"/>
          </a:xfrm>
          <a:prstGeom prst="rect">
            <a:avLst/>
          </a:prstGeom>
          <a:noFill/>
          <a:extLst>
            <a:ext uri="{909E8E84-426E-40DD-AFC4-6F175D3DCCD1}">
              <a14:hiddenFill xmlns:a14="http://schemas.microsoft.com/office/drawing/2010/main">
                <a:solidFill>
                  <a:srgbClr val="FFFFFF"/>
                </a:solidFill>
              </a14:hiddenFill>
            </a:ext>
          </a:extLst>
        </p:spPr>
      </p:pic>
      <p:pic>
        <p:nvPicPr>
          <p:cNvPr id="15387" name="Picture 27" descr="http://static.archives-ouvertes.fr/images/vid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173413"/>
            <a:ext cx="47625" cy="95250"/>
          </a:xfrm>
          <a:prstGeom prst="rect">
            <a:avLst/>
          </a:prstGeom>
          <a:noFill/>
          <a:extLst>
            <a:ext uri="{909E8E84-426E-40DD-AFC4-6F175D3DCCD1}">
              <a14:hiddenFill xmlns:a14="http://schemas.microsoft.com/office/drawing/2010/main">
                <a:solidFill>
                  <a:srgbClr val="FFFFFF"/>
                </a:solidFill>
              </a14:hiddenFill>
            </a:ext>
          </a:extLst>
        </p:spPr>
      </p:pic>
      <p:pic>
        <p:nvPicPr>
          <p:cNvPr id="15388" name="Picture 28" descr="http://static.archives-ouvertes.fr/images/vid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173413"/>
            <a:ext cx="381000" cy="238125"/>
          </a:xfrm>
          <a:prstGeom prst="rect">
            <a:avLst/>
          </a:prstGeom>
          <a:noFill/>
          <a:extLst>
            <a:ext uri="{909E8E84-426E-40DD-AFC4-6F175D3DCCD1}">
              <a14:hiddenFill xmlns:a14="http://schemas.microsoft.com/office/drawing/2010/main">
                <a:solidFill>
                  <a:srgbClr val="FFFFFF"/>
                </a:solidFill>
              </a14:hiddenFill>
            </a:ext>
          </a:extLst>
        </p:spPr>
      </p:pic>
      <p:pic>
        <p:nvPicPr>
          <p:cNvPr id="15390" name="Picture 30" descr="http://static.archives-ouvertes.fr/images/vid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173413"/>
            <a:ext cx="47625" cy="95250"/>
          </a:xfrm>
          <a:prstGeom prst="rect">
            <a:avLst/>
          </a:prstGeom>
          <a:noFill/>
          <a:extLst>
            <a:ext uri="{909E8E84-426E-40DD-AFC4-6F175D3DCCD1}">
              <a14:hiddenFill xmlns:a14="http://schemas.microsoft.com/office/drawing/2010/main">
                <a:solidFill>
                  <a:srgbClr val="FFFFFF"/>
                </a:solidFill>
              </a14:hiddenFill>
            </a:ext>
          </a:extLst>
        </p:spPr>
      </p:pic>
      <p:pic>
        <p:nvPicPr>
          <p:cNvPr id="15391" name="Picture 31" descr="http://static.archives-ouvertes.fr/images/vid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432" y="4581128"/>
            <a:ext cx="381000" cy="238125"/>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numéro de diapositive 2"/>
          <p:cNvSpPr>
            <a:spLocks noGrp="1"/>
          </p:cNvSpPr>
          <p:nvPr>
            <p:ph type="sldNum" sz="quarter" idx="12"/>
          </p:nvPr>
        </p:nvSpPr>
        <p:spPr/>
        <p:txBody>
          <a:bodyPr/>
          <a:lstStyle/>
          <a:p>
            <a:pPr>
              <a:defRPr/>
            </a:pPr>
            <a:fld id="{D070DD07-2C1C-4E98-BDAC-E9219E5F2D2D}" type="slidenum">
              <a:rPr lang="fr-FR" smtClean="0"/>
              <a:pPr>
                <a:defRPr/>
              </a:pPr>
              <a:t>17</a:t>
            </a:fld>
            <a:endParaRPr lang="fr-FR"/>
          </a:p>
        </p:txBody>
      </p:sp>
      <p:sp>
        <p:nvSpPr>
          <p:cNvPr id="4" name="Espace réservé du pied de page 3"/>
          <p:cNvSpPr>
            <a:spLocks noGrp="1"/>
          </p:cNvSpPr>
          <p:nvPr>
            <p:ph type="ftr" sz="quarter" idx="11"/>
          </p:nvPr>
        </p:nvSpPr>
        <p:spPr/>
        <p:txBody>
          <a:bodyPr/>
          <a:lstStyle/>
          <a:p>
            <a:pPr>
              <a:defRPr/>
            </a:pPr>
            <a:r>
              <a:rPr lang="fr-FR" smtClean="0"/>
              <a:t>France Grilles IAC - April  2012 - Paris </a:t>
            </a:r>
            <a:endParaRPr lang="fr-FR"/>
          </a:p>
        </p:txBody>
      </p:sp>
      <p:sp>
        <p:nvSpPr>
          <p:cNvPr id="7" name="ZoneTexte 6"/>
          <p:cNvSpPr txBox="1"/>
          <p:nvPr/>
        </p:nvSpPr>
        <p:spPr>
          <a:xfrm>
            <a:off x="4554126" y="1835532"/>
            <a:ext cx="4574842" cy="369332"/>
          </a:xfrm>
          <a:prstGeom prst="rect">
            <a:avLst/>
          </a:prstGeom>
          <a:noFill/>
        </p:spPr>
        <p:txBody>
          <a:bodyPr wrap="none" rtlCol="0">
            <a:spAutoFit/>
          </a:bodyPr>
          <a:lstStyle/>
          <a:p>
            <a:r>
              <a:rPr lang="en-GB" dirty="0"/>
              <a:t>Kick-off of the collection: end of June 2011</a:t>
            </a:r>
            <a:r>
              <a:rPr lang="en-GB" dirty="0" smtClean="0"/>
              <a:t>.</a:t>
            </a:r>
            <a:endParaRPr lang="en-GB" dirty="0"/>
          </a:p>
        </p:txBody>
      </p:sp>
      <p:sp>
        <p:nvSpPr>
          <p:cNvPr id="8" name="ZoneTexte 7"/>
          <p:cNvSpPr txBox="1"/>
          <p:nvPr/>
        </p:nvSpPr>
        <p:spPr>
          <a:xfrm>
            <a:off x="148751" y="4941168"/>
            <a:ext cx="4307589" cy="923330"/>
          </a:xfrm>
          <a:prstGeom prst="rect">
            <a:avLst/>
          </a:prstGeom>
          <a:noFill/>
        </p:spPr>
        <p:txBody>
          <a:bodyPr wrap="none" rtlCol="0">
            <a:spAutoFit/>
          </a:bodyPr>
          <a:lstStyle/>
          <a:p>
            <a:r>
              <a:rPr lang="en-GB" dirty="0"/>
              <a:t>Evolution of the collection:</a:t>
            </a:r>
          </a:p>
          <a:p>
            <a:pPr marL="285750" indent="-285750">
              <a:buFont typeface="Arial" pitchFamily="34" charset="0"/>
              <a:buChar char="•"/>
            </a:pPr>
            <a:r>
              <a:rPr lang="en-GB" dirty="0"/>
              <a:t>January 250 articles and references.</a:t>
            </a:r>
          </a:p>
          <a:p>
            <a:pPr marL="285750" indent="-285750">
              <a:buFont typeface="Arial" pitchFamily="34" charset="0"/>
              <a:buChar char="•"/>
            </a:pPr>
            <a:r>
              <a:rPr lang="en-GB" dirty="0"/>
              <a:t>April 500 articles and references</a:t>
            </a:r>
            <a:r>
              <a:rPr lang="en-GB" dirty="0" smtClean="0"/>
              <a:t>.</a:t>
            </a:r>
            <a:endParaRPr lang="en-GB"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6340" y="3717032"/>
            <a:ext cx="4584700"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bwMode="auto">
          <a:xfrm>
            <a:off x="20418" y="1698123"/>
            <a:ext cx="6295759" cy="3188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18837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Scientific publications: just a beginning! </a:t>
            </a:r>
            <a:endParaRPr lang="en-GB" dirty="0"/>
          </a:p>
        </p:txBody>
      </p:sp>
      <p:graphicFrame>
        <p:nvGraphicFramePr>
          <p:cNvPr id="4" name="Espace réservé du contenu 3"/>
          <p:cNvGraphicFramePr>
            <a:graphicFrameLocks noGrp="1"/>
          </p:cNvGraphicFramePr>
          <p:nvPr>
            <p:ph idx="1"/>
          </p:nvPr>
        </p:nvGraphicFramePr>
        <p:xfrm>
          <a:off x="107950" y="1844675"/>
          <a:ext cx="89281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3" name="Espace réservé du numéro de diapositive 2"/>
          <p:cNvSpPr>
            <a:spLocks noGrp="1"/>
          </p:cNvSpPr>
          <p:nvPr>
            <p:ph type="sldNum" sz="quarter" idx="12"/>
          </p:nvPr>
        </p:nvSpPr>
        <p:spPr/>
        <p:txBody>
          <a:bodyPr/>
          <a:lstStyle/>
          <a:p>
            <a:pPr>
              <a:defRPr/>
            </a:pPr>
            <a:fld id="{759F2EBE-737C-4524-8B0C-433799F1C55A}" type="slidenum">
              <a:rPr lang="fr-FR" smtClean="0"/>
              <a:pPr>
                <a:defRPr/>
              </a:pPr>
              <a:t>18</a:t>
            </a:fld>
            <a:endParaRPr lang="fr-FR"/>
          </a:p>
        </p:txBody>
      </p:sp>
      <p:sp>
        <p:nvSpPr>
          <p:cNvPr id="5" name="Espace réservé du pied de page 4"/>
          <p:cNvSpPr>
            <a:spLocks noGrp="1"/>
          </p:cNvSpPr>
          <p:nvPr>
            <p:ph type="ftr" sz="quarter" idx="11"/>
          </p:nvPr>
        </p:nvSpPr>
        <p:spPr/>
        <p:txBody>
          <a:bodyPr/>
          <a:lstStyle/>
          <a:p>
            <a:pPr>
              <a:defRPr/>
            </a:pPr>
            <a:r>
              <a:rPr lang="fr-FR" smtClean="0"/>
              <a:t>France Grilles IAC - April  2012 - Paris </a:t>
            </a:r>
            <a:endParaRPr lang="fr-FR"/>
          </a:p>
        </p:txBody>
      </p:sp>
    </p:spTree>
    <p:extLst>
      <p:ext uri="{BB962C8B-B14F-4D97-AF65-F5344CB8AC3E}">
        <p14:creationId xmlns:p14="http://schemas.microsoft.com/office/powerpoint/2010/main" val="8881775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Software production</a:t>
            </a:r>
            <a:endParaRPr lang="en-GB" dirty="0"/>
          </a:p>
        </p:txBody>
      </p:sp>
      <p:sp>
        <p:nvSpPr>
          <p:cNvPr id="3" name="Espace réservé du contenu 2"/>
          <p:cNvSpPr>
            <a:spLocks noGrp="1"/>
          </p:cNvSpPr>
          <p:nvPr>
            <p:ph idx="1"/>
          </p:nvPr>
        </p:nvSpPr>
        <p:spPr/>
        <p:txBody>
          <a:bodyPr/>
          <a:lstStyle/>
          <a:p>
            <a:r>
              <a:rPr lang="en-GB" dirty="0" smtClean="0"/>
              <a:t>Software production is another direct or indirect result of research.</a:t>
            </a:r>
          </a:p>
          <a:p>
            <a:r>
              <a:rPr lang="en-GB" dirty="0" smtClean="0"/>
              <a:t>Software production should be of interest for other organisms, industry, potential partners...</a:t>
            </a:r>
          </a:p>
          <a:p>
            <a:r>
              <a:rPr lang="en-GB" dirty="0" smtClean="0"/>
              <a:t>Publishing developed software is a way to reduce double work, to conduct software to a better level of quality and to find new collaborations...</a:t>
            </a:r>
            <a:endParaRPr lang="en-GB" dirty="0"/>
          </a:p>
        </p:txBody>
      </p:sp>
      <p:sp>
        <p:nvSpPr>
          <p:cNvPr id="4" name="Espace réservé du numéro de diapositive 3"/>
          <p:cNvSpPr>
            <a:spLocks noGrp="1"/>
          </p:cNvSpPr>
          <p:nvPr>
            <p:ph type="sldNum" sz="quarter" idx="12"/>
          </p:nvPr>
        </p:nvSpPr>
        <p:spPr/>
        <p:txBody>
          <a:bodyPr/>
          <a:lstStyle/>
          <a:p>
            <a:pPr>
              <a:defRPr/>
            </a:pPr>
            <a:fld id="{759F2EBE-737C-4524-8B0C-433799F1C55A}" type="slidenum">
              <a:rPr lang="fr-FR" smtClean="0"/>
              <a:pPr>
                <a:defRPr/>
              </a:pPr>
              <a:t>19</a:t>
            </a:fld>
            <a:endParaRPr lang="fr-FR"/>
          </a:p>
        </p:txBody>
      </p:sp>
      <p:sp>
        <p:nvSpPr>
          <p:cNvPr id="5" name="Espace réservé du pied de page 4"/>
          <p:cNvSpPr>
            <a:spLocks noGrp="1"/>
          </p:cNvSpPr>
          <p:nvPr>
            <p:ph type="ftr" sz="quarter" idx="11"/>
          </p:nvPr>
        </p:nvSpPr>
        <p:spPr/>
        <p:txBody>
          <a:bodyPr/>
          <a:lstStyle/>
          <a:p>
            <a:pPr>
              <a:defRPr/>
            </a:pPr>
            <a:r>
              <a:rPr lang="fr-FR" smtClean="0"/>
              <a:t>France Grilles IAC - April  2012 - Paris </a:t>
            </a:r>
            <a:endParaRPr lang="fr-FR"/>
          </a:p>
        </p:txBody>
      </p:sp>
    </p:spTree>
    <p:extLst>
      <p:ext uri="{BB962C8B-B14F-4D97-AF65-F5344CB8AC3E}">
        <p14:creationId xmlns:p14="http://schemas.microsoft.com/office/powerpoint/2010/main" val="36020482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en-GB" dirty="0" smtClean="0"/>
              <a:t>Table of content</a:t>
            </a:r>
            <a:endParaRPr lang="en-GB" dirty="0"/>
          </a:p>
        </p:txBody>
      </p:sp>
      <p:sp>
        <p:nvSpPr>
          <p:cNvPr id="6147" name="Espace réservé du contenu 2"/>
          <p:cNvSpPr>
            <a:spLocks noGrp="1"/>
          </p:cNvSpPr>
          <p:nvPr>
            <p:ph idx="1"/>
          </p:nvPr>
        </p:nvSpPr>
        <p:spPr/>
        <p:txBody>
          <a:bodyPr/>
          <a:lstStyle/>
          <a:p>
            <a:r>
              <a:rPr lang="en-GB" dirty="0" smtClean="0">
                <a:ea typeface="ＭＳ Ｐゴシック" pitchFamily="34" charset="-128"/>
              </a:rPr>
              <a:t>Introduction.</a:t>
            </a:r>
          </a:p>
          <a:p>
            <a:pPr lvl="1"/>
            <a:r>
              <a:rPr lang="en-GB" dirty="0" smtClean="0">
                <a:ea typeface="ＭＳ Ｐゴシック" pitchFamily="34" charset="-128"/>
              </a:rPr>
              <a:t>Where we were last year.</a:t>
            </a:r>
          </a:p>
          <a:p>
            <a:pPr lvl="1"/>
            <a:r>
              <a:rPr lang="en-GB" dirty="0" smtClean="0">
                <a:ea typeface="ＭＳ Ｐゴシック" pitchFamily="34" charset="-128"/>
              </a:rPr>
              <a:t>Where we are now.</a:t>
            </a:r>
          </a:p>
          <a:p>
            <a:pPr lvl="1"/>
            <a:r>
              <a:rPr lang="en-GB" dirty="0" smtClean="0">
                <a:ea typeface="ＭＳ Ｐゴシック" pitchFamily="34" charset="-128"/>
              </a:rPr>
              <a:t>Where we want to be.</a:t>
            </a:r>
          </a:p>
          <a:p>
            <a:r>
              <a:rPr lang="en-GB" dirty="0">
                <a:ea typeface="ＭＳ Ｐゴシック" pitchFamily="34" charset="-128"/>
              </a:rPr>
              <a:t>Where we are now </a:t>
            </a:r>
            <a:r>
              <a:rPr lang="en-GB" dirty="0" smtClean="0">
                <a:ea typeface="ＭＳ Ｐゴシック" pitchFamily="34" charset="-128"/>
              </a:rPr>
              <a:t>and </a:t>
            </a:r>
            <a:r>
              <a:rPr lang="en-GB" dirty="0">
                <a:ea typeface="ＭＳ Ｐゴシック" pitchFamily="34" charset="-128"/>
              </a:rPr>
              <a:t>what was done this </a:t>
            </a:r>
            <a:r>
              <a:rPr lang="en-GB" dirty="0" smtClean="0">
                <a:ea typeface="ＭＳ Ｐゴシック" pitchFamily="34" charset="-128"/>
              </a:rPr>
              <a:t>year?</a:t>
            </a:r>
          </a:p>
          <a:p>
            <a:pPr lvl="1"/>
            <a:r>
              <a:rPr lang="en-GB" dirty="0">
                <a:ea typeface="ＭＳ Ｐゴシック" pitchFamily="34" charset="-128"/>
              </a:rPr>
              <a:t>M</a:t>
            </a:r>
            <a:r>
              <a:rPr lang="en-GB" dirty="0" smtClean="0">
                <a:ea typeface="ＭＳ Ｐゴシック" pitchFamily="34" charset="-128"/>
              </a:rPr>
              <a:t>etrics, projects</a:t>
            </a:r>
            <a:r>
              <a:rPr lang="en-GB" dirty="0">
                <a:ea typeface="ＭＳ Ｐゴシック" pitchFamily="34" charset="-128"/>
              </a:rPr>
              <a:t> </a:t>
            </a:r>
            <a:r>
              <a:rPr lang="en-GB" dirty="0" smtClean="0">
                <a:ea typeface="ＭＳ Ｐゴシック" pitchFamily="34" charset="-128"/>
              </a:rPr>
              <a:t>&amp; status.</a:t>
            </a:r>
          </a:p>
          <a:p>
            <a:r>
              <a:rPr lang="en-GB" dirty="0" smtClean="0">
                <a:ea typeface="ＭＳ Ｐゴシック" pitchFamily="34" charset="-128"/>
              </a:rPr>
              <a:t>Responses to the last IAC recommendations.</a:t>
            </a:r>
          </a:p>
          <a:p>
            <a:r>
              <a:rPr lang="en-GB" dirty="0" smtClean="0">
                <a:ea typeface="ＭＳ Ｐゴシック" pitchFamily="34" charset="-128"/>
              </a:rPr>
              <a:t>Next steps.</a:t>
            </a:r>
          </a:p>
          <a:p>
            <a:endParaRPr lang="en-GB" dirty="0" smtClean="0">
              <a:ea typeface="ＭＳ Ｐゴシック" pitchFamily="34" charset="-128"/>
            </a:endParaRPr>
          </a:p>
        </p:txBody>
      </p:sp>
      <p:sp>
        <p:nvSpPr>
          <p:cNvPr id="3" name="Espace réservé du numéro de diapositive 2"/>
          <p:cNvSpPr>
            <a:spLocks noGrp="1"/>
          </p:cNvSpPr>
          <p:nvPr>
            <p:ph type="sldNum" sz="quarter" idx="12"/>
          </p:nvPr>
        </p:nvSpPr>
        <p:spPr/>
        <p:txBody>
          <a:bodyPr/>
          <a:lstStyle/>
          <a:p>
            <a:pPr>
              <a:defRPr/>
            </a:pPr>
            <a:fld id="{759F2EBE-737C-4524-8B0C-433799F1C55A}" type="slidenum">
              <a:rPr lang="fr-FR" smtClean="0"/>
              <a:pPr>
                <a:defRPr/>
              </a:pPr>
              <a:t>2</a:t>
            </a:fld>
            <a:endParaRPr lang="fr-FR"/>
          </a:p>
        </p:txBody>
      </p:sp>
      <p:sp>
        <p:nvSpPr>
          <p:cNvPr id="4" name="Espace réservé du pied de page 3"/>
          <p:cNvSpPr>
            <a:spLocks noGrp="1"/>
          </p:cNvSpPr>
          <p:nvPr>
            <p:ph type="ftr" sz="quarter" idx="11"/>
          </p:nvPr>
        </p:nvSpPr>
        <p:spPr/>
        <p:txBody>
          <a:bodyPr/>
          <a:lstStyle/>
          <a:p>
            <a:pPr>
              <a:defRPr/>
            </a:pPr>
            <a:r>
              <a:rPr lang="fr-FR" smtClean="0"/>
              <a:t>France Grilles IAC - April  2012 - Paris </a:t>
            </a:r>
            <a:endParaRPr lang="fr-F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Software production: a dissemination platform exists</a:t>
            </a:r>
            <a:endParaRPr lang="en-GB" dirty="0"/>
          </a:p>
        </p:txBody>
      </p:sp>
      <p:sp>
        <p:nvSpPr>
          <p:cNvPr id="3" name="Espace réservé du contenu 2"/>
          <p:cNvSpPr>
            <a:spLocks noGrp="1"/>
          </p:cNvSpPr>
          <p:nvPr>
            <p:ph idx="1"/>
          </p:nvPr>
        </p:nvSpPr>
        <p:spPr/>
        <p:txBody>
          <a:bodyPr/>
          <a:lstStyle/>
          <a:p>
            <a:r>
              <a:rPr lang="en-GB" dirty="0" smtClean="0">
                <a:hlinkClick r:id="rId2"/>
              </a:rPr>
              <a:t>Plume platform</a:t>
            </a:r>
            <a:r>
              <a:rPr lang="en-GB" dirty="0" smtClean="0"/>
              <a:t> was set up in 2007</a:t>
            </a:r>
          </a:p>
          <a:p>
            <a:pPr lvl="1"/>
            <a:r>
              <a:rPr lang="en-GB" dirty="0" smtClean="0"/>
              <a:t>now &gt; </a:t>
            </a:r>
            <a:r>
              <a:rPr lang="en-GB" dirty="0"/>
              <a:t>1000 software index </a:t>
            </a:r>
            <a:r>
              <a:rPr lang="en-GB" dirty="0" smtClean="0"/>
              <a:t>cards (&gt;80 in English) </a:t>
            </a:r>
          </a:p>
          <a:p>
            <a:pPr marL="400050" lvl="1" indent="0">
              <a:buNone/>
            </a:pPr>
            <a:r>
              <a:rPr lang="en-GB" dirty="0" smtClean="0"/>
              <a:t>to </a:t>
            </a:r>
            <a:r>
              <a:rPr lang="en-GB" b="1" dirty="0" smtClean="0"/>
              <a:t>P</a:t>
            </a:r>
            <a:r>
              <a:rPr lang="en-GB" dirty="0" smtClean="0"/>
              <a:t>romote </a:t>
            </a:r>
            <a:r>
              <a:rPr lang="en-GB" dirty="0" err="1"/>
              <a:t>economica</a:t>
            </a:r>
            <a:r>
              <a:rPr lang="en-GB" b="1" dirty="0" err="1"/>
              <a:t>L</a:t>
            </a:r>
            <a:r>
              <a:rPr lang="en-GB" dirty="0"/>
              <a:t>, </a:t>
            </a:r>
            <a:r>
              <a:rPr lang="en-GB" b="1" dirty="0"/>
              <a:t>U</a:t>
            </a:r>
            <a:r>
              <a:rPr lang="en-GB" dirty="0"/>
              <a:t>seful and </a:t>
            </a:r>
            <a:r>
              <a:rPr lang="en-GB" b="1" dirty="0"/>
              <a:t>M</a:t>
            </a:r>
            <a:r>
              <a:rPr lang="en-GB" dirty="0"/>
              <a:t>aintained </a:t>
            </a:r>
            <a:r>
              <a:rPr lang="en-GB" dirty="0" err="1"/>
              <a:t>softwar</a:t>
            </a:r>
            <a:r>
              <a:rPr lang="en-GB" b="1" dirty="0" err="1"/>
              <a:t>E</a:t>
            </a:r>
            <a:r>
              <a:rPr lang="en-GB" dirty="0"/>
              <a:t> </a:t>
            </a:r>
            <a:r>
              <a:rPr lang="en-GB" b="1" dirty="0"/>
              <a:t>F</a:t>
            </a:r>
            <a:r>
              <a:rPr lang="en-GB" dirty="0"/>
              <a:t>or the Higher </a:t>
            </a:r>
            <a:r>
              <a:rPr lang="en-GB" b="1" dirty="0"/>
              <a:t>E</a:t>
            </a:r>
            <a:r>
              <a:rPr lang="en-GB" dirty="0"/>
              <a:t>ducation </a:t>
            </a:r>
            <a:r>
              <a:rPr lang="en-GB" b="1" dirty="0"/>
              <a:t>A</a:t>
            </a:r>
            <a:r>
              <a:rPr lang="en-GB" dirty="0"/>
              <a:t>nd </a:t>
            </a:r>
            <a:r>
              <a:rPr lang="en-GB" b="1" dirty="0"/>
              <a:t>THE</a:t>
            </a:r>
            <a:r>
              <a:rPr lang="en-GB" dirty="0"/>
              <a:t> </a:t>
            </a:r>
            <a:r>
              <a:rPr lang="en-GB" b="1" dirty="0"/>
              <a:t>R</a:t>
            </a:r>
            <a:r>
              <a:rPr lang="en-GB" dirty="0"/>
              <a:t>esearch </a:t>
            </a:r>
            <a:r>
              <a:rPr lang="en-GB" dirty="0" smtClean="0"/>
              <a:t>communities.(understand FLOSS)</a:t>
            </a:r>
          </a:p>
          <a:p>
            <a:pPr marL="514350" indent="-457200"/>
            <a:r>
              <a:rPr lang="en-GB" dirty="0"/>
              <a:t>M</a:t>
            </a:r>
            <a:r>
              <a:rPr lang="en-GB" dirty="0" smtClean="0"/>
              <a:t>ain target: all the French speaking research and higher education community</a:t>
            </a:r>
          </a:p>
          <a:p>
            <a:pPr marL="57150" indent="0">
              <a:buNone/>
            </a:pPr>
            <a:r>
              <a:rPr lang="en-GB" dirty="0" smtClean="0"/>
              <a:t>Plume is a good tool to disseminate software!</a:t>
            </a:r>
          </a:p>
        </p:txBody>
      </p:sp>
      <p:sp>
        <p:nvSpPr>
          <p:cNvPr id="4" name="Espace réservé du numéro de diapositive 3"/>
          <p:cNvSpPr>
            <a:spLocks noGrp="1"/>
          </p:cNvSpPr>
          <p:nvPr>
            <p:ph type="sldNum" sz="quarter" idx="12"/>
          </p:nvPr>
        </p:nvSpPr>
        <p:spPr/>
        <p:txBody>
          <a:bodyPr/>
          <a:lstStyle/>
          <a:p>
            <a:pPr>
              <a:defRPr/>
            </a:pPr>
            <a:fld id="{759F2EBE-737C-4524-8B0C-433799F1C55A}" type="slidenum">
              <a:rPr lang="fr-FR" smtClean="0"/>
              <a:pPr>
                <a:defRPr/>
              </a:pPr>
              <a:t>20</a:t>
            </a:fld>
            <a:endParaRPr lang="fr-FR"/>
          </a:p>
        </p:txBody>
      </p:sp>
      <p:sp>
        <p:nvSpPr>
          <p:cNvPr id="5" name="Espace réservé du pied de page 4"/>
          <p:cNvSpPr>
            <a:spLocks noGrp="1"/>
          </p:cNvSpPr>
          <p:nvPr>
            <p:ph type="ftr" sz="quarter" idx="11"/>
          </p:nvPr>
        </p:nvSpPr>
        <p:spPr/>
        <p:txBody>
          <a:bodyPr/>
          <a:lstStyle/>
          <a:p>
            <a:pPr>
              <a:defRPr/>
            </a:pPr>
            <a:r>
              <a:rPr lang="fr-FR" smtClean="0"/>
              <a:t>France Grilles IAC - April  2012 - Paris </a:t>
            </a:r>
            <a:endParaRPr lang="fr-FR"/>
          </a:p>
        </p:txBody>
      </p:sp>
    </p:spTree>
    <p:extLst>
      <p:ext uri="{BB962C8B-B14F-4D97-AF65-F5344CB8AC3E}">
        <p14:creationId xmlns:p14="http://schemas.microsoft.com/office/powerpoint/2010/main" val="35763750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Software production: status of our project</a:t>
            </a:r>
            <a:endParaRPr lang="en-GB" dirty="0"/>
          </a:p>
        </p:txBody>
      </p:sp>
      <p:sp>
        <p:nvSpPr>
          <p:cNvPr id="3" name="Espace réservé du contenu 2"/>
          <p:cNvSpPr>
            <a:spLocks noGrp="1"/>
          </p:cNvSpPr>
          <p:nvPr>
            <p:ph idx="1"/>
          </p:nvPr>
        </p:nvSpPr>
        <p:spPr/>
        <p:txBody>
          <a:bodyPr/>
          <a:lstStyle/>
          <a:p>
            <a:r>
              <a:rPr lang="en-GB" sz="2400" dirty="0" smtClean="0"/>
              <a:t>Grid and Cloud theme on Plume web site:</a:t>
            </a:r>
          </a:p>
          <a:p>
            <a:pPr lvl="1"/>
            <a:r>
              <a:rPr lang="en-GB" sz="2000" dirty="0" smtClean="0"/>
              <a:t>French “dissemination” cards published:</a:t>
            </a:r>
          </a:p>
          <a:p>
            <a:pPr lvl="2"/>
            <a:r>
              <a:rPr lang="en-GB" sz="2000" dirty="0" err="1" smtClean="0"/>
              <a:t>XtremWeb</a:t>
            </a:r>
            <a:r>
              <a:rPr lang="en-GB" sz="2000" dirty="0" smtClean="0"/>
              <a:t>-HEP (LAL), OAR &amp; </a:t>
            </a:r>
            <a:r>
              <a:rPr lang="en-GB" sz="2000" dirty="0" err="1" smtClean="0"/>
              <a:t>CiGri</a:t>
            </a:r>
            <a:r>
              <a:rPr lang="en-GB" sz="2000" dirty="0" smtClean="0"/>
              <a:t> (LIG), </a:t>
            </a:r>
            <a:r>
              <a:rPr lang="en-GB" sz="2000" dirty="0" err="1" smtClean="0"/>
              <a:t>APCScheduler</a:t>
            </a:r>
            <a:r>
              <a:rPr lang="en-GB" sz="2000" dirty="0" smtClean="0"/>
              <a:t> (APC), </a:t>
            </a:r>
            <a:r>
              <a:rPr lang="en-GB" sz="2000" dirty="0" err="1" smtClean="0"/>
              <a:t>Paraloop</a:t>
            </a:r>
            <a:r>
              <a:rPr lang="en-GB" sz="2000" dirty="0" smtClean="0"/>
              <a:t> (LIPM), HINTS (DSI CNRS), </a:t>
            </a:r>
          </a:p>
          <a:p>
            <a:pPr lvl="1"/>
            <a:r>
              <a:rPr lang="en-GB" sz="2000" dirty="0" smtClean="0"/>
              <a:t>English </a:t>
            </a:r>
            <a:r>
              <a:rPr lang="en-GB" sz="2000" dirty="0"/>
              <a:t>“dissemination” cards published,</a:t>
            </a:r>
          </a:p>
          <a:p>
            <a:pPr lvl="2"/>
            <a:r>
              <a:rPr lang="en-GB" sz="2000" dirty="0" err="1"/>
              <a:t>XtremWeb</a:t>
            </a:r>
            <a:r>
              <a:rPr lang="en-GB" sz="2000" dirty="0"/>
              <a:t>-HEP (LAL</a:t>
            </a:r>
            <a:r>
              <a:rPr lang="en-GB" sz="2000" dirty="0" smtClean="0"/>
              <a:t>), </a:t>
            </a:r>
            <a:r>
              <a:rPr lang="en-GB" sz="2000" dirty="0" err="1" smtClean="0"/>
              <a:t>CiGri</a:t>
            </a:r>
            <a:r>
              <a:rPr lang="en-GB" sz="2000" dirty="0" smtClean="0"/>
              <a:t> </a:t>
            </a:r>
            <a:r>
              <a:rPr lang="en-GB" sz="2000" dirty="0"/>
              <a:t>(LIG</a:t>
            </a:r>
            <a:r>
              <a:rPr lang="en-GB" sz="2000" dirty="0" smtClean="0"/>
              <a:t>),</a:t>
            </a:r>
            <a:r>
              <a:rPr lang="en-GB" sz="2000" dirty="0"/>
              <a:t> </a:t>
            </a:r>
            <a:r>
              <a:rPr lang="en-GB" sz="2000" dirty="0" err="1"/>
              <a:t>Paraloop</a:t>
            </a:r>
            <a:r>
              <a:rPr lang="en-GB" sz="2000" dirty="0"/>
              <a:t> (LIPM), HINTS (DSI CNRS</a:t>
            </a:r>
            <a:r>
              <a:rPr lang="en-GB" sz="2000" dirty="0" smtClean="0"/>
              <a:t>),</a:t>
            </a:r>
          </a:p>
          <a:p>
            <a:pPr lvl="1"/>
            <a:r>
              <a:rPr lang="en-GB" sz="2000" dirty="0" smtClean="0"/>
              <a:t>a few in </a:t>
            </a:r>
            <a:r>
              <a:rPr lang="en-GB" sz="2000" dirty="0"/>
              <a:t>work </a:t>
            </a:r>
            <a:r>
              <a:rPr lang="en-GB" sz="2000" dirty="0" smtClean="0"/>
              <a:t>DIET, JSAGA, Lavoisier.</a:t>
            </a:r>
          </a:p>
          <a:p>
            <a:r>
              <a:rPr lang="en-GB" sz="2400" dirty="0"/>
              <a:t>We use also Plume to set up France Grilles catalogue of production software (see operation presentation).</a:t>
            </a:r>
          </a:p>
          <a:p>
            <a:pPr lvl="1"/>
            <a:r>
              <a:rPr lang="en-GB" sz="2000" dirty="0" err="1"/>
              <a:t>iRODS</a:t>
            </a:r>
            <a:r>
              <a:rPr lang="en-GB" sz="2000" dirty="0"/>
              <a:t>, DIRAC, EGI Application Database French description cards e.g</a:t>
            </a:r>
            <a:r>
              <a:rPr lang="en-GB" sz="2000" dirty="0" smtClean="0"/>
              <a:t>.</a:t>
            </a:r>
            <a:endParaRPr lang="en-GB" sz="2400" dirty="0" smtClean="0"/>
          </a:p>
          <a:p>
            <a:r>
              <a:rPr lang="en-GB" sz="2400" dirty="0" smtClean="0"/>
              <a:t>We need to advertise and convince people to participate!</a:t>
            </a:r>
          </a:p>
          <a:p>
            <a:pPr marL="0" indent="0">
              <a:buNone/>
            </a:pPr>
            <a:endParaRPr lang="en-GB" dirty="0"/>
          </a:p>
        </p:txBody>
      </p:sp>
      <p:sp>
        <p:nvSpPr>
          <p:cNvPr id="4" name="Espace réservé du numéro de diapositive 3"/>
          <p:cNvSpPr>
            <a:spLocks noGrp="1"/>
          </p:cNvSpPr>
          <p:nvPr>
            <p:ph type="sldNum" sz="quarter" idx="12"/>
          </p:nvPr>
        </p:nvSpPr>
        <p:spPr/>
        <p:txBody>
          <a:bodyPr/>
          <a:lstStyle/>
          <a:p>
            <a:pPr>
              <a:defRPr/>
            </a:pPr>
            <a:fld id="{759F2EBE-737C-4524-8B0C-433799F1C55A}" type="slidenum">
              <a:rPr lang="fr-FR" smtClean="0"/>
              <a:pPr>
                <a:defRPr/>
              </a:pPr>
              <a:t>21</a:t>
            </a:fld>
            <a:endParaRPr lang="fr-FR"/>
          </a:p>
        </p:txBody>
      </p:sp>
      <p:sp>
        <p:nvSpPr>
          <p:cNvPr id="5" name="Espace réservé du pied de page 4"/>
          <p:cNvSpPr>
            <a:spLocks noGrp="1"/>
          </p:cNvSpPr>
          <p:nvPr>
            <p:ph type="ftr" sz="quarter" idx="11"/>
          </p:nvPr>
        </p:nvSpPr>
        <p:spPr/>
        <p:txBody>
          <a:bodyPr/>
          <a:lstStyle/>
          <a:p>
            <a:pPr>
              <a:defRPr/>
            </a:pPr>
            <a:r>
              <a:rPr lang="fr-FR" dirty="0" smtClean="0"/>
              <a:t>France Grilles IAC - April  2012 - Paris </a:t>
            </a:r>
            <a:endParaRPr lang="fr-FR" dirty="0"/>
          </a:p>
        </p:txBody>
      </p:sp>
    </p:spTree>
    <p:extLst>
      <p:ext uri="{BB962C8B-B14F-4D97-AF65-F5344CB8AC3E}">
        <p14:creationId xmlns:p14="http://schemas.microsoft.com/office/powerpoint/2010/main" val="28227816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Training</a:t>
            </a:r>
            <a:endParaRPr lang="en-GB" dirty="0"/>
          </a:p>
        </p:txBody>
      </p:sp>
      <p:sp>
        <p:nvSpPr>
          <p:cNvPr id="3" name="Espace réservé du contenu 2"/>
          <p:cNvSpPr>
            <a:spLocks noGrp="1"/>
          </p:cNvSpPr>
          <p:nvPr>
            <p:ph idx="1"/>
          </p:nvPr>
        </p:nvSpPr>
        <p:spPr/>
        <p:txBody>
          <a:bodyPr/>
          <a:lstStyle/>
          <a:p>
            <a:r>
              <a:rPr lang="en-GB" sz="2800" dirty="0" smtClean="0"/>
              <a:t>April 2010 - March 2011: 176 trainees / 18 days of training</a:t>
            </a:r>
          </a:p>
          <a:p>
            <a:pPr lvl="1"/>
            <a:r>
              <a:rPr lang="en-GB" dirty="0" smtClean="0"/>
              <a:t>of which 3 Dirac and 1 cloud.</a:t>
            </a:r>
          </a:p>
          <a:p>
            <a:r>
              <a:rPr lang="en-GB" sz="2800" dirty="0" smtClean="0"/>
              <a:t>April 2011 – April 2012: 215 trainees / 25 days of training.</a:t>
            </a:r>
          </a:p>
          <a:p>
            <a:pPr lvl="1"/>
            <a:r>
              <a:rPr lang="en-GB" dirty="0" smtClean="0"/>
              <a:t>of which  52 trainees users and administrators / 9 days in Vietnam,</a:t>
            </a:r>
          </a:p>
          <a:p>
            <a:pPr lvl="1"/>
            <a:r>
              <a:rPr lang="en-GB" dirty="0" smtClean="0"/>
              <a:t>of which 2 cloud, 1 DIRAC, 1 </a:t>
            </a:r>
            <a:r>
              <a:rPr lang="en-GB" dirty="0" err="1" smtClean="0"/>
              <a:t>Gatelab</a:t>
            </a:r>
            <a:r>
              <a:rPr lang="en-GB" dirty="0" smtClean="0"/>
              <a:t>.</a:t>
            </a:r>
          </a:p>
          <a:p>
            <a:r>
              <a:rPr lang="en-GB" sz="2800" dirty="0" smtClean="0"/>
              <a:t>Planned: 2 other tutorials in June.</a:t>
            </a:r>
          </a:p>
          <a:p>
            <a:r>
              <a:rPr lang="en-GB" sz="2800" dirty="0" smtClean="0"/>
              <a:t>Questionnaire shows that training is important!</a:t>
            </a:r>
            <a:endParaRPr lang="en-GB" sz="2800" dirty="0"/>
          </a:p>
        </p:txBody>
      </p:sp>
      <p:sp>
        <p:nvSpPr>
          <p:cNvPr id="4" name="Espace réservé du numéro de diapositive 3"/>
          <p:cNvSpPr>
            <a:spLocks noGrp="1"/>
          </p:cNvSpPr>
          <p:nvPr>
            <p:ph type="sldNum" sz="quarter" idx="12"/>
          </p:nvPr>
        </p:nvSpPr>
        <p:spPr/>
        <p:txBody>
          <a:bodyPr/>
          <a:lstStyle/>
          <a:p>
            <a:pPr>
              <a:defRPr/>
            </a:pPr>
            <a:fld id="{759F2EBE-737C-4524-8B0C-433799F1C55A}" type="slidenum">
              <a:rPr lang="fr-FR" smtClean="0"/>
              <a:pPr>
                <a:defRPr/>
              </a:pPr>
              <a:t>22</a:t>
            </a:fld>
            <a:endParaRPr lang="fr-FR"/>
          </a:p>
        </p:txBody>
      </p:sp>
      <p:sp>
        <p:nvSpPr>
          <p:cNvPr id="5" name="Espace réservé du pied de page 4"/>
          <p:cNvSpPr>
            <a:spLocks noGrp="1"/>
          </p:cNvSpPr>
          <p:nvPr>
            <p:ph type="ftr" sz="quarter" idx="11"/>
          </p:nvPr>
        </p:nvSpPr>
        <p:spPr/>
        <p:txBody>
          <a:bodyPr/>
          <a:lstStyle/>
          <a:p>
            <a:pPr>
              <a:defRPr/>
            </a:pPr>
            <a:r>
              <a:rPr lang="fr-FR" smtClean="0"/>
              <a:t>France Grilles IAC - April  2012 - Paris </a:t>
            </a:r>
            <a:endParaRPr lang="fr-FR"/>
          </a:p>
        </p:txBody>
      </p:sp>
    </p:spTree>
    <p:extLst>
      <p:ext uri="{BB962C8B-B14F-4D97-AF65-F5344CB8AC3E}">
        <p14:creationId xmlns:p14="http://schemas.microsoft.com/office/powerpoint/2010/main" val="8409103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a:t>W</a:t>
            </a:r>
            <a:r>
              <a:rPr lang="en-GB" dirty="0" smtClean="0"/>
              <a:t>hat about students?</a:t>
            </a:r>
            <a:endParaRPr lang="en-GB" dirty="0"/>
          </a:p>
        </p:txBody>
      </p:sp>
      <p:sp>
        <p:nvSpPr>
          <p:cNvPr id="3" name="Espace réservé du contenu 2"/>
          <p:cNvSpPr>
            <a:spLocks noGrp="1"/>
          </p:cNvSpPr>
          <p:nvPr>
            <p:ph idx="1"/>
          </p:nvPr>
        </p:nvSpPr>
        <p:spPr/>
        <p:txBody>
          <a:bodyPr/>
          <a:lstStyle/>
          <a:p>
            <a:r>
              <a:rPr lang="en-GB" dirty="0" smtClean="0"/>
              <a:t>Following a few requests, France Grilles and GRID2-FR set up a procedure and a certificate category (specific OU) for academic students in the framework of a </a:t>
            </a:r>
            <a:r>
              <a:rPr lang="en-GB" dirty="0" err="1" smtClean="0"/>
              <a:t>cursus</a:t>
            </a:r>
            <a:r>
              <a:rPr lang="en-GB" dirty="0" smtClean="0"/>
              <a:t>.</a:t>
            </a:r>
          </a:p>
          <a:p>
            <a:r>
              <a:rPr lang="en-GB" dirty="0" smtClean="0"/>
              <a:t>Almost ready!</a:t>
            </a:r>
          </a:p>
          <a:p>
            <a:r>
              <a:rPr lang="en-GB" dirty="0" smtClean="0"/>
              <a:t>It will be available for the next school year.</a:t>
            </a:r>
          </a:p>
          <a:p>
            <a:pPr lvl="1"/>
            <a:r>
              <a:rPr lang="en-GB" dirty="0" smtClean="0"/>
              <a:t>work experiences within labs are considered as employment and still possible since long time.</a:t>
            </a:r>
            <a:endParaRPr lang="en-GB" dirty="0"/>
          </a:p>
        </p:txBody>
      </p:sp>
      <p:sp>
        <p:nvSpPr>
          <p:cNvPr id="4" name="Espace réservé du numéro de diapositive 3"/>
          <p:cNvSpPr>
            <a:spLocks noGrp="1"/>
          </p:cNvSpPr>
          <p:nvPr>
            <p:ph type="sldNum" sz="quarter" idx="12"/>
          </p:nvPr>
        </p:nvSpPr>
        <p:spPr/>
        <p:txBody>
          <a:bodyPr/>
          <a:lstStyle/>
          <a:p>
            <a:pPr>
              <a:defRPr/>
            </a:pPr>
            <a:fld id="{759F2EBE-737C-4524-8B0C-433799F1C55A}" type="slidenum">
              <a:rPr lang="fr-FR" smtClean="0"/>
              <a:pPr>
                <a:defRPr/>
              </a:pPr>
              <a:t>23</a:t>
            </a:fld>
            <a:endParaRPr lang="fr-FR"/>
          </a:p>
        </p:txBody>
      </p:sp>
      <p:sp>
        <p:nvSpPr>
          <p:cNvPr id="5" name="Espace réservé du pied de page 4"/>
          <p:cNvSpPr>
            <a:spLocks noGrp="1"/>
          </p:cNvSpPr>
          <p:nvPr>
            <p:ph type="ftr" sz="quarter" idx="11"/>
          </p:nvPr>
        </p:nvSpPr>
        <p:spPr/>
        <p:txBody>
          <a:bodyPr/>
          <a:lstStyle/>
          <a:p>
            <a:pPr>
              <a:defRPr/>
            </a:pPr>
            <a:r>
              <a:rPr lang="fr-FR" smtClean="0"/>
              <a:t>France Grilles IAC - April  2012 - Paris </a:t>
            </a:r>
            <a:endParaRPr lang="fr-FR"/>
          </a:p>
        </p:txBody>
      </p:sp>
    </p:spTree>
    <p:extLst>
      <p:ext uri="{BB962C8B-B14F-4D97-AF65-F5344CB8AC3E}">
        <p14:creationId xmlns:p14="http://schemas.microsoft.com/office/powerpoint/2010/main" val="34044451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Reaching</a:t>
            </a:r>
            <a:r>
              <a:rPr lang="fr-FR" dirty="0" smtClean="0"/>
              <a:t> out  new</a:t>
            </a:r>
            <a:r>
              <a:rPr lang="en-GB" dirty="0" smtClean="0"/>
              <a:t> users</a:t>
            </a:r>
            <a:r>
              <a:rPr lang="fr-FR" dirty="0" smtClean="0"/>
              <a:t>: </a:t>
            </a:r>
            <a:r>
              <a:rPr lang="en-GB" dirty="0" smtClean="0"/>
              <a:t>development</a:t>
            </a:r>
            <a:r>
              <a:rPr lang="fr-FR" dirty="0" smtClean="0"/>
              <a:t> of</a:t>
            </a:r>
            <a:r>
              <a:rPr lang="en-GB" dirty="0" smtClean="0"/>
              <a:t> our</a:t>
            </a:r>
            <a:r>
              <a:rPr lang="fr-FR" dirty="0" smtClean="0"/>
              <a:t> networks</a:t>
            </a:r>
            <a:r>
              <a:rPr lang="en-GB" dirty="0" smtClean="0"/>
              <a:t> </a:t>
            </a:r>
            <a:endParaRPr lang="en-GB" dirty="0"/>
          </a:p>
        </p:txBody>
      </p:sp>
      <p:sp>
        <p:nvSpPr>
          <p:cNvPr id="3" name="Espace réservé du contenu 2"/>
          <p:cNvSpPr>
            <a:spLocks noGrp="1"/>
          </p:cNvSpPr>
          <p:nvPr>
            <p:ph idx="1"/>
          </p:nvPr>
        </p:nvSpPr>
        <p:spPr/>
        <p:txBody>
          <a:bodyPr/>
          <a:lstStyle/>
          <a:p>
            <a:r>
              <a:rPr lang="en-GB" dirty="0"/>
              <a:t>Through</a:t>
            </a:r>
            <a:r>
              <a:rPr lang="fr-FR" dirty="0"/>
              <a:t> </a:t>
            </a:r>
            <a:r>
              <a:rPr lang="en-GB" dirty="0"/>
              <a:t>specific</a:t>
            </a:r>
            <a:r>
              <a:rPr lang="fr-FR" dirty="0"/>
              <a:t> pages of </a:t>
            </a:r>
            <a:r>
              <a:rPr lang="en-GB" dirty="0"/>
              <a:t>our</a:t>
            </a:r>
            <a:r>
              <a:rPr lang="fr-FR" dirty="0"/>
              <a:t> web </a:t>
            </a:r>
            <a:r>
              <a:rPr lang="fr-FR" dirty="0" smtClean="0"/>
              <a:t>site.</a:t>
            </a:r>
            <a:endParaRPr lang="en-GB" dirty="0" smtClean="0"/>
          </a:p>
          <a:p>
            <a:r>
              <a:rPr lang="en-GB" dirty="0" smtClean="0"/>
              <a:t>Within</a:t>
            </a:r>
            <a:r>
              <a:rPr lang="fr-FR" dirty="0" smtClean="0"/>
              <a:t> user </a:t>
            </a:r>
            <a:r>
              <a:rPr lang="en-GB" dirty="0" smtClean="0"/>
              <a:t>communities</a:t>
            </a:r>
            <a:r>
              <a:rPr lang="fr-FR" dirty="0" smtClean="0"/>
              <a:t>: </a:t>
            </a:r>
          </a:p>
          <a:p>
            <a:pPr lvl="1"/>
            <a:r>
              <a:rPr lang="fr-FR" dirty="0" smtClean="0"/>
              <a:t>top-down and </a:t>
            </a:r>
            <a:r>
              <a:rPr lang="en-GB" dirty="0" smtClean="0"/>
              <a:t>bottom</a:t>
            </a:r>
            <a:r>
              <a:rPr lang="fr-FR" dirty="0"/>
              <a:t>-</a:t>
            </a:r>
            <a:r>
              <a:rPr lang="fr-FR" dirty="0" smtClean="0"/>
              <a:t>up </a:t>
            </a:r>
            <a:r>
              <a:rPr lang="en-GB" dirty="0" smtClean="0"/>
              <a:t>at</a:t>
            </a:r>
            <a:r>
              <a:rPr lang="fr-FR" dirty="0" smtClean="0"/>
              <a:t> the </a:t>
            </a:r>
            <a:r>
              <a:rPr lang="en-GB" dirty="0" smtClean="0"/>
              <a:t>same</a:t>
            </a:r>
            <a:r>
              <a:rPr lang="fr-FR" dirty="0" smtClean="0"/>
              <a:t> time </a:t>
            </a:r>
            <a:r>
              <a:rPr lang="en-GB" dirty="0" smtClean="0"/>
              <a:t>when </a:t>
            </a:r>
            <a:r>
              <a:rPr lang="fr-FR" dirty="0" smtClean="0"/>
              <a:t>possible!</a:t>
            </a:r>
          </a:p>
          <a:p>
            <a:pPr lvl="1"/>
            <a:r>
              <a:rPr lang="fr-FR" dirty="0" smtClean="0"/>
              <a:t>ESFRI and </a:t>
            </a:r>
            <a:r>
              <a:rPr lang="en-GB" dirty="0" smtClean="0"/>
              <a:t>organisms with </a:t>
            </a:r>
            <a:r>
              <a:rPr lang="fr-FR" dirty="0" smtClean="0"/>
              <a:t>the help of EGI.eu and in collaboration </a:t>
            </a:r>
            <a:r>
              <a:rPr lang="en-GB" dirty="0" smtClean="0"/>
              <a:t>with other NGIs</a:t>
            </a:r>
            <a:r>
              <a:rPr lang="fr-FR" dirty="0" smtClean="0"/>
              <a:t> (</a:t>
            </a:r>
            <a:r>
              <a:rPr lang="en-GB" dirty="0" smtClean="0"/>
              <a:t>EGI.eu CRM will help</a:t>
            </a:r>
            <a:r>
              <a:rPr lang="fr-FR" dirty="0" smtClean="0"/>
              <a:t>).</a:t>
            </a:r>
          </a:p>
          <a:p>
            <a:r>
              <a:rPr lang="en-GB" dirty="0" smtClean="0"/>
              <a:t>Through</a:t>
            </a:r>
            <a:r>
              <a:rPr lang="fr-FR" dirty="0" smtClean="0"/>
              <a:t> local </a:t>
            </a:r>
            <a:r>
              <a:rPr lang="en-GB" dirty="0" smtClean="0"/>
              <a:t>administrators</a:t>
            </a:r>
            <a:r>
              <a:rPr lang="fr-FR" dirty="0" smtClean="0"/>
              <a:t> and </a:t>
            </a:r>
            <a:r>
              <a:rPr lang="en-GB" dirty="0" smtClean="0"/>
              <a:t>professional</a:t>
            </a:r>
            <a:r>
              <a:rPr lang="fr-FR" dirty="0" smtClean="0"/>
              <a:t> networks:</a:t>
            </a:r>
          </a:p>
          <a:p>
            <a:pPr lvl="1"/>
            <a:r>
              <a:rPr lang="fr-FR" dirty="0" smtClean="0"/>
              <a:t>as </a:t>
            </a:r>
            <a:r>
              <a:rPr lang="en-GB" dirty="0" smtClean="0"/>
              <a:t>advisory</a:t>
            </a:r>
            <a:r>
              <a:rPr lang="fr-FR" dirty="0" smtClean="0"/>
              <a:t> people for </a:t>
            </a:r>
            <a:r>
              <a:rPr lang="en-GB" dirty="0" smtClean="0"/>
              <a:t>computing</a:t>
            </a:r>
            <a:r>
              <a:rPr lang="fr-FR" dirty="0" smtClean="0"/>
              <a:t> in the </a:t>
            </a:r>
            <a:r>
              <a:rPr lang="en-GB" dirty="0" smtClean="0"/>
              <a:t>labs.</a:t>
            </a:r>
          </a:p>
        </p:txBody>
      </p:sp>
      <p:sp>
        <p:nvSpPr>
          <p:cNvPr id="4" name="Espace réservé du numéro de diapositive 3"/>
          <p:cNvSpPr>
            <a:spLocks noGrp="1"/>
          </p:cNvSpPr>
          <p:nvPr>
            <p:ph type="sldNum" sz="quarter" idx="12"/>
          </p:nvPr>
        </p:nvSpPr>
        <p:spPr/>
        <p:txBody>
          <a:bodyPr/>
          <a:lstStyle/>
          <a:p>
            <a:pPr>
              <a:defRPr/>
            </a:pPr>
            <a:fld id="{759F2EBE-737C-4524-8B0C-433799F1C55A}" type="slidenum">
              <a:rPr lang="fr-FR" smtClean="0"/>
              <a:pPr>
                <a:defRPr/>
              </a:pPr>
              <a:t>24</a:t>
            </a:fld>
            <a:endParaRPr lang="fr-FR"/>
          </a:p>
        </p:txBody>
      </p:sp>
      <p:sp>
        <p:nvSpPr>
          <p:cNvPr id="5" name="Espace réservé du pied de page 4"/>
          <p:cNvSpPr>
            <a:spLocks noGrp="1"/>
          </p:cNvSpPr>
          <p:nvPr>
            <p:ph type="ftr" sz="quarter" idx="11"/>
          </p:nvPr>
        </p:nvSpPr>
        <p:spPr/>
        <p:txBody>
          <a:bodyPr/>
          <a:lstStyle/>
          <a:p>
            <a:pPr>
              <a:defRPr/>
            </a:pPr>
            <a:r>
              <a:rPr lang="fr-FR" smtClean="0"/>
              <a:t>France Grilles IAC - April  2012 - Paris </a:t>
            </a:r>
            <a:endParaRPr lang="fr-FR"/>
          </a:p>
        </p:txBody>
      </p:sp>
    </p:spTree>
    <p:extLst>
      <p:ext uri="{BB962C8B-B14F-4D97-AF65-F5344CB8AC3E}">
        <p14:creationId xmlns:p14="http://schemas.microsoft.com/office/powerpoint/2010/main" val="17680164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Booths at conferences and networks contacts</a:t>
            </a:r>
            <a:endParaRPr lang="en-GB" dirty="0"/>
          </a:p>
        </p:txBody>
      </p:sp>
      <p:sp>
        <p:nvSpPr>
          <p:cNvPr id="3" name="Espace réservé du contenu 2"/>
          <p:cNvSpPr>
            <a:spLocks noGrp="1"/>
          </p:cNvSpPr>
          <p:nvPr>
            <p:ph idx="1"/>
          </p:nvPr>
        </p:nvSpPr>
        <p:spPr/>
        <p:txBody>
          <a:bodyPr/>
          <a:lstStyle/>
          <a:p>
            <a:r>
              <a:rPr lang="en-GB" dirty="0"/>
              <a:t>W</a:t>
            </a:r>
            <a:r>
              <a:rPr lang="en-GB" dirty="0" smtClean="0"/>
              <a:t>e attended JRES (French administrators conference, &gt; 1000 attendees, many contacts).</a:t>
            </a:r>
          </a:p>
          <a:p>
            <a:r>
              <a:rPr lang="en-GB" dirty="0"/>
              <a:t>W</a:t>
            </a:r>
            <a:r>
              <a:rPr lang="en-GB" dirty="0" smtClean="0"/>
              <a:t>e are involved in the Plume technical team, in the RESINFO team, in the future database academic professional network.</a:t>
            </a:r>
          </a:p>
          <a:p>
            <a:r>
              <a:rPr lang="en-GB" dirty="0" smtClean="0"/>
              <a:t>They all give us opportunities to advertise France Grilles!</a:t>
            </a:r>
            <a:endParaRPr lang="en-GB" dirty="0"/>
          </a:p>
        </p:txBody>
      </p:sp>
      <p:sp>
        <p:nvSpPr>
          <p:cNvPr id="4" name="Espace réservé du numéro de diapositive 3"/>
          <p:cNvSpPr>
            <a:spLocks noGrp="1"/>
          </p:cNvSpPr>
          <p:nvPr>
            <p:ph type="sldNum" sz="quarter" idx="12"/>
          </p:nvPr>
        </p:nvSpPr>
        <p:spPr/>
        <p:txBody>
          <a:bodyPr/>
          <a:lstStyle/>
          <a:p>
            <a:pPr>
              <a:defRPr/>
            </a:pPr>
            <a:fld id="{759F2EBE-737C-4524-8B0C-433799F1C55A}" type="slidenum">
              <a:rPr lang="fr-FR" smtClean="0"/>
              <a:pPr>
                <a:defRPr/>
              </a:pPr>
              <a:t>25</a:t>
            </a:fld>
            <a:endParaRPr lang="fr-FR"/>
          </a:p>
        </p:txBody>
      </p:sp>
      <p:sp>
        <p:nvSpPr>
          <p:cNvPr id="5" name="Espace réservé du pied de page 4"/>
          <p:cNvSpPr>
            <a:spLocks noGrp="1"/>
          </p:cNvSpPr>
          <p:nvPr>
            <p:ph type="ftr" sz="quarter" idx="11"/>
          </p:nvPr>
        </p:nvSpPr>
        <p:spPr/>
        <p:txBody>
          <a:bodyPr/>
          <a:lstStyle/>
          <a:p>
            <a:pPr>
              <a:defRPr/>
            </a:pPr>
            <a:r>
              <a:rPr lang="fr-FR" smtClean="0"/>
              <a:t>France Grilles IAC - April  2012 - Paris </a:t>
            </a:r>
            <a:endParaRPr lang="fr-FR"/>
          </a:p>
        </p:txBody>
      </p:sp>
    </p:spTree>
    <p:extLst>
      <p:ext uri="{BB962C8B-B14F-4D97-AF65-F5344CB8AC3E}">
        <p14:creationId xmlns:p14="http://schemas.microsoft.com/office/powerpoint/2010/main" val="23897102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Welcome new users!</a:t>
            </a:r>
            <a:endParaRPr lang="en-GB" dirty="0"/>
          </a:p>
        </p:txBody>
      </p:sp>
      <p:sp>
        <p:nvSpPr>
          <p:cNvPr id="3" name="Espace réservé du contenu 2"/>
          <p:cNvSpPr>
            <a:spLocks noGrp="1"/>
          </p:cNvSpPr>
          <p:nvPr>
            <p:ph idx="1"/>
          </p:nvPr>
        </p:nvSpPr>
        <p:spPr/>
        <p:txBody>
          <a:bodyPr/>
          <a:lstStyle/>
          <a:p>
            <a:r>
              <a:rPr lang="en-US" dirty="0"/>
              <a:t>Most </a:t>
            </a:r>
            <a:r>
              <a:rPr lang="en-US" dirty="0" smtClean="0"/>
              <a:t>newcomers </a:t>
            </a:r>
            <a:r>
              <a:rPr lang="en-US" dirty="0"/>
              <a:t>join existing </a:t>
            </a:r>
            <a:r>
              <a:rPr lang="en-US" dirty="0" smtClean="0"/>
              <a:t>communities.</a:t>
            </a:r>
            <a:endParaRPr lang="en-US" dirty="0"/>
          </a:p>
          <a:p>
            <a:pPr lvl="1"/>
            <a:r>
              <a:rPr lang="en-US" dirty="0" smtClean="0"/>
              <a:t>They contact </a:t>
            </a:r>
            <a:r>
              <a:rPr lang="en-US" dirty="0"/>
              <a:t>directly a site/VO and enter the grid!</a:t>
            </a:r>
          </a:p>
          <a:p>
            <a:pPr lvl="1"/>
            <a:r>
              <a:rPr lang="en-GB" dirty="0"/>
              <a:t>W</a:t>
            </a:r>
            <a:r>
              <a:rPr lang="en-GB" dirty="0" smtClean="0"/>
              <a:t>e</a:t>
            </a:r>
            <a:r>
              <a:rPr lang="fr-FR" dirty="0" smtClean="0"/>
              <a:t> </a:t>
            </a:r>
            <a:r>
              <a:rPr lang="fr-FR" dirty="0"/>
              <a:t>do not </a:t>
            </a:r>
            <a:r>
              <a:rPr lang="en-GB" dirty="0"/>
              <a:t>see them!</a:t>
            </a:r>
          </a:p>
          <a:p>
            <a:r>
              <a:rPr lang="en-US" dirty="0" smtClean="0"/>
              <a:t>Other newcomers </a:t>
            </a:r>
            <a:r>
              <a:rPr lang="en-US" dirty="0"/>
              <a:t>are requesting access to the infrastructure </a:t>
            </a:r>
            <a:r>
              <a:rPr lang="en-US" dirty="0" smtClean="0"/>
              <a:t>through:</a:t>
            </a:r>
          </a:p>
          <a:p>
            <a:pPr lvl="1"/>
            <a:r>
              <a:rPr lang="en-US" dirty="0" smtClean="0"/>
              <a:t>the </a:t>
            </a:r>
            <a:r>
              <a:rPr lang="en-US" dirty="0"/>
              <a:t>FG web </a:t>
            </a:r>
            <a:r>
              <a:rPr lang="en-US" dirty="0" smtClean="0"/>
              <a:t>site (improved this year),</a:t>
            </a:r>
          </a:p>
          <a:p>
            <a:pPr lvl="1"/>
            <a:r>
              <a:rPr lang="en-US" dirty="0" smtClean="0"/>
              <a:t>a GRID2-FR </a:t>
            </a:r>
            <a:r>
              <a:rPr lang="en-US" dirty="0"/>
              <a:t>certificate request </a:t>
            </a:r>
            <a:r>
              <a:rPr lang="en-US" dirty="0" smtClean="0"/>
              <a:t>(information exchange  established with GRID2-FR),</a:t>
            </a:r>
          </a:p>
          <a:p>
            <a:pPr lvl="1"/>
            <a:r>
              <a:rPr lang="en-US" dirty="0" smtClean="0"/>
              <a:t>Word </a:t>
            </a:r>
            <a:r>
              <a:rPr lang="en-US" dirty="0"/>
              <a:t>of </a:t>
            </a:r>
            <a:r>
              <a:rPr lang="en-US" dirty="0" smtClean="0"/>
              <a:t>mouth.</a:t>
            </a:r>
          </a:p>
        </p:txBody>
      </p:sp>
      <p:sp>
        <p:nvSpPr>
          <p:cNvPr id="4" name="Espace réservé du numéro de diapositive 3"/>
          <p:cNvSpPr>
            <a:spLocks noGrp="1"/>
          </p:cNvSpPr>
          <p:nvPr>
            <p:ph type="sldNum" sz="quarter" idx="12"/>
          </p:nvPr>
        </p:nvSpPr>
        <p:spPr/>
        <p:txBody>
          <a:bodyPr/>
          <a:lstStyle/>
          <a:p>
            <a:pPr>
              <a:defRPr/>
            </a:pPr>
            <a:fld id="{759F2EBE-737C-4524-8B0C-433799F1C55A}" type="slidenum">
              <a:rPr lang="fr-FR" smtClean="0"/>
              <a:pPr>
                <a:defRPr/>
              </a:pPr>
              <a:t>26</a:t>
            </a:fld>
            <a:endParaRPr lang="fr-FR"/>
          </a:p>
        </p:txBody>
      </p:sp>
      <p:sp>
        <p:nvSpPr>
          <p:cNvPr id="5" name="Espace réservé du pied de page 4"/>
          <p:cNvSpPr>
            <a:spLocks noGrp="1"/>
          </p:cNvSpPr>
          <p:nvPr>
            <p:ph type="ftr" sz="quarter" idx="11"/>
          </p:nvPr>
        </p:nvSpPr>
        <p:spPr/>
        <p:txBody>
          <a:bodyPr/>
          <a:lstStyle/>
          <a:p>
            <a:pPr>
              <a:defRPr/>
            </a:pPr>
            <a:r>
              <a:rPr lang="fr-FR" smtClean="0"/>
              <a:t>France Grilles IAC - April  2012 - Paris </a:t>
            </a:r>
            <a:endParaRPr lang="fr-FR"/>
          </a:p>
        </p:txBody>
      </p:sp>
    </p:spTree>
    <p:extLst>
      <p:ext uri="{BB962C8B-B14F-4D97-AF65-F5344CB8AC3E}">
        <p14:creationId xmlns:p14="http://schemas.microsoft.com/office/powerpoint/2010/main" val="34907861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First steps to better welcome new users:</a:t>
            </a:r>
            <a:endParaRPr lang="en-GB" dirty="0"/>
          </a:p>
        </p:txBody>
      </p:sp>
      <p:sp>
        <p:nvSpPr>
          <p:cNvPr id="3" name="Espace réservé du contenu 2"/>
          <p:cNvSpPr>
            <a:spLocks noGrp="1"/>
          </p:cNvSpPr>
          <p:nvPr>
            <p:ph idx="1"/>
          </p:nvPr>
        </p:nvSpPr>
        <p:spPr/>
        <p:txBody>
          <a:bodyPr/>
          <a:lstStyle/>
          <a:p>
            <a:r>
              <a:rPr lang="en-GB" dirty="0"/>
              <a:t>P</a:t>
            </a:r>
            <a:r>
              <a:rPr lang="en-GB" dirty="0" smtClean="0"/>
              <a:t>rocedure </a:t>
            </a:r>
            <a:r>
              <a:rPr lang="en-GB" dirty="0"/>
              <a:t>set up to welcome new users </a:t>
            </a:r>
            <a:r>
              <a:rPr lang="en-GB" dirty="0" smtClean="0"/>
              <a:t>in </a:t>
            </a:r>
            <a:r>
              <a:rPr lang="en-GB" dirty="0"/>
              <a:t>collaboration with technical </a:t>
            </a:r>
            <a:r>
              <a:rPr lang="en-GB" dirty="0" smtClean="0"/>
              <a:t>direction:</a:t>
            </a:r>
            <a:endParaRPr lang="en-GB" dirty="0"/>
          </a:p>
          <a:p>
            <a:pPr lvl="1"/>
            <a:r>
              <a:rPr lang="en-GB" dirty="0" smtClean="0"/>
              <a:t>a questionnaire to be filled in by new users</a:t>
            </a:r>
          </a:p>
          <a:p>
            <a:pPr lvl="2"/>
            <a:r>
              <a:rPr lang="en-GB" dirty="0" smtClean="0"/>
              <a:t>to </a:t>
            </a:r>
            <a:r>
              <a:rPr lang="en-GB" dirty="0"/>
              <a:t>describe the application</a:t>
            </a:r>
            <a:r>
              <a:rPr lang="en-GB" dirty="0" smtClean="0"/>
              <a:t>, the team/lab, their needs.</a:t>
            </a:r>
          </a:p>
          <a:p>
            <a:pPr lvl="1"/>
            <a:r>
              <a:rPr lang="en-GB" dirty="0" smtClean="0"/>
              <a:t>a simple workflow to address the question: what is the best VO, how to give them support?</a:t>
            </a:r>
          </a:p>
          <a:p>
            <a:pPr lvl="1"/>
            <a:r>
              <a:rPr lang="en-GB" dirty="0"/>
              <a:t>D</a:t>
            </a:r>
            <a:r>
              <a:rPr lang="en-GB" dirty="0" smtClean="0"/>
              <a:t>iscussion is internally recorded.</a:t>
            </a:r>
          </a:p>
          <a:p>
            <a:pPr lvl="1"/>
            <a:r>
              <a:rPr lang="en-GB" dirty="0"/>
              <a:t>T</a:t>
            </a:r>
            <a:r>
              <a:rPr lang="en-GB" dirty="0" smtClean="0"/>
              <a:t>he procedure is regularly improved.</a:t>
            </a:r>
          </a:p>
        </p:txBody>
      </p:sp>
      <p:sp>
        <p:nvSpPr>
          <p:cNvPr id="4" name="Espace réservé du numéro de diapositive 3"/>
          <p:cNvSpPr>
            <a:spLocks noGrp="1"/>
          </p:cNvSpPr>
          <p:nvPr>
            <p:ph type="sldNum" sz="quarter" idx="12"/>
          </p:nvPr>
        </p:nvSpPr>
        <p:spPr/>
        <p:txBody>
          <a:bodyPr/>
          <a:lstStyle/>
          <a:p>
            <a:pPr>
              <a:defRPr/>
            </a:pPr>
            <a:fld id="{759F2EBE-737C-4524-8B0C-433799F1C55A}" type="slidenum">
              <a:rPr lang="fr-FR" smtClean="0"/>
              <a:pPr>
                <a:defRPr/>
              </a:pPr>
              <a:t>27</a:t>
            </a:fld>
            <a:endParaRPr lang="fr-FR"/>
          </a:p>
        </p:txBody>
      </p:sp>
      <p:sp>
        <p:nvSpPr>
          <p:cNvPr id="5" name="Espace réservé du pied de page 4"/>
          <p:cNvSpPr>
            <a:spLocks noGrp="1"/>
          </p:cNvSpPr>
          <p:nvPr>
            <p:ph type="ftr" sz="quarter" idx="11"/>
          </p:nvPr>
        </p:nvSpPr>
        <p:spPr/>
        <p:txBody>
          <a:bodyPr/>
          <a:lstStyle/>
          <a:p>
            <a:pPr>
              <a:defRPr/>
            </a:pPr>
            <a:r>
              <a:rPr lang="fr-FR" smtClean="0"/>
              <a:t>France Grilles IAC - April  2012 - Paris </a:t>
            </a:r>
            <a:endParaRPr lang="fr-FR"/>
          </a:p>
        </p:txBody>
      </p:sp>
    </p:spTree>
    <p:extLst>
      <p:ext uri="{BB962C8B-B14F-4D97-AF65-F5344CB8AC3E}">
        <p14:creationId xmlns:p14="http://schemas.microsoft.com/office/powerpoint/2010/main" val="15390942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Better welcome users: our national VO.</a:t>
            </a:r>
            <a:endParaRPr lang="en-GB" dirty="0"/>
          </a:p>
        </p:txBody>
      </p:sp>
      <p:sp>
        <p:nvSpPr>
          <p:cNvPr id="3" name="Espace réservé du contenu 2"/>
          <p:cNvSpPr>
            <a:spLocks noGrp="1"/>
          </p:cNvSpPr>
          <p:nvPr>
            <p:ph idx="1"/>
          </p:nvPr>
        </p:nvSpPr>
        <p:spPr/>
        <p:txBody>
          <a:bodyPr/>
          <a:lstStyle/>
          <a:p>
            <a:r>
              <a:rPr lang="en-GB" dirty="0" smtClean="0"/>
              <a:t>How to welcome new users if their discipline is not currently organised to work on the grid?</a:t>
            </a:r>
          </a:p>
          <a:p>
            <a:r>
              <a:rPr lang="en-GB" dirty="0" smtClean="0"/>
              <a:t>Operations set up a national multidisciplinary VO vo.france-grilles.fr.</a:t>
            </a:r>
          </a:p>
          <a:p>
            <a:pPr lvl="1"/>
            <a:r>
              <a:rPr lang="en-GB" dirty="0" smtClean="0"/>
              <a:t>Dirac will be soon available.</a:t>
            </a:r>
          </a:p>
          <a:p>
            <a:r>
              <a:rPr lang="en-GB" dirty="0" smtClean="0"/>
              <a:t>First users just welcomed</a:t>
            </a:r>
          </a:p>
          <a:p>
            <a:pPr lvl="1"/>
            <a:r>
              <a:rPr lang="en-GB" dirty="0" smtClean="0"/>
              <a:t>solid state physics and biodiversity.</a:t>
            </a:r>
          </a:p>
          <a:p>
            <a:pPr marL="514350" indent="-457200"/>
            <a:r>
              <a:rPr lang="en-GB" dirty="0" smtClean="0"/>
              <a:t>BUT we do not have correct user support now!</a:t>
            </a:r>
            <a:endParaRPr lang="en-GB" dirty="0"/>
          </a:p>
        </p:txBody>
      </p:sp>
      <p:sp>
        <p:nvSpPr>
          <p:cNvPr id="4" name="Espace réservé du numéro de diapositive 3"/>
          <p:cNvSpPr>
            <a:spLocks noGrp="1"/>
          </p:cNvSpPr>
          <p:nvPr>
            <p:ph type="sldNum" sz="quarter" idx="12"/>
          </p:nvPr>
        </p:nvSpPr>
        <p:spPr/>
        <p:txBody>
          <a:bodyPr/>
          <a:lstStyle/>
          <a:p>
            <a:pPr>
              <a:defRPr/>
            </a:pPr>
            <a:fld id="{759F2EBE-737C-4524-8B0C-433799F1C55A}" type="slidenum">
              <a:rPr lang="fr-FR" smtClean="0"/>
              <a:pPr>
                <a:defRPr/>
              </a:pPr>
              <a:t>28</a:t>
            </a:fld>
            <a:endParaRPr lang="fr-FR"/>
          </a:p>
        </p:txBody>
      </p:sp>
      <p:sp>
        <p:nvSpPr>
          <p:cNvPr id="5" name="Espace réservé du pied de page 4"/>
          <p:cNvSpPr>
            <a:spLocks noGrp="1"/>
          </p:cNvSpPr>
          <p:nvPr>
            <p:ph type="ftr" sz="quarter" idx="11"/>
          </p:nvPr>
        </p:nvSpPr>
        <p:spPr/>
        <p:txBody>
          <a:bodyPr/>
          <a:lstStyle/>
          <a:p>
            <a:pPr>
              <a:defRPr/>
            </a:pPr>
            <a:r>
              <a:rPr lang="fr-FR" smtClean="0"/>
              <a:t>France Grilles IAC - April  2012 - Paris </a:t>
            </a:r>
            <a:endParaRPr lang="fr-FR"/>
          </a:p>
        </p:txBody>
      </p:sp>
    </p:spTree>
    <p:extLst>
      <p:ext uri="{BB962C8B-B14F-4D97-AF65-F5344CB8AC3E}">
        <p14:creationId xmlns:p14="http://schemas.microsoft.com/office/powerpoint/2010/main" val="16482788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en-GB" dirty="0" smtClean="0">
                <a:effectLst/>
              </a:rPr>
              <a:t>New users: </a:t>
            </a:r>
            <a:r>
              <a:rPr lang="en-GB" dirty="0">
                <a:effectLst/>
              </a:rPr>
              <a:t>emergent scientific </a:t>
            </a:r>
            <a:r>
              <a:rPr lang="en-GB" dirty="0" smtClean="0">
                <a:effectLst/>
              </a:rPr>
              <a:t>communities on the grid </a:t>
            </a:r>
            <a:endParaRPr lang="en-GB" dirty="0"/>
          </a:p>
        </p:txBody>
      </p:sp>
      <p:sp>
        <p:nvSpPr>
          <p:cNvPr id="32771" name="Espace réservé du contenu 2"/>
          <p:cNvSpPr>
            <a:spLocks noGrp="1"/>
          </p:cNvSpPr>
          <p:nvPr>
            <p:ph idx="1"/>
          </p:nvPr>
        </p:nvSpPr>
        <p:spPr/>
        <p:txBody>
          <a:bodyPr/>
          <a:lstStyle/>
          <a:p>
            <a:r>
              <a:rPr lang="en-GB" noProof="0" dirty="0" smtClean="0">
                <a:ea typeface="ＭＳ Ｐゴシック" pitchFamily="34" charset="-128"/>
              </a:rPr>
              <a:t>Biodiversity, ecology:</a:t>
            </a:r>
          </a:p>
          <a:p>
            <a:pPr marL="742950" marR="0" lvl="1" indent="-285750" algn="l" defTabSz="914400" rtl="0" eaLnBrk="1" fontAlgn="base" latinLnBrk="0" hangingPunct="1">
              <a:lnSpc>
                <a:spcPct val="100000"/>
              </a:lnSpc>
              <a:spcBef>
                <a:spcPct val="20000"/>
              </a:spcBef>
              <a:spcAft>
                <a:spcPct val="0"/>
              </a:spcAft>
              <a:buClrTx/>
              <a:buSzTx/>
              <a:buFont typeface="Arial" pitchFamily="34" charset="0"/>
              <a:buChar char="–"/>
              <a:tabLst/>
              <a:defRPr/>
            </a:pPr>
            <a:r>
              <a:rPr lang="en-GB" sz="2400" kern="1200" dirty="0" smtClean="0">
                <a:solidFill>
                  <a:schemeClr val="tx1"/>
                </a:solidFill>
                <a:effectLst/>
              </a:rPr>
              <a:t>CEFE laboratory (</a:t>
            </a:r>
            <a:r>
              <a:rPr lang="fr-FR" sz="2400" kern="1200" dirty="0" smtClean="0">
                <a:solidFill>
                  <a:schemeClr val="tx1"/>
                </a:solidFill>
                <a:effectLst/>
              </a:rPr>
              <a:t>UMR 5175)</a:t>
            </a:r>
            <a:r>
              <a:rPr lang="en-GB" sz="2400" kern="1200" dirty="0" smtClean="0">
                <a:solidFill>
                  <a:schemeClr val="tx1"/>
                </a:solidFill>
                <a:effectLst/>
              </a:rPr>
              <a:t> - important biodiversity laboratory,</a:t>
            </a:r>
            <a:endParaRPr lang="en-GB" sz="2400" dirty="0" smtClean="0">
              <a:effectLst/>
            </a:endParaRPr>
          </a:p>
          <a:p>
            <a:pPr lvl="1"/>
            <a:r>
              <a:rPr lang="en-GB" sz="2400" noProof="0" dirty="0" smtClean="0">
                <a:ea typeface="ＭＳ Ｐゴシック" pitchFamily="34" charset="-128"/>
              </a:rPr>
              <a:t>INRA.</a:t>
            </a:r>
          </a:p>
          <a:p>
            <a:r>
              <a:rPr lang="en-GB" noProof="0" dirty="0" smtClean="0">
                <a:ea typeface="ＭＳ Ｐゴシック" pitchFamily="34" charset="-128"/>
              </a:rPr>
              <a:t>Solid state physics:</a:t>
            </a:r>
          </a:p>
          <a:p>
            <a:pPr lvl="1"/>
            <a:r>
              <a:rPr lang="en-GB" sz="2400" dirty="0" smtClean="0">
                <a:ea typeface="ＭＳ Ｐゴシック" pitchFamily="34" charset="-128"/>
              </a:rPr>
              <a:t>LPTM.</a:t>
            </a:r>
            <a:endParaRPr lang="en-GB" sz="2400" noProof="0" dirty="0" smtClean="0">
              <a:ea typeface="ＭＳ Ｐゴシック" pitchFamily="34" charset="-128"/>
            </a:endParaRPr>
          </a:p>
          <a:p>
            <a:r>
              <a:rPr lang="en-GB" dirty="0" smtClean="0">
                <a:ea typeface="ＭＳ Ｐゴシック" pitchFamily="34" charset="-128"/>
              </a:rPr>
              <a:t>The BEDOFIH project (European Database of High Frequency Financial Data):</a:t>
            </a:r>
          </a:p>
          <a:p>
            <a:pPr lvl="1"/>
            <a:r>
              <a:rPr lang="en-GB" sz="2400" dirty="0" err="1" smtClean="0">
                <a:ea typeface="ＭＳ Ｐゴシック" pitchFamily="34" charset="-128"/>
              </a:rPr>
              <a:t>Eurofidai</a:t>
            </a:r>
            <a:r>
              <a:rPr lang="en-GB" sz="2400" dirty="0" smtClean="0">
                <a:ea typeface="ＭＳ Ｐゴシック" pitchFamily="34" charset="-128"/>
              </a:rPr>
              <a:t>.</a:t>
            </a:r>
          </a:p>
        </p:txBody>
      </p:sp>
      <p:sp>
        <p:nvSpPr>
          <p:cNvPr id="3" name="Espace réservé du numéro de diapositive 2"/>
          <p:cNvSpPr>
            <a:spLocks noGrp="1"/>
          </p:cNvSpPr>
          <p:nvPr>
            <p:ph type="sldNum" sz="quarter" idx="12"/>
          </p:nvPr>
        </p:nvSpPr>
        <p:spPr/>
        <p:txBody>
          <a:bodyPr/>
          <a:lstStyle/>
          <a:p>
            <a:pPr>
              <a:defRPr/>
            </a:pPr>
            <a:fld id="{759F2EBE-737C-4524-8B0C-433799F1C55A}" type="slidenum">
              <a:rPr lang="fr-FR" smtClean="0"/>
              <a:pPr>
                <a:defRPr/>
              </a:pPr>
              <a:t>29</a:t>
            </a:fld>
            <a:endParaRPr lang="fr-FR"/>
          </a:p>
        </p:txBody>
      </p:sp>
      <p:sp>
        <p:nvSpPr>
          <p:cNvPr id="4" name="Espace réservé du pied de page 3"/>
          <p:cNvSpPr>
            <a:spLocks noGrp="1"/>
          </p:cNvSpPr>
          <p:nvPr>
            <p:ph type="ftr" sz="quarter" idx="11"/>
          </p:nvPr>
        </p:nvSpPr>
        <p:spPr/>
        <p:txBody>
          <a:bodyPr/>
          <a:lstStyle/>
          <a:p>
            <a:pPr>
              <a:defRPr/>
            </a:pPr>
            <a:r>
              <a:rPr lang="fr-FR" smtClean="0"/>
              <a:t>France Grilles IAC - April  2012 - Paris </a:t>
            </a:r>
            <a:endParaRPr lang="fr-F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Introduction: where we were  last year</a:t>
            </a:r>
            <a:endParaRPr lang="en-GB" dirty="0"/>
          </a:p>
        </p:txBody>
      </p:sp>
      <p:sp>
        <p:nvSpPr>
          <p:cNvPr id="3" name="Espace réservé du numéro de diapositive 2"/>
          <p:cNvSpPr>
            <a:spLocks noGrp="1"/>
          </p:cNvSpPr>
          <p:nvPr>
            <p:ph type="sldNum" sz="quarter" idx="12"/>
          </p:nvPr>
        </p:nvSpPr>
        <p:spPr/>
        <p:txBody>
          <a:bodyPr/>
          <a:lstStyle/>
          <a:p>
            <a:pPr>
              <a:defRPr/>
            </a:pPr>
            <a:fld id="{759F2EBE-737C-4524-8B0C-433799F1C55A}" type="slidenum">
              <a:rPr lang="fr-FR" smtClean="0"/>
              <a:pPr>
                <a:defRPr/>
              </a:pPr>
              <a:t>3</a:t>
            </a:fld>
            <a:endParaRPr lang="fr-FR"/>
          </a:p>
        </p:txBody>
      </p:sp>
      <p:sp>
        <p:nvSpPr>
          <p:cNvPr id="5" name="Espace réservé du pied de page 4"/>
          <p:cNvSpPr>
            <a:spLocks noGrp="1"/>
          </p:cNvSpPr>
          <p:nvPr>
            <p:ph type="ftr" sz="quarter" idx="11"/>
          </p:nvPr>
        </p:nvSpPr>
        <p:spPr/>
        <p:txBody>
          <a:bodyPr/>
          <a:lstStyle/>
          <a:p>
            <a:pPr>
              <a:defRPr/>
            </a:pPr>
            <a:r>
              <a:rPr lang="fr-FR" smtClean="0"/>
              <a:t>France Grilles IAC - April  2012 - Paris </a:t>
            </a:r>
            <a:endParaRPr lang="fr-FR"/>
          </a:p>
        </p:txBody>
      </p:sp>
      <p:pic>
        <p:nvPicPr>
          <p:cNvPr id="7" name="Espace réservé du contenu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39692" y="1844675"/>
            <a:ext cx="7064616" cy="4525963"/>
          </a:xfrm>
        </p:spPr>
      </p:pic>
    </p:spTree>
    <p:extLst>
      <p:ext uri="{BB962C8B-B14F-4D97-AF65-F5344CB8AC3E}">
        <p14:creationId xmlns:p14="http://schemas.microsoft.com/office/powerpoint/2010/main" val="39988638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Biodiversity, the CEFE application example:</a:t>
            </a:r>
            <a:endParaRPr lang="en-GB" dirty="0"/>
          </a:p>
        </p:txBody>
      </p:sp>
      <p:sp>
        <p:nvSpPr>
          <p:cNvPr id="3" name="Espace réservé du contenu 2"/>
          <p:cNvSpPr>
            <a:spLocks noGrp="1"/>
          </p:cNvSpPr>
          <p:nvPr>
            <p:ph idx="1"/>
          </p:nvPr>
        </p:nvSpPr>
        <p:spPr/>
        <p:txBody>
          <a:bodyPr/>
          <a:lstStyle/>
          <a:p>
            <a:r>
              <a:rPr lang="en-GB" sz="2400" dirty="0">
                <a:ea typeface="ＭＳ Ｐゴシック" pitchFamily="34" charset="-128"/>
                <a:hlinkClick r:id="rId2"/>
              </a:rPr>
              <a:t>CEFE laboratory (</a:t>
            </a:r>
            <a:r>
              <a:rPr lang="fr-FR" sz="2400" dirty="0">
                <a:hlinkClick r:id="rId2"/>
              </a:rPr>
              <a:t>UMR 5175 )</a:t>
            </a:r>
            <a:r>
              <a:rPr lang="en-GB" sz="2400" dirty="0">
                <a:ea typeface="ＭＳ Ｐゴシック" pitchFamily="34" charset="-128"/>
              </a:rPr>
              <a:t> - important biodiversity </a:t>
            </a:r>
            <a:r>
              <a:rPr lang="en-GB" sz="2400" dirty="0" smtClean="0">
                <a:ea typeface="ＭＳ Ｐゴシック" pitchFamily="34" charset="-128"/>
              </a:rPr>
              <a:t>lab</a:t>
            </a:r>
            <a:r>
              <a:rPr lang="fr-FR" sz="2400" dirty="0" smtClean="0"/>
              <a:t> </a:t>
            </a:r>
            <a:r>
              <a:rPr lang="fr-FR" sz="2400" dirty="0"/>
              <a:t>- EEE group :</a:t>
            </a:r>
            <a:r>
              <a:rPr lang="en-GB" sz="2400" dirty="0"/>
              <a:t> Evolutionary </a:t>
            </a:r>
            <a:r>
              <a:rPr lang="en-GB" sz="2400" dirty="0" err="1"/>
              <a:t>Epidemiolog</a:t>
            </a:r>
            <a:r>
              <a:rPr lang="fr-FR" sz="2400" dirty="0"/>
              <a:t>y application</a:t>
            </a:r>
            <a:endParaRPr lang="fr-FR" sz="2400" dirty="0" smtClean="0"/>
          </a:p>
          <a:p>
            <a:pPr lvl="1"/>
            <a:r>
              <a:rPr lang="fr-FR" sz="2000" dirty="0" smtClean="0"/>
              <a:t>Evolution </a:t>
            </a:r>
            <a:r>
              <a:rPr lang="fr-FR" sz="2000" dirty="0"/>
              <a:t>of </a:t>
            </a:r>
            <a:r>
              <a:rPr lang="en-GB" sz="2000" dirty="0" smtClean="0"/>
              <a:t>pathogen</a:t>
            </a:r>
            <a:r>
              <a:rPr lang="fr-FR" sz="2000" dirty="0" smtClean="0"/>
              <a:t> </a:t>
            </a:r>
            <a:r>
              <a:rPr lang="fr-FR" sz="2000" dirty="0"/>
              <a:t>virulence and host </a:t>
            </a:r>
            <a:r>
              <a:rPr lang="en-GB" sz="2000" dirty="0" smtClean="0"/>
              <a:t>resistance</a:t>
            </a:r>
          </a:p>
          <a:p>
            <a:pPr lvl="1"/>
            <a:r>
              <a:rPr lang="en-GB" sz="2000" dirty="0" smtClean="0"/>
              <a:t>What</a:t>
            </a:r>
            <a:r>
              <a:rPr lang="fr-FR" sz="2000" dirty="0" smtClean="0"/>
              <a:t> </a:t>
            </a:r>
            <a:r>
              <a:rPr lang="en-GB" sz="2000" dirty="0" smtClean="0"/>
              <a:t>is</a:t>
            </a:r>
            <a:r>
              <a:rPr lang="fr-FR" sz="2000" dirty="0" smtClean="0"/>
              <a:t> </a:t>
            </a:r>
            <a:r>
              <a:rPr lang="fr-FR" sz="2000" dirty="0"/>
              <a:t>the impact of the spatial (or social) structure of </a:t>
            </a:r>
            <a:r>
              <a:rPr lang="fr-FR" sz="2000" dirty="0" smtClean="0"/>
              <a:t>populations</a:t>
            </a:r>
            <a:r>
              <a:rPr lang="en-GB" sz="2000" dirty="0"/>
              <a:t> </a:t>
            </a:r>
            <a:r>
              <a:rPr lang="fr-FR" sz="2000" dirty="0" smtClean="0"/>
              <a:t>on </a:t>
            </a:r>
            <a:r>
              <a:rPr lang="fr-FR" sz="2000" dirty="0"/>
              <a:t>the </a:t>
            </a:r>
            <a:r>
              <a:rPr lang="en-GB" sz="2000" dirty="0" smtClean="0"/>
              <a:t>evolution</a:t>
            </a:r>
            <a:r>
              <a:rPr lang="fr-FR" sz="2000" dirty="0" smtClean="0"/>
              <a:t> of</a:t>
            </a:r>
            <a:r>
              <a:rPr lang="en-GB" sz="2000" dirty="0" smtClean="0"/>
              <a:t> disease severity?</a:t>
            </a:r>
          </a:p>
          <a:p>
            <a:pPr lvl="1"/>
            <a:r>
              <a:rPr lang="en-GB" sz="2000" dirty="0" smtClean="0"/>
              <a:t>Current project</a:t>
            </a:r>
            <a:r>
              <a:rPr lang="fr-FR" sz="2000" dirty="0" smtClean="0"/>
              <a:t> </a:t>
            </a:r>
            <a:r>
              <a:rPr lang="fr-FR" sz="2000" dirty="0"/>
              <a:t>: </a:t>
            </a:r>
            <a:r>
              <a:rPr lang="en-GB" sz="2000" dirty="0" smtClean="0"/>
              <a:t>evolution</a:t>
            </a:r>
            <a:r>
              <a:rPr lang="fr-FR" sz="2000" dirty="0" smtClean="0"/>
              <a:t> </a:t>
            </a:r>
            <a:r>
              <a:rPr lang="fr-FR" sz="2000" dirty="0"/>
              <a:t>of host </a:t>
            </a:r>
            <a:r>
              <a:rPr lang="en-GB" sz="2000" dirty="0" smtClean="0"/>
              <a:t>resistance</a:t>
            </a:r>
            <a:r>
              <a:rPr lang="fr-FR" sz="2000" dirty="0" smtClean="0"/>
              <a:t> </a:t>
            </a:r>
            <a:r>
              <a:rPr lang="fr-FR" sz="2000" dirty="0"/>
              <a:t>in a </a:t>
            </a:r>
            <a:r>
              <a:rPr lang="en-GB" sz="2000" dirty="0" smtClean="0"/>
              <a:t>bacteria</a:t>
            </a:r>
            <a:r>
              <a:rPr lang="fr-FR" sz="2000" dirty="0" smtClean="0"/>
              <a:t>-virus</a:t>
            </a:r>
            <a:r>
              <a:rPr lang="en-GB" sz="2000" dirty="0" smtClean="0"/>
              <a:t> </a:t>
            </a:r>
            <a:r>
              <a:rPr lang="fr-FR" sz="2000" dirty="0" smtClean="0"/>
              <a:t>interaction.</a:t>
            </a:r>
            <a:endParaRPr lang="en-GB" sz="2000" dirty="0"/>
          </a:p>
          <a:p>
            <a:pPr lvl="2"/>
            <a:r>
              <a:rPr lang="en-GB" sz="2000" dirty="0" smtClean="0"/>
              <a:t>can bacteria resist viral infection by committing </a:t>
            </a:r>
            <a:r>
              <a:rPr lang="fr-FR" sz="2000" dirty="0" smtClean="0"/>
              <a:t>suicide?</a:t>
            </a:r>
            <a:endParaRPr lang="en-GB" sz="2000" dirty="0"/>
          </a:p>
          <a:p>
            <a:pPr lvl="2"/>
            <a:r>
              <a:rPr lang="en-GB" sz="2000" dirty="0" smtClean="0"/>
              <a:t>lab experiments + models + stochastic</a:t>
            </a:r>
            <a:r>
              <a:rPr lang="fr-FR" sz="2000" dirty="0" smtClean="0"/>
              <a:t> simulations</a:t>
            </a:r>
            <a:endParaRPr lang="en-GB" sz="2000" dirty="0"/>
          </a:p>
          <a:p>
            <a:pPr lvl="2"/>
            <a:r>
              <a:rPr lang="en-GB" sz="2000" dirty="0" smtClean="0"/>
              <a:t>Grid used t</a:t>
            </a:r>
            <a:r>
              <a:rPr lang="fr-FR" sz="2000" dirty="0" smtClean="0"/>
              <a:t>o </a:t>
            </a:r>
            <a:r>
              <a:rPr lang="en-GB" sz="2000" dirty="0" smtClean="0"/>
              <a:t>compute</a:t>
            </a:r>
            <a:r>
              <a:rPr lang="fr-FR" sz="2000" dirty="0" smtClean="0"/>
              <a:t> </a:t>
            </a:r>
            <a:r>
              <a:rPr lang="en-GB" sz="2000" noProof="0" dirty="0" smtClean="0"/>
              <a:t>probability</a:t>
            </a:r>
            <a:r>
              <a:rPr lang="en-GB" sz="2000" dirty="0" smtClean="0"/>
              <a:t> that the resistant strain "wins“</a:t>
            </a:r>
          </a:p>
          <a:p>
            <a:pPr lvl="2"/>
            <a:r>
              <a:rPr lang="fr-FR" sz="2000" dirty="0" smtClean="0"/>
              <a:t>Dirac</a:t>
            </a:r>
            <a:r>
              <a:rPr lang="en-GB" sz="2000" dirty="0" smtClean="0"/>
              <a:t> was used to simplify</a:t>
            </a:r>
            <a:r>
              <a:rPr lang="fr-FR" sz="2000" dirty="0" smtClean="0"/>
              <a:t> </a:t>
            </a:r>
            <a:r>
              <a:rPr lang="fr-FR" sz="2000" dirty="0"/>
              <a:t>job and data </a:t>
            </a:r>
            <a:r>
              <a:rPr lang="fr-FR" sz="2000" dirty="0" smtClean="0"/>
              <a:t>handling</a:t>
            </a:r>
            <a:endParaRPr lang="en-GB" sz="2000" dirty="0"/>
          </a:p>
        </p:txBody>
      </p:sp>
      <p:sp>
        <p:nvSpPr>
          <p:cNvPr id="4" name="Espace réservé du numéro de diapositive 3"/>
          <p:cNvSpPr>
            <a:spLocks noGrp="1"/>
          </p:cNvSpPr>
          <p:nvPr>
            <p:ph type="sldNum" sz="quarter" idx="12"/>
          </p:nvPr>
        </p:nvSpPr>
        <p:spPr/>
        <p:txBody>
          <a:bodyPr/>
          <a:lstStyle/>
          <a:p>
            <a:pPr>
              <a:defRPr/>
            </a:pPr>
            <a:fld id="{759F2EBE-737C-4524-8B0C-433799F1C55A}" type="slidenum">
              <a:rPr lang="fr-FR" smtClean="0"/>
              <a:pPr>
                <a:defRPr/>
              </a:pPr>
              <a:t>30</a:t>
            </a:fld>
            <a:endParaRPr lang="fr-FR"/>
          </a:p>
        </p:txBody>
      </p:sp>
      <p:sp>
        <p:nvSpPr>
          <p:cNvPr id="5" name="Espace réservé du pied de page 4"/>
          <p:cNvSpPr>
            <a:spLocks noGrp="1"/>
          </p:cNvSpPr>
          <p:nvPr>
            <p:ph type="ftr" sz="quarter" idx="11"/>
          </p:nvPr>
        </p:nvSpPr>
        <p:spPr/>
        <p:txBody>
          <a:bodyPr/>
          <a:lstStyle/>
          <a:p>
            <a:pPr>
              <a:defRPr/>
            </a:pPr>
            <a:r>
              <a:rPr lang="fr-FR" smtClean="0"/>
              <a:t>France Grilles IAC - April  2012 - Paris </a:t>
            </a:r>
            <a:endParaRPr lang="fr-FR"/>
          </a:p>
        </p:txBody>
      </p:sp>
    </p:spTree>
    <p:extLst>
      <p:ext uri="{BB962C8B-B14F-4D97-AF65-F5344CB8AC3E}">
        <p14:creationId xmlns:p14="http://schemas.microsoft.com/office/powerpoint/2010/main" val="10435969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en-GB" dirty="0" smtClean="0"/>
              <a:t>Solid state physics</a:t>
            </a:r>
            <a:endParaRPr lang="en-GB" dirty="0"/>
          </a:p>
        </p:txBody>
      </p:sp>
      <p:sp>
        <p:nvSpPr>
          <p:cNvPr id="33795" name="Espace réservé du contenu 2"/>
          <p:cNvSpPr>
            <a:spLocks noGrp="1"/>
          </p:cNvSpPr>
          <p:nvPr>
            <p:ph idx="1"/>
          </p:nvPr>
        </p:nvSpPr>
        <p:spPr/>
        <p:txBody>
          <a:bodyPr/>
          <a:lstStyle/>
          <a:p>
            <a:r>
              <a:rPr lang="en-GB" dirty="0" smtClean="0">
                <a:ea typeface="ＭＳ Ｐゴシック" pitchFamily="34" charset="-128"/>
              </a:rPr>
              <a:t>A team from</a:t>
            </a:r>
            <a:r>
              <a:rPr lang="fr-FR" dirty="0" smtClean="0">
                <a:hlinkClick r:id="rId2"/>
              </a:rPr>
              <a:t>LPTM (UMR8089 CNRS - Université </a:t>
            </a:r>
            <a:r>
              <a:rPr lang="fr-FR" dirty="0">
                <a:hlinkClick r:id="rId2"/>
              </a:rPr>
              <a:t>de </a:t>
            </a:r>
            <a:r>
              <a:rPr lang="fr-FR" dirty="0" smtClean="0">
                <a:hlinkClick r:id="rId2"/>
              </a:rPr>
              <a:t>Cergy-Pontoise</a:t>
            </a:r>
            <a:r>
              <a:rPr lang="fr-FR" dirty="0" smtClean="0"/>
              <a:t>) </a:t>
            </a:r>
            <a:r>
              <a:rPr lang="en-GB" dirty="0" smtClean="0">
                <a:ea typeface="ＭＳ Ｐゴシック" pitchFamily="34" charset="-128"/>
              </a:rPr>
              <a:t> laboratory will port a first solid state physics application to the grid</a:t>
            </a:r>
          </a:p>
          <a:p>
            <a:r>
              <a:rPr lang="en-GB" dirty="0">
                <a:ea typeface="ＭＳ Ｐゴシック" pitchFamily="34" charset="-128"/>
              </a:rPr>
              <a:t>T</a:t>
            </a:r>
            <a:r>
              <a:rPr lang="en-GB" dirty="0" smtClean="0">
                <a:ea typeface="ＭＳ Ｐゴシック" pitchFamily="34" charset="-128"/>
              </a:rPr>
              <a:t>hey attended the last training session</a:t>
            </a:r>
          </a:p>
          <a:p>
            <a:r>
              <a:rPr lang="en-GB" dirty="0" smtClean="0">
                <a:ea typeface="ＭＳ Ｐゴシック" pitchFamily="34" charset="-128"/>
              </a:rPr>
              <a:t>They just enter the national VO as first “real” users</a:t>
            </a:r>
          </a:p>
          <a:p>
            <a:r>
              <a:rPr lang="en-GB" dirty="0" smtClean="0">
                <a:ea typeface="ＭＳ Ｐゴシック" pitchFamily="34" charset="-128"/>
              </a:rPr>
              <a:t>GRIF will support them</a:t>
            </a:r>
          </a:p>
        </p:txBody>
      </p:sp>
      <p:sp>
        <p:nvSpPr>
          <p:cNvPr id="3" name="Espace réservé du numéro de diapositive 2"/>
          <p:cNvSpPr>
            <a:spLocks noGrp="1"/>
          </p:cNvSpPr>
          <p:nvPr>
            <p:ph type="sldNum" sz="quarter" idx="12"/>
          </p:nvPr>
        </p:nvSpPr>
        <p:spPr/>
        <p:txBody>
          <a:bodyPr/>
          <a:lstStyle/>
          <a:p>
            <a:pPr>
              <a:defRPr/>
            </a:pPr>
            <a:fld id="{759F2EBE-737C-4524-8B0C-433799F1C55A}" type="slidenum">
              <a:rPr lang="fr-FR" smtClean="0"/>
              <a:pPr>
                <a:defRPr/>
              </a:pPr>
              <a:t>31</a:t>
            </a:fld>
            <a:endParaRPr lang="fr-FR"/>
          </a:p>
        </p:txBody>
      </p:sp>
      <p:sp>
        <p:nvSpPr>
          <p:cNvPr id="4" name="Espace réservé du pied de page 3"/>
          <p:cNvSpPr>
            <a:spLocks noGrp="1"/>
          </p:cNvSpPr>
          <p:nvPr>
            <p:ph type="ftr" sz="quarter" idx="11"/>
          </p:nvPr>
        </p:nvSpPr>
        <p:spPr/>
        <p:txBody>
          <a:bodyPr/>
          <a:lstStyle/>
          <a:p>
            <a:pPr>
              <a:defRPr/>
            </a:pPr>
            <a:r>
              <a:rPr lang="fr-FR" smtClean="0"/>
              <a:t>France Grilles IAC - April  2012 - Paris </a:t>
            </a:r>
            <a:endParaRPr lang="fr-F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en-US" dirty="0" smtClean="0"/>
              <a:t>BEDOFIH project</a:t>
            </a:r>
            <a:endParaRPr lang="en-GB" dirty="0"/>
          </a:p>
        </p:txBody>
      </p:sp>
      <p:sp>
        <p:nvSpPr>
          <p:cNvPr id="34819" name="Espace réservé du contenu 2"/>
          <p:cNvSpPr>
            <a:spLocks noGrp="1"/>
          </p:cNvSpPr>
          <p:nvPr>
            <p:ph idx="1"/>
          </p:nvPr>
        </p:nvSpPr>
        <p:spPr/>
        <p:txBody>
          <a:bodyPr/>
          <a:lstStyle/>
          <a:p>
            <a:r>
              <a:rPr lang="en-US" sz="2400" dirty="0" smtClean="0"/>
              <a:t>Initiated </a:t>
            </a:r>
            <a:r>
              <a:rPr lang="en-US" sz="2400" dirty="0"/>
              <a:t>by </a:t>
            </a:r>
            <a:r>
              <a:rPr lang="en-US" sz="2400" dirty="0">
                <a:hlinkClick r:id="rId2"/>
              </a:rPr>
              <a:t>EUROFIDAI (European Institute of Financial Data)</a:t>
            </a:r>
            <a:r>
              <a:rPr lang="en-US" sz="2400" dirty="0"/>
              <a:t>, </a:t>
            </a:r>
            <a:r>
              <a:rPr lang="en-US" sz="2400" dirty="0" smtClean="0"/>
              <a:t>to </a:t>
            </a:r>
            <a:r>
              <a:rPr lang="en-US" sz="2400" dirty="0"/>
              <a:t>develop a European database of high frequency data. </a:t>
            </a:r>
            <a:endParaRPr lang="en-US" sz="2400" dirty="0" smtClean="0"/>
          </a:p>
          <a:p>
            <a:r>
              <a:rPr lang="en-US" sz="2400" dirty="0"/>
              <a:t>selected in the scope of future investments</a:t>
            </a:r>
          </a:p>
          <a:p>
            <a:r>
              <a:rPr lang="en-US" sz="2400" dirty="0" smtClean="0"/>
              <a:t>Such </a:t>
            </a:r>
            <a:r>
              <a:rPr lang="en-US" sz="2400" dirty="0"/>
              <a:t>a database will allow France to develop innovative research in the current field of economics affected by the financial crisis. </a:t>
            </a:r>
            <a:endParaRPr lang="en-US" sz="2400" dirty="0" smtClean="0"/>
          </a:p>
          <a:p>
            <a:r>
              <a:rPr lang="en-US" sz="2400" dirty="0" smtClean="0"/>
              <a:t>It </a:t>
            </a:r>
            <a:r>
              <a:rPr lang="en-GB" sz="2400" dirty="0"/>
              <a:t>collects and deals </a:t>
            </a:r>
            <a:r>
              <a:rPr lang="en-GB" sz="2400" dirty="0" smtClean="0"/>
              <a:t>with</a:t>
            </a:r>
            <a:r>
              <a:rPr lang="en-US" sz="2400" dirty="0" smtClean="0"/>
              <a:t> </a:t>
            </a:r>
            <a:r>
              <a:rPr lang="en-US" sz="2400" dirty="0"/>
              <a:t>several </a:t>
            </a:r>
            <a:r>
              <a:rPr lang="en-US" sz="2400" dirty="0" err="1"/>
              <a:t>TeraOctets</a:t>
            </a:r>
            <a:r>
              <a:rPr lang="en-US" sz="2400" dirty="0"/>
              <a:t> of monthly, financial </a:t>
            </a:r>
            <a:r>
              <a:rPr lang="en-US" sz="2400" dirty="0" smtClean="0"/>
              <a:t>information</a:t>
            </a:r>
          </a:p>
          <a:p>
            <a:r>
              <a:rPr lang="en-US" sz="2400" dirty="0" smtClean="0"/>
              <a:t>relies </a:t>
            </a:r>
            <a:r>
              <a:rPr lang="en-US" sz="2400" dirty="0"/>
              <a:t>on the operational structures of </a:t>
            </a:r>
            <a:r>
              <a:rPr lang="en-US" sz="2400" dirty="0" smtClean="0"/>
              <a:t>France-Grilles </a:t>
            </a:r>
            <a:r>
              <a:rPr lang="en-US" sz="2400" dirty="0"/>
              <a:t>and </a:t>
            </a:r>
            <a:r>
              <a:rPr lang="en-US" sz="2400" dirty="0" smtClean="0"/>
              <a:t>LPSC </a:t>
            </a:r>
            <a:r>
              <a:rPr lang="en-US" sz="2400" dirty="0"/>
              <a:t>in Grenoble for this</a:t>
            </a:r>
            <a:r>
              <a:rPr lang="en-US" sz="2400" dirty="0" smtClean="0"/>
              <a:t>.</a:t>
            </a:r>
            <a:r>
              <a:rPr lang="en-US" dirty="0"/>
              <a:t/>
            </a:r>
            <a:br>
              <a:rPr lang="en-US" dirty="0"/>
            </a:br>
            <a:endParaRPr lang="en-GB" dirty="0" smtClean="0">
              <a:ea typeface="ＭＳ Ｐゴシック" pitchFamily="34" charset="-128"/>
            </a:endParaRPr>
          </a:p>
        </p:txBody>
      </p:sp>
      <p:sp>
        <p:nvSpPr>
          <p:cNvPr id="3" name="Espace réservé du numéro de diapositive 2"/>
          <p:cNvSpPr>
            <a:spLocks noGrp="1"/>
          </p:cNvSpPr>
          <p:nvPr>
            <p:ph type="sldNum" sz="quarter" idx="12"/>
          </p:nvPr>
        </p:nvSpPr>
        <p:spPr/>
        <p:txBody>
          <a:bodyPr/>
          <a:lstStyle/>
          <a:p>
            <a:pPr>
              <a:defRPr/>
            </a:pPr>
            <a:fld id="{759F2EBE-737C-4524-8B0C-433799F1C55A}" type="slidenum">
              <a:rPr lang="fr-FR" smtClean="0"/>
              <a:pPr>
                <a:defRPr/>
              </a:pPr>
              <a:t>32</a:t>
            </a:fld>
            <a:endParaRPr lang="fr-FR"/>
          </a:p>
        </p:txBody>
      </p:sp>
      <p:sp>
        <p:nvSpPr>
          <p:cNvPr id="4" name="Espace réservé du pied de page 3"/>
          <p:cNvSpPr>
            <a:spLocks noGrp="1"/>
          </p:cNvSpPr>
          <p:nvPr>
            <p:ph type="ftr" sz="quarter" idx="11"/>
          </p:nvPr>
        </p:nvSpPr>
        <p:spPr/>
        <p:txBody>
          <a:bodyPr/>
          <a:lstStyle/>
          <a:p>
            <a:pPr>
              <a:defRPr/>
            </a:pPr>
            <a:r>
              <a:rPr lang="fr-FR" smtClean="0"/>
              <a:t>France Grilles IAC - April  2012 - Paris </a:t>
            </a:r>
            <a:endParaRPr lang="fr-F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en-GB" dirty="0" smtClean="0"/>
              <a:t>Scientific communities in France</a:t>
            </a:r>
            <a:endParaRPr lang="en-GB" dirty="0"/>
          </a:p>
        </p:txBody>
      </p:sp>
      <p:sp>
        <p:nvSpPr>
          <p:cNvPr id="3" name="Espace réservé du contenu 2"/>
          <p:cNvSpPr>
            <a:spLocks noGrp="1"/>
          </p:cNvSpPr>
          <p:nvPr>
            <p:ph idx="1"/>
          </p:nvPr>
        </p:nvSpPr>
        <p:spPr>
          <a:xfrm>
            <a:off x="107504" y="1844675"/>
            <a:ext cx="8928992" cy="4525963"/>
          </a:xfrm>
        </p:spPr>
        <p:txBody>
          <a:bodyPr/>
          <a:lstStyle/>
          <a:p>
            <a:pPr>
              <a:defRPr/>
            </a:pPr>
            <a:r>
              <a:rPr lang="en-GB" sz="2400" dirty="0"/>
              <a:t>89 VOs</a:t>
            </a:r>
            <a:r>
              <a:rPr lang="en-GB" sz="2000" dirty="0"/>
              <a:t> of which 27 national or local VOs organized by theme or around the sites and the labs.</a:t>
            </a:r>
          </a:p>
          <a:p>
            <a:pPr>
              <a:defRPr/>
            </a:pPr>
            <a:r>
              <a:rPr lang="en-GB" sz="2000" dirty="0" smtClean="0"/>
              <a:t>International well established scientific communities (W-LCG, VRCs such as LSGC, Earth Science VRC) have representatives in France.</a:t>
            </a:r>
          </a:p>
          <a:p>
            <a:pPr marL="342900" lvl="1" indent="-342900">
              <a:buFont typeface="Arial" pitchFamily="34" charset="0"/>
              <a:buChar char="•"/>
              <a:defRPr/>
            </a:pPr>
            <a:r>
              <a:rPr lang="fr-FR" sz="2000" dirty="0" smtClean="0">
                <a:solidFill>
                  <a:srgbClr val="00B0F0"/>
                </a:solidFill>
              </a:rPr>
              <a:t>W-LCG: In </a:t>
            </a:r>
            <a:r>
              <a:rPr lang="fr-FR" sz="2000" dirty="0">
                <a:solidFill>
                  <a:srgbClr val="00B0F0"/>
                </a:solidFill>
              </a:rPr>
              <a:t>2011, the LHC part </a:t>
            </a:r>
            <a:r>
              <a:rPr lang="fr-FR" sz="2000" dirty="0" err="1">
                <a:solidFill>
                  <a:srgbClr val="00B0F0"/>
                </a:solidFill>
              </a:rPr>
              <a:t>is</a:t>
            </a:r>
            <a:r>
              <a:rPr lang="fr-FR" sz="2000" dirty="0">
                <a:solidFill>
                  <a:srgbClr val="00B0F0"/>
                </a:solidFill>
              </a:rPr>
              <a:t> 88 % of the French NGI CPU usage and the French infrastructure contribution </a:t>
            </a:r>
            <a:r>
              <a:rPr lang="en-GB" sz="2000" dirty="0">
                <a:solidFill>
                  <a:srgbClr val="00B0F0"/>
                </a:solidFill>
              </a:rPr>
              <a:t>represents</a:t>
            </a:r>
            <a:r>
              <a:rPr lang="fr-FR" sz="2000" dirty="0">
                <a:solidFill>
                  <a:srgbClr val="00B0F0"/>
                </a:solidFill>
              </a:rPr>
              <a:t> 10% of the global </a:t>
            </a:r>
            <a:r>
              <a:rPr lang="en-GB" sz="2000" dirty="0">
                <a:solidFill>
                  <a:srgbClr val="00B0F0"/>
                </a:solidFill>
              </a:rPr>
              <a:t>consumption</a:t>
            </a:r>
            <a:r>
              <a:rPr lang="fr-FR" sz="2000" dirty="0">
                <a:solidFill>
                  <a:srgbClr val="00B0F0"/>
                </a:solidFill>
              </a:rPr>
              <a:t>.</a:t>
            </a:r>
            <a:endParaRPr lang="en-GB" sz="2000" dirty="0">
              <a:solidFill>
                <a:srgbClr val="00B0F0"/>
              </a:solidFill>
              <a:ea typeface="ＭＳ Ｐゴシック" pitchFamily="34" charset="-128"/>
            </a:endParaRPr>
          </a:p>
          <a:p>
            <a:r>
              <a:rPr lang="en-GB" sz="2000" dirty="0">
                <a:solidFill>
                  <a:srgbClr val="00B0F0"/>
                </a:solidFill>
                <a:ea typeface="ＭＳ Ｐゴシック" pitchFamily="34" charset="-128"/>
              </a:rPr>
              <a:t>France Grilles manages the LSGC (both scientific &amp; technical </a:t>
            </a:r>
            <a:r>
              <a:rPr lang="en-GB" sz="2000" dirty="0" err="1">
                <a:solidFill>
                  <a:srgbClr val="00B0F0"/>
                </a:solidFill>
                <a:ea typeface="ＭＳ Ｐゴシック" pitchFamily="34" charset="-128"/>
              </a:rPr>
              <a:t>mgt</a:t>
            </a:r>
            <a:r>
              <a:rPr lang="en-GB" sz="2000" dirty="0">
                <a:solidFill>
                  <a:srgbClr val="00B0F0"/>
                </a:solidFill>
                <a:ea typeface="ＭＳ Ｐゴシック" pitchFamily="34" charset="-128"/>
              </a:rPr>
              <a:t>) and provides most human resources. </a:t>
            </a:r>
          </a:p>
          <a:p>
            <a:pPr lvl="1"/>
            <a:r>
              <a:rPr lang="en-US" sz="2000" dirty="0" smtClean="0"/>
              <a:t>Perspectives</a:t>
            </a:r>
            <a:endParaRPr lang="en-US" sz="2000" dirty="0"/>
          </a:p>
          <a:p>
            <a:pPr lvl="2"/>
            <a:r>
              <a:rPr lang="en-US" sz="2000" dirty="0">
                <a:solidFill>
                  <a:srgbClr val="000000"/>
                </a:solidFill>
              </a:rPr>
              <a:t>Improve 200+ users to 100+ sites liaison</a:t>
            </a:r>
          </a:p>
          <a:p>
            <a:pPr lvl="2"/>
            <a:r>
              <a:rPr lang="en-US" sz="2000" dirty="0">
                <a:solidFill>
                  <a:srgbClr val="000000"/>
                </a:solidFill>
              </a:rPr>
              <a:t>Manage community data (scattered in 100s experiments</a:t>
            </a:r>
            <a:r>
              <a:rPr lang="en-US" sz="2000" dirty="0" smtClean="0">
                <a:solidFill>
                  <a:srgbClr val="000000"/>
                </a:solidFill>
              </a:rPr>
              <a:t>)</a:t>
            </a:r>
            <a:endParaRPr lang="en-GB" sz="2000" dirty="0" smtClean="0"/>
          </a:p>
        </p:txBody>
      </p:sp>
      <p:sp>
        <p:nvSpPr>
          <p:cNvPr id="4" name="Espace réservé du numéro de diapositive 3"/>
          <p:cNvSpPr>
            <a:spLocks noGrp="1"/>
          </p:cNvSpPr>
          <p:nvPr>
            <p:ph type="sldNum" sz="quarter" idx="12"/>
          </p:nvPr>
        </p:nvSpPr>
        <p:spPr/>
        <p:txBody>
          <a:bodyPr/>
          <a:lstStyle/>
          <a:p>
            <a:pPr>
              <a:defRPr/>
            </a:pPr>
            <a:fld id="{759F2EBE-737C-4524-8B0C-433799F1C55A}" type="slidenum">
              <a:rPr lang="fr-FR" smtClean="0"/>
              <a:pPr>
                <a:defRPr/>
              </a:pPr>
              <a:t>33</a:t>
            </a:fld>
            <a:endParaRPr lang="fr-FR"/>
          </a:p>
        </p:txBody>
      </p:sp>
      <p:sp>
        <p:nvSpPr>
          <p:cNvPr id="5" name="Espace réservé du pied de page 4"/>
          <p:cNvSpPr>
            <a:spLocks noGrp="1"/>
          </p:cNvSpPr>
          <p:nvPr>
            <p:ph type="ftr" sz="quarter" idx="11"/>
          </p:nvPr>
        </p:nvSpPr>
        <p:spPr/>
        <p:txBody>
          <a:bodyPr/>
          <a:lstStyle/>
          <a:p>
            <a:pPr>
              <a:defRPr/>
            </a:pPr>
            <a:r>
              <a:rPr lang="fr-FR" smtClean="0"/>
              <a:t>France Grilles IAC - April  2012 - Paris </a:t>
            </a:r>
            <a:endParaRPr lang="fr-F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a:t>Scientific communities in France</a:t>
            </a:r>
          </a:p>
        </p:txBody>
      </p:sp>
      <p:sp>
        <p:nvSpPr>
          <p:cNvPr id="3" name="Espace réservé du contenu 2"/>
          <p:cNvSpPr>
            <a:spLocks noGrp="1"/>
          </p:cNvSpPr>
          <p:nvPr>
            <p:ph idx="1"/>
          </p:nvPr>
        </p:nvSpPr>
        <p:spPr/>
        <p:txBody>
          <a:bodyPr/>
          <a:lstStyle/>
          <a:p>
            <a:r>
              <a:rPr lang="en-GB" sz="2000" kern="1200" dirty="0" smtClean="0">
                <a:solidFill>
                  <a:srgbClr val="01ADF0"/>
                </a:solidFill>
                <a:effectLst/>
              </a:rPr>
              <a:t>Earth Sciences in France suffers lack of human resources to support its users. The French community could be a bigger user if there were several persons close to the researchers in charge of the </a:t>
            </a:r>
            <a:r>
              <a:rPr lang="en-GB" sz="2000" kern="1200" dirty="0" err="1" smtClean="0">
                <a:solidFill>
                  <a:srgbClr val="01ADF0"/>
                </a:solidFill>
                <a:effectLst/>
              </a:rPr>
              <a:t>gridification</a:t>
            </a:r>
            <a:r>
              <a:rPr lang="en-GB" sz="2000" kern="1200" dirty="0" smtClean="0">
                <a:solidFill>
                  <a:srgbClr val="01ADF0"/>
                </a:solidFill>
                <a:effectLst/>
              </a:rPr>
              <a:t> of the applications.</a:t>
            </a:r>
            <a:endParaRPr lang="en-GB" sz="2000" dirty="0" smtClean="0">
              <a:effectLst/>
            </a:endParaRPr>
          </a:p>
          <a:p>
            <a:pPr rtl="0" eaLnBrk="1" fontAlgn="base" hangingPunct="1"/>
            <a:r>
              <a:rPr lang="en-GB" sz="2000" kern="1200" dirty="0" smtClean="0">
                <a:solidFill>
                  <a:srgbClr val="01ADF0"/>
                </a:solidFill>
                <a:effectLst/>
              </a:rPr>
              <a:t>User demands for using the grid in the complex-systems community are increasing, however the computational resources accessible to the VO are under-sized. Complex-systems are presently in process with France Grilles to get a support to increase the VO capacities, waiting for new investment.</a:t>
            </a:r>
            <a:endParaRPr lang="en-GB" sz="2000" dirty="0" smtClean="0"/>
          </a:p>
          <a:p>
            <a:pPr rtl="0" eaLnBrk="1" fontAlgn="base" hangingPunct="1"/>
            <a:r>
              <a:rPr lang="en-GB" sz="2000" kern="1200" dirty="0" smtClean="0">
                <a:solidFill>
                  <a:srgbClr val="01ADF0"/>
                </a:solidFill>
                <a:effectLst/>
              </a:rPr>
              <a:t>RENABI/GRISBI, a bioinformatics thematic French community,</a:t>
            </a:r>
          </a:p>
          <a:p>
            <a:r>
              <a:rPr lang="en-GB" sz="2000" dirty="0"/>
              <a:t>Grid Observatory and Green computing </a:t>
            </a:r>
            <a:r>
              <a:rPr lang="en-GB" sz="2000" dirty="0" smtClean="0"/>
              <a:t>Observatory</a:t>
            </a:r>
            <a:endParaRPr lang="en-GB" sz="2000" dirty="0" smtClean="0">
              <a:effectLst/>
            </a:endParaRPr>
          </a:p>
        </p:txBody>
      </p:sp>
      <p:sp>
        <p:nvSpPr>
          <p:cNvPr id="4" name="Espace réservé du pied de page 3"/>
          <p:cNvSpPr>
            <a:spLocks noGrp="1"/>
          </p:cNvSpPr>
          <p:nvPr>
            <p:ph type="ftr" sz="quarter" idx="11"/>
          </p:nvPr>
        </p:nvSpPr>
        <p:spPr/>
        <p:txBody>
          <a:bodyPr/>
          <a:lstStyle/>
          <a:p>
            <a:pPr>
              <a:defRPr/>
            </a:pPr>
            <a:r>
              <a:rPr lang="fr-FR" smtClean="0"/>
              <a:t>France Grilles IAC - April  2012 - Paris </a:t>
            </a:r>
            <a:endParaRPr lang="fr-FR"/>
          </a:p>
        </p:txBody>
      </p:sp>
      <p:sp>
        <p:nvSpPr>
          <p:cNvPr id="5" name="Espace réservé du numéro de diapositive 4"/>
          <p:cNvSpPr>
            <a:spLocks noGrp="1"/>
          </p:cNvSpPr>
          <p:nvPr>
            <p:ph type="sldNum" sz="quarter" idx="12"/>
          </p:nvPr>
        </p:nvSpPr>
        <p:spPr/>
        <p:txBody>
          <a:bodyPr/>
          <a:lstStyle/>
          <a:p>
            <a:pPr>
              <a:defRPr/>
            </a:pPr>
            <a:fld id="{759F2EBE-737C-4524-8B0C-433799F1C55A}" type="slidenum">
              <a:rPr lang="fr-FR" smtClean="0"/>
              <a:pPr>
                <a:defRPr/>
              </a:pPr>
              <a:t>34</a:t>
            </a:fld>
            <a:endParaRPr lang="fr-FR"/>
          </a:p>
        </p:txBody>
      </p:sp>
    </p:spTree>
    <p:extLst>
      <p:ext uri="{BB962C8B-B14F-4D97-AF65-F5344CB8AC3E}">
        <p14:creationId xmlns:p14="http://schemas.microsoft.com/office/powerpoint/2010/main" val="9934495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en-GB" dirty="0" smtClean="0"/>
              <a:t>Scientific communities: the </a:t>
            </a:r>
            <a:r>
              <a:rPr lang="en-US" dirty="0">
                <a:effectLst/>
              </a:rPr>
              <a:t>local </a:t>
            </a:r>
            <a:r>
              <a:rPr lang="en-US" dirty="0" err="1">
                <a:effectLst/>
              </a:rPr>
              <a:t>Vos</a:t>
            </a:r>
            <a:r>
              <a:rPr lang="en-US" dirty="0">
                <a:effectLst/>
              </a:rPr>
              <a:t> </a:t>
            </a:r>
            <a:r>
              <a:rPr lang="en-US" dirty="0" smtClean="0">
                <a:effectLst/>
              </a:rPr>
              <a:t>around </a:t>
            </a:r>
            <a:r>
              <a:rPr lang="en-US" dirty="0">
                <a:effectLst/>
              </a:rPr>
              <a:t>sites and </a:t>
            </a:r>
            <a:r>
              <a:rPr lang="en-US" dirty="0" smtClean="0">
                <a:effectLst/>
              </a:rPr>
              <a:t>labs</a:t>
            </a:r>
            <a:endParaRPr lang="en-GB" dirty="0"/>
          </a:p>
        </p:txBody>
      </p:sp>
      <p:sp>
        <p:nvSpPr>
          <p:cNvPr id="3" name="Espace réservé du contenu 2"/>
          <p:cNvSpPr>
            <a:spLocks noGrp="1"/>
          </p:cNvSpPr>
          <p:nvPr>
            <p:ph idx="1"/>
          </p:nvPr>
        </p:nvSpPr>
        <p:spPr/>
        <p:txBody>
          <a:bodyPr/>
          <a:lstStyle/>
          <a:p>
            <a:pPr>
              <a:buFont typeface="Arial" charset="0"/>
              <a:buChar char="•"/>
              <a:defRPr/>
            </a:pPr>
            <a:r>
              <a:rPr lang="en-GB" dirty="0" smtClean="0"/>
              <a:t>Often related to laboratories or regional projects or dedicated to specific needs</a:t>
            </a:r>
          </a:p>
          <a:p>
            <a:pPr lvl="1">
              <a:buFont typeface="Arial" charset="0"/>
              <a:buChar char="•"/>
              <a:defRPr/>
            </a:pPr>
            <a:r>
              <a:rPr lang="en-GB" dirty="0" smtClean="0"/>
              <a:t>2 Astronomy, Astrophysics</a:t>
            </a:r>
            <a:r>
              <a:rPr lang="fr-FR" dirty="0" smtClean="0"/>
              <a:t> </a:t>
            </a:r>
            <a:r>
              <a:rPr lang="fr-FR" dirty="0"/>
              <a:t>and </a:t>
            </a:r>
            <a:r>
              <a:rPr lang="en-GB" dirty="0" err="1" smtClean="0"/>
              <a:t>Astro</a:t>
            </a:r>
            <a:r>
              <a:rPr lang="en-GB" dirty="0" smtClean="0"/>
              <a:t>-Particle Physics </a:t>
            </a:r>
          </a:p>
          <a:p>
            <a:pPr lvl="1">
              <a:buFont typeface="Arial" charset="0"/>
              <a:buChar char="•"/>
              <a:defRPr/>
            </a:pPr>
            <a:r>
              <a:rPr lang="en-US" dirty="0" smtClean="0"/>
              <a:t>1 Computer </a:t>
            </a:r>
            <a:r>
              <a:rPr lang="en-US" dirty="0"/>
              <a:t>Science and </a:t>
            </a:r>
            <a:r>
              <a:rPr lang="en-US" dirty="0" smtClean="0"/>
              <a:t>Mathematics</a:t>
            </a:r>
          </a:p>
          <a:p>
            <a:pPr lvl="1">
              <a:buFont typeface="Arial" charset="0"/>
              <a:buChar char="•"/>
              <a:defRPr/>
            </a:pPr>
            <a:r>
              <a:rPr lang="en-US" dirty="0" smtClean="0"/>
              <a:t>12 </a:t>
            </a:r>
            <a:r>
              <a:rPr lang="en-US" dirty="0"/>
              <a:t>High-Energy Physics </a:t>
            </a:r>
            <a:endParaRPr lang="en-US" dirty="0" smtClean="0"/>
          </a:p>
          <a:p>
            <a:pPr lvl="1">
              <a:buFont typeface="Arial" charset="0"/>
              <a:buChar char="•"/>
              <a:defRPr/>
            </a:pPr>
            <a:r>
              <a:rPr lang="en-US" dirty="0"/>
              <a:t>9</a:t>
            </a:r>
            <a:r>
              <a:rPr lang="en-US" dirty="0" smtClean="0"/>
              <a:t> regional more or less multidisciplinary (mainly collaboration of institutes)</a:t>
            </a:r>
          </a:p>
          <a:p>
            <a:pPr lvl="1">
              <a:buFont typeface="Arial" charset="0"/>
              <a:buChar char="•"/>
              <a:defRPr/>
            </a:pPr>
            <a:r>
              <a:rPr lang="en-US" dirty="0" smtClean="0"/>
              <a:t>1 training</a:t>
            </a:r>
            <a:endParaRPr lang="en-GB" dirty="0"/>
          </a:p>
          <a:p>
            <a:pPr lvl="1">
              <a:buFont typeface="Arial" charset="0"/>
              <a:buChar char="•"/>
              <a:defRPr/>
            </a:pPr>
            <a:r>
              <a:rPr lang="en-GB" dirty="0" smtClean="0"/>
              <a:t>Our national VO is one of them.</a:t>
            </a:r>
            <a:endParaRPr lang="en-GB" dirty="0"/>
          </a:p>
        </p:txBody>
      </p:sp>
      <p:sp>
        <p:nvSpPr>
          <p:cNvPr id="4" name="Espace réservé du numéro de diapositive 3"/>
          <p:cNvSpPr>
            <a:spLocks noGrp="1"/>
          </p:cNvSpPr>
          <p:nvPr>
            <p:ph type="sldNum" sz="quarter" idx="12"/>
          </p:nvPr>
        </p:nvSpPr>
        <p:spPr/>
        <p:txBody>
          <a:bodyPr/>
          <a:lstStyle/>
          <a:p>
            <a:pPr>
              <a:defRPr/>
            </a:pPr>
            <a:fld id="{759F2EBE-737C-4524-8B0C-433799F1C55A}" type="slidenum">
              <a:rPr lang="fr-FR" smtClean="0"/>
              <a:pPr>
                <a:defRPr/>
              </a:pPr>
              <a:t>35</a:t>
            </a:fld>
            <a:endParaRPr lang="fr-FR"/>
          </a:p>
        </p:txBody>
      </p:sp>
      <p:sp>
        <p:nvSpPr>
          <p:cNvPr id="5" name="Espace réservé du pied de page 4"/>
          <p:cNvSpPr>
            <a:spLocks noGrp="1"/>
          </p:cNvSpPr>
          <p:nvPr>
            <p:ph type="ftr" sz="quarter" idx="11"/>
          </p:nvPr>
        </p:nvSpPr>
        <p:spPr/>
        <p:txBody>
          <a:bodyPr/>
          <a:lstStyle/>
          <a:p>
            <a:pPr>
              <a:defRPr/>
            </a:pPr>
            <a:r>
              <a:rPr lang="fr-FR" smtClean="0"/>
              <a:t>France Grilles IAC - April  2012 - Paris </a:t>
            </a:r>
            <a:endParaRPr lang="fr-FR"/>
          </a:p>
        </p:txBody>
      </p:sp>
    </p:spTree>
    <p:extLst>
      <p:ext uri="{BB962C8B-B14F-4D97-AF65-F5344CB8AC3E}">
        <p14:creationId xmlns:p14="http://schemas.microsoft.com/office/powerpoint/2010/main" val="25445638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a:t>R</a:t>
            </a:r>
            <a:r>
              <a:rPr lang="en-GB" dirty="0" smtClean="0"/>
              <a:t>esponses to 2011 recommendations</a:t>
            </a:r>
            <a:endParaRPr lang="en-GB" dirty="0"/>
          </a:p>
        </p:txBody>
      </p:sp>
      <p:sp>
        <p:nvSpPr>
          <p:cNvPr id="3" name="Espace réservé du contenu 2"/>
          <p:cNvSpPr>
            <a:spLocks noGrp="1"/>
          </p:cNvSpPr>
          <p:nvPr>
            <p:ph idx="1"/>
          </p:nvPr>
        </p:nvSpPr>
        <p:spPr/>
        <p:txBody>
          <a:bodyPr/>
          <a:lstStyle/>
          <a:p>
            <a:r>
              <a:rPr lang="en-GB" sz="2400" dirty="0"/>
              <a:t>8. Identify two non‐HEP communities to each be supported by a dedicated full‐time member of the </a:t>
            </a:r>
            <a:r>
              <a:rPr lang="en-GB" sz="2400" dirty="0" err="1"/>
              <a:t>IdG</a:t>
            </a:r>
            <a:r>
              <a:rPr lang="en-GB" sz="2400" dirty="0"/>
              <a:t> team. </a:t>
            </a:r>
            <a:endParaRPr lang="en-GB" sz="2400" dirty="0" smtClean="0"/>
          </a:p>
          <a:p>
            <a:pPr marL="0" indent="0">
              <a:buNone/>
            </a:pPr>
            <a:endParaRPr lang="en-GB" sz="2400" dirty="0"/>
          </a:p>
          <a:p>
            <a:r>
              <a:rPr lang="en-GB" sz="2400" dirty="0" smtClean="0"/>
              <a:t>9</a:t>
            </a:r>
            <a:r>
              <a:rPr lang="en-GB" sz="2400" dirty="0"/>
              <a:t>. Quantitatively analyse the current allocation of resources for user support and training. </a:t>
            </a:r>
            <a:endParaRPr lang="en-GB" sz="2400" dirty="0" smtClean="0"/>
          </a:p>
          <a:p>
            <a:pPr marL="0" indent="0">
              <a:buNone/>
            </a:pPr>
            <a:endParaRPr lang="en-GB" sz="2400" dirty="0"/>
          </a:p>
          <a:p>
            <a:r>
              <a:rPr lang="en-GB" sz="2400" dirty="0" smtClean="0"/>
              <a:t>10</a:t>
            </a:r>
            <a:r>
              <a:rPr lang="en-GB" sz="2400" dirty="0"/>
              <a:t>. Collect users’ opinions on a regular basis. </a:t>
            </a:r>
          </a:p>
        </p:txBody>
      </p:sp>
      <p:sp>
        <p:nvSpPr>
          <p:cNvPr id="4" name="Espace réservé du numéro de diapositive 3"/>
          <p:cNvSpPr>
            <a:spLocks noGrp="1"/>
          </p:cNvSpPr>
          <p:nvPr>
            <p:ph type="sldNum" sz="quarter" idx="12"/>
          </p:nvPr>
        </p:nvSpPr>
        <p:spPr/>
        <p:txBody>
          <a:bodyPr/>
          <a:lstStyle/>
          <a:p>
            <a:pPr>
              <a:defRPr/>
            </a:pPr>
            <a:fld id="{759F2EBE-737C-4524-8B0C-433799F1C55A}" type="slidenum">
              <a:rPr lang="fr-FR" smtClean="0"/>
              <a:pPr>
                <a:defRPr/>
              </a:pPr>
              <a:t>36</a:t>
            </a:fld>
            <a:endParaRPr lang="fr-FR"/>
          </a:p>
        </p:txBody>
      </p:sp>
      <p:sp>
        <p:nvSpPr>
          <p:cNvPr id="5" name="Espace réservé du pied de page 4"/>
          <p:cNvSpPr>
            <a:spLocks noGrp="1"/>
          </p:cNvSpPr>
          <p:nvPr>
            <p:ph type="ftr" sz="quarter" idx="11"/>
          </p:nvPr>
        </p:nvSpPr>
        <p:spPr/>
        <p:txBody>
          <a:bodyPr/>
          <a:lstStyle/>
          <a:p>
            <a:pPr>
              <a:defRPr/>
            </a:pPr>
            <a:r>
              <a:rPr lang="fr-FR" smtClean="0"/>
              <a:t>France Grilles IAC - April  2012 - Paris </a:t>
            </a:r>
            <a:endParaRPr lang="fr-FR"/>
          </a:p>
        </p:txBody>
      </p:sp>
    </p:spTree>
    <p:extLst>
      <p:ext uri="{BB962C8B-B14F-4D97-AF65-F5344CB8AC3E}">
        <p14:creationId xmlns:p14="http://schemas.microsoft.com/office/powerpoint/2010/main" val="35571822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a:t>8. </a:t>
            </a:r>
            <a:r>
              <a:rPr lang="en-GB" sz="2000" dirty="0"/>
              <a:t>Identify two non‐HEP communities to each be supported by a dedicated full‐time member of the </a:t>
            </a:r>
            <a:r>
              <a:rPr lang="en-GB" sz="2000" dirty="0" err="1"/>
              <a:t>IdG</a:t>
            </a:r>
            <a:r>
              <a:rPr lang="en-GB" sz="2000" dirty="0"/>
              <a:t> team.</a:t>
            </a:r>
          </a:p>
        </p:txBody>
      </p:sp>
      <p:sp>
        <p:nvSpPr>
          <p:cNvPr id="3" name="Espace réservé du contenu 2"/>
          <p:cNvSpPr>
            <a:spLocks noGrp="1"/>
          </p:cNvSpPr>
          <p:nvPr>
            <p:ph idx="1"/>
          </p:nvPr>
        </p:nvSpPr>
        <p:spPr/>
        <p:txBody>
          <a:bodyPr/>
          <a:lstStyle/>
          <a:p>
            <a:r>
              <a:rPr lang="en-GB" sz="2400" dirty="0" smtClean="0"/>
              <a:t>Two FTE were hired by </a:t>
            </a:r>
            <a:r>
              <a:rPr lang="en-GB" sz="2400" dirty="0" err="1" smtClean="0"/>
              <a:t>IdGC</a:t>
            </a:r>
            <a:r>
              <a:rPr lang="en-GB" sz="2400" dirty="0" smtClean="0"/>
              <a:t> in 2011.</a:t>
            </a:r>
          </a:p>
          <a:p>
            <a:r>
              <a:rPr lang="en-GB" sz="2400" dirty="0" smtClean="0"/>
              <a:t>One is in charge of Biodiversity and responsible for ENVRI and Creative-B dissemination.</a:t>
            </a:r>
          </a:p>
          <a:p>
            <a:pPr lvl="1"/>
            <a:r>
              <a:rPr lang="en-GB" sz="2400" dirty="0">
                <a:ea typeface="ＭＳ Ｐゴシック" pitchFamily="34" charset="-128"/>
              </a:rPr>
              <a:t>T</a:t>
            </a:r>
            <a:r>
              <a:rPr lang="en-GB" sz="2400" dirty="0" smtClean="0">
                <a:ea typeface="ＭＳ Ｐゴシック" pitchFamily="34" charset="-128"/>
              </a:rPr>
              <a:t>hese </a:t>
            </a:r>
            <a:r>
              <a:rPr lang="en-GB" sz="2400" dirty="0">
                <a:ea typeface="ＭＳ Ｐゴシック" pitchFamily="34" charset="-128"/>
              </a:rPr>
              <a:t>projects will help to structure the biodiversity </a:t>
            </a:r>
            <a:r>
              <a:rPr lang="en-GB" sz="2400" dirty="0" smtClean="0">
                <a:ea typeface="ＭＳ Ｐゴシック" pitchFamily="34" charset="-128"/>
              </a:rPr>
              <a:t>community.</a:t>
            </a:r>
            <a:endParaRPr lang="en-GB" sz="2400" dirty="0" smtClean="0"/>
          </a:p>
          <a:p>
            <a:pPr lvl="1"/>
            <a:r>
              <a:rPr lang="en-GB" sz="2400" dirty="0"/>
              <a:t>H</a:t>
            </a:r>
            <a:r>
              <a:rPr lang="en-GB" sz="2400" dirty="0" smtClean="0"/>
              <a:t>e will be the leader of an EGI.eu VT which aim is </a:t>
            </a:r>
            <a:r>
              <a:rPr lang="fr-FR" sz="2400" dirty="0">
                <a:ea typeface="ＭＳ Ｐゴシック" pitchFamily="34" charset="-128"/>
              </a:rPr>
              <a:t>to help to structure a </a:t>
            </a:r>
            <a:r>
              <a:rPr lang="en-GB" sz="2400" dirty="0">
                <a:ea typeface="ＭＳ Ｐゴシック" pitchFamily="34" charset="-128"/>
              </a:rPr>
              <a:t>Grid community through a VRC</a:t>
            </a:r>
            <a:r>
              <a:rPr lang="en-GB" sz="2400" dirty="0" smtClean="0"/>
              <a:t> </a:t>
            </a:r>
            <a:r>
              <a:rPr lang="fr-FR" sz="2400" dirty="0" smtClean="0">
                <a:ea typeface="ＭＳ Ｐゴシック" pitchFamily="34" charset="-128"/>
              </a:rPr>
              <a:t>in </a:t>
            </a:r>
            <a:r>
              <a:rPr lang="fr-FR" sz="2400" dirty="0">
                <a:ea typeface="ＭＳ Ｐゴシック" pitchFamily="34" charset="-128"/>
              </a:rPr>
              <a:t>collaboration </a:t>
            </a:r>
            <a:r>
              <a:rPr lang="en-GB" sz="2400" dirty="0">
                <a:ea typeface="ＭＳ Ｐゴシック" pitchFamily="34" charset="-128"/>
              </a:rPr>
              <a:t>with several other NGIs</a:t>
            </a:r>
            <a:r>
              <a:rPr lang="fr-FR" sz="2400" dirty="0">
                <a:ea typeface="ＭＳ Ｐゴシック" pitchFamily="34" charset="-128"/>
              </a:rPr>
              <a:t> </a:t>
            </a:r>
            <a:r>
              <a:rPr lang="en-GB" sz="2400" dirty="0" smtClean="0">
                <a:ea typeface="ＭＳ Ｐゴシック" pitchFamily="34" charset="-128"/>
              </a:rPr>
              <a:t>such</a:t>
            </a:r>
            <a:r>
              <a:rPr lang="fr-FR" sz="2400" dirty="0" smtClean="0">
                <a:ea typeface="ＭＳ Ｐゴシック" pitchFamily="34" charset="-128"/>
              </a:rPr>
              <a:t> as Spain or </a:t>
            </a:r>
            <a:r>
              <a:rPr lang="fr-FR" sz="2400" dirty="0">
                <a:ea typeface="ＭＳ Ｐゴシック" pitchFamily="34" charset="-128"/>
              </a:rPr>
              <a:t>UK</a:t>
            </a:r>
            <a:r>
              <a:rPr lang="fr-FR" sz="2400" dirty="0" smtClean="0">
                <a:ea typeface="ＭＳ Ｐゴシック" pitchFamily="34" charset="-128"/>
              </a:rPr>
              <a:t>.</a:t>
            </a:r>
            <a:endParaRPr lang="en-GB" sz="2400" dirty="0" smtClean="0"/>
          </a:p>
          <a:p>
            <a:r>
              <a:rPr lang="en-GB" sz="2400" dirty="0" smtClean="0"/>
              <a:t>One is in charge of neurosciences </a:t>
            </a:r>
            <a:r>
              <a:rPr lang="en-GB" sz="2400" dirty="0"/>
              <a:t>and responsible for </a:t>
            </a:r>
            <a:r>
              <a:rPr lang="en-GB" sz="2400" dirty="0" smtClean="0"/>
              <a:t>N4U dissemination.</a:t>
            </a:r>
          </a:p>
          <a:p>
            <a:r>
              <a:rPr lang="en-GB" sz="2400" dirty="0" smtClean="0"/>
              <a:t>They both take part in France Grilles work.</a:t>
            </a:r>
            <a:endParaRPr lang="en-GB" sz="2400" dirty="0"/>
          </a:p>
        </p:txBody>
      </p:sp>
      <p:sp>
        <p:nvSpPr>
          <p:cNvPr id="4" name="Espace réservé du numéro de diapositive 3"/>
          <p:cNvSpPr>
            <a:spLocks noGrp="1"/>
          </p:cNvSpPr>
          <p:nvPr>
            <p:ph type="sldNum" sz="quarter" idx="12"/>
          </p:nvPr>
        </p:nvSpPr>
        <p:spPr/>
        <p:txBody>
          <a:bodyPr/>
          <a:lstStyle/>
          <a:p>
            <a:pPr>
              <a:defRPr/>
            </a:pPr>
            <a:fld id="{759F2EBE-737C-4524-8B0C-433799F1C55A}" type="slidenum">
              <a:rPr lang="fr-FR" smtClean="0"/>
              <a:pPr>
                <a:defRPr/>
              </a:pPr>
              <a:t>37</a:t>
            </a:fld>
            <a:endParaRPr lang="fr-FR"/>
          </a:p>
        </p:txBody>
      </p:sp>
      <p:sp>
        <p:nvSpPr>
          <p:cNvPr id="5" name="Espace réservé du pied de page 4"/>
          <p:cNvSpPr>
            <a:spLocks noGrp="1"/>
          </p:cNvSpPr>
          <p:nvPr>
            <p:ph type="ftr" sz="quarter" idx="11"/>
          </p:nvPr>
        </p:nvSpPr>
        <p:spPr/>
        <p:txBody>
          <a:bodyPr/>
          <a:lstStyle/>
          <a:p>
            <a:pPr>
              <a:defRPr/>
            </a:pPr>
            <a:r>
              <a:rPr lang="fr-FR" smtClean="0"/>
              <a:t>France Grilles IAC - April  2012 - Paris </a:t>
            </a:r>
            <a:endParaRPr lang="fr-FR"/>
          </a:p>
        </p:txBody>
      </p:sp>
    </p:spTree>
    <p:extLst>
      <p:ext uri="{BB962C8B-B14F-4D97-AF65-F5344CB8AC3E}">
        <p14:creationId xmlns:p14="http://schemas.microsoft.com/office/powerpoint/2010/main" val="6424107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sz="2000" dirty="0"/>
              <a:t>9. Quantitatively analyse the current allocation of resources for user support and training.</a:t>
            </a:r>
            <a:r>
              <a:rPr lang="en-GB" dirty="0"/>
              <a:t> </a:t>
            </a:r>
          </a:p>
        </p:txBody>
      </p:sp>
      <p:sp>
        <p:nvSpPr>
          <p:cNvPr id="3" name="Espace réservé du contenu 2"/>
          <p:cNvSpPr>
            <a:spLocks noGrp="1"/>
          </p:cNvSpPr>
          <p:nvPr>
            <p:ph idx="1"/>
          </p:nvPr>
        </p:nvSpPr>
        <p:spPr/>
        <p:txBody>
          <a:bodyPr/>
          <a:lstStyle/>
          <a:p>
            <a:r>
              <a:rPr lang="en-GB" sz="1800" dirty="0" smtClean="0"/>
              <a:t>User support and training organisation:</a:t>
            </a:r>
          </a:p>
          <a:p>
            <a:pPr lvl="1"/>
            <a:r>
              <a:rPr lang="en-GB" sz="1800" dirty="0" smtClean="0"/>
              <a:t>Since May 2011 a FTE is dedicated to the relationship with user communities.</a:t>
            </a:r>
          </a:p>
          <a:p>
            <a:pPr lvl="1"/>
            <a:r>
              <a:rPr lang="en-GB" sz="1800" dirty="0" smtClean="0"/>
              <a:t>Since 2008 a person is in charge of the organisation of training (partial time  until September).</a:t>
            </a:r>
          </a:p>
          <a:p>
            <a:r>
              <a:rPr lang="en-GB" sz="1800" dirty="0" smtClean="0"/>
              <a:t>Infrastructure:</a:t>
            </a:r>
          </a:p>
          <a:p>
            <a:pPr lvl="1"/>
            <a:r>
              <a:rPr lang="en-GB" sz="1800" dirty="0" smtClean="0"/>
              <a:t>France Grilles maintains a specific VO and grid resources for training. </a:t>
            </a:r>
            <a:r>
              <a:rPr lang="en-GB" sz="1800" dirty="0"/>
              <a:t>T</a:t>
            </a:r>
            <a:r>
              <a:rPr lang="en-GB" sz="1800" dirty="0" smtClean="0"/>
              <a:t>wo persons manage the VO, one is in charge </a:t>
            </a:r>
            <a:r>
              <a:rPr lang="en-GB" sz="1800" dirty="0"/>
              <a:t>of the credentials delivery .</a:t>
            </a:r>
            <a:endParaRPr lang="en-GB" sz="1800" dirty="0" smtClean="0"/>
          </a:p>
          <a:p>
            <a:r>
              <a:rPr lang="en-GB" sz="1800" dirty="0" smtClean="0"/>
              <a:t>There is currently in France Grilles no allocated human resources for user support or for trainers. Sites or regional grids may offer support and/or training to their users </a:t>
            </a:r>
          </a:p>
          <a:p>
            <a:r>
              <a:rPr lang="en-GB" sz="1800" dirty="0" smtClean="0"/>
              <a:t>Trainers:</a:t>
            </a:r>
          </a:p>
          <a:p>
            <a:pPr lvl="1"/>
            <a:r>
              <a:rPr lang="en-GB" sz="1800" dirty="0" smtClean="0"/>
              <a:t>The budget allocated is sufficient to organise the training sessions but not to pay trainers at market price level.</a:t>
            </a:r>
          </a:p>
          <a:p>
            <a:pPr lvl="1"/>
            <a:r>
              <a:rPr lang="en-GB" sz="1800" dirty="0" smtClean="0"/>
              <a:t>The administrative rules are complicated and we could not easily pay internal trainers.</a:t>
            </a:r>
          </a:p>
          <a:p>
            <a:pPr lvl="1"/>
            <a:r>
              <a:rPr lang="en-GB" sz="1800" dirty="0" smtClean="0"/>
              <a:t>Trainers work on a volunteer basis and specific training sessions are depending on the persons concerned. It can be very difficult!</a:t>
            </a:r>
          </a:p>
        </p:txBody>
      </p:sp>
      <p:sp>
        <p:nvSpPr>
          <p:cNvPr id="4" name="Espace réservé du numéro de diapositive 3"/>
          <p:cNvSpPr>
            <a:spLocks noGrp="1"/>
          </p:cNvSpPr>
          <p:nvPr>
            <p:ph type="sldNum" sz="quarter" idx="12"/>
          </p:nvPr>
        </p:nvSpPr>
        <p:spPr/>
        <p:txBody>
          <a:bodyPr/>
          <a:lstStyle/>
          <a:p>
            <a:pPr>
              <a:defRPr/>
            </a:pPr>
            <a:fld id="{759F2EBE-737C-4524-8B0C-433799F1C55A}" type="slidenum">
              <a:rPr lang="fr-FR" smtClean="0"/>
              <a:pPr>
                <a:defRPr/>
              </a:pPr>
              <a:t>38</a:t>
            </a:fld>
            <a:endParaRPr lang="fr-FR"/>
          </a:p>
        </p:txBody>
      </p:sp>
      <p:sp>
        <p:nvSpPr>
          <p:cNvPr id="5" name="Espace réservé du pied de page 4"/>
          <p:cNvSpPr>
            <a:spLocks noGrp="1"/>
          </p:cNvSpPr>
          <p:nvPr>
            <p:ph type="ftr" sz="quarter" idx="11"/>
          </p:nvPr>
        </p:nvSpPr>
        <p:spPr/>
        <p:txBody>
          <a:bodyPr/>
          <a:lstStyle/>
          <a:p>
            <a:pPr>
              <a:defRPr/>
            </a:pPr>
            <a:r>
              <a:rPr lang="fr-FR" smtClean="0"/>
              <a:t>France Grilles IAC - April  2012 - Paris </a:t>
            </a:r>
            <a:endParaRPr lang="fr-FR"/>
          </a:p>
        </p:txBody>
      </p:sp>
    </p:spTree>
    <p:extLst>
      <p:ext uri="{BB962C8B-B14F-4D97-AF65-F5344CB8AC3E}">
        <p14:creationId xmlns:p14="http://schemas.microsoft.com/office/powerpoint/2010/main" val="11814597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sz="2000" dirty="0" smtClean="0"/>
              <a:t>9. User support</a:t>
            </a:r>
            <a:endParaRPr lang="en-GB" dirty="0"/>
          </a:p>
        </p:txBody>
      </p:sp>
      <p:sp>
        <p:nvSpPr>
          <p:cNvPr id="3" name="Espace réservé du contenu 2"/>
          <p:cNvSpPr>
            <a:spLocks noGrp="1"/>
          </p:cNvSpPr>
          <p:nvPr>
            <p:ph idx="1"/>
          </p:nvPr>
        </p:nvSpPr>
        <p:spPr/>
        <p:txBody>
          <a:bodyPr/>
          <a:lstStyle/>
          <a:p>
            <a:r>
              <a:rPr lang="en-GB" sz="2400" dirty="0" smtClean="0"/>
              <a:t>Issue: France Grilles currently does not offer support to users, it is a barrier to the DCI adoption, people vanish after bad user experience.</a:t>
            </a:r>
            <a:br>
              <a:rPr lang="en-GB" sz="2400" dirty="0" smtClean="0"/>
            </a:br>
            <a:r>
              <a:rPr lang="en-GB" sz="2400" dirty="0" smtClean="0"/>
              <a:t>=&gt; We need to organise the user support!</a:t>
            </a:r>
          </a:p>
          <a:p>
            <a:pPr lvl="1"/>
            <a:r>
              <a:rPr lang="en-GB" sz="2000" dirty="0" smtClean="0"/>
              <a:t>NB: subject is user support and not operational support that exists.</a:t>
            </a:r>
          </a:p>
          <a:p>
            <a:r>
              <a:rPr lang="en-GB" sz="2400" dirty="0" smtClean="0"/>
              <a:t>Context: Users use freely the infrastructure and the services, they are not required to participate even if they do not share resources. </a:t>
            </a:r>
          </a:p>
          <a:p>
            <a:r>
              <a:rPr lang="en-GB" sz="2400" dirty="0" smtClean="0"/>
              <a:t>Users are consumers without paying! They do not care about their tool! We think they have to be concerned. </a:t>
            </a:r>
            <a:r>
              <a:rPr lang="en-GB" sz="2400" dirty="0"/>
              <a:t>We need to empower them! </a:t>
            </a:r>
            <a:endParaRPr lang="en-GB" sz="2400" dirty="0" smtClean="0"/>
          </a:p>
          <a:p>
            <a:endParaRPr lang="en-GB" dirty="0"/>
          </a:p>
        </p:txBody>
      </p:sp>
      <p:sp>
        <p:nvSpPr>
          <p:cNvPr id="4" name="Espace réservé du numéro de diapositive 3"/>
          <p:cNvSpPr>
            <a:spLocks noGrp="1"/>
          </p:cNvSpPr>
          <p:nvPr>
            <p:ph type="sldNum" sz="quarter" idx="12"/>
          </p:nvPr>
        </p:nvSpPr>
        <p:spPr/>
        <p:txBody>
          <a:bodyPr/>
          <a:lstStyle/>
          <a:p>
            <a:pPr>
              <a:defRPr/>
            </a:pPr>
            <a:fld id="{759F2EBE-737C-4524-8B0C-433799F1C55A}" type="slidenum">
              <a:rPr lang="fr-FR" smtClean="0"/>
              <a:pPr>
                <a:defRPr/>
              </a:pPr>
              <a:t>39</a:t>
            </a:fld>
            <a:endParaRPr lang="fr-FR"/>
          </a:p>
        </p:txBody>
      </p:sp>
      <p:sp>
        <p:nvSpPr>
          <p:cNvPr id="5" name="Espace réservé du pied de page 4"/>
          <p:cNvSpPr>
            <a:spLocks noGrp="1"/>
          </p:cNvSpPr>
          <p:nvPr>
            <p:ph type="ftr" sz="quarter" idx="11"/>
          </p:nvPr>
        </p:nvSpPr>
        <p:spPr/>
        <p:txBody>
          <a:bodyPr/>
          <a:lstStyle/>
          <a:p>
            <a:pPr>
              <a:defRPr/>
            </a:pPr>
            <a:r>
              <a:rPr lang="fr-FR" smtClean="0"/>
              <a:t>France Grilles IAC - April  2012 - Paris </a:t>
            </a:r>
            <a:endParaRPr lang="fr-FR"/>
          </a:p>
        </p:txBody>
      </p:sp>
    </p:spTree>
    <p:extLst>
      <p:ext uri="{BB962C8B-B14F-4D97-AF65-F5344CB8AC3E}">
        <p14:creationId xmlns:p14="http://schemas.microsoft.com/office/powerpoint/2010/main" val="27584038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Introduction: where we are now</a:t>
            </a:r>
            <a:endParaRPr lang="en-GB" dirty="0"/>
          </a:p>
        </p:txBody>
      </p:sp>
      <p:sp>
        <p:nvSpPr>
          <p:cNvPr id="3" name="Espace réservé du numéro de diapositive 2"/>
          <p:cNvSpPr>
            <a:spLocks noGrp="1"/>
          </p:cNvSpPr>
          <p:nvPr>
            <p:ph type="sldNum" sz="quarter" idx="12"/>
          </p:nvPr>
        </p:nvSpPr>
        <p:spPr/>
        <p:txBody>
          <a:bodyPr/>
          <a:lstStyle/>
          <a:p>
            <a:pPr>
              <a:defRPr/>
            </a:pPr>
            <a:fld id="{759F2EBE-737C-4524-8B0C-433799F1C55A}" type="slidenum">
              <a:rPr lang="fr-FR" smtClean="0"/>
              <a:pPr>
                <a:defRPr/>
              </a:pPr>
              <a:t>4</a:t>
            </a:fld>
            <a:endParaRPr lang="fr-FR"/>
          </a:p>
        </p:txBody>
      </p:sp>
      <p:sp>
        <p:nvSpPr>
          <p:cNvPr id="4" name="Espace réservé du pied de page 3"/>
          <p:cNvSpPr>
            <a:spLocks noGrp="1"/>
          </p:cNvSpPr>
          <p:nvPr>
            <p:ph type="ftr" sz="quarter" idx="11"/>
          </p:nvPr>
        </p:nvSpPr>
        <p:spPr/>
        <p:txBody>
          <a:bodyPr/>
          <a:lstStyle/>
          <a:p>
            <a:pPr>
              <a:defRPr/>
            </a:pPr>
            <a:r>
              <a:rPr lang="fr-FR" smtClean="0"/>
              <a:t>France Grilles IAC - April  2012 - Paris </a:t>
            </a:r>
            <a:endParaRPr lang="fr-FR"/>
          </a:p>
        </p:txBody>
      </p:sp>
      <p:pic>
        <p:nvPicPr>
          <p:cNvPr id="6" name="Espace réservé du contenu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27584" y="1708173"/>
            <a:ext cx="7632848" cy="4891254"/>
          </a:xfrm>
        </p:spPr>
      </p:pic>
    </p:spTree>
    <p:extLst>
      <p:ext uri="{BB962C8B-B14F-4D97-AF65-F5344CB8AC3E}">
        <p14:creationId xmlns:p14="http://schemas.microsoft.com/office/powerpoint/2010/main" val="38774229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9. User support as a common interest network?</a:t>
            </a:r>
            <a:endParaRPr lang="en-GB" dirty="0"/>
          </a:p>
        </p:txBody>
      </p:sp>
      <p:sp>
        <p:nvSpPr>
          <p:cNvPr id="3" name="Espace réservé du contenu 2"/>
          <p:cNvSpPr>
            <a:spLocks noGrp="1"/>
          </p:cNvSpPr>
          <p:nvPr>
            <p:ph idx="1"/>
          </p:nvPr>
        </p:nvSpPr>
        <p:spPr/>
        <p:txBody>
          <a:bodyPr/>
          <a:lstStyle/>
          <a:p>
            <a:r>
              <a:rPr lang="en-GB" sz="2400" dirty="0" smtClean="0"/>
              <a:t>Question: could we set up a </a:t>
            </a:r>
            <a:r>
              <a:rPr lang="en-GB" sz="2400" dirty="0"/>
              <a:t>user support on a volunteer </a:t>
            </a:r>
            <a:r>
              <a:rPr lang="en-GB" sz="2400" dirty="0" smtClean="0"/>
              <a:t>basis involving our users such as in FLOSS projects? </a:t>
            </a:r>
          </a:p>
          <a:p>
            <a:r>
              <a:rPr lang="en-GB" sz="2400" dirty="0"/>
              <a:t>B</a:t>
            </a:r>
            <a:r>
              <a:rPr lang="en-GB" sz="2400" dirty="0" smtClean="0"/>
              <a:t>asis of this model:</a:t>
            </a:r>
          </a:p>
          <a:p>
            <a:pPr lvl="1"/>
            <a:r>
              <a:rPr lang="en-GB" sz="2400" dirty="0" smtClean="0"/>
              <a:t>involvement based on the common interest of the users for the success of the project, based on the share of knowledge and competences without immediate or direct counterpart</a:t>
            </a:r>
          </a:p>
          <a:p>
            <a:pPr lvl="1"/>
            <a:r>
              <a:rPr lang="en-GB" sz="2400" dirty="0" smtClean="0"/>
              <a:t>free engagement, no constraints, no payment but clear rules of participation</a:t>
            </a:r>
          </a:p>
          <a:p>
            <a:pPr lvl="1"/>
            <a:r>
              <a:rPr lang="en-GB" sz="2400" dirty="0" smtClean="0"/>
              <a:t>large part of contributions at best effort level - few people more active</a:t>
            </a:r>
          </a:p>
          <a:p>
            <a:pPr lvl="1"/>
            <a:r>
              <a:rPr lang="en-GB" sz="2400" dirty="0" smtClean="0"/>
              <a:t>organisation, tools, events and roadmap provided by the project</a:t>
            </a:r>
          </a:p>
        </p:txBody>
      </p:sp>
      <p:sp>
        <p:nvSpPr>
          <p:cNvPr id="4" name="Espace réservé du numéro de diapositive 3"/>
          <p:cNvSpPr>
            <a:spLocks noGrp="1"/>
          </p:cNvSpPr>
          <p:nvPr>
            <p:ph type="sldNum" sz="quarter" idx="12"/>
          </p:nvPr>
        </p:nvSpPr>
        <p:spPr/>
        <p:txBody>
          <a:bodyPr/>
          <a:lstStyle/>
          <a:p>
            <a:pPr>
              <a:defRPr/>
            </a:pPr>
            <a:fld id="{759F2EBE-737C-4524-8B0C-433799F1C55A}" type="slidenum">
              <a:rPr lang="fr-FR" smtClean="0"/>
              <a:pPr>
                <a:defRPr/>
              </a:pPr>
              <a:t>40</a:t>
            </a:fld>
            <a:endParaRPr lang="fr-FR"/>
          </a:p>
        </p:txBody>
      </p:sp>
      <p:sp>
        <p:nvSpPr>
          <p:cNvPr id="5" name="Espace réservé du pied de page 4"/>
          <p:cNvSpPr>
            <a:spLocks noGrp="1"/>
          </p:cNvSpPr>
          <p:nvPr>
            <p:ph type="ftr" sz="quarter" idx="11"/>
          </p:nvPr>
        </p:nvSpPr>
        <p:spPr/>
        <p:txBody>
          <a:bodyPr/>
          <a:lstStyle/>
          <a:p>
            <a:pPr>
              <a:defRPr/>
            </a:pPr>
            <a:r>
              <a:rPr lang="fr-FR" smtClean="0"/>
              <a:t>France Grilles IAC - April  2012 - Paris </a:t>
            </a:r>
            <a:endParaRPr lang="fr-FR"/>
          </a:p>
        </p:txBody>
      </p:sp>
    </p:spTree>
    <p:extLst>
      <p:ext uri="{BB962C8B-B14F-4D97-AF65-F5344CB8AC3E}">
        <p14:creationId xmlns:p14="http://schemas.microsoft.com/office/powerpoint/2010/main" val="7361825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9. User support: what do we need?</a:t>
            </a:r>
            <a:endParaRPr lang="en-GB" dirty="0"/>
          </a:p>
        </p:txBody>
      </p:sp>
      <p:sp>
        <p:nvSpPr>
          <p:cNvPr id="3" name="Espace réservé du contenu 2"/>
          <p:cNvSpPr>
            <a:spLocks noGrp="1"/>
          </p:cNvSpPr>
          <p:nvPr>
            <p:ph idx="1"/>
          </p:nvPr>
        </p:nvSpPr>
        <p:spPr/>
        <p:txBody>
          <a:bodyPr/>
          <a:lstStyle/>
          <a:p>
            <a:pPr marL="514350" indent="-457200"/>
            <a:r>
              <a:rPr lang="en-GB" sz="2400" dirty="0" smtClean="0"/>
              <a:t>Short term:</a:t>
            </a:r>
          </a:p>
          <a:p>
            <a:pPr lvl="1"/>
            <a:r>
              <a:rPr lang="en-GB" sz="2400" dirty="0" smtClean="0"/>
              <a:t>seriously prepare the project and its dissemination before to launch it (discussions with users, how to interface it with operational support, possibility of prototyping...),</a:t>
            </a:r>
          </a:p>
          <a:p>
            <a:pPr lvl="1"/>
            <a:r>
              <a:rPr lang="en-GB" sz="2400" dirty="0" smtClean="0"/>
              <a:t>convince a volunteers' team to kick-off the project,</a:t>
            </a:r>
          </a:p>
          <a:p>
            <a:pPr lvl="1"/>
            <a:r>
              <a:rPr lang="en-GB" sz="2400" dirty="0" smtClean="0"/>
              <a:t>identify and set up an adapted user friendly collaborative tool ,</a:t>
            </a:r>
          </a:p>
          <a:p>
            <a:pPr lvl="1"/>
            <a:r>
              <a:rPr lang="en-GB" sz="2400" dirty="0" smtClean="0"/>
              <a:t>set up good documentation and FAQ (to be improved).</a:t>
            </a:r>
          </a:p>
          <a:p>
            <a:r>
              <a:rPr lang="en-GB" sz="2400" dirty="0"/>
              <a:t>Long term:</a:t>
            </a:r>
          </a:p>
          <a:p>
            <a:pPr lvl="1"/>
            <a:r>
              <a:rPr lang="en-GB" sz="2400" dirty="0"/>
              <a:t>be attractive enough to gain and maintain a critical volume of </a:t>
            </a:r>
            <a:r>
              <a:rPr lang="en-GB" sz="2400" dirty="0" smtClean="0"/>
              <a:t>contributions and effective support to the users.</a:t>
            </a:r>
            <a:endParaRPr lang="en-GB" sz="2400" dirty="0"/>
          </a:p>
          <a:p>
            <a:pPr lvl="1"/>
            <a:endParaRPr lang="en-GB" dirty="0"/>
          </a:p>
        </p:txBody>
      </p:sp>
      <p:sp>
        <p:nvSpPr>
          <p:cNvPr id="4" name="Espace réservé du numéro de diapositive 3"/>
          <p:cNvSpPr>
            <a:spLocks noGrp="1"/>
          </p:cNvSpPr>
          <p:nvPr>
            <p:ph type="sldNum" sz="quarter" idx="12"/>
          </p:nvPr>
        </p:nvSpPr>
        <p:spPr/>
        <p:txBody>
          <a:bodyPr/>
          <a:lstStyle/>
          <a:p>
            <a:pPr>
              <a:defRPr/>
            </a:pPr>
            <a:fld id="{759F2EBE-737C-4524-8B0C-433799F1C55A}" type="slidenum">
              <a:rPr lang="fr-FR" smtClean="0"/>
              <a:pPr>
                <a:defRPr/>
              </a:pPr>
              <a:t>41</a:t>
            </a:fld>
            <a:endParaRPr lang="fr-FR"/>
          </a:p>
        </p:txBody>
      </p:sp>
      <p:sp>
        <p:nvSpPr>
          <p:cNvPr id="5" name="Espace réservé du pied de page 4"/>
          <p:cNvSpPr>
            <a:spLocks noGrp="1"/>
          </p:cNvSpPr>
          <p:nvPr>
            <p:ph type="ftr" sz="quarter" idx="11"/>
          </p:nvPr>
        </p:nvSpPr>
        <p:spPr/>
        <p:txBody>
          <a:bodyPr/>
          <a:lstStyle/>
          <a:p>
            <a:pPr>
              <a:defRPr/>
            </a:pPr>
            <a:r>
              <a:rPr lang="fr-FR" smtClean="0"/>
              <a:t>France Grilles IAC - April  2012 - Paris </a:t>
            </a:r>
            <a:endParaRPr lang="fr-FR"/>
          </a:p>
        </p:txBody>
      </p:sp>
    </p:spTree>
    <p:extLst>
      <p:ext uri="{BB962C8B-B14F-4D97-AF65-F5344CB8AC3E}">
        <p14:creationId xmlns:p14="http://schemas.microsoft.com/office/powerpoint/2010/main" val="361497556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sz="2000" dirty="0"/>
              <a:t>10. Collect </a:t>
            </a:r>
            <a:r>
              <a:rPr lang="en-GB" sz="2000" dirty="0" smtClean="0"/>
              <a:t>users </a:t>
            </a:r>
            <a:r>
              <a:rPr lang="en-GB" sz="2000" dirty="0"/>
              <a:t>opinions on a regular </a:t>
            </a:r>
            <a:r>
              <a:rPr lang="en-GB" sz="2000" dirty="0" smtClean="0"/>
              <a:t>basis: questionnaire to our users</a:t>
            </a:r>
            <a:endParaRPr lang="en-GB" sz="2000" dirty="0"/>
          </a:p>
        </p:txBody>
      </p:sp>
      <p:sp>
        <p:nvSpPr>
          <p:cNvPr id="3" name="Espace réservé du contenu 2"/>
          <p:cNvSpPr>
            <a:spLocks noGrp="1"/>
          </p:cNvSpPr>
          <p:nvPr>
            <p:ph idx="1"/>
          </p:nvPr>
        </p:nvSpPr>
        <p:spPr>
          <a:xfrm>
            <a:off x="107950" y="1772667"/>
            <a:ext cx="8928100" cy="4824685"/>
          </a:xfrm>
        </p:spPr>
        <p:txBody>
          <a:bodyPr/>
          <a:lstStyle/>
          <a:p>
            <a:r>
              <a:rPr lang="en-US" sz="2000" dirty="0" smtClean="0"/>
              <a:t>Goal: to know the opinion of our users about France Grilles</a:t>
            </a:r>
          </a:p>
          <a:p>
            <a:r>
              <a:rPr lang="en-US" sz="2000" dirty="0" smtClean="0"/>
              <a:t>Constraints: no mean to address simply all our users, not bother researchers with a long questionnaire.</a:t>
            </a:r>
          </a:p>
          <a:p>
            <a:r>
              <a:rPr lang="en-US" sz="2000" dirty="0" smtClean="0"/>
              <a:t>Method: </a:t>
            </a:r>
            <a:endParaRPr lang="en-GB" sz="2000" dirty="0"/>
          </a:p>
          <a:p>
            <a:pPr lvl="1"/>
            <a:r>
              <a:rPr lang="en-US" sz="1800" dirty="0"/>
              <a:t>ask </a:t>
            </a:r>
            <a:r>
              <a:rPr lang="en-US" sz="1800" dirty="0" smtClean="0"/>
              <a:t>a few </a:t>
            </a:r>
            <a:r>
              <a:rPr lang="en-US" sz="1800" dirty="0"/>
              <a:t>contacts in the main communities to </a:t>
            </a:r>
            <a:r>
              <a:rPr lang="en-US" sz="1800" dirty="0" smtClean="0"/>
              <a:t>indicate  </a:t>
            </a:r>
            <a:r>
              <a:rPr lang="en-US" sz="1800" dirty="0"/>
              <a:t>2 or 3 users (happy and less happy</a:t>
            </a:r>
            <a:r>
              <a:rPr lang="en-US" sz="1800" dirty="0" smtClean="0"/>
              <a:t>).</a:t>
            </a:r>
          </a:p>
          <a:p>
            <a:pPr lvl="1"/>
            <a:r>
              <a:rPr lang="en-US" sz="1800" dirty="0" smtClean="0"/>
              <a:t>send the users a simple questionnaire</a:t>
            </a:r>
            <a:endParaRPr lang="en-GB" sz="1800" dirty="0"/>
          </a:p>
          <a:p>
            <a:r>
              <a:rPr lang="en-US" sz="2000" dirty="0" smtClean="0"/>
              <a:t>The questions: </a:t>
            </a:r>
          </a:p>
          <a:p>
            <a:pPr lvl="1"/>
            <a:r>
              <a:rPr lang="en-US" sz="1800" dirty="0" smtClean="0"/>
              <a:t>Who </a:t>
            </a:r>
            <a:r>
              <a:rPr lang="en-US" sz="1800" dirty="0"/>
              <a:t>are you? </a:t>
            </a:r>
            <a:endParaRPr lang="en-US" sz="1800" dirty="0" smtClean="0"/>
          </a:p>
          <a:p>
            <a:pPr lvl="1"/>
            <a:r>
              <a:rPr lang="en-US" sz="1800" dirty="0" smtClean="0"/>
              <a:t>What </a:t>
            </a:r>
            <a:r>
              <a:rPr lang="en-US" sz="1800" dirty="0"/>
              <a:t>was your interest for the grid?  </a:t>
            </a:r>
            <a:r>
              <a:rPr lang="en-US" sz="1800" dirty="0" smtClean="0"/>
              <a:t>Did </a:t>
            </a:r>
            <a:r>
              <a:rPr lang="en-US" sz="1800" dirty="0"/>
              <a:t>you get a tutorial? </a:t>
            </a:r>
          </a:p>
          <a:p>
            <a:pPr lvl="1"/>
            <a:r>
              <a:rPr lang="en-US" sz="1800" dirty="0" smtClean="0"/>
              <a:t>Did </a:t>
            </a:r>
            <a:r>
              <a:rPr lang="en-US" sz="1800" dirty="0"/>
              <a:t>the grid fulfill your needs</a:t>
            </a:r>
            <a:r>
              <a:rPr lang="en-US" sz="1800" dirty="0" smtClean="0"/>
              <a:t>?</a:t>
            </a:r>
            <a:r>
              <a:rPr lang="en-US" sz="1800" dirty="0"/>
              <a:t> Main </a:t>
            </a:r>
            <a:r>
              <a:rPr lang="en-US" sz="1800" dirty="0" smtClean="0"/>
              <a:t>benefit?</a:t>
            </a:r>
            <a:r>
              <a:rPr lang="en-GB" sz="1800" dirty="0" smtClean="0"/>
              <a:t> Did you get useful </a:t>
            </a:r>
            <a:r>
              <a:rPr lang="en-US" sz="1800" dirty="0" smtClean="0"/>
              <a:t>support?</a:t>
            </a:r>
          </a:p>
          <a:p>
            <a:pPr lvl="1"/>
            <a:r>
              <a:rPr lang="en-US" sz="1800" dirty="0" smtClean="0"/>
              <a:t>Your </a:t>
            </a:r>
            <a:r>
              <a:rPr lang="en-US" sz="1800" dirty="0"/>
              <a:t>proposal to improve the grid and the “user experience</a:t>
            </a:r>
            <a:r>
              <a:rPr lang="en-US" sz="1800" dirty="0" smtClean="0"/>
              <a:t>”?</a:t>
            </a:r>
            <a:r>
              <a:rPr lang="en-GB" sz="1800" dirty="0" smtClean="0"/>
              <a:t> </a:t>
            </a:r>
            <a:r>
              <a:rPr lang="en-US" sz="1800" dirty="0" smtClean="0"/>
              <a:t>Do </a:t>
            </a:r>
            <a:r>
              <a:rPr lang="en-US" sz="1800" dirty="0"/>
              <a:t>you use other infrastructure? </a:t>
            </a:r>
            <a:r>
              <a:rPr lang="fr-FR" sz="1800" dirty="0" smtClean="0"/>
              <a:t>(</a:t>
            </a:r>
            <a:r>
              <a:rPr lang="en-GB" sz="1800" dirty="0" smtClean="0"/>
              <a:t>cloud, supercomputer...</a:t>
            </a:r>
            <a:r>
              <a:rPr lang="fr-FR" sz="1800" dirty="0" smtClean="0"/>
              <a:t>)</a:t>
            </a:r>
          </a:p>
          <a:p>
            <a:pPr marL="400050"/>
            <a:r>
              <a:rPr lang="fr-FR" sz="2000" dirty="0" smtClean="0"/>
              <a:t>To do: </a:t>
            </a:r>
            <a:r>
              <a:rPr lang="en-GB" sz="2000" dirty="0" smtClean="0"/>
              <a:t>publish results</a:t>
            </a:r>
            <a:r>
              <a:rPr lang="fr-FR" sz="2000" dirty="0" smtClean="0"/>
              <a:t> on the web site and </a:t>
            </a:r>
            <a:r>
              <a:rPr lang="en-GB" sz="2000" dirty="0" smtClean="0"/>
              <a:t>send</a:t>
            </a:r>
            <a:r>
              <a:rPr lang="fr-FR" sz="2000" dirty="0" smtClean="0"/>
              <a:t> </a:t>
            </a:r>
            <a:r>
              <a:rPr lang="en-GB" sz="2000" noProof="0" dirty="0" smtClean="0"/>
              <a:t>them</a:t>
            </a:r>
            <a:r>
              <a:rPr lang="fr-FR" sz="2000" dirty="0" smtClean="0"/>
              <a:t> to </a:t>
            </a:r>
            <a:r>
              <a:rPr lang="en-GB" sz="2000" dirty="0" smtClean="0"/>
              <a:t>concerned users</a:t>
            </a:r>
            <a:r>
              <a:rPr lang="fr-FR" sz="2000" dirty="0" smtClean="0"/>
              <a:t>.</a:t>
            </a:r>
          </a:p>
        </p:txBody>
      </p:sp>
      <p:sp>
        <p:nvSpPr>
          <p:cNvPr id="4" name="Espace réservé du numéro de diapositive 3"/>
          <p:cNvSpPr>
            <a:spLocks noGrp="1"/>
          </p:cNvSpPr>
          <p:nvPr>
            <p:ph type="sldNum" sz="quarter" idx="12"/>
          </p:nvPr>
        </p:nvSpPr>
        <p:spPr/>
        <p:txBody>
          <a:bodyPr/>
          <a:lstStyle/>
          <a:p>
            <a:pPr>
              <a:defRPr/>
            </a:pPr>
            <a:fld id="{759F2EBE-737C-4524-8B0C-433799F1C55A}" type="slidenum">
              <a:rPr lang="fr-FR" smtClean="0"/>
              <a:pPr>
                <a:defRPr/>
              </a:pPr>
              <a:t>42</a:t>
            </a:fld>
            <a:endParaRPr lang="fr-FR"/>
          </a:p>
        </p:txBody>
      </p:sp>
      <p:sp>
        <p:nvSpPr>
          <p:cNvPr id="5" name="Espace réservé du pied de page 4"/>
          <p:cNvSpPr>
            <a:spLocks noGrp="1"/>
          </p:cNvSpPr>
          <p:nvPr>
            <p:ph type="ftr" sz="quarter" idx="11"/>
          </p:nvPr>
        </p:nvSpPr>
        <p:spPr/>
        <p:txBody>
          <a:bodyPr/>
          <a:lstStyle/>
          <a:p>
            <a:pPr>
              <a:defRPr/>
            </a:pPr>
            <a:r>
              <a:rPr lang="fr-FR" smtClean="0"/>
              <a:t>France Grilles IAC - April  2012 - Paris </a:t>
            </a:r>
            <a:endParaRPr lang="fr-FR"/>
          </a:p>
        </p:txBody>
      </p:sp>
    </p:spTree>
    <p:extLst>
      <p:ext uri="{BB962C8B-B14F-4D97-AF65-F5344CB8AC3E}">
        <p14:creationId xmlns:p14="http://schemas.microsoft.com/office/powerpoint/2010/main" val="35014532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10. Results of the questionnaire: lessons learnt</a:t>
            </a:r>
            <a:endParaRPr lang="en-GB" dirty="0"/>
          </a:p>
        </p:txBody>
      </p:sp>
      <p:sp>
        <p:nvSpPr>
          <p:cNvPr id="3" name="Espace réservé du contenu 2"/>
          <p:cNvSpPr>
            <a:spLocks noGrp="1"/>
          </p:cNvSpPr>
          <p:nvPr>
            <p:ph idx="1"/>
          </p:nvPr>
        </p:nvSpPr>
        <p:spPr/>
        <p:txBody>
          <a:bodyPr/>
          <a:lstStyle/>
          <a:p>
            <a:r>
              <a:rPr lang="en-GB" sz="2400" dirty="0" smtClean="0"/>
              <a:t>Poor number of answers and difficult to obtain </a:t>
            </a:r>
            <a:r>
              <a:rPr lang="en-GB" sz="2400" dirty="0" smtClean="0">
                <a:solidFill>
                  <a:schemeClr val="tx1"/>
                </a:solidFill>
              </a:rPr>
              <a:t>=&gt; limited interest</a:t>
            </a:r>
          </a:p>
          <a:p>
            <a:r>
              <a:rPr lang="en-GB" sz="2400" dirty="0" smtClean="0"/>
              <a:t>half researchers/half engineers,</a:t>
            </a:r>
          </a:p>
          <a:p>
            <a:r>
              <a:rPr lang="en-GB" sz="2400" dirty="0" smtClean="0"/>
              <a:t>all needed big resources (CPU, big data, lot of jobs),</a:t>
            </a:r>
          </a:p>
          <a:p>
            <a:r>
              <a:rPr lang="en-GB" sz="2400" dirty="0" smtClean="0"/>
              <a:t>training is important, all found close support (lab or site),</a:t>
            </a:r>
          </a:p>
          <a:p>
            <a:r>
              <a:rPr lang="en-GB" sz="2400" dirty="0"/>
              <a:t>3</a:t>
            </a:r>
            <a:r>
              <a:rPr lang="en-GB" sz="2400" dirty="0" smtClean="0"/>
              <a:t>/7 found issues (&lt;1/2 reliability or 1/7 data transfer problems),</a:t>
            </a:r>
          </a:p>
          <a:p>
            <a:pPr lvl="1"/>
            <a:r>
              <a:rPr lang="en-GB" sz="2400" dirty="0" smtClean="0"/>
              <a:t>know more about users experience =&gt; next survey goal</a:t>
            </a:r>
          </a:p>
          <a:p>
            <a:pPr lvl="1"/>
            <a:r>
              <a:rPr lang="en-GB" sz="2400" dirty="0" smtClean="0"/>
              <a:t>we have to improve users experience!</a:t>
            </a:r>
          </a:p>
          <a:p>
            <a:r>
              <a:rPr lang="en-GB" sz="2400" dirty="0" smtClean="0"/>
              <a:t>2/7 are/have been also HPC users </a:t>
            </a:r>
            <a:r>
              <a:rPr lang="en-GB" sz="2400" dirty="0" smtClean="0">
                <a:solidFill>
                  <a:schemeClr val="tx1"/>
                </a:solidFill>
              </a:rPr>
              <a:t>=&gt; next Grid day will give more information</a:t>
            </a:r>
          </a:p>
          <a:p>
            <a:r>
              <a:rPr lang="en-GB" sz="2400" dirty="0" smtClean="0"/>
              <a:t>1/7 think are interested by cloud computing for the future.</a:t>
            </a:r>
          </a:p>
          <a:p>
            <a:endParaRPr lang="en-GB" dirty="0" smtClean="0"/>
          </a:p>
          <a:p>
            <a:endParaRPr lang="en-GB" dirty="0" smtClean="0"/>
          </a:p>
        </p:txBody>
      </p:sp>
      <p:sp>
        <p:nvSpPr>
          <p:cNvPr id="4" name="Espace réservé du numéro de diapositive 3"/>
          <p:cNvSpPr>
            <a:spLocks noGrp="1"/>
          </p:cNvSpPr>
          <p:nvPr>
            <p:ph type="sldNum" sz="quarter" idx="12"/>
          </p:nvPr>
        </p:nvSpPr>
        <p:spPr/>
        <p:txBody>
          <a:bodyPr/>
          <a:lstStyle/>
          <a:p>
            <a:pPr>
              <a:defRPr/>
            </a:pPr>
            <a:fld id="{759F2EBE-737C-4524-8B0C-433799F1C55A}" type="slidenum">
              <a:rPr lang="fr-FR" smtClean="0"/>
              <a:pPr>
                <a:defRPr/>
              </a:pPr>
              <a:t>43</a:t>
            </a:fld>
            <a:endParaRPr lang="fr-FR"/>
          </a:p>
        </p:txBody>
      </p:sp>
      <p:sp>
        <p:nvSpPr>
          <p:cNvPr id="5" name="Espace réservé du pied de page 4"/>
          <p:cNvSpPr>
            <a:spLocks noGrp="1"/>
          </p:cNvSpPr>
          <p:nvPr>
            <p:ph type="ftr" sz="quarter" idx="11"/>
          </p:nvPr>
        </p:nvSpPr>
        <p:spPr/>
        <p:txBody>
          <a:bodyPr/>
          <a:lstStyle/>
          <a:p>
            <a:pPr>
              <a:defRPr/>
            </a:pPr>
            <a:r>
              <a:rPr lang="fr-FR" smtClean="0"/>
              <a:t>France Grilles IAC - April  2012 - Paris </a:t>
            </a:r>
            <a:endParaRPr lang="fr-FR"/>
          </a:p>
        </p:txBody>
      </p:sp>
    </p:spTree>
    <p:extLst>
      <p:ext uri="{BB962C8B-B14F-4D97-AF65-F5344CB8AC3E}">
        <p14:creationId xmlns:p14="http://schemas.microsoft.com/office/powerpoint/2010/main" val="176611524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Future </a:t>
            </a:r>
            <a:r>
              <a:rPr lang="en-GB" dirty="0"/>
              <a:t>work: </a:t>
            </a:r>
            <a:r>
              <a:rPr lang="en-GB" dirty="0" smtClean="0"/>
              <a:t>new projects </a:t>
            </a:r>
            <a:endParaRPr lang="en-GB" dirty="0"/>
          </a:p>
        </p:txBody>
      </p:sp>
      <p:sp>
        <p:nvSpPr>
          <p:cNvPr id="3" name="Espace réservé du contenu 2"/>
          <p:cNvSpPr>
            <a:spLocks noGrp="1"/>
          </p:cNvSpPr>
          <p:nvPr>
            <p:ph idx="1"/>
          </p:nvPr>
        </p:nvSpPr>
        <p:spPr/>
        <p:txBody>
          <a:bodyPr/>
          <a:lstStyle/>
          <a:p>
            <a:r>
              <a:rPr lang="en-GB" dirty="0" smtClean="0"/>
              <a:t>2012 French Grid Day.</a:t>
            </a:r>
          </a:p>
          <a:p>
            <a:r>
              <a:rPr lang="en-GB" dirty="0"/>
              <a:t>N</a:t>
            </a:r>
            <a:r>
              <a:rPr lang="en-GB" dirty="0" smtClean="0"/>
              <a:t>ew VTs proposed by user communities (biodiversity, data management by Biomed).</a:t>
            </a:r>
          </a:p>
          <a:p>
            <a:r>
              <a:rPr lang="en-GB" dirty="0" smtClean="0"/>
              <a:t>A survey focused on user experience.</a:t>
            </a:r>
          </a:p>
          <a:p>
            <a:r>
              <a:rPr lang="en-GB" dirty="0" smtClean="0"/>
              <a:t>User support organization.</a:t>
            </a:r>
          </a:p>
          <a:p>
            <a:r>
              <a:rPr lang="en-GB" dirty="0"/>
              <a:t>E</a:t>
            </a:r>
            <a:r>
              <a:rPr lang="en-GB" dirty="0" smtClean="0"/>
              <a:t>nsure resources to communities.</a:t>
            </a:r>
          </a:p>
          <a:p>
            <a:r>
              <a:rPr lang="en-GB" dirty="0" smtClean="0"/>
              <a:t>And of course continue all “in work” projects.</a:t>
            </a:r>
            <a:endParaRPr lang="en-GB" dirty="0"/>
          </a:p>
        </p:txBody>
      </p:sp>
      <p:sp>
        <p:nvSpPr>
          <p:cNvPr id="4" name="Espace réservé du numéro de diapositive 3"/>
          <p:cNvSpPr>
            <a:spLocks noGrp="1"/>
          </p:cNvSpPr>
          <p:nvPr>
            <p:ph type="sldNum" sz="quarter" idx="12"/>
          </p:nvPr>
        </p:nvSpPr>
        <p:spPr/>
        <p:txBody>
          <a:bodyPr/>
          <a:lstStyle/>
          <a:p>
            <a:pPr>
              <a:defRPr/>
            </a:pPr>
            <a:fld id="{759F2EBE-737C-4524-8B0C-433799F1C55A}" type="slidenum">
              <a:rPr lang="fr-FR" smtClean="0"/>
              <a:pPr>
                <a:defRPr/>
              </a:pPr>
              <a:t>44</a:t>
            </a:fld>
            <a:endParaRPr lang="fr-FR"/>
          </a:p>
        </p:txBody>
      </p:sp>
      <p:sp>
        <p:nvSpPr>
          <p:cNvPr id="5" name="Espace réservé du pied de page 4"/>
          <p:cNvSpPr>
            <a:spLocks noGrp="1"/>
          </p:cNvSpPr>
          <p:nvPr>
            <p:ph type="ftr" sz="quarter" idx="11"/>
          </p:nvPr>
        </p:nvSpPr>
        <p:spPr/>
        <p:txBody>
          <a:bodyPr/>
          <a:lstStyle/>
          <a:p>
            <a:pPr>
              <a:defRPr/>
            </a:pPr>
            <a:r>
              <a:rPr lang="fr-FR" smtClean="0"/>
              <a:t>France Grilles IAC - April  2012 - Paris </a:t>
            </a:r>
            <a:endParaRPr lang="fr-FR"/>
          </a:p>
        </p:txBody>
      </p:sp>
    </p:spTree>
    <p:extLst>
      <p:ext uri="{BB962C8B-B14F-4D97-AF65-F5344CB8AC3E}">
        <p14:creationId xmlns:p14="http://schemas.microsoft.com/office/powerpoint/2010/main" val="18600341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French Grid Day: </a:t>
            </a:r>
            <a:r>
              <a:rPr lang="en-GB" dirty="0" err="1" smtClean="0"/>
              <a:t>Rencontres</a:t>
            </a:r>
            <a:r>
              <a:rPr lang="en-GB" dirty="0" smtClean="0"/>
              <a:t> </a:t>
            </a:r>
            <a:r>
              <a:rPr lang="en-GB" dirty="0" err="1"/>
              <a:t>s</a:t>
            </a:r>
            <a:r>
              <a:rPr lang="en-GB" dirty="0" err="1" smtClean="0"/>
              <a:t>cientifiques</a:t>
            </a:r>
            <a:r>
              <a:rPr lang="en-GB" dirty="0" smtClean="0"/>
              <a:t> France Grilles</a:t>
            </a:r>
            <a:endParaRPr lang="en-GB" dirty="0"/>
          </a:p>
        </p:txBody>
      </p:sp>
      <p:sp>
        <p:nvSpPr>
          <p:cNvPr id="3" name="Espace réservé du contenu 2"/>
          <p:cNvSpPr>
            <a:spLocks noGrp="1"/>
          </p:cNvSpPr>
          <p:nvPr>
            <p:ph idx="1"/>
          </p:nvPr>
        </p:nvSpPr>
        <p:spPr/>
        <p:txBody>
          <a:bodyPr/>
          <a:lstStyle/>
          <a:p>
            <a:r>
              <a:rPr lang="en-GB" dirty="0" smtClean="0"/>
              <a:t>Second edition: Paris, 1st-3rd October 2012 </a:t>
            </a:r>
          </a:p>
          <a:p>
            <a:r>
              <a:rPr lang="en-GB" dirty="0"/>
              <a:t>C</a:t>
            </a:r>
            <a:r>
              <a:rPr lang="en-GB" dirty="0" smtClean="0"/>
              <a:t>o-organized with the HPC users meeting</a:t>
            </a:r>
          </a:p>
          <a:p>
            <a:pPr lvl="1"/>
            <a:r>
              <a:rPr lang="en-GB" dirty="0" smtClean="0"/>
              <a:t>same dates, same location.</a:t>
            </a:r>
          </a:p>
          <a:p>
            <a:pPr lvl="0"/>
            <a:r>
              <a:rPr lang="en-GB" dirty="0" smtClean="0"/>
              <a:t>Reduce </a:t>
            </a:r>
            <a:r>
              <a:rPr lang="en-GB" baseline="0" dirty="0" smtClean="0"/>
              <a:t>cost for </a:t>
            </a:r>
            <a:r>
              <a:rPr lang="en-GB" dirty="0" smtClean="0"/>
              <a:t>participation</a:t>
            </a:r>
            <a:r>
              <a:rPr lang="en-GB" baseline="0" dirty="0" smtClean="0"/>
              <a:t>! Limited travel budget </a:t>
            </a:r>
            <a:r>
              <a:rPr lang="en-GB" dirty="0" smtClean="0"/>
              <a:t>this year!</a:t>
            </a:r>
          </a:p>
          <a:p>
            <a:pPr lvl="1"/>
            <a:endParaRPr lang="en-GB" dirty="0" smtClean="0"/>
          </a:p>
          <a:p>
            <a:pPr lvl="1"/>
            <a:endParaRPr lang="en-GB" dirty="0" smtClean="0"/>
          </a:p>
          <a:p>
            <a:pPr lvl="1"/>
            <a:endParaRPr lang="en-GB" dirty="0"/>
          </a:p>
        </p:txBody>
      </p:sp>
      <p:sp>
        <p:nvSpPr>
          <p:cNvPr id="4" name="Espace réservé du numéro de diapositive 3"/>
          <p:cNvSpPr>
            <a:spLocks noGrp="1"/>
          </p:cNvSpPr>
          <p:nvPr>
            <p:ph type="sldNum" sz="quarter" idx="12"/>
          </p:nvPr>
        </p:nvSpPr>
        <p:spPr/>
        <p:txBody>
          <a:bodyPr/>
          <a:lstStyle/>
          <a:p>
            <a:pPr>
              <a:defRPr/>
            </a:pPr>
            <a:fld id="{759F2EBE-737C-4524-8B0C-433799F1C55A}" type="slidenum">
              <a:rPr lang="fr-FR" smtClean="0"/>
              <a:pPr>
                <a:defRPr/>
              </a:pPr>
              <a:t>45</a:t>
            </a:fld>
            <a:endParaRPr lang="fr-FR"/>
          </a:p>
        </p:txBody>
      </p:sp>
      <p:sp>
        <p:nvSpPr>
          <p:cNvPr id="5" name="Espace réservé du pied de page 4"/>
          <p:cNvSpPr>
            <a:spLocks noGrp="1"/>
          </p:cNvSpPr>
          <p:nvPr>
            <p:ph type="ftr" sz="quarter" idx="11"/>
          </p:nvPr>
        </p:nvSpPr>
        <p:spPr/>
        <p:txBody>
          <a:bodyPr/>
          <a:lstStyle/>
          <a:p>
            <a:pPr>
              <a:defRPr/>
            </a:pPr>
            <a:r>
              <a:rPr lang="fr-FR" smtClean="0"/>
              <a:t>France Grilles IAC - April  2012 - Paris </a:t>
            </a:r>
            <a:endParaRPr lang="fr-FR"/>
          </a:p>
        </p:txBody>
      </p:sp>
    </p:spTree>
    <p:extLst>
      <p:ext uri="{BB962C8B-B14F-4D97-AF65-F5344CB8AC3E}">
        <p14:creationId xmlns:p14="http://schemas.microsoft.com/office/powerpoint/2010/main" val="374175180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How to ensure resources to the new communities? a policy</a:t>
            </a:r>
            <a:endParaRPr lang="en-GB" dirty="0"/>
          </a:p>
        </p:txBody>
      </p:sp>
      <p:sp>
        <p:nvSpPr>
          <p:cNvPr id="3" name="Espace réservé du contenu 2"/>
          <p:cNvSpPr>
            <a:spLocks noGrp="1"/>
          </p:cNvSpPr>
          <p:nvPr>
            <p:ph idx="1"/>
          </p:nvPr>
        </p:nvSpPr>
        <p:spPr/>
        <p:txBody>
          <a:bodyPr/>
          <a:lstStyle/>
          <a:p>
            <a:r>
              <a:rPr lang="en-GB" sz="2400" dirty="0" smtClean="0"/>
              <a:t>New users/communities enter the grid mostly without having/sharing resources</a:t>
            </a:r>
          </a:p>
          <a:p>
            <a:r>
              <a:rPr lang="en-GB" sz="2400" dirty="0" smtClean="0"/>
              <a:t>We need to set up clear rules:</a:t>
            </a:r>
          </a:p>
          <a:p>
            <a:pPr lvl="1"/>
            <a:r>
              <a:rPr lang="en-GB" sz="2400" dirty="0" smtClean="0"/>
              <a:t>France Grilles infrastructure is a multidisciplinary shared tool</a:t>
            </a:r>
          </a:p>
          <a:p>
            <a:pPr lvl="1"/>
            <a:r>
              <a:rPr lang="en-GB" sz="2400" dirty="0" smtClean="0"/>
              <a:t>France Grilles provides its users with a core set of services</a:t>
            </a:r>
          </a:p>
          <a:p>
            <a:pPr lvl="1"/>
            <a:r>
              <a:rPr lang="en-GB" sz="2400" dirty="0"/>
              <a:t>users may bring resources and share them, large users are required to bring and share </a:t>
            </a:r>
            <a:r>
              <a:rPr lang="en-GB" sz="2400" dirty="0" smtClean="0"/>
              <a:t>resources</a:t>
            </a:r>
          </a:p>
          <a:p>
            <a:pPr lvl="1"/>
            <a:r>
              <a:rPr lang="en-GB" sz="2400" dirty="0" smtClean="0"/>
              <a:t>operation people take care of the infrastructure at a high level of quality but they can not take care of all users</a:t>
            </a:r>
          </a:p>
          <a:p>
            <a:pPr lvl="1"/>
            <a:r>
              <a:rPr lang="en-GB" sz="2400" dirty="0" smtClean="0"/>
              <a:t>all users are invited to participate to the user support effort</a:t>
            </a:r>
          </a:p>
          <a:p>
            <a:pPr lvl="1"/>
            <a:endParaRPr lang="en-GB" sz="2400" dirty="0"/>
          </a:p>
        </p:txBody>
      </p:sp>
      <p:sp>
        <p:nvSpPr>
          <p:cNvPr id="4" name="Espace réservé du numéro de diapositive 3"/>
          <p:cNvSpPr>
            <a:spLocks noGrp="1"/>
          </p:cNvSpPr>
          <p:nvPr>
            <p:ph type="sldNum" sz="quarter" idx="12"/>
          </p:nvPr>
        </p:nvSpPr>
        <p:spPr/>
        <p:txBody>
          <a:bodyPr/>
          <a:lstStyle/>
          <a:p>
            <a:pPr>
              <a:defRPr/>
            </a:pPr>
            <a:fld id="{759F2EBE-737C-4524-8B0C-433799F1C55A}" type="slidenum">
              <a:rPr lang="fr-FR" smtClean="0"/>
              <a:pPr>
                <a:defRPr/>
              </a:pPr>
              <a:t>46</a:t>
            </a:fld>
            <a:endParaRPr lang="fr-FR"/>
          </a:p>
        </p:txBody>
      </p:sp>
      <p:sp>
        <p:nvSpPr>
          <p:cNvPr id="5" name="Espace réservé du pied de page 4"/>
          <p:cNvSpPr>
            <a:spLocks noGrp="1"/>
          </p:cNvSpPr>
          <p:nvPr>
            <p:ph type="ftr" sz="quarter" idx="11"/>
          </p:nvPr>
        </p:nvSpPr>
        <p:spPr/>
        <p:txBody>
          <a:bodyPr/>
          <a:lstStyle/>
          <a:p>
            <a:pPr>
              <a:defRPr/>
            </a:pPr>
            <a:r>
              <a:rPr lang="fr-FR" smtClean="0"/>
              <a:t>France Grilles IAC - April  2012 - Paris </a:t>
            </a:r>
            <a:endParaRPr lang="fr-FR"/>
          </a:p>
        </p:txBody>
      </p:sp>
    </p:spTree>
    <p:extLst>
      <p:ext uri="{BB962C8B-B14F-4D97-AF65-F5344CB8AC3E}">
        <p14:creationId xmlns:p14="http://schemas.microsoft.com/office/powerpoint/2010/main" val="221066536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Challenges and risks   </a:t>
            </a:r>
            <a:endParaRPr lang="en-GB" dirty="0"/>
          </a:p>
        </p:txBody>
      </p:sp>
      <p:sp>
        <p:nvSpPr>
          <p:cNvPr id="8" name="Espace réservé du contenu 7"/>
          <p:cNvSpPr>
            <a:spLocks noGrp="1"/>
          </p:cNvSpPr>
          <p:nvPr>
            <p:ph sz="half" idx="2"/>
          </p:nvPr>
        </p:nvSpPr>
        <p:spPr>
          <a:xfrm>
            <a:off x="35496" y="1844825"/>
            <a:ext cx="9004189" cy="4680520"/>
          </a:xfrm>
        </p:spPr>
        <p:txBody>
          <a:bodyPr/>
          <a:lstStyle/>
          <a:p>
            <a:r>
              <a:rPr lang="en-GB" sz="2000" dirty="0"/>
              <a:t>M</a:t>
            </a:r>
            <a:r>
              <a:rPr lang="en-GB" sz="2000" dirty="0" smtClean="0"/>
              <a:t>ain challenges of the last year: </a:t>
            </a:r>
          </a:p>
          <a:p>
            <a:pPr lvl="1"/>
            <a:r>
              <a:rPr lang="en-GB" sz="2000" dirty="0"/>
              <a:t>I</a:t>
            </a:r>
            <a:r>
              <a:rPr lang="en-GB" sz="2000" dirty="0" smtClean="0"/>
              <a:t>nitiate projects mainly to disseminate “what” research is done with the help of the grid &amp; first thoughts about a community.</a:t>
            </a:r>
          </a:p>
          <a:p>
            <a:r>
              <a:rPr lang="en-GB" sz="2000" dirty="0" smtClean="0"/>
              <a:t>Main concrete challenges for next year:</a:t>
            </a:r>
          </a:p>
          <a:p>
            <a:pPr lvl="1"/>
            <a:r>
              <a:rPr lang="en-GB" sz="2000" dirty="0"/>
              <a:t>I</a:t>
            </a:r>
            <a:r>
              <a:rPr lang="en-GB" sz="2000" dirty="0" smtClean="0"/>
              <a:t>mprove the representativeness of the data, show results,</a:t>
            </a:r>
          </a:p>
          <a:p>
            <a:pPr lvl="1"/>
            <a:r>
              <a:rPr lang="en-GB" sz="2000" dirty="0" smtClean="0"/>
              <a:t>first real steps to build a community of interest, users support kick-off.</a:t>
            </a:r>
          </a:p>
          <a:p>
            <a:pPr marL="514350" indent="-457200"/>
            <a:r>
              <a:rPr lang="en-GB" sz="2000" dirty="0" smtClean="0"/>
              <a:t>Main real challenge:</a:t>
            </a:r>
          </a:p>
          <a:p>
            <a:pPr marL="914400" lvl="1" indent="-457200"/>
            <a:r>
              <a:rPr lang="en-GB" sz="2000" dirty="0" smtClean="0"/>
              <a:t>attract, convince, involve and keep people!</a:t>
            </a:r>
          </a:p>
          <a:p>
            <a:pPr marL="514350" indent="-457200"/>
            <a:r>
              <a:rPr lang="en-GB" sz="2000" dirty="0" smtClean="0"/>
              <a:t>Main risks:</a:t>
            </a:r>
          </a:p>
          <a:p>
            <a:pPr marL="914400" lvl="1" indent="-457200"/>
            <a:r>
              <a:rPr lang="en-GB" sz="2000" dirty="0" smtClean="0"/>
              <a:t>Limited adherence to the projects from users, teams, labs, partners,</a:t>
            </a:r>
          </a:p>
          <a:p>
            <a:pPr marL="914400" lvl="1" indent="-457200"/>
            <a:r>
              <a:rPr lang="en-GB" sz="2000" dirty="0" smtClean="0"/>
              <a:t>lack of trainers, difficulties to organise new sessions,</a:t>
            </a:r>
          </a:p>
          <a:p>
            <a:pPr marL="914400" lvl="1" indent="-457200"/>
            <a:r>
              <a:rPr lang="en-GB" sz="2000" dirty="0" smtClean="0"/>
              <a:t>too many difficulties for new users/teams/communities (user experiences and users support).</a:t>
            </a:r>
          </a:p>
          <a:p>
            <a:pPr marL="0" indent="0">
              <a:buNone/>
            </a:pPr>
            <a:endParaRPr lang="en-GB" dirty="0" smtClean="0"/>
          </a:p>
        </p:txBody>
      </p:sp>
      <p:sp>
        <p:nvSpPr>
          <p:cNvPr id="4" name="Espace réservé du pied de page 3"/>
          <p:cNvSpPr>
            <a:spLocks noGrp="1"/>
          </p:cNvSpPr>
          <p:nvPr>
            <p:ph type="ftr" sz="quarter" idx="11"/>
          </p:nvPr>
        </p:nvSpPr>
        <p:spPr/>
        <p:txBody>
          <a:bodyPr/>
          <a:lstStyle/>
          <a:p>
            <a:pPr>
              <a:defRPr/>
            </a:pPr>
            <a:r>
              <a:rPr lang="fr-FR" dirty="0" smtClean="0"/>
              <a:t>France Grilles IAC - April  2012 - Paris </a:t>
            </a:r>
            <a:endParaRPr lang="fr-FR" dirty="0"/>
          </a:p>
        </p:txBody>
      </p:sp>
      <p:sp>
        <p:nvSpPr>
          <p:cNvPr id="5" name="Espace réservé du numéro de diapositive 4"/>
          <p:cNvSpPr>
            <a:spLocks noGrp="1"/>
          </p:cNvSpPr>
          <p:nvPr>
            <p:ph type="sldNum" sz="quarter" idx="12"/>
          </p:nvPr>
        </p:nvSpPr>
        <p:spPr/>
        <p:txBody>
          <a:bodyPr/>
          <a:lstStyle/>
          <a:p>
            <a:pPr>
              <a:defRPr/>
            </a:pPr>
            <a:fld id="{759F2EBE-737C-4524-8B0C-433799F1C55A}" type="slidenum">
              <a:rPr lang="fr-FR" smtClean="0"/>
              <a:pPr>
                <a:defRPr/>
              </a:pPr>
              <a:t>47</a:t>
            </a:fld>
            <a:endParaRPr lang="fr-FR"/>
          </a:p>
        </p:txBody>
      </p:sp>
    </p:spTree>
    <p:extLst>
      <p:ext uri="{BB962C8B-B14F-4D97-AF65-F5344CB8AC3E}">
        <p14:creationId xmlns:p14="http://schemas.microsoft.com/office/powerpoint/2010/main" val="295829970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Conclusion: priorities for next year</a:t>
            </a:r>
            <a:endParaRPr lang="en-GB" dirty="0"/>
          </a:p>
        </p:txBody>
      </p:sp>
      <p:sp>
        <p:nvSpPr>
          <p:cNvPr id="3" name="Espace réservé du contenu 2"/>
          <p:cNvSpPr>
            <a:spLocks noGrp="1"/>
          </p:cNvSpPr>
          <p:nvPr>
            <p:ph idx="1"/>
          </p:nvPr>
        </p:nvSpPr>
        <p:spPr/>
        <p:txBody>
          <a:bodyPr/>
          <a:lstStyle/>
          <a:p>
            <a:r>
              <a:rPr lang="en-GB" sz="2400" dirty="0"/>
              <a:t>T</a:t>
            </a:r>
            <a:r>
              <a:rPr lang="en-GB" sz="2400" dirty="0" smtClean="0"/>
              <a:t>ake active part in international activities (biodiversity, neurosciences, EGI.eu VTs and NIL job).</a:t>
            </a:r>
          </a:p>
          <a:p>
            <a:r>
              <a:rPr lang="en-GB" sz="2400" dirty="0"/>
              <a:t>2</a:t>
            </a:r>
            <a:r>
              <a:rPr lang="en-GB" sz="2400" baseline="30000" dirty="0"/>
              <a:t>nd</a:t>
            </a:r>
            <a:r>
              <a:rPr lang="en-GB" sz="2400" dirty="0"/>
              <a:t> Grid Day with HPC : must be a success!</a:t>
            </a:r>
          </a:p>
          <a:p>
            <a:r>
              <a:rPr lang="en-GB" sz="2400" dirty="0" smtClean="0"/>
              <a:t>Get </a:t>
            </a:r>
            <a:r>
              <a:rPr lang="en-GB" sz="2400" dirty="0"/>
              <a:t>major progress in publications collection (number of labs or institute</a:t>
            </a:r>
            <a:r>
              <a:rPr lang="en-GB" sz="2400" dirty="0" smtClean="0"/>
              <a:t>) =&gt; better show France Grilles scientific impact.</a:t>
            </a:r>
          </a:p>
          <a:p>
            <a:r>
              <a:rPr lang="en-GB" sz="2400" dirty="0"/>
              <a:t>M</a:t>
            </a:r>
            <a:r>
              <a:rPr lang="en-GB" sz="2400" dirty="0" smtClean="0"/>
              <a:t>aintain level of users training despite difficulties.</a:t>
            </a:r>
          </a:p>
          <a:p>
            <a:r>
              <a:rPr lang="en-GB" sz="2400" dirty="0"/>
              <a:t>B</a:t>
            </a:r>
            <a:r>
              <a:rPr lang="en-GB" sz="2400" dirty="0" smtClean="0"/>
              <a:t>etter know users issues =&gt; new survey.</a:t>
            </a:r>
          </a:p>
          <a:p>
            <a:r>
              <a:rPr lang="en-GB" sz="2400" dirty="0" smtClean="0"/>
              <a:t>Study, organise and kick-off collaborative user support.</a:t>
            </a:r>
          </a:p>
          <a:p>
            <a:r>
              <a:rPr lang="en-GB" sz="2400" dirty="0" smtClean="0"/>
              <a:t>All actions to be able to better welcome new users!</a:t>
            </a:r>
          </a:p>
          <a:p>
            <a:pPr lvl="1"/>
            <a:endParaRPr lang="en-GB" dirty="0" smtClean="0"/>
          </a:p>
          <a:p>
            <a:endParaRPr lang="en-GB" dirty="0" smtClean="0"/>
          </a:p>
          <a:p>
            <a:endParaRPr lang="en-GB" dirty="0" smtClean="0"/>
          </a:p>
          <a:p>
            <a:endParaRPr lang="en-GB" dirty="0" smtClean="0"/>
          </a:p>
        </p:txBody>
      </p:sp>
      <p:sp>
        <p:nvSpPr>
          <p:cNvPr id="4" name="Espace réservé du pied de page 3"/>
          <p:cNvSpPr>
            <a:spLocks noGrp="1"/>
          </p:cNvSpPr>
          <p:nvPr>
            <p:ph type="ftr" sz="quarter" idx="11"/>
          </p:nvPr>
        </p:nvSpPr>
        <p:spPr/>
        <p:txBody>
          <a:bodyPr/>
          <a:lstStyle/>
          <a:p>
            <a:pPr>
              <a:defRPr/>
            </a:pPr>
            <a:r>
              <a:rPr lang="fr-FR" smtClean="0"/>
              <a:t>France Grilles IAC - April  2012 - Paris </a:t>
            </a:r>
            <a:endParaRPr lang="fr-FR"/>
          </a:p>
        </p:txBody>
      </p:sp>
      <p:sp>
        <p:nvSpPr>
          <p:cNvPr id="5" name="Espace réservé du numéro de diapositive 4"/>
          <p:cNvSpPr>
            <a:spLocks noGrp="1"/>
          </p:cNvSpPr>
          <p:nvPr>
            <p:ph type="sldNum" sz="quarter" idx="12"/>
          </p:nvPr>
        </p:nvSpPr>
        <p:spPr/>
        <p:txBody>
          <a:bodyPr/>
          <a:lstStyle/>
          <a:p>
            <a:pPr>
              <a:defRPr/>
            </a:pPr>
            <a:fld id="{759F2EBE-737C-4524-8B0C-433799F1C55A}" type="slidenum">
              <a:rPr lang="fr-FR" smtClean="0"/>
              <a:pPr>
                <a:defRPr/>
              </a:pPr>
              <a:t>48</a:t>
            </a:fld>
            <a:endParaRPr lang="fr-FR"/>
          </a:p>
        </p:txBody>
      </p:sp>
    </p:spTree>
    <p:extLst>
      <p:ext uri="{BB962C8B-B14F-4D97-AF65-F5344CB8AC3E}">
        <p14:creationId xmlns:p14="http://schemas.microsoft.com/office/powerpoint/2010/main" val="403354671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GB" dirty="0"/>
          </a:p>
        </p:txBody>
      </p:sp>
      <p:sp>
        <p:nvSpPr>
          <p:cNvPr id="3" name="Espace réservé du contenu 2"/>
          <p:cNvSpPr>
            <a:spLocks noGrp="1"/>
          </p:cNvSpPr>
          <p:nvPr>
            <p:ph idx="1"/>
          </p:nvPr>
        </p:nvSpPr>
        <p:spPr/>
        <p:txBody>
          <a:bodyPr/>
          <a:lstStyle/>
          <a:p>
            <a:r>
              <a:rPr lang="en-GB" dirty="0" smtClean="0"/>
              <a:t>Thanks for your attention!</a:t>
            </a:r>
            <a:endParaRPr lang="en-GB" dirty="0"/>
          </a:p>
        </p:txBody>
      </p:sp>
      <p:sp>
        <p:nvSpPr>
          <p:cNvPr id="4" name="Espace réservé du pied de page 3"/>
          <p:cNvSpPr>
            <a:spLocks noGrp="1"/>
          </p:cNvSpPr>
          <p:nvPr>
            <p:ph type="ftr" sz="quarter" idx="11"/>
          </p:nvPr>
        </p:nvSpPr>
        <p:spPr/>
        <p:txBody>
          <a:bodyPr/>
          <a:lstStyle/>
          <a:p>
            <a:pPr>
              <a:defRPr/>
            </a:pPr>
            <a:r>
              <a:rPr lang="fr-FR" smtClean="0"/>
              <a:t>France Grilles IAC - April  2012 - Paris </a:t>
            </a:r>
            <a:endParaRPr lang="fr-FR"/>
          </a:p>
        </p:txBody>
      </p:sp>
      <p:sp>
        <p:nvSpPr>
          <p:cNvPr id="5" name="Espace réservé du numéro de diapositive 4"/>
          <p:cNvSpPr>
            <a:spLocks noGrp="1"/>
          </p:cNvSpPr>
          <p:nvPr>
            <p:ph type="sldNum" sz="quarter" idx="12"/>
          </p:nvPr>
        </p:nvSpPr>
        <p:spPr/>
        <p:txBody>
          <a:bodyPr/>
          <a:lstStyle/>
          <a:p>
            <a:pPr>
              <a:defRPr/>
            </a:pPr>
            <a:fld id="{759F2EBE-737C-4524-8B0C-433799F1C55A}" type="slidenum">
              <a:rPr lang="fr-FR" smtClean="0"/>
              <a:pPr>
                <a:defRPr/>
              </a:pPr>
              <a:t>49</a:t>
            </a:fld>
            <a:endParaRPr lang="fr-FR"/>
          </a:p>
        </p:txBody>
      </p:sp>
    </p:spTree>
    <p:extLst>
      <p:ext uri="{BB962C8B-B14F-4D97-AF65-F5344CB8AC3E}">
        <p14:creationId xmlns:p14="http://schemas.microsoft.com/office/powerpoint/2010/main" val="34700276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3608" y="1759801"/>
            <a:ext cx="7200799" cy="4791544"/>
          </a:xfrm>
        </p:spPr>
      </p:pic>
      <p:sp>
        <p:nvSpPr>
          <p:cNvPr id="2" name="Titre 1"/>
          <p:cNvSpPr>
            <a:spLocks noGrp="1"/>
          </p:cNvSpPr>
          <p:nvPr>
            <p:ph type="title"/>
          </p:nvPr>
        </p:nvSpPr>
        <p:spPr/>
        <p:txBody>
          <a:bodyPr/>
          <a:lstStyle/>
          <a:p>
            <a:r>
              <a:rPr lang="en-GB" dirty="0" smtClean="0"/>
              <a:t>Introduction: where we want to be soon</a:t>
            </a:r>
            <a:endParaRPr lang="en-GB" dirty="0"/>
          </a:p>
        </p:txBody>
      </p:sp>
      <p:sp>
        <p:nvSpPr>
          <p:cNvPr id="3" name="Espace réservé du numéro de diapositive 2"/>
          <p:cNvSpPr>
            <a:spLocks noGrp="1"/>
          </p:cNvSpPr>
          <p:nvPr>
            <p:ph type="sldNum" sz="quarter" idx="12"/>
          </p:nvPr>
        </p:nvSpPr>
        <p:spPr/>
        <p:txBody>
          <a:bodyPr/>
          <a:lstStyle/>
          <a:p>
            <a:pPr>
              <a:defRPr/>
            </a:pPr>
            <a:fld id="{759F2EBE-737C-4524-8B0C-433799F1C55A}" type="slidenum">
              <a:rPr lang="fr-FR" smtClean="0"/>
              <a:pPr>
                <a:defRPr/>
              </a:pPr>
              <a:t>5</a:t>
            </a:fld>
            <a:endParaRPr lang="fr-FR"/>
          </a:p>
        </p:txBody>
      </p:sp>
      <p:sp>
        <p:nvSpPr>
          <p:cNvPr id="5" name="Espace réservé du pied de page 4"/>
          <p:cNvSpPr>
            <a:spLocks noGrp="1"/>
          </p:cNvSpPr>
          <p:nvPr>
            <p:ph type="ftr" sz="quarter" idx="11"/>
          </p:nvPr>
        </p:nvSpPr>
        <p:spPr/>
        <p:txBody>
          <a:bodyPr/>
          <a:lstStyle/>
          <a:p>
            <a:pPr>
              <a:defRPr/>
            </a:pPr>
            <a:r>
              <a:rPr lang="fr-FR" smtClean="0"/>
              <a:t>France Grilles IAC - April  2012 - Paris </a:t>
            </a:r>
            <a:endParaRPr lang="fr-FR"/>
          </a:p>
        </p:txBody>
      </p:sp>
      <p:sp>
        <p:nvSpPr>
          <p:cNvPr id="8" name="ZoneTexte 7"/>
          <p:cNvSpPr txBox="1"/>
          <p:nvPr/>
        </p:nvSpPr>
        <p:spPr>
          <a:xfrm>
            <a:off x="4860032" y="1844824"/>
            <a:ext cx="4176464" cy="369332"/>
          </a:xfrm>
          <a:prstGeom prst="rect">
            <a:avLst/>
          </a:prstGeom>
          <a:noFill/>
        </p:spPr>
        <p:txBody>
          <a:bodyPr wrap="square" rtlCol="0">
            <a:spAutoFit/>
          </a:bodyPr>
          <a:lstStyle/>
          <a:p>
            <a:r>
              <a:rPr lang="en-GB" dirty="0" smtClean="0"/>
              <a:t>Long term objective: a real community</a:t>
            </a:r>
            <a:endParaRPr lang="en-GB" dirty="0"/>
          </a:p>
        </p:txBody>
      </p:sp>
    </p:spTree>
    <p:extLst>
      <p:ext uri="{BB962C8B-B14F-4D97-AF65-F5344CB8AC3E}">
        <p14:creationId xmlns:p14="http://schemas.microsoft.com/office/powerpoint/2010/main" val="250217908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en-GB" dirty="0" smtClean="0"/>
              <a:t>Scientific communities: the international well established </a:t>
            </a:r>
            <a:endParaRPr lang="en-GB" dirty="0"/>
          </a:p>
        </p:txBody>
      </p:sp>
      <p:sp>
        <p:nvSpPr>
          <p:cNvPr id="3" name="Espace réservé du contenu 2"/>
          <p:cNvSpPr>
            <a:spLocks noGrp="1"/>
          </p:cNvSpPr>
          <p:nvPr>
            <p:ph idx="1"/>
          </p:nvPr>
        </p:nvSpPr>
        <p:spPr/>
        <p:txBody>
          <a:bodyPr/>
          <a:lstStyle/>
          <a:p>
            <a:pPr>
              <a:buFont typeface="Arial" charset="0"/>
              <a:buChar char="•"/>
              <a:defRPr/>
            </a:pPr>
            <a:r>
              <a:rPr lang="en-GB" dirty="0" smtClean="0">
                <a:effectLst>
                  <a:outerShdw blurRad="38100" dist="38100" dir="2700000" algn="tl">
                    <a:srgbClr val="C0C0C0"/>
                  </a:outerShdw>
                </a:effectLst>
                <a:latin typeface="Arial" charset="0"/>
              </a:rPr>
              <a:t>LCG-France  </a:t>
            </a:r>
          </a:p>
          <a:p>
            <a:pPr>
              <a:buFont typeface="Arial" charset="0"/>
              <a:buChar char="•"/>
              <a:defRPr/>
            </a:pPr>
            <a:r>
              <a:rPr lang="en-GB" dirty="0" smtClean="0">
                <a:effectLst>
                  <a:outerShdw blurRad="38100" dist="38100" dir="2700000" algn="tl">
                    <a:srgbClr val="C0C0C0"/>
                  </a:outerShdw>
                </a:effectLst>
                <a:latin typeface="Arial" charset="0"/>
              </a:rPr>
              <a:t>Life Sciences Grid Community (LSGC)</a:t>
            </a:r>
          </a:p>
          <a:p>
            <a:pPr>
              <a:buFont typeface="Arial" charset="0"/>
              <a:buChar char="•"/>
              <a:defRPr/>
            </a:pPr>
            <a:r>
              <a:rPr lang="en-GB" dirty="0" smtClean="0">
                <a:effectLst>
                  <a:outerShdw blurRad="38100" dist="38100" dir="2700000" algn="tl">
                    <a:srgbClr val="C0C0C0"/>
                  </a:outerShdw>
                </a:effectLst>
                <a:latin typeface="Arial" charset="0"/>
              </a:rPr>
              <a:t>Earth Sciences</a:t>
            </a:r>
          </a:p>
          <a:p>
            <a:pPr>
              <a:buFont typeface="Arial" charset="0"/>
              <a:buChar char="•"/>
              <a:defRPr/>
            </a:pPr>
            <a:r>
              <a:rPr lang="en-GB" dirty="0" smtClean="0">
                <a:effectLst>
                  <a:outerShdw blurRad="38100" dist="38100" dir="2700000" algn="tl">
                    <a:srgbClr val="C0C0C0"/>
                  </a:outerShdw>
                </a:effectLst>
                <a:latin typeface="Arial" charset="0"/>
              </a:rPr>
              <a:t>A&amp;A</a:t>
            </a:r>
            <a:r>
              <a:rPr lang="en-GB" dirty="0" smtClean="0"/>
              <a:t> </a:t>
            </a:r>
            <a:endParaRPr lang="en-GB" dirty="0" smtClean="0">
              <a:effectLst>
                <a:outerShdw blurRad="38100" dist="38100" dir="2700000" algn="tl">
                  <a:srgbClr val="C0C0C0"/>
                </a:outerShdw>
              </a:effectLst>
              <a:latin typeface="Arial" charset="0"/>
            </a:endParaRPr>
          </a:p>
          <a:p>
            <a:pPr>
              <a:buFont typeface="Arial" charset="0"/>
              <a:buChar char="•"/>
              <a:defRPr/>
            </a:pPr>
            <a:r>
              <a:rPr lang="en-GB" dirty="0" smtClean="0">
                <a:effectLst>
                  <a:outerShdw blurRad="38100" dist="38100" dir="2700000" algn="tl">
                    <a:srgbClr val="C0C0C0"/>
                  </a:outerShdw>
                </a:effectLst>
                <a:latin typeface="Arial" charset="0"/>
              </a:rPr>
              <a:t>Complex systems</a:t>
            </a:r>
          </a:p>
        </p:txBody>
      </p:sp>
      <p:sp>
        <p:nvSpPr>
          <p:cNvPr id="4" name="Espace réservé du numéro de diapositive 3"/>
          <p:cNvSpPr>
            <a:spLocks noGrp="1"/>
          </p:cNvSpPr>
          <p:nvPr>
            <p:ph type="sldNum" sz="quarter" idx="12"/>
          </p:nvPr>
        </p:nvSpPr>
        <p:spPr/>
        <p:txBody>
          <a:bodyPr/>
          <a:lstStyle/>
          <a:p>
            <a:pPr>
              <a:defRPr/>
            </a:pPr>
            <a:fld id="{759F2EBE-737C-4524-8B0C-433799F1C55A}" type="slidenum">
              <a:rPr lang="fr-FR" smtClean="0"/>
              <a:pPr>
                <a:defRPr/>
              </a:pPr>
              <a:t>50</a:t>
            </a:fld>
            <a:endParaRPr lang="fr-FR"/>
          </a:p>
        </p:txBody>
      </p:sp>
      <p:sp>
        <p:nvSpPr>
          <p:cNvPr id="5" name="Espace réservé du pied de page 4"/>
          <p:cNvSpPr>
            <a:spLocks noGrp="1"/>
          </p:cNvSpPr>
          <p:nvPr>
            <p:ph type="ftr" sz="quarter" idx="11"/>
          </p:nvPr>
        </p:nvSpPr>
        <p:spPr/>
        <p:txBody>
          <a:bodyPr/>
          <a:lstStyle/>
          <a:p>
            <a:pPr>
              <a:defRPr/>
            </a:pPr>
            <a:r>
              <a:rPr lang="fr-FR" smtClean="0"/>
              <a:t>France Grilles IAC - April  2012 - Paris </a:t>
            </a:r>
            <a:endParaRPr lang="fr-F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en-GB" dirty="0" smtClean="0"/>
              <a:t>Scientific communities: the international well established</a:t>
            </a:r>
            <a:endParaRPr lang="en-GB" dirty="0"/>
          </a:p>
        </p:txBody>
      </p:sp>
      <p:sp>
        <p:nvSpPr>
          <p:cNvPr id="4" name="Espace réservé du contenu 3"/>
          <p:cNvSpPr>
            <a:spLocks noGrp="1"/>
          </p:cNvSpPr>
          <p:nvPr>
            <p:ph idx="1"/>
          </p:nvPr>
        </p:nvSpPr>
        <p:spPr/>
        <p:txBody>
          <a:bodyPr/>
          <a:lstStyle/>
          <a:p>
            <a:r>
              <a:rPr lang="en-GB" dirty="0" smtClean="0"/>
              <a:t>LGC-France: French part of the LCG community</a:t>
            </a:r>
          </a:p>
          <a:p>
            <a:pPr marL="0" indent="0">
              <a:buNone/>
            </a:pPr>
            <a:r>
              <a:rPr lang="en-GB" dirty="0" smtClean="0"/>
              <a:t>slides: </a:t>
            </a:r>
            <a:r>
              <a:rPr lang="en-GB" dirty="0" err="1" smtClean="0"/>
              <a:t>Fairouz</a:t>
            </a:r>
            <a:r>
              <a:rPr lang="en-GB" dirty="0" smtClean="0"/>
              <a:t> </a:t>
            </a:r>
            <a:r>
              <a:rPr lang="en-GB" dirty="0" err="1" smtClean="0"/>
              <a:t>Malek</a:t>
            </a:r>
            <a:r>
              <a:rPr lang="en-GB" dirty="0" smtClean="0"/>
              <a:t> and </a:t>
            </a:r>
            <a:r>
              <a:rPr lang="en-GB" dirty="0" err="1" smtClean="0"/>
              <a:t>Frédérique</a:t>
            </a:r>
            <a:r>
              <a:rPr lang="en-GB" dirty="0" smtClean="0"/>
              <a:t> Cholet</a:t>
            </a:r>
            <a:endParaRPr lang="en-GB" dirty="0"/>
          </a:p>
        </p:txBody>
      </p:sp>
      <p:sp>
        <p:nvSpPr>
          <p:cNvPr id="2" name="Espace réservé du numéro de diapositive 1"/>
          <p:cNvSpPr>
            <a:spLocks noGrp="1"/>
          </p:cNvSpPr>
          <p:nvPr>
            <p:ph type="sldNum" sz="quarter" idx="12"/>
          </p:nvPr>
        </p:nvSpPr>
        <p:spPr/>
        <p:txBody>
          <a:bodyPr/>
          <a:lstStyle/>
          <a:p>
            <a:pPr>
              <a:defRPr/>
            </a:pPr>
            <a:fld id="{759F2EBE-737C-4524-8B0C-433799F1C55A}" type="slidenum">
              <a:rPr lang="fr-FR" smtClean="0"/>
              <a:pPr>
                <a:defRPr/>
              </a:pPr>
              <a:t>51</a:t>
            </a:fld>
            <a:endParaRPr lang="fr-FR"/>
          </a:p>
        </p:txBody>
      </p:sp>
      <p:sp>
        <p:nvSpPr>
          <p:cNvPr id="5" name="Espace réservé du pied de page 4"/>
          <p:cNvSpPr>
            <a:spLocks noGrp="1"/>
          </p:cNvSpPr>
          <p:nvPr>
            <p:ph type="ftr" sz="quarter" idx="11"/>
          </p:nvPr>
        </p:nvSpPr>
        <p:spPr/>
        <p:txBody>
          <a:bodyPr/>
          <a:lstStyle/>
          <a:p>
            <a:pPr>
              <a:defRPr/>
            </a:pPr>
            <a:r>
              <a:rPr lang="fr-FR" smtClean="0"/>
              <a:t>France Grilles IAC - April  2012 - Paris </a:t>
            </a:r>
            <a:endParaRPr lang="fr-FR"/>
          </a:p>
        </p:txBody>
      </p:sp>
    </p:spTree>
    <p:extLst>
      <p:ext uri="{BB962C8B-B14F-4D97-AF65-F5344CB8AC3E}">
        <p14:creationId xmlns:p14="http://schemas.microsoft.com/office/powerpoint/2010/main" val="80187386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pied de page 1"/>
          <p:cNvSpPr>
            <a:spLocks noGrp="1"/>
          </p:cNvSpPr>
          <p:nvPr>
            <p:ph type="ftr" sz="quarter" idx="10"/>
          </p:nvPr>
        </p:nvSpPr>
        <p:spPr/>
        <p:txBody>
          <a:bodyPr/>
          <a:lstStyle/>
          <a:p>
            <a:r>
              <a:rPr lang="fr-FR"/>
              <a:t>F.Malek/F.Chollet</a:t>
            </a:r>
          </a:p>
        </p:txBody>
      </p:sp>
      <p:sp>
        <p:nvSpPr>
          <p:cNvPr id="9" name="Espace réservé du numéro de diapositive 2"/>
          <p:cNvSpPr>
            <a:spLocks noGrp="1"/>
          </p:cNvSpPr>
          <p:nvPr>
            <p:ph type="sldNum" sz="quarter" idx="11"/>
          </p:nvPr>
        </p:nvSpPr>
        <p:spPr/>
        <p:txBody>
          <a:bodyPr/>
          <a:lstStyle/>
          <a:p>
            <a:fld id="{38A86858-C810-4367-A443-63762B9DD114}" type="slidenum">
              <a:rPr lang="fr-FR"/>
              <a:pPr/>
              <a:t>52</a:t>
            </a:fld>
            <a:endParaRPr lang="fr-FR"/>
          </a:p>
        </p:txBody>
      </p:sp>
      <p:sp>
        <p:nvSpPr>
          <p:cNvPr id="7" name="Espace réservé du numéro de diapositive 4"/>
          <p:cNvSpPr txBox="1">
            <a:spLocks noGrp="1"/>
          </p:cNvSpPr>
          <p:nvPr/>
        </p:nvSpPr>
        <p:spPr bwMode="auto">
          <a:xfrm>
            <a:off x="3971925" y="6494463"/>
            <a:ext cx="777875" cy="341312"/>
          </a:xfrm>
          <a:prstGeom prst="rect">
            <a:avLst/>
          </a:prstGeom>
          <a:noFill/>
          <a:ln>
            <a:miter lim="800000"/>
            <a:headEnd/>
            <a:tailEnd/>
          </a:ln>
        </p:spPr>
        <p:txBody>
          <a:bodyPr/>
          <a:lstStyle/>
          <a:p>
            <a:pPr>
              <a:defRPr/>
            </a:pPr>
            <a:fld id="{4C5EE9B4-2B46-419B-AAA7-AA2051364D29}" type="slidenum">
              <a:rPr lang="fr-FR" sz="1400">
                <a:solidFill>
                  <a:schemeClr val="bg1">
                    <a:lumMod val="50000"/>
                  </a:schemeClr>
                </a:solidFill>
                <a:latin typeface="Arial" charset="0"/>
              </a:rPr>
              <a:pPr>
                <a:defRPr/>
              </a:pPr>
              <a:t>52</a:t>
            </a:fld>
            <a:endParaRPr lang="fr-FR" sz="1400">
              <a:solidFill>
                <a:schemeClr val="bg1">
                  <a:lumMod val="50000"/>
                </a:schemeClr>
              </a:solidFill>
              <a:latin typeface="Arial" charset="0"/>
            </a:endParaRPr>
          </a:p>
        </p:txBody>
      </p:sp>
      <p:sp>
        <p:nvSpPr>
          <p:cNvPr id="412675" name="Rectangle 2"/>
          <p:cNvSpPr>
            <a:spLocks noGrp="1" noChangeArrowheads="1"/>
          </p:cNvSpPr>
          <p:nvPr>
            <p:ph type="title" idx="4294967295"/>
          </p:nvPr>
        </p:nvSpPr>
        <p:spPr/>
        <p:txBody>
          <a:bodyPr/>
          <a:lstStyle/>
          <a:p>
            <a:r>
              <a:rPr lang="en-US" sz="4000" dirty="0"/>
              <a:t/>
            </a:r>
            <a:br>
              <a:rPr lang="en-US" sz="4000" dirty="0"/>
            </a:br>
            <a:endParaRPr lang="en-US" sz="2000" u="sng" dirty="0">
              <a:solidFill>
                <a:srgbClr val="FF9933"/>
              </a:solidFill>
            </a:endParaRPr>
          </a:p>
        </p:txBody>
      </p:sp>
      <p:sp>
        <p:nvSpPr>
          <p:cNvPr id="412676" name="Rectangle 2"/>
          <p:cNvSpPr>
            <a:spLocks noChangeArrowheads="1"/>
          </p:cNvSpPr>
          <p:nvPr/>
        </p:nvSpPr>
        <p:spPr bwMode="auto">
          <a:xfrm>
            <a:off x="895350" y="244475"/>
            <a:ext cx="798195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r"/>
            <a:r>
              <a:rPr lang="fr-FR" sz="4400">
                <a:solidFill>
                  <a:schemeClr val="bg1"/>
                </a:solidFill>
                <a:cs typeface="Arial" pitchFamily="34" charset="0"/>
              </a:rPr>
              <a:t>LCG-France Sites</a:t>
            </a:r>
            <a:endParaRPr lang="en-US" sz="4800">
              <a:solidFill>
                <a:schemeClr val="bg1"/>
              </a:solidFill>
              <a:cs typeface="Arial" pitchFamily="34" charset="0"/>
            </a:endParaRPr>
          </a:p>
        </p:txBody>
      </p:sp>
      <p:graphicFrame>
        <p:nvGraphicFramePr>
          <p:cNvPr id="14" name="Tableau 13"/>
          <p:cNvGraphicFramePr>
            <a:graphicFrameLocks noGrp="1" noChangeAspect="1"/>
          </p:cNvGraphicFramePr>
          <p:nvPr/>
        </p:nvGraphicFramePr>
        <p:xfrm>
          <a:off x="5199672" y="1703222"/>
          <a:ext cx="3460652" cy="4211517"/>
        </p:xfrm>
        <a:graphic>
          <a:graphicData uri="http://schemas.openxmlformats.org/drawingml/2006/table">
            <a:tbl>
              <a:tblPr firstRow="1" bandRow="1">
                <a:effectLst>
                  <a:outerShdw blurRad="50800" dist="76200" dir="2700000" algn="tl" rotWithShape="0">
                    <a:srgbClr val="000000">
                      <a:alpha val="43000"/>
                    </a:srgbClr>
                  </a:outerShdw>
                </a:effectLst>
                <a:tableStyleId>{793D81CF-94F2-401A-BA57-92F5A7B2D0C5}</a:tableStyleId>
              </a:tblPr>
              <a:tblGrid>
                <a:gridCol w="528290"/>
                <a:gridCol w="1300510"/>
                <a:gridCol w="393895"/>
                <a:gridCol w="464234"/>
                <a:gridCol w="393895"/>
                <a:gridCol w="379828"/>
              </a:tblGrid>
              <a:tr h="540067">
                <a:tc>
                  <a:txBody>
                    <a:bodyPr/>
                    <a:lstStyle/>
                    <a:p>
                      <a:pPr algn="ctr"/>
                      <a:r>
                        <a:rPr lang="en-US" sz="1200" dirty="0" smtClean="0"/>
                        <a:t>Role</a:t>
                      </a:r>
                      <a:endParaRPr lang="en-US" sz="1200" dirty="0"/>
                    </a:p>
                  </a:txBody>
                  <a:tcPr marL="49715" marR="49715" marT="17267" marB="17267" anchor="ctr">
                    <a:solidFill>
                      <a:srgbClr val="FF8837"/>
                    </a:solidFill>
                  </a:tcPr>
                </a:tc>
                <a:tc>
                  <a:txBody>
                    <a:bodyPr/>
                    <a:lstStyle/>
                    <a:p>
                      <a:pPr algn="ctr"/>
                      <a:r>
                        <a:rPr lang="en-US" sz="1200" dirty="0" smtClean="0"/>
                        <a:t>Site</a:t>
                      </a:r>
                      <a:endParaRPr lang="en-US" sz="1200" dirty="0"/>
                    </a:p>
                  </a:txBody>
                  <a:tcPr marL="49715" marR="49715" marT="17267" marB="17267" anchor="ctr">
                    <a:solidFill>
                      <a:srgbClr val="FF8837"/>
                    </a:solidFill>
                  </a:tcPr>
                </a:tc>
                <a:tc>
                  <a:txBody>
                    <a:bodyPr/>
                    <a:lstStyle/>
                    <a:p>
                      <a:pPr algn="l"/>
                      <a:r>
                        <a:rPr lang="en-US" sz="1200" dirty="0" smtClean="0"/>
                        <a:t>ALICE</a:t>
                      </a:r>
                      <a:endParaRPr lang="en-US" sz="1200" dirty="0"/>
                    </a:p>
                  </a:txBody>
                  <a:tcPr marL="49715" marR="49715" marT="17267" marB="17267" vert="vert270" anchor="ctr">
                    <a:solidFill>
                      <a:srgbClr val="FF8837"/>
                    </a:solidFill>
                  </a:tcPr>
                </a:tc>
                <a:tc>
                  <a:txBody>
                    <a:bodyPr/>
                    <a:lstStyle/>
                    <a:p>
                      <a:pPr algn="l"/>
                      <a:r>
                        <a:rPr lang="en-US" sz="1200" dirty="0" smtClean="0"/>
                        <a:t>ATLAS</a:t>
                      </a:r>
                      <a:endParaRPr lang="en-US" sz="1200" dirty="0"/>
                    </a:p>
                  </a:txBody>
                  <a:tcPr marL="49715" marR="49715" marT="17267" marB="17267" vert="vert270" anchor="ctr">
                    <a:solidFill>
                      <a:srgbClr val="FF8837"/>
                    </a:solidFill>
                  </a:tcPr>
                </a:tc>
                <a:tc>
                  <a:txBody>
                    <a:bodyPr/>
                    <a:lstStyle/>
                    <a:p>
                      <a:pPr algn="l"/>
                      <a:r>
                        <a:rPr lang="en-US" sz="1200" dirty="0" smtClean="0"/>
                        <a:t>CMS</a:t>
                      </a:r>
                      <a:endParaRPr lang="en-US" sz="1200" dirty="0"/>
                    </a:p>
                  </a:txBody>
                  <a:tcPr marL="49715" marR="49715" marT="17267" marB="17267" vert="vert270" anchor="ctr">
                    <a:solidFill>
                      <a:srgbClr val="FF8837"/>
                    </a:solidFill>
                  </a:tcPr>
                </a:tc>
                <a:tc>
                  <a:txBody>
                    <a:bodyPr/>
                    <a:lstStyle/>
                    <a:p>
                      <a:pPr algn="l"/>
                      <a:r>
                        <a:rPr lang="en-US" sz="1200" dirty="0" err="1" smtClean="0"/>
                        <a:t>LHCb</a:t>
                      </a:r>
                      <a:endParaRPr lang="en-US" sz="1200" dirty="0"/>
                    </a:p>
                  </a:txBody>
                  <a:tcPr marL="49715" marR="49715" marT="17267" marB="17267" vert="vert270" anchor="ctr">
                    <a:solidFill>
                      <a:srgbClr val="FF8837"/>
                    </a:solidFill>
                  </a:tcPr>
                </a:tc>
              </a:tr>
              <a:tr h="375857">
                <a:tc>
                  <a:txBody>
                    <a:bodyPr/>
                    <a:lstStyle/>
                    <a:p>
                      <a:pPr algn="ctr"/>
                      <a:r>
                        <a:rPr lang="en-US" sz="1400" dirty="0" smtClean="0"/>
                        <a:t>Tier-1</a:t>
                      </a:r>
                      <a:endParaRPr lang="en-US" sz="1400" dirty="0"/>
                    </a:p>
                  </a:txBody>
                  <a:tcPr marL="49715" marR="49715" marT="17267" marB="17267" anchor="ctr"/>
                </a:tc>
                <a:tc>
                  <a:txBody>
                    <a:bodyPr/>
                    <a:lstStyle/>
                    <a:p>
                      <a:pPr algn="l"/>
                      <a:r>
                        <a:rPr lang="en-US" sz="1200" dirty="0" smtClean="0"/>
                        <a:t>IN2P3-CC</a:t>
                      </a:r>
                      <a:endParaRPr lang="en-US" sz="1200" dirty="0"/>
                    </a:p>
                  </a:txBody>
                  <a:tcPr marL="49715" marR="49715" marT="17267" marB="17267" anchor="ctr"/>
                </a:tc>
                <a:tc>
                  <a:txBody>
                    <a:bodyPr/>
                    <a:lstStyle/>
                    <a:p>
                      <a:pPr algn="ctr"/>
                      <a:r>
                        <a:rPr lang="en-US" sz="1200" dirty="0" smtClean="0"/>
                        <a:t>✓</a:t>
                      </a:r>
                      <a:endParaRPr lang="en-US" sz="1200" dirty="0"/>
                    </a:p>
                  </a:txBody>
                  <a:tcPr marL="49715" marR="49715" marT="17267" marB="1726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a:t>
                      </a:r>
                    </a:p>
                  </a:txBody>
                  <a:tcPr marL="49715" marR="49715" marT="17267" marB="1726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a:t>
                      </a:r>
                    </a:p>
                  </a:txBody>
                  <a:tcPr marL="49715" marR="49715" marT="17267" marB="1726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a:t>
                      </a:r>
                    </a:p>
                  </a:txBody>
                  <a:tcPr marL="49715" marR="49715" marT="17267" marB="17267" anchor="ctr"/>
                </a:tc>
              </a:tr>
              <a:tr h="375857">
                <a:tc rowSpan="8">
                  <a:txBody>
                    <a:bodyPr/>
                    <a:lstStyle/>
                    <a:p>
                      <a:pPr algn="ctr"/>
                      <a:r>
                        <a:rPr lang="en-US" sz="1400" dirty="0" smtClean="0"/>
                        <a:t>Tier-2</a:t>
                      </a:r>
                      <a:endParaRPr lang="en-US" sz="1400" dirty="0"/>
                    </a:p>
                  </a:txBody>
                  <a:tcPr marL="49715" marR="49715" marT="17267" marB="17267" anchor="ctr"/>
                </a:tc>
                <a:tc>
                  <a:txBody>
                    <a:bodyPr/>
                    <a:lstStyle/>
                    <a:p>
                      <a:pPr algn="l"/>
                      <a:r>
                        <a:rPr lang="en-US" sz="1200" dirty="0" smtClean="0"/>
                        <a:t>IN2P3-CC-T2 (AF)</a:t>
                      </a:r>
                      <a:endParaRPr lang="en-US" sz="1200" dirty="0"/>
                    </a:p>
                  </a:txBody>
                  <a:tcPr marL="49715" marR="49715" marT="17267" marB="1726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a:t>
                      </a:r>
                    </a:p>
                  </a:txBody>
                  <a:tcPr marL="49715" marR="49715" marT="17267" marB="1726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a:t>
                      </a:r>
                    </a:p>
                  </a:txBody>
                  <a:tcPr marL="49715" marR="49715" marT="17267" marB="1726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a:t>
                      </a:r>
                    </a:p>
                  </a:txBody>
                  <a:tcPr marL="49715" marR="49715" marT="17267" marB="1726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a:t>
                      </a:r>
                    </a:p>
                  </a:txBody>
                  <a:tcPr marL="49715" marR="49715" marT="17267" marB="17267" anchor="ctr"/>
                </a:tc>
              </a:tr>
              <a:tr h="375857">
                <a:tc vMerge="1">
                  <a:txBody>
                    <a:bodyPr/>
                    <a:lstStyle/>
                    <a:p>
                      <a:endParaRPr lang="fr-FR"/>
                    </a:p>
                  </a:txBody>
                  <a:tcPr/>
                </a:tc>
                <a:tc>
                  <a:txBody>
                    <a:bodyPr/>
                    <a:lstStyle/>
                    <a:p>
                      <a:pPr algn="l"/>
                      <a:r>
                        <a:rPr lang="en-US" sz="1200" dirty="0" smtClean="0"/>
                        <a:t>IN2P3-CPPM</a:t>
                      </a:r>
                      <a:endParaRPr lang="en-US" sz="1200" dirty="0"/>
                    </a:p>
                  </a:txBody>
                  <a:tcPr marL="49715" marR="49715" marT="17267" marB="17267" anchor="ctr"/>
                </a:tc>
                <a:tc>
                  <a:txBody>
                    <a:bodyPr/>
                    <a:lstStyle/>
                    <a:p>
                      <a:pPr algn="ctr"/>
                      <a:endParaRPr lang="en-US" sz="1200" dirty="0"/>
                    </a:p>
                  </a:txBody>
                  <a:tcPr marL="49715" marR="49715" marT="17267" marB="1726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a:t>
                      </a:r>
                    </a:p>
                  </a:txBody>
                  <a:tcPr marL="49715" marR="49715" marT="17267" marB="17267" anchor="ctr"/>
                </a:tc>
                <a:tc>
                  <a:txBody>
                    <a:bodyPr/>
                    <a:lstStyle/>
                    <a:p>
                      <a:pPr algn="ctr"/>
                      <a:endParaRPr lang="en-US" sz="1200" dirty="0"/>
                    </a:p>
                  </a:txBody>
                  <a:tcPr marL="49715" marR="49715" marT="17267" marB="1726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a:t>
                      </a:r>
                    </a:p>
                  </a:txBody>
                  <a:tcPr marL="49715" marR="49715" marT="17267" marB="17267" anchor="ctr"/>
                </a:tc>
              </a:tr>
              <a:tr h="375857">
                <a:tc vMerge="1">
                  <a:txBody>
                    <a:bodyPr/>
                    <a:lstStyle/>
                    <a:p>
                      <a:pPr algn="ctr"/>
                      <a:endParaRPr lang="en-US" sz="900" dirty="0"/>
                    </a:p>
                  </a:txBody>
                  <a:tcPr marL="56307" marR="56307" marT="28154" marB="28154" anchor="ctr"/>
                </a:tc>
                <a:tc>
                  <a:txBody>
                    <a:bodyPr/>
                    <a:lstStyle/>
                    <a:p>
                      <a:pPr algn="l"/>
                      <a:r>
                        <a:rPr lang="en-US" sz="1200" dirty="0" smtClean="0"/>
                        <a:t>GRIF</a:t>
                      </a:r>
                      <a:endParaRPr lang="en-US" sz="1200" dirty="0"/>
                    </a:p>
                  </a:txBody>
                  <a:tcPr marL="49715" marR="49715" marT="17267" marB="1726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a:t>
                      </a:r>
                    </a:p>
                  </a:txBody>
                  <a:tcPr marL="49715" marR="49715" marT="17267" marB="1726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a:t>
                      </a:r>
                    </a:p>
                  </a:txBody>
                  <a:tcPr marL="49715" marR="49715" marT="17267" marB="1726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a:t>
                      </a:r>
                    </a:p>
                  </a:txBody>
                  <a:tcPr marL="49715" marR="49715" marT="17267" marB="1726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a:t>
                      </a:r>
                    </a:p>
                  </a:txBody>
                  <a:tcPr marL="49715" marR="49715" marT="17267" marB="17267" anchor="ctr"/>
                </a:tc>
              </a:tr>
              <a:tr h="375857">
                <a:tc vMerge="1">
                  <a:txBody>
                    <a:bodyPr/>
                    <a:lstStyle/>
                    <a:p>
                      <a:pPr algn="ctr"/>
                      <a:endParaRPr lang="en-US" sz="900" dirty="0"/>
                    </a:p>
                  </a:txBody>
                  <a:tcPr marL="56307" marR="56307" marT="28154" marB="28154" anchor="ctr"/>
                </a:tc>
                <a:tc>
                  <a:txBody>
                    <a:bodyPr/>
                    <a:lstStyle/>
                    <a:p>
                      <a:pPr algn="l"/>
                      <a:r>
                        <a:rPr lang="en-US" sz="1200" dirty="0" smtClean="0"/>
                        <a:t>IN2P3-LPC</a:t>
                      </a:r>
                      <a:endParaRPr lang="en-US" sz="1200" dirty="0"/>
                    </a:p>
                  </a:txBody>
                  <a:tcPr marL="49715" marR="49715" marT="17267" marB="1726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a:t>
                      </a:r>
                    </a:p>
                  </a:txBody>
                  <a:tcPr marL="49715" marR="49715" marT="17267" marB="1726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a:t>
                      </a:r>
                    </a:p>
                  </a:txBody>
                  <a:tcPr marL="49715" marR="49715" marT="17267" marB="17267" anchor="ctr"/>
                </a:tc>
                <a:tc>
                  <a:txBody>
                    <a:bodyPr/>
                    <a:lstStyle/>
                    <a:p>
                      <a:pPr algn="ctr"/>
                      <a:endParaRPr lang="en-US" sz="1200" dirty="0"/>
                    </a:p>
                  </a:txBody>
                  <a:tcPr marL="49715" marR="49715" marT="17267" marB="1726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a:t>
                      </a:r>
                    </a:p>
                  </a:txBody>
                  <a:tcPr marL="49715" marR="49715" marT="17267" marB="17267" anchor="ctr"/>
                </a:tc>
              </a:tr>
              <a:tr h="375857">
                <a:tc vMerge="1">
                  <a:txBody>
                    <a:bodyPr/>
                    <a:lstStyle/>
                    <a:p>
                      <a:pPr algn="ctr"/>
                      <a:endParaRPr lang="en-US" sz="900" dirty="0"/>
                    </a:p>
                  </a:txBody>
                  <a:tcPr marL="56307" marR="56307" marT="28154" marB="28154" anchor="ctr"/>
                </a:tc>
                <a:tc>
                  <a:txBody>
                    <a:bodyPr/>
                    <a:lstStyle/>
                    <a:p>
                      <a:pPr algn="l"/>
                      <a:r>
                        <a:rPr lang="en-US" sz="1200" dirty="0" smtClean="0"/>
                        <a:t>IN2P3-IPHC</a:t>
                      </a:r>
                      <a:endParaRPr lang="en-US" sz="1200" dirty="0"/>
                    </a:p>
                  </a:txBody>
                  <a:tcPr marL="49715" marR="49715" marT="17267" marB="1726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a:t>
                      </a:r>
                    </a:p>
                  </a:txBody>
                  <a:tcPr marL="49715" marR="49715" marT="17267" marB="17267" anchor="ctr"/>
                </a:tc>
                <a:tc>
                  <a:txBody>
                    <a:bodyPr/>
                    <a:lstStyle/>
                    <a:p>
                      <a:pPr algn="ctr"/>
                      <a:endParaRPr lang="en-US" sz="1200" dirty="0"/>
                    </a:p>
                  </a:txBody>
                  <a:tcPr marL="49715" marR="49715" marT="17267" marB="1726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a:t>
                      </a:r>
                    </a:p>
                  </a:txBody>
                  <a:tcPr marL="49715" marR="49715" marT="17267" marB="17267" anchor="ctr"/>
                </a:tc>
                <a:tc>
                  <a:txBody>
                    <a:bodyPr/>
                    <a:lstStyle/>
                    <a:p>
                      <a:pPr algn="ctr"/>
                      <a:endParaRPr lang="en-US" sz="1200" dirty="0"/>
                    </a:p>
                  </a:txBody>
                  <a:tcPr marL="49715" marR="49715" marT="17267" marB="17267" anchor="ctr"/>
                </a:tc>
              </a:tr>
              <a:tr h="288737">
                <a:tc vMerge="1">
                  <a:txBody>
                    <a:bodyPr/>
                    <a:lstStyle/>
                    <a:p>
                      <a:endParaRPr lang="en-US"/>
                    </a:p>
                  </a:txBody>
                  <a:tcPr/>
                </a:tc>
                <a:tc>
                  <a:txBody>
                    <a:bodyPr/>
                    <a:lstStyle/>
                    <a:p>
                      <a:pPr algn="l"/>
                      <a:r>
                        <a:rPr lang="en-US" sz="1200" dirty="0" smtClean="0"/>
                        <a:t>IN2P3-LAPP</a:t>
                      </a:r>
                      <a:endParaRPr lang="en-US" sz="1200" dirty="0"/>
                    </a:p>
                  </a:txBody>
                  <a:tcPr marL="49715" marR="49715" marT="17267" marB="17267" anchor="ctr"/>
                </a:tc>
                <a:tc>
                  <a:txBody>
                    <a:bodyPr/>
                    <a:lstStyle/>
                    <a:p>
                      <a:pPr algn="ctr"/>
                      <a:endParaRPr lang="en-US" sz="1200" dirty="0"/>
                    </a:p>
                  </a:txBody>
                  <a:tcPr marL="49715" marR="49715" marT="17267" marB="1726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a:t>
                      </a:r>
                    </a:p>
                  </a:txBody>
                  <a:tcPr marL="49715" marR="49715" marT="17267" marB="17267" anchor="ctr"/>
                </a:tc>
                <a:tc>
                  <a:txBody>
                    <a:bodyPr/>
                    <a:lstStyle/>
                    <a:p>
                      <a:pPr algn="ctr"/>
                      <a:endParaRPr lang="en-US" sz="1200" dirty="0"/>
                    </a:p>
                  </a:txBody>
                  <a:tcPr marL="49715" marR="49715" marT="17267" marB="1726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a:t>
                      </a:r>
                    </a:p>
                  </a:txBody>
                  <a:tcPr marL="49715" marR="49715" marT="17267" marB="17267" anchor="ctr"/>
                </a:tc>
              </a:tr>
              <a:tr h="375857">
                <a:tc vMerge="1">
                  <a:txBody>
                    <a:bodyPr/>
                    <a:lstStyle/>
                    <a:p>
                      <a:endParaRPr lang="fr-FR"/>
                    </a:p>
                  </a:txBody>
                  <a:tcPr/>
                </a:tc>
                <a:tc>
                  <a:txBody>
                    <a:bodyPr/>
                    <a:lstStyle/>
                    <a:p>
                      <a:pPr algn="l"/>
                      <a:r>
                        <a:rPr lang="en-US" sz="1200" dirty="0" smtClean="0"/>
                        <a:t>IN2P3-LPSC</a:t>
                      </a:r>
                      <a:endParaRPr lang="en-US" sz="1200" dirty="0"/>
                    </a:p>
                  </a:txBody>
                  <a:tcPr marL="49715" marR="49715" marT="17267" marB="1726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a:t>
                      </a:r>
                    </a:p>
                  </a:txBody>
                  <a:tcPr marL="49715" marR="49715" marT="17267" marB="1726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a:t>
                      </a:r>
                    </a:p>
                  </a:txBody>
                  <a:tcPr marL="49715" marR="49715" marT="17267" marB="17267" anchor="ctr"/>
                </a:tc>
                <a:tc>
                  <a:txBody>
                    <a:bodyPr/>
                    <a:lstStyle/>
                    <a:p>
                      <a:pPr algn="ctr"/>
                      <a:endParaRPr lang="en-US" sz="1200" dirty="0"/>
                    </a:p>
                  </a:txBody>
                  <a:tcPr marL="49715" marR="49715" marT="17267" marB="17267" anchor="ctr"/>
                </a:tc>
                <a:tc>
                  <a:txBody>
                    <a:bodyPr/>
                    <a:lstStyle/>
                    <a:p>
                      <a:pPr algn="ctr"/>
                      <a:endParaRPr lang="en-US" sz="1200" dirty="0"/>
                    </a:p>
                  </a:txBody>
                  <a:tcPr marL="49715" marR="49715" marT="17267" marB="17267" anchor="ctr"/>
                </a:tc>
              </a:tr>
              <a:tr h="375857">
                <a:tc vMerge="1">
                  <a:txBody>
                    <a:bodyPr/>
                    <a:lstStyle/>
                    <a:p>
                      <a:pPr algn="ctr"/>
                      <a:endParaRPr lang="en-US" sz="900" dirty="0"/>
                    </a:p>
                  </a:txBody>
                  <a:tcPr marL="56307" marR="56307" marT="28154" marB="28154" anchor="ctr"/>
                </a:tc>
                <a:tc>
                  <a:txBody>
                    <a:bodyPr/>
                    <a:lstStyle/>
                    <a:p>
                      <a:pPr algn="l"/>
                      <a:r>
                        <a:rPr lang="en-US" sz="1200" dirty="0" smtClean="0"/>
                        <a:t>IN2P3-SUBATECH</a:t>
                      </a:r>
                      <a:endParaRPr lang="en-US" sz="1200" dirty="0"/>
                    </a:p>
                  </a:txBody>
                  <a:tcPr marL="49715" marR="49715" marT="17267" marB="1726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a:t>
                      </a:r>
                    </a:p>
                  </a:txBody>
                  <a:tcPr marL="49715" marR="49715" marT="17267" marB="17267" anchor="ctr"/>
                </a:tc>
                <a:tc>
                  <a:txBody>
                    <a:bodyPr/>
                    <a:lstStyle/>
                    <a:p>
                      <a:pPr algn="ctr"/>
                      <a:endParaRPr lang="en-US" sz="1200" dirty="0"/>
                    </a:p>
                  </a:txBody>
                  <a:tcPr marL="49715" marR="49715" marT="17267" marB="17267" anchor="ctr"/>
                </a:tc>
                <a:tc>
                  <a:txBody>
                    <a:bodyPr/>
                    <a:lstStyle/>
                    <a:p>
                      <a:pPr algn="ctr"/>
                      <a:endParaRPr lang="en-US" sz="1200" dirty="0"/>
                    </a:p>
                  </a:txBody>
                  <a:tcPr marL="49715" marR="49715" marT="17267" marB="17267" anchor="ctr"/>
                </a:tc>
                <a:tc>
                  <a:txBody>
                    <a:bodyPr/>
                    <a:lstStyle/>
                    <a:p>
                      <a:pPr algn="ctr"/>
                      <a:endParaRPr lang="en-US" sz="1200" dirty="0"/>
                    </a:p>
                  </a:txBody>
                  <a:tcPr marL="49715" marR="49715" marT="17267" marB="17267" anchor="ctr"/>
                </a:tc>
              </a:tr>
              <a:tr h="375857">
                <a:tc>
                  <a:txBody>
                    <a:bodyPr/>
                    <a:lstStyle/>
                    <a:p>
                      <a:pPr algn="ctr"/>
                      <a:r>
                        <a:rPr lang="en-US" sz="1400" dirty="0" smtClean="0"/>
                        <a:t>Tier-3</a:t>
                      </a:r>
                      <a:endParaRPr lang="en-US" sz="1400" dirty="0"/>
                    </a:p>
                  </a:txBody>
                  <a:tcPr marL="49715" marR="49715" marT="17267" marB="17267" anchor="ctr">
                    <a:solidFill>
                      <a:srgbClr val="E7E7E7"/>
                    </a:solidFill>
                  </a:tcPr>
                </a:tc>
                <a:tc>
                  <a:txBody>
                    <a:bodyPr/>
                    <a:lstStyle/>
                    <a:p>
                      <a:pPr algn="l"/>
                      <a:r>
                        <a:rPr lang="en-US" sz="1200" dirty="0" smtClean="0"/>
                        <a:t>IN2P3-IPNL</a:t>
                      </a:r>
                      <a:endParaRPr lang="en-US" sz="1200" dirty="0"/>
                    </a:p>
                  </a:txBody>
                  <a:tcPr marL="49715" marR="49715" marT="17267" marB="1726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a:t>
                      </a:r>
                    </a:p>
                  </a:txBody>
                  <a:tcPr marL="49715" marR="49715" marT="17267" marB="17267" anchor="ctr"/>
                </a:tc>
                <a:tc>
                  <a:txBody>
                    <a:bodyPr/>
                    <a:lstStyle/>
                    <a:p>
                      <a:pPr algn="ctr"/>
                      <a:endParaRPr lang="en-US" sz="1200" dirty="0"/>
                    </a:p>
                  </a:txBody>
                  <a:tcPr marL="49715" marR="49715" marT="17267" marB="1726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a:t>
                      </a:r>
                    </a:p>
                  </a:txBody>
                  <a:tcPr marL="49715" marR="49715" marT="17267" marB="17267" anchor="ctr"/>
                </a:tc>
                <a:tc>
                  <a:txBody>
                    <a:bodyPr/>
                    <a:lstStyle/>
                    <a:p>
                      <a:pPr algn="ctr"/>
                      <a:endParaRPr lang="en-US" sz="1200" dirty="0"/>
                    </a:p>
                  </a:txBody>
                  <a:tcPr marL="49715" marR="49715" marT="17267" marB="17267" anchor="ctr"/>
                </a:tc>
              </a:tr>
            </a:tbl>
          </a:graphicData>
        </a:graphic>
      </p:graphicFrame>
      <p:pic>
        <p:nvPicPr>
          <p:cNvPr id="4126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363" y="2252663"/>
            <a:ext cx="3886200" cy="401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2679" name="Espace réservé du contenu 1"/>
          <p:cNvSpPr>
            <a:spLocks noGrp="1"/>
          </p:cNvSpPr>
          <p:nvPr>
            <p:ph idx="4294967295"/>
          </p:nvPr>
        </p:nvSpPr>
        <p:spPr>
          <a:xfrm>
            <a:off x="65088" y="1427163"/>
            <a:ext cx="8961437" cy="4783137"/>
          </a:xfrm>
        </p:spPr>
        <p:txBody>
          <a:bodyPr/>
          <a:lstStyle/>
          <a:p>
            <a:pPr>
              <a:spcBef>
                <a:spcPct val="0"/>
              </a:spcBef>
              <a:buFontTx/>
              <a:buNone/>
            </a:pPr>
            <a:endParaRPr lang="en-US" sz="2200">
              <a:solidFill>
                <a:srgbClr val="777777"/>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pied de page 1"/>
          <p:cNvSpPr>
            <a:spLocks noGrp="1"/>
          </p:cNvSpPr>
          <p:nvPr>
            <p:ph type="ftr" sz="quarter" idx="10"/>
          </p:nvPr>
        </p:nvSpPr>
        <p:spPr/>
        <p:txBody>
          <a:bodyPr/>
          <a:lstStyle/>
          <a:p>
            <a:r>
              <a:rPr lang="fr-FR"/>
              <a:t>F.Malek/F.Chollet</a:t>
            </a:r>
          </a:p>
        </p:txBody>
      </p:sp>
      <p:sp>
        <p:nvSpPr>
          <p:cNvPr id="13" name="Espace réservé du numéro de diapositive 2"/>
          <p:cNvSpPr>
            <a:spLocks noGrp="1"/>
          </p:cNvSpPr>
          <p:nvPr>
            <p:ph type="sldNum" sz="quarter" idx="11"/>
          </p:nvPr>
        </p:nvSpPr>
        <p:spPr/>
        <p:txBody>
          <a:bodyPr/>
          <a:lstStyle/>
          <a:p>
            <a:fld id="{AD5548F6-E9BE-4811-94A2-A820453EC44E}" type="slidenum">
              <a:rPr lang="fr-FR"/>
              <a:pPr/>
              <a:t>53</a:t>
            </a:fld>
            <a:endParaRPr lang="fr-FR"/>
          </a:p>
        </p:txBody>
      </p:sp>
      <p:sp>
        <p:nvSpPr>
          <p:cNvPr id="414722" name="Espace réservé du pied de page 1"/>
          <p:cNvSpPr txBox="1">
            <a:spLocks noGrp="1"/>
          </p:cNvSpPr>
          <p:nvPr/>
        </p:nvSpPr>
        <p:spPr bwMode="auto">
          <a:xfrm>
            <a:off x="171450" y="6516688"/>
            <a:ext cx="2963863" cy="3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fr-FR" sz="900">
                <a:solidFill>
                  <a:schemeClr val="bg2"/>
                </a:solidFill>
              </a:rPr>
              <a:t>F.Malek/F.Chollet</a:t>
            </a:r>
          </a:p>
        </p:txBody>
      </p:sp>
      <p:sp>
        <p:nvSpPr>
          <p:cNvPr id="414723" name="Espace réservé du numéro de diapositive 2"/>
          <p:cNvSpPr txBox="1">
            <a:spLocks noGrp="1"/>
          </p:cNvSpPr>
          <p:nvPr/>
        </p:nvSpPr>
        <p:spPr bwMode="auto">
          <a:xfrm>
            <a:off x="7888288" y="6516688"/>
            <a:ext cx="398462" cy="3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a:fld id="{A18B00D0-1EB9-4218-B2C7-BE43F164A928}" type="slidenum">
              <a:rPr lang="fr-FR" sz="900" b="1">
                <a:solidFill>
                  <a:schemeClr val="bg2"/>
                </a:solidFill>
              </a:rPr>
              <a:pPr algn="r"/>
              <a:t>53</a:t>
            </a:fld>
            <a:endParaRPr lang="fr-FR" sz="900" b="1">
              <a:solidFill>
                <a:schemeClr val="bg2"/>
              </a:solidFill>
            </a:endParaRPr>
          </a:p>
        </p:txBody>
      </p:sp>
      <p:sp>
        <p:nvSpPr>
          <p:cNvPr id="414724" name="Espace réservé du pied de page 1"/>
          <p:cNvSpPr txBox="1">
            <a:spLocks noGrp="1"/>
          </p:cNvSpPr>
          <p:nvPr/>
        </p:nvSpPr>
        <p:spPr bwMode="auto">
          <a:xfrm>
            <a:off x="171450" y="6516688"/>
            <a:ext cx="2963863" cy="3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fr-FR" sz="900">
                <a:solidFill>
                  <a:schemeClr val="bg2"/>
                </a:solidFill>
              </a:rPr>
              <a:t>F.Malek/F.Chollet</a:t>
            </a:r>
          </a:p>
        </p:txBody>
      </p:sp>
      <p:sp>
        <p:nvSpPr>
          <p:cNvPr id="414725" name="Espace réservé du numéro de diapositive 2"/>
          <p:cNvSpPr txBox="1">
            <a:spLocks noGrp="1"/>
          </p:cNvSpPr>
          <p:nvPr/>
        </p:nvSpPr>
        <p:spPr bwMode="auto">
          <a:xfrm>
            <a:off x="7888288" y="6516688"/>
            <a:ext cx="398462" cy="3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a:fld id="{F1A9EDEC-9CFA-48CE-B145-9794306A4F1A}" type="slidenum">
              <a:rPr lang="fr-FR" sz="900" b="1">
                <a:solidFill>
                  <a:schemeClr val="bg2"/>
                </a:solidFill>
              </a:rPr>
              <a:pPr algn="r"/>
              <a:t>53</a:t>
            </a:fld>
            <a:endParaRPr lang="fr-FR" sz="900" b="1">
              <a:solidFill>
                <a:schemeClr val="bg2"/>
              </a:solidFill>
            </a:endParaRPr>
          </a:p>
        </p:txBody>
      </p:sp>
      <p:sp>
        <p:nvSpPr>
          <p:cNvPr id="414726" name="Espace réservé du numéro de diapositive 2"/>
          <p:cNvSpPr txBox="1">
            <a:spLocks noGrp="1"/>
          </p:cNvSpPr>
          <p:nvPr/>
        </p:nvSpPr>
        <p:spPr bwMode="auto">
          <a:xfrm>
            <a:off x="7888288" y="6516688"/>
            <a:ext cx="398462" cy="3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a:fld id="{680BD9DF-414B-4559-9AD8-E4209895EA55}" type="slidenum">
              <a:rPr lang="fr-FR" sz="900" b="1">
                <a:solidFill>
                  <a:schemeClr val="bg2"/>
                </a:solidFill>
              </a:rPr>
              <a:pPr algn="r"/>
              <a:t>53</a:t>
            </a:fld>
            <a:endParaRPr lang="fr-FR" sz="900" b="1">
              <a:solidFill>
                <a:schemeClr val="bg2"/>
              </a:solidFill>
            </a:endParaRPr>
          </a:p>
        </p:txBody>
      </p:sp>
      <p:sp>
        <p:nvSpPr>
          <p:cNvPr id="414727" name="Title 2"/>
          <p:cNvSpPr>
            <a:spLocks noGrp="1"/>
          </p:cNvSpPr>
          <p:nvPr>
            <p:ph type="title" idx="4294967295"/>
          </p:nvPr>
        </p:nvSpPr>
        <p:spPr>
          <a:xfrm>
            <a:off x="762000" y="0"/>
            <a:ext cx="7924800" cy="762000"/>
          </a:xfrm>
        </p:spPr>
        <p:txBody>
          <a:bodyPr/>
          <a:lstStyle/>
          <a:p>
            <a:r>
              <a:rPr lang="en-GB" b="1" dirty="0">
                <a:latin typeface="Candara" pitchFamily="34" charset="0"/>
              </a:rPr>
              <a:t>WLCG CPU usage </a:t>
            </a:r>
          </a:p>
        </p:txBody>
      </p:sp>
      <p:cxnSp>
        <p:nvCxnSpPr>
          <p:cNvPr id="98" name="Straight Connector 97"/>
          <p:cNvCxnSpPr/>
          <p:nvPr/>
        </p:nvCxnSpPr>
        <p:spPr>
          <a:xfrm>
            <a:off x="7559675" y="1433513"/>
            <a:ext cx="1584325"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pic>
        <p:nvPicPr>
          <p:cNvPr id="41472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751013"/>
            <a:ext cx="7818438" cy="39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4730" name="ZoneTexte 1"/>
          <p:cNvSpPr txBox="1">
            <a:spLocks noChangeArrowheads="1"/>
          </p:cNvSpPr>
          <p:nvPr/>
        </p:nvSpPr>
        <p:spPr bwMode="auto">
          <a:xfrm>
            <a:off x="942975" y="5949950"/>
            <a:ext cx="74088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fr-FR" i="1"/>
              <a:t>from  WLCG project status report , CRRB 18/10/11 (Ian Bird)</a:t>
            </a:r>
          </a:p>
        </p:txBody>
      </p:sp>
      <p:sp>
        <p:nvSpPr>
          <p:cNvPr id="15" name="TextBox 9"/>
          <p:cNvSpPr txBox="1"/>
          <p:nvPr/>
        </p:nvSpPr>
        <p:spPr>
          <a:xfrm>
            <a:off x="3762375" y="2867025"/>
            <a:ext cx="3035300" cy="585788"/>
          </a:xfrm>
          <a:prstGeom prst="rect">
            <a:avLst/>
          </a:prstGeom>
          <a:gradFill flip="none" rotWithShape="1">
            <a:gsLst>
              <a:gs pos="0">
                <a:srgbClr val="D2FF79">
                  <a:tint val="66000"/>
                  <a:satMod val="160000"/>
                </a:srgbClr>
              </a:gs>
              <a:gs pos="50000">
                <a:srgbClr val="D2FF79">
                  <a:tint val="44500"/>
                  <a:satMod val="160000"/>
                </a:srgbClr>
              </a:gs>
              <a:gs pos="100000">
                <a:srgbClr val="D2FF79">
                  <a:tint val="23500"/>
                  <a:satMod val="160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none">
            <a:spAutoFit/>
          </a:bodyPr>
          <a:lstStyle/>
          <a:p>
            <a:pPr>
              <a:defRPr/>
            </a:pPr>
            <a:r>
              <a:rPr lang="en-US" sz="1600" dirty="0"/>
              <a:t>CPU used (HS06-hours/month)</a:t>
            </a:r>
          </a:p>
          <a:p>
            <a:pPr>
              <a:defRPr/>
            </a:pPr>
            <a:r>
              <a:rPr lang="en-US" sz="1600" dirty="0"/>
              <a:t>~ 140k CPU continuous use</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pied de page 1"/>
          <p:cNvSpPr>
            <a:spLocks noGrp="1"/>
          </p:cNvSpPr>
          <p:nvPr>
            <p:ph type="ftr" sz="quarter" idx="10"/>
          </p:nvPr>
        </p:nvSpPr>
        <p:spPr/>
        <p:txBody>
          <a:bodyPr/>
          <a:lstStyle/>
          <a:p>
            <a:r>
              <a:rPr lang="fr-FR"/>
              <a:t>F.Malek/F.Chollet</a:t>
            </a:r>
          </a:p>
        </p:txBody>
      </p:sp>
      <p:sp>
        <p:nvSpPr>
          <p:cNvPr id="11" name="Espace réservé du numéro de diapositive 2"/>
          <p:cNvSpPr>
            <a:spLocks noGrp="1"/>
          </p:cNvSpPr>
          <p:nvPr>
            <p:ph type="sldNum" sz="quarter" idx="11"/>
          </p:nvPr>
        </p:nvSpPr>
        <p:spPr/>
        <p:txBody>
          <a:bodyPr/>
          <a:lstStyle/>
          <a:p>
            <a:fld id="{627F990E-9CC9-40DA-AF72-7BE8C2EE5113}" type="slidenum">
              <a:rPr lang="fr-FR"/>
              <a:pPr/>
              <a:t>54</a:t>
            </a:fld>
            <a:endParaRPr lang="fr-FR"/>
          </a:p>
        </p:txBody>
      </p:sp>
      <p:pic>
        <p:nvPicPr>
          <p:cNvPr id="415746"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563" y="1495425"/>
            <a:ext cx="8707437" cy="501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5747" name="Espace réservé du pied de page 1"/>
          <p:cNvSpPr txBox="1">
            <a:spLocks noGrp="1"/>
          </p:cNvSpPr>
          <p:nvPr/>
        </p:nvSpPr>
        <p:spPr bwMode="auto">
          <a:xfrm>
            <a:off x="171450" y="6516688"/>
            <a:ext cx="2963863" cy="3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fr-FR" sz="900">
                <a:solidFill>
                  <a:schemeClr val="bg2"/>
                </a:solidFill>
              </a:rPr>
              <a:t>F.Malek/F.Chollet</a:t>
            </a:r>
          </a:p>
        </p:txBody>
      </p:sp>
      <p:sp>
        <p:nvSpPr>
          <p:cNvPr id="415748" name="Espace réservé du numéro de diapositive 2"/>
          <p:cNvSpPr txBox="1">
            <a:spLocks noGrp="1"/>
          </p:cNvSpPr>
          <p:nvPr/>
        </p:nvSpPr>
        <p:spPr bwMode="auto">
          <a:xfrm>
            <a:off x="7888288" y="6516688"/>
            <a:ext cx="398462" cy="3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a:fld id="{789CFD2D-8D8E-4D2A-B7CC-E0F0CDE292B8}" type="slidenum">
              <a:rPr lang="fr-FR" sz="900" b="1">
                <a:solidFill>
                  <a:schemeClr val="bg2"/>
                </a:solidFill>
              </a:rPr>
              <a:pPr algn="r"/>
              <a:t>54</a:t>
            </a:fld>
            <a:endParaRPr lang="fr-FR" sz="900" b="1">
              <a:solidFill>
                <a:schemeClr val="bg2"/>
              </a:solidFill>
            </a:endParaRPr>
          </a:p>
        </p:txBody>
      </p:sp>
      <p:sp>
        <p:nvSpPr>
          <p:cNvPr id="415749" name="Espace réservé du pied de page 1"/>
          <p:cNvSpPr txBox="1">
            <a:spLocks noGrp="1"/>
          </p:cNvSpPr>
          <p:nvPr/>
        </p:nvSpPr>
        <p:spPr bwMode="auto">
          <a:xfrm>
            <a:off x="171450" y="6516688"/>
            <a:ext cx="2963863" cy="3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fr-FR" sz="900">
                <a:solidFill>
                  <a:schemeClr val="bg2"/>
                </a:solidFill>
              </a:rPr>
              <a:t>F.Malek/F.Chollet</a:t>
            </a:r>
          </a:p>
        </p:txBody>
      </p:sp>
      <p:sp>
        <p:nvSpPr>
          <p:cNvPr id="415750" name="Espace réservé du numéro de diapositive 2"/>
          <p:cNvSpPr txBox="1">
            <a:spLocks noGrp="1"/>
          </p:cNvSpPr>
          <p:nvPr/>
        </p:nvSpPr>
        <p:spPr bwMode="auto">
          <a:xfrm>
            <a:off x="7888288" y="6516688"/>
            <a:ext cx="398462" cy="3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a:fld id="{21BB0A39-DEC3-46BF-9CA0-AA55B9FFB1DE}" type="slidenum">
              <a:rPr lang="fr-FR" sz="900" b="1">
                <a:solidFill>
                  <a:schemeClr val="bg2"/>
                </a:solidFill>
              </a:rPr>
              <a:pPr algn="r"/>
              <a:t>54</a:t>
            </a:fld>
            <a:endParaRPr lang="fr-FR" sz="900" b="1">
              <a:solidFill>
                <a:schemeClr val="bg2"/>
              </a:solidFill>
            </a:endParaRPr>
          </a:p>
        </p:txBody>
      </p:sp>
      <p:sp>
        <p:nvSpPr>
          <p:cNvPr id="415751" name="Titre 1"/>
          <p:cNvSpPr>
            <a:spLocks noGrp="1"/>
          </p:cNvSpPr>
          <p:nvPr>
            <p:ph type="title" idx="4294967295"/>
          </p:nvPr>
        </p:nvSpPr>
        <p:spPr/>
        <p:txBody>
          <a:bodyPr/>
          <a:lstStyle/>
          <a:p>
            <a:r>
              <a:rPr lang="fr-FR" sz="4000" dirty="0" err="1"/>
              <a:t>Grid</a:t>
            </a:r>
            <a:r>
              <a:rPr lang="fr-FR" sz="4000" dirty="0"/>
              <a:t> CPU usage in France</a:t>
            </a:r>
            <a:br>
              <a:rPr lang="fr-FR" sz="4000" dirty="0"/>
            </a:br>
            <a:r>
              <a:rPr lang="fr-FR" sz="4000" dirty="0"/>
              <a:t>2009-2011 </a:t>
            </a:r>
          </a:p>
        </p:txBody>
      </p:sp>
      <p:sp>
        <p:nvSpPr>
          <p:cNvPr id="14" name="Bulle rectangulaire à coins arrondis 7"/>
          <p:cNvSpPr>
            <a:spLocks noChangeArrowheads="1"/>
          </p:cNvSpPr>
          <p:nvPr/>
        </p:nvSpPr>
        <p:spPr bwMode="auto">
          <a:xfrm>
            <a:off x="-150813" y="1600200"/>
            <a:ext cx="2906713" cy="979488"/>
          </a:xfrm>
          <a:prstGeom prst="wedgeRoundRectCallout">
            <a:avLst>
              <a:gd name="adj1" fmla="val 37602"/>
              <a:gd name="adj2" fmla="val 154213"/>
              <a:gd name="adj3" fmla="val 16667"/>
            </a:avLst>
          </a:prstGeom>
          <a:solidFill>
            <a:srgbClr val="FFFF99"/>
          </a:solidFill>
          <a:ln>
            <a:noFill/>
          </a:ln>
          <a:effectLst>
            <a:outerShdw blurRad="63500" dist="139700" dir="2700000" algn="tl" rotWithShape="0">
              <a:srgbClr val="000000">
                <a:alpha val="42998"/>
              </a:srgbClr>
            </a:outerShdw>
          </a:effectLst>
          <a:extLst>
            <a:ext uri="{91240B29-F687-4F45-9708-019B960494DF}">
              <a14:hiddenLine xmlns:a14="http://schemas.microsoft.com/office/drawing/2010/main" w="57150">
                <a:solidFill>
                  <a:srgbClr val="000000"/>
                </a:solidFill>
                <a:round/>
                <a:headEnd/>
                <a:tailEnd/>
              </a14:hiddenLine>
            </a:ext>
          </a:extLst>
        </p:spPr>
        <p:txBody>
          <a:bodyPr/>
          <a:lstStyle/>
          <a:p>
            <a:r>
              <a:rPr lang="fr-FR" sz="1400" dirty="0"/>
              <a:t>In 2011, the LHC part </a:t>
            </a:r>
            <a:r>
              <a:rPr lang="fr-FR" sz="1400" dirty="0" err="1"/>
              <a:t>is</a:t>
            </a:r>
            <a:r>
              <a:rPr lang="fr-FR" sz="1400" dirty="0"/>
              <a:t> 88 % of the French NGI CPU usage</a:t>
            </a:r>
          </a:p>
        </p:txBody>
      </p:sp>
      <p:cxnSp>
        <p:nvCxnSpPr>
          <p:cNvPr id="16" name="Connecteur droit 15"/>
          <p:cNvCxnSpPr/>
          <p:nvPr/>
        </p:nvCxnSpPr>
        <p:spPr>
          <a:xfrm flipV="1">
            <a:off x="6253163" y="3128963"/>
            <a:ext cx="1635125" cy="9525"/>
          </a:xfrm>
          <a:prstGeom prst="line">
            <a:avLst/>
          </a:prstGeom>
          <a:ln>
            <a:solidFill>
              <a:srgbClr val="FF5050"/>
            </a:solidFill>
          </a:ln>
        </p:spPr>
        <p:style>
          <a:lnRef idx="2">
            <a:schemeClr val="accent2"/>
          </a:lnRef>
          <a:fillRef idx="0">
            <a:schemeClr val="accent2"/>
          </a:fillRef>
          <a:effectRef idx="1">
            <a:schemeClr val="accent2"/>
          </a:effectRef>
          <a:fontRef idx="minor">
            <a:schemeClr val="tx1"/>
          </a:fontRef>
        </p:style>
      </p:cxn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pied de page 1"/>
          <p:cNvSpPr>
            <a:spLocks noGrp="1"/>
          </p:cNvSpPr>
          <p:nvPr>
            <p:ph type="ftr" sz="quarter" idx="10"/>
          </p:nvPr>
        </p:nvSpPr>
        <p:spPr/>
        <p:txBody>
          <a:bodyPr/>
          <a:lstStyle/>
          <a:p>
            <a:r>
              <a:rPr lang="fr-FR"/>
              <a:t>F.Malek/F.Chollet</a:t>
            </a:r>
          </a:p>
        </p:txBody>
      </p:sp>
      <p:sp>
        <p:nvSpPr>
          <p:cNvPr id="14" name="Espace réservé du numéro de diapositive 2"/>
          <p:cNvSpPr>
            <a:spLocks noGrp="1"/>
          </p:cNvSpPr>
          <p:nvPr>
            <p:ph type="sldNum" sz="quarter" idx="11"/>
          </p:nvPr>
        </p:nvSpPr>
        <p:spPr/>
        <p:txBody>
          <a:bodyPr/>
          <a:lstStyle/>
          <a:p>
            <a:fld id="{00D5A0A7-A5B7-4D41-A18E-12226AD30762}" type="slidenum">
              <a:rPr lang="fr-FR"/>
              <a:pPr/>
              <a:t>55</a:t>
            </a:fld>
            <a:endParaRPr lang="fr-FR"/>
          </a:p>
        </p:txBody>
      </p:sp>
      <p:sp>
        <p:nvSpPr>
          <p:cNvPr id="416770" name="Espace réservé du pied de page 1"/>
          <p:cNvSpPr txBox="1">
            <a:spLocks noGrp="1"/>
          </p:cNvSpPr>
          <p:nvPr/>
        </p:nvSpPr>
        <p:spPr bwMode="auto">
          <a:xfrm>
            <a:off x="171450" y="6516688"/>
            <a:ext cx="2963863" cy="3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fr-FR" sz="900">
                <a:solidFill>
                  <a:schemeClr val="bg2"/>
                </a:solidFill>
              </a:rPr>
              <a:t>F.Malek/F.Chollet</a:t>
            </a:r>
          </a:p>
        </p:txBody>
      </p:sp>
      <p:sp>
        <p:nvSpPr>
          <p:cNvPr id="416771" name="Espace réservé du numéro de diapositive 2"/>
          <p:cNvSpPr txBox="1">
            <a:spLocks noGrp="1"/>
          </p:cNvSpPr>
          <p:nvPr/>
        </p:nvSpPr>
        <p:spPr bwMode="auto">
          <a:xfrm>
            <a:off x="7888288" y="6516688"/>
            <a:ext cx="398462" cy="3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a:fld id="{3305C5D4-A52A-4B6D-91BB-9C99D2562DFA}" type="slidenum">
              <a:rPr lang="fr-FR" sz="900" b="1">
                <a:solidFill>
                  <a:schemeClr val="bg2"/>
                </a:solidFill>
              </a:rPr>
              <a:pPr algn="r"/>
              <a:t>55</a:t>
            </a:fld>
            <a:endParaRPr lang="fr-FR" sz="900" b="1">
              <a:solidFill>
                <a:schemeClr val="bg2"/>
              </a:solidFill>
            </a:endParaRPr>
          </a:p>
        </p:txBody>
      </p:sp>
      <p:sp>
        <p:nvSpPr>
          <p:cNvPr id="416772" name="Espace réservé du pied de page 1"/>
          <p:cNvSpPr txBox="1">
            <a:spLocks noGrp="1"/>
          </p:cNvSpPr>
          <p:nvPr/>
        </p:nvSpPr>
        <p:spPr bwMode="auto">
          <a:xfrm>
            <a:off x="171450" y="6516688"/>
            <a:ext cx="2963863" cy="3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fr-FR" sz="900">
                <a:solidFill>
                  <a:schemeClr val="bg2"/>
                </a:solidFill>
              </a:rPr>
              <a:t>F.Malek/F.Chollet</a:t>
            </a:r>
          </a:p>
        </p:txBody>
      </p:sp>
      <p:sp>
        <p:nvSpPr>
          <p:cNvPr id="416773" name="Espace réservé du numéro de diapositive 2"/>
          <p:cNvSpPr txBox="1">
            <a:spLocks noGrp="1"/>
          </p:cNvSpPr>
          <p:nvPr/>
        </p:nvSpPr>
        <p:spPr bwMode="auto">
          <a:xfrm>
            <a:off x="7888288" y="6516688"/>
            <a:ext cx="398462" cy="3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a:fld id="{AC84770D-9394-42D2-A1E8-33B571BE5212}" type="slidenum">
              <a:rPr lang="fr-FR" sz="900" b="1">
                <a:solidFill>
                  <a:schemeClr val="bg2"/>
                </a:solidFill>
              </a:rPr>
              <a:pPr algn="r"/>
              <a:t>55</a:t>
            </a:fld>
            <a:endParaRPr lang="fr-FR" sz="900" b="1">
              <a:solidFill>
                <a:schemeClr val="bg2"/>
              </a:solidFill>
            </a:endParaRPr>
          </a:p>
        </p:txBody>
      </p:sp>
      <p:sp>
        <p:nvSpPr>
          <p:cNvPr id="416774" name="Espace réservé du pied de page 1"/>
          <p:cNvSpPr txBox="1">
            <a:spLocks noGrp="1"/>
          </p:cNvSpPr>
          <p:nvPr/>
        </p:nvSpPr>
        <p:spPr bwMode="auto">
          <a:xfrm>
            <a:off x="171450" y="6516688"/>
            <a:ext cx="2963863" cy="3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fr-FR" sz="900">
                <a:solidFill>
                  <a:schemeClr val="bg2"/>
                </a:solidFill>
              </a:rPr>
              <a:t>F.Malek/F.Chollet</a:t>
            </a:r>
          </a:p>
        </p:txBody>
      </p:sp>
      <p:sp>
        <p:nvSpPr>
          <p:cNvPr id="416775" name="Espace réservé du numéro de diapositive 2"/>
          <p:cNvSpPr txBox="1">
            <a:spLocks noGrp="1"/>
          </p:cNvSpPr>
          <p:nvPr/>
        </p:nvSpPr>
        <p:spPr bwMode="auto">
          <a:xfrm>
            <a:off x="7888288" y="6516688"/>
            <a:ext cx="398462" cy="3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a:fld id="{60334BA4-E4D3-4F78-A6EA-31C242D7102F}" type="slidenum">
              <a:rPr lang="fr-FR" sz="900" b="1">
                <a:solidFill>
                  <a:schemeClr val="bg2"/>
                </a:solidFill>
              </a:rPr>
              <a:pPr algn="r"/>
              <a:t>55</a:t>
            </a:fld>
            <a:endParaRPr lang="fr-FR" sz="900" b="1">
              <a:solidFill>
                <a:schemeClr val="bg2"/>
              </a:solidFill>
            </a:endParaRPr>
          </a:p>
        </p:txBody>
      </p:sp>
      <p:sp>
        <p:nvSpPr>
          <p:cNvPr id="416776" name="Espace réservé du pied de page 1"/>
          <p:cNvSpPr txBox="1">
            <a:spLocks noGrp="1"/>
          </p:cNvSpPr>
          <p:nvPr/>
        </p:nvSpPr>
        <p:spPr bwMode="auto">
          <a:xfrm>
            <a:off x="171450" y="6516688"/>
            <a:ext cx="2963863" cy="3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fr-FR" sz="900">
                <a:solidFill>
                  <a:schemeClr val="bg2"/>
                </a:solidFill>
              </a:rPr>
              <a:t>F.Malek/F.Chollet</a:t>
            </a:r>
          </a:p>
        </p:txBody>
      </p:sp>
      <p:sp>
        <p:nvSpPr>
          <p:cNvPr id="416777" name="Espace réservé du numéro de diapositive 2"/>
          <p:cNvSpPr txBox="1">
            <a:spLocks noGrp="1"/>
          </p:cNvSpPr>
          <p:nvPr/>
        </p:nvSpPr>
        <p:spPr bwMode="auto">
          <a:xfrm>
            <a:off x="7888288" y="6516688"/>
            <a:ext cx="398462" cy="3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a:fld id="{CB150796-7E6A-432B-8BBE-179A4BA3881E}" type="slidenum">
              <a:rPr lang="fr-FR" sz="900" b="1">
                <a:solidFill>
                  <a:schemeClr val="bg2"/>
                </a:solidFill>
              </a:rPr>
              <a:pPr algn="r"/>
              <a:t>55</a:t>
            </a:fld>
            <a:endParaRPr lang="fr-FR" sz="900" b="1">
              <a:solidFill>
                <a:schemeClr val="bg2"/>
              </a:solidFill>
            </a:endParaRPr>
          </a:p>
        </p:txBody>
      </p:sp>
      <p:sp>
        <p:nvSpPr>
          <p:cNvPr id="416778" name="Titre 1"/>
          <p:cNvSpPr txBox="1">
            <a:spLocks/>
          </p:cNvSpPr>
          <p:nvPr/>
        </p:nvSpPr>
        <p:spPr bwMode="auto">
          <a:xfrm>
            <a:off x="0" y="260350"/>
            <a:ext cx="91440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a:r>
              <a:rPr lang="fr-FR" sz="4000">
                <a:solidFill>
                  <a:schemeClr val="bg1"/>
                </a:solidFill>
                <a:cs typeface="Arial" pitchFamily="34" charset="0"/>
              </a:rPr>
              <a:t>LHC CPU in France</a:t>
            </a:r>
            <a:br>
              <a:rPr lang="fr-FR" sz="4000">
                <a:solidFill>
                  <a:schemeClr val="bg1"/>
                </a:solidFill>
                <a:cs typeface="Arial" pitchFamily="34" charset="0"/>
              </a:rPr>
            </a:br>
            <a:r>
              <a:rPr lang="fr-FR" sz="4000">
                <a:solidFill>
                  <a:schemeClr val="bg1"/>
                </a:solidFill>
                <a:cs typeface="Arial" pitchFamily="34" charset="0"/>
              </a:rPr>
              <a:t>Contribution per country</a:t>
            </a:r>
          </a:p>
        </p:txBody>
      </p:sp>
      <p:graphicFrame>
        <p:nvGraphicFramePr>
          <p:cNvPr id="12" name="Graphique 11"/>
          <p:cNvGraphicFramePr>
            <a:graphicFrameLocks/>
          </p:cNvGraphicFramePr>
          <p:nvPr/>
        </p:nvGraphicFramePr>
        <p:xfrm>
          <a:off x="1820069" y="1559152"/>
          <a:ext cx="6068219" cy="529884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Graphique 15"/>
          <p:cNvGraphicFramePr>
            <a:graphicFrameLocks/>
          </p:cNvGraphicFramePr>
          <p:nvPr/>
        </p:nvGraphicFramePr>
        <p:xfrm>
          <a:off x="1138182" y="1492485"/>
          <a:ext cx="6750106" cy="480671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ce réservé du pied de page 1"/>
          <p:cNvSpPr>
            <a:spLocks noGrp="1"/>
          </p:cNvSpPr>
          <p:nvPr>
            <p:ph type="ftr" sz="quarter" idx="10"/>
          </p:nvPr>
        </p:nvSpPr>
        <p:spPr/>
        <p:txBody>
          <a:bodyPr/>
          <a:lstStyle/>
          <a:p>
            <a:r>
              <a:rPr lang="fr-FR"/>
              <a:t>F.Malek/F.Chollet</a:t>
            </a:r>
          </a:p>
        </p:txBody>
      </p:sp>
      <p:sp>
        <p:nvSpPr>
          <p:cNvPr id="19" name="Espace réservé du numéro de diapositive 2"/>
          <p:cNvSpPr>
            <a:spLocks noGrp="1"/>
          </p:cNvSpPr>
          <p:nvPr>
            <p:ph type="sldNum" sz="quarter" idx="11"/>
          </p:nvPr>
        </p:nvSpPr>
        <p:spPr/>
        <p:txBody>
          <a:bodyPr/>
          <a:lstStyle/>
          <a:p>
            <a:fld id="{74BD3E76-1BA6-4158-8587-A1A19ED54602}" type="slidenum">
              <a:rPr lang="fr-FR"/>
              <a:pPr/>
              <a:t>56</a:t>
            </a:fld>
            <a:endParaRPr lang="fr-FR"/>
          </a:p>
        </p:txBody>
      </p:sp>
      <p:pic>
        <p:nvPicPr>
          <p:cNvPr id="41779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175" y="1670050"/>
            <a:ext cx="5545138" cy="413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7795" name="Espace réservé du pied de page 1"/>
          <p:cNvSpPr txBox="1">
            <a:spLocks noGrp="1"/>
          </p:cNvSpPr>
          <p:nvPr/>
        </p:nvSpPr>
        <p:spPr bwMode="auto">
          <a:xfrm>
            <a:off x="171450" y="6516688"/>
            <a:ext cx="2963863" cy="3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fr-FR" sz="900">
                <a:solidFill>
                  <a:schemeClr val="bg2"/>
                </a:solidFill>
              </a:rPr>
              <a:t>F.Malek/F.Chollet</a:t>
            </a:r>
          </a:p>
        </p:txBody>
      </p:sp>
      <p:sp>
        <p:nvSpPr>
          <p:cNvPr id="417796" name="Espace réservé du numéro de diapositive 2"/>
          <p:cNvSpPr txBox="1">
            <a:spLocks noGrp="1"/>
          </p:cNvSpPr>
          <p:nvPr/>
        </p:nvSpPr>
        <p:spPr bwMode="auto">
          <a:xfrm>
            <a:off x="7888288" y="6516688"/>
            <a:ext cx="398462" cy="3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a:fld id="{AC023C0C-386D-4F31-85C1-F67CCC8B9601}" type="slidenum">
              <a:rPr lang="fr-FR" sz="900" b="1">
                <a:solidFill>
                  <a:schemeClr val="bg2"/>
                </a:solidFill>
              </a:rPr>
              <a:pPr algn="r"/>
              <a:t>56</a:t>
            </a:fld>
            <a:endParaRPr lang="fr-FR" sz="900" b="1">
              <a:solidFill>
                <a:schemeClr val="bg2"/>
              </a:solidFill>
            </a:endParaRPr>
          </a:p>
        </p:txBody>
      </p:sp>
      <p:sp>
        <p:nvSpPr>
          <p:cNvPr id="417797" name="Espace réservé du pied de page 1"/>
          <p:cNvSpPr txBox="1">
            <a:spLocks noGrp="1"/>
          </p:cNvSpPr>
          <p:nvPr/>
        </p:nvSpPr>
        <p:spPr bwMode="auto">
          <a:xfrm>
            <a:off x="171450" y="6516688"/>
            <a:ext cx="2963863" cy="3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fr-FR" sz="900">
                <a:solidFill>
                  <a:schemeClr val="bg2"/>
                </a:solidFill>
              </a:rPr>
              <a:t>F.Malek/F.Chollet</a:t>
            </a:r>
          </a:p>
        </p:txBody>
      </p:sp>
      <p:sp>
        <p:nvSpPr>
          <p:cNvPr id="417798" name="Espace réservé du numéro de diapositive 2"/>
          <p:cNvSpPr txBox="1">
            <a:spLocks noGrp="1"/>
          </p:cNvSpPr>
          <p:nvPr/>
        </p:nvSpPr>
        <p:spPr bwMode="auto">
          <a:xfrm>
            <a:off x="7888288" y="6516688"/>
            <a:ext cx="398462" cy="3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a:fld id="{30CA7E3D-1A2A-4761-88BE-319F285ADAE6}" type="slidenum">
              <a:rPr lang="fr-FR" sz="900" b="1">
                <a:solidFill>
                  <a:schemeClr val="bg2"/>
                </a:solidFill>
              </a:rPr>
              <a:pPr algn="r"/>
              <a:t>56</a:t>
            </a:fld>
            <a:endParaRPr lang="fr-FR" sz="900" b="1">
              <a:solidFill>
                <a:schemeClr val="bg2"/>
              </a:solidFill>
            </a:endParaRPr>
          </a:p>
        </p:txBody>
      </p:sp>
      <p:sp>
        <p:nvSpPr>
          <p:cNvPr id="417799" name="Espace réservé du pied de page 1"/>
          <p:cNvSpPr txBox="1">
            <a:spLocks noGrp="1"/>
          </p:cNvSpPr>
          <p:nvPr/>
        </p:nvSpPr>
        <p:spPr bwMode="auto">
          <a:xfrm>
            <a:off x="171450" y="6516688"/>
            <a:ext cx="2963863" cy="3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fr-FR" sz="900">
                <a:solidFill>
                  <a:schemeClr val="bg2"/>
                </a:solidFill>
              </a:rPr>
              <a:t>F.Malek/F.Chollet</a:t>
            </a:r>
          </a:p>
        </p:txBody>
      </p:sp>
      <p:sp>
        <p:nvSpPr>
          <p:cNvPr id="417800" name="Espace réservé du numéro de diapositive 2"/>
          <p:cNvSpPr txBox="1">
            <a:spLocks noGrp="1"/>
          </p:cNvSpPr>
          <p:nvPr/>
        </p:nvSpPr>
        <p:spPr bwMode="auto">
          <a:xfrm>
            <a:off x="7888288" y="6516688"/>
            <a:ext cx="398462" cy="3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a:fld id="{0C6220EB-7E4B-4EA1-9415-05334E5F9AF9}" type="slidenum">
              <a:rPr lang="fr-FR" sz="900" b="1">
                <a:solidFill>
                  <a:schemeClr val="bg2"/>
                </a:solidFill>
              </a:rPr>
              <a:pPr algn="r"/>
              <a:t>56</a:t>
            </a:fld>
            <a:endParaRPr lang="fr-FR" sz="900" b="1">
              <a:solidFill>
                <a:schemeClr val="bg2"/>
              </a:solidFill>
            </a:endParaRPr>
          </a:p>
        </p:txBody>
      </p:sp>
      <p:sp>
        <p:nvSpPr>
          <p:cNvPr id="417801" name="Espace réservé du pied de page 1"/>
          <p:cNvSpPr txBox="1">
            <a:spLocks noGrp="1"/>
          </p:cNvSpPr>
          <p:nvPr/>
        </p:nvSpPr>
        <p:spPr bwMode="auto">
          <a:xfrm>
            <a:off x="171450" y="6516688"/>
            <a:ext cx="2963863" cy="3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fr-FR" sz="900">
                <a:solidFill>
                  <a:schemeClr val="bg2"/>
                </a:solidFill>
              </a:rPr>
              <a:t>F.Malek/F.Chollet</a:t>
            </a:r>
          </a:p>
        </p:txBody>
      </p:sp>
      <p:sp>
        <p:nvSpPr>
          <p:cNvPr id="417802" name="Espace réservé du numéro de diapositive 2"/>
          <p:cNvSpPr txBox="1">
            <a:spLocks noGrp="1"/>
          </p:cNvSpPr>
          <p:nvPr/>
        </p:nvSpPr>
        <p:spPr bwMode="auto">
          <a:xfrm>
            <a:off x="7888288" y="6516688"/>
            <a:ext cx="398462" cy="3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a:fld id="{28D80B4E-F192-46D6-B62C-7171D153361F}" type="slidenum">
              <a:rPr lang="fr-FR" sz="900" b="1">
                <a:solidFill>
                  <a:schemeClr val="bg2"/>
                </a:solidFill>
              </a:rPr>
              <a:pPr algn="r"/>
              <a:t>56</a:t>
            </a:fld>
            <a:endParaRPr lang="fr-FR" sz="900" b="1">
              <a:solidFill>
                <a:schemeClr val="bg2"/>
              </a:solidFill>
            </a:endParaRPr>
          </a:p>
        </p:txBody>
      </p:sp>
      <p:sp>
        <p:nvSpPr>
          <p:cNvPr id="417803" name="Titre 1"/>
          <p:cNvSpPr txBox="1">
            <a:spLocks/>
          </p:cNvSpPr>
          <p:nvPr/>
        </p:nvSpPr>
        <p:spPr bwMode="auto">
          <a:xfrm>
            <a:off x="0" y="260350"/>
            <a:ext cx="91440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a:r>
              <a:rPr lang="fr-FR" sz="4000">
                <a:solidFill>
                  <a:schemeClr val="bg1"/>
                </a:solidFill>
                <a:cs typeface="Arial" pitchFamily="34" charset="0"/>
              </a:rPr>
              <a:t>LHC resources usage in France</a:t>
            </a:r>
            <a:br>
              <a:rPr lang="fr-FR" sz="4000">
                <a:solidFill>
                  <a:schemeClr val="bg1"/>
                </a:solidFill>
                <a:cs typeface="Arial" pitchFamily="34" charset="0"/>
              </a:rPr>
            </a:br>
            <a:r>
              <a:rPr lang="fr-FR" sz="4000">
                <a:solidFill>
                  <a:schemeClr val="bg1"/>
                </a:solidFill>
                <a:cs typeface="Arial" pitchFamily="34" charset="0"/>
              </a:rPr>
              <a:t>Contribution per site</a:t>
            </a:r>
          </a:p>
        </p:txBody>
      </p:sp>
      <p:graphicFrame>
        <p:nvGraphicFramePr>
          <p:cNvPr id="417804" name="Graphique 11"/>
          <p:cNvGraphicFramePr>
            <a:graphicFrameLocks/>
          </p:cNvGraphicFramePr>
          <p:nvPr/>
        </p:nvGraphicFramePr>
        <p:xfrm>
          <a:off x="0" y="1641475"/>
          <a:ext cx="5246688" cy="4167188"/>
        </p:xfrm>
        <a:graphic>
          <a:graphicData uri="http://schemas.openxmlformats.org/presentationml/2006/ole">
            <mc:AlternateContent xmlns:mc="http://schemas.openxmlformats.org/markup-compatibility/2006">
              <mc:Choice xmlns:v="urn:schemas-microsoft-com:vml" Requires="v">
                <p:oleObj spid="_x0000_s1093" r:id="rId6" imgW="6431837" imgH="5023539" progId="Excel.Sheet.8">
                  <p:embed/>
                </p:oleObj>
              </mc:Choice>
              <mc:Fallback>
                <p:oleObj r:id="rId6" imgW="6431837" imgH="5023539" progId="Excel.Sheet.8">
                  <p:embed/>
                  <p:pic>
                    <p:nvPicPr>
                      <p:cNvPr id="0" name="Picture 57"/>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641475"/>
                        <a:ext cx="5246688" cy="4167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ZoneTexte 1"/>
          <p:cNvSpPr txBox="1"/>
          <p:nvPr/>
        </p:nvSpPr>
        <p:spPr>
          <a:xfrm>
            <a:off x="4467225" y="5808663"/>
            <a:ext cx="4454525" cy="708025"/>
          </a:xfrm>
          <a:prstGeom prst="rect">
            <a:avLst/>
          </a:prstGeom>
          <a:noFill/>
        </p:spPr>
        <p:txBody>
          <a:bodyPr wrap="none">
            <a:spAutoFit/>
          </a:bodyPr>
          <a:lstStyle/>
          <a:p>
            <a:pPr algn="l">
              <a:defRPr/>
            </a:pPr>
            <a:r>
              <a:rPr lang="fr-FR" sz="1100" dirty="0">
                <a:latin typeface="Arial" charset="0"/>
              </a:rPr>
              <a:t>Sources : </a:t>
            </a:r>
            <a:r>
              <a:rPr lang="fr-FR" sz="1100" dirty="0">
                <a:latin typeface="Arial" charset="0"/>
                <a:hlinkClick r:id="rId8"/>
              </a:rPr>
              <a:t>http://gstat.egi.eu/gstat/summary/EGI_NGI/NGI_FRANCE/</a:t>
            </a:r>
            <a:endParaRPr lang="fr-FR" sz="1100" dirty="0">
              <a:latin typeface="Arial" charset="0"/>
            </a:endParaRPr>
          </a:p>
          <a:p>
            <a:pPr indent="623888" algn="l">
              <a:defRPr/>
            </a:pPr>
            <a:r>
              <a:rPr lang="fr-FR" sz="1100" dirty="0">
                <a:latin typeface="Arial" charset="0"/>
                <a:hlinkClick r:id="rId9"/>
              </a:rPr>
              <a:t>https://grid.in2p3.fr/LCGFrAccounting/</a:t>
            </a:r>
            <a:endParaRPr lang="fr-FR" sz="1100" dirty="0">
              <a:latin typeface="Arial" charset="0"/>
            </a:endParaRPr>
          </a:p>
          <a:p>
            <a:pPr>
              <a:defRPr/>
            </a:pPr>
            <a:endParaRPr lang="fr-FR" dirty="0">
              <a:latin typeface="Arial" charset="0"/>
            </a:endParaRPr>
          </a:p>
        </p:txBody>
      </p:sp>
      <p:sp>
        <p:nvSpPr>
          <p:cNvPr id="17" name="Bulle rectangulaire à coins arrondis 8"/>
          <p:cNvSpPr>
            <a:spLocks noChangeArrowheads="1"/>
          </p:cNvSpPr>
          <p:nvPr/>
        </p:nvSpPr>
        <p:spPr bwMode="auto">
          <a:xfrm>
            <a:off x="171450" y="5657850"/>
            <a:ext cx="2035175" cy="641350"/>
          </a:xfrm>
          <a:prstGeom prst="wedgeRoundRectCallout">
            <a:avLst>
              <a:gd name="adj1" fmla="val 30385"/>
              <a:gd name="adj2" fmla="val -74185"/>
              <a:gd name="adj3" fmla="val 16667"/>
            </a:avLst>
          </a:prstGeom>
          <a:solidFill>
            <a:srgbClr val="FFFF99"/>
          </a:solidFill>
          <a:ln>
            <a:noFill/>
          </a:ln>
          <a:effectLst>
            <a:outerShdw blurRad="63500" dist="139700" dir="2700000" algn="tl" rotWithShape="0">
              <a:srgbClr val="000000">
                <a:alpha val="42998"/>
              </a:srgbClr>
            </a:outerShdw>
          </a:effectLst>
          <a:extLst>
            <a:ext uri="{91240B29-F687-4F45-9708-019B960494DF}">
              <a14:hiddenLine xmlns:a14="http://schemas.microsoft.com/office/drawing/2010/main" w="57150">
                <a:solidFill>
                  <a:srgbClr val="000000"/>
                </a:solidFill>
                <a:round/>
                <a:headEnd/>
                <a:tailEnd/>
              </a14:hiddenLine>
            </a:ext>
          </a:extLst>
        </p:spPr>
        <p:txBody>
          <a:bodyPr anchor="ctr"/>
          <a:lstStyle/>
          <a:p>
            <a:r>
              <a:rPr lang="fr-FR" i="1"/>
              <a:t>Used CPU</a:t>
            </a:r>
          </a:p>
        </p:txBody>
      </p:sp>
      <p:sp>
        <p:nvSpPr>
          <p:cNvPr id="18" name="Bulle rectangulaire à coins arrondis 8"/>
          <p:cNvSpPr>
            <a:spLocks noChangeArrowheads="1"/>
          </p:cNvSpPr>
          <p:nvPr/>
        </p:nvSpPr>
        <p:spPr bwMode="auto">
          <a:xfrm>
            <a:off x="7038975" y="1920875"/>
            <a:ext cx="2105025" cy="501650"/>
          </a:xfrm>
          <a:prstGeom prst="wedgeRoundRectCallout">
            <a:avLst>
              <a:gd name="adj1" fmla="val -22852"/>
              <a:gd name="adj2" fmla="val 155380"/>
              <a:gd name="adj3" fmla="val 16667"/>
            </a:avLst>
          </a:prstGeom>
          <a:solidFill>
            <a:srgbClr val="FFFF99"/>
          </a:solidFill>
          <a:ln>
            <a:noFill/>
          </a:ln>
          <a:effectLst>
            <a:outerShdw blurRad="63500" dist="139700" dir="2700000" algn="tl" rotWithShape="0">
              <a:srgbClr val="000000">
                <a:alpha val="42998"/>
              </a:srgbClr>
            </a:outerShdw>
          </a:effectLst>
          <a:extLst>
            <a:ext uri="{91240B29-F687-4F45-9708-019B960494DF}">
              <a14:hiddenLine xmlns:a14="http://schemas.microsoft.com/office/drawing/2010/main" w="57150">
                <a:solidFill>
                  <a:srgbClr val="000000"/>
                </a:solidFill>
                <a:round/>
                <a:headEnd/>
                <a:tailEnd/>
              </a14:hiddenLine>
            </a:ext>
          </a:extLst>
        </p:spPr>
        <p:txBody>
          <a:bodyPr anchor="ctr"/>
          <a:lstStyle/>
          <a:p>
            <a:r>
              <a:rPr lang="fr-FR" i="1"/>
              <a:t>Available Disk capacity</a:t>
            </a:r>
            <a:r>
              <a:rPr lang="fr-FR" sz="1400" i="1"/>
              <a:t> </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1"/>
          <p:cNvSpPr>
            <a:spLocks noGrp="1"/>
          </p:cNvSpPr>
          <p:nvPr>
            <p:ph type="ftr" sz="quarter" idx="10"/>
          </p:nvPr>
        </p:nvSpPr>
        <p:spPr/>
        <p:txBody>
          <a:bodyPr/>
          <a:lstStyle/>
          <a:p>
            <a:r>
              <a:rPr lang="fr-FR"/>
              <a:t>F.Malek/F.Chollet</a:t>
            </a:r>
          </a:p>
        </p:txBody>
      </p:sp>
      <p:sp>
        <p:nvSpPr>
          <p:cNvPr id="7" name="Espace réservé du numéro de diapositive 2"/>
          <p:cNvSpPr>
            <a:spLocks noGrp="1"/>
          </p:cNvSpPr>
          <p:nvPr>
            <p:ph type="sldNum" sz="quarter" idx="11"/>
          </p:nvPr>
        </p:nvSpPr>
        <p:spPr/>
        <p:txBody>
          <a:bodyPr/>
          <a:lstStyle/>
          <a:p>
            <a:fld id="{A4003B49-935C-4086-AF1E-31ED4EED6F18}" type="slidenum">
              <a:rPr lang="fr-FR"/>
              <a:pPr/>
              <a:t>57</a:t>
            </a:fld>
            <a:endParaRPr lang="fr-FR"/>
          </a:p>
        </p:txBody>
      </p:sp>
      <p:sp>
        <p:nvSpPr>
          <p:cNvPr id="420866" name="Titre 1"/>
          <p:cNvSpPr>
            <a:spLocks noGrp="1"/>
          </p:cNvSpPr>
          <p:nvPr>
            <p:ph type="title" idx="4294967295"/>
          </p:nvPr>
        </p:nvSpPr>
        <p:spPr>
          <a:xfrm>
            <a:off x="236538" y="0"/>
            <a:ext cx="8712200" cy="792163"/>
          </a:xfrm>
        </p:spPr>
        <p:txBody>
          <a:bodyPr/>
          <a:lstStyle/>
          <a:p>
            <a:r>
              <a:rPr lang="fr-FR" dirty="0"/>
              <a:t>IN2P3 HR </a:t>
            </a:r>
            <a:r>
              <a:rPr lang="fr-FR" dirty="0" err="1"/>
              <a:t>resources</a:t>
            </a:r>
            <a:r>
              <a:rPr lang="fr-FR" dirty="0"/>
              <a:t> </a:t>
            </a:r>
          </a:p>
        </p:txBody>
      </p:sp>
      <p:sp>
        <p:nvSpPr>
          <p:cNvPr id="420867" name="Espace réservé du contenu 2"/>
          <p:cNvSpPr>
            <a:spLocks noGrp="1"/>
          </p:cNvSpPr>
          <p:nvPr>
            <p:ph idx="4294967295"/>
          </p:nvPr>
        </p:nvSpPr>
        <p:spPr>
          <a:xfrm>
            <a:off x="179388" y="1484313"/>
            <a:ext cx="4073525" cy="4783137"/>
          </a:xfrm>
        </p:spPr>
        <p:txBody>
          <a:bodyPr/>
          <a:lstStyle/>
          <a:p>
            <a:pPr marL="0" indent="0">
              <a:buFontTx/>
              <a:buNone/>
            </a:pPr>
            <a:r>
              <a:rPr lang="fr-FR" sz="2800" dirty="0"/>
              <a:t>RH IN2P3 HR </a:t>
            </a:r>
            <a:r>
              <a:rPr lang="fr-FR" sz="2800" dirty="0" err="1"/>
              <a:t>resources</a:t>
            </a:r>
            <a:r>
              <a:rPr lang="fr-FR" sz="2800" dirty="0"/>
              <a:t> </a:t>
            </a:r>
            <a:r>
              <a:rPr lang="fr-FR" sz="2800" dirty="0" err="1" smtClean="0"/>
              <a:t>extracted</a:t>
            </a:r>
            <a:r>
              <a:rPr lang="fr-FR" sz="2800" dirty="0" smtClean="0"/>
              <a:t> </a:t>
            </a:r>
            <a:r>
              <a:rPr lang="fr-FR" sz="2800" dirty="0" err="1"/>
              <a:t>from</a:t>
            </a:r>
            <a:r>
              <a:rPr lang="fr-FR" sz="2800" dirty="0"/>
              <a:t> ISIS DB</a:t>
            </a:r>
          </a:p>
          <a:p>
            <a:pPr marL="0" indent="0">
              <a:buFontTx/>
              <a:buNone/>
            </a:pPr>
            <a:endParaRPr lang="fr-FR" sz="2000" i="1" dirty="0"/>
          </a:p>
          <a:p>
            <a:pPr marL="0" indent="0">
              <a:buFontTx/>
              <a:buNone/>
            </a:pPr>
            <a:r>
              <a:rPr lang="fr-FR" sz="2000" i="1" dirty="0"/>
              <a:t>In 2011 : ~34 </a:t>
            </a:r>
            <a:r>
              <a:rPr lang="fr-FR" sz="2000" i="1" dirty="0" err="1"/>
              <a:t>ETPs</a:t>
            </a:r>
            <a:r>
              <a:rPr lang="fr-FR" sz="2000" i="1" dirty="0"/>
              <a:t>  </a:t>
            </a:r>
            <a:r>
              <a:rPr lang="fr-FR" sz="2000" i="1" dirty="0" err="1"/>
              <a:t>were</a:t>
            </a:r>
            <a:r>
              <a:rPr lang="fr-FR" sz="2000" i="1" dirty="0"/>
              <a:t> </a:t>
            </a:r>
            <a:r>
              <a:rPr lang="fr-FR" sz="2000" i="1" dirty="0" err="1"/>
              <a:t>declared</a:t>
            </a:r>
            <a:r>
              <a:rPr lang="fr-FR" sz="2000" i="1" dirty="0"/>
              <a:t> by  IN2P3 </a:t>
            </a:r>
            <a:r>
              <a:rPr lang="fr-FR" sz="2000" i="1" dirty="0" err="1"/>
              <a:t>Labs</a:t>
            </a:r>
            <a:r>
              <a:rPr lang="fr-FR" sz="2000" i="1" dirty="0"/>
              <a:t> (</a:t>
            </a:r>
            <a:r>
              <a:rPr lang="fr-FR" sz="2000" i="1" dirty="0" err="1"/>
              <a:t>where</a:t>
            </a:r>
            <a:r>
              <a:rPr lang="fr-FR" sz="2000" i="1" dirty="0"/>
              <a:t> 40 % </a:t>
            </a:r>
            <a:r>
              <a:rPr lang="fr-FR" sz="2000" i="1" dirty="0" err="1"/>
              <a:t>is</a:t>
            </a:r>
            <a:r>
              <a:rPr lang="fr-FR" sz="2000" i="1" dirty="0"/>
              <a:t> by CCin2p3).</a:t>
            </a:r>
          </a:p>
          <a:p>
            <a:pPr marL="0" indent="0">
              <a:buFontTx/>
              <a:buNone/>
            </a:pPr>
            <a:endParaRPr lang="fr-FR" dirty="0"/>
          </a:p>
          <a:p>
            <a:pPr marL="0" indent="0">
              <a:buFontTx/>
              <a:buNone/>
            </a:pPr>
            <a:r>
              <a:rPr lang="fr-FR" dirty="0"/>
              <a:t> </a:t>
            </a:r>
          </a:p>
        </p:txBody>
      </p:sp>
      <p:sp>
        <p:nvSpPr>
          <p:cNvPr id="4" name="Espace réservé du numéro de diapositive 3"/>
          <p:cNvSpPr txBox="1">
            <a:spLocks noGrp="1"/>
          </p:cNvSpPr>
          <p:nvPr/>
        </p:nvSpPr>
        <p:spPr bwMode="auto">
          <a:xfrm>
            <a:off x="3971925" y="6494463"/>
            <a:ext cx="777875" cy="341312"/>
          </a:xfrm>
          <a:prstGeom prst="rect">
            <a:avLst/>
          </a:prstGeom>
          <a:noFill/>
          <a:ln>
            <a:miter lim="800000"/>
            <a:headEnd/>
            <a:tailEnd/>
          </a:ln>
        </p:spPr>
        <p:txBody>
          <a:bodyPr/>
          <a:lstStyle/>
          <a:p>
            <a:pPr>
              <a:defRPr/>
            </a:pPr>
            <a:fld id="{F1BCD74E-C49B-4EBA-B07F-C2E8ADCEC350}" type="slidenum">
              <a:rPr lang="fr-FR" sz="1400">
                <a:solidFill>
                  <a:schemeClr val="bg1">
                    <a:lumMod val="50000"/>
                  </a:schemeClr>
                </a:solidFill>
                <a:latin typeface="Arial" charset="0"/>
              </a:rPr>
              <a:pPr>
                <a:defRPr/>
              </a:pPr>
              <a:t>57</a:t>
            </a:fld>
            <a:endParaRPr lang="fr-FR" sz="1400" dirty="0">
              <a:solidFill>
                <a:schemeClr val="bg1">
                  <a:lumMod val="50000"/>
                </a:schemeClr>
              </a:solidFill>
              <a:latin typeface="Arial" charset="0"/>
            </a:endParaRPr>
          </a:p>
        </p:txBody>
      </p:sp>
      <p:pic>
        <p:nvPicPr>
          <p:cNvPr id="42086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075" y="762000"/>
            <a:ext cx="4860925"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1"/>
          <p:cNvSpPr>
            <a:spLocks noGrp="1"/>
          </p:cNvSpPr>
          <p:nvPr>
            <p:ph type="ftr" sz="quarter" idx="10"/>
          </p:nvPr>
        </p:nvSpPr>
        <p:spPr/>
        <p:txBody>
          <a:bodyPr/>
          <a:lstStyle/>
          <a:p>
            <a:r>
              <a:rPr lang="fr-FR"/>
              <a:t>F.Malek/F.Chollet</a:t>
            </a:r>
          </a:p>
        </p:txBody>
      </p:sp>
      <p:sp>
        <p:nvSpPr>
          <p:cNvPr id="5" name="Espace réservé du numéro de diapositive 2"/>
          <p:cNvSpPr>
            <a:spLocks noGrp="1"/>
          </p:cNvSpPr>
          <p:nvPr>
            <p:ph type="sldNum" sz="quarter" idx="11"/>
          </p:nvPr>
        </p:nvSpPr>
        <p:spPr/>
        <p:txBody>
          <a:bodyPr/>
          <a:lstStyle/>
          <a:p>
            <a:fld id="{49DFFD9F-2A94-4AB6-ABA4-1CC0A8F43219}" type="slidenum">
              <a:rPr lang="fr-FR"/>
              <a:pPr/>
              <a:t>58</a:t>
            </a:fld>
            <a:endParaRPr lang="fr-FR"/>
          </a:p>
        </p:txBody>
      </p:sp>
      <p:pic>
        <p:nvPicPr>
          <p:cNvPr id="422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 y="239713"/>
            <a:ext cx="7848600" cy="637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2915" name="Text Box 3"/>
          <p:cNvSpPr txBox="1">
            <a:spLocks noChangeArrowheads="1"/>
          </p:cNvSpPr>
          <p:nvPr/>
        </p:nvSpPr>
        <p:spPr bwMode="auto">
          <a:xfrm>
            <a:off x="1108075" y="287338"/>
            <a:ext cx="6700838" cy="701675"/>
          </a:xfrm>
          <a:prstGeom prst="rect">
            <a:avLst/>
          </a:prstGeom>
          <a:solidFill>
            <a:schemeClr val="bg1"/>
          </a:soli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solidFill>
                  <a:srgbClr val="FF0000"/>
                </a:solidFill>
                <a:cs typeface="Arial" pitchFamily="34" charset="0"/>
              </a:rPr>
              <a:t>One possible Higgs </a:t>
            </a:r>
            <a:r>
              <a:rPr lang="en-US" sz="2000">
                <a:solidFill>
                  <a:srgbClr val="FF0000"/>
                </a:solidFill>
                <a:sym typeface="Wingdings" pitchFamily="2" charset="2"/>
              </a:rPr>
              <a:t> 4 </a:t>
            </a:r>
            <a:r>
              <a:rPr lang="en-US" sz="2000">
                <a:solidFill>
                  <a:srgbClr val="FF0000"/>
                </a:solidFill>
                <a:latin typeface="Symbol" pitchFamily="18" charset="2"/>
                <a:sym typeface="Wingdings" pitchFamily="2" charset="2"/>
              </a:rPr>
              <a:t>m</a:t>
            </a:r>
            <a:r>
              <a:rPr lang="en-US" sz="2000">
                <a:sym typeface="Wingdings" pitchFamily="2" charset="2"/>
              </a:rPr>
              <a:t> </a:t>
            </a:r>
            <a:r>
              <a:rPr lang="en-US" sz="2000">
                <a:solidFill>
                  <a:srgbClr val="FF0000"/>
                </a:solidFill>
                <a:cs typeface="Arial" pitchFamily="34" charset="0"/>
              </a:rPr>
              <a:t>candidate seen from 2011 data</a:t>
            </a:r>
          </a:p>
          <a:p>
            <a:r>
              <a:rPr lang="en-US" sz="2000">
                <a:solidFill>
                  <a:srgbClr val="FF0000"/>
                </a:solidFill>
                <a:cs typeface="Arial" pitchFamily="34" charset="0"/>
              </a:rPr>
              <a:t>It can be also two  Z particles decaying to </a:t>
            </a:r>
            <a:r>
              <a:rPr lang="en-US" sz="2000">
                <a:solidFill>
                  <a:srgbClr val="FF0000"/>
                </a:solidFill>
                <a:latin typeface="Symbol" pitchFamily="18" charset="2"/>
                <a:cs typeface="Arial" pitchFamily="34" charset="0"/>
                <a:sym typeface="Wingdings" pitchFamily="2" charset="2"/>
              </a:rPr>
              <a:t>m m</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Espace réservé du pied de page 1"/>
          <p:cNvSpPr>
            <a:spLocks noGrp="1"/>
          </p:cNvSpPr>
          <p:nvPr>
            <p:ph type="ftr" sz="quarter" idx="10"/>
          </p:nvPr>
        </p:nvSpPr>
        <p:spPr/>
        <p:txBody>
          <a:bodyPr/>
          <a:lstStyle/>
          <a:p>
            <a:r>
              <a:rPr lang="fr-FR"/>
              <a:t>F.Malek/F.Chollet</a:t>
            </a:r>
          </a:p>
        </p:txBody>
      </p:sp>
      <p:sp>
        <p:nvSpPr>
          <p:cNvPr id="10" name="Espace réservé du numéro de diapositive 2"/>
          <p:cNvSpPr>
            <a:spLocks noGrp="1"/>
          </p:cNvSpPr>
          <p:nvPr>
            <p:ph type="sldNum" sz="quarter" idx="11"/>
          </p:nvPr>
        </p:nvSpPr>
        <p:spPr/>
        <p:txBody>
          <a:bodyPr/>
          <a:lstStyle/>
          <a:p>
            <a:fld id="{AA72FBDE-E7BF-403D-9606-C559112B66B0}" type="slidenum">
              <a:rPr lang="fr-FR"/>
              <a:pPr/>
              <a:t>59</a:t>
            </a:fld>
            <a:endParaRPr lang="fr-FR"/>
          </a:p>
        </p:txBody>
      </p:sp>
      <p:pic>
        <p:nvPicPr>
          <p:cNvPr id="423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413" y="296863"/>
            <a:ext cx="8640762" cy="626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3939" name="Oval 3"/>
          <p:cNvSpPr>
            <a:spLocks noChangeArrowheads="1"/>
          </p:cNvSpPr>
          <p:nvPr/>
        </p:nvSpPr>
        <p:spPr bwMode="auto">
          <a:xfrm>
            <a:off x="3581400" y="1905000"/>
            <a:ext cx="1066800" cy="4191000"/>
          </a:xfrm>
          <a:prstGeom prst="ellipse">
            <a:avLst/>
          </a:prstGeom>
          <a:noFill/>
          <a:ln w="127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0000"/>
              </a:solidFill>
              <a:cs typeface="Arial" pitchFamily="34" charset="0"/>
            </a:endParaRPr>
          </a:p>
        </p:txBody>
      </p:sp>
      <p:sp>
        <p:nvSpPr>
          <p:cNvPr id="423940" name="Line 4"/>
          <p:cNvSpPr>
            <a:spLocks noChangeShapeType="1"/>
          </p:cNvSpPr>
          <p:nvPr/>
        </p:nvSpPr>
        <p:spPr bwMode="auto">
          <a:xfrm flipV="1">
            <a:off x="4191000" y="2743200"/>
            <a:ext cx="0" cy="990600"/>
          </a:xfrm>
          <a:prstGeom prst="line">
            <a:avLst/>
          </a:prstGeom>
          <a:noFill/>
          <a:ln w="28575">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23941" name="Oval 5"/>
          <p:cNvSpPr>
            <a:spLocks noChangeArrowheads="1"/>
          </p:cNvSpPr>
          <p:nvPr/>
        </p:nvSpPr>
        <p:spPr bwMode="auto">
          <a:xfrm>
            <a:off x="1828800" y="2133600"/>
            <a:ext cx="1295400" cy="381000"/>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23942" name="Oval 6"/>
          <p:cNvSpPr>
            <a:spLocks noChangeArrowheads="1"/>
          </p:cNvSpPr>
          <p:nvPr/>
        </p:nvSpPr>
        <p:spPr bwMode="auto">
          <a:xfrm>
            <a:off x="1828800" y="1752600"/>
            <a:ext cx="1295400" cy="381000"/>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23943" name="Text Box 7"/>
          <p:cNvSpPr txBox="1">
            <a:spLocks noChangeArrowheads="1"/>
          </p:cNvSpPr>
          <p:nvPr/>
        </p:nvSpPr>
        <p:spPr bwMode="auto">
          <a:xfrm>
            <a:off x="4556125" y="2601913"/>
            <a:ext cx="45878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2000" i="1">
                <a:solidFill>
                  <a:srgbClr val="FF0000"/>
                </a:solidFill>
                <a:cs typeface="Arial" pitchFamily="34" charset="0"/>
              </a:rPr>
              <a:t>Backgroung fluctuation</a:t>
            </a:r>
            <a:r>
              <a:rPr lang="en-US" sz="2000">
                <a:solidFill>
                  <a:srgbClr val="FF0000"/>
                </a:solidFill>
                <a:cs typeface="Arial" pitchFamily="34" charset="0"/>
              </a:rPr>
              <a:t>  or Higgs signal</a:t>
            </a:r>
          </a:p>
          <a:p>
            <a:pPr algn="l"/>
            <a:r>
              <a:rPr lang="en-US" sz="2000">
                <a:solidFill>
                  <a:srgbClr val="FF0000"/>
                </a:solidFill>
                <a:cs typeface="Arial" pitchFamily="34" charset="0"/>
              </a:rPr>
              <a:t>Around mass 125 GeV ????</a:t>
            </a:r>
          </a:p>
        </p:txBody>
      </p:sp>
      <p:sp>
        <p:nvSpPr>
          <p:cNvPr id="423944" name="Text Box 8"/>
          <p:cNvSpPr txBox="1">
            <a:spLocks noChangeArrowheads="1"/>
          </p:cNvSpPr>
          <p:nvPr/>
        </p:nvSpPr>
        <p:spPr bwMode="auto">
          <a:xfrm>
            <a:off x="0" y="5970588"/>
            <a:ext cx="8915400" cy="64135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solidFill>
                  <a:schemeClr val="accent2"/>
                </a:solidFill>
                <a:cs typeface="Arial" pitchFamily="34" charset="0"/>
              </a:rPr>
              <a:t>The answer to that question is possible only if the measurement is done with a enough statistics and precision</a:t>
            </a:r>
            <a:r>
              <a:rPr lang="en-US">
                <a:solidFill>
                  <a:schemeClr val="accent2"/>
                </a:solidFill>
                <a:cs typeface="Arial" pitchFamily="34" charset="0"/>
                <a:sym typeface="Wingdings" pitchFamily="2" charset="2"/>
              </a:rPr>
              <a:t> (&gt; 3 </a:t>
            </a:r>
            <a:r>
              <a:rPr lang="en-US">
                <a:solidFill>
                  <a:schemeClr val="accent2"/>
                </a:solidFill>
                <a:latin typeface="Symbol" pitchFamily="18" charset="2"/>
                <a:cs typeface="Arial" pitchFamily="34" charset="0"/>
                <a:sym typeface="Wingdings" pitchFamily="2" charset="2"/>
              </a:rPr>
              <a:t>s) </a:t>
            </a:r>
            <a:r>
              <a:rPr lang="en-US">
                <a:solidFill>
                  <a:schemeClr val="accent2"/>
                </a:solidFill>
                <a:cs typeface="Arial" pitchFamily="34" charset="0"/>
                <a:sym typeface="Wingdings" pitchFamily="2" charset="2"/>
              </a:rPr>
              <a:t> </a:t>
            </a:r>
            <a:r>
              <a:rPr lang="en-US">
                <a:solidFill>
                  <a:srgbClr val="FF0000"/>
                </a:solidFill>
                <a:cs typeface="Arial" pitchFamily="34" charset="0"/>
                <a:sym typeface="Wingdings" pitchFamily="2" charset="2"/>
              </a:rPr>
              <a:t>results not before end of 2012</a:t>
            </a:r>
            <a:endParaRPr lang="en-US">
              <a:solidFill>
                <a:srgbClr val="FF0000"/>
              </a:solidFill>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39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394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And now? Where are we? Several metrics</a:t>
            </a:r>
            <a:endParaRPr lang="en-GB" dirty="0"/>
          </a:p>
        </p:txBody>
      </p:sp>
      <p:pic>
        <p:nvPicPr>
          <p:cNvPr id="8" name="Espace réservé du contenu 7"/>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5496" y="1772816"/>
            <a:ext cx="4248150" cy="2722283"/>
          </a:xfrm>
        </p:spPr>
      </p:pic>
      <p:sp>
        <p:nvSpPr>
          <p:cNvPr id="12" name="Espace réservé du contenu 11"/>
          <p:cNvSpPr>
            <a:spLocks noGrp="1"/>
          </p:cNvSpPr>
          <p:nvPr>
            <p:ph sz="half" idx="2"/>
          </p:nvPr>
        </p:nvSpPr>
        <p:spPr/>
        <p:txBody>
          <a:bodyPr/>
          <a:lstStyle/>
          <a:p>
            <a:r>
              <a:rPr lang="en-GB" dirty="0" smtClean="0"/>
              <a:t>Who are our users?</a:t>
            </a:r>
          </a:p>
          <a:p>
            <a:r>
              <a:rPr lang="en-GB" dirty="0" smtClean="0"/>
              <a:t>Which communities do they belong to?</a:t>
            </a:r>
          </a:p>
        </p:txBody>
      </p:sp>
      <p:sp>
        <p:nvSpPr>
          <p:cNvPr id="5" name="Espace réservé du pied de page 4"/>
          <p:cNvSpPr>
            <a:spLocks noGrp="1"/>
          </p:cNvSpPr>
          <p:nvPr>
            <p:ph type="ftr" sz="quarter" idx="11"/>
          </p:nvPr>
        </p:nvSpPr>
        <p:spPr/>
        <p:txBody>
          <a:bodyPr/>
          <a:lstStyle/>
          <a:p>
            <a:pPr>
              <a:defRPr/>
            </a:pPr>
            <a:r>
              <a:rPr lang="fr-FR" smtClean="0"/>
              <a:t>France Grilles IAC - April  2012 - Paris </a:t>
            </a:r>
            <a:endParaRPr lang="fr-FR"/>
          </a:p>
        </p:txBody>
      </p:sp>
      <p:sp>
        <p:nvSpPr>
          <p:cNvPr id="4" name="Espace réservé du numéro de diapositive 3"/>
          <p:cNvSpPr>
            <a:spLocks noGrp="1"/>
          </p:cNvSpPr>
          <p:nvPr>
            <p:ph type="sldNum" sz="quarter" idx="12"/>
          </p:nvPr>
        </p:nvSpPr>
        <p:spPr/>
        <p:txBody>
          <a:bodyPr/>
          <a:lstStyle/>
          <a:p>
            <a:pPr>
              <a:defRPr/>
            </a:pPr>
            <a:fld id="{759F2EBE-737C-4524-8B0C-433799F1C55A}" type="slidenum">
              <a:rPr lang="fr-FR" smtClean="0"/>
              <a:pPr>
                <a:defRPr/>
              </a:pPr>
              <a:t>6</a:t>
            </a:fld>
            <a:endParaRPr lang="fr-FR"/>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3848" y="4077072"/>
            <a:ext cx="5840426" cy="2404347"/>
          </a:xfrm>
          <a:prstGeom prst="rect">
            <a:avLst/>
          </a:prstGeom>
        </p:spPr>
      </p:pic>
      <p:sp>
        <p:nvSpPr>
          <p:cNvPr id="6" name="ZoneTexte 5"/>
          <p:cNvSpPr txBox="1"/>
          <p:nvPr/>
        </p:nvSpPr>
        <p:spPr>
          <a:xfrm>
            <a:off x="3203848" y="6093296"/>
            <a:ext cx="2736647" cy="369332"/>
          </a:xfrm>
          <a:prstGeom prst="rect">
            <a:avLst/>
          </a:prstGeom>
          <a:noFill/>
        </p:spPr>
        <p:txBody>
          <a:bodyPr wrap="none" rtlCol="0">
            <a:spAutoFit/>
          </a:bodyPr>
          <a:lstStyle/>
          <a:p>
            <a:r>
              <a:rPr lang="en-GB" dirty="0" smtClean="0"/>
              <a:t>Per discipline distribution</a:t>
            </a:r>
            <a:endParaRPr lang="en-GB" dirty="0"/>
          </a:p>
        </p:txBody>
      </p:sp>
    </p:spTree>
    <p:extLst>
      <p:ext uri="{BB962C8B-B14F-4D97-AF65-F5344CB8AC3E}">
        <p14:creationId xmlns:p14="http://schemas.microsoft.com/office/powerpoint/2010/main" val="62209491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0"/>
          </p:nvPr>
        </p:nvSpPr>
        <p:spPr/>
        <p:txBody>
          <a:bodyPr/>
          <a:lstStyle/>
          <a:p>
            <a:r>
              <a:rPr lang="fr-FR"/>
              <a:t>F.Malek/F.Chollet</a:t>
            </a:r>
          </a:p>
        </p:txBody>
      </p:sp>
      <p:sp>
        <p:nvSpPr>
          <p:cNvPr id="5" name="Espace réservé du numéro de diapositive 4"/>
          <p:cNvSpPr>
            <a:spLocks noGrp="1"/>
          </p:cNvSpPr>
          <p:nvPr>
            <p:ph type="sldNum" sz="quarter" idx="11"/>
          </p:nvPr>
        </p:nvSpPr>
        <p:spPr/>
        <p:txBody>
          <a:bodyPr/>
          <a:lstStyle/>
          <a:p>
            <a:fld id="{60087491-2CA1-403A-A4F4-8F7794E3A561}" type="slidenum">
              <a:rPr lang="fr-FR"/>
              <a:pPr/>
              <a:t>60</a:t>
            </a:fld>
            <a:endParaRPr lang="fr-FR"/>
          </a:p>
        </p:txBody>
      </p:sp>
      <p:sp>
        <p:nvSpPr>
          <p:cNvPr id="425986" name="Rectangle 2"/>
          <p:cNvSpPr>
            <a:spLocks noGrp="1" noChangeArrowheads="1"/>
          </p:cNvSpPr>
          <p:nvPr>
            <p:ph type="title"/>
          </p:nvPr>
        </p:nvSpPr>
        <p:spPr/>
        <p:txBody>
          <a:bodyPr/>
          <a:lstStyle/>
          <a:p>
            <a:r>
              <a:rPr lang="en-US" dirty="0"/>
              <a:t>Scientific Results and Publications</a:t>
            </a:r>
          </a:p>
        </p:txBody>
      </p:sp>
      <p:sp>
        <p:nvSpPr>
          <p:cNvPr id="425987" name="Rectangle 3"/>
          <p:cNvSpPr>
            <a:spLocks noGrp="1" noChangeArrowheads="1"/>
          </p:cNvSpPr>
          <p:nvPr>
            <p:ph type="body" idx="1"/>
          </p:nvPr>
        </p:nvSpPr>
        <p:spPr/>
        <p:txBody>
          <a:bodyPr/>
          <a:lstStyle/>
          <a:p>
            <a:pPr>
              <a:lnSpc>
                <a:spcPct val="90000"/>
              </a:lnSpc>
            </a:pPr>
            <a:r>
              <a:rPr lang="en-US" dirty="0"/>
              <a:t>Each of the 4 LHC experiments has already published more than 200 scientific articles since 2010.</a:t>
            </a:r>
          </a:p>
          <a:p>
            <a:pPr>
              <a:lnSpc>
                <a:spcPct val="90000"/>
              </a:lnSpc>
            </a:pPr>
            <a:endParaRPr lang="en-US" dirty="0"/>
          </a:p>
          <a:p>
            <a:pPr>
              <a:lnSpc>
                <a:spcPct val="90000"/>
              </a:lnSpc>
            </a:pPr>
            <a:r>
              <a:rPr lang="en-US" dirty="0"/>
              <a:t>Results on the existence of the Higgs at mass 125 </a:t>
            </a:r>
            <a:r>
              <a:rPr lang="en-US" dirty="0" err="1"/>
              <a:t>GeV</a:t>
            </a:r>
            <a:r>
              <a:rPr lang="en-US" dirty="0"/>
              <a:t> or the discovery of any other nature will not be possible until enough statistics and precise measurements are done. We  believe some answers can be provided at the end of year 2012.</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en-GB" dirty="0" smtClean="0"/>
              <a:t>Scientific communities: the international well established</a:t>
            </a:r>
            <a:endParaRPr lang="en-GB" dirty="0"/>
          </a:p>
        </p:txBody>
      </p:sp>
      <p:sp>
        <p:nvSpPr>
          <p:cNvPr id="4" name="Espace réservé du contenu 3"/>
          <p:cNvSpPr>
            <a:spLocks noGrp="1"/>
          </p:cNvSpPr>
          <p:nvPr>
            <p:ph idx="1"/>
          </p:nvPr>
        </p:nvSpPr>
        <p:spPr/>
        <p:txBody>
          <a:bodyPr/>
          <a:lstStyle/>
          <a:p>
            <a:r>
              <a:rPr lang="en-GB" dirty="0" smtClean="0"/>
              <a:t>Life Sciences Grid Community (LSGC): a community where national users are particularly active</a:t>
            </a:r>
          </a:p>
          <a:p>
            <a:pPr marL="0" indent="0">
              <a:buNone/>
            </a:pPr>
            <a:r>
              <a:rPr lang="en-GB" dirty="0" smtClean="0"/>
              <a:t>Slides: Johan </a:t>
            </a:r>
            <a:r>
              <a:rPr lang="en-GB" dirty="0" err="1" smtClean="0"/>
              <a:t>Montagnat</a:t>
            </a:r>
            <a:endParaRPr lang="en-GB" dirty="0"/>
          </a:p>
        </p:txBody>
      </p:sp>
      <p:sp>
        <p:nvSpPr>
          <p:cNvPr id="2" name="Espace réservé du numéro de diapositive 1"/>
          <p:cNvSpPr>
            <a:spLocks noGrp="1"/>
          </p:cNvSpPr>
          <p:nvPr>
            <p:ph type="sldNum" sz="quarter" idx="12"/>
          </p:nvPr>
        </p:nvSpPr>
        <p:spPr/>
        <p:txBody>
          <a:bodyPr/>
          <a:lstStyle/>
          <a:p>
            <a:pPr>
              <a:defRPr/>
            </a:pPr>
            <a:fld id="{759F2EBE-737C-4524-8B0C-433799F1C55A}" type="slidenum">
              <a:rPr lang="fr-FR" smtClean="0"/>
              <a:pPr>
                <a:defRPr/>
              </a:pPr>
              <a:t>61</a:t>
            </a:fld>
            <a:endParaRPr lang="fr-FR"/>
          </a:p>
        </p:txBody>
      </p:sp>
      <p:sp>
        <p:nvSpPr>
          <p:cNvPr id="5" name="Espace réservé du pied de page 4"/>
          <p:cNvSpPr>
            <a:spLocks noGrp="1"/>
          </p:cNvSpPr>
          <p:nvPr>
            <p:ph type="ftr" sz="quarter" idx="11"/>
          </p:nvPr>
        </p:nvSpPr>
        <p:spPr/>
        <p:txBody>
          <a:bodyPr/>
          <a:lstStyle/>
          <a:p>
            <a:pPr>
              <a:defRPr/>
            </a:pPr>
            <a:r>
              <a:rPr lang="fr-FR" smtClean="0"/>
              <a:t>France Grilles IAC - April  2012 - Paris </a:t>
            </a:r>
            <a:endParaRPr lang="fr-F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hangingPunct="1">
              <a:defRPr/>
            </a:pPr>
            <a:r>
              <a:rPr lang="en-GB" dirty="0" smtClean="0">
                <a:effectLst>
                  <a:outerShdw blurRad="38100" dist="38100" dir="2700000" algn="tl">
                    <a:srgbClr val="C0C0C0"/>
                  </a:outerShdw>
                </a:effectLst>
                <a:latin typeface="Arial" charset="0"/>
              </a:rPr>
              <a:t>Life Sciences Grid Community (LSGC)</a:t>
            </a:r>
          </a:p>
        </p:txBody>
      </p:sp>
      <p:sp>
        <p:nvSpPr>
          <p:cNvPr id="20483" name="Espace réservé du contenu 2"/>
          <p:cNvSpPr>
            <a:spLocks noGrp="1"/>
          </p:cNvSpPr>
          <p:nvPr>
            <p:ph idx="1"/>
          </p:nvPr>
        </p:nvSpPr>
        <p:spPr/>
        <p:txBody>
          <a:bodyPr/>
          <a:lstStyle/>
          <a:p>
            <a:pPr eaLnBrk="1" hangingPunct="1"/>
            <a:r>
              <a:rPr lang="en-GB" dirty="0" smtClean="0">
                <a:ea typeface="ＭＳ Ｐゴシック" pitchFamily="34" charset="-128"/>
              </a:rPr>
              <a:t>LSGC is a broad spectrum community</a:t>
            </a:r>
          </a:p>
          <a:p>
            <a:pPr lvl="1" eaLnBrk="1" hangingPunct="1"/>
            <a:r>
              <a:rPr lang="en-GB" dirty="0" smtClean="0">
                <a:ea typeface="ＭＳ Ｐゴシック" pitchFamily="34" charset="-128"/>
              </a:rPr>
              <a:t>Life </a:t>
            </a:r>
            <a:r>
              <a:rPr lang="en-GB" dirty="0" err="1" smtClean="0">
                <a:ea typeface="ＭＳ Ｐゴシック" pitchFamily="34" charset="-128"/>
              </a:rPr>
              <a:t>ScienceS</a:t>
            </a:r>
            <a:r>
              <a:rPr lang="en-GB" dirty="0" smtClean="0">
                <a:ea typeface="ＭＳ Ｐゴシック" pitchFamily="34" charset="-128"/>
              </a:rPr>
              <a:t> deserves plural, largest community beyond LHC experiments</a:t>
            </a:r>
          </a:p>
          <a:p>
            <a:pPr lvl="1" eaLnBrk="1" hangingPunct="1"/>
            <a:r>
              <a:rPr lang="en-GB" dirty="0" smtClean="0">
                <a:ea typeface="ＭＳ Ｐゴシック" pitchFamily="34" charset="-128"/>
              </a:rPr>
              <a:t>Multi-grids (although a large fraction is an EGI Virtual Research Community – implemented through 5 VOs)</a:t>
            </a:r>
          </a:p>
          <a:p>
            <a:pPr lvl="1" eaLnBrk="1" hangingPunct="1"/>
            <a:r>
              <a:rPr lang="en-GB" dirty="0" smtClean="0">
                <a:ea typeface="ＭＳ Ｐゴシック" pitchFamily="34" charset="-128"/>
              </a:rPr>
              <a:t>France Grilles manages the LSGC (both scientific &amp; technical </a:t>
            </a:r>
            <a:r>
              <a:rPr lang="en-GB" dirty="0" err="1" smtClean="0">
                <a:ea typeface="ＭＳ Ｐゴシック" pitchFamily="34" charset="-128"/>
              </a:rPr>
              <a:t>mgt</a:t>
            </a:r>
            <a:r>
              <a:rPr lang="en-GB" dirty="0" smtClean="0">
                <a:ea typeface="ＭＳ Ｐゴシック" pitchFamily="34" charset="-128"/>
              </a:rPr>
              <a:t>) and provides most human resources</a:t>
            </a:r>
          </a:p>
          <a:p>
            <a:pPr eaLnBrk="1" hangingPunct="1"/>
            <a:r>
              <a:rPr lang="en-GB" dirty="0" smtClean="0">
                <a:ea typeface="ＭＳ Ｐゴシック" pitchFamily="34" charset="-128"/>
              </a:rPr>
              <a:t>Had to face </a:t>
            </a:r>
            <a:r>
              <a:rPr lang="en-GB" dirty="0" err="1" smtClean="0">
                <a:ea typeface="ＭＳ Ｐゴシック" pitchFamily="34" charset="-128"/>
              </a:rPr>
              <a:t>HealthGrid</a:t>
            </a:r>
            <a:r>
              <a:rPr lang="en-GB" dirty="0" smtClean="0">
                <a:ea typeface="ＭＳ Ｐゴシック" pitchFamily="34" charset="-128"/>
              </a:rPr>
              <a:t> association ending</a:t>
            </a:r>
          </a:p>
          <a:p>
            <a:pPr lvl="1" eaLnBrk="1" hangingPunct="1"/>
            <a:r>
              <a:rPr lang="en-GB" dirty="0" smtClean="0">
                <a:ea typeface="ＭＳ Ｐゴシック" pitchFamily="34" charset="-128"/>
              </a:rPr>
              <a:t>Proved to be a resilient, loosely coupled organization</a:t>
            </a:r>
          </a:p>
        </p:txBody>
      </p:sp>
      <p:sp>
        <p:nvSpPr>
          <p:cNvPr id="3" name="Espace réservé du numéro de diapositive 2"/>
          <p:cNvSpPr>
            <a:spLocks noGrp="1"/>
          </p:cNvSpPr>
          <p:nvPr>
            <p:ph type="sldNum" sz="quarter" idx="12"/>
          </p:nvPr>
        </p:nvSpPr>
        <p:spPr/>
        <p:txBody>
          <a:bodyPr/>
          <a:lstStyle/>
          <a:p>
            <a:pPr>
              <a:defRPr/>
            </a:pPr>
            <a:fld id="{759F2EBE-737C-4524-8B0C-433799F1C55A}" type="slidenum">
              <a:rPr lang="fr-FR" smtClean="0"/>
              <a:pPr>
                <a:defRPr/>
              </a:pPr>
              <a:t>62</a:t>
            </a:fld>
            <a:endParaRPr lang="fr-FR"/>
          </a:p>
        </p:txBody>
      </p:sp>
      <p:sp>
        <p:nvSpPr>
          <p:cNvPr id="4" name="Espace réservé du pied de page 3"/>
          <p:cNvSpPr>
            <a:spLocks noGrp="1"/>
          </p:cNvSpPr>
          <p:nvPr>
            <p:ph type="ftr" sz="quarter" idx="11"/>
          </p:nvPr>
        </p:nvSpPr>
        <p:spPr/>
        <p:txBody>
          <a:bodyPr/>
          <a:lstStyle/>
          <a:p>
            <a:pPr>
              <a:defRPr/>
            </a:pPr>
            <a:r>
              <a:rPr lang="fr-FR" smtClean="0"/>
              <a:t>France Grilles IAC - April  2012 - Paris </a:t>
            </a:r>
            <a:endParaRPr lang="fr-F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GB" dirty="0" smtClean="0">
                <a:effectLst>
                  <a:outerShdw blurRad="38100" dist="38100" dir="2700000" algn="tl">
                    <a:srgbClr val="C0C0C0"/>
                  </a:outerShdw>
                </a:effectLst>
                <a:latin typeface="Arial" charset="0"/>
              </a:rPr>
              <a:t>LSGC achievements</a:t>
            </a:r>
          </a:p>
        </p:txBody>
      </p:sp>
      <p:sp>
        <p:nvSpPr>
          <p:cNvPr id="21507" name="Content Placeholder 2"/>
          <p:cNvSpPr>
            <a:spLocks noGrp="1"/>
          </p:cNvSpPr>
          <p:nvPr>
            <p:ph idx="1"/>
          </p:nvPr>
        </p:nvSpPr>
        <p:spPr>
          <a:xfrm>
            <a:off x="76200" y="1844675"/>
            <a:ext cx="5988050" cy="2879725"/>
          </a:xfrm>
        </p:spPr>
        <p:txBody>
          <a:bodyPr/>
          <a:lstStyle/>
          <a:p>
            <a:pPr eaLnBrk="1" hangingPunct="1"/>
            <a:r>
              <a:rPr lang="en-GB" dirty="0" smtClean="0">
                <a:ea typeface="ＭＳ Ｐゴシック" pitchFamily="34" charset="-128"/>
              </a:rPr>
              <a:t>LSGC Technical team</a:t>
            </a:r>
          </a:p>
          <a:p>
            <a:pPr lvl="1" eaLnBrk="1" hangingPunct="1"/>
            <a:r>
              <a:rPr lang="en-GB" dirty="0" smtClean="0">
                <a:ea typeface="ＭＳ Ｐゴシック" pitchFamily="34" charset="-128"/>
              </a:rPr>
              <a:t>Improve resource reliability (VO-wise monitoring)</a:t>
            </a:r>
          </a:p>
          <a:p>
            <a:pPr lvl="1" eaLnBrk="1" hangingPunct="1"/>
            <a:r>
              <a:rPr lang="en-GB" dirty="0" smtClean="0">
                <a:ea typeface="ＭＳ Ｐゴシック" pitchFamily="34" charset="-128"/>
              </a:rPr>
              <a:t>Liaise with resource providers and EGI (100+ resource </a:t>
            </a:r>
            <a:r>
              <a:rPr lang="en-GB" dirty="0" err="1" smtClean="0">
                <a:ea typeface="ＭＳ Ｐゴシック" pitchFamily="34" charset="-128"/>
              </a:rPr>
              <a:t>centers</a:t>
            </a:r>
            <a:r>
              <a:rPr lang="en-GB" dirty="0" smtClean="0">
                <a:ea typeface="ＭＳ Ｐゴシック" pitchFamily="34" charset="-128"/>
              </a:rPr>
              <a:t>)</a:t>
            </a:r>
          </a:p>
          <a:p>
            <a:pPr lvl="1" eaLnBrk="1" hangingPunct="1"/>
            <a:endParaRPr lang="en-GB" dirty="0" smtClean="0">
              <a:ea typeface="ＭＳ Ｐゴシック" pitchFamily="34" charset="-128"/>
            </a:endParaRPr>
          </a:p>
        </p:txBody>
      </p:sp>
      <p:sp>
        <p:nvSpPr>
          <p:cNvPr id="4" name="Forme libre 15"/>
          <p:cNvSpPr/>
          <p:nvPr/>
        </p:nvSpPr>
        <p:spPr>
          <a:xfrm>
            <a:off x="7230076" y="2756047"/>
            <a:ext cx="1872210" cy="1305001"/>
          </a:xfrm>
          <a:custGeom>
            <a:avLst/>
            <a:gdLst>
              <a:gd name="connsiteX0" fmla="*/ 6350 w 1679575"/>
              <a:gd name="connsiteY0" fmla="*/ 0 h 952500"/>
              <a:gd name="connsiteX1" fmla="*/ 0 w 1679575"/>
              <a:gd name="connsiteY1" fmla="*/ 466725 h 952500"/>
              <a:gd name="connsiteX2" fmla="*/ 727075 w 1679575"/>
              <a:gd name="connsiteY2" fmla="*/ 466725 h 952500"/>
              <a:gd name="connsiteX3" fmla="*/ 730250 w 1679575"/>
              <a:gd name="connsiteY3" fmla="*/ 949325 h 952500"/>
              <a:gd name="connsiteX4" fmla="*/ 1679575 w 1679575"/>
              <a:gd name="connsiteY4" fmla="*/ 952500 h 952500"/>
              <a:gd name="connsiteX5" fmla="*/ 1679575 w 1679575"/>
              <a:gd name="connsiteY5" fmla="*/ 0 h 952500"/>
              <a:gd name="connsiteX6" fmla="*/ 6350 w 1679575"/>
              <a:gd name="connsiteY6" fmla="*/ 0 h 952500"/>
              <a:gd name="connsiteX0" fmla="*/ 2117 w 1681692"/>
              <a:gd name="connsiteY0" fmla="*/ 0 h 952500"/>
              <a:gd name="connsiteX1" fmla="*/ 2117 w 1681692"/>
              <a:gd name="connsiteY1" fmla="*/ 466725 h 952500"/>
              <a:gd name="connsiteX2" fmla="*/ 729192 w 1681692"/>
              <a:gd name="connsiteY2" fmla="*/ 466725 h 952500"/>
              <a:gd name="connsiteX3" fmla="*/ 732367 w 1681692"/>
              <a:gd name="connsiteY3" fmla="*/ 949325 h 952500"/>
              <a:gd name="connsiteX4" fmla="*/ 1681692 w 1681692"/>
              <a:gd name="connsiteY4" fmla="*/ 952500 h 952500"/>
              <a:gd name="connsiteX5" fmla="*/ 1681692 w 1681692"/>
              <a:gd name="connsiteY5" fmla="*/ 0 h 952500"/>
              <a:gd name="connsiteX6" fmla="*/ 2117 w 1681692"/>
              <a:gd name="connsiteY6" fmla="*/ 0 h 952500"/>
              <a:gd name="connsiteX0" fmla="*/ 2117 w 1681692"/>
              <a:gd name="connsiteY0" fmla="*/ 0 h 952500"/>
              <a:gd name="connsiteX1" fmla="*/ 0 w 1681692"/>
              <a:gd name="connsiteY1" fmla="*/ 453782 h 952500"/>
              <a:gd name="connsiteX2" fmla="*/ 729192 w 1681692"/>
              <a:gd name="connsiteY2" fmla="*/ 466725 h 952500"/>
              <a:gd name="connsiteX3" fmla="*/ 732367 w 1681692"/>
              <a:gd name="connsiteY3" fmla="*/ 949325 h 952500"/>
              <a:gd name="connsiteX4" fmla="*/ 1681692 w 1681692"/>
              <a:gd name="connsiteY4" fmla="*/ 952500 h 952500"/>
              <a:gd name="connsiteX5" fmla="*/ 1681692 w 1681692"/>
              <a:gd name="connsiteY5" fmla="*/ 0 h 952500"/>
              <a:gd name="connsiteX6" fmla="*/ 2117 w 1681692"/>
              <a:gd name="connsiteY6" fmla="*/ 0 h 952500"/>
              <a:gd name="connsiteX0" fmla="*/ 2117 w 1681692"/>
              <a:gd name="connsiteY0" fmla="*/ 0 h 952500"/>
              <a:gd name="connsiteX1" fmla="*/ 0 w 1681692"/>
              <a:gd name="connsiteY1" fmla="*/ 453782 h 952500"/>
              <a:gd name="connsiteX2" fmla="*/ 745588 w 1681692"/>
              <a:gd name="connsiteY2" fmla="*/ 453782 h 952500"/>
              <a:gd name="connsiteX3" fmla="*/ 732367 w 1681692"/>
              <a:gd name="connsiteY3" fmla="*/ 949325 h 952500"/>
              <a:gd name="connsiteX4" fmla="*/ 1681692 w 1681692"/>
              <a:gd name="connsiteY4" fmla="*/ 952500 h 952500"/>
              <a:gd name="connsiteX5" fmla="*/ 1681692 w 1681692"/>
              <a:gd name="connsiteY5" fmla="*/ 0 h 952500"/>
              <a:gd name="connsiteX6" fmla="*/ 2117 w 1681692"/>
              <a:gd name="connsiteY6" fmla="*/ 0 h 952500"/>
              <a:gd name="connsiteX0" fmla="*/ 2117 w 1681692"/>
              <a:gd name="connsiteY0" fmla="*/ 0 h 952500"/>
              <a:gd name="connsiteX1" fmla="*/ 0 w 1681692"/>
              <a:gd name="connsiteY1" fmla="*/ 453782 h 952500"/>
              <a:gd name="connsiteX2" fmla="*/ 745588 w 1681692"/>
              <a:gd name="connsiteY2" fmla="*/ 453782 h 952500"/>
              <a:gd name="connsiteX3" fmla="*/ 745588 w 1681692"/>
              <a:gd name="connsiteY3" fmla="*/ 952500 h 952500"/>
              <a:gd name="connsiteX4" fmla="*/ 1681692 w 1681692"/>
              <a:gd name="connsiteY4" fmla="*/ 952500 h 952500"/>
              <a:gd name="connsiteX5" fmla="*/ 1681692 w 1681692"/>
              <a:gd name="connsiteY5" fmla="*/ 0 h 952500"/>
              <a:gd name="connsiteX6" fmla="*/ 2117 w 1681692"/>
              <a:gd name="connsiteY6" fmla="*/ 0 h 952500"/>
              <a:gd name="connsiteX0" fmla="*/ 2117 w 1681692"/>
              <a:gd name="connsiteY0" fmla="*/ 0 h 952500"/>
              <a:gd name="connsiteX1" fmla="*/ 0 w 1681692"/>
              <a:gd name="connsiteY1" fmla="*/ 453782 h 952500"/>
              <a:gd name="connsiteX2" fmla="*/ 745588 w 1681692"/>
              <a:gd name="connsiteY2" fmla="*/ 453782 h 952500"/>
              <a:gd name="connsiteX3" fmla="*/ 745588 w 1681692"/>
              <a:gd name="connsiteY3" fmla="*/ 952500 h 952500"/>
              <a:gd name="connsiteX4" fmla="*/ 1681692 w 1681692"/>
              <a:gd name="connsiteY4" fmla="*/ 952500 h 952500"/>
              <a:gd name="connsiteX5" fmla="*/ 1681692 w 1681692"/>
              <a:gd name="connsiteY5" fmla="*/ 0 h 952500"/>
              <a:gd name="connsiteX6" fmla="*/ 2117 w 1681692"/>
              <a:gd name="connsiteY6" fmla="*/ 0 h 952500"/>
              <a:gd name="connsiteX0" fmla="*/ 2117 w 1681692"/>
              <a:gd name="connsiteY0" fmla="*/ 0 h 952500"/>
              <a:gd name="connsiteX1" fmla="*/ 0 w 1681692"/>
              <a:gd name="connsiteY1" fmla="*/ 453782 h 952500"/>
              <a:gd name="connsiteX2" fmla="*/ 745588 w 1681692"/>
              <a:gd name="connsiteY2" fmla="*/ 453782 h 952500"/>
              <a:gd name="connsiteX3" fmla="*/ 745588 w 1681692"/>
              <a:gd name="connsiteY3" fmla="*/ 952500 h 952500"/>
              <a:gd name="connsiteX4" fmla="*/ 1681692 w 1681692"/>
              <a:gd name="connsiteY4" fmla="*/ 952500 h 952500"/>
              <a:gd name="connsiteX5" fmla="*/ 1681692 w 1681692"/>
              <a:gd name="connsiteY5" fmla="*/ 0 h 952500"/>
              <a:gd name="connsiteX6" fmla="*/ 2117 w 1681692"/>
              <a:gd name="connsiteY6" fmla="*/ 0 h 952500"/>
              <a:gd name="connsiteX0" fmla="*/ 2117 w 1681692"/>
              <a:gd name="connsiteY0" fmla="*/ 0 h 952500"/>
              <a:gd name="connsiteX1" fmla="*/ 0 w 1681692"/>
              <a:gd name="connsiteY1" fmla="*/ 453782 h 952500"/>
              <a:gd name="connsiteX2" fmla="*/ 745588 w 1681692"/>
              <a:gd name="connsiteY2" fmla="*/ 453782 h 952500"/>
              <a:gd name="connsiteX3" fmla="*/ 745588 w 1681692"/>
              <a:gd name="connsiteY3" fmla="*/ 952500 h 952500"/>
              <a:gd name="connsiteX4" fmla="*/ 1681692 w 1681692"/>
              <a:gd name="connsiteY4" fmla="*/ 952500 h 952500"/>
              <a:gd name="connsiteX5" fmla="*/ 1681692 w 1681692"/>
              <a:gd name="connsiteY5" fmla="*/ 0 h 952500"/>
              <a:gd name="connsiteX6" fmla="*/ 2117 w 1681692"/>
              <a:gd name="connsiteY6" fmla="*/ 0 h 952500"/>
              <a:gd name="connsiteX0" fmla="*/ 2117 w 1681692"/>
              <a:gd name="connsiteY0" fmla="*/ 0 h 952500"/>
              <a:gd name="connsiteX1" fmla="*/ 0 w 1681692"/>
              <a:gd name="connsiteY1" fmla="*/ 453782 h 952500"/>
              <a:gd name="connsiteX2" fmla="*/ 745588 w 1681692"/>
              <a:gd name="connsiteY2" fmla="*/ 453782 h 952500"/>
              <a:gd name="connsiteX3" fmla="*/ 745588 w 1681692"/>
              <a:gd name="connsiteY3" fmla="*/ 952500 h 952500"/>
              <a:gd name="connsiteX4" fmla="*/ 1681692 w 1681692"/>
              <a:gd name="connsiteY4" fmla="*/ 952500 h 952500"/>
              <a:gd name="connsiteX5" fmla="*/ 1681692 w 1681692"/>
              <a:gd name="connsiteY5" fmla="*/ 0 h 952500"/>
              <a:gd name="connsiteX6" fmla="*/ 2117 w 1681692"/>
              <a:gd name="connsiteY6" fmla="*/ 0 h 952500"/>
              <a:gd name="connsiteX0" fmla="*/ 2117 w 1681692"/>
              <a:gd name="connsiteY0" fmla="*/ 0 h 952500"/>
              <a:gd name="connsiteX1" fmla="*/ 0 w 1681692"/>
              <a:gd name="connsiteY1" fmla="*/ 453782 h 952500"/>
              <a:gd name="connsiteX2" fmla="*/ 745588 w 1681692"/>
              <a:gd name="connsiteY2" fmla="*/ 453782 h 952500"/>
              <a:gd name="connsiteX3" fmla="*/ 745588 w 1681692"/>
              <a:gd name="connsiteY3" fmla="*/ 952500 h 952500"/>
              <a:gd name="connsiteX4" fmla="*/ 1681692 w 1681692"/>
              <a:gd name="connsiteY4" fmla="*/ 952500 h 952500"/>
              <a:gd name="connsiteX5" fmla="*/ 1681692 w 1681692"/>
              <a:gd name="connsiteY5" fmla="*/ 0 h 952500"/>
              <a:gd name="connsiteX6" fmla="*/ 2117 w 1681692"/>
              <a:gd name="connsiteY6" fmla="*/ 0 h 952500"/>
              <a:gd name="connsiteX0" fmla="*/ 25508 w 1681692"/>
              <a:gd name="connsiteY0" fmla="*/ 0 h 955737"/>
              <a:gd name="connsiteX1" fmla="*/ 0 w 1681692"/>
              <a:gd name="connsiteY1" fmla="*/ 457019 h 955737"/>
              <a:gd name="connsiteX2" fmla="*/ 745588 w 1681692"/>
              <a:gd name="connsiteY2" fmla="*/ 457019 h 955737"/>
              <a:gd name="connsiteX3" fmla="*/ 745588 w 1681692"/>
              <a:gd name="connsiteY3" fmla="*/ 955737 h 955737"/>
              <a:gd name="connsiteX4" fmla="*/ 1681692 w 1681692"/>
              <a:gd name="connsiteY4" fmla="*/ 955737 h 955737"/>
              <a:gd name="connsiteX5" fmla="*/ 1681692 w 1681692"/>
              <a:gd name="connsiteY5" fmla="*/ 3237 h 955737"/>
              <a:gd name="connsiteX6" fmla="*/ 25508 w 1681692"/>
              <a:gd name="connsiteY6" fmla="*/ 0 h 955737"/>
              <a:gd name="connsiteX0" fmla="*/ 2117 w 1658301"/>
              <a:gd name="connsiteY0" fmla="*/ 0 h 955737"/>
              <a:gd name="connsiteX1" fmla="*/ 2117 w 1658301"/>
              <a:gd name="connsiteY1" fmla="*/ 457020 h 955737"/>
              <a:gd name="connsiteX2" fmla="*/ 722197 w 1658301"/>
              <a:gd name="connsiteY2" fmla="*/ 457019 h 955737"/>
              <a:gd name="connsiteX3" fmla="*/ 722197 w 1658301"/>
              <a:gd name="connsiteY3" fmla="*/ 955737 h 955737"/>
              <a:gd name="connsiteX4" fmla="*/ 1658301 w 1658301"/>
              <a:gd name="connsiteY4" fmla="*/ 955737 h 955737"/>
              <a:gd name="connsiteX5" fmla="*/ 1658301 w 1658301"/>
              <a:gd name="connsiteY5" fmla="*/ 3237 h 955737"/>
              <a:gd name="connsiteX6" fmla="*/ 2117 w 1658301"/>
              <a:gd name="connsiteY6" fmla="*/ 0 h 955737"/>
              <a:gd name="connsiteX0" fmla="*/ 2117 w 1658301"/>
              <a:gd name="connsiteY0" fmla="*/ 0 h 955737"/>
              <a:gd name="connsiteX1" fmla="*/ 2117 w 1658301"/>
              <a:gd name="connsiteY1" fmla="*/ 457020 h 955737"/>
              <a:gd name="connsiteX2" fmla="*/ 722197 w 1658301"/>
              <a:gd name="connsiteY2" fmla="*/ 457019 h 955737"/>
              <a:gd name="connsiteX3" fmla="*/ 735888 w 1658301"/>
              <a:gd name="connsiteY3" fmla="*/ 916653 h 955737"/>
              <a:gd name="connsiteX4" fmla="*/ 1658301 w 1658301"/>
              <a:gd name="connsiteY4" fmla="*/ 955737 h 955737"/>
              <a:gd name="connsiteX5" fmla="*/ 1658301 w 1658301"/>
              <a:gd name="connsiteY5" fmla="*/ 3237 h 955737"/>
              <a:gd name="connsiteX6" fmla="*/ 2117 w 1658301"/>
              <a:gd name="connsiteY6" fmla="*/ 0 h 955737"/>
              <a:gd name="connsiteX0" fmla="*/ 2117 w 1658301"/>
              <a:gd name="connsiteY0" fmla="*/ 0 h 916653"/>
              <a:gd name="connsiteX1" fmla="*/ 2117 w 1658301"/>
              <a:gd name="connsiteY1" fmla="*/ 457020 h 916653"/>
              <a:gd name="connsiteX2" fmla="*/ 722197 w 1658301"/>
              <a:gd name="connsiteY2" fmla="*/ 457019 h 916653"/>
              <a:gd name="connsiteX3" fmla="*/ 735888 w 1658301"/>
              <a:gd name="connsiteY3" fmla="*/ 916653 h 916653"/>
              <a:gd name="connsiteX4" fmla="*/ 1658301 w 1658301"/>
              <a:gd name="connsiteY4" fmla="*/ 916653 h 916653"/>
              <a:gd name="connsiteX5" fmla="*/ 1658301 w 1658301"/>
              <a:gd name="connsiteY5" fmla="*/ 3237 h 916653"/>
              <a:gd name="connsiteX6" fmla="*/ 2117 w 1658301"/>
              <a:gd name="connsiteY6" fmla="*/ 0 h 916653"/>
              <a:gd name="connsiteX0" fmla="*/ 2117 w 1658301"/>
              <a:gd name="connsiteY0" fmla="*/ 0 h 916653"/>
              <a:gd name="connsiteX1" fmla="*/ 2117 w 1658301"/>
              <a:gd name="connsiteY1" fmla="*/ 457020 h 916653"/>
              <a:gd name="connsiteX2" fmla="*/ 735888 w 1658301"/>
              <a:gd name="connsiteY2" fmla="*/ 447767 h 916653"/>
              <a:gd name="connsiteX3" fmla="*/ 735888 w 1658301"/>
              <a:gd name="connsiteY3" fmla="*/ 916653 h 916653"/>
              <a:gd name="connsiteX4" fmla="*/ 1658301 w 1658301"/>
              <a:gd name="connsiteY4" fmla="*/ 916653 h 916653"/>
              <a:gd name="connsiteX5" fmla="*/ 1658301 w 1658301"/>
              <a:gd name="connsiteY5" fmla="*/ 3237 h 916653"/>
              <a:gd name="connsiteX6" fmla="*/ 2117 w 1658301"/>
              <a:gd name="connsiteY6" fmla="*/ 0 h 916653"/>
              <a:gd name="connsiteX0" fmla="*/ 2117 w 1658301"/>
              <a:gd name="connsiteY0" fmla="*/ 0 h 916653"/>
              <a:gd name="connsiteX1" fmla="*/ 0 w 1658301"/>
              <a:gd name="connsiteY1" fmla="*/ 447767 h 916653"/>
              <a:gd name="connsiteX2" fmla="*/ 735888 w 1658301"/>
              <a:gd name="connsiteY2" fmla="*/ 447767 h 916653"/>
              <a:gd name="connsiteX3" fmla="*/ 735888 w 1658301"/>
              <a:gd name="connsiteY3" fmla="*/ 916653 h 916653"/>
              <a:gd name="connsiteX4" fmla="*/ 1658301 w 1658301"/>
              <a:gd name="connsiteY4" fmla="*/ 916653 h 916653"/>
              <a:gd name="connsiteX5" fmla="*/ 1658301 w 1658301"/>
              <a:gd name="connsiteY5" fmla="*/ 3237 h 916653"/>
              <a:gd name="connsiteX6" fmla="*/ 2117 w 1658301"/>
              <a:gd name="connsiteY6" fmla="*/ 0 h 916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8301" h="916653">
                <a:moveTo>
                  <a:pt x="2117" y="0"/>
                </a:moveTo>
                <a:cubicBezTo>
                  <a:pt x="0" y="155575"/>
                  <a:pt x="2117" y="292192"/>
                  <a:pt x="0" y="447767"/>
                </a:cubicBezTo>
                <a:lnTo>
                  <a:pt x="735888" y="447767"/>
                </a:lnTo>
                <a:cubicBezTo>
                  <a:pt x="736946" y="608634"/>
                  <a:pt x="734830" y="755786"/>
                  <a:pt x="735888" y="916653"/>
                </a:cubicBezTo>
                <a:lnTo>
                  <a:pt x="1658301" y="916653"/>
                </a:lnTo>
                <a:lnTo>
                  <a:pt x="1658301" y="3237"/>
                </a:lnTo>
                <a:lnTo>
                  <a:pt x="2117" y="0"/>
                </a:lnTo>
                <a:close/>
              </a:path>
            </a:pathLst>
          </a:custGeom>
          <a:solidFill>
            <a:schemeClr val="tx1">
              <a:lumMod val="85000"/>
              <a:lumOff val="15000"/>
            </a:schemeClr>
          </a:solid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fr-FR" sz="1000" b="1" err="1">
              <a:solidFill>
                <a:schemeClr val="tx1"/>
              </a:solidFill>
              <a:latin typeface="Arial" pitchFamily="34" charset="0"/>
              <a:cs typeface="Arial" pitchFamily="34" charset="0"/>
            </a:endParaRPr>
          </a:p>
        </p:txBody>
      </p:sp>
      <p:sp>
        <p:nvSpPr>
          <p:cNvPr id="5" name="ZoneTexte 20"/>
          <p:cNvSpPr txBox="1">
            <a:spLocks noChangeArrowheads="1"/>
          </p:cNvSpPr>
          <p:nvPr/>
        </p:nvSpPr>
        <p:spPr bwMode="auto">
          <a:xfrm>
            <a:off x="6005939" y="4724400"/>
            <a:ext cx="3096346" cy="501352"/>
          </a:xfrm>
          <a:prstGeom prst="rect">
            <a:avLst/>
          </a:prstGeom>
          <a:solidFill>
            <a:schemeClr val="tx1">
              <a:lumMod val="85000"/>
              <a:lumOff val="15000"/>
            </a:schemeClr>
          </a:solidFill>
          <a:ln>
            <a:headEnd/>
            <a:tailEnd/>
          </a:ln>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36000" tIns="36000" rIns="36000" bIns="36000"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r>
              <a:rPr lang="en-US" sz="1800" b="1" smtClean="0">
                <a:solidFill>
                  <a:srgbClr val="FFFFFF"/>
                </a:solidFill>
                <a:cs typeface="Arial" charset="0"/>
              </a:rPr>
              <a:t>DCI</a:t>
            </a:r>
          </a:p>
        </p:txBody>
      </p:sp>
      <p:sp>
        <p:nvSpPr>
          <p:cNvPr id="6" name="ZoneTexte 20"/>
          <p:cNvSpPr txBox="1">
            <a:spLocks noChangeArrowheads="1"/>
          </p:cNvSpPr>
          <p:nvPr/>
        </p:nvSpPr>
        <p:spPr bwMode="auto">
          <a:xfrm>
            <a:off x="6005939" y="1828800"/>
            <a:ext cx="3096345" cy="792088"/>
          </a:xfrm>
          <a:prstGeom prst="rect">
            <a:avLst/>
          </a:prstGeom>
          <a:solidFill>
            <a:schemeClr val="tx1">
              <a:lumMod val="85000"/>
              <a:lumOff val="15000"/>
            </a:schemeClr>
          </a:solidFill>
          <a:ln>
            <a:headEnd/>
            <a:tailEnd/>
          </a:ln>
          <a:effectLst>
            <a:outerShdw blurRad="50800" dist="38100" dir="2700000" algn="tl" rotWithShape="0">
              <a:prstClr val="black">
                <a:alpha val="40000"/>
              </a:prstClr>
            </a:outerShdw>
          </a:effectLst>
        </p:spPr>
        <p:style>
          <a:lnRef idx="0">
            <a:schemeClr val="accent5"/>
          </a:lnRef>
          <a:fillRef idx="3">
            <a:schemeClr val="accent5"/>
          </a:fillRef>
          <a:effectRef idx="3">
            <a:schemeClr val="accent5"/>
          </a:effectRef>
          <a:fontRef idx="minor">
            <a:schemeClr val="lt1"/>
          </a:fontRef>
        </p:style>
        <p:txBody>
          <a:bodyPr lIns="36000" tIns="36000" rIns="36000" bIns="36000"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r>
              <a:rPr lang="en-US" sz="1800" b="1" smtClean="0">
                <a:solidFill>
                  <a:srgbClr val="FFFFFF"/>
                </a:solidFill>
                <a:cs typeface="Arial" charset="0"/>
              </a:rPr>
              <a:t>User applications</a:t>
            </a:r>
          </a:p>
        </p:txBody>
      </p:sp>
      <p:sp>
        <p:nvSpPr>
          <p:cNvPr id="7" name="Forme libre 18"/>
          <p:cNvSpPr/>
          <p:nvPr/>
        </p:nvSpPr>
        <p:spPr>
          <a:xfrm>
            <a:off x="6005939" y="2764904"/>
            <a:ext cx="1944217" cy="1296144"/>
          </a:xfrm>
          <a:custGeom>
            <a:avLst/>
            <a:gdLst>
              <a:gd name="connsiteX0" fmla="*/ 0 w 1819275"/>
              <a:gd name="connsiteY0" fmla="*/ 0 h 847725"/>
              <a:gd name="connsiteX1" fmla="*/ 1076325 w 1819275"/>
              <a:gd name="connsiteY1" fmla="*/ 19050 h 847725"/>
              <a:gd name="connsiteX2" fmla="*/ 1095375 w 1819275"/>
              <a:gd name="connsiteY2" fmla="*/ 457200 h 847725"/>
              <a:gd name="connsiteX3" fmla="*/ 1809750 w 1819275"/>
              <a:gd name="connsiteY3" fmla="*/ 485775 h 847725"/>
              <a:gd name="connsiteX4" fmla="*/ 1819275 w 1819275"/>
              <a:gd name="connsiteY4" fmla="*/ 847725 h 847725"/>
              <a:gd name="connsiteX5" fmla="*/ 104775 w 1819275"/>
              <a:gd name="connsiteY5" fmla="*/ 847725 h 847725"/>
              <a:gd name="connsiteX6" fmla="*/ 0 w 1819275"/>
              <a:gd name="connsiteY6" fmla="*/ 0 h 847725"/>
              <a:gd name="connsiteX0" fmla="*/ 0 w 1819275"/>
              <a:gd name="connsiteY0" fmla="*/ 0 h 847725"/>
              <a:gd name="connsiteX1" fmla="*/ 1076325 w 1819275"/>
              <a:gd name="connsiteY1" fmla="*/ 19050 h 847725"/>
              <a:gd name="connsiteX2" fmla="*/ 1095375 w 1819275"/>
              <a:gd name="connsiteY2" fmla="*/ 457200 h 847725"/>
              <a:gd name="connsiteX3" fmla="*/ 1809750 w 1819275"/>
              <a:gd name="connsiteY3" fmla="*/ 485775 h 847725"/>
              <a:gd name="connsiteX4" fmla="*/ 1819275 w 1819275"/>
              <a:gd name="connsiteY4" fmla="*/ 847725 h 847725"/>
              <a:gd name="connsiteX5" fmla="*/ 0 w 1819275"/>
              <a:gd name="connsiteY5" fmla="*/ 847725 h 847725"/>
              <a:gd name="connsiteX6" fmla="*/ 0 w 1819275"/>
              <a:gd name="connsiteY6" fmla="*/ 0 h 847725"/>
              <a:gd name="connsiteX0" fmla="*/ 0 w 1819275"/>
              <a:gd name="connsiteY0" fmla="*/ 0 h 847725"/>
              <a:gd name="connsiteX1" fmla="*/ 1076325 w 1819275"/>
              <a:gd name="connsiteY1" fmla="*/ 19050 h 847725"/>
              <a:gd name="connsiteX2" fmla="*/ 1133128 w 1819275"/>
              <a:gd name="connsiteY2" fmla="*/ 504056 h 847725"/>
              <a:gd name="connsiteX3" fmla="*/ 1809750 w 1819275"/>
              <a:gd name="connsiteY3" fmla="*/ 485775 h 847725"/>
              <a:gd name="connsiteX4" fmla="*/ 1819275 w 1819275"/>
              <a:gd name="connsiteY4" fmla="*/ 847725 h 847725"/>
              <a:gd name="connsiteX5" fmla="*/ 0 w 1819275"/>
              <a:gd name="connsiteY5" fmla="*/ 847725 h 847725"/>
              <a:gd name="connsiteX6" fmla="*/ 0 w 1819275"/>
              <a:gd name="connsiteY6" fmla="*/ 0 h 847725"/>
              <a:gd name="connsiteX0" fmla="*/ 0 w 1819275"/>
              <a:gd name="connsiteY0" fmla="*/ 0 h 847725"/>
              <a:gd name="connsiteX1" fmla="*/ 1076325 w 1819275"/>
              <a:gd name="connsiteY1" fmla="*/ 19050 h 847725"/>
              <a:gd name="connsiteX2" fmla="*/ 1061120 w 1819275"/>
              <a:gd name="connsiteY2" fmla="*/ 504056 h 847725"/>
              <a:gd name="connsiteX3" fmla="*/ 1809750 w 1819275"/>
              <a:gd name="connsiteY3" fmla="*/ 485775 h 847725"/>
              <a:gd name="connsiteX4" fmla="*/ 1819275 w 1819275"/>
              <a:gd name="connsiteY4" fmla="*/ 847725 h 847725"/>
              <a:gd name="connsiteX5" fmla="*/ 0 w 1819275"/>
              <a:gd name="connsiteY5" fmla="*/ 847725 h 847725"/>
              <a:gd name="connsiteX6" fmla="*/ 0 w 1819275"/>
              <a:gd name="connsiteY6" fmla="*/ 0 h 847725"/>
              <a:gd name="connsiteX0" fmla="*/ 0 w 1819275"/>
              <a:gd name="connsiteY0" fmla="*/ 0 h 847725"/>
              <a:gd name="connsiteX1" fmla="*/ 989112 w 1819275"/>
              <a:gd name="connsiteY1" fmla="*/ 0 h 847725"/>
              <a:gd name="connsiteX2" fmla="*/ 1061120 w 1819275"/>
              <a:gd name="connsiteY2" fmla="*/ 504056 h 847725"/>
              <a:gd name="connsiteX3" fmla="*/ 1809750 w 1819275"/>
              <a:gd name="connsiteY3" fmla="*/ 485775 h 847725"/>
              <a:gd name="connsiteX4" fmla="*/ 1819275 w 1819275"/>
              <a:gd name="connsiteY4" fmla="*/ 847725 h 847725"/>
              <a:gd name="connsiteX5" fmla="*/ 0 w 1819275"/>
              <a:gd name="connsiteY5" fmla="*/ 847725 h 847725"/>
              <a:gd name="connsiteX6" fmla="*/ 0 w 1819275"/>
              <a:gd name="connsiteY6" fmla="*/ 0 h 847725"/>
              <a:gd name="connsiteX0" fmla="*/ 0 w 1819275"/>
              <a:gd name="connsiteY0" fmla="*/ 0 h 847725"/>
              <a:gd name="connsiteX1" fmla="*/ 989112 w 1819275"/>
              <a:gd name="connsiteY1" fmla="*/ 0 h 847725"/>
              <a:gd name="connsiteX2" fmla="*/ 989112 w 1819275"/>
              <a:gd name="connsiteY2" fmla="*/ 504056 h 847725"/>
              <a:gd name="connsiteX3" fmla="*/ 1809750 w 1819275"/>
              <a:gd name="connsiteY3" fmla="*/ 485775 h 847725"/>
              <a:gd name="connsiteX4" fmla="*/ 1819275 w 1819275"/>
              <a:gd name="connsiteY4" fmla="*/ 847725 h 847725"/>
              <a:gd name="connsiteX5" fmla="*/ 0 w 1819275"/>
              <a:gd name="connsiteY5" fmla="*/ 847725 h 847725"/>
              <a:gd name="connsiteX6" fmla="*/ 0 w 1819275"/>
              <a:gd name="connsiteY6" fmla="*/ 0 h 847725"/>
              <a:gd name="connsiteX0" fmla="*/ 0 w 1819275"/>
              <a:gd name="connsiteY0" fmla="*/ 0 h 847725"/>
              <a:gd name="connsiteX1" fmla="*/ 989112 w 1819275"/>
              <a:gd name="connsiteY1" fmla="*/ 0 h 847725"/>
              <a:gd name="connsiteX2" fmla="*/ 989112 w 1819275"/>
              <a:gd name="connsiteY2" fmla="*/ 504056 h 847725"/>
              <a:gd name="connsiteX3" fmla="*/ 1819275 w 1819275"/>
              <a:gd name="connsiteY3" fmla="*/ 504056 h 847725"/>
              <a:gd name="connsiteX4" fmla="*/ 1819275 w 1819275"/>
              <a:gd name="connsiteY4" fmla="*/ 847725 h 847725"/>
              <a:gd name="connsiteX5" fmla="*/ 0 w 1819275"/>
              <a:gd name="connsiteY5" fmla="*/ 847725 h 847725"/>
              <a:gd name="connsiteX6" fmla="*/ 0 w 1819275"/>
              <a:gd name="connsiteY6" fmla="*/ 0 h 847725"/>
              <a:gd name="connsiteX0" fmla="*/ 0 w 1819275"/>
              <a:gd name="connsiteY0" fmla="*/ 0 h 847725"/>
              <a:gd name="connsiteX1" fmla="*/ 989112 w 1819275"/>
              <a:gd name="connsiteY1" fmla="*/ 0 h 847725"/>
              <a:gd name="connsiteX2" fmla="*/ 989112 w 1819275"/>
              <a:gd name="connsiteY2" fmla="*/ 504056 h 847725"/>
              <a:gd name="connsiteX3" fmla="*/ 1819275 w 1819275"/>
              <a:gd name="connsiteY3" fmla="*/ 504056 h 847725"/>
              <a:gd name="connsiteX4" fmla="*/ 1819275 w 1819275"/>
              <a:gd name="connsiteY4" fmla="*/ 847725 h 847725"/>
              <a:gd name="connsiteX5" fmla="*/ 0 w 1819275"/>
              <a:gd name="connsiteY5" fmla="*/ 847725 h 847725"/>
              <a:gd name="connsiteX6" fmla="*/ 0 w 1819275"/>
              <a:gd name="connsiteY6" fmla="*/ 0 h 847725"/>
              <a:gd name="connsiteX0" fmla="*/ 0 w 1819275"/>
              <a:gd name="connsiteY0" fmla="*/ 0 h 847725"/>
              <a:gd name="connsiteX1" fmla="*/ 989112 w 1819275"/>
              <a:gd name="connsiteY1" fmla="*/ 0 h 847725"/>
              <a:gd name="connsiteX2" fmla="*/ 989112 w 1819275"/>
              <a:gd name="connsiteY2" fmla="*/ 432048 h 847725"/>
              <a:gd name="connsiteX3" fmla="*/ 1819275 w 1819275"/>
              <a:gd name="connsiteY3" fmla="*/ 504056 h 847725"/>
              <a:gd name="connsiteX4" fmla="*/ 1819275 w 1819275"/>
              <a:gd name="connsiteY4" fmla="*/ 847725 h 847725"/>
              <a:gd name="connsiteX5" fmla="*/ 0 w 1819275"/>
              <a:gd name="connsiteY5" fmla="*/ 847725 h 847725"/>
              <a:gd name="connsiteX6" fmla="*/ 0 w 1819275"/>
              <a:gd name="connsiteY6" fmla="*/ 0 h 847725"/>
              <a:gd name="connsiteX0" fmla="*/ 0 w 1819275"/>
              <a:gd name="connsiteY0" fmla="*/ 0 h 847725"/>
              <a:gd name="connsiteX1" fmla="*/ 989112 w 1819275"/>
              <a:gd name="connsiteY1" fmla="*/ 0 h 847725"/>
              <a:gd name="connsiteX2" fmla="*/ 989112 w 1819275"/>
              <a:gd name="connsiteY2" fmla="*/ 432048 h 847725"/>
              <a:gd name="connsiteX3" fmla="*/ 1819275 w 1819275"/>
              <a:gd name="connsiteY3" fmla="*/ 432048 h 847725"/>
              <a:gd name="connsiteX4" fmla="*/ 1819275 w 1819275"/>
              <a:gd name="connsiteY4" fmla="*/ 847725 h 847725"/>
              <a:gd name="connsiteX5" fmla="*/ 0 w 1819275"/>
              <a:gd name="connsiteY5" fmla="*/ 847725 h 847725"/>
              <a:gd name="connsiteX6" fmla="*/ 0 w 1819275"/>
              <a:gd name="connsiteY6" fmla="*/ 0 h 847725"/>
              <a:gd name="connsiteX0" fmla="*/ 0 w 1819275"/>
              <a:gd name="connsiteY0" fmla="*/ 108012 h 955737"/>
              <a:gd name="connsiteX1" fmla="*/ 1008112 w 1819275"/>
              <a:gd name="connsiteY1" fmla="*/ 0 h 955737"/>
              <a:gd name="connsiteX2" fmla="*/ 989112 w 1819275"/>
              <a:gd name="connsiteY2" fmla="*/ 540060 h 955737"/>
              <a:gd name="connsiteX3" fmla="*/ 1819275 w 1819275"/>
              <a:gd name="connsiteY3" fmla="*/ 540060 h 955737"/>
              <a:gd name="connsiteX4" fmla="*/ 1819275 w 1819275"/>
              <a:gd name="connsiteY4" fmla="*/ 955737 h 955737"/>
              <a:gd name="connsiteX5" fmla="*/ 0 w 1819275"/>
              <a:gd name="connsiteY5" fmla="*/ 955737 h 955737"/>
              <a:gd name="connsiteX6" fmla="*/ 0 w 1819275"/>
              <a:gd name="connsiteY6" fmla="*/ 108012 h 955737"/>
              <a:gd name="connsiteX0" fmla="*/ 0 w 1819275"/>
              <a:gd name="connsiteY0" fmla="*/ 108012 h 955737"/>
              <a:gd name="connsiteX1" fmla="*/ 1008112 w 1819275"/>
              <a:gd name="connsiteY1" fmla="*/ 0 h 955737"/>
              <a:gd name="connsiteX2" fmla="*/ 1008112 w 1819275"/>
              <a:gd name="connsiteY2" fmla="*/ 540060 h 955737"/>
              <a:gd name="connsiteX3" fmla="*/ 1819275 w 1819275"/>
              <a:gd name="connsiteY3" fmla="*/ 540060 h 955737"/>
              <a:gd name="connsiteX4" fmla="*/ 1819275 w 1819275"/>
              <a:gd name="connsiteY4" fmla="*/ 955737 h 955737"/>
              <a:gd name="connsiteX5" fmla="*/ 0 w 1819275"/>
              <a:gd name="connsiteY5" fmla="*/ 955737 h 955737"/>
              <a:gd name="connsiteX6" fmla="*/ 0 w 1819275"/>
              <a:gd name="connsiteY6" fmla="*/ 108012 h 955737"/>
              <a:gd name="connsiteX0" fmla="*/ 0 w 1819275"/>
              <a:gd name="connsiteY0" fmla="*/ 0 h 955737"/>
              <a:gd name="connsiteX1" fmla="*/ 1008112 w 1819275"/>
              <a:gd name="connsiteY1" fmla="*/ 0 h 955737"/>
              <a:gd name="connsiteX2" fmla="*/ 1008112 w 1819275"/>
              <a:gd name="connsiteY2" fmla="*/ 540060 h 955737"/>
              <a:gd name="connsiteX3" fmla="*/ 1819275 w 1819275"/>
              <a:gd name="connsiteY3" fmla="*/ 540060 h 955737"/>
              <a:gd name="connsiteX4" fmla="*/ 1819275 w 1819275"/>
              <a:gd name="connsiteY4" fmla="*/ 955737 h 955737"/>
              <a:gd name="connsiteX5" fmla="*/ 0 w 1819275"/>
              <a:gd name="connsiteY5" fmla="*/ 955737 h 955737"/>
              <a:gd name="connsiteX6" fmla="*/ 0 w 1819275"/>
              <a:gd name="connsiteY6" fmla="*/ 0 h 955737"/>
              <a:gd name="connsiteX0" fmla="*/ 0 w 1819275"/>
              <a:gd name="connsiteY0" fmla="*/ 0 h 955737"/>
              <a:gd name="connsiteX1" fmla="*/ 1008112 w 1819275"/>
              <a:gd name="connsiteY1" fmla="*/ 0 h 955737"/>
              <a:gd name="connsiteX2" fmla="*/ 1008112 w 1819275"/>
              <a:gd name="connsiteY2" fmla="*/ 540060 h 955737"/>
              <a:gd name="connsiteX3" fmla="*/ 1819275 w 1819275"/>
              <a:gd name="connsiteY3" fmla="*/ 540060 h 955737"/>
              <a:gd name="connsiteX4" fmla="*/ 1819275 w 1819275"/>
              <a:gd name="connsiteY4" fmla="*/ 955737 h 955737"/>
              <a:gd name="connsiteX5" fmla="*/ 0 w 1819275"/>
              <a:gd name="connsiteY5" fmla="*/ 955737 h 955737"/>
              <a:gd name="connsiteX6" fmla="*/ 0 w 1819275"/>
              <a:gd name="connsiteY6" fmla="*/ 0 h 955737"/>
              <a:gd name="connsiteX0" fmla="*/ 0 w 1819275"/>
              <a:gd name="connsiteY0" fmla="*/ 0 h 955737"/>
              <a:gd name="connsiteX1" fmla="*/ 1008112 w 1819275"/>
              <a:gd name="connsiteY1" fmla="*/ 0 h 955737"/>
              <a:gd name="connsiteX2" fmla="*/ 1008112 w 1819275"/>
              <a:gd name="connsiteY2" fmla="*/ 540060 h 955737"/>
              <a:gd name="connsiteX3" fmla="*/ 1819275 w 1819275"/>
              <a:gd name="connsiteY3" fmla="*/ 540060 h 955737"/>
              <a:gd name="connsiteX4" fmla="*/ 1819275 w 1819275"/>
              <a:gd name="connsiteY4" fmla="*/ 955737 h 955737"/>
              <a:gd name="connsiteX5" fmla="*/ 0 w 1819275"/>
              <a:gd name="connsiteY5" fmla="*/ 955737 h 955737"/>
              <a:gd name="connsiteX6" fmla="*/ 0 w 1819275"/>
              <a:gd name="connsiteY6" fmla="*/ 0 h 955737"/>
              <a:gd name="connsiteX0" fmla="*/ 0 w 1819275"/>
              <a:gd name="connsiteY0" fmla="*/ 0 h 955737"/>
              <a:gd name="connsiteX1" fmla="*/ 1008112 w 1819275"/>
              <a:gd name="connsiteY1" fmla="*/ 0 h 955737"/>
              <a:gd name="connsiteX2" fmla="*/ 1008112 w 1819275"/>
              <a:gd name="connsiteY2" fmla="*/ 540060 h 955737"/>
              <a:gd name="connsiteX3" fmla="*/ 1798560 w 1819275"/>
              <a:gd name="connsiteY3" fmla="*/ 540060 h 955737"/>
              <a:gd name="connsiteX4" fmla="*/ 1819275 w 1819275"/>
              <a:gd name="connsiteY4" fmla="*/ 955737 h 955737"/>
              <a:gd name="connsiteX5" fmla="*/ 0 w 1819275"/>
              <a:gd name="connsiteY5" fmla="*/ 955737 h 955737"/>
              <a:gd name="connsiteX6" fmla="*/ 0 w 1819275"/>
              <a:gd name="connsiteY6" fmla="*/ 0 h 955737"/>
              <a:gd name="connsiteX0" fmla="*/ 0 w 1798560"/>
              <a:gd name="connsiteY0" fmla="*/ 0 h 955737"/>
              <a:gd name="connsiteX1" fmla="*/ 1008112 w 1798560"/>
              <a:gd name="connsiteY1" fmla="*/ 0 h 955737"/>
              <a:gd name="connsiteX2" fmla="*/ 1008112 w 1798560"/>
              <a:gd name="connsiteY2" fmla="*/ 540060 h 955737"/>
              <a:gd name="connsiteX3" fmla="*/ 1798560 w 1798560"/>
              <a:gd name="connsiteY3" fmla="*/ 540060 h 955737"/>
              <a:gd name="connsiteX4" fmla="*/ 1798560 w 1798560"/>
              <a:gd name="connsiteY4" fmla="*/ 955737 h 955737"/>
              <a:gd name="connsiteX5" fmla="*/ 0 w 1798560"/>
              <a:gd name="connsiteY5" fmla="*/ 955737 h 955737"/>
              <a:gd name="connsiteX6" fmla="*/ 0 w 1798560"/>
              <a:gd name="connsiteY6" fmla="*/ 0 h 955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8560" h="955737">
                <a:moveTo>
                  <a:pt x="0" y="0"/>
                </a:moveTo>
                <a:lnTo>
                  <a:pt x="1008112" y="0"/>
                </a:lnTo>
                <a:lnTo>
                  <a:pt x="1008112" y="540060"/>
                </a:lnTo>
                <a:lnTo>
                  <a:pt x="1798560" y="540060"/>
                </a:lnTo>
                <a:lnTo>
                  <a:pt x="1798560" y="955737"/>
                </a:lnTo>
                <a:lnTo>
                  <a:pt x="0" y="955737"/>
                </a:lnTo>
                <a:lnTo>
                  <a:pt x="0" y="0"/>
                </a:lnTo>
                <a:close/>
              </a:path>
            </a:pathLst>
          </a:custGeom>
          <a:solidFill>
            <a:schemeClr val="tx2">
              <a:lumMod val="60000"/>
              <a:lumOff val="40000"/>
            </a:schemeClr>
          </a:solidFill>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fr-FR" sz="1100" b="1">
              <a:latin typeface="Arial" pitchFamily="34" charset="0"/>
              <a:cs typeface="Arial" pitchFamily="34" charset="0"/>
            </a:endParaRPr>
          </a:p>
        </p:txBody>
      </p:sp>
      <p:sp>
        <p:nvSpPr>
          <p:cNvPr id="21520" name="ZoneTexte 20"/>
          <p:cNvSpPr txBox="1">
            <a:spLocks noChangeArrowheads="1"/>
          </p:cNvSpPr>
          <p:nvPr/>
        </p:nvSpPr>
        <p:spPr bwMode="auto">
          <a:xfrm>
            <a:off x="7158038" y="2744788"/>
            <a:ext cx="18272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fr-FR" b="1">
                <a:solidFill>
                  <a:schemeClr val="bg1"/>
                </a:solidFill>
              </a:rPr>
              <a:t>VRC execution</a:t>
            </a:r>
          </a:p>
        </p:txBody>
      </p:sp>
      <p:sp>
        <p:nvSpPr>
          <p:cNvPr id="21521" name="ZoneTexte 21"/>
          <p:cNvSpPr txBox="1">
            <a:spLocks noChangeArrowheads="1"/>
          </p:cNvSpPr>
          <p:nvPr/>
        </p:nvSpPr>
        <p:spPr bwMode="auto">
          <a:xfrm>
            <a:off x="7445375" y="3027363"/>
            <a:ext cx="169862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fr-FR" b="1">
                <a:solidFill>
                  <a:schemeClr val="bg1"/>
                </a:solidFill>
              </a:rPr>
              <a:t>environments</a:t>
            </a:r>
          </a:p>
        </p:txBody>
      </p:sp>
      <p:sp>
        <p:nvSpPr>
          <p:cNvPr id="10" name="ZoneTexte 20"/>
          <p:cNvSpPr txBox="1">
            <a:spLocks noChangeArrowheads="1"/>
          </p:cNvSpPr>
          <p:nvPr/>
        </p:nvSpPr>
        <p:spPr bwMode="auto">
          <a:xfrm>
            <a:off x="6005939" y="4191000"/>
            <a:ext cx="3096346" cy="425152"/>
          </a:xfrm>
          <a:prstGeom prst="rect">
            <a:avLst/>
          </a:prstGeom>
          <a:solidFill>
            <a:schemeClr val="tx1">
              <a:lumMod val="85000"/>
              <a:lumOff val="15000"/>
            </a:schemeClr>
          </a:solidFill>
          <a:ln>
            <a:headEnd/>
            <a:tailEnd/>
          </a:ln>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36000" tIns="36000" rIns="36000" bIns="36000"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r>
              <a:rPr lang="en-US" sz="1800" b="1" smtClean="0">
                <a:solidFill>
                  <a:srgbClr val="FFFFFF"/>
                </a:solidFill>
                <a:cs typeface="Arial" charset="0"/>
              </a:rPr>
              <a:t>Operations</a:t>
            </a:r>
          </a:p>
        </p:txBody>
      </p:sp>
      <p:sp>
        <p:nvSpPr>
          <p:cNvPr id="21525" name="ZoneTexte 22"/>
          <p:cNvSpPr txBox="1">
            <a:spLocks noChangeArrowheads="1"/>
          </p:cNvSpPr>
          <p:nvPr/>
        </p:nvSpPr>
        <p:spPr bwMode="auto">
          <a:xfrm>
            <a:off x="5942013" y="2971800"/>
            <a:ext cx="11842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fr-FR" b="1">
                <a:solidFill>
                  <a:schemeClr val="bg1"/>
                </a:solidFill>
              </a:rPr>
              <a:t>LSGC</a:t>
            </a:r>
          </a:p>
          <a:p>
            <a:pPr algn="ctr" eaLnBrk="1" hangingPunct="1"/>
            <a:r>
              <a:rPr lang="fr-FR" b="1">
                <a:solidFill>
                  <a:schemeClr val="bg1"/>
                </a:solidFill>
              </a:rPr>
              <a:t>technical</a:t>
            </a:r>
          </a:p>
          <a:p>
            <a:pPr algn="ctr" eaLnBrk="1" hangingPunct="1"/>
            <a:r>
              <a:rPr lang="fr-FR" b="1">
                <a:solidFill>
                  <a:schemeClr val="bg1"/>
                </a:solidFill>
              </a:rPr>
              <a:t>team</a:t>
            </a:r>
          </a:p>
        </p:txBody>
      </p:sp>
      <p:sp>
        <p:nvSpPr>
          <p:cNvPr id="21526" name="Content Placeholder 2"/>
          <p:cNvSpPr txBox="1">
            <a:spLocks/>
          </p:cNvSpPr>
          <p:nvPr/>
        </p:nvSpPr>
        <p:spPr bwMode="auto">
          <a:xfrm>
            <a:off x="76200" y="4359275"/>
            <a:ext cx="8928100" cy="227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20000"/>
              </a:spcBef>
              <a:buFont typeface="Arial" pitchFamily="34" charset="0"/>
              <a:buChar char="•"/>
            </a:pPr>
            <a:r>
              <a:rPr lang="en-US" sz="3200">
                <a:solidFill>
                  <a:srgbClr val="01ADF0"/>
                </a:solidFill>
                <a:latin typeface="Calibri" pitchFamily="34" charset="0"/>
              </a:rPr>
              <a:t>Resources consumption in 2011</a:t>
            </a:r>
          </a:p>
          <a:p>
            <a:pPr lvl="1" eaLnBrk="1" hangingPunct="1">
              <a:spcBef>
                <a:spcPct val="20000"/>
              </a:spcBef>
              <a:buFont typeface="Arial" pitchFamily="34" charset="0"/>
              <a:buChar char="–"/>
            </a:pPr>
            <a:r>
              <a:rPr lang="en-US" sz="2800">
                <a:latin typeface="Calibri" pitchFamily="34" charset="0"/>
              </a:rPr>
              <a:t>4.2 Mjobs = 1600 norm. CPU years</a:t>
            </a:r>
          </a:p>
          <a:p>
            <a:pPr lvl="1" eaLnBrk="1" hangingPunct="1">
              <a:spcBef>
                <a:spcPct val="20000"/>
              </a:spcBef>
              <a:buFont typeface="Arial" pitchFamily="34" charset="0"/>
              <a:buChar char="–"/>
            </a:pPr>
            <a:r>
              <a:rPr lang="en-US" sz="2800">
                <a:latin typeface="Calibri" pitchFamily="34" charset="0"/>
              </a:rPr>
              <a:t>2 PB of data</a:t>
            </a:r>
          </a:p>
          <a:p>
            <a:pPr lvl="1" eaLnBrk="1" hangingPunct="1">
              <a:spcBef>
                <a:spcPct val="20000"/>
              </a:spcBef>
              <a:buFont typeface="Arial" pitchFamily="34" charset="0"/>
              <a:buChar char="–"/>
            </a:pPr>
            <a:r>
              <a:rPr lang="en-US" sz="2800">
                <a:latin typeface="Calibri" pitchFamily="34" charset="0"/>
              </a:rPr>
              <a:t>200+ active users (lot of small experiments)</a:t>
            </a:r>
          </a:p>
          <a:p>
            <a:pPr lvl="1" eaLnBrk="1" hangingPunct="1">
              <a:spcBef>
                <a:spcPct val="20000"/>
              </a:spcBef>
              <a:buFont typeface="Arial" pitchFamily="34" charset="0"/>
              <a:buChar char="–"/>
            </a:pPr>
            <a:endParaRPr lang="en-US" sz="2800">
              <a:latin typeface="Calibri" pitchFamily="34" charset="0"/>
            </a:endParaRPr>
          </a:p>
        </p:txBody>
      </p:sp>
      <p:sp>
        <p:nvSpPr>
          <p:cNvPr id="3" name="Espace réservé du numéro de diapositive 2"/>
          <p:cNvSpPr>
            <a:spLocks noGrp="1"/>
          </p:cNvSpPr>
          <p:nvPr>
            <p:ph type="sldNum" sz="quarter" idx="12"/>
          </p:nvPr>
        </p:nvSpPr>
        <p:spPr/>
        <p:txBody>
          <a:bodyPr/>
          <a:lstStyle/>
          <a:p>
            <a:pPr>
              <a:defRPr/>
            </a:pPr>
            <a:fld id="{759F2EBE-737C-4524-8B0C-433799F1C55A}" type="slidenum">
              <a:rPr lang="fr-FR" smtClean="0"/>
              <a:pPr>
                <a:defRPr/>
              </a:pPr>
              <a:t>63</a:t>
            </a:fld>
            <a:endParaRPr lang="fr-FR"/>
          </a:p>
        </p:txBody>
      </p:sp>
      <p:sp>
        <p:nvSpPr>
          <p:cNvPr id="8" name="Espace réservé du pied de page 7"/>
          <p:cNvSpPr>
            <a:spLocks noGrp="1"/>
          </p:cNvSpPr>
          <p:nvPr>
            <p:ph type="ftr" sz="quarter" idx="11"/>
          </p:nvPr>
        </p:nvSpPr>
        <p:spPr/>
        <p:txBody>
          <a:bodyPr/>
          <a:lstStyle/>
          <a:p>
            <a:pPr>
              <a:defRPr/>
            </a:pPr>
            <a:r>
              <a:rPr lang="fr-FR" smtClean="0"/>
              <a:t>France Grilles IAC - April  2012 - Paris </a:t>
            </a:r>
            <a:endParaRPr lang="fr-F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GB" dirty="0" smtClean="0">
                <a:effectLst>
                  <a:outerShdw blurRad="38100" dist="38100" dir="2700000" algn="tl">
                    <a:srgbClr val="C0C0C0"/>
                  </a:outerShdw>
                </a:effectLst>
                <a:latin typeface="Arial" charset="0"/>
              </a:rPr>
              <a:t>LSGC connection with operations</a:t>
            </a:r>
          </a:p>
        </p:txBody>
      </p:sp>
      <p:sp>
        <p:nvSpPr>
          <p:cNvPr id="22531" name="Content Placeholder 2"/>
          <p:cNvSpPr>
            <a:spLocks noGrp="1"/>
          </p:cNvSpPr>
          <p:nvPr>
            <p:ph idx="1"/>
          </p:nvPr>
        </p:nvSpPr>
        <p:spPr>
          <a:xfrm>
            <a:off x="107950" y="1722438"/>
            <a:ext cx="8928100" cy="639762"/>
          </a:xfrm>
        </p:spPr>
        <p:txBody>
          <a:bodyPr/>
          <a:lstStyle/>
          <a:p>
            <a:pPr eaLnBrk="1" hangingPunct="1"/>
            <a:r>
              <a:rPr lang="en-GB" dirty="0" smtClean="0">
                <a:ea typeface="ＭＳ Ｐゴシック" pitchFamily="34" charset="-128"/>
              </a:rPr>
              <a:t>~500 GGUS tickets handled last year</a:t>
            </a:r>
          </a:p>
        </p:txBody>
      </p:sp>
      <p:pic>
        <p:nvPicPr>
          <p:cNvPr id="2253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438400"/>
            <a:ext cx="6616700" cy="422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à coins arrondis 7"/>
          <p:cNvSpPr>
            <a:spLocks noChangeArrowheads="1"/>
          </p:cNvSpPr>
          <p:nvPr/>
        </p:nvSpPr>
        <p:spPr bwMode="auto">
          <a:xfrm>
            <a:off x="4503738" y="3276600"/>
            <a:ext cx="1439862" cy="863600"/>
          </a:xfrm>
          <a:prstGeom prst="wedgeRoundRectCallout">
            <a:avLst>
              <a:gd name="adj1" fmla="val 95190"/>
              <a:gd name="adj2" fmla="val 92824"/>
              <a:gd name="adj3" fmla="val 16667"/>
            </a:avLst>
          </a:prstGeom>
          <a:gradFill rotWithShape="1">
            <a:gsLst>
              <a:gs pos="0">
                <a:srgbClr val="FFE5E5"/>
              </a:gs>
              <a:gs pos="64999">
                <a:srgbClr val="FFBEBD"/>
              </a:gs>
              <a:gs pos="100000">
                <a:srgbClr val="FFA2A1"/>
              </a:gs>
            </a:gsLst>
            <a:lin ang="5400000" scaled="1"/>
          </a:gradFill>
          <a:ln w="9525">
            <a:solidFill>
              <a:srgbClr val="BE4B48"/>
            </a:solidFill>
            <a:miter lim="800000"/>
            <a:headEnd/>
            <a:tailEnd/>
          </a:ln>
          <a:effectLst>
            <a:outerShdw blurRad="40000" dist="20000" dir="5400000" rotWithShape="0">
              <a:srgbClr val="808080">
                <a:alpha val="37999"/>
              </a:srgbClr>
            </a:outerShdw>
          </a:effectLst>
        </p:spPr>
        <p:txBody>
          <a:bodyPr anchor="ctr"/>
          <a:lstStyle/>
          <a:p>
            <a:pPr algn="ctr">
              <a:defRPr/>
            </a:pPr>
            <a:r>
              <a:rPr lang="fr-FR">
                <a:solidFill>
                  <a:srgbClr val="000000"/>
                </a:solidFill>
                <a:latin typeface="Calibri" charset="0"/>
                <a:ea typeface="ＭＳ Ｐゴシック" charset="-128"/>
                <a:cs typeface="+mn-cs"/>
              </a:rPr>
              <a:t>Start </a:t>
            </a:r>
            <a:br>
              <a:rPr lang="fr-FR">
                <a:solidFill>
                  <a:srgbClr val="000000"/>
                </a:solidFill>
                <a:latin typeface="Calibri" charset="0"/>
                <a:ea typeface="ＭＳ Ｐゴシック" charset="-128"/>
                <a:cs typeface="+mn-cs"/>
              </a:rPr>
            </a:br>
            <a:r>
              <a:rPr lang="fr-FR">
                <a:solidFill>
                  <a:srgbClr val="000000"/>
                </a:solidFill>
                <a:latin typeface="Calibri" charset="0"/>
                <a:ea typeface="ＭＳ Ｐゴシック" charset="-128"/>
                <a:cs typeface="+mn-cs"/>
              </a:rPr>
              <a:t>monitoring CEs</a:t>
            </a:r>
          </a:p>
        </p:txBody>
      </p:sp>
      <p:sp>
        <p:nvSpPr>
          <p:cNvPr id="6" name="Rectangle à coins arrondis 8"/>
          <p:cNvSpPr>
            <a:spLocks noChangeArrowheads="1"/>
          </p:cNvSpPr>
          <p:nvPr/>
        </p:nvSpPr>
        <p:spPr bwMode="auto">
          <a:xfrm>
            <a:off x="5113338" y="2286000"/>
            <a:ext cx="1439862" cy="863600"/>
          </a:xfrm>
          <a:prstGeom prst="wedgeRoundRectCallout">
            <a:avLst>
              <a:gd name="adj1" fmla="val 102611"/>
              <a:gd name="adj2" fmla="val 57093"/>
              <a:gd name="adj3" fmla="val 16667"/>
            </a:avLst>
          </a:prstGeom>
          <a:gradFill rotWithShape="1">
            <a:gsLst>
              <a:gs pos="0">
                <a:srgbClr val="FFE5E5"/>
              </a:gs>
              <a:gs pos="64999">
                <a:srgbClr val="FFBEBD"/>
              </a:gs>
              <a:gs pos="100000">
                <a:srgbClr val="FFA2A1"/>
              </a:gs>
            </a:gsLst>
            <a:lin ang="5400000" scaled="1"/>
          </a:gradFill>
          <a:ln w="9525">
            <a:solidFill>
              <a:srgbClr val="BE4B48"/>
            </a:solidFill>
            <a:miter lim="800000"/>
            <a:headEnd/>
            <a:tailEnd/>
          </a:ln>
          <a:effectLst>
            <a:outerShdw blurRad="40000" dist="20000" dir="5400000" rotWithShape="0">
              <a:srgbClr val="808080">
                <a:alpha val="37999"/>
              </a:srgbClr>
            </a:outerShdw>
          </a:effectLst>
        </p:spPr>
        <p:txBody>
          <a:bodyPr anchor="ctr"/>
          <a:lstStyle/>
          <a:p>
            <a:pPr algn="ctr">
              <a:defRPr/>
            </a:pPr>
            <a:r>
              <a:rPr lang="fr-FR">
                <a:solidFill>
                  <a:srgbClr val="000000"/>
                </a:solidFill>
                <a:latin typeface="Calibri" charset="0"/>
                <a:ea typeface="ＭＳ Ｐゴシック" charset="-128"/>
                <a:cs typeface="+mn-cs"/>
              </a:rPr>
              <a:t>Start </a:t>
            </a:r>
            <a:br>
              <a:rPr lang="fr-FR">
                <a:solidFill>
                  <a:srgbClr val="000000"/>
                </a:solidFill>
                <a:latin typeface="Calibri" charset="0"/>
                <a:ea typeface="ＭＳ Ｐゴシック" charset="-128"/>
                <a:cs typeface="+mn-cs"/>
              </a:rPr>
            </a:br>
            <a:r>
              <a:rPr lang="fr-FR">
                <a:solidFill>
                  <a:srgbClr val="000000"/>
                </a:solidFill>
                <a:latin typeface="Calibri" charset="0"/>
                <a:ea typeface="ＭＳ Ｐゴシック" charset="-128"/>
                <a:cs typeface="+mn-cs"/>
              </a:rPr>
              <a:t>monitoring WMSs</a:t>
            </a:r>
          </a:p>
        </p:txBody>
      </p:sp>
      <p:sp>
        <p:nvSpPr>
          <p:cNvPr id="7" name="Rectangle à coins arrondis 9"/>
          <p:cNvSpPr>
            <a:spLocks noChangeArrowheads="1"/>
          </p:cNvSpPr>
          <p:nvPr/>
        </p:nvSpPr>
        <p:spPr bwMode="auto">
          <a:xfrm>
            <a:off x="7620000" y="2209800"/>
            <a:ext cx="1447800" cy="863600"/>
          </a:xfrm>
          <a:prstGeom prst="wedgeRoundRectCallout">
            <a:avLst>
              <a:gd name="adj1" fmla="val -69449"/>
              <a:gd name="adj2" fmla="val 157417"/>
              <a:gd name="adj3" fmla="val 16667"/>
            </a:avLst>
          </a:prstGeom>
          <a:gradFill rotWithShape="1">
            <a:gsLst>
              <a:gs pos="0">
                <a:srgbClr val="FFE5E5"/>
              </a:gs>
              <a:gs pos="64999">
                <a:srgbClr val="FFBEBD"/>
              </a:gs>
              <a:gs pos="100000">
                <a:srgbClr val="FFA2A1"/>
              </a:gs>
            </a:gsLst>
            <a:lin ang="5400000" scaled="1"/>
          </a:gradFill>
          <a:ln w="9525">
            <a:solidFill>
              <a:srgbClr val="BE4B48"/>
            </a:solidFill>
            <a:miter lim="800000"/>
            <a:headEnd/>
            <a:tailEnd/>
          </a:ln>
          <a:effectLst>
            <a:outerShdw blurRad="40000" dist="20000" dir="5400000" rotWithShape="0">
              <a:srgbClr val="808080">
                <a:alpha val="37999"/>
              </a:srgbClr>
            </a:outerShdw>
          </a:effectLst>
        </p:spPr>
        <p:txBody>
          <a:bodyPr anchor="ctr"/>
          <a:lstStyle/>
          <a:p>
            <a:pPr algn="ctr">
              <a:defRPr/>
            </a:pPr>
            <a:r>
              <a:rPr lang="fr-FR">
                <a:solidFill>
                  <a:srgbClr val="000000"/>
                </a:solidFill>
                <a:latin typeface="Calibri" charset="0"/>
                <a:ea typeface="ＭＳ Ｐゴシック" charset="-128"/>
                <a:cs typeface="+mn-cs"/>
              </a:rPr>
              <a:t>Full SEs, fix</a:t>
            </a:r>
            <a:br>
              <a:rPr lang="fr-FR">
                <a:solidFill>
                  <a:srgbClr val="000000"/>
                </a:solidFill>
                <a:latin typeface="Calibri" charset="0"/>
                <a:ea typeface="ＭＳ Ｐゴシック" charset="-128"/>
                <a:cs typeface="+mn-cs"/>
              </a:rPr>
            </a:br>
            <a:r>
              <a:rPr lang="fr-FR">
                <a:solidFill>
                  <a:srgbClr val="000000"/>
                </a:solidFill>
                <a:latin typeface="Calibri" charset="0"/>
                <a:ea typeface="ＭＳ Ｐゴシック" charset="-128"/>
                <a:cs typeface="+mn-cs"/>
              </a:rPr>
              <a:t>published data</a:t>
            </a:r>
          </a:p>
        </p:txBody>
      </p:sp>
      <p:sp>
        <p:nvSpPr>
          <p:cNvPr id="22536" name="Content Placeholder 2"/>
          <p:cNvSpPr txBox="1">
            <a:spLocks/>
          </p:cNvSpPr>
          <p:nvPr/>
        </p:nvSpPr>
        <p:spPr bwMode="auto">
          <a:xfrm>
            <a:off x="-457200" y="2286000"/>
            <a:ext cx="2819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lvl="1" eaLnBrk="1" hangingPunct="1">
              <a:spcBef>
                <a:spcPct val="20000"/>
              </a:spcBef>
              <a:buFont typeface="Arial" pitchFamily="34" charset="0"/>
              <a:buChar char="–"/>
            </a:pPr>
            <a:r>
              <a:rPr lang="en-US" sz="2400">
                <a:latin typeface="Calibri" pitchFamily="34" charset="0"/>
              </a:rPr>
              <a:t>Currently cleaning up 8 years of activity (left users and obsolete data; site resources configuration and availability…)</a:t>
            </a:r>
          </a:p>
        </p:txBody>
      </p:sp>
      <p:sp>
        <p:nvSpPr>
          <p:cNvPr id="3" name="Espace réservé du numéro de diapositive 2"/>
          <p:cNvSpPr>
            <a:spLocks noGrp="1"/>
          </p:cNvSpPr>
          <p:nvPr>
            <p:ph type="sldNum" sz="quarter" idx="12"/>
          </p:nvPr>
        </p:nvSpPr>
        <p:spPr/>
        <p:txBody>
          <a:bodyPr/>
          <a:lstStyle/>
          <a:p>
            <a:pPr>
              <a:defRPr/>
            </a:pPr>
            <a:fld id="{759F2EBE-737C-4524-8B0C-433799F1C55A}" type="slidenum">
              <a:rPr lang="fr-FR" smtClean="0"/>
              <a:pPr>
                <a:defRPr/>
              </a:pPr>
              <a:t>64</a:t>
            </a:fld>
            <a:endParaRPr lang="fr-FR"/>
          </a:p>
        </p:txBody>
      </p:sp>
      <p:sp>
        <p:nvSpPr>
          <p:cNvPr id="4" name="Espace réservé du pied de page 3"/>
          <p:cNvSpPr>
            <a:spLocks noGrp="1"/>
          </p:cNvSpPr>
          <p:nvPr>
            <p:ph type="ftr" sz="quarter" idx="11"/>
          </p:nvPr>
        </p:nvSpPr>
        <p:spPr/>
        <p:txBody>
          <a:bodyPr/>
          <a:lstStyle/>
          <a:p>
            <a:pPr>
              <a:defRPr/>
            </a:pPr>
            <a:r>
              <a:rPr lang="fr-FR" smtClean="0"/>
              <a:t>France Grilles IAC - April  2012 - Paris </a:t>
            </a:r>
            <a:endParaRPr lang="fr-F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GB" dirty="0" smtClean="0">
                <a:effectLst>
                  <a:outerShdw blurRad="38100" dist="38100" dir="2700000" algn="tl">
                    <a:srgbClr val="C0C0C0"/>
                  </a:outerShdw>
                </a:effectLst>
                <a:latin typeface="Arial" charset="0"/>
                <a:ea typeface="ＭＳ Ｐゴシック" charset="-128"/>
              </a:rPr>
              <a:t>LSGC activity</a:t>
            </a:r>
          </a:p>
        </p:txBody>
      </p:sp>
      <p:sp>
        <p:nvSpPr>
          <p:cNvPr id="23555" name="Content Placeholder 2"/>
          <p:cNvSpPr>
            <a:spLocks noGrp="1"/>
          </p:cNvSpPr>
          <p:nvPr>
            <p:ph idx="1"/>
          </p:nvPr>
        </p:nvSpPr>
        <p:spPr>
          <a:xfrm>
            <a:off x="107950" y="1722438"/>
            <a:ext cx="8928100" cy="4830762"/>
          </a:xfrm>
        </p:spPr>
        <p:txBody>
          <a:bodyPr/>
          <a:lstStyle/>
          <a:p>
            <a:pPr eaLnBrk="1" hangingPunct="1"/>
            <a:r>
              <a:rPr lang="en-GB" dirty="0" smtClean="0">
                <a:ea typeface="ＭＳ Ｐゴシック" pitchFamily="34" charset="-128"/>
              </a:rPr>
              <a:t>Too many “small” experiments to report</a:t>
            </a:r>
          </a:p>
          <a:p>
            <a:pPr lvl="1" eaLnBrk="1" hangingPunct="1"/>
            <a:r>
              <a:rPr lang="en-GB" dirty="0" smtClean="0">
                <a:ea typeface="ＭＳ Ｐゴシック" pitchFamily="34" charset="-128"/>
              </a:rPr>
              <a:t>*</a:t>
            </a:r>
            <a:r>
              <a:rPr lang="en-GB" dirty="0" err="1" smtClean="0">
                <a:ea typeface="ＭＳ Ｐゴシック" pitchFamily="34" charset="-128"/>
              </a:rPr>
              <a:t>omics</a:t>
            </a:r>
            <a:r>
              <a:rPr lang="en-GB" dirty="0" smtClean="0">
                <a:ea typeface="ＭＳ Ｐゴシック" pitchFamily="34" charset="-128"/>
              </a:rPr>
              <a:t>, HT sequencing, structural biology, system biology, medical imaging, neurodegenerative diseases, models and simulations….</a:t>
            </a:r>
          </a:p>
          <a:p>
            <a:pPr eaLnBrk="1" hangingPunct="1"/>
            <a:r>
              <a:rPr lang="en-GB" dirty="0" smtClean="0">
                <a:ea typeface="ＭＳ Ｐゴシック" pitchFamily="34" charset="-128"/>
              </a:rPr>
              <a:t>Stringent requirements and community-driven environments</a:t>
            </a:r>
          </a:p>
          <a:p>
            <a:pPr lvl="1" eaLnBrk="1" hangingPunct="1"/>
            <a:r>
              <a:rPr lang="en-GB" dirty="0" smtClean="0">
                <a:ea typeface="ＭＳ Ｐゴシック" pitchFamily="34" charset="-128"/>
              </a:rPr>
              <a:t>Data-driven workflows, distributed databases, knowledge repositories and inference, long-term data archival, grid pilot-jobs and clouds (virtual environments) exploitation</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GB" dirty="0" smtClean="0">
                <a:effectLst>
                  <a:outerShdw blurRad="38100" dist="38100" dir="2700000" algn="tl">
                    <a:srgbClr val="C0C0C0"/>
                  </a:outerShdw>
                </a:effectLst>
                <a:latin typeface="Arial" charset="0"/>
                <a:ea typeface="ＭＳ Ｐゴシック" charset="-128"/>
              </a:rPr>
              <a:t>LSGC needs and perspective</a:t>
            </a:r>
          </a:p>
        </p:txBody>
      </p:sp>
      <p:sp>
        <p:nvSpPr>
          <p:cNvPr id="24579" name="Content Placeholder 2"/>
          <p:cNvSpPr>
            <a:spLocks noGrp="1"/>
          </p:cNvSpPr>
          <p:nvPr>
            <p:ph idx="1"/>
          </p:nvPr>
        </p:nvSpPr>
        <p:spPr>
          <a:xfrm>
            <a:off x="0" y="1844675"/>
            <a:ext cx="6902450" cy="3032125"/>
          </a:xfrm>
        </p:spPr>
        <p:txBody>
          <a:bodyPr/>
          <a:lstStyle/>
          <a:p>
            <a:pPr eaLnBrk="1" hangingPunct="1"/>
            <a:r>
              <a:rPr lang="en-GB" dirty="0" smtClean="0">
                <a:ea typeface="ＭＳ Ｐゴシック" pitchFamily="34" charset="-128"/>
              </a:rPr>
              <a:t>Technical management</a:t>
            </a:r>
          </a:p>
          <a:p>
            <a:pPr lvl="1" eaLnBrk="1" hangingPunct="1"/>
            <a:r>
              <a:rPr lang="en-GB" dirty="0" smtClean="0">
                <a:ea typeface="ＭＳ Ｐゴシック" pitchFamily="34" charset="-128"/>
              </a:rPr>
              <a:t>Proved to be a key point, mandatory between end-users and operations</a:t>
            </a:r>
          </a:p>
          <a:p>
            <a:pPr lvl="1" eaLnBrk="1" hangingPunct="1"/>
            <a:r>
              <a:rPr lang="en-GB" dirty="0" smtClean="0">
                <a:ea typeface="ＭＳ Ｐゴシック" pitchFamily="34" charset="-128"/>
              </a:rPr>
              <a:t>Currently evaluating existing and missing tools for proper user community management </a:t>
            </a:r>
          </a:p>
        </p:txBody>
      </p:sp>
      <p:pic>
        <p:nvPicPr>
          <p:cNvPr id="2458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3886200"/>
            <a:ext cx="14620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3886200"/>
            <a:ext cx="1728788"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73925" y="3200400"/>
            <a:ext cx="18700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583" name="Groupe 14"/>
          <p:cNvGrpSpPr>
            <a:grpSpLocks/>
          </p:cNvGrpSpPr>
          <p:nvPr/>
        </p:nvGrpSpPr>
        <p:grpSpPr bwMode="auto">
          <a:xfrm>
            <a:off x="6553200" y="2590800"/>
            <a:ext cx="2051050" cy="571500"/>
            <a:chOff x="6948264" y="3284984"/>
            <a:chExt cx="2051720" cy="571500"/>
          </a:xfrm>
        </p:grpSpPr>
        <p:pic>
          <p:nvPicPr>
            <p:cNvPr id="2458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8264" y="3284984"/>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90" name="Rectangle 18"/>
            <p:cNvSpPr>
              <a:spLocks noChangeArrowheads="1"/>
            </p:cNvSpPr>
            <p:nvPr/>
          </p:nvSpPr>
          <p:spPr bwMode="auto">
            <a:xfrm>
              <a:off x="7452320" y="3356992"/>
              <a:ext cx="1547664" cy="46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sz="2400" b="1">
                  <a:solidFill>
                    <a:srgbClr val="000000"/>
                  </a:solidFill>
                </a:rPr>
                <a:t>GStat 2.0</a:t>
              </a:r>
            </a:p>
          </p:txBody>
        </p:sp>
      </p:grpSp>
      <p:grpSp>
        <p:nvGrpSpPr>
          <p:cNvPr id="24584" name="Groupe 17"/>
          <p:cNvGrpSpPr>
            <a:grpSpLocks/>
          </p:cNvGrpSpPr>
          <p:nvPr/>
        </p:nvGrpSpPr>
        <p:grpSpPr bwMode="auto">
          <a:xfrm>
            <a:off x="7162800" y="1981200"/>
            <a:ext cx="1800225" cy="566738"/>
            <a:chOff x="1907705" y="2060848"/>
            <a:chExt cx="1800199" cy="566651"/>
          </a:xfrm>
        </p:grpSpPr>
        <p:pic>
          <p:nvPicPr>
            <p:cNvPr id="24587"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7705" y="2060848"/>
              <a:ext cx="576064" cy="566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8" name="ZoneTexte 15"/>
            <p:cNvSpPr txBox="1">
              <a:spLocks noChangeArrowheads="1"/>
            </p:cNvSpPr>
            <p:nvPr/>
          </p:nvSpPr>
          <p:spPr bwMode="auto">
            <a:xfrm>
              <a:off x="2377598" y="2132275"/>
              <a:ext cx="1330306" cy="461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fr-FR" sz="2400" b="1">
                  <a:solidFill>
                    <a:srgbClr val="254061"/>
                  </a:solidFill>
                </a:rPr>
                <a:t>GOCDB</a:t>
              </a:r>
            </a:p>
          </p:txBody>
        </p:sp>
      </p:grpSp>
      <p:pic>
        <p:nvPicPr>
          <p:cNvPr id="24585"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5000" y="1981200"/>
            <a:ext cx="12954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6" name="Content Placeholder 2"/>
          <p:cNvSpPr txBox="1">
            <a:spLocks/>
          </p:cNvSpPr>
          <p:nvPr/>
        </p:nvSpPr>
        <p:spPr bwMode="auto">
          <a:xfrm>
            <a:off x="0" y="4740275"/>
            <a:ext cx="9296400"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20000"/>
              </a:spcBef>
              <a:buFont typeface="Arial" pitchFamily="34" charset="0"/>
              <a:buChar char="•"/>
            </a:pPr>
            <a:r>
              <a:rPr lang="en-US" sz="3200" dirty="0">
                <a:solidFill>
                  <a:srgbClr val="01ADF0"/>
                </a:solidFill>
                <a:latin typeface="Calibri" pitchFamily="34" charset="0"/>
              </a:rPr>
              <a:t>Perspectives</a:t>
            </a:r>
          </a:p>
          <a:p>
            <a:pPr lvl="1" eaLnBrk="1" hangingPunct="1">
              <a:spcBef>
                <a:spcPct val="20000"/>
              </a:spcBef>
              <a:buFont typeface="Arial" pitchFamily="34" charset="0"/>
              <a:buChar char="–"/>
            </a:pPr>
            <a:r>
              <a:rPr lang="en-US" sz="2800" dirty="0">
                <a:solidFill>
                  <a:srgbClr val="000000"/>
                </a:solidFill>
                <a:latin typeface="Calibri" pitchFamily="34" charset="0"/>
              </a:rPr>
              <a:t>Improve 200+ users to 100+ sites liaison</a:t>
            </a:r>
          </a:p>
          <a:p>
            <a:pPr lvl="1" eaLnBrk="1" hangingPunct="1">
              <a:spcBef>
                <a:spcPct val="20000"/>
              </a:spcBef>
              <a:buFont typeface="Arial" pitchFamily="34" charset="0"/>
              <a:buChar char="–"/>
            </a:pPr>
            <a:r>
              <a:rPr lang="en-US" sz="2800" dirty="0">
                <a:solidFill>
                  <a:srgbClr val="000000"/>
                </a:solidFill>
                <a:latin typeface="Calibri" pitchFamily="34" charset="0"/>
              </a:rPr>
              <a:t>Manage community data (scattered in 100s experiments)</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en-GB" dirty="0" smtClean="0"/>
              <a:t>Scientific communities: the international well established</a:t>
            </a:r>
            <a:endParaRPr lang="en-GB" dirty="0"/>
          </a:p>
        </p:txBody>
      </p:sp>
      <p:sp>
        <p:nvSpPr>
          <p:cNvPr id="4" name="Espace réservé du contenu 3"/>
          <p:cNvSpPr>
            <a:spLocks noGrp="1"/>
          </p:cNvSpPr>
          <p:nvPr>
            <p:ph idx="1"/>
          </p:nvPr>
        </p:nvSpPr>
        <p:spPr/>
        <p:txBody>
          <a:bodyPr/>
          <a:lstStyle/>
          <a:p>
            <a:r>
              <a:rPr lang="en-GB" dirty="0" smtClean="0"/>
              <a:t>Earth Sciences</a:t>
            </a:r>
          </a:p>
          <a:p>
            <a:r>
              <a:rPr lang="en-GB" dirty="0" smtClean="0"/>
              <a:t>slides Monique </a:t>
            </a:r>
            <a:r>
              <a:rPr lang="en-GB" dirty="0" err="1" smtClean="0"/>
              <a:t>Petitdidier</a:t>
            </a:r>
            <a:endParaRPr lang="en-GB" dirty="0"/>
          </a:p>
        </p:txBody>
      </p:sp>
      <p:sp>
        <p:nvSpPr>
          <p:cNvPr id="2" name="Espace réservé du numéro de diapositive 1"/>
          <p:cNvSpPr>
            <a:spLocks noGrp="1"/>
          </p:cNvSpPr>
          <p:nvPr>
            <p:ph type="sldNum" sz="quarter" idx="12"/>
          </p:nvPr>
        </p:nvSpPr>
        <p:spPr/>
        <p:txBody>
          <a:bodyPr/>
          <a:lstStyle/>
          <a:p>
            <a:pPr>
              <a:defRPr/>
            </a:pPr>
            <a:fld id="{759F2EBE-737C-4524-8B0C-433799F1C55A}" type="slidenum">
              <a:rPr lang="fr-FR" smtClean="0"/>
              <a:pPr>
                <a:defRPr/>
              </a:pPr>
              <a:t>67</a:t>
            </a:fld>
            <a:endParaRPr lang="fr-FR"/>
          </a:p>
        </p:txBody>
      </p:sp>
      <p:sp>
        <p:nvSpPr>
          <p:cNvPr id="5" name="Espace réservé du pied de page 4"/>
          <p:cNvSpPr>
            <a:spLocks noGrp="1"/>
          </p:cNvSpPr>
          <p:nvPr>
            <p:ph type="ftr" sz="quarter" idx="11"/>
          </p:nvPr>
        </p:nvSpPr>
        <p:spPr/>
        <p:txBody>
          <a:bodyPr/>
          <a:lstStyle/>
          <a:p>
            <a:pPr>
              <a:defRPr/>
            </a:pPr>
            <a:r>
              <a:rPr lang="fr-FR" smtClean="0"/>
              <a:t>France Grilles IAC - April  2012 - Paris </a:t>
            </a:r>
            <a:endParaRPr lang="fr-FR"/>
          </a:p>
        </p:txBody>
      </p:sp>
    </p:spTree>
    <p:extLst>
      <p:ext uri="{BB962C8B-B14F-4D97-AF65-F5344CB8AC3E}">
        <p14:creationId xmlns:p14="http://schemas.microsoft.com/office/powerpoint/2010/main" val="244587588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sz="2000" dirty="0" err="1" smtClean="0">
                <a:effectLst/>
                <a:latin typeface="Arial" pitchFamily="34" charset="0"/>
              </a:rPr>
              <a:t>Earth</a:t>
            </a:r>
            <a:r>
              <a:rPr lang="fr-FR" sz="2000" dirty="0" smtClean="0">
                <a:effectLst/>
                <a:latin typeface="Arial" pitchFamily="34" charset="0"/>
              </a:rPr>
              <a:t> Science [1]</a:t>
            </a:r>
          </a:p>
        </p:txBody>
      </p:sp>
      <p:sp>
        <p:nvSpPr>
          <p:cNvPr id="16387" name="Rectangle 3"/>
          <p:cNvSpPr>
            <a:spLocks noGrp="1"/>
          </p:cNvSpPr>
          <p:nvPr>
            <p:ph type="body" idx="1"/>
          </p:nvPr>
        </p:nvSpPr>
        <p:spPr>
          <a:xfrm>
            <a:off x="107950" y="1844675"/>
            <a:ext cx="9036050" cy="4752975"/>
          </a:xfrm>
        </p:spPr>
        <p:txBody>
          <a:bodyPr/>
          <a:lstStyle/>
          <a:p>
            <a:pPr>
              <a:lnSpc>
                <a:spcPct val="80000"/>
              </a:lnSpc>
            </a:pPr>
            <a:r>
              <a:rPr lang="en-US" sz="2000" dirty="0" smtClean="0">
                <a:solidFill>
                  <a:srgbClr val="000000"/>
                </a:solidFill>
              </a:rPr>
              <a:t>Earth Science research is intrinsically a Global undertaking that addresses both </a:t>
            </a:r>
            <a:r>
              <a:rPr lang="en-US" sz="2000" dirty="0" smtClean="0">
                <a:solidFill>
                  <a:schemeClr val="hlink"/>
                </a:solidFill>
              </a:rPr>
              <a:t>fundamental understanding of the Earth’s evolution</a:t>
            </a:r>
            <a:r>
              <a:rPr lang="en-US" sz="2000" dirty="0" smtClean="0">
                <a:solidFill>
                  <a:srgbClr val="000000"/>
                </a:solidFill>
              </a:rPr>
              <a:t>, and </a:t>
            </a:r>
            <a:r>
              <a:rPr lang="en-US" sz="2000" dirty="0" smtClean="0">
                <a:solidFill>
                  <a:schemeClr val="hlink"/>
                </a:solidFill>
              </a:rPr>
              <a:t>augmented societal issues</a:t>
            </a:r>
            <a:r>
              <a:rPr lang="en-US" sz="2000" dirty="0" smtClean="0">
                <a:solidFill>
                  <a:srgbClr val="000000"/>
                </a:solidFill>
              </a:rPr>
              <a:t> concerning natural hazards, energy resources, environmental changes and national security.</a:t>
            </a:r>
          </a:p>
          <a:p>
            <a:pPr>
              <a:lnSpc>
                <a:spcPct val="80000"/>
              </a:lnSpc>
            </a:pPr>
            <a:r>
              <a:rPr lang="en-US" sz="2000" dirty="0" smtClean="0">
                <a:solidFill>
                  <a:srgbClr val="000000"/>
                </a:solidFill>
              </a:rPr>
              <a:t>Monitoring networks and satellite observations are continuously transmitting a wealth of data integrated in loosely coupled international data infrastructures with standard DMS and formats</a:t>
            </a:r>
            <a:endParaRPr lang="en-GB" sz="2000" b="1" dirty="0" smtClean="0">
              <a:solidFill>
                <a:srgbClr val="262699"/>
              </a:solidFill>
            </a:endParaRPr>
          </a:p>
          <a:p>
            <a:pPr>
              <a:lnSpc>
                <a:spcPct val="80000"/>
              </a:lnSpc>
            </a:pPr>
            <a:r>
              <a:rPr lang="en-GB" sz="2000" b="1" dirty="0" smtClean="0">
                <a:solidFill>
                  <a:schemeClr val="hlink"/>
                </a:solidFill>
              </a:rPr>
              <a:t>ES data intensive applications</a:t>
            </a:r>
          </a:p>
          <a:p>
            <a:pPr lvl="1">
              <a:lnSpc>
                <a:spcPct val="80000"/>
              </a:lnSpc>
            </a:pPr>
            <a:r>
              <a:rPr lang="en-GB" sz="1800" dirty="0" smtClean="0"/>
              <a:t>Data analysis of large volume and large number of distributed data sets</a:t>
            </a:r>
          </a:p>
          <a:p>
            <a:pPr lvl="1">
              <a:lnSpc>
                <a:spcPct val="80000"/>
              </a:lnSpc>
            </a:pPr>
            <a:r>
              <a:rPr lang="en-GB" sz="1800" dirty="0" smtClean="0"/>
              <a:t>Data simulation, inversion and assimilation </a:t>
            </a:r>
          </a:p>
          <a:p>
            <a:pPr lvl="1">
              <a:lnSpc>
                <a:spcPct val="80000"/>
              </a:lnSpc>
            </a:pPr>
            <a:r>
              <a:rPr lang="en-GB" sz="1800" dirty="0" smtClean="0"/>
              <a:t>Data integration and parallel data mining; Large scale synthetic data analysis;</a:t>
            </a:r>
          </a:p>
          <a:p>
            <a:pPr lvl="1">
              <a:lnSpc>
                <a:spcPct val="80000"/>
              </a:lnSpc>
            </a:pPr>
            <a:r>
              <a:rPr lang="en-GB" sz="1800" dirty="0" smtClean="0"/>
              <a:t>Scenario and stochastic analysis (parametric methods).</a:t>
            </a:r>
          </a:p>
          <a:p>
            <a:pPr>
              <a:lnSpc>
                <a:spcPct val="80000"/>
              </a:lnSpc>
            </a:pPr>
            <a:r>
              <a:rPr lang="en-GB" sz="2000" b="1" dirty="0" smtClean="0">
                <a:solidFill>
                  <a:schemeClr val="hlink"/>
                </a:solidFill>
              </a:rPr>
              <a:t>Challenges and Needs</a:t>
            </a:r>
            <a:endParaRPr lang="en-GB" sz="2000" dirty="0" smtClean="0">
              <a:solidFill>
                <a:schemeClr val="hlink"/>
              </a:solidFill>
            </a:endParaRPr>
          </a:p>
          <a:p>
            <a:pPr lvl="1">
              <a:lnSpc>
                <a:spcPct val="80000"/>
              </a:lnSpc>
            </a:pPr>
            <a:r>
              <a:rPr lang="en-GB" sz="1800" dirty="0" smtClean="0"/>
              <a:t>A service-oriented architecture and a platform of services and tools across Data, Grid, Cloud and HPC infrastructures</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bwMode="auto"/>
        <p:txBody>
          <a:bodyPr/>
          <a:lstStyle/>
          <a:p>
            <a:r>
              <a:rPr lang="fr-FR" dirty="0" err="1" smtClean="0">
                <a:effectLst>
                  <a:outerShdw blurRad="38100" dist="38100" dir="2700000" algn="tl">
                    <a:srgbClr val="C0C0C0"/>
                  </a:outerShdw>
                </a:effectLst>
                <a:latin typeface="Arial" pitchFamily="34" charset="0"/>
              </a:rPr>
              <a:t>Earth</a:t>
            </a:r>
            <a:r>
              <a:rPr lang="fr-FR" dirty="0" smtClean="0">
                <a:effectLst>
                  <a:outerShdw blurRad="38100" dist="38100" dir="2700000" algn="tl">
                    <a:srgbClr val="C0C0C0"/>
                  </a:outerShdw>
                </a:effectLst>
                <a:latin typeface="Arial" pitchFamily="34" charset="0"/>
              </a:rPr>
              <a:t> Science  [2]</a:t>
            </a:r>
          </a:p>
        </p:txBody>
      </p:sp>
      <p:sp>
        <p:nvSpPr>
          <p:cNvPr id="14339" name="Espace réservé du contenu 2"/>
          <p:cNvSpPr>
            <a:spLocks noGrp="1"/>
          </p:cNvSpPr>
          <p:nvPr>
            <p:ph idx="1"/>
          </p:nvPr>
        </p:nvSpPr>
        <p:spPr/>
        <p:txBody>
          <a:bodyPr/>
          <a:lstStyle/>
          <a:p>
            <a:r>
              <a:rPr lang="en-GB" sz="2000" b="1" dirty="0" smtClean="0">
                <a:solidFill>
                  <a:schemeClr val="hlink"/>
                </a:solidFill>
              </a:rPr>
              <a:t>Scientific domains</a:t>
            </a:r>
          </a:p>
          <a:p>
            <a:r>
              <a:rPr lang="en-GB" sz="2000" b="1" dirty="0" smtClean="0">
                <a:solidFill>
                  <a:srgbClr val="606060"/>
                </a:solidFill>
              </a:rPr>
              <a:t>ESR</a:t>
            </a:r>
            <a:r>
              <a:rPr lang="en-GB" sz="2000" i="1" dirty="0" smtClean="0">
                <a:solidFill>
                  <a:srgbClr val="606060"/>
                </a:solidFill>
              </a:rPr>
              <a:t>: Atmospheric sciences (interface with satellite observations); Earthquake and Seismology (interface EGI/EPOS); Hydrology; Climate (interface EGI/ESG); </a:t>
            </a:r>
            <a:r>
              <a:rPr lang="en-GB" sz="2000" b="1" dirty="0" smtClean="0">
                <a:solidFill>
                  <a:srgbClr val="606060"/>
                </a:solidFill>
              </a:rPr>
              <a:t>EGEODE:</a:t>
            </a:r>
            <a:r>
              <a:rPr lang="en-GB" sz="2000" i="1" dirty="0" smtClean="0">
                <a:solidFill>
                  <a:srgbClr val="606060"/>
                </a:solidFill>
              </a:rPr>
              <a:t> seismic and geophysics exploration using </a:t>
            </a:r>
            <a:r>
              <a:rPr lang="en-GB" sz="2000" i="1" dirty="0" err="1" smtClean="0">
                <a:solidFill>
                  <a:srgbClr val="606060"/>
                </a:solidFill>
              </a:rPr>
              <a:t>Geocluster</a:t>
            </a:r>
            <a:r>
              <a:rPr lang="en-GB" sz="2000" i="1" dirty="0" smtClean="0">
                <a:solidFill>
                  <a:srgbClr val="606060"/>
                </a:solidFill>
              </a:rPr>
              <a:t> on the Grid provided by CGG-</a:t>
            </a:r>
            <a:r>
              <a:rPr lang="en-GB" sz="2000" i="1" dirty="0" err="1" smtClean="0">
                <a:solidFill>
                  <a:srgbClr val="606060"/>
                </a:solidFill>
              </a:rPr>
              <a:t>Veritas</a:t>
            </a:r>
            <a:r>
              <a:rPr lang="en-GB" sz="2000" i="1" dirty="0" smtClean="0">
                <a:solidFill>
                  <a:srgbClr val="606060"/>
                </a:solidFill>
              </a:rPr>
              <a:t> – update of </a:t>
            </a:r>
            <a:r>
              <a:rPr lang="en-GB" sz="2000" i="1" dirty="0" err="1" smtClean="0">
                <a:solidFill>
                  <a:srgbClr val="606060"/>
                </a:solidFill>
              </a:rPr>
              <a:t>Geocluster</a:t>
            </a:r>
            <a:r>
              <a:rPr lang="en-GB" sz="2000" i="1" dirty="0" smtClean="0">
                <a:solidFill>
                  <a:srgbClr val="606060"/>
                </a:solidFill>
              </a:rPr>
              <a:t> porting</a:t>
            </a:r>
          </a:p>
          <a:p>
            <a:r>
              <a:rPr lang="en-GB" sz="2000" b="1" dirty="0" smtClean="0">
                <a:solidFill>
                  <a:schemeClr val="hlink"/>
                </a:solidFill>
              </a:rPr>
              <a:t>European dimension</a:t>
            </a:r>
          </a:p>
          <a:p>
            <a:r>
              <a:rPr lang="en-GB" sz="2000" b="1" dirty="0" smtClean="0">
                <a:solidFill>
                  <a:schemeClr val="tx1"/>
                </a:solidFill>
              </a:rPr>
              <a:t>Earth Science Virtual Research Community </a:t>
            </a:r>
            <a:r>
              <a:rPr lang="en-GB" sz="2000" b="1" i="1" dirty="0" smtClean="0">
                <a:solidFill>
                  <a:srgbClr val="606060"/>
                </a:solidFill>
              </a:rPr>
              <a:t>(EGI VRC, EGI-Inspire): Earth Science  (M. </a:t>
            </a:r>
            <a:r>
              <a:rPr lang="en-GB" sz="2000" b="1" i="1" dirty="0" err="1" smtClean="0">
                <a:solidFill>
                  <a:srgbClr val="606060"/>
                </a:solidFill>
              </a:rPr>
              <a:t>Petitdidier</a:t>
            </a:r>
            <a:r>
              <a:rPr lang="en-GB" sz="2000" b="1" i="1" dirty="0" smtClean="0">
                <a:solidFill>
                  <a:srgbClr val="606060"/>
                </a:solidFill>
              </a:rPr>
              <a:t>, IPSL &amp; </a:t>
            </a:r>
            <a:r>
              <a:rPr lang="de-DE" sz="2000" b="1" i="1" dirty="0" smtClean="0">
                <a:solidFill>
                  <a:srgbClr val="606060"/>
                </a:solidFill>
              </a:rPr>
              <a:t>H. </a:t>
            </a:r>
            <a:r>
              <a:rPr lang="de-DE" sz="2000" b="1" i="1" dirty="0" err="1" smtClean="0">
                <a:solidFill>
                  <a:srgbClr val="606060"/>
                </a:solidFill>
              </a:rPr>
              <a:t>Schwichtenberg</a:t>
            </a:r>
            <a:r>
              <a:rPr lang="de-DE" sz="2000" b="1" i="1" dirty="0" smtClean="0">
                <a:solidFill>
                  <a:srgbClr val="606060"/>
                </a:solidFill>
              </a:rPr>
              <a:t>, SCAI/Fraunhofer</a:t>
            </a:r>
            <a:r>
              <a:rPr lang="en-GB" sz="2000" b="1" i="1" dirty="0" smtClean="0">
                <a:solidFill>
                  <a:srgbClr val="606060"/>
                </a:solidFill>
              </a:rPr>
              <a:t>)</a:t>
            </a:r>
          </a:p>
          <a:p>
            <a:r>
              <a:rPr lang="en-GB" sz="2000" b="1" dirty="0" smtClean="0">
                <a:solidFill>
                  <a:srgbClr val="000000"/>
                </a:solidFill>
              </a:rPr>
              <a:t>ESFRI-PP projects</a:t>
            </a:r>
            <a:r>
              <a:rPr lang="en-GB" sz="2000" b="1" dirty="0" smtClean="0">
                <a:solidFill>
                  <a:srgbClr val="606060"/>
                </a:solidFill>
              </a:rPr>
              <a:t>: EPOS, EMSO …</a:t>
            </a:r>
          </a:p>
          <a:p>
            <a:r>
              <a:rPr lang="en-GB" sz="2000" b="1" dirty="0" smtClean="0">
                <a:solidFill>
                  <a:schemeClr val="tx1"/>
                </a:solidFill>
              </a:rPr>
              <a:t>FP7 Initiatives: </a:t>
            </a:r>
            <a:r>
              <a:rPr lang="en-GB" sz="2000" i="1" dirty="0" err="1" smtClean="0">
                <a:solidFill>
                  <a:schemeClr val="tx1"/>
                </a:solidFill>
              </a:rPr>
              <a:t>Infrastructure:</a:t>
            </a:r>
            <a:r>
              <a:rPr lang="en-GB" sz="2000" i="1" dirty="0" err="1" smtClean="0">
                <a:solidFill>
                  <a:srgbClr val="606060"/>
                </a:solidFill>
              </a:rPr>
              <a:t>VERCE</a:t>
            </a:r>
            <a:r>
              <a:rPr lang="en-GB" sz="2000" i="1" dirty="0" smtClean="0">
                <a:solidFill>
                  <a:srgbClr val="606060"/>
                </a:solidFill>
              </a:rPr>
              <a:t> (CNRS-INSU), DRIHM; ENVRI capacity call; </a:t>
            </a:r>
            <a:r>
              <a:rPr lang="en-GB" sz="2000" i="1" dirty="0" err="1" smtClean="0">
                <a:solidFill>
                  <a:srgbClr val="606060"/>
                </a:solidFill>
              </a:rPr>
              <a:t>EnviroGrid</a:t>
            </a:r>
            <a:endParaRPr lang="en-GB" sz="2000" i="1" dirty="0" smtClean="0">
              <a:solidFill>
                <a:srgbClr val="606060"/>
              </a:solidFill>
            </a:endParaRPr>
          </a:p>
          <a:p>
            <a:r>
              <a:rPr lang="en-GB" sz="2000" b="1" dirty="0" smtClean="0">
                <a:solidFill>
                  <a:schemeClr val="hlink"/>
                </a:solidFill>
              </a:rPr>
              <a:t>International dimension</a:t>
            </a:r>
          </a:p>
          <a:p>
            <a:r>
              <a:rPr lang="en-GB" sz="2000" b="1" i="1" dirty="0" smtClean="0">
                <a:solidFill>
                  <a:schemeClr val="tx1"/>
                </a:solidFill>
              </a:rPr>
              <a:t>Collaboration with other ES Grid activities</a:t>
            </a:r>
            <a:r>
              <a:rPr lang="en-GB" sz="2000" dirty="0" smtClean="0">
                <a:solidFill>
                  <a:schemeClr val="tx1"/>
                </a:solidFill>
              </a:rPr>
              <a:t>: </a:t>
            </a:r>
            <a:r>
              <a:rPr lang="en-GB" sz="2000" i="1" dirty="0" smtClean="0">
                <a:solidFill>
                  <a:srgbClr val="606060"/>
                </a:solidFill>
              </a:rPr>
              <a:t>in </a:t>
            </a:r>
            <a:r>
              <a:rPr lang="en-GB" sz="2000" b="1" i="1" dirty="0" smtClean="0">
                <a:solidFill>
                  <a:srgbClr val="606060"/>
                </a:solidFill>
              </a:rPr>
              <a:t>Europe</a:t>
            </a:r>
            <a:r>
              <a:rPr lang="en-GB" sz="2000" i="1" dirty="0" smtClean="0">
                <a:solidFill>
                  <a:srgbClr val="606060"/>
                </a:solidFill>
              </a:rPr>
              <a:t>, in </a:t>
            </a:r>
            <a:r>
              <a:rPr lang="en-GB" sz="2000" b="1" i="1" dirty="0" smtClean="0">
                <a:solidFill>
                  <a:srgbClr val="606060"/>
                </a:solidFill>
              </a:rPr>
              <a:t>Asia</a:t>
            </a:r>
            <a:r>
              <a:rPr lang="en-GB" sz="2000" i="1" dirty="0" smtClean="0">
                <a:solidFill>
                  <a:srgbClr val="606060"/>
                </a:solidFill>
              </a:rPr>
              <a:t> (Taiwan, Vietnam), </a:t>
            </a:r>
            <a:r>
              <a:rPr lang="en-GB" sz="2000" b="1" i="1" dirty="0" smtClean="0">
                <a:solidFill>
                  <a:srgbClr val="606060"/>
                </a:solidFill>
              </a:rPr>
              <a:t>Latin America </a:t>
            </a:r>
            <a:r>
              <a:rPr lang="en-GB" sz="2000" i="1" dirty="0" smtClean="0">
                <a:solidFill>
                  <a:srgbClr val="606060"/>
                </a:solidFill>
              </a:rPr>
              <a:t>(GISELA through IPGP)</a:t>
            </a:r>
            <a:endParaRPr lang="fr-FR" sz="2000" i="1" dirty="0" smtClean="0">
              <a:solidFill>
                <a:srgbClr val="60606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How many national users do we have?</a:t>
            </a:r>
            <a:endParaRPr lang="en-GB" dirty="0"/>
          </a:p>
        </p:txBody>
      </p:sp>
      <p:pic>
        <p:nvPicPr>
          <p:cNvPr id="14339" name="Picture 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2759094" y="1844824"/>
            <a:ext cx="6276958" cy="4639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Espace réservé du contenu 7"/>
          <p:cNvSpPr>
            <a:spLocks noGrp="1"/>
          </p:cNvSpPr>
          <p:nvPr>
            <p:ph sz="half" idx="2"/>
          </p:nvPr>
        </p:nvSpPr>
        <p:spPr>
          <a:xfrm>
            <a:off x="107504" y="1844824"/>
            <a:ext cx="2611302" cy="4680520"/>
          </a:xfrm>
        </p:spPr>
        <p:txBody>
          <a:bodyPr/>
          <a:lstStyle/>
          <a:p>
            <a:pPr marL="0" indent="0">
              <a:buNone/>
            </a:pPr>
            <a:r>
              <a:rPr lang="en-GB" sz="2000" dirty="0" smtClean="0"/>
              <a:t>Number of  GRID2-FR credentials</a:t>
            </a:r>
          </a:p>
          <a:p>
            <a:pPr marL="0" indent="0">
              <a:buNone/>
            </a:pPr>
            <a:endParaRPr lang="en-GB" sz="2000" dirty="0"/>
          </a:p>
          <a:p>
            <a:pPr marL="0" indent="0">
              <a:buNone/>
            </a:pPr>
            <a:r>
              <a:rPr lang="en-GB" sz="2000" dirty="0" smtClean="0"/>
              <a:t>NB: </a:t>
            </a:r>
          </a:p>
          <a:p>
            <a:r>
              <a:rPr lang="en-GB" sz="2000" dirty="0" smtClean="0"/>
              <a:t>some users use grid resources through a robot credential (e.g. 67 users use the Biomed robot).</a:t>
            </a:r>
          </a:p>
          <a:p>
            <a:r>
              <a:rPr lang="en-GB" sz="2000" dirty="0" smtClean="0"/>
              <a:t>people may have credential without necessarily using the grid.</a:t>
            </a:r>
          </a:p>
          <a:p>
            <a:pPr marL="0" indent="0">
              <a:buNone/>
            </a:pPr>
            <a:endParaRPr lang="en-GB" dirty="0"/>
          </a:p>
        </p:txBody>
      </p:sp>
      <p:sp>
        <p:nvSpPr>
          <p:cNvPr id="3" name="Espace réservé du numéro de diapositive 2"/>
          <p:cNvSpPr>
            <a:spLocks noGrp="1"/>
          </p:cNvSpPr>
          <p:nvPr>
            <p:ph type="sldNum" sz="quarter" idx="12"/>
          </p:nvPr>
        </p:nvSpPr>
        <p:spPr/>
        <p:txBody>
          <a:bodyPr/>
          <a:lstStyle/>
          <a:p>
            <a:pPr>
              <a:defRPr/>
            </a:pPr>
            <a:fld id="{D070DD07-2C1C-4E98-BDAC-E9219E5F2D2D}" type="slidenum">
              <a:rPr lang="fr-FR" smtClean="0"/>
              <a:pPr>
                <a:defRPr/>
              </a:pPr>
              <a:t>7</a:t>
            </a:fld>
            <a:endParaRPr lang="fr-FR"/>
          </a:p>
        </p:txBody>
      </p:sp>
      <p:sp>
        <p:nvSpPr>
          <p:cNvPr id="4" name="Espace réservé du pied de page 3"/>
          <p:cNvSpPr>
            <a:spLocks noGrp="1"/>
          </p:cNvSpPr>
          <p:nvPr>
            <p:ph type="ftr" sz="quarter" idx="11"/>
          </p:nvPr>
        </p:nvSpPr>
        <p:spPr/>
        <p:txBody>
          <a:bodyPr/>
          <a:lstStyle/>
          <a:p>
            <a:pPr>
              <a:defRPr/>
            </a:pPr>
            <a:r>
              <a:rPr lang="fr-FR" smtClean="0"/>
              <a:t>France Grilles IAC - April  2012 - Paris </a:t>
            </a:r>
            <a:endParaRPr lang="fr-FR"/>
          </a:p>
        </p:txBody>
      </p:sp>
    </p:spTree>
    <p:extLst>
      <p:ext uri="{BB962C8B-B14F-4D97-AF65-F5344CB8AC3E}">
        <p14:creationId xmlns:p14="http://schemas.microsoft.com/office/powerpoint/2010/main" val="334230541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sz="2000" dirty="0" err="1" smtClean="0">
                <a:effectLst/>
                <a:latin typeface="Arial" pitchFamily="34" charset="0"/>
              </a:rPr>
              <a:t>Earth</a:t>
            </a:r>
            <a:r>
              <a:rPr lang="fr-FR" sz="2000" dirty="0" smtClean="0">
                <a:effectLst/>
                <a:latin typeface="Arial" pitchFamily="34" charset="0"/>
              </a:rPr>
              <a:t> Science – National dimension</a:t>
            </a:r>
          </a:p>
        </p:txBody>
      </p:sp>
      <p:sp>
        <p:nvSpPr>
          <p:cNvPr id="21507" name="Rectangle 3"/>
          <p:cNvSpPr>
            <a:spLocks noGrp="1"/>
          </p:cNvSpPr>
          <p:nvPr>
            <p:ph type="body" idx="1"/>
          </p:nvPr>
        </p:nvSpPr>
        <p:spPr/>
        <p:txBody>
          <a:bodyPr/>
          <a:lstStyle/>
          <a:p>
            <a:pPr>
              <a:lnSpc>
                <a:spcPct val="90000"/>
              </a:lnSpc>
            </a:pPr>
            <a:r>
              <a:rPr lang="fr-FR" sz="2400" dirty="0" smtClean="0"/>
              <a:t>2 Sites : IPGP&amp;IPSL </a:t>
            </a:r>
            <a:r>
              <a:rPr lang="fr-FR" sz="2400" dirty="0" err="1" smtClean="0"/>
              <a:t>at</a:t>
            </a:r>
            <a:r>
              <a:rPr lang="fr-FR" sz="2400" dirty="0" smtClean="0"/>
              <a:t> IPGP, BRGM &amp; </a:t>
            </a:r>
            <a:r>
              <a:rPr lang="fr-FR" sz="2400" dirty="0" err="1" smtClean="0"/>
              <a:t>access</a:t>
            </a:r>
            <a:r>
              <a:rPr lang="fr-FR" sz="2400" dirty="0" smtClean="0"/>
              <a:t> to </a:t>
            </a:r>
            <a:r>
              <a:rPr lang="fr-FR" sz="2400" dirty="0" err="1" smtClean="0"/>
              <a:t>most</a:t>
            </a:r>
            <a:r>
              <a:rPr lang="fr-FR" sz="2400" dirty="0" smtClean="0"/>
              <a:t> of the French sites and </a:t>
            </a:r>
            <a:r>
              <a:rPr lang="fr-FR" sz="2400" dirty="0" err="1" smtClean="0"/>
              <a:t>many</a:t>
            </a:r>
            <a:r>
              <a:rPr lang="fr-FR" sz="2400" dirty="0" smtClean="0"/>
              <a:t> </a:t>
            </a:r>
            <a:r>
              <a:rPr lang="fr-FR" sz="2400" dirty="0" err="1" smtClean="0"/>
              <a:t>European</a:t>
            </a:r>
            <a:r>
              <a:rPr lang="fr-FR" sz="2400" dirty="0" smtClean="0"/>
              <a:t> sites</a:t>
            </a:r>
          </a:p>
          <a:p>
            <a:pPr>
              <a:lnSpc>
                <a:spcPct val="90000"/>
              </a:lnSpc>
            </a:pPr>
            <a:r>
              <a:rPr lang="fr-FR" sz="2400" dirty="0" smtClean="0"/>
              <a:t>VO:</a:t>
            </a:r>
          </a:p>
          <a:p>
            <a:pPr lvl="1">
              <a:lnSpc>
                <a:spcPct val="90000"/>
              </a:lnSpc>
            </a:pPr>
            <a:r>
              <a:rPr lang="fr-FR" sz="2000" dirty="0" smtClean="0"/>
              <a:t>ESR VO: IPSL, IPGP, LOA, LGEI, BRGM ….</a:t>
            </a:r>
          </a:p>
          <a:p>
            <a:pPr lvl="1">
              <a:lnSpc>
                <a:spcPct val="90000"/>
              </a:lnSpc>
            </a:pPr>
            <a:r>
              <a:rPr lang="fr-FR" sz="2000" dirty="0" err="1" smtClean="0"/>
              <a:t>EGEODE:stand-by</a:t>
            </a:r>
            <a:r>
              <a:rPr lang="fr-FR" sz="2000" dirty="0" smtClean="0"/>
              <a:t> for the </a:t>
            </a:r>
            <a:r>
              <a:rPr lang="fr-FR" sz="2000" dirty="0" err="1" smtClean="0"/>
              <a:t>users</a:t>
            </a:r>
            <a:r>
              <a:rPr lang="fr-FR" sz="2000" dirty="0" smtClean="0"/>
              <a:t> of </a:t>
            </a:r>
            <a:r>
              <a:rPr lang="fr-FR" sz="2000" dirty="0" err="1" smtClean="0"/>
              <a:t>Geocluster</a:t>
            </a:r>
            <a:r>
              <a:rPr lang="fr-FR" sz="2000" dirty="0" smtClean="0"/>
              <a:t> - </a:t>
            </a:r>
            <a:r>
              <a:rPr lang="en-GB" sz="2000" dirty="0" err="1" smtClean="0">
                <a:solidFill>
                  <a:srgbClr val="606060"/>
                </a:solidFill>
              </a:rPr>
              <a:t>GeoAzur</a:t>
            </a:r>
            <a:r>
              <a:rPr lang="en-GB" sz="2000" dirty="0" smtClean="0">
                <a:solidFill>
                  <a:srgbClr val="606060"/>
                </a:solidFill>
              </a:rPr>
              <a:t>, IPGS-EOST, ISTEP, UPMC-</a:t>
            </a:r>
            <a:r>
              <a:rPr lang="en-GB" sz="2000" dirty="0" err="1" smtClean="0">
                <a:solidFill>
                  <a:srgbClr val="606060"/>
                </a:solidFill>
              </a:rPr>
              <a:t>Sysiphe</a:t>
            </a:r>
            <a:r>
              <a:rPr lang="en-GB" sz="2000" dirty="0" smtClean="0">
                <a:solidFill>
                  <a:srgbClr val="606060"/>
                </a:solidFill>
              </a:rPr>
              <a:t>, ENS-Paris, IPGP </a:t>
            </a:r>
            <a:endParaRPr lang="fr-FR" sz="2000" dirty="0" smtClean="0"/>
          </a:p>
          <a:p>
            <a:pPr>
              <a:lnSpc>
                <a:spcPct val="90000"/>
              </a:lnSpc>
            </a:pPr>
            <a:r>
              <a:rPr lang="fr-FR" sz="2400" dirty="0" err="1" smtClean="0"/>
              <a:t>Partners</a:t>
            </a:r>
            <a:endParaRPr lang="fr-FR" sz="2400" dirty="0" smtClean="0"/>
          </a:p>
          <a:p>
            <a:pPr lvl="1">
              <a:lnSpc>
                <a:spcPct val="90000"/>
              </a:lnSpc>
            </a:pPr>
            <a:r>
              <a:rPr lang="fr-FR" sz="2000" dirty="0" smtClean="0"/>
              <a:t>Few </a:t>
            </a:r>
            <a:r>
              <a:rPr lang="fr-FR" sz="2000" dirty="0" err="1" smtClean="0"/>
              <a:t>persons</a:t>
            </a:r>
            <a:r>
              <a:rPr lang="fr-FR" sz="2000" dirty="0" smtClean="0"/>
              <a:t> in </a:t>
            </a:r>
            <a:r>
              <a:rPr lang="fr-FR" sz="2000" dirty="0" err="1" smtClean="0"/>
              <a:t>each</a:t>
            </a:r>
            <a:r>
              <a:rPr lang="fr-FR" sz="2000" dirty="0" smtClean="0"/>
              <a:t> </a:t>
            </a:r>
            <a:r>
              <a:rPr lang="fr-FR" sz="2000" dirty="0" err="1" smtClean="0"/>
              <a:t>laboratory</a:t>
            </a:r>
            <a:r>
              <a:rPr lang="fr-FR" sz="2000" dirty="0" smtClean="0"/>
              <a:t> and Institute</a:t>
            </a:r>
          </a:p>
          <a:p>
            <a:pPr lvl="1">
              <a:lnSpc>
                <a:spcPct val="90000"/>
              </a:lnSpc>
            </a:pPr>
            <a:r>
              <a:rPr lang="fr-FR" sz="2000" dirty="0" err="1" smtClean="0"/>
              <a:t>Need</a:t>
            </a:r>
            <a:r>
              <a:rPr lang="fr-FR" sz="2000" dirty="0" smtClean="0"/>
              <a:t> more </a:t>
            </a:r>
            <a:r>
              <a:rPr lang="fr-FR" sz="2000" dirty="0" err="1" smtClean="0"/>
              <a:t>Grid</a:t>
            </a:r>
            <a:r>
              <a:rPr lang="fr-FR" sz="2000" dirty="0" smtClean="0"/>
              <a:t> people in ES </a:t>
            </a:r>
            <a:r>
              <a:rPr lang="fr-FR" sz="2000" dirty="0" err="1" smtClean="0"/>
              <a:t>laboratories</a:t>
            </a:r>
            <a:r>
              <a:rPr lang="fr-FR" sz="2000" dirty="0" smtClean="0"/>
              <a:t> or Institutes to support new teams and applications</a:t>
            </a:r>
          </a:p>
          <a:p>
            <a:pPr lvl="1">
              <a:lnSpc>
                <a:spcPct val="90000"/>
              </a:lnSpc>
            </a:pPr>
            <a:r>
              <a:rPr lang="fr-FR" sz="2000" dirty="0" err="1" smtClean="0"/>
              <a:t>Need</a:t>
            </a:r>
            <a:r>
              <a:rPr lang="fr-FR" sz="2000" dirty="0" smtClean="0"/>
              <a:t> an </a:t>
            </a:r>
            <a:r>
              <a:rPr lang="fr-FR" sz="2000" dirty="0" err="1" smtClean="0"/>
              <a:t>engineer</a:t>
            </a:r>
            <a:r>
              <a:rPr lang="fr-FR" sz="2000" dirty="0" smtClean="0"/>
              <a:t> </a:t>
            </a:r>
            <a:r>
              <a:rPr lang="fr-FR" sz="2000" dirty="0" err="1" smtClean="0"/>
              <a:t>devoted</a:t>
            </a:r>
            <a:r>
              <a:rPr lang="fr-FR" sz="2000" dirty="0" smtClean="0"/>
              <a:t> to </a:t>
            </a:r>
            <a:r>
              <a:rPr lang="fr-FR" sz="2000" dirty="0" err="1" smtClean="0"/>
              <a:t>dissemination</a:t>
            </a:r>
            <a:r>
              <a:rPr lang="fr-FR" sz="2000" dirty="0" smtClean="0"/>
              <a:t>, contact </a:t>
            </a:r>
            <a:r>
              <a:rPr lang="fr-FR" sz="2000" dirty="0" err="1" smtClean="0"/>
              <a:t>with</a:t>
            </a:r>
            <a:r>
              <a:rPr lang="fr-FR" sz="2000" dirty="0" smtClean="0"/>
              <a:t> </a:t>
            </a:r>
            <a:r>
              <a:rPr lang="fr-FR" sz="2000" dirty="0" err="1" smtClean="0"/>
              <a:t>European</a:t>
            </a:r>
            <a:r>
              <a:rPr lang="fr-FR" sz="2000" dirty="0" smtClean="0"/>
              <a:t> </a:t>
            </a:r>
            <a:r>
              <a:rPr lang="fr-FR" sz="2000" dirty="0" err="1" smtClean="0"/>
              <a:t>Grid</a:t>
            </a:r>
            <a:r>
              <a:rPr lang="fr-FR" sz="2000" dirty="0" smtClean="0"/>
              <a:t> </a:t>
            </a:r>
            <a:r>
              <a:rPr lang="fr-FR" sz="2000" dirty="0" err="1" smtClean="0"/>
              <a:t>activities</a:t>
            </a:r>
            <a:r>
              <a:rPr lang="fr-FR" sz="2000" dirty="0" smtClean="0"/>
              <a:t>, </a:t>
            </a:r>
            <a:r>
              <a:rPr lang="fr-FR" sz="2000" dirty="0" err="1" smtClean="0"/>
              <a:t>technical</a:t>
            </a:r>
            <a:r>
              <a:rPr lang="fr-FR" sz="2000" dirty="0" smtClean="0"/>
              <a:t> support and </a:t>
            </a:r>
            <a:r>
              <a:rPr lang="fr-FR" sz="2000" dirty="0" err="1" smtClean="0"/>
              <a:t>survey</a:t>
            </a:r>
            <a:r>
              <a:rPr lang="fr-FR" sz="2000" dirty="0" smtClean="0"/>
              <a:t> in replacement of Dr Monique </a:t>
            </a:r>
            <a:r>
              <a:rPr lang="fr-FR" sz="2000" dirty="0" err="1" smtClean="0"/>
              <a:t>Petitdidier</a:t>
            </a:r>
            <a:r>
              <a:rPr lang="fr-FR" sz="2000" dirty="0" smtClean="0"/>
              <a:t> (IPSL)</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sz="2000" dirty="0" smtClean="0">
                <a:effectLst/>
                <a:latin typeface="Arial" pitchFamily="34" charset="0"/>
              </a:rPr>
              <a:t>EARTH SCIENCE NEW APPLICATIONS</a:t>
            </a:r>
          </a:p>
        </p:txBody>
      </p:sp>
      <p:sp>
        <p:nvSpPr>
          <p:cNvPr id="17411" name="Rectangle 3"/>
          <p:cNvSpPr>
            <a:spLocks noGrp="1"/>
          </p:cNvSpPr>
          <p:nvPr>
            <p:ph type="body" sz="half" idx="1"/>
          </p:nvPr>
        </p:nvSpPr>
        <p:spPr>
          <a:xfrm>
            <a:off x="107950" y="1844675"/>
            <a:ext cx="4464050" cy="4525963"/>
          </a:xfrm>
        </p:spPr>
        <p:txBody>
          <a:bodyPr/>
          <a:lstStyle/>
          <a:p>
            <a:r>
              <a:rPr lang="fr-FR" sz="2000" smtClean="0"/>
              <a:t>Radiative Transfer Model for Cloud (LOA, Lille)</a:t>
            </a:r>
          </a:p>
          <a:p>
            <a:pPr>
              <a:buFont typeface="Wingdings" pitchFamily="2" charset="2"/>
              <a:buChar char="§"/>
            </a:pPr>
            <a:r>
              <a:rPr lang="fr-FR" sz="1800" smtClean="0">
                <a:solidFill>
                  <a:schemeClr val="tx1"/>
                </a:solidFill>
              </a:rPr>
              <a:t>Interpretation of POLDER/Parasol satellite observations</a:t>
            </a:r>
          </a:p>
          <a:p>
            <a:pPr>
              <a:buFont typeface="Wingdings" pitchFamily="2" charset="2"/>
              <a:buChar char="§"/>
            </a:pPr>
            <a:r>
              <a:rPr lang="fr-FR" sz="1800" smtClean="0">
                <a:solidFill>
                  <a:schemeClr val="tx1"/>
                </a:solidFill>
              </a:rPr>
              <a:t>Monte Carlo Method (12days% 3years with a 8 processors computer)</a:t>
            </a:r>
          </a:p>
          <a:p>
            <a:pPr>
              <a:buFont typeface="Wingdings" pitchFamily="2" charset="2"/>
              <a:buChar char="§"/>
            </a:pPr>
            <a:r>
              <a:rPr lang="fr-FR" sz="1800" smtClean="0">
                <a:solidFill>
                  <a:schemeClr val="tx1"/>
                </a:solidFill>
              </a:rPr>
              <a:t>A paper to be finalized and a PhD in preparation</a:t>
            </a:r>
          </a:p>
          <a:p>
            <a:pPr>
              <a:lnSpc>
                <a:spcPct val="50000"/>
              </a:lnSpc>
              <a:buFont typeface="Arial" pitchFamily="34" charset="0"/>
              <a:buNone/>
            </a:pPr>
            <a:endParaRPr lang="en-US" sz="1000" smtClean="0"/>
          </a:p>
          <a:p>
            <a:pPr lvl="1">
              <a:buFont typeface="Arial" pitchFamily="34" charset="0"/>
              <a:buNone/>
            </a:pPr>
            <a:endParaRPr lang="fr-FR" sz="1800" smtClean="0"/>
          </a:p>
        </p:txBody>
      </p:sp>
      <p:pic>
        <p:nvPicPr>
          <p:cNvPr id="17414" name="Picture 3" descr="F:\FIG TB MCPOL\tau_100m.png"/>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a:xfrm>
            <a:off x="1692275" y="4652963"/>
            <a:ext cx="2551113" cy="1916112"/>
          </a:xfrm>
          <a:noFill/>
          <a:ln/>
        </p:spPr>
      </p:pic>
      <p:sp>
        <p:nvSpPr>
          <p:cNvPr id="17412" name="Text Box 4"/>
          <p:cNvSpPr txBox="1">
            <a:spLocks noChangeArrowheads="1"/>
          </p:cNvSpPr>
          <p:nvPr/>
        </p:nvSpPr>
        <p:spPr bwMode="auto">
          <a:xfrm>
            <a:off x="8685213" y="1844675"/>
            <a:ext cx="458787" cy="475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spcBef>
                <a:spcPct val="50000"/>
              </a:spcBef>
            </a:pPr>
            <a:endParaRPr lang="en-US"/>
          </a:p>
        </p:txBody>
      </p:sp>
      <p:sp>
        <p:nvSpPr>
          <p:cNvPr id="17413" name="Text Box 5"/>
          <p:cNvSpPr txBox="1">
            <a:spLocks noChangeArrowheads="1"/>
          </p:cNvSpPr>
          <p:nvPr/>
        </p:nvSpPr>
        <p:spPr bwMode="auto">
          <a:xfrm>
            <a:off x="4427538" y="1844675"/>
            <a:ext cx="4716462" cy="319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2000">
                <a:solidFill>
                  <a:srgbClr val="01ADF0"/>
                </a:solidFill>
                <a:latin typeface="Calibri" pitchFamily="34" charset="0"/>
              </a:rPr>
              <a:t>GeoQAIR (IPSL/LISA, Paris)</a:t>
            </a:r>
          </a:p>
          <a:p>
            <a:pPr>
              <a:spcBef>
                <a:spcPct val="40000"/>
              </a:spcBef>
              <a:buFontTx/>
              <a:buChar char="•"/>
            </a:pPr>
            <a:r>
              <a:rPr lang="fr-FR">
                <a:latin typeface="Calibri" pitchFamily="34" charset="0"/>
              </a:rPr>
              <a:t>Development of a OSSE (</a:t>
            </a:r>
            <a:r>
              <a:rPr lang="fr-FR" sz="1600">
                <a:latin typeface="Calibri" pitchFamily="34" charset="0"/>
              </a:rPr>
              <a:t>Observing system simulation Experiment</a:t>
            </a:r>
            <a:r>
              <a:rPr lang="fr-FR">
                <a:latin typeface="Calibri" pitchFamily="34" charset="0"/>
              </a:rPr>
              <a:t>): Design and validation of a new satellite instrument concept for air pollution observations</a:t>
            </a:r>
          </a:p>
          <a:p>
            <a:pPr>
              <a:spcBef>
                <a:spcPct val="40000"/>
              </a:spcBef>
              <a:buFontTx/>
              <a:buChar char="•"/>
            </a:pPr>
            <a:r>
              <a:rPr lang="fr-FR">
                <a:latin typeface="Calibri" pitchFamily="34" charset="0"/>
              </a:rPr>
              <a:t>Pseudo-observation database from 4 previous satellite instruments: 45.000.000pixels from 4 instruments i.e. around 50O.000CPUs –quite done</a:t>
            </a:r>
          </a:p>
          <a:p>
            <a:pPr>
              <a:spcBef>
                <a:spcPct val="40000"/>
              </a:spcBef>
              <a:buFontTx/>
              <a:buChar char="•"/>
            </a:pPr>
            <a:r>
              <a:rPr lang="fr-FR">
                <a:latin typeface="Calibri" pitchFamily="34" charset="0"/>
              </a:rPr>
              <a:t>1 paper published</a:t>
            </a:r>
          </a:p>
        </p:txBody>
      </p:sp>
      <p:sp>
        <p:nvSpPr>
          <p:cNvPr id="17416" name="Text Box 8"/>
          <p:cNvSpPr txBox="1">
            <a:spLocks noChangeArrowheads="1"/>
          </p:cNvSpPr>
          <p:nvPr/>
        </p:nvSpPr>
        <p:spPr bwMode="auto">
          <a:xfrm>
            <a:off x="179388" y="4724400"/>
            <a:ext cx="1728787"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1400">
                <a:latin typeface="Calibri" pitchFamily="34" charset="0"/>
              </a:rPr>
              <a:t>Brightness Temperature simulated with a 100m-resolution (T. Fauchez)</a:t>
            </a:r>
          </a:p>
        </p:txBody>
      </p:sp>
      <p:sp>
        <p:nvSpPr>
          <p:cNvPr id="17420" name="Text Box 12"/>
          <p:cNvSpPr txBox="1">
            <a:spLocks noChangeArrowheads="1"/>
          </p:cNvSpPr>
          <p:nvPr/>
        </p:nvSpPr>
        <p:spPr bwMode="auto">
          <a:xfrm>
            <a:off x="4716463" y="5084763"/>
            <a:ext cx="2087562"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400"/>
              <a:t>0-6km ozone partial column simulated for one of the two future geostationnary instruments : MAGEAQ – to air quality.</a:t>
            </a:r>
            <a:endParaRPr lang="fr-FR" sz="1400"/>
          </a:p>
        </p:txBody>
      </p:sp>
      <p:graphicFrame>
        <p:nvGraphicFramePr>
          <p:cNvPr id="17421" name="Object 13"/>
          <p:cNvGraphicFramePr>
            <a:graphicFrameLocks noChangeAspect="1"/>
          </p:cNvGraphicFramePr>
          <p:nvPr/>
        </p:nvGraphicFramePr>
        <p:xfrm>
          <a:off x="7164388" y="4437063"/>
          <a:ext cx="1730375" cy="2108200"/>
        </p:xfrm>
        <a:graphic>
          <a:graphicData uri="http://schemas.openxmlformats.org/presentationml/2006/ole">
            <mc:AlternateContent xmlns:mc="http://schemas.openxmlformats.org/markup-compatibility/2006">
              <mc:Choice xmlns:v="urn:schemas-microsoft-com:vml" Requires="v">
                <p:oleObj spid="_x0000_s2116" name="Photo Editor Photo" r:id="rId4" imgW="2438095" imgH="2971429" progId="">
                  <p:embed/>
                </p:oleObj>
              </mc:Choice>
              <mc:Fallback>
                <p:oleObj name="Photo Editor Photo" r:id="rId4" imgW="2438095" imgH="2971429" progId="">
                  <p:embed/>
                  <p:pic>
                    <p:nvPicPr>
                      <p:cNvPr id="0" name="Picture 5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4388" y="4437063"/>
                        <a:ext cx="1730375" cy="210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sz="2000" dirty="0" smtClean="0">
                <a:effectLst/>
                <a:latin typeface="Arial" pitchFamily="34" charset="0"/>
              </a:rPr>
              <a:t>EARTH SCIENCE APPLICATION - new issues</a:t>
            </a:r>
          </a:p>
        </p:txBody>
      </p:sp>
      <p:sp>
        <p:nvSpPr>
          <p:cNvPr id="19459" name="Rectangle 3"/>
          <p:cNvSpPr>
            <a:spLocks noGrp="1"/>
          </p:cNvSpPr>
          <p:nvPr>
            <p:ph type="body" idx="1"/>
          </p:nvPr>
        </p:nvSpPr>
        <p:spPr/>
        <p:txBody>
          <a:bodyPr/>
          <a:lstStyle/>
          <a:p>
            <a:pPr>
              <a:lnSpc>
                <a:spcPct val="80000"/>
              </a:lnSpc>
            </a:pPr>
            <a:r>
              <a:rPr lang="fr-FR" sz="2000" dirty="0" smtClean="0"/>
              <a:t>Interface ESG (</a:t>
            </a:r>
            <a:r>
              <a:rPr lang="fr-FR" sz="2000" dirty="0" err="1" smtClean="0"/>
              <a:t>Earth</a:t>
            </a:r>
            <a:r>
              <a:rPr lang="fr-FR" sz="2000" dirty="0" smtClean="0"/>
              <a:t> System </a:t>
            </a:r>
            <a:r>
              <a:rPr lang="fr-FR" sz="2000" dirty="0" err="1" smtClean="0"/>
              <a:t>Grid</a:t>
            </a:r>
            <a:r>
              <a:rPr lang="fr-FR" sz="2000" dirty="0" smtClean="0"/>
              <a:t>) &amp; EGI (IPSL, Paris)</a:t>
            </a:r>
          </a:p>
          <a:p>
            <a:pPr lvl="1">
              <a:lnSpc>
                <a:spcPct val="80000"/>
              </a:lnSpc>
            </a:pPr>
            <a:r>
              <a:rPr lang="fr-FR" sz="1800" dirty="0" smtClean="0"/>
              <a:t>ESGF: </a:t>
            </a:r>
            <a:r>
              <a:rPr lang="fr-FR" sz="1800" dirty="0" err="1" smtClean="0"/>
              <a:t>database</a:t>
            </a:r>
            <a:r>
              <a:rPr lang="fr-FR" sz="1800" dirty="0" smtClean="0"/>
              <a:t> of CMIP5 </a:t>
            </a:r>
            <a:r>
              <a:rPr lang="fr-FR" sz="1800" dirty="0" err="1" smtClean="0"/>
              <a:t>climate</a:t>
            </a:r>
            <a:r>
              <a:rPr lang="fr-FR" sz="1800" dirty="0" smtClean="0"/>
              <a:t> model outputs </a:t>
            </a:r>
            <a:r>
              <a:rPr lang="fr-FR" sz="1800" dirty="0" err="1" smtClean="0"/>
              <a:t>provided</a:t>
            </a:r>
            <a:r>
              <a:rPr lang="fr-FR" sz="1800" dirty="0" smtClean="0"/>
              <a:t> by </a:t>
            </a:r>
            <a:r>
              <a:rPr lang="fr-FR" sz="1800" dirty="0" err="1" smtClean="0"/>
              <a:t>worlwide</a:t>
            </a:r>
            <a:r>
              <a:rPr lang="fr-FR" sz="1800" dirty="0" smtClean="0"/>
              <a:t> teams for the </a:t>
            </a:r>
            <a:r>
              <a:rPr lang="fr-FR" sz="1800" dirty="0" err="1" smtClean="0"/>
              <a:t>next</a:t>
            </a:r>
            <a:r>
              <a:rPr lang="fr-FR" sz="1800" dirty="0" smtClean="0"/>
              <a:t> IPCC (International Panel on </a:t>
            </a:r>
            <a:r>
              <a:rPr lang="fr-FR" sz="1800" dirty="0" err="1" smtClean="0"/>
              <a:t>Climate</a:t>
            </a:r>
            <a:r>
              <a:rPr lang="fr-FR" sz="1800" dirty="0" smtClean="0"/>
              <a:t> Change)</a:t>
            </a:r>
          </a:p>
          <a:p>
            <a:pPr lvl="1">
              <a:lnSpc>
                <a:spcPct val="80000"/>
              </a:lnSpc>
            </a:pPr>
            <a:r>
              <a:rPr lang="fr-FR" sz="1800" dirty="0" smtClean="0"/>
              <a:t>Goal: Use EGI for </a:t>
            </a:r>
            <a:r>
              <a:rPr lang="fr-FR" sz="1800" dirty="0" err="1" smtClean="0"/>
              <a:t>parametric</a:t>
            </a:r>
            <a:r>
              <a:rPr lang="fr-FR" sz="1800" dirty="0" smtClean="0"/>
              <a:t>, </a:t>
            </a:r>
            <a:r>
              <a:rPr lang="fr-FR" sz="1800" dirty="0" err="1" smtClean="0"/>
              <a:t>regional</a:t>
            </a:r>
            <a:r>
              <a:rPr lang="fr-FR" sz="1800" dirty="0" smtClean="0"/>
              <a:t> </a:t>
            </a:r>
            <a:r>
              <a:rPr lang="fr-FR" sz="1800" dirty="0" err="1" smtClean="0"/>
              <a:t>climate</a:t>
            </a:r>
            <a:r>
              <a:rPr lang="fr-FR" sz="1800" dirty="0" smtClean="0"/>
              <a:t> and impact </a:t>
            </a:r>
            <a:r>
              <a:rPr lang="fr-FR" sz="1800" dirty="0" err="1" smtClean="0"/>
              <a:t>studies,Extreme</a:t>
            </a:r>
            <a:r>
              <a:rPr lang="fr-FR" sz="1800" dirty="0" smtClean="0"/>
              <a:t> </a:t>
            </a:r>
            <a:r>
              <a:rPr lang="fr-FR" sz="1800" dirty="0" err="1" smtClean="0"/>
              <a:t>event</a:t>
            </a:r>
            <a:r>
              <a:rPr lang="fr-FR" sz="1800" dirty="0" smtClean="0"/>
              <a:t> </a:t>
            </a:r>
            <a:r>
              <a:rPr lang="fr-FR" sz="1800" dirty="0" err="1" smtClean="0"/>
              <a:t>statistics</a:t>
            </a:r>
            <a:r>
              <a:rPr lang="fr-FR" sz="1800" dirty="0" smtClean="0"/>
              <a:t>…</a:t>
            </a:r>
          </a:p>
          <a:p>
            <a:pPr lvl="1">
              <a:lnSpc>
                <a:spcPct val="80000"/>
              </a:lnSpc>
            </a:pPr>
            <a:r>
              <a:rPr lang="en-US" sz="1800" dirty="0" err="1" smtClean="0"/>
              <a:t>Testbed</a:t>
            </a:r>
            <a:r>
              <a:rPr lang="en-US" sz="1800" dirty="0" smtClean="0"/>
              <a:t>: Climate simulation:</a:t>
            </a:r>
            <a:r>
              <a:rPr lang="en-US" sz="1800" b="1" dirty="0" smtClean="0"/>
              <a:t> </a:t>
            </a:r>
            <a:r>
              <a:rPr lang="en-US" sz="1800" dirty="0" smtClean="0"/>
              <a:t>MPI application, Data retrieved from ESGF</a:t>
            </a:r>
            <a:r>
              <a:rPr lang="en-US" sz="1600" dirty="0" smtClean="0"/>
              <a:t> </a:t>
            </a:r>
          </a:p>
          <a:p>
            <a:pPr>
              <a:lnSpc>
                <a:spcPct val="80000"/>
              </a:lnSpc>
            </a:pPr>
            <a:r>
              <a:rPr lang="fr-FR" sz="1800" dirty="0" smtClean="0">
                <a:solidFill>
                  <a:schemeClr val="tx1"/>
                </a:solidFill>
              </a:rPr>
              <a:t>New issues</a:t>
            </a:r>
          </a:p>
          <a:p>
            <a:pPr lvl="2">
              <a:lnSpc>
                <a:spcPct val="80000"/>
              </a:lnSpc>
            </a:pPr>
            <a:r>
              <a:rPr lang="fr-FR" sz="1800" dirty="0" smtClean="0"/>
              <a:t>Synchro-data: CMIP5 Access </a:t>
            </a:r>
            <a:r>
              <a:rPr lang="fr-FR" sz="1800" dirty="0" err="1" smtClean="0"/>
              <a:t>tool</a:t>
            </a:r>
            <a:r>
              <a:rPr lang="fr-FR" sz="1800" dirty="0" smtClean="0"/>
              <a:t> – due to </a:t>
            </a:r>
            <a:r>
              <a:rPr lang="fr-FR" sz="1800" dirty="0" err="1" smtClean="0"/>
              <a:t>its</a:t>
            </a:r>
            <a:r>
              <a:rPr lang="fr-FR" sz="1800" dirty="0" smtClean="0"/>
              <a:t> performance </a:t>
            </a:r>
            <a:r>
              <a:rPr lang="fr-FR" sz="1800" dirty="0" err="1" smtClean="0"/>
              <a:t>largely</a:t>
            </a:r>
            <a:r>
              <a:rPr lang="fr-FR" sz="1800" dirty="0" smtClean="0"/>
              <a:t> </a:t>
            </a:r>
            <a:r>
              <a:rPr lang="fr-FR" sz="1800" dirty="0" err="1" smtClean="0"/>
              <a:t>used</a:t>
            </a:r>
            <a:r>
              <a:rPr lang="fr-FR" sz="1800" dirty="0" smtClean="0"/>
              <a:t> by </a:t>
            </a:r>
            <a:r>
              <a:rPr lang="fr-FR" sz="1800" dirty="0" err="1" smtClean="0"/>
              <a:t>Climate</a:t>
            </a:r>
            <a:r>
              <a:rPr lang="fr-FR" sz="1800" dirty="0" smtClean="0"/>
              <a:t> teams</a:t>
            </a:r>
          </a:p>
          <a:p>
            <a:pPr lvl="2">
              <a:lnSpc>
                <a:spcPct val="80000"/>
              </a:lnSpc>
            </a:pPr>
            <a:r>
              <a:rPr lang="fr-FR" sz="1800" dirty="0" err="1" smtClean="0"/>
              <a:t>Credential_translation_service</a:t>
            </a:r>
            <a:r>
              <a:rPr lang="fr-FR" sz="1800" dirty="0" smtClean="0"/>
              <a:t>: to </a:t>
            </a:r>
            <a:r>
              <a:rPr lang="fr-FR" sz="1800" dirty="0" err="1" smtClean="0"/>
              <a:t>overcome</a:t>
            </a:r>
            <a:r>
              <a:rPr lang="fr-FR" sz="1800" dirty="0" smtClean="0"/>
              <a:t> the </a:t>
            </a:r>
            <a:r>
              <a:rPr lang="fr-FR" sz="1800" dirty="0" err="1" smtClean="0"/>
              <a:t>difference</a:t>
            </a:r>
            <a:r>
              <a:rPr lang="fr-FR" sz="1800" dirty="0" smtClean="0"/>
              <a:t> of </a:t>
            </a:r>
            <a:r>
              <a:rPr lang="fr-FR" sz="1800" dirty="0" err="1" smtClean="0"/>
              <a:t>security</a:t>
            </a:r>
            <a:r>
              <a:rPr lang="fr-FR" sz="1800" dirty="0" smtClean="0"/>
              <a:t> </a:t>
            </a:r>
            <a:r>
              <a:rPr lang="fr-FR" sz="1800" dirty="0" err="1" smtClean="0"/>
              <a:t>protocols</a:t>
            </a:r>
            <a:r>
              <a:rPr lang="fr-FR" sz="1800" dirty="0" smtClean="0"/>
              <a:t> </a:t>
            </a:r>
            <a:r>
              <a:rPr lang="fr-FR" sz="1800" dirty="0" err="1" smtClean="0"/>
              <a:t>between</a:t>
            </a:r>
            <a:r>
              <a:rPr lang="fr-FR" sz="1800" dirty="0" smtClean="0"/>
              <a:t>  ESGF &amp; EGI</a:t>
            </a:r>
          </a:p>
          <a:p>
            <a:pPr lvl="2">
              <a:lnSpc>
                <a:spcPct val="80000"/>
              </a:lnSpc>
            </a:pPr>
            <a:r>
              <a:rPr lang="fr-FR" sz="1800" dirty="0" smtClean="0"/>
              <a:t>A&amp;A </a:t>
            </a:r>
            <a:r>
              <a:rPr lang="fr-FR" sz="1800" dirty="0" err="1" smtClean="0"/>
              <a:t>problem</a:t>
            </a:r>
            <a:r>
              <a:rPr lang="fr-FR" sz="1800" dirty="0" smtClean="0"/>
              <a:t> </a:t>
            </a:r>
            <a:r>
              <a:rPr lang="fr-FR" sz="1800" dirty="0" err="1" smtClean="0"/>
              <a:t>addressed</a:t>
            </a:r>
            <a:r>
              <a:rPr lang="fr-FR" sz="1800" dirty="0" smtClean="0"/>
              <a:t> to EGI &amp; ESGF in collaboration </a:t>
            </a:r>
            <a:r>
              <a:rPr lang="fr-FR" sz="1800" dirty="0" err="1" smtClean="0"/>
              <a:t>with</a:t>
            </a:r>
            <a:r>
              <a:rPr lang="fr-FR" sz="1800" dirty="0" smtClean="0"/>
              <a:t> P. </a:t>
            </a:r>
            <a:r>
              <a:rPr lang="fr-FR" sz="1800" dirty="0" err="1" smtClean="0"/>
              <a:t>Kershaw</a:t>
            </a:r>
            <a:r>
              <a:rPr lang="fr-FR" sz="1800" dirty="0" smtClean="0"/>
              <a:t> (STFC, UK)</a:t>
            </a:r>
          </a:p>
          <a:p>
            <a:pPr lvl="3">
              <a:lnSpc>
                <a:spcPct val="80000"/>
              </a:lnSpc>
            </a:pPr>
            <a:r>
              <a:rPr lang="fr-FR" sz="1800" dirty="0" smtClean="0"/>
              <a:t>Participation &amp; contribution to the workshops on </a:t>
            </a:r>
            <a:r>
              <a:rPr lang="fr-FR" sz="1800" dirty="0" err="1" smtClean="0"/>
              <a:t>federated</a:t>
            </a:r>
            <a:r>
              <a:rPr lang="fr-FR" sz="1800" dirty="0" smtClean="0"/>
              <a:t> </a:t>
            </a:r>
            <a:r>
              <a:rPr lang="fr-FR" sz="1800" dirty="0" err="1" smtClean="0"/>
              <a:t>identity</a:t>
            </a:r>
            <a:r>
              <a:rPr lang="fr-FR" sz="1800" dirty="0" smtClean="0"/>
              <a:t> </a:t>
            </a:r>
            <a:r>
              <a:rPr lang="fr-FR" sz="1800" dirty="0" err="1" smtClean="0"/>
              <a:t>systems</a:t>
            </a:r>
            <a:r>
              <a:rPr lang="fr-FR" sz="1800" dirty="0" smtClean="0"/>
              <a:t> for </a:t>
            </a:r>
            <a:r>
              <a:rPr lang="fr-FR" sz="1800" dirty="0" err="1" smtClean="0"/>
              <a:t>scientific</a:t>
            </a:r>
            <a:r>
              <a:rPr lang="fr-FR" sz="1800" dirty="0" smtClean="0"/>
              <a:t> collaborations</a:t>
            </a:r>
          </a:p>
          <a:p>
            <a:pPr lvl="2">
              <a:lnSpc>
                <a:spcPct val="80000"/>
              </a:lnSpc>
            </a:pPr>
            <a:r>
              <a:rPr lang="fr-FR" sz="1800" dirty="0" smtClean="0"/>
              <a:t>Impact on new </a:t>
            </a:r>
            <a:r>
              <a:rPr lang="fr-FR" sz="1800" dirty="0" err="1" smtClean="0"/>
              <a:t>climate</a:t>
            </a:r>
            <a:r>
              <a:rPr lang="fr-FR" sz="1800" dirty="0" smtClean="0"/>
              <a:t> </a:t>
            </a:r>
            <a:r>
              <a:rPr lang="fr-FR" sz="1800" dirty="0" err="1" smtClean="0"/>
              <a:t>projects</a:t>
            </a:r>
            <a:endParaRPr lang="fr-FR" sz="1800" dirty="0" smtClean="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dirty="0" err="1" smtClean="0">
                <a:effectLst/>
                <a:latin typeface="Arial" pitchFamily="34" charset="0"/>
              </a:rPr>
              <a:t>Earth</a:t>
            </a:r>
            <a:r>
              <a:rPr lang="fr-FR" dirty="0" smtClean="0">
                <a:effectLst/>
                <a:latin typeface="Arial" pitchFamily="34" charset="0"/>
              </a:rPr>
              <a:t> Science</a:t>
            </a:r>
          </a:p>
        </p:txBody>
      </p:sp>
      <p:sp>
        <p:nvSpPr>
          <p:cNvPr id="20483" name="Rectangle 3"/>
          <p:cNvSpPr>
            <a:spLocks noGrp="1"/>
          </p:cNvSpPr>
          <p:nvPr>
            <p:ph type="body" idx="1"/>
          </p:nvPr>
        </p:nvSpPr>
        <p:spPr>
          <a:xfrm>
            <a:off x="107950" y="1844675"/>
            <a:ext cx="8928100" cy="4679950"/>
          </a:xfrm>
        </p:spPr>
        <p:txBody>
          <a:bodyPr/>
          <a:lstStyle/>
          <a:p>
            <a:pPr>
              <a:lnSpc>
                <a:spcPct val="80000"/>
              </a:lnSpc>
            </a:pPr>
            <a:r>
              <a:rPr lang="fr-FR" sz="2000" dirty="0" smtClean="0">
                <a:solidFill>
                  <a:schemeClr val="tx1"/>
                </a:solidFill>
              </a:rPr>
              <a:t>To face the data intensive challenges </a:t>
            </a:r>
            <a:r>
              <a:rPr lang="fr-FR" sz="2000" dirty="0" err="1" smtClean="0">
                <a:solidFill>
                  <a:schemeClr val="tx1"/>
                </a:solidFill>
              </a:rPr>
              <a:t>Grid</a:t>
            </a:r>
            <a:r>
              <a:rPr lang="fr-FR" sz="2000" dirty="0" smtClean="0">
                <a:solidFill>
                  <a:schemeClr val="tx1"/>
                </a:solidFill>
              </a:rPr>
              <a:t> </a:t>
            </a:r>
            <a:r>
              <a:rPr lang="fr-FR" sz="2000" dirty="0" err="1" smtClean="0">
                <a:solidFill>
                  <a:schemeClr val="tx1"/>
                </a:solidFill>
              </a:rPr>
              <a:t>seems</a:t>
            </a:r>
            <a:r>
              <a:rPr lang="fr-FR" sz="2000" dirty="0" smtClean="0">
                <a:solidFill>
                  <a:schemeClr val="tx1"/>
                </a:solidFill>
              </a:rPr>
              <a:t> to </a:t>
            </a:r>
            <a:r>
              <a:rPr lang="fr-FR" sz="2000" dirty="0" err="1" smtClean="0">
                <a:solidFill>
                  <a:schemeClr val="tx1"/>
                </a:solidFill>
              </a:rPr>
              <a:t>be</a:t>
            </a:r>
            <a:r>
              <a:rPr lang="fr-FR" sz="2000" dirty="0" smtClean="0">
                <a:solidFill>
                  <a:schemeClr val="tx1"/>
                </a:solidFill>
              </a:rPr>
              <a:t> a good candidate but not  </a:t>
            </a:r>
            <a:r>
              <a:rPr lang="fr-FR" sz="2000" dirty="0" err="1" smtClean="0">
                <a:solidFill>
                  <a:schemeClr val="tx1"/>
                </a:solidFill>
              </a:rPr>
              <a:t>effectively</a:t>
            </a:r>
            <a:r>
              <a:rPr lang="fr-FR" sz="2000" dirty="0" smtClean="0">
                <a:solidFill>
                  <a:schemeClr val="tx1"/>
                </a:solidFill>
              </a:rPr>
              <a:t> </a:t>
            </a:r>
            <a:r>
              <a:rPr lang="fr-FR" sz="2000" dirty="0" err="1" smtClean="0">
                <a:solidFill>
                  <a:schemeClr val="tx1"/>
                </a:solidFill>
              </a:rPr>
              <a:t>adopted</a:t>
            </a:r>
            <a:r>
              <a:rPr lang="fr-FR" sz="2000" dirty="0" smtClean="0">
                <a:solidFill>
                  <a:schemeClr val="tx1"/>
                </a:solidFill>
              </a:rPr>
              <a:t> in </a:t>
            </a:r>
            <a:r>
              <a:rPr lang="fr-FR" sz="2000" dirty="0" err="1" smtClean="0">
                <a:solidFill>
                  <a:schemeClr val="tx1"/>
                </a:solidFill>
              </a:rPr>
              <a:t>Earth</a:t>
            </a:r>
            <a:r>
              <a:rPr lang="fr-FR" sz="2000" dirty="0" smtClean="0">
                <a:solidFill>
                  <a:schemeClr val="tx1"/>
                </a:solidFill>
              </a:rPr>
              <a:t> Science:</a:t>
            </a:r>
          </a:p>
          <a:p>
            <a:pPr lvl="1">
              <a:lnSpc>
                <a:spcPct val="90000"/>
              </a:lnSpc>
            </a:pPr>
            <a:r>
              <a:rPr lang="fr-FR" sz="1800" dirty="0" smtClean="0"/>
              <a:t>In France Few teams (</a:t>
            </a:r>
            <a:r>
              <a:rPr lang="fr-FR" sz="1800" dirty="0" err="1" smtClean="0"/>
              <a:t>scientists</a:t>
            </a:r>
            <a:r>
              <a:rPr lang="fr-FR" sz="1800" dirty="0" smtClean="0"/>
              <a:t> + </a:t>
            </a:r>
            <a:r>
              <a:rPr lang="fr-FR" sz="1800" dirty="0" err="1" smtClean="0"/>
              <a:t>Grid</a:t>
            </a:r>
            <a:r>
              <a:rPr lang="fr-FR" sz="1800" dirty="0" smtClean="0"/>
              <a:t> </a:t>
            </a:r>
            <a:r>
              <a:rPr lang="fr-FR" sz="1800" dirty="0" err="1" smtClean="0"/>
              <a:t>engineers</a:t>
            </a:r>
            <a:r>
              <a:rPr lang="fr-FR" sz="1800" dirty="0" smtClean="0"/>
              <a:t>) </a:t>
            </a:r>
            <a:r>
              <a:rPr lang="fr-FR" sz="1800" dirty="0" err="1" smtClean="0"/>
              <a:t>then</a:t>
            </a:r>
            <a:r>
              <a:rPr lang="fr-FR" sz="1800" dirty="0" smtClean="0"/>
              <a:t> few permanent </a:t>
            </a:r>
            <a:r>
              <a:rPr lang="fr-FR" sz="1800" dirty="0" err="1" smtClean="0"/>
              <a:t>involvement</a:t>
            </a:r>
            <a:r>
              <a:rPr lang="fr-FR" sz="1800" dirty="0" smtClean="0"/>
              <a:t> </a:t>
            </a:r>
          </a:p>
          <a:p>
            <a:pPr lvl="1">
              <a:lnSpc>
                <a:spcPct val="90000"/>
              </a:lnSpc>
            </a:pPr>
            <a:r>
              <a:rPr lang="fr-FR" sz="1800" dirty="0" err="1" smtClean="0"/>
              <a:t>Lack</a:t>
            </a:r>
            <a:r>
              <a:rPr lang="fr-FR" sz="1800" dirty="0" smtClean="0"/>
              <a:t> of local expertise &amp; information, </a:t>
            </a:r>
            <a:r>
              <a:rPr lang="fr-FR" sz="1800" dirty="0" err="1" smtClean="0"/>
              <a:t>difficult</a:t>
            </a:r>
            <a:r>
              <a:rPr lang="fr-FR" sz="1800" dirty="0" smtClean="0"/>
              <a:t> to use, non-</a:t>
            </a:r>
            <a:r>
              <a:rPr lang="fr-FR" sz="1800" dirty="0" err="1" smtClean="0"/>
              <a:t>unified</a:t>
            </a:r>
            <a:r>
              <a:rPr lang="fr-FR" sz="1800" dirty="0" smtClean="0"/>
              <a:t> </a:t>
            </a:r>
            <a:r>
              <a:rPr lang="fr-FR" sz="1800" dirty="0" err="1" smtClean="0"/>
              <a:t>security</a:t>
            </a:r>
            <a:r>
              <a:rPr lang="fr-FR" sz="1800" dirty="0" smtClean="0"/>
              <a:t> </a:t>
            </a:r>
            <a:r>
              <a:rPr lang="fr-FR" sz="1800" dirty="0" err="1" smtClean="0"/>
              <a:t>protocols</a:t>
            </a:r>
            <a:r>
              <a:rPr lang="fr-FR" sz="1800" dirty="0" smtClean="0"/>
              <a:t> </a:t>
            </a:r>
          </a:p>
          <a:p>
            <a:pPr lvl="1">
              <a:lnSpc>
                <a:spcPct val="90000"/>
              </a:lnSpc>
            </a:pPr>
            <a:r>
              <a:rPr lang="fr-FR" sz="1800" dirty="0" err="1" smtClean="0"/>
              <a:t>European</a:t>
            </a:r>
            <a:r>
              <a:rPr lang="fr-FR" sz="1800" dirty="0" smtClean="0"/>
              <a:t> and International collaboration in ES GRID </a:t>
            </a:r>
            <a:r>
              <a:rPr lang="fr-FR" sz="1800" dirty="0" err="1" smtClean="0"/>
              <a:t>mainly</a:t>
            </a:r>
            <a:r>
              <a:rPr lang="fr-FR" sz="1800" dirty="0" smtClean="0"/>
              <a:t> </a:t>
            </a:r>
            <a:r>
              <a:rPr lang="fr-FR" sz="1800" dirty="0" err="1" smtClean="0"/>
              <a:t>based</a:t>
            </a:r>
            <a:r>
              <a:rPr lang="fr-FR" sz="1800" dirty="0" smtClean="0"/>
              <a:t> </a:t>
            </a:r>
            <a:r>
              <a:rPr lang="fr-FR" sz="1800" dirty="0" err="1" smtClean="0"/>
              <a:t>only</a:t>
            </a:r>
            <a:r>
              <a:rPr lang="fr-FR" sz="1800" dirty="0" smtClean="0"/>
              <a:t> on </a:t>
            </a:r>
            <a:r>
              <a:rPr lang="fr-FR" sz="1800" dirty="0" smtClean="0">
                <a:solidFill>
                  <a:schemeClr val="hlink"/>
                </a:solidFill>
              </a:rPr>
              <a:t>best efforts</a:t>
            </a:r>
            <a:r>
              <a:rPr lang="fr-FR" sz="1800" dirty="0" smtClean="0"/>
              <a:t>  =&gt; </a:t>
            </a:r>
            <a:r>
              <a:rPr lang="fr-FR" sz="1800" dirty="0" err="1" smtClean="0"/>
              <a:t>difficult</a:t>
            </a:r>
            <a:r>
              <a:rPr lang="fr-FR" sz="1800" dirty="0" smtClean="0"/>
              <a:t> for </a:t>
            </a:r>
            <a:r>
              <a:rPr lang="fr-FR" sz="1800" dirty="0" err="1" smtClean="0"/>
              <a:t>common</a:t>
            </a:r>
            <a:r>
              <a:rPr lang="fr-FR" sz="1800" dirty="0" smtClean="0"/>
              <a:t> </a:t>
            </a:r>
            <a:r>
              <a:rPr lang="fr-FR" sz="1800" dirty="0" err="1" smtClean="0"/>
              <a:t>works</a:t>
            </a:r>
            <a:r>
              <a:rPr lang="fr-FR" sz="1800" dirty="0" smtClean="0"/>
              <a:t> &amp; </a:t>
            </a:r>
            <a:r>
              <a:rPr lang="fr-FR" sz="1800" dirty="0" err="1" smtClean="0"/>
              <a:t>developments</a:t>
            </a:r>
            <a:r>
              <a:rPr lang="fr-FR" sz="1800" dirty="0" smtClean="0"/>
              <a:t>, </a:t>
            </a:r>
            <a:r>
              <a:rPr lang="fr-FR" sz="1800" dirty="0" err="1" smtClean="0"/>
              <a:t>even</a:t>
            </a:r>
            <a:r>
              <a:rPr lang="fr-FR" sz="1800" dirty="0" smtClean="0"/>
              <a:t> information</a:t>
            </a:r>
          </a:p>
          <a:p>
            <a:pPr>
              <a:lnSpc>
                <a:spcPct val="80000"/>
              </a:lnSpc>
            </a:pPr>
            <a:r>
              <a:rPr lang="fr-FR" sz="2000" dirty="0" smtClean="0">
                <a:solidFill>
                  <a:schemeClr val="tx1"/>
                </a:solidFill>
              </a:rPr>
              <a:t>ES </a:t>
            </a:r>
            <a:r>
              <a:rPr lang="fr-FR" sz="2000" dirty="0" err="1" smtClean="0">
                <a:solidFill>
                  <a:schemeClr val="tx1"/>
                </a:solidFill>
              </a:rPr>
              <a:t>Scientists</a:t>
            </a:r>
            <a:r>
              <a:rPr lang="fr-FR" sz="2000" dirty="0" smtClean="0">
                <a:solidFill>
                  <a:schemeClr val="tx1"/>
                </a:solidFill>
              </a:rPr>
              <a:t> </a:t>
            </a:r>
            <a:r>
              <a:rPr lang="fr-FR" sz="2000" dirty="0" err="1" smtClean="0">
                <a:solidFill>
                  <a:schemeClr val="tx1"/>
                </a:solidFill>
              </a:rPr>
              <a:t>used</a:t>
            </a:r>
            <a:r>
              <a:rPr lang="fr-FR" sz="2000" dirty="0" smtClean="0">
                <a:solidFill>
                  <a:schemeClr val="tx1"/>
                </a:solidFill>
              </a:rPr>
              <a:t> HPC, Cloud or </a:t>
            </a:r>
            <a:r>
              <a:rPr lang="fr-FR" sz="2000" dirty="0" err="1" smtClean="0">
                <a:solidFill>
                  <a:schemeClr val="tx1"/>
                </a:solidFill>
              </a:rPr>
              <a:t>Grid</a:t>
            </a:r>
            <a:r>
              <a:rPr lang="fr-FR" sz="2000" dirty="0" smtClean="0">
                <a:solidFill>
                  <a:schemeClr val="tx1"/>
                </a:solidFill>
              </a:rPr>
              <a:t> </a:t>
            </a:r>
            <a:r>
              <a:rPr lang="fr-FR" sz="2000" dirty="0" err="1" smtClean="0">
                <a:solidFill>
                  <a:schemeClr val="tx1"/>
                </a:solidFill>
              </a:rPr>
              <a:t>according</a:t>
            </a:r>
            <a:r>
              <a:rPr lang="fr-FR" sz="2000" dirty="0" smtClean="0">
                <a:solidFill>
                  <a:schemeClr val="tx1"/>
                </a:solidFill>
              </a:rPr>
              <a:t> to the stage of </a:t>
            </a:r>
            <a:r>
              <a:rPr lang="fr-FR" sz="2000" dirty="0" err="1" smtClean="0">
                <a:solidFill>
                  <a:schemeClr val="tx1"/>
                </a:solidFill>
              </a:rPr>
              <a:t>their</a:t>
            </a:r>
            <a:r>
              <a:rPr lang="fr-FR" sz="2000" dirty="0" smtClean="0">
                <a:solidFill>
                  <a:schemeClr val="tx1"/>
                </a:solidFill>
              </a:rPr>
              <a:t> </a:t>
            </a:r>
            <a:r>
              <a:rPr lang="fr-FR" sz="2000" dirty="0" err="1" smtClean="0">
                <a:solidFill>
                  <a:schemeClr val="tx1"/>
                </a:solidFill>
              </a:rPr>
              <a:t>work</a:t>
            </a:r>
            <a:endParaRPr lang="fr-FR" sz="2000" dirty="0" smtClean="0">
              <a:solidFill>
                <a:schemeClr val="tx1"/>
              </a:solidFill>
            </a:endParaRPr>
          </a:p>
          <a:p>
            <a:pPr lvl="1">
              <a:lnSpc>
                <a:spcPct val="90000"/>
              </a:lnSpc>
            </a:pPr>
            <a:r>
              <a:rPr lang="en-US" sz="1800" dirty="0" smtClean="0"/>
              <a:t>Need: architecture hiding complexity of the underlying infrastructures through mechanisms to manage automatic mapping of credentials, data access adapters and to call heterogeneous security protocols</a:t>
            </a:r>
          </a:p>
          <a:p>
            <a:pPr lvl="1">
              <a:lnSpc>
                <a:spcPct val="90000"/>
              </a:lnSpc>
            </a:pPr>
            <a:r>
              <a:rPr lang="fr-FR" sz="1800" dirty="0" smtClean="0"/>
              <a:t>Cf. : </a:t>
            </a:r>
            <a:r>
              <a:rPr lang="fr-FR" sz="1800" dirty="0" err="1" smtClean="0">
                <a:solidFill>
                  <a:schemeClr val="hlink"/>
                </a:solidFill>
              </a:rPr>
              <a:t>Climate</a:t>
            </a:r>
            <a:r>
              <a:rPr lang="fr-FR" sz="1800" dirty="0" smtClean="0">
                <a:solidFill>
                  <a:schemeClr val="hlink"/>
                </a:solidFill>
              </a:rPr>
              <a:t> application, EU </a:t>
            </a:r>
            <a:r>
              <a:rPr lang="fr-FR" sz="1800" dirty="0" err="1" smtClean="0">
                <a:solidFill>
                  <a:schemeClr val="hlink"/>
                </a:solidFill>
              </a:rPr>
              <a:t>Projects</a:t>
            </a:r>
            <a:r>
              <a:rPr lang="fr-FR" sz="1800" dirty="0" smtClean="0">
                <a:solidFill>
                  <a:schemeClr val="hlink"/>
                </a:solidFill>
              </a:rPr>
              <a:t>: VERCE, DRIHM, </a:t>
            </a:r>
            <a:r>
              <a:rPr lang="fr-FR" sz="1800" dirty="0" err="1" smtClean="0">
                <a:solidFill>
                  <a:schemeClr val="hlink"/>
                </a:solidFill>
              </a:rPr>
              <a:t>EnviroGrids</a:t>
            </a:r>
            <a:endParaRPr lang="fr-FR" sz="1800" dirty="0" smtClean="0">
              <a:solidFill>
                <a:schemeClr val="hlink"/>
              </a:solidFill>
            </a:endParaRPr>
          </a:p>
          <a:p>
            <a:pPr>
              <a:lnSpc>
                <a:spcPct val="80000"/>
              </a:lnSpc>
            </a:pPr>
            <a:r>
              <a:rPr lang="fr-FR" sz="2000" dirty="0" smtClean="0">
                <a:solidFill>
                  <a:schemeClr val="tx1"/>
                </a:solidFill>
              </a:rPr>
              <a:t>DISSEMINATION </a:t>
            </a:r>
          </a:p>
          <a:p>
            <a:pPr lvl="1">
              <a:lnSpc>
                <a:spcPct val="80000"/>
              </a:lnSpc>
            </a:pPr>
            <a:r>
              <a:rPr lang="fr-FR" sz="1800" dirty="0" err="1" smtClean="0"/>
              <a:t>European</a:t>
            </a:r>
            <a:r>
              <a:rPr lang="fr-FR" sz="1800" dirty="0" smtClean="0"/>
              <a:t> </a:t>
            </a:r>
            <a:r>
              <a:rPr lang="fr-FR" sz="1800" dirty="0" err="1" smtClean="0"/>
              <a:t>Geosciences</a:t>
            </a:r>
            <a:r>
              <a:rPr lang="fr-FR" sz="1800" dirty="0" smtClean="0"/>
              <a:t> Union: </a:t>
            </a:r>
            <a:r>
              <a:rPr lang="fr-FR" sz="1800" dirty="0" err="1" smtClean="0"/>
              <a:t>Grid</a:t>
            </a:r>
            <a:r>
              <a:rPr lang="fr-FR" sz="1800" dirty="0" smtClean="0"/>
              <a:t>, Cloud &amp; HPC sessions, Booth</a:t>
            </a:r>
          </a:p>
          <a:p>
            <a:pPr lvl="1">
              <a:lnSpc>
                <a:spcPct val="80000"/>
              </a:lnSpc>
            </a:pPr>
            <a:r>
              <a:rPr lang="fr-FR" sz="1800" dirty="0" err="1" smtClean="0"/>
              <a:t>Seminar</a:t>
            </a:r>
            <a:r>
              <a:rPr lang="fr-FR" sz="1800" dirty="0" smtClean="0"/>
              <a:t> </a:t>
            </a:r>
            <a:r>
              <a:rPr lang="fr-FR" sz="1800" dirty="0" err="1" smtClean="0"/>
              <a:t>organized</a:t>
            </a:r>
            <a:r>
              <a:rPr lang="fr-FR" sz="1800" dirty="0" smtClean="0"/>
              <a:t> by CNES, </a:t>
            </a:r>
            <a:r>
              <a:rPr lang="fr-FR" sz="1800" dirty="0" err="1" smtClean="0"/>
              <a:t>several</a:t>
            </a:r>
            <a:r>
              <a:rPr lang="fr-FR" sz="1800" dirty="0" smtClean="0"/>
              <a:t> </a:t>
            </a:r>
            <a:r>
              <a:rPr lang="fr-FR" sz="1800" dirty="0" err="1" smtClean="0"/>
              <a:t>Grid</a:t>
            </a:r>
            <a:r>
              <a:rPr lang="fr-FR" sz="1800" dirty="0" smtClean="0"/>
              <a:t> centres and </a:t>
            </a:r>
            <a:r>
              <a:rPr lang="fr-FR" sz="1800" dirty="0" err="1" smtClean="0"/>
              <a:t>projects</a:t>
            </a:r>
            <a:endParaRPr lang="fr-FR" sz="1800" dirty="0" smtClean="0"/>
          </a:p>
          <a:p>
            <a:pPr lvl="1">
              <a:lnSpc>
                <a:spcPct val="80000"/>
              </a:lnSpc>
            </a:pPr>
            <a:r>
              <a:rPr lang="fr-FR" sz="1800" dirty="0" smtClean="0"/>
              <a:t>Intensive computation and </a:t>
            </a:r>
            <a:r>
              <a:rPr lang="fr-FR" sz="1800" dirty="0" err="1" smtClean="0"/>
              <a:t>Grid</a:t>
            </a:r>
            <a:r>
              <a:rPr lang="fr-FR" sz="1800" dirty="0" smtClean="0"/>
              <a:t> </a:t>
            </a:r>
            <a:r>
              <a:rPr lang="fr-FR" sz="1800" dirty="0" err="1" smtClean="0"/>
              <a:t>days</a:t>
            </a:r>
            <a:r>
              <a:rPr lang="fr-FR" sz="1800" dirty="0" smtClean="0"/>
              <a:t> </a:t>
            </a:r>
            <a:r>
              <a:rPr lang="fr-FR" sz="1800" dirty="0" err="1" smtClean="0"/>
              <a:t>organized</a:t>
            </a:r>
            <a:r>
              <a:rPr lang="fr-FR" sz="1800" dirty="0" smtClean="0"/>
              <a:t> in </a:t>
            </a:r>
            <a:r>
              <a:rPr lang="fr-FR" sz="1800" dirty="0" err="1" smtClean="0"/>
              <a:t>Egypt</a:t>
            </a:r>
            <a:r>
              <a:rPr lang="fr-FR" sz="1800" dirty="0" smtClean="0"/>
              <a:t> and RDC </a:t>
            </a:r>
            <a:r>
              <a:rPr lang="fr-FR" sz="1800" dirty="0" err="1" smtClean="0"/>
              <a:t>during</a:t>
            </a:r>
            <a:r>
              <a:rPr lang="fr-FR" sz="1800" dirty="0" smtClean="0"/>
              <a:t> a </a:t>
            </a:r>
            <a:r>
              <a:rPr lang="fr-FR" sz="1800" dirty="0" err="1" smtClean="0"/>
              <a:t>school</a:t>
            </a:r>
            <a:r>
              <a:rPr lang="fr-FR" sz="1800" dirty="0" smtClean="0"/>
              <a:t> on</a:t>
            </a:r>
          </a:p>
          <a:p>
            <a:pPr lvl="1">
              <a:lnSpc>
                <a:spcPct val="80000"/>
              </a:lnSpc>
              <a:buFont typeface="Arial" pitchFamily="34" charset="0"/>
              <a:buNone/>
            </a:pPr>
            <a:r>
              <a:rPr lang="fr-FR" sz="1800" dirty="0" smtClean="0"/>
              <a:t>     </a:t>
            </a:r>
            <a:r>
              <a:rPr lang="fr-FR" sz="1800" dirty="0" err="1" smtClean="0"/>
              <a:t>Space</a:t>
            </a:r>
            <a:r>
              <a:rPr lang="fr-FR" sz="1800" dirty="0" smtClean="0"/>
              <a:t> </a:t>
            </a:r>
            <a:r>
              <a:rPr lang="fr-FR" sz="1800" dirty="0" err="1" smtClean="0"/>
              <a:t>weather</a:t>
            </a:r>
            <a:r>
              <a:rPr lang="fr-FR" sz="1800" dirty="0" smtClean="0"/>
              <a:t> </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en-GB" dirty="0" smtClean="0"/>
              <a:t>Scientific communities: the international well established</a:t>
            </a:r>
            <a:endParaRPr lang="en-GB" dirty="0"/>
          </a:p>
        </p:txBody>
      </p:sp>
      <p:sp>
        <p:nvSpPr>
          <p:cNvPr id="4" name="Espace réservé du contenu 3"/>
          <p:cNvSpPr>
            <a:spLocks noGrp="1"/>
          </p:cNvSpPr>
          <p:nvPr>
            <p:ph idx="1"/>
          </p:nvPr>
        </p:nvSpPr>
        <p:spPr/>
        <p:txBody>
          <a:bodyPr/>
          <a:lstStyle/>
          <a:p>
            <a:r>
              <a:rPr lang="en-GB" dirty="0" smtClean="0"/>
              <a:t>Astrophysics &amp; </a:t>
            </a:r>
            <a:r>
              <a:rPr lang="en-GB" dirty="0" err="1" smtClean="0"/>
              <a:t>Astroparticles</a:t>
            </a:r>
            <a:r>
              <a:rPr lang="en-GB" dirty="0" smtClean="0"/>
              <a:t>: </a:t>
            </a:r>
          </a:p>
          <a:p>
            <a:r>
              <a:rPr lang="en-GB" dirty="0" smtClean="0"/>
              <a:t>slides Giovanni </a:t>
            </a:r>
            <a:r>
              <a:rPr lang="en-GB" dirty="0" err="1" smtClean="0"/>
              <a:t>Lamanna</a:t>
            </a:r>
            <a:endParaRPr lang="en-GB" dirty="0"/>
          </a:p>
          <a:p>
            <a:r>
              <a:rPr lang="en-GB" dirty="0" smtClean="0"/>
              <a:t>slides Franck </a:t>
            </a:r>
            <a:r>
              <a:rPr lang="en-GB" dirty="0" err="1" smtClean="0"/>
              <a:t>Lepetit</a:t>
            </a:r>
            <a:endParaRPr lang="en-GB" dirty="0"/>
          </a:p>
        </p:txBody>
      </p:sp>
      <p:sp>
        <p:nvSpPr>
          <p:cNvPr id="2" name="Espace réservé du numéro de diapositive 1"/>
          <p:cNvSpPr>
            <a:spLocks noGrp="1"/>
          </p:cNvSpPr>
          <p:nvPr>
            <p:ph type="sldNum" sz="quarter" idx="12"/>
          </p:nvPr>
        </p:nvSpPr>
        <p:spPr/>
        <p:txBody>
          <a:bodyPr/>
          <a:lstStyle/>
          <a:p>
            <a:pPr>
              <a:defRPr/>
            </a:pPr>
            <a:fld id="{759F2EBE-737C-4524-8B0C-433799F1C55A}" type="slidenum">
              <a:rPr lang="fr-FR" smtClean="0"/>
              <a:pPr>
                <a:defRPr/>
              </a:pPr>
              <a:t>74</a:t>
            </a:fld>
            <a:endParaRPr lang="fr-FR"/>
          </a:p>
        </p:txBody>
      </p:sp>
      <p:sp>
        <p:nvSpPr>
          <p:cNvPr id="5" name="Espace réservé du pied de page 4"/>
          <p:cNvSpPr>
            <a:spLocks noGrp="1"/>
          </p:cNvSpPr>
          <p:nvPr>
            <p:ph type="ftr" sz="quarter" idx="11"/>
          </p:nvPr>
        </p:nvSpPr>
        <p:spPr/>
        <p:txBody>
          <a:bodyPr/>
          <a:lstStyle/>
          <a:p>
            <a:pPr>
              <a:defRPr/>
            </a:pPr>
            <a:r>
              <a:rPr lang="fr-FR" smtClean="0"/>
              <a:t>France Grilles IAC - April  2012 - Paris </a:t>
            </a:r>
            <a:endParaRPr lang="fr-FR"/>
          </a:p>
        </p:txBody>
      </p:sp>
    </p:spTree>
    <p:extLst>
      <p:ext uri="{BB962C8B-B14F-4D97-AF65-F5344CB8AC3E}">
        <p14:creationId xmlns:p14="http://schemas.microsoft.com/office/powerpoint/2010/main" val="378408097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0" y="1268413"/>
            <a:ext cx="8928100" cy="431800"/>
          </a:xfrm>
        </p:spPr>
        <p:txBody>
          <a:bodyPr/>
          <a:lstStyle/>
          <a:p>
            <a:pPr eaLnBrk="0" hangingPunct="0"/>
            <a:r>
              <a:rPr lang="fr-FR" dirty="0" smtClean="0">
                <a:effectLst>
                  <a:outerShdw blurRad="38100" dist="38100" dir="2700000" algn="tl">
                    <a:srgbClr val="C0C0C0"/>
                  </a:outerShdw>
                </a:effectLst>
                <a:latin typeface="Arial" charset="0"/>
              </a:rPr>
              <a:t>A&amp;A </a:t>
            </a:r>
            <a:r>
              <a:rPr lang="fr-FR" dirty="0" err="1" smtClean="0">
                <a:effectLst>
                  <a:outerShdw blurRad="38100" dist="38100" dir="2700000" algn="tl">
                    <a:srgbClr val="C0C0C0"/>
                  </a:outerShdw>
                </a:effectLst>
                <a:latin typeface="Arial" charset="0"/>
              </a:rPr>
              <a:t>Community</a:t>
            </a:r>
            <a:endParaRPr lang="fr-FR" dirty="0" smtClean="0">
              <a:effectLst>
                <a:outerShdw blurRad="38100" dist="38100" dir="2700000" algn="tl">
                  <a:srgbClr val="C0C0C0"/>
                </a:outerShdw>
              </a:effectLst>
              <a:latin typeface="Arial" charset="0"/>
            </a:endParaRPr>
          </a:p>
        </p:txBody>
      </p:sp>
      <p:sp>
        <p:nvSpPr>
          <p:cNvPr id="13315" name="ZoneTexte 3"/>
          <p:cNvSpPr txBox="1">
            <a:spLocks noChangeArrowheads="1"/>
          </p:cNvSpPr>
          <p:nvPr/>
        </p:nvSpPr>
        <p:spPr bwMode="auto">
          <a:xfrm>
            <a:off x="152400" y="1905000"/>
            <a:ext cx="80772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65" charset="0"/>
                <a:ea typeface="ＭＳ Ｐゴシック" pitchFamily="-65" charset="-128"/>
              </a:defRPr>
            </a:lvl1pPr>
            <a:lvl2pPr marL="37931725" indent="-37474525">
              <a:defRPr>
                <a:solidFill>
                  <a:schemeClr val="tx1"/>
                </a:solidFill>
                <a:latin typeface="Calibri" pitchFamily="-65" charset="0"/>
                <a:ea typeface="ＭＳ Ｐゴシック" pitchFamily="-65" charset="-128"/>
              </a:defRPr>
            </a:lvl2pPr>
            <a:lvl3pPr>
              <a:defRPr>
                <a:solidFill>
                  <a:schemeClr val="tx1"/>
                </a:solidFill>
                <a:latin typeface="Calibri" pitchFamily="-65" charset="0"/>
                <a:ea typeface="ＭＳ Ｐゴシック" pitchFamily="-65" charset="-128"/>
              </a:defRPr>
            </a:lvl3pPr>
            <a:lvl4pPr>
              <a:defRPr>
                <a:solidFill>
                  <a:schemeClr val="tx1"/>
                </a:solidFill>
                <a:latin typeface="Calibri" pitchFamily="-65" charset="0"/>
                <a:ea typeface="ＭＳ Ｐゴシック" pitchFamily="-65" charset="-128"/>
              </a:defRPr>
            </a:lvl4pPr>
            <a:lvl5pPr>
              <a:defRPr>
                <a:solidFill>
                  <a:schemeClr val="tx1"/>
                </a:solidFill>
                <a:latin typeface="Calibri" pitchFamily="-65" charset="0"/>
                <a:ea typeface="ＭＳ Ｐゴシック" pitchFamily="-65" charset="-128"/>
              </a:defRPr>
            </a:lvl5pPr>
            <a:lvl6pPr marL="457200" fontAlgn="base">
              <a:spcBef>
                <a:spcPct val="0"/>
              </a:spcBef>
              <a:spcAft>
                <a:spcPct val="0"/>
              </a:spcAft>
              <a:defRPr>
                <a:solidFill>
                  <a:schemeClr val="tx1"/>
                </a:solidFill>
                <a:latin typeface="Calibri" pitchFamily="-65" charset="0"/>
                <a:ea typeface="ＭＳ Ｐゴシック" pitchFamily="-65" charset="-128"/>
              </a:defRPr>
            </a:lvl6pPr>
            <a:lvl7pPr marL="914400" fontAlgn="base">
              <a:spcBef>
                <a:spcPct val="0"/>
              </a:spcBef>
              <a:spcAft>
                <a:spcPct val="0"/>
              </a:spcAft>
              <a:defRPr>
                <a:solidFill>
                  <a:schemeClr val="tx1"/>
                </a:solidFill>
                <a:latin typeface="Calibri" pitchFamily="-65" charset="0"/>
                <a:ea typeface="ＭＳ Ｐゴシック" pitchFamily="-65" charset="-128"/>
              </a:defRPr>
            </a:lvl7pPr>
            <a:lvl8pPr marL="1371600" fontAlgn="base">
              <a:spcBef>
                <a:spcPct val="0"/>
              </a:spcBef>
              <a:spcAft>
                <a:spcPct val="0"/>
              </a:spcAft>
              <a:defRPr>
                <a:solidFill>
                  <a:schemeClr val="tx1"/>
                </a:solidFill>
                <a:latin typeface="Calibri" pitchFamily="-65" charset="0"/>
                <a:ea typeface="ＭＳ Ｐゴシック" pitchFamily="-65" charset="-128"/>
              </a:defRPr>
            </a:lvl8pPr>
            <a:lvl9pPr marL="1828800" fontAlgn="base">
              <a:spcBef>
                <a:spcPct val="0"/>
              </a:spcBef>
              <a:spcAft>
                <a:spcPct val="0"/>
              </a:spcAft>
              <a:defRPr>
                <a:solidFill>
                  <a:schemeClr val="tx1"/>
                </a:solidFill>
                <a:latin typeface="Calibri" pitchFamily="-65" charset="0"/>
                <a:ea typeface="ＭＳ Ｐゴシック" pitchFamily="-65" charset="-128"/>
              </a:defRPr>
            </a:lvl9pPr>
          </a:lstStyle>
          <a:p>
            <a:r>
              <a:rPr lang="fr-FR" sz="2400"/>
              <a:t>Specificities of A&amp;A applications on Grid</a:t>
            </a:r>
          </a:p>
          <a:p>
            <a:endParaRPr lang="fr-FR"/>
          </a:p>
          <a:p>
            <a:pPr>
              <a:buFont typeface="Arial" charset="0"/>
              <a:buChar char="•"/>
            </a:pPr>
            <a:r>
              <a:rPr lang="fr-FR"/>
              <a:t> Embarassingly parallel applications</a:t>
            </a:r>
          </a:p>
          <a:p>
            <a:pPr>
              <a:buFont typeface="Arial" charset="0"/>
              <a:buChar char="•"/>
            </a:pPr>
            <a:r>
              <a:rPr lang="fr-FR"/>
              <a:t> Heterogeneous applications</a:t>
            </a:r>
          </a:p>
        </p:txBody>
      </p:sp>
      <p:sp>
        <p:nvSpPr>
          <p:cNvPr id="13316" name="ZoneTexte 4"/>
          <p:cNvSpPr txBox="1">
            <a:spLocks noChangeArrowheads="1"/>
          </p:cNvSpPr>
          <p:nvPr/>
        </p:nvSpPr>
        <p:spPr bwMode="auto">
          <a:xfrm>
            <a:off x="228600" y="3657600"/>
            <a:ext cx="80772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65" charset="0"/>
                <a:ea typeface="ＭＳ Ｐゴシック" pitchFamily="-65" charset="-128"/>
              </a:defRPr>
            </a:lvl1pPr>
            <a:lvl2pPr>
              <a:defRPr>
                <a:solidFill>
                  <a:schemeClr val="tx1"/>
                </a:solidFill>
                <a:latin typeface="Calibri" pitchFamily="-65" charset="0"/>
                <a:ea typeface="ＭＳ Ｐゴシック" pitchFamily="-65" charset="-128"/>
              </a:defRPr>
            </a:lvl2pPr>
            <a:lvl3pPr>
              <a:defRPr>
                <a:solidFill>
                  <a:schemeClr val="tx1"/>
                </a:solidFill>
                <a:latin typeface="Calibri" pitchFamily="-65" charset="0"/>
                <a:ea typeface="ＭＳ Ｐゴシック" pitchFamily="-65" charset="-128"/>
              </a:defRPr>
            </a:lvl3pPr>
            <a:lvl4pPr>
              <a:defRPr>
                <a:solidFill>
                  <a:schemeClr val="tx1"/>
                </a:solidFill>
                <a:latin typeface="Calibri" pitchFamily="-65" charset="0"/>
                <a:ea typeface="ＭＳ Ｐゴシック" pitchFamily="-65" charset="-128"/>
              </a:defRPr>
            </a:lvl4pPr>
            <a:lvl5pPr>
              <a:defRPr>
                <a:solidFill>
                  <a:schemeClr val="tx1"/>
                </a:solidFill>
                <a:latin typeface="Calibri" pitchFamily="-65" charset="0"/>
                <a:ea typeface="ＭＳ Ｐゴシック" pitchFamily="-65" charset="-128"/>
              </a:defRPr>
            </a:lvl5pPr>
            <a:lvl6pPr marL="457200" fontAlgn="base">
              <a:spcBef>
                <a:spcPct val="0"/>
              </a:spcBef>
              <a:spcAft>
                <a:spcPct val="0"/>
              </a:spcAft>
              <a:defRPr>
                <a:solidFill>
                  <a:schemeClr val="tx1"/>
                </a:solidFill>
                <a:latin typeface="Calibri" pitchFamily="-65" charset="0"/>
                <a:ea typeface="ＭＳ Ｐゴシック" pitchFamily="-65" charset="-128"/>
              </a:defRPr>
            </a:lvl6pPr>
            <a:lvl7pPr marL="914400" fontAlgn="base">
              <a:spcBef>
                <a:spcPct val="0"/>
              </a:spcBef>
              <a:spcAft>
                <a:spcPct val="0"/>
              </a:spcAft>
              <a:defRPr>
                <a:solidFill>
                  <a:schemeClr val="tx1"/>
                </a:solidFill>
                <a:latin typeface="Calibri" pitchFamily="-65" charset="0"/>
                <a:ea typeface="ＭＳ Ｐゴシック" pitchFamily="-65" charset="-128"/>
              </a:defRPr>
            </a:lvl7pPr>
            <a:lvl8pPr marL="1371600" fontAlgn="base">
              <a:spcBef>
                <a:spcPct val="0"/>
              </a:spcBef>
              <a:spcAft>
                <a:spcPct val="0"/>
              </a:spcAft>
              <a:defRPr>
                <a:solidFill>
                  <a:schemeClr val="tx1"/>
                </a:solidFill>
                <a:latin typeface="Calibri" pitchFamily="-65" charset="0"/>
                <a:ea typeface="ＭＳ Ｐゴシック" pitchFamily="-65" charset="-128"/>
              </a:defRPr>
            </a:lvl8pPr>
            <a:lvl9pPr marL="1828800" fontAlgn="base">
              <a:spcBef>
                <a:spcPct val="0"/>
              </a:spcBef>
              <a:spcAft>
                <a:spcPct val="0"/>
              </a:spcAft>
              <a:defRPr>
                <a:solidFill>
                  <a:schemeClr val="tx1"/>
                </a:solidFill>
                <a:latin typeface="Calibri" pitchFamily="-65" charset="0"/>
                <a:ea typeface="ＭＳ Ｐゴシック" pitchFamily="-65" charset="-128"/>
              </a:defRPr>
            </a:lvl9pPr>
          </a:lstStyle>
          <a:p>
            <a:r>
              <a:rPr lang="fr-FR" sz="2400"/>
              <a:t>Example of applications in 2011 - 2012</a:t>
            </a:r>
          </a:p>
          <a:p>
            <a:endParaRPr lang="fr-FR"/>
          </a:p>
          <a:p>
            <a:pPr>
              <a:buFont typeface="Arial" charset="0"/>
              <a:buChar char="•"/>
            </a:pPr>
            <a:r>
              <a:rPr lang="fr-FR"/>
              <a:t> Simulations of atmospheric cascades for CTA project</a:t>
            </a:r>
          </a:p>
          <a:p>
            <a:pPr>
              <a:buFont typeface="Arial" charset="0"/>
              <a:buNone/>
            </a:pPr>
            <a:endParaRPr lang="fr-FR"/>
          </a:p>
          <a:p>
            <a:pPr>
              <a:buFont typeface="Arial" charset="0"/>
              <a:buChar char="•"/>
            </a:pPr>
            <a:r>
              <a:rPr lang="fr-FR"/>
              <a:t> Modeling of chemical structure in the interstellar Medium</a:t>
            </a:r>
          </a:p>
          <a:p>
            <a:pPr lvl="1">
              <a:buFont typeface="Arial" charset="0"/>
              <a:buChar char="•"/>
            </a:pPr>
            <a:r>
              <a:rPr lang="fr-FR"/>
              <a:t> post-treatment of large simulations</a:t>
            </a:r>
          </a:p>
          <a:p>
            <a:pPr lvl="1">
              <a:buFont typeface="Arial" charset="0"/>
              <a:buNone/>
            </a:pPr>
            <a:endParaRPr lang="fr-FR"/>
          </a:p>
          <a:p>
            <a:pPr>
              <a:buFont typeface="Arial" charset="0"/>
              <a:buChar char="•"/>
            </a:pPr>
            <a:r>
              <a:rPr lang="fr-FR"/>
              <a:t> Study of orbits stability in the Earth neighborhood for spatial missions</a:t>
            </a:r>
          </a:p>
        </p:txBody>
      </p:sp>
      <p:pic>
        <p:nvPicPr>
          <p:cNvPr id="13317" name="Image 7" descr="Capture d’écran 2012-04-13 à 18.45.31.pd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77063" y="1295400"/>
            <a:ext cx="18161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numéro de diapositive 2"/>
          <p:cNvSpPr>
            <a:spLocks noGrp="1"/>
          </p:cNvSpPr>
          <p:nvPr>
            <p:ph type="sldNum" sz="quarter" idx="12"/>
          </p:nvPr>
        </p:nvSpPr>
        <p:spPr/>
        <p:txBody>
          <a:bodyPr/>
          <a:lstStyle/>
          <a:p>
            <a:pPr>
              <a:defRPr/>
            </a:pPr>
            <a:fld id="{0FCAA46D-DB8A-45DB-9E76-0D583543AC19}" type="slidenum">
              <a:rPr lang="fr-FR" smtClean="0"/>
              <a:pPr>
                <a:defRPr/>
              </a:pPr>
              <a:t>75</a:t>
            </a:fld>
            <a:endParaRPr lang="fr-FR"/>
          </a:p>
        </p:txBody>
      </p:sp>
      <p:sp>
        <p:nvSpPr>
          <p:cNvPr id="4" name="Espace réservé du pied de page 3"/>
          <p:cNvSpPr>
            <a:spLocks noGrp="1"/>
          </p:cNvSpPr>
          <p:nvPr>
            <p:ph type="ftr" sz="quarter" idx="11"/>
          </p:nvPr>
        </p:nvSpPr>
        <p:spPr/>
        <p:txBody>
          <a:bodyPr/>
          <a:lstStyle/>
          <a:p>
            <a:pPr>
              <a:defRPr/>
            </a:pPr>
            <a:r>
              <a:rPr lang="fr-FR" smtClean="0"/>
              <a:t>France Grilles IAC - April  2012 - Paris </a:t>
            </a:r>
            <a:endParaRPr lang="fr-F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1300" y="1298575"/>
            <a:ext cx="2030413" cy="369888"/>
          </a:xfrm>
          <a:prstGeom prst="rect">
            <a:avLst/>
          </a:prstGeom>
        </p:spPr>
        <p:txBody>
          <a:bodyPr wrap="none">
            <a:spAutoFit/>
          </a:bodyPr>
          <a:lstStyle/>
          <a:p>
            <a:pPr defTabSz="914400" eaLnBrk="0" hangingPunct="0">
              <a:defRPr/>
            </a:pPr>
            <a:r>
              <a:rPr lang="fr-FR" b="1" dirty="0">
                <a:solidFill>
                  <a:schemeClr val="bg1"/>
                </a:solidFill>
                <a:effectLst>
                  <a:outerShdw blurRad="38100" dist="38100" dir="2700000" algn="tl">
                    <a:srgbClr val="000000">
                      <a:alpha val="43137"/>
                    </a:srgbClr>
                  </a:outerShdw>
                </a:effectLst>
                <a:latin typeface="Arial"/>
                <a:ea typeface="ＭＳ Ｐゴシック" pitchFamily="-1" charset="-128"/>
                <a:cs typeface="Arial"/>
              </a:rPr>
              <a:t>A&amp;A </a:t>
            </a:r>
            <a:r>
              <a:rPr lang="fr-FR" b="1" dirty="0" err="1">
                <a:solidFill>
                  <a:schemeClr val="bg1"/>
                </a:solidFill>
                <a:effectLst>
                  <a:outerShdw blurRad="38100" dist="38100" dir="2700000" algn="tl">
                    <a:srgbClr val="000000">
                      <a:alpha val="43137"/>
                    </a:srgbClr>
                  </a:outerShdw>
                </a:effectLst>
                <a:latin typeface="Arial"/>
                <a:ea typeface="ＭＳ Ｐゴシック" pitchFamily="-1" charset="-128"/>
                <a:cs typeface="Arial"/>
              </a:rPr>
              <a:t>Community</a:t>
            </a:r>
            <a:endParaRPr lang="fr-FR" b="1" dirty="0">
              <a:solidFill>
                <a:schemeClr val="bg1"/>
              </a:solidFill>
              <a:effectLst>
                <a:outerShdw blurRad="38100" dist="38100" dir="2700000" algn="tl">
                  <a:srgbClr val="000000">
                    <a:alpha val="43137"/>
                  </a:srgbClr>
                </a:outerShdw>
              </a:effectLst>
              <a:latin typeface="Arial"/>
              <a:ea typeface="ＭＳ Ｐゴシック" pitchFamily="-1" charset="-128"/>
              <a:cs typeface="Arial"/>
            </a:endParaRPr>
          </a:p>
        </p:txBody>
      </p:sp>
      <p:sp>
        <p:nvSpPr>
          <p:cNvPr id="14339" name="ZoneTexte 3"/>
          <p:cNvSpPr txBox="1">
            <a:spLocks noChangeArrowheads="1"/>
          </p:cNvSpPr>
          <p:nvPr/>
        </p:nvSpPr>
        <p:spPr bwMode="auto">
          <a:xfrm>
            <a:off x="552450" y="2025650"/>
            <a:ext cx="7902575" cy="471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65" charset="0"/>
                <a:ea typeface="ＭＳ Ｐゴシック" pitchFamily="-65" charset="-128"/>
              </a:defRPr>
            </a:lvl1pPr>
            <a:lvl2pPr marL="37931725" indent="-37474525">
              <a:defRPr>
                <a:solidFill>
                  <a:schemeClr val="tx1"/>
                </a:solidFill>
                <a:latin typeface="Calibri" pitchFamily="-65" charset="0"/>
                <a:ea typeface="ＭＳ Ｐゴシック" pitchFamily="-65" charset="-128"/>
              </a:defRPr>
            </a:lvl2pPr>
            <a:lvl3pPr>
              <a:defRPr>
                <a:solidFill>
                  <a:schemeClr val="tx1"/>
                </a:solidFill>
                <a:latin typeface="Calibri" pitchFamily="-65" charset="0"/>
                <a:ea typeface="ＭＳ Ｐゴシック" pitchFamily="-65" charset="-128"/>
              </a:defRPr>
            </a:lvl3pPr>
            <a:lvl4pPr>
              <a:defRPr>
                <a:solidFill>
                  <a:schemeClr val="tx1"/>
                </a:solidFill>
                <a:latin typeface="Calibri" pitchFamily="-65" charset="0"/>
                <a:ea typeface="ＭＳ Ｐゴシック" pitchFamily="-65" charset="-128"/>
              </a:defRPr>
            </a:lvl4pPr>
            <a:lvl5pPr>
              <a:defRPr>
                <a:solidFill>
                  <a:schemeClr val="tx1"/>
                </a:solidFill>
                <a:latin typeface="Calibri" pitchFamily="-65" charset="0"/>
                <a:ea typeface="ＭＳ Ｐゴシック" pitchFamily="-65" charset="-128"/>
              </a:defRPr>
            </a:lvl5pPr>
            <a:lvl6pPr marL="457200" fontAlgn="base">
              <a:spcBef>
                <a:spcPct val="0"/>
              </a:spcBef>
              <a:spcAft>
                <a:spcPct val="0"/>
              </a:spcAft>
              <a:defRPr>
                <a:solidFill>
                  <a:schemeClr val="tx1"/>
                </a:solidFill>
                <a:latin typeface="Calibri" pitchFamily="-65" charset="0"/>
                <a:ea typeface="ＭＳ Ｐゴシック" pitchFamily="-65" charset="-128"/>
              </a:defRPr>
            </a:lvl6pPr>
            <a:lvl7pPr marL="914400" fontAlgn="base">
              <a:spcBef>
                <a:spcPct val="0"/>
              </a:spcBef>
              <a:spcAft>
                <a:spcPct val="0"/>
              </a:spcAft>
              <a:defRPr>
                <a:solidFill>
                  <a:schemeClr val="tx1"/>
                </a:solidFill>
                <a:latin typeface="Calibri" pitchFamily="-65" charset="0"/>
                <a:ea typeface="ＭＳ Ｐゴシック" pitchFamily="-65" charset="-128"/>
              </a:defRPr>
            </a:lvl7pPr>
            <a:lvl8pPr marL="1371600" fontAlgn="base">
              <a:spcBef>
                <a:spcPct val="0"/>
              </a:spcBef>
              <a:spcAft>
                <a:spcPct val="0"/>
              </a:spcAft>
              <a:defRPr>
                <a:solidFill>
                  <a:schemeClr val="tx1"/>
                </a:solidFill>
                <a:latin typeface="Calibri" pitchFamily="-65" charset="0"/>
                <a:ea typeface="ＭＳ Ｐゴシック" pitchFamily="-65" charset="-128"/>
              </a:defRPr>
            </a:lvl8pPr>
            <a:lvl9pPr marL="1828800" fontAlgn="base">
              <a:spcBef>
                <a:spcPct val="0"/>
              </a:spcBef>
              <a:spcAft>
                <a:spcPct val="0"/>
              </a:spcAft>
              <a:defRPr>
                <a:solidFill>
                  <a:schemeClr val="tx1"/>
                </a:solidFill>
                <a:latin typeface="Calibri" pitchFamily="-65" charset="0"/>
                <a:ea typeface="ＭＳ Ｐゴシック" pitchFamily="-65" charset="-128"/>
              </a:defRPr>
            </a:lvl9pPr>
          </a:lstStyle>
          <a:p>
            <a:r>
              <a:rPr lang="fr-FR" sz="2400"/>
              <a:t>Grid is potentially useful for several astrophysical applications </a:t>
            </a:r>
          </a:p>
          <a:p>
            <a:endParaRPr lang="fr-FR" sz="2400"/>
          </a:p>
          <a:p>
            <a:pPr>
              <a:buFont typeface="Arial" charset="0"/>
              <a:buChar char="•"/>
            </a:pPr>
            <a:r>
              <a:rPr lang="fr-FR"/>
              <a:t> Exploration of parameter space</a:t>
            </a:r>
          </a:p>
          <a:p>
            <a:pPr>
              <a:buFont typeface="Arial" charset="0"/>
              <a:buChar char="•"/>
            </a:pPr>
            <a:r>
              <a:rPr lang="fr-FR"/>
              <a:t> Online simulation services (Virtual Observatory)</a:t>
            </a:r>
          </a:p>
          <a:p>
            <a:pPr>
              <a:buFont typeface="Arial" charset="0"/>
              <a:buChar char="•"/>
            </a:pPr>
            <a:r>
              <a:rPr lang="fr-FR"/>
              <a:t> Some massive data analysis</a:t>
            </a:r>
          </a:p>
          <a:p>
            <a:pPr>
              <a:buFont typeface="Arial" charset="0"/>
              <a:buNone/>
            </a:pPr>
            <a:endParaRPr lang="fr-FR"/>
          </a:p>
          <a:p>
            <a:r>
              <a:rPr lang="fr-FR"/>
              <a:t>Up to now few users because of </a:t>
            </a:r>
          </a:p>
          <a:p>
            <a:endParaRPr lang="fr-FR"/>
          </a:p>
          <a:p>
            <a:pPr>
              <a:buFont typeface="Arial" charset="0"/>
              <a:buChar char="•"/>
            </a:pPr>
            <a:r>
              <a:rPr lang="fr-FR"/>
              <a:t> historical reasons : </a:t>
            </a:r>
          </a:p>
          <a:p>
            <a:r>
              <a:rPr lang="fr-FR"/>
              <a:t>	use of national computing infrastructure (IDRIS, CINES, CCRT)</a:t>
            </a:r>
          </a:p>
          <a:p>
            <a:endParaRPr lang="fr-FR"/>
          </a:p>
          <a:p>
            <a:pPr>
              <a:buFont typeface="Arial" charset="0"/>
              <a:buChar char="•"/>
            </a:pPr>
            <a:r>
              <a:rPr lang="fr-FR"/>
              <a:t> difficulties to link Grid and Virtual Observatory</a:t>
            </a:r>
          </a:p>
          <a:p>
            <a:pPr>
              <a:buFont typeface="Arial" charset="0"/>
              <a:buChar char="•"/>
            </a:pPr>
            <a:endParaRPr lang="fr-FR"/>
          </a:p>
          <a:p>
            <a:pPr>
              <a:buFont typeface="Arial" charset="0"/>
              <a:buChar char="•"/>
            </a:pPr>
            <a:r>
              <a:rPr lang="fr-FR"/>
              <a:t> no strong user community</a:t>
            </a:r>
          </a:p>
          <a:p>
            <a:endParaRPr lang="fr-FR"/>
          </a:p>
        </p:txBody>
      </p:sp>
      <p:sp>
        <p:nvSpPr>
          <p:cNvPr id="2" name="Espace réservé du numéro de diapositive 1"/>
          <p:cNvSpPr>
            <a:spLocks noGrp="1"/>
          </p:cNvSpPr>
          <p:nvPr>
            <p:ph type="sldNum" sz="quarter" idx="12"/>
          </p:nvPr>
        </p:nvSpPr>
        <p:spPr/>
        <p:txBody>
          <a:bodyPr/>
          <a:lstStyle/>
          <a:p>
            <a:pPr>
              <a:defRPr/>
            </a:pPr>
            <a:fld id="{0FCAA46D-DB8A-45DB-9E76-0D583543AC19}" type="slidenum">
              <a:rPr lang="fr-FR" smtClean="0"/>
              <a:pPr>
                <a:defRPr/>
              </a:pPr>
              <a:t>76</a:t>
            </a:fld>
            <a:endParaRPr lang="fr-FR"/>
          </a:p>
        </p:txBody>
      </p:sp>
      <p:sp>
        <p:nvSpPr>
          <p:cNvPr id="4" name="Espace réservé du pied de page 3"/>
          <p:cNvSpPr>
            <a:spLocks noGrp="1"/>
          </p:cNvSpPr>
          <p:nvPr>
            <p:ph type="ftr" sz="quarter" idx="11"/>
          </p:nvPr>
        </p:nvSpPr>
        <p:spPr/>
        <p:txBody>
          <a:bodyPr/>
          <a:lstStyle/>
          <a:p>
            <a:pPr>
              <a:defRPr/>
            </a:pPr>
            <a:r>
              <a:rPr lang="fr-FR" smtClean="0"/>
              <a:t>France Grilles IAC - April  2012 - Paris </a:t>
            </a:r>
            <a:endParaRPr lang="fr-F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en-GB" dirty="0" smtClean="0"/>
              <a:t>Scientific communities: the international well established</a:t>
            </a:r>
            <a:endParaRPr lang="en-GB" dirty="0"/>
          </a:p>
        </p:txBody>
      </p:sp>
      <p:sp>
        <p:nvSpPr>
          <p:cNvPr id="4" name="Espace réservé du contenu 3"/>
          <p:cNvSpPr>
            <a:spLocks noGrp="1"/>
          </p:cNvSpPr>
          <p:nvPr>
            <p:ph idx="1"/>
          </p:nvPr>
        </p:nvSpPr>
        <p:spPr/>
        <p:txBody>
          <a:bodyPr/>
          <a:lstStyle/>
          <a:p>
            <a:r>
              <a:rPr lang="en-GB" dirty="0" smtClean="0"/>
              <a:t>Complex Systems</a:t>
            </a:r>
          </a:p>
          <a:p>
            <a:pPr marL="0" indent="0">
              <a:buNone/>
            </a:pPr>
            <a:r>
              <a:rPr lang="en-GB" dirty="0" smtClean="0"/>
              <a:t>Slides: </a:t>
            </a:r>
            <a:r>
              <a:rPr lang="en-GB" dirty="0" err="1" smtClean="0"/>
              <a:t>Romain</a:t>
            </a:r>
            <a:r>
              <a:rPr lang="en-GB" dirty="0" smtClean="0"/>
              <a:t> </a:t>
            </a:r>
            <a:r>
              <a:rPr lang="en-GB" dirty="0" err="1" smtClean="0"/>
              <a:t>Reuillon</a:t>
            </a:r>
            <a:endParaRPr lang="en-GB" dirty="0"/>
          </a:p>
        </p:txBody>
      </p:sp>
      <p:sp>
        <p:nvSpPr>
          <p:cNvPr id="2" name="Espace réservé du numéro de diapositive 1"/>
          <p:cNvSpPr>
            <a:spLocks noGrp="1"/>
          </p:cNvSpPr>
          <p:nvPr>
            <p:ph type="sldNum" sz="quarter" idx="12"/>
          </p:nvPr>
        </p:nvSpPr>
        <p:spPr/>
        <p:txBody>
          <a:bodyPr/>
          <a:lstStyle/>
          <a:p>
            <a:pPr>
              <a:defRPr/>
            </a:pPr>
            <a:fld id="{759F2EBE-737C-4524-8B0C-433799F1C55A}" type="slidenum">
              <a:rPr lang="fr-FR" smtClean="0"/>
              <a:pPr>
                <a:defRPr/>
              </a:pPr>
              <a:t>77</a:t>
            </a:fld>
            <a:endParaRPr lang="fr-FR"/>
          </a:p>
        </p:txBody>
      </p:sp>
      <p:sp>
        <p:nvSpPr>
          <p:cNvPr id="5" name="Espace réservé du pied de page 4"/>
          <p:cNvSpPr>
            <a:spLocks noGrp="1"/>
          </p:cNvSpPr>
          <p:nvPr>
            <p:ph type="ftr" sz="quarter" idx="11"/>
          </p:nvPr>
        </p:nvSpPr>
        <p:spPr/>
        <p:txBody>
          <a:bodyPr/>
          <a:lstStyle/>
          <a:p>
            <a:pPr>
              <a:defRPr/>
            </a:pPr>
            <a:r>
              <a:rPr lang="fr-FR" smtClean="0"/>
              <a:t>France Grilles IAC - April  2012 - Paris </a:t>
            </a:r>
            <a:endParaRPr lang="fr-FR"/>
          </a:p>
        </p:txBody>
      </p:sp>
    </p:spTree>
    <p:extLst>
      <p:ext uri="{BB962C8B-B14F-4D97-AF65-F5344CB8AC3E}">
        <p14:creationId xmlns:p14="http://schemas.microsoft.com/office/powerpoint/2010/main" val="286086245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p:txBody>
          <a:bodyPr tIns="35203"/>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r>
              <a:rPr lang="en-GB" dirty="0" smtClean="0"/>
              <a:t>Requirements</a:t>
            </a:r>
            <a:endParaRPr lang="en-GB" dirty="0"/>
          </a:p>
        </p:txBody>
      </p:sp>
      <p:sp>
        <p:nvSpPr>
          <p:cNvPr id="25603" name="Rectangle 2"/>
          <p:cNvSpPr>
            <a:spLocks noGrp="1" noChangeArrowheads="1"/>
          </p:cNvSpPr>
          <p:nvPr>
            <p:ph idx="1"/>
          </p:nvPr>
        </p:nvSpPr>
        <p:spPr/>
        <p:txBody>
          <a:bodyPr/>
          <a:lstStyle/>
          <a:p>
            <a:pPr marL="390525" indent="-293688">
              <a:buSzPct val="45000"/>
              <a:buFont typeface="Wingdings" pitchFamily="2" charset="2"/>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GB" dirty="0" smtClean="0">
                <a:ea typeface="ＭＳ Ｐゴシック" pitchFamily="34" charset="-128"/>
              </a:rPr>
              <a:t>Grid is used to solve inverse problems:</a:t>
            </a:r>
          </a:p>
          <a:p>
            <a:pPr marL="782638" lvl="1" indent="-293688">
              <a:buSzPct val="75000"/>
              <a:buFont typeface="Symbol" pitchFamily="18" charset="2"/>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GB" dirty="0" smtClean="0">
                <a:ea typeface="ＭＳ Ｐゴシック" pitchFamily="34" charset="-128"/>
              </a:rPr>
              <a:t>Model calibration</a:t>
            </a:r>
          </a:p>
          <a:p>
            <a:pPr marL="782638" lvl="1" indent="-293688">
              <a:buSzPct val="75000"/>
              <a:buFont typeface="Symbol" pitchFamily="18" charset="2"/>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GB" dirty="0" smtClean="0">
                <a:ea typeface="ＭＳ Ｐゴシック" pitchFamily="34" charset="-128"/>
              </a:rPr>
              <a:t>Sensitivity analysis</a:t>
            </a:r>
          </a:p>
          <a:p>
            <a:pPr marL="782638" lvl="1" indent="-293688">
              <a:buSzPct val="75000"/>
              <a:buFont typeface="Symbol" pitchFamily="18" charset="2"/>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GB" dirty="0" smtClean="0">
                <a:ea typeface="ＭＳ Ｐゴシック" pitchFamily="34" charset="-128"/>
              </a:rPr>
              <a:t>Systems optimisation</a:t>
            </a:r>
          </a:p>
          <a:p>
            <a:pPr marL="782638" lvl="1" indent="-293688">
              <a:buSzPct val="75000"/>
              <a:buFont typeface="Symbol" pitchFamily="18" charset="2"/>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GB" dirty="0" smtClean="0">
                <a:ea typeface="ＭＳ Ｐゴシック" pitchFamily="34" charset="-128"/>
              </a:rPr>
              <a:t>Study of dynamic properties</a:t>
            </a:r>
          </a:p>
          <a:p>
            <a:pPr marL="782638" lvl="1" indent="-293688">
              <a:buSzPct val="75000"/>
              <a:buFont typeface="Symbol" pitchFamily="18" charset="2"/>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GB" dirty="0" smtClean="0">
                <a:ea typeface="ＭＳ Ｐゴシック" pitchFamily="34" charset="-128"/>
              </a:rPr>
              <a:t>Reconstruction of dynamic from 3D + times images</a:t>
            </a:r>
          </a:p>
          <a:p>
            <a:pPr marL="390525" indent="-293688">
              <a:buSzPct val="45000"/>
              <a:buFont typeface="Wingdings" pitchFamily="2" charset="2"/>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GB" dirty="0" smtClean="0">
                <a:ea typeface="ＭＳ Ｐゴシック" pitchFamily="34" charset="-128"/>
              </a:rPr>
              <a:t>Applications in divers scientific domains: geography, social-sciences, biology, food, neurosciences...</a:t>
            </a:r>
          </a:p>
        </p:txBody>
      </p:sp>
      <p:sp>
        <p:nvSpPr>
          <p:cNvPr id="2" name="Espace réservé du numéro de diapositive 1"/>
          <p:cNvSpPr>
            <a:spLocks noGrp="1"/>
          </p:cNvSpPr>
          <p:nvPr>
            <p:ph type="sldNum" sz="quarter" idx="12"/>
          </p:nvPr>
        </p:nvSpPr>
        <p:spPr/>
        <p:txBody>
          <a:bodyPr/>
          <a:lstStyle/>
          <a:p>
            <a:pPr>
              <a:defRPr/>
            </a:pPr>
            <a:fld id="{759F2EBE-737C-4524-8B0C-433799F1C55A}" type="slidenum">
              <a:rPr lang="fr-FR" smtClean="0"/>
              <a:pPr>
                <a:defRPr/>
              </a:pPr>
              <a:t>78</a:t>
            </a:fld>
            <a:endParaRPr lang="fr-FR"/>
          </a:p>
        </p:txBody>
      </p:sp>
      <p:sp>
        <p:nvSpPr>
          <p:cNvPr id="3" name="Espace réservé du pied de page 2"/>
          <p:cNvSpPr>
            <a:spLocks noGrp="1"/>
          </p:cNvSpPr>
          <p:nvPr>
            <p:ph type="ftr" sz="quarter" idx="11"/>
          </p:nvPr>
        </p:nvSpPr>
        <p:spPr/>
        <p:txBody>
          <a:bodyPr/>
          <a:lstStyle/>
          <a:p>
            <a:pPr>
              <a:defRPr/>
            </a:pPr>
            <a:r>
              <a:rPr lang="fr-FR" smtClean="0"/>
              <a:t>France Grilles IAC - April  2012 - Paris </a:t>
            </a:r>
            <a:endParaRPr lang="fr-F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p:txBody>
          <a:bodyPr tIns="35203"/>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r>
              <a:rPr lang="en-GB" dirty="0" smtClean="0"/>
              <a:t>Example</a:t>
            </a:r>
            <a:endParaRPr lang="en-GB" dirty="0"/>
          </a:p>
        </p:txBody>
      </p:sp>
      <p:sp>
        <p:nvSpPr>
          <p:cNvPr id="26627" name="Rectangle 2"/>
          <p:cNvSpPr>
            <a:spLocks noGrp="1" noChangeArrowheads="1"/>
          </p:cNvSpPr>
          <p:nvPr>
            <p:ph idx="1"/>
          </p:nvPr>
        </p:nvSpPr>
        <p:spPr/>
        <p:txBody>
          <a:bodyPr/>
          <a:lstStyle/>
          <a:p>
            <a:pPr marL="390525" indent="-293688">
              <a:buSzPct val="45000"/>
              <a:buFont typeface="Wingdings" pitchFamily="2" charset="2"/>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GB" sz="2800" dirty="0" smtClean="0">
                <a:ea typeface="ＭＳ Ｐゴシック" pitchFamily="34" charset="-128"/>
              </a:rPr>
              <a:t>Calibration of an agent based model of inter-cities geography.</a:t>
            </a:r>
          </a:p>
          <a:p>
            <a:pPr marL="390525" indent="-293688">
              <a:buSzPct val="45000"/>
              <a:buFont typeface="Wingdings" pitchFamily="2" charset="2"/>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GB" sz="2800" dirty="0" smtClean="0">
                <a:ea typeface="ＭＳ Ｐゴシック" pitchFamily="34" charset="-128"/>
              </a:rPr>
              <a:t>Which values of the input parameters of the models leads to physically realistic situations.</a:t>
            </a:r>
          </a:p>
          <a:p>
            <a:pPr marL="390525" indent="-293688">
              <a:buSzPct val="45000"/>
              <a:buFont typeface="Wingdings" pitchFamily="2" charset="2"/>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GB" sz="2800" dirty="0" smtClean="0">
                <a:ea typeface="ＭＳ Ｐゴシック" pitchFamily="34" charset="-128"/>
              </a:rPr>
              <a:t>Resolution using evolutionary algorithms:</a:t>
            </a:r>
          </a:p>
          <a:p>
            <a:pPr marL="782638" lvl="1" indent="-293688">
              <a:buSzPct val="75000"/>
              <a:buFont typeface="Symbol" pitchFamily="18" charset="2"/>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GB" sz="2400" dirty="0" smtClean="0">
                <a:ea typeface="ＭＳ Ｐゴシック" pitchFamily="34" charset="-128"/>
              </a:rPr>
              <a:t>Evaluation of a set of parameters for the model =&gt; 30 replications of the model or 30 minutes CPU</a:t>
            </a:r>
          </a:p>
          <a:p>
            <a:pPr marL="782638" lvl="1" indent="-293688">
              <a:buSzPct val="75000"/>
              <a:buFont typeface="Symbol" pitchFamily="18" charset="2"/>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GB" sz="2400" dirty="0" smtClean="0">
                <a:ea typeface="ＭＳ Ｐゴシック" pitchFamily="34" charset="-128"/>
              </a:rPr>
              <a:t>Solving the problem requires at least 100 000 evaluations</a:t>
            </a:r>
          </a:p>
          <a:p>
            <a:pPr marL="782638" lvl="1" indent="-293688">
              <a:buSzPct val="75000"/>
              <a:buFont typeface="Symbol" pitchFamily="18" charset="2"/>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GB" sz="2400" dirty="0" smtClean="0">
                <a:ea typeface="ＭＳ Ｐゴシック" pitchFamily="34" charset="-128"/>
              </a:rPr>
              <a:t>2000 evaluations are executed at the same time on the grid when a result comes back a new job is submitted.</a:t>
            </a:r>
          </a:p>
        </p:txBody>
      </p:sp>
      <p:sp>
        <p:nvSpPr>
          <p:cNvPr id="2" name="Espace réservé du numéro de diapositive 1"/>
          <p:cNvSpPr>
            <a:spLocks noGrp="1"/>
          </p:cNvSpPr>
          <p:nvPr>
            <p:ph type="sldNum" sz="quarter" idx="12"/>
          </p:nvPr>
        </p:nvSpPr>
        <p:spPr/>
        <p:txBody>
          <a:bodyPr/>
          <a:lstStyle/>
          <a:p>
            <a:pPr>
              <a:defRPr/>
            </a:pPr>
            <a:fld id="{759F2EBE-737C-4524-8B0C-433799F1C55A}" type="slidenum">
              <a:rPr lang="fr-FR" smtClean="0"/>
              <a:pPr>
                <a:defRPr/>
              </a:pPr>
              <a:t>79</a:t>
            </a:fld>
            <a:endParaRPr lang="fr-FR"/>
          </a:p>
        </p:txBody>
      </p:sp>
      <p:sp>
        <p:nvSpPr>
          <p:cNvPr id="3" name="Espace réservé du pied de page 2"/>
          <p:cNvSpPr>
            <a:spLocks noGrp="1"/>
          </p:cNvSpPr>
          <p:nvPr>
            <p:ph type="ftr" sz="quarter" idx="11"/>
          </p:nvPr>
        </p:nvSpPr>
        <p:spPr/>
        <p:txBody>
          <a:bodyPr/>
          <a:lstStyle/>
          <a:p>
            <a:pPr>
              <a:defRPr/>
            </a:pPr>
            <a:r>
              <a:rPr lang="fr-FR" smtClean="0"/>
              <a:t>France Grilles IAC - April  2012 - Paris </a:t>
            </a:r>
            <a:endParaRPr lang="fr-F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Where are most of them working?</a:t>
            </a:r>
            <a:endParaRPr lang="en-GB" dirty="0"/>
          </a:p>
        </p:txBody>
      </p:sp>
      <p:sp>
        <p:nvSpPr>
          <p:cNvPr id="6" name="ZoneTexte 5"/>
          <p:cNvSpPr txBox="1"/>
          <p:nvPr/>
        </p:nvSpPr>
        <p:spPr>
          <a:xfrm>
            <a:off x="179512" y="1772816"/>
            <a:ext cx="8784976" cy="369332"/>
          </a:xfrm>
          <a:prstGeom prst="rect">
            <a:avLst/>
          </a:prstGeom>
          <a:noFill/>
        </p:spPr>
        <p:txBody>
          <a:bodyPr wrap="square" rtlCol="0">
            <a:spAutoFit/>
          </a:bodyPr>
          <a:lstStyle/>
          <a:p>
            <a:r>
              <a:rPr lang="en-GB" dirty="0" smtClean="0"/>
              <a:t>10 global VOs with most national users</a:t>
            </a:r>
            <a:r>
              <a:rPr lang="en-GB" dirty="0"/>
              <a:t>			April 2012 </a:t>
            </a: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2119972"/>
            <a:ext cx="6012160" cy="247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Graphique 6"/>
          <p:cNvGraphicFramePr>
            <a:graphicFrameLocks/>
          </p:cNvGraphicFramePr>
          <p:nvPr>
            <p:extLst>
              <p:ext uri="{D42A27DB-BD31-4B8C-83A1-F6EECF244321}">
                <p14:modId xmlns:p14="http://schemas.microsoft.com/office/powerpoint/2010/main" val="1517615260"/>
              </p:ext>
            </p:extLst>
          </p:nvPr>
        </p:nvGraphicFramePr>
        <p:xfrm>
          <a:off x="0" y="4625700"/>
          <a:ext cx="3485402" cy="1951112"/>
        </p:xfrm>
        <a:graphic>
          <a:graphicData uri="http://schemas.openxmlformats.org/drawingml/2006/chart">
            <c:chart xmlns:c="http://schemas.openxmlformats.org/drawingml/2006/chart" xmlns:r="http://schemas.openxmlformats.org/officeDocument/2006/relationships" r:id="rId3"/>
          </a:graphicData>
        </a:graphic>
      </p:graphicFrame>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2070" y="4293097"/>
            <a:ext cx="3906434" cy="2232248"/>
          </a:xfrm>
          <a:prstGeom prst="rect">
            <a:avLst/>
          </a:prstGeom>
        </p:spPr>
      </p:pic>
      <p:sp>
        <p:nvSpPr>
          <p:cNvPr id="5" name="ZoneTexte 4"/>
          <p:cNvSpPr txBox="1"/>
          <p:nvPr/>
        </p:nvSpPr>
        <p:spPr>
          <a:xfrm>
            <a:off x="5256882" y="3789040"/>
            <a:ext cx="3796809" cy="369332"/>
          </a:xfrm>
          <a:prstGeom prst="rect">
            <a:avLst/>
          </a:prstGeom>
          <a:noFill/>
        </p:spPr>
        <p:txBody>
          <a:bodyPr wrap="none" rtlCol="0">
            <a:spAutoFit/>
          </a:bodyPr>
          <a:lstStyle/>
          <a:p>
            <a:r>
              <a:rPr lang="en-GB" dirty="0" smtClean="0"/>
              <a:t>April2011 – April 2012 consumption</a:t>
            </a:r>
            <a:endParaRPr lang="en-GB" dirty="0"/>
          </a:p>
        </p:txBody>
      </p:sp>
      <p:sp>
        <p:nvSpPr>
          <p:cNvPr id="8" name="ZoneTexte 7"/>
          <p:cNvSpPr txBox="1"/>
          <p:nvPr/>
        </p:nvSpPr>
        <p:spPr>
          <a:xfrm>
            <a:off x="5910500" y="2095981"/>
            <a:ext cx="3342020" cy="2123658"/>
          </a:xfrm>
          <a:prstGeom prst="rect">
            <a:avLst/>
          </a:prstGeom>
          <a:noFill/>
        </p:spPr>
        <p:txBody>
          <a:bodyPr wrap="square" rtlCol="0">
            <a:spAutoFit/>
          </a:bodyPr>
          <a:lstStyle/>
          <a:p>
            <a:r>
              <a:rPr lang="en-GB" sz="1600" b="1" dirty="0" smtClean="0"/>
              <a:t>Particle Physics</a:t>
            </a:r>
            <a:r>
              <a:rPr lang="en-GB" sz="1600" dirty="0" smtClean="0"/>
              <a:t>: atlas, </a:t>
            </a:r>
            <a:r>
              <a:rPr lang="en-GB" sz="1600" dirty="0" err="1" smtClean="0"/>
              <a:t>cms</a:t>
            </a:r>
            <a:r>
              <a:rPr lang="en-GB" sz="1600" dirty="0" smtClean="0"/>
              <a:t>, </a:t>
            </a:r>
            <a:r>
              <a:rPr lang="en-GB" sz="1600" dirty="0" err="1" smtClean="0"/>
              <a:t>lhcb</a:t>
            </a:r>
            <a:endParaRPr lang="en-GB" sz="1600" dirty="0" smtClean="0"/>
          </a:p>
          <a:p>
            <a:r>
              <a:rPr lang="en-GB" sz="1600" b="1" dirty="0" smtClean="0"/>
              <a:t>Nuclear Physics</a:t>
            </a:r>
            <a:r>
              <a:rPr lang="en-GB" sz="1600" dirty="0" smtClean="0"/>
              <a:t>: </a:t>
            </a:r>
            <a:r>
              <a:rPr lang="en-GB" sz="1600" dirty="0" err="1" smtClean="0"/>
              <a:t>alice</a:t>
            </a:r>
            <a:endParaRPr lang="en-GB" sz="1600" dirty="0" smtClean="0"/>
          </a:p>
          <a:p>
            <a:r>
              <a:rPr lang="en-GB" sz="1600" b="1" dirty="0" smtClean="0"/>
              <a:t>Life Sciences</a:t>
            </a:r>
            <a:r>
              <a:rPr lang="en-GB" sz="1600" dirty="0" smtClean="0"/>
              <a:t>: biomed, </a:t>
            </a:r>
            <a:r>
              <a:rPr lang="en-GB" sz="1600" dirty="0" err="1" smtClean="0"/>
              <a:t>neugrid</a:t>
            </a:r>
            <a:endParaRPr lang="en-GB" sz="1600" dirty="0" smtClean="0"/>
          </a:p>
          <a:p>
            <a:r>
              <a:rPr lang="en-GB" sz="1600" b="1" dirty="0" smtClean="0"/>
              <a:t>Earth Sciences</a:t>
            </a:r>
            <a:r>
              <a:rPr lang="en-GB" sz="1600" dirty="0" smtClean="0"/>
              <a:t>: </a:t>
            </a:r>
            <a:r>
              <a:rPr lang="en-GB" sz="1600" dirty="0" err="1" smtClean="0"/>
              <a:t>esr</a:t>
            </a:r>
            <a:r>
              <a:rPr lang="en-GB" sz="1600" dirty="0" smtClean="0"/>
              <a:t>, </a:t>
            </a:r>
            <a:r>
              <a:rPr lang="en-GB" sz="1600" dirty="0" err="1" smtClean="0"/>
              <a:t>egeode</a:t>
            </a:r>
            <a:endParaRPr lang="en-GB" sz="1600" dirty="0" smtClean="0"/>
          </a:p>
          <a:p>
            <a:r>
              <a:rPr lang="en-GB" sz="1600" b="1" dirty="0"/>
              <a:t>Astronomy Astrophysics </a:t>
            </a:r>
            <a:r>
              <a:rPr lang="en-GB" sz="1600" b="1" dirty="0" err="1"/>
              <a:t>Astro</a:t>
            </a:r>
            <a:r>
              <a:rPr lang="en-GB" sz="1600" b="1" dirty="0"/>
              <a:t>-Particle Physics</a:t>
            </a:r>
            <a:r>
              <a:rPr lang="en-GB" sz="1600" dirty="0" smtClean="0"/>
              <a:t>: </a:t>
            </a:r>
            <a:r>
              <a:rPr lang="en-GB" sz="1600" dirty="0" err="1" smtClean="0"/>
              <a:t>astro</a:t>
            </a:r>
            <a:r>
              <a:rPr lang="en-GB" sz="1600" dirty="0" smtClean="0"/>
              <a:t>, </a:t>
            </a:r>
            <a:r>
              <a:rPr lang="en-GB" sz="1600" dirty="0" err="1" smtClean="0"/>
              <a:t>cta</a:t>
            </a:r>
            <a:endParaRPr lang="en-GB" sz="1600" dirty="0" smtClean="0"/>
          </a:p>
          <a:p>
            <a:endParaRPr lang="en-GB" dirty="0" smtClean="0"/>
          </a:p>
          <a:p>
            <a:r>
              <a:rPr lang="en-GB" dirty="0" smtClean="0"/>
              <a:t> </a:t>
            </a:r>
            <a:endParaRPr lang="en-GB" dirty="0"/>
          </a:p>
        </p:txBody>
      </p:sp>
    </p:spTree>
    <p:extLst>
      <p:ext uri="{BB962C8B-B14F-4D97-AF65-F5344CB8AC3E}">
        <p14:creationId xmlns:p14="http://schemas.microsoft.com/office/powerpoint/2010/main" val="383505037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p:txBody>
          <a:bodyPr tIns="35203"/>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r>
              <a:rPr lang="en-GB" dirty="0" smtClean="0"/>
              <a:t>Means</a:t>
            </a:r>
            <a:endParaRPr lang="en-GB" dirty="0"/>
          </a:p>
        </p:txBody>
      </p:sp>
      <p:sp>
        <p:nvSpPr>
          <p:cNvPr id="27651" name="Rectangle 2"/>
          <p:cNvSpPr>
            <a:spLocks noGrp="1" noChangeArrowheads="1"/>
          </p:cNvSpPr>
          <p:nvPr>
            <p:ph idx="1"/>
          </p:nvPr>
        </p:nvSpPr>
        <p:spPr/>
        <p:txBody>
          <a:bodyPr/>
          <a:lstStyle/>
          <a:p>
            <a:pPr marL="390525" indent="-293688">
              <a:buSzPct val="45000"/>
              <a:buFont typeface="Wingdings" pitchFamily="2" charset="2"/>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GB" sz="2400" dirty="0" smtClean="0">
                <a:ea typeface="ＭＳ Ｐゴシック" pitchFamily="34" charset="-128"/>
              </a:rPr>
              <a:t>Usage of vo.complex-systems.eu and of the workflow management system to experiment on models:  </a:t>
            </a:r>
            <a:r>
              <a:rPr lang="en-GB" sz="2400" dirty="0" err="1" smtClean="0">
                <a:ea typeface="ＭＳ Ｐゴシック" pitchFamily="34" charset="-128"/>
              </a:rPr>
              <a:t>OpenMOLE</a:t>
            </a:r>
            <a:r>
              <a:rPr lang="en-GB" sz="2400" dirty="0" smtClean="0">
                <a:ea typeface="ＭＳ Ｐゴシック" pitchFamily="34" charset="-128"/>
              </a:rPr>
              <a:t>.</a:t>
            </a:r>
          </a:p>
          <a:p>
            <a:pPr marL="390525" indent="-293688">
              <a:buSzPct val="45000"/>
              <a:buFont typeface="Wingdings" pitchFamily="2" charset="2"/>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GB" sz="2400" dirty="0" smtClean="0">
                <a:ea typeface="ＭＳ Ｐゴシック" pitchFamily="34" charset="-128"/>
              </a:rPr>
              <a:t>User demands for using the grid in the complex-systems community are increasing, however the computational resources accessible to the VO are under-sized.</a:t>
            </a:r>
          </a:p>
          <a:p>
            <a:pPr marL="390525" indent="-293688">
              <a:buSzPct val="45000"/>
              <a:buFont typeface="Wingdings" pitchFamily="2" charset="2"/>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GB" sz="2400" dirty="0" smtClean="0">
                <a:ea typeface="ＭＳ Ｐゴシック" pitchFamily="34" charset="-128"/>
              </a:rPr>
              <a:t>The LAL cluster which should provide computational power for the VO doesn't accepts jobs anymore (0 jobs running)</a:t>
            </a:r>
          </a:p>
          <a:p>
            <a:pPr marL="390525" indent="-293688">
              <a:buSzPct val="45000"/>
              <a:buFont typeface="Wingdings" pitchFamily="2" charset="2"/>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GB" sz="2400" dirty="0" smtClean="0">
                <a:ea typeface="ＭＳ Ｐゴシック" pitchFamily="34" charset="-128"/>
              </a:rPr>
              <a:t>We are presently in process with France Grilles to get a support to increase the VO capacities, waiting for new investments.</a:t>
            </a:r>
          </a:p>
        </p:txBody>
      </p:sp>
      <p:sp>
        <p:nvSpPr>
          <p:cNvPr id="2" name="Espace réservé du numéro de diapositive 1"/>
          <p:cNvSpPr>
            <a:spLocks noGrp="1"/>
          </p:cNvSpPr>
          <p:nvPr>
            <p:ph type="sldNum" sz="quarter" idx="12"/>
          </p:nvPr>
        </p:nvSpPr>
        <p:spPr/>
        <p:txBody>
          <a:bodyPr/>
          <a:lstStyle/>
          <a:p>
            <a:pPr>
              <a:defRPr/>
            </a:pPr>
            <a:fld id="{759F2EBE-737C-4524-8B0C-433799F1C55A}" type="slidenum">
              <a:rPr lang="fr-FR" smtClean="0"/>
              <a:pPr>
                <a:defRPr/>
              </a:pPr>
              <a:t>80</a:t>
            </a:fld>
            <a:endParaRPr lang="fr-FR"/>
          </a:p>
        </p:txBody>
      </p:sp>
      <p:sp>
        <p:nvSpPr>
          <p:cNvPr id="3" name="Espace réservé du pied de page 2"/>
          <p:cNvSpPr>
            <a:spLocks noGrp="1"/>
          </p:cNvSpPr>
          <p:nvPr>
            <p:ph type="ftr" sz="quarter" idx="11"/>
          </p:nvPr>
        </p:nvSpPr>
        <p:spPr/>
        <p:txBody>
          <a:bodyPr/>
          <a:lstStyle/>
          <a:p>
            <a:pPr>
              <a:defRPr/>
            </a:pPr>
            <a:r>
              <a:rPr lang="fr-FR" smtClean="0"/>
              <a:t>France Grilles IAC - April  2012 - Paris </a:t>
            </a:r>
            <a:endParaRPr lang="fr-F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en-GB" dirty="0" smtClean="0"/>
              <a:t>RENABI/GRISBI</a:t>
            </a:r>
            <a:endParaRPr lang="en-GB" dirty="0"/>
          </a:p>
        </p:txBody>
      </p:sp>
      <p:sp>
        <p:nvSpPr>
          <p:cNvPr id="29699" name="Espace réservé du contenu 2"/>
          <p:cNvSpPr>
            <a:spLocks noGrp="1"/>
          </p:cNvSpPr>
          <p:nvPr>
            <p:ph idx="1"/>
          </p:nvPr>
        </p:nvSpPr>
        <p:spPr/>
        <p:txBody>
          <a:bodyPr/>
          <a:lstStyle/>
          <a:p>
            <a:r>
              <a:rPr lang="en-GB" dirty="0" smtClean="0">
                <a:ea typeface="ＭＳ Ｐゴシック" pitchFamily="34" charset="-128"/>
              </a:rPr>
              <a:t>A thematic French community</a:t>
            </a:r>
          </a:p>
          <a:p>
            <a:pPr marL="0" indent="0">
              <a:buNone/>
            </a:pPr>
            <a:r>
              <a:rPr lang="en-GB" dirty="0" smtClean="0">
                <a:ea typeface="ＭＳ Ｐゴシック" pitchFamily="34" charset="-128"/>
              </a:rPr>
              <a:t>Slides Christophe Blanchet</a:t>
            </a:r>
          </a:p>
        </p:txBody>
      </p:sp>
      <p:sp>
        <p:nvSpPr>
          <p:cNvPr id="3" name="Espace réservé du numéro de diapositive 2"/>
          <p:cNvSpPr>
            <a:spLocks noGrp="1"/>
          </p:cNvSpPr>
          <p:nvPr>
            <p:ph type="sldNum" sz="quarter" idx="12"/>
          </p:nvPr>
        </p:nvSpPr>
        <p:spPr/>
        <p:txBody>
          <a:bodyPr/>
          <a:lstStyle/>
          <a:p>
            <a:pPr>
              <a:defRPr/>
            </a:pPr>
            <a:fld id="{759F2EBE-737C-4524-8B0C-433799F1C55A}" type="slidenum">
              <a:rPr lang="fr-FR" smtClean="0"/>
              <a:pPr>
                <a:defRPr/>
              </a:pPr>
              <a:t>81</a:t>
            </a:fld>
            <a:endParaRPr lang="fr-FR"/>
          </a:p>
        </p:txBody>
      </p:sp>
      <p:sp>
        <p:nvSpPr>
          <p:cNvPr id="4" name="Espace réservé du pied de page 3"/>
          <p:cNvSpPr>
            <a:spLocks noGrp="1"/>
          </p:cNvSpPr>
          <p:nvPr>
            <p:ph type="ftr" sz="quarter" idx="11"/>
          </p:nvPr>
        </p:nvSpPr>
        <p:spPr/>
        <p:txBody>
          <a:bodyPr/>
          <a:lstStyle/>
          <a:p>
            <a:pPr>
              <a:defRPr/>
            </a:pPr>
            <a:r>
              <a:rPr lang="fr-FR" smtClean="0"/>
              <a:t>France Grilles IAC - April  2012 - Paris </a:t>
            </a:r>
            <a:endParaRPr lang="fr-F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defRPr/>
            </a:pPr>
            <a:r>
              <a:rPr lang="en-GB" dirty="0" smtClean="0"/>
              <a:t>French RENABI GRISBI</a:t>
            </a:r>
          </a:p>
        </p:txBody>
      </p:sp>
      <p:sp>
        <p:nvSpPr>
          <p:cNvPr id="30723" name="Rectangle 3"/>
          <p:cNvSpPr>
            <a:spLocks noGrp="1" noChangeArrowheads="1"/>
          </p:cNvSpPr>
          <p:nvPr>
            <p:ph type="body" idx="1"/>
          </p:nvPr>
        </p:nvSpPr>
        <p:spPr>
          <a:xfrm>
            <a:off x="3963988" y="2395538"/>
            <a:ext cx="5027612" cy="4705350"/>
          </a:xfrm>
        </p:spPr>
        <p:txBody>
          <a:bodyPr/>
          <a:lstStyle/>
          <a:p>
            <a:pPr eaLnBrk="1" hangingPunct="1">
              <a:spcBef>
                <a:spcPct val="0"/>
              </a:spcBef>
            </a:pPr>
            <a:r>
              <a:rPr lang="en-GB" sz="1800" dirty="0" smtClean="0">
                <a:ea typeface="ＭＳ Ｐゴシック" pitchFamily="34" charset="-128"/>
              </a:rPr>
              <a:t>Working group on technological aspects:  </a:t>
            </a:r>
          </a:p>
          <a:p>
            <a:pPr eaLnBrk="1" hangingPunct="1">
              <a:spcBef>
                <a:spcPts val="138"/>
              </a:spcBef>
            </a:pPr>
            <a:r>
              <a:rPr lang="en-GB" sz="1300" dirty="0" smtClean="0">
                <a:ea typeface="ＭＳ Ｐゴシック" pitchFamily="34" charset="-128"/>
              </a:rPr>
              <a:t>	</a:t>
            </a:r>
            <a:r>
              <a:rPr lang="en-GB" sz="1300" i="1" dirty="0" smtClean="0">
                <a:ea typeface="ＭＳ Ｐゴシック" pitchFamily="34" charset="-128"/>
              </a:rPr>
              <a:t>e.g. </a:t>
            </a:r>
            <a:r>
              <a:rPr lang="en-GB" sz="1300" dirty="0" err="1" smtClean="0">
                <a:ea typeface="ＭＳ Ｐゴシック" pitchFamily="34" charset="-128"/>
              </a:rPr>
              <a:t>gLite</a:t>
            </a:r>
            <a:r>
              <a:rPr lang="en-GB" sz="1300" dirty="0" smtClean="0">
                <a:ea typeface="ＭＳ Ｐゴシック" pitchFamily="34" charset="-128"/>
              </a:rPr>
              <a:t>, DIET, </a:t>
            </a:r>
            <a:r>
              <a:rPr lang="en-GB" sz="1300" dirty="0" err="1" smtClean="0">
                <a:ea typeface="ＭＳ Ｐゴシック" pitchFamily="34" charset="-128"/>
              </a:rPr>
              <a:t>GridWay</a:t>
            </a:r>
            <a:r>
              <a:rPr lang="en-GB" sz="1300" dirty="0" smtClean="0">
                <a:ea typeface="ＭＳ Ｐゴシック" pitchFamily="34" charset="-128"/>
              </a:rPr>
              <a:t>, </a:t>
            </a:r>
            <a:r>
              <a:rPr lang="en-GB" sz="1300" dirty="0" err="1" smtClean="0">
                <a:ea typeface="ＭＳ Ｐゴシック" pitchFamily="34" charset="-128"/>
              </a:rPr>
              <a:t>BioMaj</a:t>
            </a:r>
            <a:r>
              <a:rPr lang="en-GB" sz="1300" dirty="0" smtClean="0">
                <a:ea typeface="ＭＳ Ｐゴシック" pitchFamily="34" charset="-128"/>
              </a:rPr>
              <a:t>, </a:t>
            </a:r>
            <a:r>
              <a:rPr lang="en-GB" sz="1300" dirty="0" err="1" smtClean="0">
                <a:ea typeface="ＭＳ Ｐゴシック" pitchFamily="34" charset="-128"/>
              </a:rPr>
              <a:t>ActiveCircle</a:t>
            </a:r>
            <a:r>
              <a:rPr lang="en-GB" sz="1300" dirty="0" smtClean="0">
                <a:ea typeface="ＭＳ Ｐゴシック" pitchFamily="34" charset="-128"/>
              </a:rPr>
              <a:t>, </a:t>
            </a:r>
            <a:r>
              <a:rPr lang="en-GB" sz="1300" dirty="0" err="1" smtClean="0">
                <a:ea typeface="ＭＳ Ｐゴシック" pitchFamily="34" charset="-128"/>
              </a:rPr>
              <a:t>Caringo</a:t>
            </a:r>
            <a:r>
              <a:rPr lang="en-GB" sz="1300" dirty="0" smtClean="0">
                <a:ea typeface="ＭＳ Ｐゴシック" pitchFamily="34" charset="-128"/>
              </a:rPr>
              <a:t>, HDFS, </a:t>
            </a:r>
            <a:r>
              <a:rPr lang="en-GB" sz="1300" dirty="0" err="1" smtClean="0">
                <a:ea typeface="ＭＳ Ｐゴシック" pitchFamily="34" charset="-128"/>
              </a:rPr>
              <a:t>XtreemFS</a:t>
            </a:r>
            <a:r>
              <a:rPr lang="en-GB" sz="1300" dirty="0" smtClean="0">
                <a:ea typeface="ＭＳ Ｐゴシック" pitchFamily="34" charset="-128"/>
              </a:rPr>
              <a:t>, </a:t>
            </a:r>
            <a:r>
              <a:rPr lang="en-GB" sz="1300" dirty="0" err="1" smtClean="0">
                <a:ea typeface="ＭＳ Ｐゴシック" pitchFamily="34" charset="-128"/>
              </a:rPr>
              <a:t>dCache</a:t>
            </a:r>
            <a:r>
              <a:rPr lang="en-GB" sz="1300" dirty="0" smtClean="0">
                <a:ea typeface="ＭＳ Ｐゴシック" pitchFamily="34" charset="-128"/>
              </a:rPr>
              <a:t>, …</a:t>
            </a:r>
          </a:p>
          <a:p>
            <a:pPr eaLnBrk="1" hangingPunct="1">
              <a:spcBef>
                <a:spcPts val="138"/>
              </a:spcBef>
            </a:pPr>
            <a:r>
              <a:rPr lang="en-GB" sz="1800" dirty="0" smtClean="0">
                <a:ea typeface="ＭＳ Ｐゴシック" pitchFamily="34" charset="-128"/>
              </a:rPr>
              <a:t>Build a distributed infrastructure</a:t>
            </a:r>
          </a:p>
          <a:p>
            <a:pPr lvl="1" eaLnBrk="1" hangingPunct="1">
              <a:spcBef>
                <a:spcPts val="138"/>
              </a:spcBef>
            </a:pPr>
            <a:r>
              <a:rPr lang="en-GB" sz="1600" dirty="0" smtClean="0">
                <a:ea typeface="ＭＳ Ｐゴシック" pitchFamily="34" charset="-128"/>
              </a:rPr>
              <a:t>Above the regional centres of RENABI (5)</a:t>
            </a:r>
          </a:p>
          <a:p>
            <a:pPr lvl="1" eaLnBrk="1" hangingPunct="1">
              <a:spcBef>
                <a:spcPts val="138"/>
              </a:spcBef>
            </a:pPr>
            <a:r>
              <a:rPr lang="en-GB" sz="1600" dirty="0" smtClean="0">
                <a:ea typeface="ＭＳ Ｐゴシック" pitchFamily="34" charset="-128"/>
              </a:rPr>
              <a:t>Based on the bioinformatics platforms (9)</a:t>
            </a:r>
          </a:p>
          <a:p>
            <a:pPr lvl="2" eaLnBrk="1" hangingPunct="1">
              <a:spcBef>
                <a:spcPts val="138"/>
              </a:spcBef>
            </a:pPr>
            <a:r>
              <a:rPr lang="en-GB" sz="1600" dirty="0" smtClean="0">
                <a:ea typeface="ＭＳ Ｐゴシック" pitchFamily="34" charset="-128"/>
              </a:rPr>
              <a:t>approved as national RIO / IBISA</a:t>
            </a:r>
          </a:p>
          <a:p>
            <a:pPr lvl="2" eaLnBrk="1" hangingPunct="1">
              <a:spcBef>
                <a:spcPts val="138"/>
              </a:spcBef>
            </a:pPr>
            <a:r>
              <a:rPr lang="en-GB" sz="1600" dirty="0" smtClean="0">
                <a:ea typeface="ＭＳ Ｐゴシック" pitchFamily="34" charset="-128"/>
              </a:rPr>
              <a:t>~90 registered members</a:t>
            </a:r>
          </a:p>
          <a:p>
            <a:pPr lvl="1" eaLnBrk="1" hangingPunct="1">
              <a:spcBef>
                <a:spcPts val="138"/>
              </a:spcBef>
            </a:pPr>
            <a:r>
              <a:rPr lang="en-GB" sz="1600" dirty="0" smtClean="0">
                <a:ea typeface="ＭＳ Ｐゴシック" pitchFamily="34" charset="-128"/>
              </a:rPr>
              <a:t>Computing resources</a:t>
            </a:r>
          </a:p>
          <a:p>
            <a:pPr lvl="2" eaLnBrk="1" hangingPunct="1">
              <a:spcBef>
                <a:spcPts val="138"/>
              </a:spcBef>
            </a:pPr>
            <a:r>
              <a:rPr lang="en-GB" sz="1600" dirty="0" smtClean="0">
                <a:ea typeface="ＭＳ Ｐゴシック" pitchFamily="34" charset="-128"/>
              </a:rPr>
              <a:t>in PFs </a:t>
            </a:r>
            <a:r>
              <a:rPr lang="en-GB" sz="1600" b="1" dirty="0" smtClean="0">
                <a:ea typeface="ＭＳ Ｐゴシック" pitchFamily="34" charset="-128"/>
              </a:rPr>
              <a:t>2600 cores, 310 TB </a:t>
            </a:r>
            <a:r>
              <a:rPr lang="en-GB" sz="1600" dirty="0" smtClean="0">
                <a:ea typeface="ＭＳ Ｐゴシック" pitchFamily="34" charset="-128"/>
              </a:rPr>
              <a:t>storage</a:t>
            </a:r>
          </a:p>
          <a:p>
            <a:pPr lvl="2" eaLnBrk="1" hangingPunct="1">
              <a:spcBef>
                <a:spcPts val="138"/>
              </a:spcBef>
            </a:pPr>
            <a:r>
              <a:rPr lang="en-GB" sz="1600" dirty="0" smtClean="0">
                <a:ea typeface="ＭＳ Ｐゴシック" pitchFamily="34" charset="-128"/>
              </a:rPr>
              <a:t>in grid </a:t>
            </a:r>
            <a:r>
              <a:rPr lang="en-GB" sz="1600" b="1" dirty="0" smtClean="0">
                <a:ea typeface="ＭＳ Ｐゴシック" pitchFamily="34" charset="-128"/>
              </a:rPr>
              <a:t>860 cores, 26TB </a:t>
            </a:r>
            <a:r>
              <a:rPr lang="en-GB" sz="1600" dirty="0" smtClean="0">
                <a:ea typeface="ＭＳ Ｐゴシック" pitchFamily="34" charset="-128"/>
              </a:rPr>
              <a:t>storage</a:t>
            </a:r>
          </a:p>
          <a:p>
            <a:pPr eaLnBrk="1" hangingPunct="1">
              <a:spcBef>
                <a:spcPts val="138"/>
              </a:spcBef>
            </a:pPr>
            <a:r>
              <a:rPr lang="en-GB" sz="1800" dirty="0" smtClean="0">
                <a:ea typeface="ＭＳ Ｐゴシック" pitchFamily="34" charset="-128"/>
              </a:rPr>
              <a:t>Financial support by </a:t>
            </a:r>
            <a:r>
              <a:rPr lang="en-GB" sz="1800" b="1" dirty="0" smtClean="0">
                <a:ea typeface="ＭＳ Ｐゴシック" pitchFamily="34" charset="-128"/>
              </a:rPr>
              <a:t>RENABI , IBISA 2008-2011, IDG 2009-2010</a:t>
            </a:r>
            <a:endParaRPr lang="en-GB" sz="1800" dirty="0" smtClean="0">
              <a:ea typeface="ＭＳ Ｐゴシック" pitchFamily="34" charset="-128"/>
            </a:endParaRPr>
          </a:p>
          <a:p>
            <a:pPr lvl="1" eaLnBrk="1" hangingPunct="1">
              <a:spcBef>
                <a:spcPts val="138"/>
              </a:spcBef>
            </a:pPr>
            <a:endParaRPr lang="en-GB" sz="1600" dirty="0" smtClean="0">
              <a:ea typeface="ＭＳ Ｐゴシック" pitchFamily="34" charset="-128"/>
            </a:endParaRPr>
          </a:p>
          <a:p>
            <a:pPr eaLnBrk="1" hangingPunct="1">
              <a:spcBef>
                <a:spcPts val="138"/>
              </a:spcBef>
            </a:pPr>
            <a:r>
              <a:rPr lang="en-GB" sz="1800" dirty="0" smtClean="0">
                <a:ea typeface="ＭＳ Ｐゴシック" pitchFamily="34" charset="-128"/>
              </a:rPr>
              <a:t>In collaboration with the national IT infrastructures: IDG, GENCI, Grid5000, regional computing centres</a:t>
            </a:r>
          </a:p>
        </p:txBody>
      </p:sp>
      <p:sp>
        <p:nvSpPr>
          <p:cNvPr id="30724" name="Rectangle 7"/>
          <p:cNvSpPr>
            <a:spLocks/>
          </p:cNvSpPr>
          <p:nvPr/>
        </p:nvSpPr>
        <p:spPr bwMode="auto">
          <a:xfrm>
            <a:off x="301625" y="1700213"/>
            <a:ext cx="8447088"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spcBef>
                <a:spcPts val="213"/>
              </a:spcBef>
            </a:pPr>
            <a:r>
              <a:rPr lang="en-US" sz="2200" b="1">
                <a:solidFill>
                  <a:srgbClr val="333333"/>
                </a:solidFill>
              </a:rPr>
              <a:t>Federate Life Science community and provide with IT answers to challenging bioinformatics applications</a:t>
            </a:r>
          </a:p>
        </p:txBody>
      </p:sp>
      <p:grpSp>
        <p:nvGrpSpPr>
          <p:cNvPr id="30725" name="Group 15"/>
          <p:cNvGrpSpPr>
            <a:grpSpLocks/>
          </p:cNvGrpSpPr>
          <p:nvPr/>
        </p:nvGrpSpPr>
        <p:grpSpPr bwMode="auto">
          <a:xfrm>
            <a:off x="0" y="6215063"/>
            <a:ext cx="2347913" cy="714375"/>
            <a:chOff x="0" y="0"/>
            <a:chExt cx="2104" cy="640"/>
          </a:xfrm>
        </p:grpSpPr>
        <p:sp>
          <p:nvSpPr>
            <p:cNvPr id="30728" name="Rectangle 13"/>
            <p:cNvSpPr>
              <a:spLocks/>
            </p:cNvSpPr>
            <p:nvPr/>
          </p:nvSpPr>
          <p:spPr bwMode="auto">
            <a:xfrm>
              <a:off x="128" y="96"/>
              <a:ext cx="1848" cy="288"/>
            </a:xfrm>
            <a:prstGeom prst="rect">
              <a:avLst/>
            </a:prstGeom>
            <a:solidFill>
              <a:srgbClr val="E5E5E5"/>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r>
                <a:rPr lang="en-US" sz="2000" b="1" u="sng">
                  <a:solidFill>
                    <a:srgbClr val="983265"/>
                  </a:solidFill>
                  <a:hlinkClick r:id="rId2"/>
                </a:rPr>
                <a:t>www.grisbio.fr</a:t>
              </a:r>
              <a:endParaRPr lang="en-US" sz="2000" b="1" u="sng">
                <a:solidFill>
                  <a:srgbClr val="983265"/>
                </a:solidFill>
              </a:endParaRPr>
            </a:p>
          </p:txBody>
        </p:sp>
        <p:pic>
          <p:nvPicPr>
            <p:cNvPr id="30729" name="Picture 1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104"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sp>
        <p:nvSpPr>
          <p:cNvPr id="30726" name="Rectangle 16"/>
          <p:cNvSpPr>
            <a:spLocks/>
          </p:cNvSpPr>
          <p:nvPr/>
        </p:nvSpPr>
        <p:spPr bwMode="auto">
          <a:xfrm>
            <a:off x="2513013" y="6572250"/>
            <a:ext cx="1598612"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r>
              <a:rPr lang="en-US" sz="1100" i="1"/>
              <a:t>Courtesy of GRISBI project</a:t>
            </a:r>
          </a:p>
        </p:txBody>
      </p:sp>
      <p:pic>
        <p:nvPicPr>
          <p:cNvPr id="30727" name="Imag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63" y="1960563"/>
            <a:ext cx="4079875"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numéro de diapositive 1"/>
          <p:cNvSpPr>
            <a:spLocks noGrp="1"/>
          </p:cNvSpPr>
          <p:nvPr>
            <p:ph type="sldNum" sz="quarter" idx="12"/>
          </p:nvPr>
        </p:nvSpPr>
        <p:spPr/>
        <p:txBody>
          <a:bodyPr/>
          <a:lstStyle/>
          <a:p>
            <a:pPr>
              <a:defRPr/>
            </a:pPr>
            <a:fld id="{759F2EBE-737C-4524-8B0C-433799F1C55A}" type="slidenum">
              <a:rPr lang="fr-FR" smtClean="0"/>
              <a:pPr>
                <a:defRPr/>
              </a:pPr>
              <a:t>82</a:t>
            </a:fld>
            <a:endParaRPr lang="fr-FR"/>
          </a:p>
        </p:txBody>
      </p:sp>
      <p:sp>
        <p:nvSpPr>
          <p:cNvPr id="3" name="Espace réservé du pied de page 2"/>
          <p:cNvSpPr>
            <a:spLocks noGrp="1"/>
          </p:cNvSpPr>
          <p:nvPr>
            <p:ph type="ftr" sz="quarter" idx="11"/>
          </p:nvPr>
        </p:nvSpPr>
        <p:spPr/>
        <p:txBody>
          <a:bodyPr/>
          <a:lstStyle/>
          <a:p>
            <a:pPr>
              <a:defRPr/>
            </a:pPr>
            <a:r>
              <a:rPr lang="fr-FR" smtClean="0"/>
              <a:t>France Grilles IAC - April  2012 - Paris </a:t>
            </a:r>
            <a:endParaRPr lang="fr-FR"/>
          </a:p>
        </p:txBody>
      </p:sp>
    </p:spTree>
  </p:cSld>
  <p:clrMapOvr>
    <a:masterClrMapping/>
  </p:clrMapOvr>
  <p:transition spd="slow"/>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p:nvPr>
        </p:nvSpPr>
        <p:spPr/>
        <p:txBody>
          <a:bodyPr/>
          <a:lstStyle/>
          <a:p>
            <a:pPr eaLnBrk="1" hangingPunct="1">
              <a:defRPr/>
            </a:pPr>
            <a:r>
              <a:rPr lang="en-GB" dirty="0" smtClean="0"/>
              <a:t>Bioinformatics Infrastructure</a:t>
            </a:r>
          </a:p>
        </p:txBody>
      </p:sp>
      <p:pic>
        <p:nvPicPr>
          <p:cNvPr id="3174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1517650"/>
            <a:ext cx="7493000" cy="609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3174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150" y="904875"/>
            <a:ext cx="2943225"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3174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8075" y="884238"/>
            <a:ext cx="3125788" cy="265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7413" name="AutoShape 5"/>
          <p:cNvSpPr>
            <a:spLocks/>
          </p:cNvSpPr>
          <p:nvPr/>
        </p:nvSpPr>
        <p:spPr bwMode="auto">
          <a:xfrm rot="2234212">
            <a:off x="1957388" y="2332038"/>
            <a:ext cx="866775" cy="579437"/>
          </a:xfrm>
          <a:prstGeom prst="rightArrow">
            <a:avLst>
              <a:gd name="adj1" fmla="val 52241"/>
              <a:gd name="adj2" fmla="val 76536"/>
            </a:avLst>
          </a:prstGeom>
          <a:solidFill>
            <a:srgbClr val="66CCFF"/>
          </a:solidFill>
          <a:ln w="25400">
            <a:solidFill>
              <a:srgbClr val="6666FF"/>
            </a:solidFill>
            <a:miter lim="800000"/>
            <a:headEnd/>
            <a:tailEnd/>
          </a:ln>
          <a:effectLst>
            <a:outerShdw blurRad="38100" dist="76199" dir="5400000" algn="ctr" rotWithShape="0">
              <a:schemeClr val="bg2">
                <a:alpha val="50000"/>
              </a:schemeClr>
            </a:outerShdw>
          </a:effectLst>
        </p:spPr>
        <p:txBody>
          <a:bodyPr lIns="0" tIns="0" rIns="0" bIns="0"/>
          <a:lstStyle/>
          <a:p>
            <a:pPr>
              <a:defRPr/>
            </a:pPr>
            <a:endParaRPr lang="fr-FR">
              <a:latin typeface="Arial" charset="0"/>
              <a:ea typeface="ヒラギノ角ゴ ProN W3" charset="0"/>
              <a:cs typeface="+mn-cs"/>
            </a:endParaRPr>
          </a:p>
        </p:txBody>
      </p:sp>
      <p:sp>
        <p:nvSpPr>
          <p:cNvPr id="17414" name="AutoShape 6"/>
          <p:cNvSpPr>
            <a:spLocks/>
          </p:cNvSpPr>
          <p:nvPr/>
        </p:nvSpPr>
        <p:spPr bwMode="auto">
          <a:xfrm rot="9138906">
            <a:off x="5614988" y="2738438"/>
            <a:ext cx="865187" cy="579437"/>
          </a:xfrm>
          <a:prstGeom prst="rightArrow">
            <a:avLst>
              <a:gd name="adj1" fmla="val 52241"/>
              <a:gd name="adj2" fmla="val 76536"/>
            </a:avLst>
          </a:prstGeom>
          <a:solidFill>
            <a:srgbClr val="66CCFF"/>
          </a:solidFill>
          <a:ln w="25400">
            <a:solidFill>
              <a:srgbClr val="6666FF"/>
            </a:solidFill>
            <a:miter lim="800000"/>
            <a:headEnd/>
            <a:tailEnd/>
          </a:ln>
          <a:effectLst>
            <a:outerShdw blurRad="38100" dist="76199" dir="5400000" algn="ctr" rotWithShape="0">
              <a:schemeClr val="bg2">
                <a:alpha val="50000"/>
              </a:schemeClr>
            </a:outerShdw>
          </a:effectLst>
        </p:spPr>
        <p:txBody>
          <a:bodyPr lIns="0" tIns="0" rIns="0" bIns="0"/>
          <a:lstStyle/>
          <a:p>
            <a:pPr>
              <a:defRPr/>
            </a:pPr>
            <a:endParaRPr lang="fr-FR">
              <a:latin typeface="Arial" charset="0"/>
              <a:ea typeface="ヒラギノ角ゴ ProN W3" charset="0"/>
              <a:cs typeface="+mn-cs"/>
            </a:endParaRPr>
          </a:p>
        </p:txBody>
      </p:sp>
      <p:sp>
        <p:nvSpPr>
          <p:cNvPr id="31752" name="Rectangle 7"/>
          <p:cNvSpPr>
            <a:spLocks/>
          </p:cNvSpPr>
          <p:nvPr/>
        </p:nvSpPr>
        <p:spPr bwMode="auto">
          <a:xfrm>
            <a:off x="119063" y="6535738"/>
            <a:ext cx="1598612"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r>
              <a:rPr lang="en-US" sz="1100" i="1"/>
              <a:t>Courtesy of GRISBI project</a:t>
            </a:r>
          </a:p>
        </p:txBody>
      </p:sp>
      <p:sp>
        <p:nvSpPr>
          <p:cNvPr id="2" name="Espace réservé du numéro de diapositive 1"/>
          <p:cNvSpPr>
            <a:spLocks noGrp="1"/>
          </p:cNvSpPr>
          <p:nvPr>
            <p:ph type="sldNum" sz="quarter" idx="12"/>
          </p:nvPr>
        </p:nvSpPr>
        <p:spPr/>
        <p:txBody>
          <a:bodyPr/>
          <a:lstStyle/>
          <a:p>
            <a:pPr>
              <a:defRPr/>
            </a:pPr>
            <a:fld id="{759F2EBE-737C-4524-8B0C-433799F1C55A}" type="slidenum">
              <a:rPr lang="fr-FR" smtClean="0"/>
              <a:pPr>
                <a:defRPr/>
              </a:pPr>
              <a:t>83</a:t>
            </a:fld>
            <a:endParaRPr lang="fr-FR"/>
          </a:p>
        </p:txBody>
      </p:sp>
      <p:sp>
        <p:nvSpPr>
          <p:cNvPr id="3" name="Espace réservé du pied de page 2"/>
          <p:cNvSpPr>
            <a:spLocks noGrp="1"/>
          </p:cNvSpPr>
          <p:nvPr>
            <p:ph type="ftr" sz="quarter" idx="11"/>
          </p:nvPr>
        </p:nvSpPr>
        <p:spPr/>
        <p:txBody>
          <a:bodyPr/>
          <a:lstStyle/>
          <a:p>
            <a:pPr>
              <a:defRPr/>
            </a:pPr>
            <a:r>
              <a:rPr lang="fr-FR" smtClean="0"/>
              <a:t>France Grilles IAC - April  2012 - Paris </a:t>
            </a:r>
            <a:endParaRPr lang="fr-FR"/>
          </a:p>
        </p:txBody>
      </p:sp>
    </p:spTree>
  </p:cSld>
  <p:clrMapOvr>
    <a:masterClrMapping/>
  </p:clrMapOvr>
  <p:transition spd="slow"/>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Grid Observatory, Green Observatory</a:t>
            </a:r>
            <a:endParaRPr lang="en-GB" dirty="0"/>
          </a:p>
        </p:txBody>
      </p:sp>
      <p:sp>
        <p:nvSpPr>
          <p:cNvPr id="3" name="Espace réservé du contenu 2"/>
          <p:cNvSpPr>
            <a:spLocks noGrp="1"/>
          </p:cNvSpPr>
          <p:nvPr>
            <p:ph idx="1"/>
          </p:nvPr>
        </p:nvSpPr>
        <p:spPr/>
        <p:txBody>
          <a:bodyPr/>
          <a:lstStyle/>
          <a:p>
            <a:r>
              <a:rPr lang="en-GB" dirty="0" smtClean="0"/>
              <a:t>Slides </a:t>
            </a:r>
            <a:r>
              <a:rPr lang="en-GB" dirty="0"/>
              <a:t>C</a:t>
            </a:r>
            <a:r>
              <a:rPr lang="en-GB" dirty="0" smtClean="0"/>
              <a:t>écile </a:t>
            </a:r>
            <a:r>
              <a:rPr lang="en-GB" dirty="0" err="1" smtClean="0"/>
              <a:t>Germain</a:t>
            </a:r>
            <a:endParaRPr lang="en-GB" dirty="0"/>
          </a:p>
        </p:txBody>
      </p:sp>
      <p:sp>
        <p:nvSpPr>
          <p:cNvPr id="4" name="Espace réservé du pied de page 3"/>
          <p:cNvSpPr>
            <a:spLocks noGrp="1"/>
          </p:cNvSpPr>
          <p:nvPr>
            <p:ph type="ftr" sz="quarter" idx="11"/>
          </p:nvPr>
        </p:nvSpPr>
        <p:spPr/>
        <p:txBody>
          <a:bodyPr/>
          <a:lstStyle/>
          <a:p>
            <a:pPr>
              <a:defRPr/>
            </a:pPr>
            <a:r>
              <a:rPr lang="fr-FR" smtClean="0"/>
              <a:t>France Grilles IAC - April  2012 - Paris </a:t>
            </a:r>
            <a:endParaRPr lang="fr-FR"/>
          </a:p>
        </p:txBody>
      </p:sp>
      <p:sp>
        <p:nvSpPr>
          <p:cNvPr id="5" name="Espace réservé du numéro de diapositive 4"/>
          <p:cNvSpPr>
            <a:spLocks noGrp="1"/>
          </p:cNvSpPr>
          <p:nvPr>
            <p:ph type="sldNum" sz="quarter" idx="12"/>
          </p:nvPr>
        </p:nvSpPr>
        <p:spPr/>
        <p:txBody>
          <a:bodyPr/>
          <a:lstStyle/>
          <a:p>
            <a:pPr>
              <a:defRPr/>
            </a:pPr>
            <a:fld id="{759F2EBE-737C-4524-8B0C-433799F1C55A}" type="slidenum">
              <a:rPr lang="fr-FR" smtClean="0"/>
              <a:pPr>
                <a:defRPr/>
              </a:pPr>
              <a:t>84</a:t>
            </a:fld>
            <a:endParaRPr lang="fr-FR"/>
          </a:p>
        </p:txBody>
      </p:sp>
    </p:spTree>
    <p:extLst>
      <p:ext uri="{BB962C8B-B14F-4D97-AF65-F5344CB8AC3E}">
        <p14:creationId xmlns:p14="http://schemas.microsoft.com/office/powerpoint/2010/main" val="203496735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hangingPunct="1"/>
            <a:r>
              <a:rPr lang="fr-FR" dirty="0" smtClean="0">
                <a:effectLst>
                  <a:outerShdw blurRad="38100" dist="38100" dir="2700000" algn="tl">
                    <a:srgbClr val="C0C0C0"/>
                  </a:outerShdw>
                </a:effectLst>
                <a:latin typeface="Arial" pitchFamily="34" charset="0"/>
                <a:ea typeface="ＭＳ Ｐゴシック" pitchFamily="34" charset="-128"/>
              </a:rPr>
              <a:t>The </a:t>
            </a:r>
            <a:r>
              <a:rPr lang="fr-FR" dirty="0" err="1" smtClean="0">
                <a:effectLst>
                  <a:outerShdw blurRad="38100" dist="38100" dir="2700000" algn="tl">
                    <a:srgbClr val="C0C0C0"/>
                  </a:outerShdw>
                </a:effectLst>
                <a:latin typeface="Arial" pitchFamily="34" charset="0"/>
                <a:ea typeface="ＭＳ Ｐゴシック" pitchFamily="34" charset="-128"/>
              </a:rPr>
              <a:t>Grid</a:t>
            </a:r>
            <a:r>
              <a:rPr lang="fr-FR" dirty="0" smtClean="0">
                <a:effectLst>
                  <a:outerShdw blurRad="38100" dist="38100" dir="2700000" algn="tl">
                    <a:srgbClr val="C0C0C0"/>
                  </a:outerShdw>
                </a:effectLst>
                <a:latin typeface="Arial" pitchFamily="34" charset="0"/>
                <a:ea typeface="ＭＳ Ｐゴシック" pitchFamily="34" charset="-128"/>
              </a:rPr>
              <a:t> </a:t>
            </a:r>
            <a:r>
              <a:rPr lang="fr-FR" dirty="0" err="1" smtClean="0">
                <a:effectLst>
                  <a:outerShdw blurRad="38100" dist="38100" dir="2700000" algn="tl">
                    <a:srgbClr val="C0C0C0"/>
                  </a:outerShdw>
                </a:effectLst>
                <a:latin typeface="Arial" pitchFamily="34" charset="0"/>
                <a:ea typeface="ＭＳ Ｐゴシック" pitchFamily="34" charset="-128"/>
              </a:rPr>
              <a:t>Observatory</a:t>
            </a:r>
            <a:endParaRPr lang="fr-FR" dirty="0" smtClean="0">
              <a:effectLst>
                <a:outerShdw blurRad="38100" dist="38100" dir="2700000" algn="tl">
                  <a:srgbClr val="C0C0C0"/>
                </a:outerShdw>
              </a:effectLst>
              <a:latin typeface="Arial" pitchFamily="34" charset="0"/>
              <a:ea typeface="ＭＳ Ｐゴシック" pitchFamily="34" charset="-128"/>
            </a:endParaRPr>
          </a:p>
        </p:txBody>
      </p:sp>
      <p:sp>
        <p:nvSpPr>
          <p:cNvPr id="14339" name="Espace réservé du contenu 2"/>
          <p:cNvSpPr>
            <a:spLocks noGrp="1"/>
          </p:cNvSpPr>
          <p:nvPr>
            <p:ph sz="half" idx="1"/>
          </p:nvPr>
        </p:nvSpPr>
        <p:spPr>
          <a:xfrm>
            <a:off x="107950" y="1916113"/>
            <a:ext cx="4895850" cy="4525962"/>
          </a:xfrm>
        </p:spPr>
        <p:txBody>
          <a:bodyPr/>
          <a:lstStyle/>
          <a:p>
            <a:pPr eaLnBrk="1" hangingPunct="1">
              <a:buFont typeface="Arial" charset="0"/>
              <a:buChar char="•"/>
              <a:defRPr/>
            </a:pPr>
            <a:r>
              <a:rPr lang="fr-FR" dirty="0" err="1" smtClean="0">
                <a:latin typeface="Calibri" charset="0"/>
              </a:rPr>
              <a:t>Grid</a:t>
            </a:r>
            <a:r>
              <a:rPr lang="fr-FR" dirty="0" smtClean="0">
                <a:latin typeface="Calibri" charset="0"/>
              </a:rPr>
              <a:t> traces collection portal</a:t>
            </a:r>
          </a:p>
          <a:p>
            <a:pPr lvl="1" eaLnBrk="1" hangingPunct="1">
              <a:buFont typeface="Arial" charset="0"/>
              <a:buChar char="–"/>
              <a:defRPr/>
            </a:pPr>
            <a:r>
              <a:rPr lang="fr-FR" dirty="0" err="1" smtClean="0">
                <a:latin typeface="Calibri" charset="0"/>
              </a:rPr>
              <a:t>Started</a:t>
            </a:r>
            <a:r>
              <a:rPr lang="fr-FR" dirty="0" smtClean="0">
                <a:latin typeface="Calibri" charset="0"/>
              </a:rPr>
              <a:t> in EGEE-III, online </a:t>
            </a:r>
            <a:r>
              <a:rPr lang="fr-FR" dirty="0" err="1" smtClean="0">
                <a:latin typeface="Calibri" charset="0"/>
              </a:rPr>
              <a:t>since</a:t>
            </a:r>
            <a:r>
              <a:rPr lang="fr-FR" dirty="0" smtClean="0">
                <a:latin typeface="Calibri" charset="0"/>
              </a:rPr>
              <a:t> </a:t>
            </a:r>
            <a:r>
              <a:rPr lang="fr-FR" dirty="0" err="1" smtClean="0">
                <a:latin typeface="Calibri" charset="0"/>
              </a:rPr>
              <a:t>October</a:t>
            </a:r>
            <a:r>
              <a:rPr lang="fr-FR" dirty="0" smtClean="0">
                <a:latin typeface="Calibri" charset="0"/>
              </a:rPr>
              <a:t> 2008</a:t>
            </a:r>
          </a:p>
          <a:p>
            <a:pPr lvl="1" eaLnBrk="1" hangingPunct="1">
              <a:buFont typeface="Arial" charset="0"/>
              <a:buChar char="–"/>
              <a:defRPr/>
            </a:pPr>
            <a:r>
              <a:rPr lang="fr-FR" dirty="0" smtClean="0">
                <a:latin typeface="Calibri" charset="0"/>
              </a:rPr>
              <a:t>Digital curation of the </a:t>
            </a:r>
            <a:r>
              <a:rPr lang="fr-FR" dirty="0" err="1" smtClean="0">
                <a:latin typeface="Calibri" charset="0"/>
              </a:rPr>
              <a:t>behavioural</a:t>
            </a:r>
            <a:r>
              <a:rPr lang="fr-FR" dirty="0" smtClean="0">
                <a:latin typeface="Calibri" charset="0"/>
              </a:rPr>
              <a:t> data of the EGI </a:t>
            </a:r>
            <a:r>
              <a:rPr lang="fr-FR" dirty="0" err="1" smtClean="0">
                <a:latin typeface="Calibri" charset="0"/>
              </a:rPr>
              <a:t>grid</a:t>
            </a:r>
            <a:r>
              <a:rPr lang="fr-FR" dirty="0" smtClean="0">
                <a:latin typeface="Calibri" charset="0"/>
              </a:rPr>
              <a:t>: job </a:t>
            </a:r>
            <a:r>
              <a:rPr lang="fr-FR" dirty="0" err="1" smtClean="0">
                <a:latin typeface="Calibri" charset="0"/>
              </a:rPr>
              <a:t>traffic</a:t>
            </a:r>
            <a:r>
              <a:rPr lang="fr-FR" dirty="0" smtClean="0">
                <a:latin typeface="Calibri" charset="0"/>
              </a:rPr>
              <a:t>, file </a:t>
            </a:r>
            <a:r>
              <a:rPr lang="fr-FR" dirty="0" err="1" smtClean="0">
                <a:latin typeface="Calibri" charset="0"/>
              </a:rPr>
              <a:t>access</a:t>
            </a:r>
            <a:r>
              <a:rPr lang="fr-FR" dirty="0" smtClean="0">
                <a:latin typeface="Calibri" charset="0"/>
              </a:rPr>
              <a:t>, middleware, </a:t>
            </a:r>
            <a:r>
              <a:rPr lang="fr-FR" dirty="0" err="1" smtClean="0">
                <a:latin typeface="Calibri" charset="0"/>
              </a:rPr>
              <a:t>energy</a:t>
            </a:r>
            <a:r>
              <a:rPr lang="fr-FR" dirty="0" smtClean="0">
                <a:latin typeface="Calibri" charset="0"/>
              </a:rPr>
              <a:t> usage</a:t>
            </a:r>
          </a:p>
          <a:p>
            <a:pPr eaLnBrk="1" hangingPunct="1">
              <a:buFont typeface="Arial" charset="0"/>
              <a:buChar char="•"/>
              <a:defRPr/>
            </a:pPr>
            <a:r>
              <a:rPr lang="fr-FR" dirty="0" err="1" smtClean="0">
                <a:latin typeface="Calibri" charset="0"/>
              </a:rPr>
              <a:t>Recent</a:t>
            </a:r>
            <a:r>
              <a:rPr lang="fr-FR" dirty="0" smtClean="0">
                <a:latin typeface="Calibri" charset="0"/>
              </a:rPr>
              <a:t> supports</a:t>
            </a:r>
            <a:endParaRPr lang="fr-FR" dirty="0">
              <a:latin typeface="Calibri" charset="0"/>
            </a:endParaRPr>
          </a:p>
          <a:p>
            <a:pPr lvl="1" eaLnBrk="1" hangingPunct="1">
              <a:buFont typeface="Arial" charset="0"/>
              <a:buChar char="–"/>
              <a:defRPr/>
            </a:pPr>
            <a:r>
              <a:rPr lang="fr-FR" dirty="0" smtClean="0">
                <a:latin typeface="Calibri" charset="0"/>
              </a:rPr>
              <a:t> EGI-inspire, INRIA (ADT), CNRS (PEPS),</a:t>
            </a:r>
            <a:r>
              <a:rPr lang="fr-FR" b="1" dirty="0"/>
              <a:t> </a:t>
            </a:r>
            <a:r>
              <a:rPr lang="fr-FR" dirty="0"/>
              <a:t>COST Action IC0804</a:t>
            </a:r>
            <a:r>
              <a:rPr lang="fr-FR" dirty="0" smtClean="0">
                <a:latin typeface="Calibri" charset="0"/>
              </a:rPr>
              <a:t> </a:t>
            </a:r>
          </a:p>
          <a:p>
            <a:pPr eaLnBrk="1" hangingPunct="1">
              <a:buFont typeface="Arial" charset="0"/>
              <a:buChar char="•"/>
              <a:defRPr/>
            </a:pPr>
            <a:endParaRPr lang="fr-FR" dirty="0">
              <a:latin typeface="Calibri" charset="0"/>
            </a:endParaRPr>
          </a:p>
        </p:txBody>
      </p:sp>
      <p:sp>
        <p:nvSpPr>
          <p:cNvPr id="3" name="Espace réservé du contenu 2"/>
          <p:cNvSpPr>
            <a:spLocks noGrp="1"/>
          </p:cNvSpPr>
          <p:nvPr>
            <p:ph sz="half" idx="2"/>
          </p:nvPr>
        </p:nvSpPr>
        <p:spPr>
          <a:xfrm>
            <a:off x="4572000" y="1916113"/>
            <a:ext cx="4464050" cy="4525962"/>
          </a:xfrm>
        </p:spPr>
        <p:txBody>
          <a:bodyPr/>
          <a:lstStyle/>
          <a:p>
            <a:pPr eaLnBrk="1" hangingPunct="1">
              <a:buFont typeface="Arial" charset="0"/>
              <a:buChar char="•"/>
              <a:defRPr/>
            </a:pPr>
            <a:endParaRPr lang="fr-FR" dirty="0" smtClean="0">
              <a:latin typeface="Calibri" charset="0"/>
            </a:endParaRPr>
          </a:p>
          <a:p>
            <a:pPr eaLnBrk="1" hangingPunct="1">
              <a:buFont typeface="Arial" charset="0"/>
              <a:buChar char="•"/>
              <a:defRPr/>
            </a:pPr>
            <a:endParaRPr lang="fr-FR" dirty="0">
              <a:latin typeface="Calibri" charset="0"/>
            </a:endParaRPr>
          </a:p>
          <a:p>
            <a:pPr eaLnBrk="1" hangingPunct="1">
              <a:buFont typeface="Arial" charset="0"/>
              <a:buChar char="•"/>
              <a:defRPr/>
            </a:pPr>
            <a:endParaRPr lang="fr-FR" dirty="0" smtClean="0">
              <a:latin typeface="Calibri" charset="0"/>
            </a:endParaRPr>
          </a:p>
          <a:p>
            <a:pPr eaLnBrk="1" hangingPunct="1">
              <a:buFont typeface="Arial" charset="0"/>
              <a:buChar char="•"/>
              <a:defRPr/>
            </a:pPr>
            <a:endParaRPr lang="fr-FR" dirty="0">
              <a:latin typeface="Calibri" charset="0"/>
            </a:endParaRPr>
          </a:p>
          <a:p>
            <a:pPr eaLnBrk="1" hangingPunct="1">
              <a:buFont typeface="Arial" charset="0"/>
              <a:buChar char="•"/>
              <a:defRPr/>
            </a:pPr>
            <a:r>
              <a:rPr lang="fr-FR" dirty="0" err="1" smtClean="0">
                <a:latin typeface="Calibri" charset="0"/>
              </a:rPr>
              <a:t>Research</a:t>
            </a:r>
            <a:r>
              <a:rPr lang="fr-FR" dirty="0">
                <a:latin typeface="Calibri" charset="0"/>
              </a:rPr>
              <a:t>-production </a:t>
            </a:r>
            <a:r>
              <a:rPr lang="fr-FR" dirty="0" err="1">
                <a:latin typeface="Calibri" charset="0"/>
              </a:rPr>
              <a:t>link</a:t>
            </a:r>
            <a:endParaRPr lang="fr-FR" dirty="0">
              <a:latin typeface="Calibri" charset="0"/>
            </a:endParaRPr>
          </a:p>
          <a:p>
            <a:pPr lvl="1" eaLnBrk="1" hangingPunct="1">
              <a:buFont typeface="Arial" charset="0"/>
              <a:buChar char="–"/>
              <a:defRPr/>
            </a:pPr>
            <a:r>
              <a:rPr lang="fr-FR" dirty="0" err="1"/>
              <a:t>Complex</a:t>
            </a:r>
            <a:r>
              <a:rPr lang="fr-FR" dirty="0"/>
              <a:t> </a:t>
            </a:r>
            <a:r>
              <a:rPr lang="fr-FR" dirty="0" err="1"/>
              <a:t>systems</a:t>
            </a:r>
            <a:r>
              <a:rPr lang="fr-FR" dirty="0"/>
              <a:t> description</a:t>
            </a:r>
          </a:p>
          <a:p>
            <a:pPr lvl="1" eaLnBrk="1" hangingPunct="1">
              <a:buFont typeface="Arial" charset="0"/>
              <a:buChar char="–"/>
              <a:defRPr/>
            </a:pPr>
            <a:r>
              <a:rPr lang="fr-FR" dirty="0" err="1"/>
              <a:t>Models</a:t>
            </a:r>
            <a:r>
              <a:rPr lang="fr-FR" dirty="0"/>
              <a:t>, </a:t>
            </a:r>
            <a:r>
              <a:rPr lang="fr-FR" dirty="0" err="1"/>
              <a:t>optimization</a:t>
            </a:r>
            <a:r>
              <a:rPr lang="fr-FR" dirty="0"/>
              <a:t>, </a:t>
            </a:r>
            <a:r>
              <a:rPr lang="fr-FR" dirty="0" err="1" smtClean="0"/>
              <a:t>Autonomics</a:t>
            </a:r>
            <a:endParaRPr lang="fr-FR" dirty="0" smtClean="0"/>
          </a:p>
        </p:txBody>
      </p:sp>
      <p:pic>
        <p:nvPicPr>
          <p:cNvPr id="13316" name="Espace réservé du contenu 4" descr="accueil.JPG"/>
          <p:cNvPicPr>
            <a:picLocks noChangeAspect="1"/>
          </p:cNvPicPr>
          <p:nvPr/>
        </p:nvPicPr>
        <p:blipFill>
          <a:blip r:embed="rId3" cstate="print">
            <a:extLst>
              <a:ext uri="{28A0092B-C50C-407E-A947-70E740481C1C}">
                <a14:useLocalDpi xmlns:a14="http://schemas.microsoft.com/office/drawing/2010/main" val="0"/>
              </a:ext>
            </a:extLst>
          </a:blip>
          <a:srcRect t="-31100" b="-31100"/>
          <a:stretch>
            <a:fillRect/>
          </a:stretch>
        </p:blipFill>
        <p:spPr bwMode="auto">
          <a:xfrm>
            <a:off x="5580063" y="1341438"/>
            <a:ext cx="2841625"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ZoneTexte 5"/>
          <p:cNvSpPr txBox="1">
            <a:spLocks noChangeArrowheads="1"/>
          </p:cNvSpPr>
          <p:nvPr/>
        </p:nvSpPr>
        <p:spPr bwMode="auto">
          <a:xfrm>
            <a:off x="5662613" y="3635375"/>
            <a:ext cx="2797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fr-FR" sz="1800"/>
              <a:t>www.grid-observatory.org</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pPr eaLnBrk="1" hangingPunct="1"/>
            <a:r>
              <a:rPr lang="fr-FR" dirty="0" smtClean="0">
                <a:effectLst>
                  <a:outerShdw blurRad="38100" dist="38100" dir="2700000" algn="tl">
                    <a:srgbClr val="C0C0C0"/>
                  </a:outerShdw>
                </a:effectLst>
                <a:latin typeface="Arial" pitchFamily="34" charset="0"/>
                <a:ea typeface="ＭＳ Ｐゴシック" pitchFamily="34" charset="-128"/>
              </a:rPr>
              <a:t>Usage </a:t>
            </a:r>
            <a:r>
              <a:rPr lang="fr-FR" dirty="0" err="1" smtClean="0">
                <a:effectLst>
                  <a:outerShdw blurRad="38100" dist="38100" dir="2700000" algn="tl">
                    <a:srgbClr val="C0C0C0"/>
                  </a:outerShdw>
                </a:effectLst>
                <a:latin typeface="Arial" pitchFamily="34" charset="0"/>
                <a:ea typeface="ＭＳ Ｐゴシック" pitchFamily="34" charset="-128"/>
              </a:rPr>
              <a:t>statistics</a:t>
            </a:r>
            <a:endParaRPr lang="fr-FR" dirty="0" smtClean="0">
              <a:effectLst>
                <a:outerShdw blurRad="38100" dist="38100" dir="2700000" algn="tl">
                  <a:srgbClr val="C0C0C0"/>
                </a:outerShdw>
              </a:effectLst>
              <a:latin typeface="Arial" pitchFamily="34" charset="0"/>
              <a:ea typeface="ＭＳ Ｐゴシック" pitchFamily="34" charset="-128"/>
            </a:endParaRPr>
          </a:p>
        </p:txBody>
      </p:sp>
      <p:pic>
        <p:nvPicPr>
          <p:cNvPr id="15362" name="Espace réservé du contenu 7" descr="CarteMonde.png"/>
          <p:cNvPicPr>
            <a:picLocks noGrp="1" noChangeAspect="1"/>
          </p:cNvPicPr>
          <p:nvPr>
            <p:ph idx="1"/>
          </p:nvPr>
        </p:nvPicPr>
        <p:blipFill>
          <a:blip r:embed="rId2">
            <a:extLst>
              <a:ext uri="{28A0092B-C50C-407E-A947-70E740481C1C}">
                <a14:useLocalDpi xmlns:a14="http://schemas.microsoft.com/office/drawing/2010/main" val="0"/>
              </a:ext>
            </a:extLst>
          </a:blip>
          <a:srcRect t="6961" b="6961"/>
          <a:stretch>
            <a:fillRect/>
          </a:stretch>
        </p:blipFill>
        <p:spPr/>
      </p:pic>
      <p:pic>
        <p:nvPicPr>
          <p:cNvPr id="9" name="Espace réservé du contenu 6" descr="CourbeUsers.png"/>
          <p:cNvPicPr>
            <a:picLocks noChangeAspect="1"/>
          </p:cNvPicPr>
          <p:nvPr/>
        </p:nvPicPr>
        <p:blipFill>
          <a:blip r:embed="rId3" cstate="print">
            <a:extLst>
              <a:ext uri="{28A0092B-C50C-407E-A947-70E740481C1C}">
                <a14:useLocalDpi xmlns:a14="http://schemas.microsoft.com/office/drawing/2010/main" val="0"/>
              </a:ext>
            </a:extLst>
          </a:blip>
          <a:srcRect t="-37314" b="-37314"/>
          <a:stretch>
            <a:fillRect/>
          </a:stretch>
        </p:blipFill>
        <p:spPr bwMode="auto">
          <a:xfrm>
            <a:off x="2339975" y="2206625"/>
            <a:ext cx="4392613"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oneTexte 4"/>
          <p:cNvSpPr txBox="1"/>
          <p:nvPr/>
        </p:nvSpPr>
        <p:spPr>
          <a:xfrm>
            <a:off x="1258888" y="2420938"/>
            <a:ext cx="6816725" cy="400050"/>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pPr>
              <a:defRPr/>
            </a:pPr>
            <a:r>
              <a:rPr lang="fr-FR" sz="2000" dirty="0"/>
              <a:t>30+ international </a:t>
            </a:r>
            <a:r>
              <a:rPr lang="fr-FR" sz="2000" dirty="0" err="1"/>
              <a:t>peer-reviewed</a:t>
            </a:r>
            <a:r>
              <a:rPr lang="fr-FR" sz="2000" dirty="0"/>
              <a:t> computer science publications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du contenu 10" descr="EchelleOK.jpg"/>
          <p:cNvPicPr>
            <a:picLocks noChangeAspect="1"/>
          </p:cNvPicPr>
          <p:nvPr/>
        </p:nvPicPr>
        <p:blipFill rotWithShape="1">
          <a:blip r:embed="rId3">
            <a:extLst>
              <a:ext uri="{28A0092B-C50C-407E-A947-70E740481C1C}">
                <a14:useLocalDpi xmlns:a14="http://schemas.microsoft.com/office/drawing/2010/main" val="0"/>
              </a:ext>
            </a:extLst>
          </a:blip>
          <a:srcRect l="479" t="-1" r="-1" b="-10198"/>
          <a:stretch/>
        </p:blipFill>
        <p:spPr bwMode="auto">
          <a:xfrm>
            <a:off x="1919336" y="2780928"/>
            <a:ext cx="7333184" cy="3960440"/>
          </a:xfrm>
          <a:prstGeom prst="rect">
            <a:avLst/>
          </a:prstGeom>
          <a:noFill/>
          <a:ln>
            <a:noFill/>
          </a:ln>
          <a:effectLst>
            <a:softEdge rad="2032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c="http://schemas.openxmlformats.org/markup-compatibility/2006" xmlns:mv="urn:schemas-microsoft-com:mac:vml" xmlns="" xmlns:ma14="http://schemas.microsoft.com/office/mac/drawingml/2011/main" val="1"/>
            </a:ext>
          </a:extLst>
        </p:spPr>
      </p:pic>
      <p:sp>
        <p:nvSpPr>
          <p:cNvPr id="2" name="Titre 1"/>
          <p:cNvSpPr>
            <a:spLocks noGrp="1"/>
          </p:cNvSpPr>
          <p:nvPr>
            <p:ph type="title"/>
          </p:nvPr>
        </p:nvSpPr>
        <p:spPr/>
        <p:txBody>
          <a:bodyPr/>
          <a:lstStyle/>
          <a:p>
            <a:pPr eaLnBrk="1" hangingPunct="1"/>
            <a:r>
              <a:rPr lang="fr-FR" dirty="0" smtClean="0">
                <a:effectLst>
                  <a:outerShdw blurRad="38100" dist="38100" dir="2700000" algn="tl">
                    <a:srgbClr val="C0C0C0"/>
                  </a:outerShdw>
                </a:effectLst>
                <a:latin typeface="Arial" pitchFamily="34" charset="0"/>
                <a:ea typeface="ＭＳ Ｐゴシック" pitchFamily="34" charset="-128"/>
              </a:rPr>
              <a:t>The Green </a:t>
            </a:r>
            <a:r>
              <a:rPr lang="fr-FR" dirty="0" err="1" smtClean="0">
                <a:effectLst>
                  <a:outerShdw blurRad="38100" dist="38100" dir="2700000" algn="tl">
                    <a:srgbClr val="C0C0C0"/>
                  </a:outerShdw>
                </a:effectLst>
                <a:latin typeface="Arial" pitchFamily="34" charset="0"/>
                <a:ea typeface="ＭＳ Ｐゴシック" pitchFamily="34" charset="-128"/>
              </a:rPr>
              <a:t>Computing</a:t>
            </a:r>
            <a:r>
              <a:rPr lang="fr-FR" dirty="0" smtClean="0">
                <a:effectLst>
                  <a:outerShdw blurRad="38100" dist="38100" dir="2700000" algn="tl">
                    <a:srgbClr val="C0C0C0"/>
                  </a:outerShdw>
                </a:effectLst>
                <a:latin typeface="Arial" pitchFamily="34" charset="0"/>
                <a:ea typeface="ＭＳ Ｐゴシック" pitchFamily="34" charset="-128"/>
              </a:rPr>
              <a:t> </a:t>
            </a:r>
            <a:r>
              <a:rPr lang="fr-FR" dirty="0" err="1" smtClean="0">
                <a:effectLst>
                  <a:outerShdw blurRad="38100" dist="38100" dir="2700000" algn="tl">
                    <a:srgbClr val="C0C0C0"/>
                  </a:outerShdw>
                </a:effectLst>
                <a:latin typeface="Arial" pitchFamily="34" charset="0"/>
                <a:ea typeface="ＭＳ Ｐゴシック" pitchFamily="34" charset="-128"/>
              </a:rPr>
              <a:t>Observatory</a:t>
            </a:r>
            <a:endParaRPr lang="fr-FR" dirty="0" smtClean="0">
              <a:effectLst>
                <a:outerShdw blurRad="38100" dist="38100" dir="2700000" algn="tl">
                  <a:srgbClr val="C0C0C0"/>
                </a:outerShdw>
              </a:effectLst>
              <a:latin typeface="Arial" pitchFamily="34" charset="0"/>
              <a:ea typeface="ＭＳ Ｐゴシック" pitchFamily="34" charset="-128"/>
            </a:endParaRPr>
          </a:p>
        </p:txBody>
      </p:sp>
      <p:sp>
        <p:nvSpPr>
          <p:cNvPr id="3" name="Espace réservé du contenu 2"/>
          <p:cNvSpPr>
            <a:spLocks noGrp="1"/>
          </p:cNvSpPr>
          <p:nvPr>
            <p:ph sz="half" idx="1"/>
          </p:nvPr>
        </p:nvSpPr>
        <p:spPr>
          <a:xfrm>
            <a:off x="107950" y="1916113"/>
            <a:ext cx="5256213" cy="4525962"/>
          </a:xfrm>
        </p:spPr>
        <p:txBody>
          <a:bodyPr/>
          <a:lstStyle/>
          <a:p>
            <a:pPr marL="0" indent="0" eaLnBrk="1" hangingPunct="1">
              <a:buFont typeface="Arial" charset="0"/>
              <a:buNone/>
              <a:defRPr/>
            </a:pPr>
            <a:r>
              <a:rPr lang="fr-FR" dirty="0" smtClean="0"/>
              <a:t>Extensive </a:t>
            </a:r>
            <a:r>
              <a:rPr lang="fr-FR" dirty="0"/>
              <a:t>traces of </a:t>
            </a:r>
            <a:r>
              <a:rPr lang="fr-FR" dirty="0" err="1"/>
              <a:t>energy</a:t>
            </a:r>
            <a:r>
              <a:rPr lang="fr-FR" dirty="0"/>
              <a:t> </a:t>
            </a:r>
            <a:r>
              <a:rPr lang="fr-FR" dirty="0" err="1" smtClean="0"/>
              <a:t>consumption</a:t>
            </a:r>
            <a:r>
              <a:rPr lang="fr-FR" dirty="0" smtClean="0"/>
              <a:t> </a:t>
            </a:r>
            <a:r>
              <a:rPr lang="fr-FR" dirty="0" err="1" smtClean="0"/>
              <a:t>from</a:t>
            </a:r>
            <a:r>
              <a:rPr lang="fr-FR" dirty="0" smtClean="0"/>
              <a:t> LAL site</a:t>
            </a:r>
          </a:p>
          <a:p>
            <a:pPr lvl="1" eaLnBrk="1" hangingPunct="1">
              <a:buFont typeface="Arial" charset="0"/>
              <a:buChar char="–"/>
              <a:defRPr/>
            </a:pPr>
            <a:r>
              <a:rPr lang="fr-FR" dirty="0"/>
              <a:t>2200+ </a:t>
            </a:r>
            <a:r>
              <a:rPr lang="fr-FR" dirty="0" err="1"/>
              <a:t>cores</a:t>
            </a:r>
            <a:r>
              <a:rPr lang="fr-FR" dirty="0"/>
              <a:t>, </a:t>
            </a:r>
            <a:r>
              <a:rPr lang="fr-FR" dirty="0" smtClean="0"/>
              <a:t>500TB </a:t>
            </a:r>
            <a:r>
              <a:rPr lang="fr-FR" dirty="0" err="1" smtClean="0"/>
              <a:t>storage</a:t>
            </a:r>
            <a:endParaRPr lang="fr-FR" dirty="0"/>
          </a:p>
          <a:p>
            <a:pPr lvl="1" eaLnBrk="1" hangingPunct="1">
              <a:buFont typeface="Arial" charset="0"/>
              <a:buChar char="–"/>
              <a:defRPr/>
            </a:pPr>
            <a:r>
              <a:rPr lang="fr-FR" dirty="0" smtClean="0"/>
              <a:t>Acquisition </a:t>
            </a:r>
            <a:r>
              <a:rPr lang="fr-FR" dirty="0" err="1" smtClean="0"/>
              <a:t>based</a:t>
            </a:r>
            <a:r>
              <a:rPr lang="fr-FR" dirty="0" smtClean="0"/>
              <a:t> on standards: </a:t>
            </a:r>
            <a:r>
              <a:rPr lang="fr-FR" dirty="0"/>
              <a:t>IPMI and </a:t>
            </a:r>
            <a:r>
              <a:rPr lang="fr-FR" dirty="0" err="1" smtClean="0"/>
              <a:t>Ganglia</a:t>
            </a:r>
            <a:endParaRPr lang="fr-FR" dirty="0"/>
          </a:p>
          <a:p>
            <a:pPr eaLnBrk="1" hangingPunct="1">
              <a:buFont typeface="Arial" charset="0"/>
              <a:buChar char="•"/>
              <a:defRPr/>
            </a:pPr>
            <a:endParaRPr lang="fr-FR"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hangingPunct="1"/>
            <a:r>
              <a:rPr lang="fr-FR" dirty="0" smtClean="0">
                <a:effectLst>
                  <a:outerShdw blurRad="38100" dist="38100" dir="2700000" algn="tl">
                    <a:srgbClr val="C0C0C0"/>
                  </a:outerShdw>
                </a:effectLst>
                <a:latin typeface="Arial" pitchFamily="34" charset="0"/>
                <a:ea typeface="ＭＳ Ｐゴシック" pitchFamily="34" charset="-128"/>
              </a:rPr>
              <a:t>The Green </a:t>
            </a:r>
            <a:r>
              <a:rPr lang="fr-FR" dirty="0" err="1" smtClean="0">
                <a:effectLst>
                  <a:outerShdw blurRad="38100" dist="38100" dir="2700000" algn="tl">
                    <a:srgbClr val="C0C0C0"/>
                  </a:outerShdw>
                </a:effectLst>
                <a:latin typeface="Arial" pitchFamily="34" charset="0"/>
                <a:ea typeface="ＭＳ Ｐゴシック" pitchFamily="34" charset="-128"/>
              </a:rPr>
              <a:t>Computing</a:t>
            </a:r>
            <a:r>
              <a:rPr lang="fr-FR" dirty="0" smtClean="0">
                <a:effectLst>
                  <a:outerShdw blurRad="38100" dist="38100" dir="2700000" algn="tl">
                    <a:srgbClr val="C0C0C0"/>
                  </a:outerShdw>
                </a:effectLst>
                <a:latin typeface="Arial" pitchFamily="34" charset="0"/>
                <a:ea typeface="ＭＳ Ｐゴシック" pitchFamily="34" charset="-128"/>
              </a:rPr>
              <a:t> </a:t>
            </a:r>
            <a:r>
              <a:rPr lang="fr-FR" dirty="0" err="1" smtClean="0">
                <a:effectLst>
                  <a:outerShdw blurRad="38100" dist="38100" dir="2700000" algn="tl">
                    <a:srgbClr val="C0C0C0"/>
                  </a:outerShdw>
                </a:effectLst>
                <a:latin typeface="Arial" pitchFamily="34" charset="0"/>
                <a:ea typeface="ＭＳ Ｐゴシック" pitchFamily="34" charset="-128"/>
              </a:rPr>
              <a:t>Observatory</a:t>
            </a:r>
            <a:endParaRPr lang="fr-FR" dirty="0" smtClean="0">
              <a:effectLst>
                <a:outerShdw blurRad="38100" dist="38100" dir="2700000" algn="tl">
                  <a:srgbClr val="C0C0C0"/>
                </a:outerShdw>
              </a:effectLst>
              <a:latin typeface="Arial" pitchFamily="34" charset="0"/>
              <a:ea typeface="ＭＳ Ｐゴシック" pitchFamily="34" charset="-128"/>
            </a:endParaRPr>
          </a:p>
        </p:txBody>
      </p:sp>
      <p:sp>
        <p:nvSpPr>
          <p:cNvPr id="3" name="Espace réservé du contenu 2"/>
          <p:cNvSpPr>
            <a:spLocks noGrp="1"/>
          </p:cNvSpPr>
          <p:nvPr>
            <p:ph sz="half" idx="1"/>
          </p:nvPr>
        </p:nvSpPr>
        <p:spPr>
          <a:xfrm>
            <a:off x="107950" y="1916113"/>
            <a:ext cx="5256213" cy="4525962"/>
          </a:xfrm>
        </p:spPr>
        <p:txBody>
          <a:bodyPr/>
          <a:lstStyle/>
          <a:p>
            <a:pPr marL="0" indent="0" eaLnBrk="1" hangingPunct="1">
              <a:buFont typeface="Arial" charset="0"/>
              <a:buNone/>
              <a:defRPr/>
            </a:pPr>
            <a:r>
              <a:rPr lang="fr-FR" dirty="0" smtClean="0"/>
              <a:t>Extensive </a:t>
            </a:r>
            <a:r>
              <a:rPr lang="fr-FR" dirty="0"/>
              <a:t>traces of </a:t>
            </a:r>
            <a:r>
              <a:rPr lang="fr-FR" dirty="0" err="1"/>
              <a:t>energy</a:t>
            </a:r>
            <a:r>
              <a:rPr lang="fr-FR" dirty="0"/>
              <a:t> </a:t>
            </a:r>
            <a:r>
              <a:rPr lang="fr-FR" dirty="0" err="1" smtClean="0"/>
              <a:t>consumption</a:t>
            </a:r>
            <a:r>
              <a:rPr lang="fr-FR" dirty="0" smtClean="0"/>
              <a:t> </a:t>
            </a:r>
            <a:r>
              <a:rPr lang="fr-FR" dirty="0" err="1" smtClean="0"/>
              <a:t>from</a:t>
            </a:r>
            <a:r>
              <a:rPr lang="fr-FR" dirty="0" smtClean="0"/>
              <a:t> LAL site</a:t>
            </a:r>
          </a:p>
          <a:p>
            <a:pPr lvl="1" eaLnBrk="1" hangingPunct="1">
              <a:buFont typeface="Arial" charset="0"/>
              <a:buChar char="–"/>
              <a:defRPr/>
            </a:pPr>
            <a:r>
              <a:rPr lang="fr-FR" dirty="0"/>
              <a:t>2200+ </a:t>
            </a:r>
            <a:r>
              <a:rPr lang="fr-FR" dirty="0" err="1"/>
              <a:t>cores</a:t>
            </a:r>
            <a:r>
              <a:rPr lang="fr-FR" dirty="0"/>
              <a:t>, </a:t>
            </a:r>
            <a:r>
              <a:rPr lang="fr-FR" dirty="0" smtClean="0"/>
              <a:t>500TB </a:t>
            </a:r>
            <a:r>
              <a:rPr lang="fr-FR" dirty="0" err="1" smtClean="0"/>
              <a:t>storage</a:t>
            </a:r>
            <a:endParaRPr lang="fr-FR" dirty="0"/>
          </a:p>
          <a:p>
            <a:pPr lvl="1" eaLnBrk="1" hangingPunct="1">
              <a:buFont typeface="Arial" charset="0"/>
              <a:buChar char="–"/>
              <a:defRPr/>
            </a:pPr>
            <a:r>
              <a:rPr lang="fr-FR" dirty="0" smtClean="0"/>
              <a:t>Acquisition </a:t>
            </a:r>
            <a:r>
              <a:rPr lang="fr-FR" dirty="0" err="1" smtClean="0"/>
              <a:t>based</a:t>
            </a:r>
            <a:r>
              <a:rPr lang="fr-FR" dirty="0" smtClean="0"/>
              <a:t> on standards: </a:t>
            </a:r>
            <a:r>
              <a:rPr lang="fr-FR" dirty="0"/>
              <a:t>IPMI and </a:t>
            </a:r>
            <a:r>
              <a:rPr lang="fr-FR" dirty="0" err="1" smtClean="0"/>
              <a:t>Ganglia</a:t>
            </a:r>
            <a:endParaRPr lang="fr-FR" dirty="0"/>
          </a:p>
          <a:p>
            <a:pPr lvl="1" eaLnBrk="1" hangingPunct="1">
              <a:buFont typeface="Arial" charset="0"/>
              <a:buChar char="–"/>
              <a:defRPr/>
            </a:pPr>
            <a:r>
              <a:rPr lang="fr-FR" dirty="0" err="1" smtClean="0"/>
              <a:t>Integration</a:t>
            </a:r>
            <a:r>
              <a:rPr lang="fr-FR" dirty="0" smtClean="0"/>
              <a:t> </a:t>
            </a:r>
            <a:r>
              <a:rPr lang="fr-FR" dirty="0" err="1" smtClean="0"/>
              <a:t>based</a:t>
            </a:r>
            <a:r>
              <a:rPr lang="fr-FR" dirty="0" smtClean="0"/>
              <a:t> </a:t>
            </a:r>
            <a:r>
              <a:rPr lang="fr-FR" dirty="0"/>
              <a:t>on </a:t>
            </a:r>
            <a:r>
              <a:rPr lang="fr-FR" dirty="0" smtClean="0"/>
              <a:t>a new </a:t>
            </a:r>
            <a:r>
              <a:rPr lang="fr-FR" dirty="0" err="1"/>
              <a:t>ontology</a:t>
            </a:r>
            <a:r>
              <a:rPr lang="fr-FR" dirty="0"/>
              <a:t> of IT </a:t>
            </a:r>
            <a:r>
              <a:rPr lang="fr-FR" dirty="0" err="1" smtClean="0"/>
              <a:t>systems</a:t>
            </a:r>
            <a:r>
              <a:rPr lang="fr-FR" dirty="0" smtClean="0"/>
              <a:t> </a:t>
            </a:r>
            <a:r>
              <a:rPr lang="fr-FR" dirty="0" err="1"/>
              <a:t>measurements</a:t>
            </a:r>
            <a:r>
              <a:rPr lang="fr-FR" dirty="0"/>
              <a:t>, </a:t>
            </a:r>
            <a:r>
              <a:rPr lang="fr-FR" dirty="0" err="1"/>
              <a:t>including</a:t>
            </a:r>
            <a:r>
              <a:rPr lang="fr-FR" dirty="0"/>
              <a:t> </a:t>
            </a:r>
            <a:r>
              <a:rPr lang="fr-FR" dirty="0" err="1"/>
              <a:t>virtual</a:t>
            </a:r>
            <a:r>
              <a:rPr lang="fr-FR" dirty="0"/>
              <a:t> </a:t>
            </a:r>
            <a:r>
              <a:rPr lang="fr-FR" dirty="0" smtClean="0"/>
              <a:t>machines</a:t>
            </a:r>
          </a:p>
          <a:p>
            <a:pPr lvl="1" eaLnBrk="1" hangingPunct="1">
              <a:buFont typeface="Arial" charset="0"/>
              <a:buChar char="–"/>
              <a:defRPr/>
            </a:pPr>
            <a:r>
              <a:rPr lang="fr-FR" smtClean="0"/>
              <a:t>The XML</a:t>
            </a:r>
            <a:r>
              <a:rPr lang="fr-FR" dirty="0" smtClean="0"/>
              <a:t>-</a:t>
            </a:r>
            <a:r>
              <a:rPr lang="fr-FR" dirty="0" err="1" smtClean="0"/>
              <a:t>formatted</a:t>
            </a:r>
            <a:r>
              <a:rPr lang="fr-FR" dirty="0" smtClean="0"/>
              <a:t> traces are </a:t>
            </a:r>
            <a:r>
              <a:rPr lang="fr-FR" dirty="0" err="1" smtClean="0"/>
              <a:t>published</a:t>
            </a:r>
            <a:r>
              <a:rPr lang="fr-FR" dirty="0" smtClean="0"/>
              <a:t> by the GO portal </a:t>
            </a:r>
            <a:endParaRPr lang="fr-FR" dirty="0"/>
          </a:p>
          <a:p>
            <a:pPr eaLnBrk="1" hangingPunct="1">
              <a:buFont typeface="Arial" charset="0"/>
              <a:buChar char="•"/>
              <a:defRPr/>
            </a:pPr>
            <a:endParaRPr lang="fr-FR" dirty="0"/>
          </a:p>
        </p:txBody>
      </p:sp>
      <p:pic>
        <p:nvPicPr>
          <p:cNvPr id="10" name="Espace réservé du contenu 4" descr="XML schema.png"/>
          <p:cNvPicPr>
            <a:picLocks noGrp="1" noChangeAspect="1"/>
          </p:cNvPicPr>
          <p:nvPr>
            <p:ph sz="half" idx="2"/>
          </p:nvPr>
        </p:nvPicPr>
        <p:blipFill>
          <a:blip r:embed="rId3">
            <a:extLst>
              <a:ext uri="{28A0092B-C50C-407E-A947-70E740481C1C}">
                <a14:useLocalDpi xmlns:a14="http://schemas.microsoft.com/office/drawing/2010/main" val="0"/>
              </a:ext>
            </a:extLst>
          </a:blip>
          <a:srcRect t="-10544" b="-10544"/>
          <a:stretch>
            <a:fillRect/>
          </a:stretch>
        </p:blipFill>
        <p:spPr>
          <a:xfrm>
            <a:off x="5697538" y="2420938"/>
            <a:ext cx="3338512" cy="3384550"/>
          </a:xfrm>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5"/>
          </a:lnRef>
          <a:fillRef idx="1">
            <a:schemeClr val="lt1"/>
          </a:fillRef>
          <a:effectRef idx="0">
            <a:schemeClr val="accent5"/>
          </a:effectRef>
          <a:fontRef idx="minor">
            <a:schemeClr val="dk1"/>
          </a:fontRef>
        </p:style>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Additional slides</a:t>
            </a:r>
            <a:endParaRPr lang="en-GB" dirty="0"/>
          </a:p>
        </p:txBody>
      </p:sp>
      <p:sp>
        <p:nvSpPr>
          <p:cNvPr id="3" name="Espace réservé du contenu 2"/>
          <p:cNvSpPr>
            <a:spLocks noGrp="1"/>
          </p:cNvSpPr>
          <p:nvPr>
            <p:ph idx="1"/>
          </p:nvPr>
        </p:nvSpPr>
        <p:spPr/>
        <p:txBody>
          <a:bodyPr/>
          <a:lstStyle/>
          <a:p>
            <a:r>
              <a:rPr lang="en-GB" dirty="0" smtClean="0"/>
              <a:t>additional metrics </a:t>
            </a:r>
          </a:p>
          <a:p>
            <a:r>
              <a:rPr lang="en-GB" dirty="0" smtClean="0"/>
              <a:t>details</a:t>
            </a:r>
            <a:endParaRPr lang="en-GB" dirty="0"/>
          </a:p>
        </p:txBody>
      </p:sp>
      <p:sp>
        <p:nvSpPr>
          <p:cNvPr id="4" name="Espace réservé du numéro de diapositive 3"/>
          <p:cNvSpPr>
            <a:spLocks noGrp="1"/>
          </p:cNvSpPr>
          <p:nvPr>
            <p:ph type="sldNum" sz="quarter" idx="12"/>
          </p:nvPr>
        </p:nvSpPr>
        <p:spPr/>
        <p:txBody>
          <a:bodyPr/>
          <a:lstStyle/>
          <a:p>
            <a:pPr>
              <a:defRPr/>
            </a:pPr>
            <a:fld id="{759F2EBE-737C-4524-8B0C-433799F1C55A}" type="slidenum">
              <a:rPr lang="fr-FR" smtClean="0"/>
              <a:pPr>
                <a:defRPr/>
              </a:pPr>
              <a:t>89</a:t>
            </a:fld>
            <a:endParaRPr lang="fr-FR"/>
          </a:p>
        </p:txBody>
      </p:sp>
      <p:sp>
        <p:nvSpPr>
          <p:cNvPr id="5" name="Espace réservé du pied de page 4"/>
          <p:cNvSpPr>
            <a:spLocks noGrp="1"/>
          </p:cNvSpPr>
          <p:nvPr>
            <p:ph type="ftr" sz="quarter" idx="11"/>
          </p:nvPr>
        </p:nvSpPr>
        <p:spPr/>
        <p:txBody>
          <a:bodyPr/>
          <a:lstStyle/>
          <a:p>
            <a:pPr>
              <a:defRPr/>
            </a:pPr>
            <a:r>
              <a:rPr lang="fr-FR" smtClean="0"/>
              <a:t>France Grilles IAC - April  2012 - Paris </a:t>
            </a:r>
            <a:endParaRPr lang="fr-FR"/>
          </a:p>
        </p:txBody>
      </p:sp>
    </p:spTree>
    <p:extLst>
      <p:ext uri="{BB962C8B-B14F-4D97-AF65-F5344CB8AC3E}">
        <p14:creationId xmlns:p14="http://schemas.microsoft.com/office/powerpoint/2010/main" val="21165293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In which VOs are they proportionally most numerous?</a:t>
            </a:r>
            <a:endParaRPr lang="en-GB" dirty="0"/>
          </a:p>
        </p:txBody>
      </p:sp>
      <p:sp>
        <p:nvSpPr>
          <p:cNvPr id="6" name="ZoneTexte 5"/>
          <p:cNvSpPr txBox="1"/>
          <p:nvPr/>
        </p:nvSpPr>
        <p:spPr>
          <a:xfrm>
            <a:off x="179512" y="1772816"/>
            <a:ext cx="8784976" cy="369332"/>
          </a:xfrm>
          <a:prstGeom prst="rect">
            <a:avLst/>
          </a:prstGeom>
          <a:noFill/>
        </p:spPr>
        <p:txBody>
          <a:bodyPr wrap="square" rtlCol="0">
            <a:spAutoFit/>
          </a:bodyPr>
          <a:lstStyle/>
          <a:p>
            <a:r>
              <a:rPr lang="en-GB" dirty="0" smtClean="0"/>
              <a:t>global VOs where the ratio of national users is most important	- April 2012 </a:t>
            </a:r>
            <a:endParaRPr lang="en-GB"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1159" y="4221088"/>
            <a:ext cx="4107345" cy="2347054"/>
          </a:xfrm>
          <a:prstGeom prst="rect">
            <a:avLst/>
          </a:prstGeom>
        </p:spPr>
      </p:pic>
      <p:sp>
        <p:nvSpPr>
          <p:cNvPr id="5" name="ZoneTexte 4"/>
          <p:cNvSpPr txBox="1"/>
          <p:nvPr/>
        </p:nvSpPr>
        <p:spPr>
          <a:xfrm>
            <a:off x="5543600" y="3847459"/>
            <a:ext cx="3564904" cy="338554"/>
          </a:xfrm>
          <a:prstGeom prst="rect">
            <a:avLst/>
          </a:prstGeom>
          <a:noFill/>
        </p:spPr>
        <p:txBody>
          <a:bodyPr wrap="square" rtlCol="0">
            <a:spAutoFit/>
          </a:bodyPr>
          <a:lstStyle/>
          <a:p>
            <a:r>
              <a:rPr lang="en-GB" sz="1600" dirty="0" smtClean="0"/>
              <a:t>April2011-April2012 consumption</a:t>
            </a:r>
            <a:endParaRPr lang="en-GB" sz="1600" dirty="0"/>
          </a:p>
        </p:txBody>
      </p:sp>
      <p:sp>
        <p:nvSpPr>
          <p:cNvPr id="7" name="ZoneTexte 6"/>
          <p:cNvSpPr txBox="1"/>
          <p:nvPr/>
        </p:nvSpPr>
        <p:spPr>
          <a:xfrm>
            <a:off x="5364088" y="2157465"/>
            <a:ext cx="3154799" cy="1569660"/>
          </a:xfrm>
          <a:prstGeom prst="rect">
            <a:avLst/>
          </a:prstGeom>
          <a:noFill/>
        </p:spPr>
        <p:txBody>
          <a:bodyPr wrap="square" rtlCol="0">
            <a:spAutoFit/>
          </a:bodyPr>
          <a:lstStyle/>
          <a:p>
            <a:pPr marL="285750" indent="-285750">
              <a:buFont typeface="Arial" pitchFamily="34" charset="0"/>
              <a:buChar char="•"/>
            </a:pPr>
            <a:r>
              <a:rPr lang="en-GB" sz="1600" b="1" dirty="0" smtClean="0"/>
              <a:t>Life Sciences</a:t>
            </a:r>
            <a:r>
              <a:rPr lang="en-GB" sz="1600" dirty="0" smtClean="0"/>
              <a:t>: biomed, </a:t>
            </a:r>
            <a:r>
              <a:rPr lang="en-GB" sz="1600" dirty="0" err="1" smtClean="0"/>
              <a:t>neugrid</a:t>
            </a:r>
            <a:r>
              <a:rPr lang="en-GB" sz="1600" dirty="0" smtClean="0"/>
              <a:t>, </a:t>
            </a:r>
            <a:r>
              <a:rPr lang="en-GB" sz="1600" dirty="0" err="1" smtClean="0"/>
              <a:t>sim</a:t>
            </a:r>
            <a:r>
              <a:rPr lang="en-GB" sz="1600" dirty="0" smtClean="0"/>
              <a:t>-e-child</a:t>
            </a:r>
          </a:p>
          <a:p>
            <a:pPr marL="285750" indent="-285750">
              <a:buFont typeface="Arial" pitchFamily="34" charset="0"/>
              <a:buChar char="•"/>
            </a:pPr>
            <a:r>
              <a:rPr lang="en-GB" sz="1600" b="1" dirty="0" smtClean="0"/>
              <a:t>Earth Sciences</a:t>
            </a:r>
            <a:r>
              <a:rPr lang="en-GB" sz="1600" dirty="0" smtClean="0"/>
              <a:t>: </a:t>
            </a:r>
            <a:r>
              <a:rPr lang="en-GB" sz="1600" dirty="0" err="1" smtClean="0"/>
              <a:t>esr</a:t>
            </a:r>
            <a:r>
              <a:rPr lang="en-GB" sz="1600" dirty="0" smtClean="0"/>
              <a:t>, </a:t>
            </a:r>
            <a:r>
              <a:rPr lang="en-GB" sz="1600" dirty="0" err="1" smtClean="0"/>
              <a:t>egeode</a:t>
            </a:r>
            <a:endParaRPr lang="en-GB" sz="1600" dirty="0" smtClean="0"/>
          </a:p>
          <a:p>
            <a:pPr marL="285750" indent="-285750">
              <a:buFont typeface="Arial" pitchFamily="34" charset="0"/>
              <a:buChar char="•"/>
            </a:pPr>
            <a:r>
              <a:rPr lang="en-GB" sz="1600" b="1" dirty="0" smtClean="0"/>
              <a:t>Astronomy Astrophysics </a:t>
            </a:r>
            <a:r>
              <a:rPr lang="en-GB" sz="1600" b="1" dirty="0" err="1" smtClean="0"/>
              <a:t>Astro</a:t>
            </a:r>
            <a:r>
              <a:rPr lang="en-GB" sz="1600" b="1" dirty="0" smtClean="0"/>
              <a:t>-Particle Physics</a:t>
            </a:r>
            <a:r>
              <a:rPr lang="en-GB" sz="1600" dirty="0" smtClean="0"/>
              <a:t>: </a:t>
            </a:r>
            <a:r>
              <a:rPr lang="en-GB" sz="1600" dirty="0" err="1" smtClean="0"/>
              <a:t>agata</a:t>
            </a:r>
            <a:r>
              <a:rPr lang="en-GB" sz="1600" dirty="0" smtClean="0"/>
              <a:t>, </a:t>
            </a:r>
            <a:r>
              <a:rPr lang="en-GB" sz="1600" dirty="0" err="1" smtClean="0"/>
              <a:t>glast</a:t>
            </a:r>
            <a:r>
              <a:rPr lang="en-GB" sz="1600" dirty="0" smtClean="0"/>
              <a:t>, </a:t>
            </a:r>
            <a:r>
              <a:rPr lang="en-GB" sz="1600" dirty="0" err="1" smtClean="0"/>
              <a:t>hess</a:t>
            </a:r>
            <a:r>
              <a:rPr lang="en-GB" sz="1600" dirty="0" smtClean="0"/>
              <a:t>, </a:t>
            </a:r>
            <a:r>
              <a:rPr lang="en-GB" sz="1600" dirty="0" err="1" smtClean="0"/>
              <a:t>astro</a:t>
            </a:r>
            <a:endParaRPr lang="en-GB" sz="1600" dirty="0"/>
          </a:p>
        </p:txBody>
      </p:sp>
      <p:graphicFrame>
        <p:nvGraphicFramePr>
          <p:cNvPr id="9" name="Graphique 8"/>
          <p:cNvGraphicFramePr>
            <a:graphicFrameLocks/>
          </p:cNvGraphicFramePr>
          <p:nvPr>
            <p:extLst>
              <p:ext uri="{D42A27DB-BD31-4B8C-83A1-F6EECF244321}">
                <p14:modId xmlns:p14="http://schemas.microsoft.com/office/powerpoint/2010/main" val="848465869"/>
              </p:ext>
            </p:extLst>
          </p:nvPr>
        </p:nvGraphicFramePr>
        <p:xfrm>
          <a:off x="91440" y="2276872"/>
          <a:ext cx="4909719" cy="32524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5424306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effectLst/>
              </a:rPr>
              <a:t>World wide EGI CPU resources consumed </a:t>
            </a:r>
            <a:r>
              <a:rPr lang="en-US" dirty="0" smtClean="0">
                <a:effectLst/>
              </a:rPr>
              <a:t>per-VO</a:t>
            </a:r>
            <a:endParaRPr lang="en-GB" dirty="0"/>
          </a:p>
        </p:txBody>
      </p:sp>
      <p:sp>
        <p:nvSpPr>
          <p:cNvPr id="3" name="Espace réservé du texte 2"/>
          <p:cNvSpPr>
            <a:spLocks noGrp="1"/>
          </p:cNvSpPr>
          <p:nvPr>
            <p:ph type="body" idx="1"/>
          </p:nvPr>
        </p:nvSpPr>
        <p:spPr/>
        <p:txBody>
          <a:bodyPr/>
          <a:lstStyle/>
          <a:p>
            <a:r>
              <a:rPr lang="en-GB" dirty="0"/>
              <a:t>April 2010- April 2011</a:t>
            </a:r>
          </a:p>
        </p:txBody>
      </p:sp>
      <p:sp>
        <p:nvSpPr>
          <p:cNvPr id="5" name="Espace réservé du texte 4"/>
          <p:cNvSpPr>
            <a:spLocks noGrp="1"/>
          </p:cNvSpPr>
          <p:nvPr>
            <p:ph type="body" sz="quarter" idx="3"/>
          </p:nvPr>
        </p:nvSpPr>
        <p:spPr/>
        <p:txBody>
          <a:bodyPr/>
          <a:lstStyle/>
          <a:p>
            <a:r>
              <a:rPr lang="en-GB" dirty="0"/>
              <a:t>April 2011- April 2012</a:t>
            </a:r>
          </a:p>
          <a:p>
            <a:endParaRPr lang="en-GB" dirty="0" smtClean="0"/>
          </a:p>
        </p:txBody>
      </p:sp>
      <p:pic>
        <p:nvPicPr>
          <p:cNvPr id="46082"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07950" y="3265458"/>
            <a:ext cx="4176713" cy="2389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83" name="Picture 3"/>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4427538" y="3146949"/>
            <a:ext cx="4591050" cy="262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ZoneTexte 6"/>
          <p:cNvSpPr txBox="1"/>
          <p:nvPr/>
        </p:nvSpPr>
        <p:spPr>
          <a:xfrm>
            <a:off x="486648" y="5879013"/>
            <a:ext cx="8161209" cy="646331"/>
          </a:xfrm>
          <a:prstGeom prst="rect">
            <a:avLst/>
          </a:prstGeom>
          <a:noFill/>
        </p:spPr>
        <p:txBody>
          <a:bodyPr wrap="none" rtlCol="0">
            <a:spAutoFit/>
          </a:bodyPr>
          <a:lstStyle/>
          <a:p>
            <a:r>
              <a:rPr lang="en-GB" dirty="0"/>
              <a:t>Pie </a:t>
            </a:r>
            <a:r>
              <a:rPr lang="en-GB" dirty="0" smtClean="0"/>
              <a:t>Charts </a:t>
            </a:r>
            <a:r>
              <a:rPr lang="en-GB" dirty="0"/>
              <a:t>showing the share in Normalised CPU time (HEPSPEC06) per VO </a:t>
            </a:r>
            <a:endParaRPr lang="en-GB" dirty="0" smtClean="0"/>
          </a:p>
          <a:p>
            <a:r>
              <a:rPr lang="en-GB" dirty="0" smtClean="0"/>
              <a:t>(</a:t>
            </a:r>
            <a:r>
              <a:rPr lang="en-GB" dirty="0"/>
              <a:t>only information about </a:t>
            </a:r>
            <a:r>
              <a:rPr lang="en-GB" b="1" dirty="0"/>
              <a:t>TOP 10 -ordered by CPU time- VOs</a:t>
            </a:r>
            <a:r>
              <a:rPr lang="en-GB" dirty="0"/>
              <a:t> is returned).</a:t>
            </a:r>
          </a:p>
        </p:txBody>
      </p:sp>
      <p:sp>
        <p:nvSpPr>
          <p:cNvPr id="4" name="Espace réservé du numéro de diapositive 3"/>
          <p:cNvSpPr>
            <a:spLocks noGrp="1"/>
          </p:cNvSpPr>
          <p:nvPr>
            <p:ph type="sldNum" sz="quarter" idx="12"/>
          </p:nvPr>
        </p:nvSpPr>
        <p:spPr/>
        <p:txBody>
          <a:bodyPr/>
          <a:lstStyle/>
          <a:p>
            <a:pPr>
              <a:defRPr/>
            </a:pPr>
            <a:fld id="{7438FACD-7F65-4F93-81FB-423D179876AA}" type="slidenum">
              <a:rPr lang="fr-FR" smtClean="0"/>
              <a:pPr>
                <a:defRPr/>
              </a:pPr>
              <a:t>90</a:t>
            </a:fld>
            <a:endParaRPr lang="fr-FR"/>
          </a:p>
        </p:txBody>
      </p:sp>
      <p:sp>
        <p:nvSpPr>
          <p:cNvPr id="6" name="Espace réservé du pied de page 5"/>
          <p:cNvSpPr>
            <a:spLocks noGrp="1"/>
          </p:cNvSpPr>
          <p:nvPr>
            <p:ph type="ftr" sz="quarter" idx="11"/>
          </p:nvPr>
        </p:nvSpPr>
        <p:spPr/>
        <p:txBody>
          <a:bodyPr/>
          <a:lstStyle/>
          <a:p>
            <a:pPr>
              <a:defRPr/>
            </a:pPr>
            <a:r>
              <a:rPr lang="fr-FR" smtClean="0"/>
              <a:t>France Grilles IAC - April  2012 - Paris </a:t>
            </a:r>
            <a:endParaRPr lang="fr-FR"/>
          </a:p>
        </p:txBody>
      </p:sp>
    </p:spTree>
    <p:extLst>
      <p:ext uri="{BB962C8B-B14F-4D97-AF65-F5344CB8AC3E}">
        <p14:creationId xmlns:p14="http://schemas.microsoft.com/office/powerpoint/2010/main" val="425982509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GB" dirty="0" smtClean="0">
                <a:effectLst/>
              </a:rPr>
              <a:t>Normalised </a:t>
            </a:r>
            <a:r>
              <a:rPr lang="en-GB" dirty="0">
                <a:effectLst/>
              </a:rPr>
              <a:t>HEPSPEC06 </a:t>
            </a:r>
            <a:r>
              <a:rPr lang="en-GB" dirty="0" smtClean="0">
                <a:effectLst/>
              </a:rPr>
              <a:t>CPU time per </a:t>
            </a:r>
            <a:r>
              <a:rPr lang="en-GB" dirty="0">
                <a:effectLst/>
              </a:rPr>
              <a:t>VO </a:t>
            </a:r>
            <a:r>
              <a:rPr lang="en-GB" dirty="0" smtClean="0">
                <a:effectLst/>
              </a:rPr>
              <a:t>4/</a:t>
            </a:r>
            <a:r>
              <a:rPr lang="en-GB" dirty="0" smtClean="0"/>
              <a:t>2010 </a:t>
            </a:r>
            <a:r>
              <a:rPr lang="en-GB" dirty="0"/>
              <a:t>– </a:t>
            </a:r>
            <a:r>
              <a:rPr lang="en-GB" dirty="0" smtClean="0"/>
              <a:t>4/2011</a:t>
            </a:r>
            <a:endParaRPr lang="en-GB" dirty="0"/>
          </a:p>
        </p:txBody>
      </p:sp>
      <p:sp>
        <p:nvSpPr>
          <p:cNvPr id="6" name="Espace réservé du texte 5"/>
          <p:cNvSpPr>
            <a:spLocks noGrp="1"/>
          </p:cNvSpPr>
          <p:nvPr>
            <p:ph type="body" idx="1"/>
          </p:nvPr>
        </p:nvSpPr>
        <p:spPr/>
        <p:txBody>
          <a:bodyPr/>
          <a:lstStyle/>
          <a:p>
            <a:r>
              <a:rPr lang="en-US" dirty="0"/>
              <a:t>World wide </a:t>
            </a:r>
            <a:r>
              <a:rPr lang="en-US" dirty="0" smtClean="0"/>
              <a:t>EGI Top 10</a:t>
            </a:r>
          </a:p>
        </p:txBody>
      </p:sp>
      <p:sp>
        <p:nvSpPr>
          <p:cNvPr id="8" name="Espace réservé du texte 7"/>
          <p:cNvSpPr>
            <a:spLocks noGrp="1"/>
          </p:cNvSpPr>
          <p:nvPr>
            <p:ph type="body" sz="quarter" idx="3"/>
          </p:nvPr>
        </p:nvSpPr>
        <p:spPr/>
        <p:txBody>
          <a:bodyPr/>
          <a:lstStyle/>
          <a:p>
            <a:r>
              <a:rPr lang="en-US" dirty="0"/>
              <a:t>NGI-France top </a:t>
            </a:r>
            <a:r>
              <a:rPr lang="en-US" dirty="0" smtClean="0"/>
              <a:t>10</a:t>
            </a:r>
            <a:endParaRPr lang="en-GB" dirty="0"/>
          </a:p>
        </p:txBody>
      </p:sp>
      <p:pic>
        <p:nvPicPr>
          <p:cNvPr id="4710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07950" y="3273396"/>
            <a:ext cx="4176713" cy="2389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07" name="Picture 3"/>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4427538" y="3146949"/>
            <a:ext cx="4591050" cy="262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Espace réservé du numéro de diapositive 1"/>
          <p:cNvSpPr>
            <a:spLocks noGrp="1"/>
          </p:cNvSpPr>
          <p:nvPr>
            <p:ph type="sldNum" sz="quarter" idx="12"/>
          </p:nvPr>
        </p:nvSpPr>
        <p:spPr/>
        <p:txBody>
          <a:bodyPr/>
          <a:lstStyle/>
          <a:p>
            <a:pPr>
              <a:defRPr/>
            </a:pPr>
            <a:fld id="{7438FACD-7F65-4F93-81FB-423D179876AA}" type="slidenum">
              <a:rPr lang="fr-FR" smtClean="0"/>
              <a:pPr>
                <a:defRPr/>
              </a:pPr>
              <a:t>91</a:t>
            </a:fld>
            <a:endParaRPr lang="fr-FR"/>
          </a:p>
        </p:txBody>
      </p:sp>
      <p:sp>
        <p:nvSpPr>
          <p:cNvPr id="3" name="Espace réservé du pied de page 2"/>
          <p:cNvSpPr>
            <a:spLocks noGrp="1"/>
          </p:cNvSpPr>
          <p:nvPr>
            <p:ph type="ftr" sz="quarter" idx="11"/>
          </p:nvPr>
        </p:nvSpPr>
        <p:spPr/>
        <p:txBody>
          <a:bodyPr/>
          <a:lstStyle/>
          <a:p>
            <a:pPr>
              <a:defRPr/>
            </a:pPr>
            <a:r>
              <a:rPr lang="fr-FR" smtClean="0"/>
              <a:t>France Grilles IAC - April  2012 - Paris </a:t>
            </a:r>
            <a:endParaRPr lang="fr-FR"/>
          </a:p>
        </p:txBody>
      </p:sp>
    </p:spTree>
    <p:extLst>
      <p:ext uri="{BB962C8B-B14F-4D97-AF65-F5344CB8AC3E}">
        <p14:creationId xmlns:p14="http://schemas.microsoft.com/office/powerpoint/2010/main" val="59015517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5" name="Picture 3" descr="43a5e34b053412b40ffe78543ed2ed43bb9b065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768881"/>
            <a:ext cx="8280920" cy="4731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en-GB" dirty="0">
                <a:effectLst/>
              </a:rPr>
              <a:t>Normalised CPU time (HEPSPEC06) per VO </a:t>
            </a:r>
            <a:r>
              <a:rPr lang="en-GB" dirty="0" smtClean="0"/>
              <a:t>without LHC</a:t>
            </a:r>
            <a:endParaRPr lang="en-GB" dirty="0"/>
          </a:p>
        </p:txBody>
      </p:sp>
      <p:sp>
        <p:nvSpPr>
          <p:cNvPr id="4" name="ZoneTexte 3"/>
          <p:cNvSpPr txBox="1"/>
          <p:nvPr/>
        </p:nvSpPr>
        <p:spPr>
          <a:xfrm>
            <a:off x="6331714" y="1772816"/>
            <a:ext cx="2488758" cy="369332"/>
          </a:xfrm>
          <a:prstGeom prst="rect">
            <a:avLst/>
          </a:prstGeom>
          <a:noFill/>
        </p:spPr>
        <p:txBody>
          <a:bodyPr wrap="none" rtlCol="0">
            <a:spAutoFit/>
          </a:bodyPr>
          <a:lstStyle/>
          <a:p>
            <a:r>
              <a:rPr lang="en-GB" dirty="0"/>
              <a:t>April </a:t>
            </a:r>
            <a:r>
              <a:rPr lang="en-GB" dirty="0" smtClean="0"/>
              <a:t>2010 </a:t>
            </a:r>
            <a:r>
              <a:rPr lang="en-GB" dirty="0"/>
              <a:t>– April </a:t>
            </a:r>
            <a:r>
              <a:rPr lang="en-GB" dirty="0" smtClean="0"/>
              <a:t>2011</a:t>
            </a:r>
            <a:endParaRPr lang="en-GB" dirty="0"/>
          </a:p>
        </p:txBody>
      </p:sp>
      <p:sp>
        <p:nvSpPr>
          <p:cNvPr id="3" name="Espace réservé du numéro de diapositive 2"/>
          <p:cNvSpPr>
            <a:spLocks noGrp="1"/>
          </p:cNvSpPr>
          <p:nvPr>
            <p:ph type="sldNum" sz="quarter" idx="12"/>
          </p:nvPr>
        </p:nvSpPr>
        <p:spPr/>
        <p:txBody>
          <a:bodyPr/>
          <a:lstStyle/>
          <a:p>
            <a:pPr>
              <a:defRPr/>
            </a:pPr>
            <a:fld id="{759F2EBE-737C-4524-8B0C-433799F1C55A}" type="slidenum">
              <a:rPr lang="fr-FR" smtClean="0"/>
              <a:pPr>
                <a:defRPr/>
              </a:pPr>
              <a:t>92</a:t>
            </a:fld>
            <a:endParaRPr lang="fr-FR"/>
          </a:p>
        </p:txBody>
      </p:sp>
      <p:sp>
        <p:nvSpPr>
          <p:cNvPr id="5" name="Espace réservé du pied de page 4"/>
          <p:cNvSpPr>
            <a:spLocks noGrp="1"/>
          </p:cNvSpPr>
          <p:nvPr>
            <p:ph type="ftr" sz="quarter" idx="11"/>
          </p:nvPr>
        </p:nvSpPr>
        <p:spPr/>
        <p:txBody>
          <a:bodyPr/>
          <a:lstStyle/>
          <a:p>
            <a:pPr>
              <a:defRPr/>
            </a:pPr>
            <a:r>
              <a:rPr lang="fr-FR" smtClean="0"/>
              <a:t>France Grilles IAC - April  2012 - Paris </a:t>
            </a:r>
            <a:endParaRPr lang="fr-FR"/>
          </a:p>
        </p:txBody>
      </p:sp>
    </p:spTree>
    <p:extLst>
      <p:ext uri="{BB962C8B-B14F-4D97-AF65-F5344CB8AC3E}">
        <p14:creationId xmlns:p14="http://schemas.microsoft.com/office/powerpoint/2010/main" val="29514294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a:effectLst/>
              </a:rPr>
              <a:t>Normalised CPU time (HEPSPEC06) per VO </a:t>
            </a:r>
            <a:r>
              <a:rPr lang="en-GB" dirty="0" smtClean="0"/>
              <a:t>without LHC</a:t>
            </a:r>
            <a:endParaRPr lang="en-GB" dirty="0"/>
          </a:p>
        </p:txBody>
      </p:sp>
      <p:pic>
        <p:nvPicPr>
          <p:cNvPr id="4915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829518"/>
            <a:ext cx="8208912" cy="4695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oneTexte 3"/>
          <p:cNvSpPr txBox="1"/>
          <p:nvPr/>
        </p:nvSpPr>
        <p:spPr>
          <a:xfrm>
            <a:off x="6331714" y="1772816"/>
            <a:ext cx="2488758" cy="369332"/>
          </a:xfrm>
          <a:prstGeom prst="rect">
            <a:avLst/>
          </a:prstGeom>
          <a:noFill/>
        </p:spPr>
        <p:txBody>
          <a:bodyPr wrap="none" rtlCol="0">
            <a:spAutoFit/>
          </a:bodyPr>
          <a:lstStyle/>
          <a:p>
            <a:r>
              <a:rPr lang="en-GB" dirty="0"/>
              <a:t>April 2011 – April 2012</a:t>
            </a:r>
          </a:p>
        </p:txBody>
      </p:sp>
      <p:sp>
        <p:nvSpPr>
          <p:cNvPr id="3" name="Espace réservé du numéro de diapositive 2"/>
          <p:cNvSpPr>
            <a:spLocks noGrp="1"/>
          </p:cNvSpPr>
          <p:nvPr>
            <p:ph type="sldNum" sz="quarter" idx="12"/>
          </p:nvPr>
        </p:nvSpPr>
        <p:spPr/>
        <p:txBody>
          <a:bodyPr/>
          <a:lstStyle/>
          <a:p>
            <a:pPr>
              <a:defRPr/>
            </a:pPr>
            <a:fld id="{759F2EBE-737C-4524-8B0C-433799F1C55A}" type="slidenum">
              <a:rPr lang="fr-FR" smtClean="0"/>
              <a:pPr>
                <a:defRPr/>
              </a:pPr>
              <a:t>93</a:t>
            </a:fld>
            <a:endParaRPr lang="fr-FR"/>
          </a:p>
        </p:txBody>
      </p:sp>
      <p:sp>
        <p:nvSpPr>
          <p:cNvPr id="5" name="Espace réservé du pied de page 4"/>
          <p:cNvSpPr>
            <a:spLocks noGrp="1"/>
          </p:cNvSpPr>
          <p:nvPr>
            <p:ph type="ftr" sz="quarter" idx="11"/>
          </p:nvPr>
        </p:nvSpPr>
        <p:spPr/>
        <p:txBody>
          <a:bodyPr/>
          <a:lstStyle/>
          <a:p>
            <a:pPr>
              <a:defRPr/>
            </a:pPr>
            <a:r>
              <a:rPr lang="fr-FR" smtClean="0"/>
              <a:t>France Grilles IAC - April  2012 - Paris </a:t>
            </a:r>
            <a:endParaRPr lang="fr-FR"/>
          </a:p>
        </p:txBody>
      </p:sp>
    </p:spTree>
    <p:extLst>
      <p:ext uri="{BB962C8B-B14F-4D97-AF65-F5344CB8AC3E}">
        <p14:creationId xmlns:p14="http://schemas.microsoft.com/office/powerpoint/2010/main" val="183134080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Training details</a:t>
            </a:r>
            <a:endParaRPr lang="en-GB"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1239091680"/>
              </p:ext>
            </p:extLst>
          </p:nvPr>
        </p:nvGraphicFramePr>
        <p:xfrm>
          <a:off x="107504" y="1772816"/>
          <a:ext cx="8856540" cy="4716396"/>
        </p:xfrm>
        <a:graphic>
          <a:graphicData uri="http://schemas.openxmlformats.org/drawingml/2006/table">
            <a:tbl>
              <a:tblPr firstRow="1" bandRow="1">
                <a:tableStyleId>{5C22544A-7EE6-4342-B048-85BDC9FD1C3A}</a:tableStyleId>
              </a:tblPr>
              <a:tblGrid>
                <a:gridCol w="5832202"/>
                <a:gridCol w="1008112"/>
                <a:gridCol w="936104"/>
                <a:gridCol w="1080122"/>
              </a:tblGrid>
              <a:tr h="145734">
                <a:tc>
                  <a:txBody>
                    <a:bodyPr/>
                    <a:lstStyle/>
                    <a:p>
                      <a:pPr algn="l" fontAlgn="b"/>
                      <a:endParaRPr lang="en-GB" sz="1000" b="0" i="0" u="none" strike="noStrike" dirty="0">
                        <a:effectLst/>
                        <a:latin typeface="Verdana"/>
                      </a:endParaRPr>
                    </a:p>
                  </a:txBody>
                  <a:tcPr marL="9525" marR="9525" marT="9525" marB="0" anchor="b"/>
                </a:tc>
                <a:tc>
                  <a:txBody>
                    <a:bodyPr/>
                    <a:lstStyle/>
                    <a:p>
                      <a:pPr algn="l" fontAlgn="b"/>
                      <a:endParaRPr lang="en-GB" sz="1000" b="0" i="0" u="none" strike="noStrike">
                        <a:effectLst/>
                        <a:latin typeface="Verdana"/>
                      </a:endParaRPr>
                    </a:p>
                  </a:txBody>
                  <a:tcPr marL="9525" marR="9525" marT="9525" marB="0" anchor="b"/>
                </a:tc>
                <a:tc>
                  <a:txBody>
                    <a:bodyPr/>
                    <a:lstStyle/>
                    <a:p>
                      <a:pPr algn="l" fontAlgn="b"/>
                      <a:r>
                        <a:rPr lang="en-GB" sz="1000" b="0" i="0" u="none" strike="noStrike">
                          <a:effectLst/>
                          <a:latin typeface="Verdana"/>
                        </a:rPr>
                        <a:t>nb days</a:t>
                      </a:r>
                    </a:p>
                  </a:txBody>
                  <a:tcPr marL="9525" marR="9525" marT="9525" marB="0" anchor="b"/>
                </a:tc>
                <a:tc>
                  <a:txBody>
                    <a:bodyPr/>
                    <a:lstStyle/>
                    <a:p>
                      <a:pPr algn="l" fontAlgn="b"/>
                      <a:r>
                        <a:rPr lang="en-GB" sz="1000" b="0" i="0" u="none" strike="noStrike">
                          <a:effectLst/>
                          <a:latin typeface="Verdana"/>
                        </a:rPr>
                        <a:t>nb trainees</a:t>
                      </a:r>
                    </a:p>
                  </a:txBody>
                  <a:tcPr marL="9525" marR="9525" marT="9525" marB="0" anchor="b"/>
                </a:tc>
              </a:tr>
              <a:tr h="145734">
                <a:tc>
                  <a:txBody>
                    <a:bodyPr/>
                    <a:lstStyle/>
                    <a:p>
                      <a:pPr algn="l" fontAlgn="b"/>
                      <a:r>
                        <a:rPr lang="en-GB" sz="1000" b="0" i="0" u="none" strike="noStrike">
                          <a:effectLst/>
                          <a:latin typeface="Verdana"/>
                        </a:rPr>
                        <a:t>Tutorial utilisateur grille</a:t>
                      </a:r>
                    </a:p>
                  </a:txBody>
                  <a:tcPr marL="9525" marR="9525" marT="9525" marB="0" anchor="b"/>
                </a:tc>
                <a:tc>
                  <a:txBody>
                    <a:bodyPr/>
                    <a:lstStyle/>
                    <a:p>
                      <a:pPr algn="r" fontAlgn="b"/>
                      <a:r>
                        <a:rPr lang="en-GB" sz="1000" b="0" i="0" u="none" strike="noStrike">
                          <a:effectLst/>
                          <a:latin typeface="Verdana"/>
                        </a:rPr>
                        <a:t>02/06/2010</a:t>
                      </a:r>
                    </a:p>
                  </a:txBody>
                  <a:tcPr marL="9525" marR="9525" marT="9525" marB="0" anchor="b"/>
                </a:tc>
                <a:tc>
                  <a:txBody>
                    <a:bodyPr/>
                    <a:lstStyle/>
                    <a:p>
                      <a:pPr algn="r" fontAlgn="b"/>
                      <a:r>
                        <a:rPr lang="en-GB" sz="1000" b="0" i="0" u="none" strike="noStrike">
                          <a:effectLst/>
                          <a:latin typeface="Verdana"/>
                        </a:rPr>
                        <a:t>1</a:t>
                      </a:r>
                    </a:p>
                  </a:txBody>
                  <a:tcPr marL="9525" marR="9525" marT="9525" marB="0" anchor="b"/>
                </a:tc>
                <a:tc>
                  <a:txBody>
                    <a:bodyPr/>
                    <a:lstStyle/>
                    <a:p>
                      <a:pPr algn="r" fontAlgn="b"/>
                      <a:r>
                        <a:rPr lang="en-GB" sz="1000" b="0" i="0" u="none" strike="noStrike">
                          <a:effectLst/>
                          <a:latin typeface="Verdana"/>
                        </a:rPr>
                        <a:t>15</a:t>
                      </a:r>
                    </a:p>
                  </a:txBody>
                  <a:tcPr marL="9525" marR="9525" marT="9525" marB="0" anchor="b"/>
                </a:tc>
              </a:tr>
              <a:tr h="204351">
                <a:tc>
                  <a:txBody>
                    <a:bodyPr/>
                    <a:lstStyle/>
                    <a:p>
                      <a:pPr algn="l" fontAlgn="b"/>
                      <a:r>
                        <a:rPr lang="fr-FR" sz="1000" b="0" i="0" u="none" strike="noStrike">
                          <a:effectLst/>
                          <a:latin typeface="Verdana"/>
                        </a:rPr>
                        <a:t>Journée Outils pour le calcul Scientifique en Rhône-Alpes</a:t>
                      </a:r>
                    </a:p>
                  </a:txBody>
                  <a:tcPr marL="9525" marR="9525" marT="9525" marB="0" anchor="b"/>
                </a:tc>
                <a:tc>
                  <a:txBody>
                    <a:bodyPr/>
                    <a:lstStyle/>
                    <a:p>
                      <a:pPr algn="r" fontAlgn="b"/>
                      <a:r>
                        <a:rPr lang="en-GB" sz="1000" b="0" i="0" u="none" strike="noStrike">
                          <a:effectLst/>
                          <a:latin typeface="Verdana"/>
                        </a:rPr>
                        <a:t>29/06/2010</a:t>
                      </a:r>
                    </a:p>
                  </a:txBody>
                  <a:tcPr marL="9525" marR="9525" marT="9525" marB="0" anchor="b"/>
                </a:tc>
                <a:tc>
                  <a:txBody>
                    <a:bodyPr/>
                    <a:lstStyle/>
                    <a:p>
                      <a:pPr algn="r" fontAlgn="b"/>
                      <a:r>
                        <a:rPr lang="en-GB" sz="1000" b="0" i="0" u="none" strike="noStrike">
                          <a:effectLst/>
                          <a:latin typeface="Verdana"/>
                        </a:rPr>
                        <a:t>1</a:t>
                      </a:r>
                    </a:p>
                  </a:txBody>
                  <a:tcPr marL="9525" marR="9525" marT="9525" marB="0" anchor="b"/>
                </a:tc>
                <a:tc>
                  <a:txBody>
                    <a:bodyPr/>
                    <a:lstStyle/>
                    <a:p>
                      <a:pPr algn="r" fontAlgn="b"/>
                      <a:r>
                        <a:rPr lang="en-GB" sz="1000" b="0" i="0" u="none" strike="noStrike">
                          <a:effectLst/>
                          <a:latin typeface="Verdana"/>
                        </a:rPr>
                        <a:t>23</a:t>
                      </a:r>
                    </a:p>
                  </a:txBody>
                  <a:tcPr marL="9525" marR="9525" marT="9525" marB="0" anchor="b"/>
                </a:tc>
              </a:tr>
              <a:tr h="204351">
                <a:tc>
                  <a:txBody>
                    <a:bodyPr/>
                    <a:lstStyle/>
                    <a:p>
                      <a:pPr algn="l" fontAlgn="b"/>
                      <a:r>
                        <a:rPr lang="fr-FR" sz="1000" b="0" i="0" u="none" strike="noStrike">
                          <a:effectLst/>
                          <a:latin typeface="Verdana"/>
                        </a:rPr>
                        <a:t>GRISBI - Calcul Scientifique sur Grille pour la Bioinformatique</a:t>
                      </a:r>
                    </a:p>
                  </a:txBody>
                  <a:tcPr marL="9525" marR="9525" marT="9525" marB="0" anchor="b"/>
                </a:tc>
                <a:tc>
                  <a:txBody>
                    <a:bodyPr/>
                    <a:lstStyle/>
                    <a:p>
                      <a:pPr algn="r" fontAlgn="b"/>
                      <a:r>
                        <a:rPr lang="en-GB" sz="1000" b="0" i="0" u="none" strike="noStrike">
                          <a:effectLst/>
                          <a:latin typeface="Verdana"/>
                        </a:rPr>
                        <a:t>27/09/2010</a:t>
                      </a:r>
                    </a:p>
                  </a:txBody>
                  <a:tcPr marL="9525" marR="9525" marT="9525" marB="0" anchor="b"/>
                </a:tc>
                <a:tc>
                  <a:txBody>
                    <a:bodyPr/>
                    <a:lstStyle/>
                    <a:p>
                      <a:pPr algn="r" fontAlgn="b"/>
                      <a:r>
                        <a:rPr lang="en-GB" sz="1000" b="0" i="0" u="none" strike="noStrike">
                          <a:effectLst/>
                          <a:latin typeface="Verdana"/>
                        </a:rPr>
                        <a:t>5</a:t>
                      </a:r>
                    </a:p>
                  </a:txBody>
                  <a:tcPr marL="9525" marR="9525" marT="9525" marB="0" anchor="b"/>
                </a:tc>
                <a:tc>
                  <a:txBody>
                    <a:bodyPr/>
                    <a:lstStyle/>
                    <a:p>
                      <a:pPr algn="r" fontAlgn="b"/>
                      <a:r>
                        <a:rPr lang="en-GB" sz="1000" b="0" i="0" u="none" strike="noStrike">
                          <a:effectLst/>
                          <a:latin typeface="Verdana"/>
                        </a:rPr>
                        <a:t>27</a:t>
                      </a:r>
                    </a:p>
                  </a:txBody>
                  <a:tcPr marL="9525" marR="9525" marT="9525" marB="0" anchor="b"/>
                </a:tc>
              </a:tr>
              <a:tr h="303430">
                <a:tc>
                  <a:txBody>
                    <a:bodyPr/>
                    <a:lstStyle/>
                    <a:p>
                      <a:pPr algn="l" fontAlgn="b"/>
                      <a:r>
                        <a:rPr lang="fr-FR" sz="1000" b="0" i="0" u="none" strike="noStrike">
                          <a:effectLst/>
                          <a:latin typeface="Verdana"/>
                        </a:rPr>
                        <a:t>Formation utilisateurs - Présentation et initiation aux grilles de calcul</a:t>
                      </a:r>
                    </a:p>
                  </a:txBody>
                  <a:tcPr marL="9525" marR="9525" marT="9525" marB="0" anchor="b"/>
                </a:tc>
                <a:tc>
                  <a:txBody>
                    <a:bodyPr/>
                    <a:lstStyle/>
                    <a:p>
                      <a:pPr algn="r" fontAlgn="b"/>
                      <a:r>
                        <a:rPr lang="en-GB" sz="1000" b="0" i="0" u="none" strike="noStrike">
                          <a:effectLst/>
                          <a:latin typeface="Verdana"/>
                        </a:rPr>
                        <a:t>18/10/2010</a:t>
                      </a:r>
                    </a:p>
                  </a:txBody>
                  <a:tcPr marL="9525" marR="9525" marT="9525" marB="0" anchor="b"/>
                </a:tc>
                <a:tc>
                  <a:txBody>
                    <a:bodyPr/>
                    <a:lstStyle/>
                    <a:p>
                      <a:pPr algn="r" fontAlgn="b"/>
                      <a:r>
                        <a:rPr lang="en-GB" sz="1000" b="0" i="0" u="none" strike="noStrike">
                          <a:effectLst/>
                          <a:latin typeface="Verdana"/>
                        </a:rPr>
                        <a:t>2</a:t>
                      </a:r>
                    </a:p>
                  </a:txBody>
                  <a:tcPr marL="9525" marR="9525" marT="9525" marB="0" anchor="b"/>
                </a:tc>
                <a:tc>
                  <a:txBody>
                    <a:bodyPr/>
                    <a:lstStyle/>
                    <a:p>
                      <a:pPr algn="r" fontAlgn="b"/>
                      <a:r>
                        <a:rPr lang="en-GB" sz="1000" b="0" i="0" u="none" strike="noStrike">
                          <a:effectLst/>
                          <a:latin typeface="Verdana"/>
                        </a:rPr>
                        <a:t>16</a:t>
                      </a:r>
                    </a:p>
                  </a:txBody>
                  <a:tcPr marL="9525" marR="9525" marT="9525" marB="0" anchor="b"/>
                </a:tc>
              </a:tr>
              <a:tr h="303430">
                <a:tc>
                  <a:txBody>
                    <a:bodyPr/>
                    <a:lstStyle/>
                    <a:p>
                      <a:pPr algn="l" fontAlgn="b"/>
                      <a:r>
                        <a:rPr lang="fr-FR" sz="1000" b="0" i="0" u="none" strike="noStrike">
                          <a:effectLst/>
                          <a:latin typeface="Verdana"/>
                        </a:rPr>
                        <a:t>Formation utilisateurs ligne de commande du middleware de grille de calcul Glite</a:t>
                      </a:r>
                    </a:p>
                  </a:txBody>
                  <a:tcPr marL="9525" marR="9525" marT="9525" marB="0" anchor="b"/>
                </a:tc>
                <a:tc>
                  <a:txBody>
                    <a:bodyPr/>
                    <a:lstStyle/>
                    <a:p>
                      <a:pPr algn="r" fontAlgn="b"/>
                      <a:r>
                        <a:rPr lang="en-GB" sz="1000" b="0" i="0" u="none" strike="noStrike">
                          <a:effectLst/>
                          <a:latin typeface="Verdana"/>
                        </a:rPr>
                        <a:t>22/10/2010</a:t>
                      </a:r>
                    </a:p>
                  </a:txBody>
                  <a:tcPr marL="9525" marR="9525" marT="9525" marB="0" anchor="b"/>
                </a:tc>
                <a:tc>
                  <a:txBody>
                    <a:bodyPr/>
                    <a:lstStyle/>
                    <a:p>
                      <a:pPr algn="r" fontAlgn="b"/>
                      <a:r>
                        <a:rPr lang="en-GB" sz="1000" b="0" i="0" u="none" strike="noStrike">
                          <a:effectLst/>
                          <a:latin typeface="Verdana"/>
                        </a:rPr>
                        <a:t>1</a:t>
                      </a:r>
                    </a:p>
                  </a:txBody>
                  <a:tcPr marL="9525" marR="9525" marT="9525" marB="0" anchor="b"/>
                </a:tc>
                <a:tc>
                  <a:txBody>
                    <a:bodyPr/>
                    <a:lstStyle/>
                    <a:p>
                      <a:pPr algn="r" fontAlgn="b"/>
                      <a:r>
                        <a:rPr lang="en-GB" sz="1000" b="0" i="0" u="none" strike="noStrike">
                          <a:effectLst/>
                          <a:latin typeface="Verdana"/>
                        </a:rPr>
                        <a:t>23</a:t>
                      </a:r>
                    </a:p>
                  </a:txBody>
                  <a:tcPr marL="9525" marR="9525" marT="9525" marB="0" anchor="b"/>
                </a:tc>
              </a:tr>
              <a:tr h="303430">
                <a:tc>
                  <a:txBody>
                    <a:bodyPr/>
                    <a:lstStyle/>
                    <a:p>
                      <a:pPr algn="l" fontAlgn="b"/>
                      <a:r>
                        <a:rPr lang="fr-FR" sz="1000" b="0" i="0" u="none" strike="noStrike">
                          <a:effectLst/>
                          <a:latin typeface="Verdana"/>
                        </a:rPr>
                        <a:t>Formation sur l\’utilisation de OGC (service web) dans le contexte de la Grille EGI</a:t>
                      </a:r>
                    </a:p>
                  </a:txBody>
                  <a:tcPr marL="9525" marR="9525" marT="9525" marB="0" anchor="b"/>
                </a:tc>
                <a:tc>
                  <a:txBody>
                    <a:bodyPr/>
                    <a:lstStyle/>
                    <a:p>
                      <a:pPr algn="r" fontAlgn="b"/>
                      <a:r>
                        <a:rPr lang="en-GB" sz="1000" b="0" i="0" u="none" strike="noStrike">
                          <a:effectLst/>
                          <a:latin typeface="Verdana"/>
                        </a:rPr>
                        <a:t>26/10/2010</a:t>
                      </a:r>
                    </a:p>
                  </a:txBody>
                  <a:tcPr marL="9525" marR="9525" marT="9525" marB="0" anchor="b"/>
                </a:tc>
                <a:tc>
                  <a:txBody>
                    <a:bodyPr/>
                    <a:lstStyle/>
                    <a:p>
                      <a:pPr algn="r" fontAlgn="b"/>
                      <a:r>
                        <a:rPr lang="en-GB" sz="1000" b="0" i="0" u="none" strike="noStrike">
                          <a:effectLst/>
                          <a:latin typeface="Verdana"/>
                        </a:rPr>
                        <a:t>1</a:t>
                      </a:r>
                    </a:p>
                  </a:txBody>
                  <a:tcPr marL="9525" marR="9525" marT="9525" marB="0" anchor="b"/>
                </a:tc>
                <a:tc>
                  <a:txBody>
                    <a:bodyPr/>
                    <a:lstStyle/>
                    <a:p>
                      <a:pPr algn="r" fontAlgn="b"/>
                      <a:r>
                        <a:rPr lang="en-GB" sz="1000" b="0" i="0" u="none" strike="noStrike">
                          <a:effectLst/>
                          <a:latin typeface="Verdana"/>
                        </a:rPr>
                        <a:t>14</a:t>
                      </a:r>
                    </a:p>
                  </a:txBody>
                  <a:tcPr marL="9525" marR="9525" marT="9525" marB="0" anchor="b"/>
                </a:tc>
              </a:tr>
              <a:tr h="303430">
                <a:tc>
                  <a:txBody>
                    <a:bodyPr/>
                    <a:lstStyle/>
                    <a:p>
                      <a:pPr algn="l" fontAlgn="b"/>
                      <a:r>
                        <a:rPr lang="fr-FR" sz="1000" b="0" i="0" u="none" strike="noStrike">
                          <a:effectLst/>
                          <a:latin typeface="Verdana"/>
                        </a:rPr>
                        <a:t>Formation sur l\’utilisation de DIRAC dans le contexte de la Grille de Calcul EGI</a:t>
                      </a:r>
                    </a:p>
                  </a:txBody>
                  <a:tcPr marL="9525" marR="9525" marT="9525" marB="0" anchor="b"/>
                </a:tc>
                <a:tc>
                  <a:txBody>
                    <a:bodyPr/>
                    <a:lstStyle/>
                    <a:p>
                      <a:pPr algn="r" fontAlgn="b"/>
                      <a:r>
                        <a:rPr lang="en-GB" sz="1000" b="0" i="0" u="none" strike="noStrike">
                          <a:effectLst/>
                          <a:latin typeface="Verdana"/>
                        </a:rPr>
                        <a:t>27/10/2010</a:t>
                      </a:r>
                    </a:p>
                  </a:txBody>
                  <a:tcPr marL="9525" marR="9525" marT="9525" marB="0" anchor="b"/>
                </a:tc>
                <a:tc>
                  <a:txBody>
                    <a:bodyPr/>
                    <a:lstStyle/>
                    <a:p>
                      <a:pPr algn="r" fontAlgn="b"/>
                      <a:r>
                        <a:rPr lang="en-GB" sz="1000" b="0" i="0" u="none" strike="noStrike">
                          <a:effectLst/>
                          <a:latin typeface="Verdana"/>
                        </a:rPr>
                        <a:t>1</a:t>
                      </a:r>
                    </a:p>
                  </a:txBody>
                  <a:tcPr marL="9525" marR="9525" marT="9525" marB="0" anchor="b"/>
                </a:tc>
                <a:tc>
                  <a:txBody>
                    <a:bodyPr/>
                    <a:lstStyle/>
                    <a:p>
                      <a:pPr algn="r" fontAlgn="b"/>
                      <a:r>
                        <a:rPr lang="en-GB" sz="1000" b="0" i="0" u="none" strike="noStrike">
                          <a:effectLst/>
                          <a:latin typeface="Verdana"/>
                        </a:rPr>
                        <a:t>20</a:t>
                      </a:r>
                    </a:p>
                  </a:txBody>
                  <a:tcPr marL="9525" marR="9525" marT="9525" marB="0" anchor="b"/>
                </a:tc>
              </a:tr>
              <a:tr h="145734">
                <a:tc>
                  <a:txBody>
                    <a:bodyPr/>
                    <a:lstStyle/>
                    <a:p>
                      <a:pPr algn="l" fontAlgn="b"/>
                      <a:r>
                        <a:rPr lang="en-GB" sz="1000" b="0" i="0" u="none" strike="noStrike">
                          <a:effectLst/>
                          <a:latin typeface="Verdana"/>
                        </a:rPr>
                        <a:t>Formation utilisateurs DIRAC</a:t>
                      </a:r>
                    </a:p>
                  </a:txBody>
                  <a:tcPr marL="9525" marR="9525" marT="9525" marB="0" anchor="b"/>
                </a:tc>
                <a:tc>
                  <a:txBody>
                    <a:bodyPr/>
                    <a:lstStyle/>
                    <a:p>
                      <a:pPr algn="r" fontAlgn="b"/>
                      <a:r>
                        <a:rPr lang="en-GB" sz="1000" b="0" i="0" u="none" strike="noStrike">
                          <a:effectLst/>
                          <a:latin typeface="Verdana"/>
                        </a:rPr>
                        <a:t>09/12/2010</a:t>
                      </a:r>
                    </a:p>
                  </a:txBody>
                  <a:tcPr marL="9525" marR="9525" marT="9525" marB="0" anchor="b"/>
                </a:tc>
                <a:tc>
                  <a:txBody>
                    <a:bodyPr/>
                    <a:lstStyle/>
                    <a:p>
                      <a:pPr algn="r" fontAlgn="b"/>
                      <a:r>
                        <a:rPr lang="en-GB" sz="1000" b="0" i="0" u="none" strike="noStrike">
                          <a:effectLst/>
                          <a:latin typeface="Verdana"/>
                        </a:rPr>
                        <a:t>1</a:t>
                      </a:r>
                    </a:p>
                  </a:txBody>
                  <a:tcPr marL="9525" marR="9525" marT="9525" marB="0" anchor="b"/>
                </a:tc>
                <a:tc>
                  <a:txBody>
                    <a:bodyPr/>
                    <a:lstStyle/>
                    <a:p>
                      <a:pPr algn="r" fontAlgn="b"/>
                      <a:r>
                        <a:rPr lang="en-GB" sz="1000" b="0" i="0" u="none" strike="noStrike">
                          <a:effectLst/>
                          <a:latin typeface="Verdana"/>
                        </a:rPr>
                        <a:t>11</a:t>
                      </a:r>
                    </a:p>
                  </a:txBody>
                  <a:tcPr marL="9525" marR="9525" marT="9525" marB="0" anchor="b"/>
                </a:tc>
              </a:tr>
              <a:tr h="402509">
                <a:tc>
                  <a:txBody>
                    <a:bodyPr/>
                    <a:lstStyle/>
                    <a:p>
                      <a:pPr algn="l" fontAlgn="b"/>
                      <a:r>
                        <a:rPr lang="fr-FR" sz="1000" b="0" i="0" u="none" strike="noStrike">
                          <a:effectLst/>
                          <a:latin typeface="Verdana"/>
                        </a:rPr>
                        <a:t>Formation utilisateurs - Présentation et initiation aux grilles de calcul &amp; Apprentissage de l\’outil DIRAC</a:t>
                      </a:r>
                    </a:p>
                  </a:txBody>
                  <a:tcPr marL="9525" marR="9525" marT="9525" marB="0" anchor="b"/>
                </a:tc>
                <a:tc>
                  <a:txBody>
                    <a:bodyPr/>
                    <a:lstStyle/>
                    <a:p>
                      <a:pPr algn="r" fontAlgn="b"/>
                      <a:r>
                        <a:rPr lang="en-GB" sz="1000" b="0" i="0" u="none" strike="noStrike">
                          <a:effectLst/>
                          <a:latin typeface="Verdana"/>
                        </a:rPr>
                        <a:t>01/02/2011</a:t>
                      </a:r>
                    </a:p>
                  </a:txBody>
                  <a:tcPr marL="9525" marR="9525" marT="9525" marB="0" anchor="b"/>
                </a:tc>
                <a:tc>
                  <a:txBody>
                    <a:bodyPr/>
                    <a:lstStyle/>
                    <a:p>
                      <a:pPr algn="r" fontAlgn="b"/>
                      <a:r>
                        <a:rPr lang="en-GB" sz="1000" b="0" i="0" u="none" strike="noStrike">
                          <a:effectLst/>
                          <a:latin typeface="Verdana"/>
                        </a:rPr>
                        <a:t>3</a:t>
                      </a:r>
                    </a:p>
                  </a:txBody>
                  <a:tcPr marL="9525" marR="9525" marT="9525" marB="0" anchor="b"/>
                </a:tc>
                <a:tc>
                  <a:txBody>
                    <a:bodyPr/>
                    <a:lstStyle/>
                    <a:p>
                      <a:pPr algn="r" fontAlgn="b"/>
                      <a:r>
                        <a:rPr lang="en-GB" sz="1000" b="0" i="0" u="none" strike="noStrike">
                          <a:effectLst/>
                          <a:latin typeface="Verdana"/>
                        </a:rPr>
                        <a:t>19</a:t>
                      </a:r>
                    </a:p>
                  </a:txBody>
                  <a:tcPr marL="9525" marR="9525" marT="9525" marB="0" anchor="b"/>
                </a:tc>
              </a:tr>
              <a:tr h="145734">
                <a:tc>
                  <a:txBody>
                    <a:bodyPr/>
                    <a:lstStyle/>
                    <a:p>
                      <a:pPr algn="l" fontAlgn="b"/>
                      <a:r>
                        <a:rPr lang="en-GB" sz="1000" b="0" i="0" u="none" strike="noStrike">
                          <a:effectLst/>
                          <a:latin typeface="Verdana"/>
                        </a:rPr>
                        <a:t>Open Nebula - Stratulab</a:t>
                      </a:r>
                    </a:p>
                  </a:txBody>
                  <a:tcPr marL="9525" marR="9525" marT="9525" marB="0" anchor="b"/>
                </a:tc>
                <a:tc>
                  <a:txBody>
                    <a:bodyPr/>
                    <a:lstStyle/>
                    <a:p>
                      <a:pPr algn="r" fontAlgn="b"/>
                      <a:r>
                        <a:rPr lang="en-GB" sz="1000" b="0" i="0" u="none" strike="noStrike">
                          <a:effectLst/>
                          <a:latin typeface="Verdana"/>
                        </a:rPr>
                        <a:t>30/03/2011</a:t>
                      </a:r>
                    </a:p>
                  </a:txBody>
                  <a:tcPr marL="9525" marR="9525" marT="9525" marB="0" anchor="b"/>
                </a:tc>
                <a:tc>
                  <a:txBody>
                    <a:bodyPr/>
                    <a:lstStyle/>
                    <a:p>
                      <a:pPr algn="r" fontAlgn="b"/>
                      <a:r>
                        <a:rPr lang="en-GB" sz="1000" b="0" i="0" u="none" strike="noStrike">
                          <a:effectLst/>
                          <a:latin typeface="Verdana"/>
                        </a:rPr>
                        <a:t>2</a:t>
                      </a:r>
                    </a:p>
                  </a:txBody>
                  <a:tcPr marL="9525" marR="9525" marT="9525" marB="0" anchor="b"/>
                </a:tc>
                <a:tc>
                  <a:txBody>
                    <a:bodyPr/>
                    <a:lstStyle/>
                    <a:p>
                      <a:pPr algn="r" fontAlgn="b"/>
                      <a:r>
                        <a:rPr lang="en-GB" sz="1000" b="0" i="0" u="none" strike="noStrike">
                          <a:effectLst/>
                          <a:latin typeface="Verdana"/>
                        </a:rPr>
                        <a:t>8</a:t>
                      </a:r>
                    </a:p>
                  </a:txBody>
                  <a:tcPr marL="9525" marR="9525" marT="9525" marB="0" anchor="b"/>
                </a:tc>
              </a:tr>
              <a:tr h="145734">
                <a:tc>
                  <a:txBody>
                    <a:bodyPr/>
                    <a:lstStyle/>
                    <a:p>
                      <a:pPr algn="l" fontAlgn="b"/>
                      <a:endParaRPr lang="en-GB" sz="1000" b="0" i="0" u="none" strike="noStrike">
                        <a:effectLst/>
                        <a:latin typeface="Verdana"/>
                      </a:endParaRPr>
                    </a:p>
                  </a:txBody>
                  <a:tcPr marL="9525" marR="9525" marT="9525" marB="0" anchor="b"/>
                </a:tc>
                <a:tc>
                  <a:txBody>
                    <a:bodyPr/>
                    <a:lstStyle/>
                    <a:p>
                      <a:pPr algn="l" fontAlgn="b"/>
                      <a:endParaRPr lang="en-GB" sz="1000" b="0" i="0" u="none" strike="noStrike">
                        <a:effectLst/>
                        <a:latin typeface="Verdana"/>
                      </a:endParaRPr>
                    </a:p>
                  </a:txBody>
                  <a:tcPr marL="9525" marR="9525" marT="9525" marB="0" anchor="b"/>
                </a:tc>
                <a:tc>
                  <a:txBody>
                    <a:bodyPr/>
                    <a:lstStyle/>
                    <a:p>
                      <a:pPr algn="l" fontAlgn="b"/>
                      <a:endParaRPr lang="en-GB" sz="1000" b="0" i="0" u="none" strike="noStrike">
                        <a:effectLst/>
                        <a:latin typeface="Verdana"/>
                      </a:endParaRPr>
                    </a:p>
                  </a:txBody>
                  <a:tcPr marL="9525" marR="9525" marT="9525" marB="0" anchor="b"/>
                </a:tc>
                <a:tc>
                  <a:txBody>
                    <a:bodyPr/>
                    <a:lstStyle/>
                    <a:p>
                      <a:pPr algn="l" fontAlgn="b"/>
                      <a:endParaRPr lang="en-GB" sz="1000" b="0" i="0" u="none" strike="noStrike">
                        <a:effectLst/>
                        <a:latin typeface="Verdana"/>
                      </a:endParaRPr>
                    </a:p>
                  </a:txBody>
                  <a:tcPr marL="9525" marR="9525" marT="9525" marB="0" anchor="b"/>
                </a:tc>
              </a:tr>
              <a:tr h="145734">
                <a:tc>
                  <a:txBody>
                    <a:bodyPr/>
                    <a:lstStyle/>
                    <a:p>
                      <a:pPr algn="l" fontAlgn="b"/>
                      <a:r>
                        <a:rPr lang="en-GB" sz="1000" b="0" i="0" u="none" strike="noStrike">
                          <a:effectLst/>
                          <a:latin typeface="Verdana"/>
                        </a:rPr>
                        <a:t>Open Nebula - Stratulab</a:t>
                      </a:r>
                    </a:p>
                  </a:txBody>
                  <a:tcPr marL="9525" marR="9525" marT="9525" marB="0" anchor="b"/>
                </a:tc>
                <a:tc>
                  <a:txBody>
                    <a:bodyPr/>
                    <a:lstStyle/>
                    <a:p>
                      <a:pPr algn="r" fontAlgn="b"/>
                      <a:r>
                        <a:rPr lang="en-GB" sz="1000" b="0" i="0" u="none" strike="noStrike">
                          <a:effectLst/>
                          <a:latin typeface="Verdana"/>
                        </a:rPr>
                        <a:t>04/04/2011</a:t>
                      </a:r>
                    </a:p>
                  </a:txBody>
                  <a:tcPr marL="9525" marR="9525" marT="9525" marB="0" anchor="b"/>
                </a:tc>
                <a:tc>
                  <a:txBody>
                    <a:bodyPr/>
                    <a:lstStyle/>
                    <a:p>
                      <a:pPr algn="r" fontAlgn="b"/>
                      <a:r>
                        <a:rPr lang="en-GB" sz="1000" b="0" i="0" u="none" strike="noStrike">
                          <a:effectLst/>
                          <a:latin typeface="Verdana"/>
                        </a:rPr>
                        <a:t>2</a:t>
                      </a:r>
                    </a:p>
                  </a:txBody>
                  <a:tcPr marL="9525" marR="9525" marT="9525" marB="0" anchor="b"/>
                </a:tc>
                <a:tc>
                  <a:txBody>
                    <a:bodyPr/>
                    <a:lstStyle/>
                    <a:p>
                      <a:pPr algn="r" fontAlgn="b"/>
                      <a:r>
                        <a:rPr lang="en-GB" sz="1000" b="0" i="0" u="none" strike="noStrike">
                          <a:effectLst/>
                          <a:latin typeface="Verdana"/>
                        </a:rPr>
                        <a:t>5</a:t>
                      </a:r>
                    </a:p>
                  </a:txBody>
                  <a:tcPr marL="9525" marR="9525" marT="9525" marB="0" anchor="b"/>
                </a:tc>
              </a:tr>
              <a:tr h="145734">
                <a:tc>
                  <a:txBody>
                    <a:bodyPr/>
                    <a:lstStyle/>
                    <a:p>
                      <a:pPr algn="l" fontAlgn="b"/>
                      <a:r>
                        <a:rPr lang="en-GB" sz="1000" b="0" i="0" u="none" strike="noStrike">
                          <a:effectLst/>
                          <a:latin typeface="Verdana"/>
                        </a:rPr>
                        <a:t>GateLab</a:t>
                      </a:r>
                    </a:p>
                  </a:txBody>
                  <a:tcPr marL="9525" marR="9525" marT="9525" marB="0" anchor="b"/>
                </a:tc>
                <a:tc>
                  <a:txBody>
                    <a:bodyPr/>
                    <a:lstStyle/>
                    <a:p>
                      <a:pPr algn="r" fontAlgn="b"/>
                      <a:r>
                        <a:rPr lang="en-GB" sz="1000" b="0" i="0" u="none" strike="noStrike">
                          <a:effectLst/>
                          <a:latin typeface="Verdana"/>
                        </a:rPr>
                        <a:t>08/04/2011</a:t>
                      </a:r>
                    </a:p>
                  </a:txBody>
                  <a:tcPr marL="9525" marR="9525" marT="9525" marB="0" anchor="b"/>
                </a:tc>
                <a:tc>
                  <a:txBody>
                    <a:bodyPr/>
                    <a:lstStyle/>
                    <a:p>
                      <a:pPr algn="r" fontAlgn="b"/>
                      <a:r>
                        <a:rPr lang="en-GB" sz="1000" b="0" i="0" u="none" strike="noStrike">
                          <a:effectLst/>
                          <a:latin typeface="Verdana"/>
                        </a:rPr>
                        <a:t>1</a:t>
                      </a:r>
                    </a:p>
                  </a:txBody>
                  <a:tcPr marL="9525" marR="9525" marT="9525" marB="0" anchor="b"/>
                </a:tc>
                <a:tc>
                  <a:txBody>
                    <a:bodyPr/>
                    <a:lstStyle/>
                    <a:p>
                      <a:pPr algn="r" fontAlgn="b"/>
                      <a:r>
                        <a:rPr lang="en-GB" sz="1000" b="0" i="0" u="none" strike="noStrike">
                          <a:effectLst/>
                          <a:latin typeface="Verdana"/>
                        </a:rPr>
                        <a:t>20</a:t>
                      </a:r>
                    </a:p>
                  </a:txBody>
                  <a:tcPr marL="9525" marR="9525" marT="9525" marB="0" anchor="b"/>
                </a:tc>
              </a:tr>
              <a:tr h="402509">
                <a:tc>
                  <a:txBody>
                    <a:bodyPr/>
                    <a:lstStyle/>
                    <a:p>
                      <a:pPr algn="l" fontAlgn="b"/>
                      <a:r>
                        <a:rPr lang="fr-FR" sz="1000" b="0" i="0" u="none" strike="noStrike">
                          <a:effectLst/>
                          <a:latin typeface="Verdana"/>
                        </a:rPr>
                        <a:t>Formation utilisateurs - Présentation et initiation aux grilles de calcul &amp; Apprentissage de l\’outil DIRAC</a:t>
                      </a:r>
                    </a:p>
                  </a:txBody>
                  <a:tcPr marL="9525" marR="9525" marT="9525" marB="0" anchor="b"/>
                </a:tc>
                <a:tc>
                  <a:txBody>
                    <a:bodyPr/>
                    <a:lstStyle/>
                    <a:p>
                      <a:pPr algn="r" fontAlgn="b"/>
                      <a:r>
                        <a:rPr lang="en-GB" sz="1000" b="0" i="0" u="none" strike="noStrike">
                          <a:effectLst/>
                          <a:latin typeface="Verdana"/>
                        </a:rPr>
                        <a:t>19/04/2011</a:t>
                      </a:r>
                    </a:p>
                  </a:txBody>
                  <a:tcPr marL="9525" marR="9525" marT="9525" marB="0" anchor="b"/>
                </a:tc>
                <a:tc>
                  <a:txBody>
                    <a:bodyPr/>
                    <a:lstStyle/>
                    <a:p>
                      <a:pPr algn="r" fontAlgn="b"/>
                      <a:r>
                        <a:rPr lang="en-GB" sz="1000" b="0" i="0" u="none" strike="noStrike">
                          <a:effectLst/>
                          <a:latin typeface="Verdana"/>
                        </a:rPr>
                        <a:t>3</a:t>
                      </a:r>
                    </a:p>
                  </a:txBody>
                  <a:tcPr marL="9525" marR="9525" marT="9525" marB="0" anchor="b"/>
                </a:tc>
                <a:tc>
                  <a:txBody>
                    <a:bodyPr/>
                    <a:lstStyle/>
                    <a:p>
                      <a:pPr algn="r" fontAlgn="b"/>
                      <a:r>
                        <a:rPr lang="en-GB" sz="1000" b="0" i="0" u="none" strike="noStrike">
                          <a:effectLst/>
                          <a:latin typeface="Verdana"/>
                        </a:rPr>
                        <a:t>19</a:t>
                      </a:r>
                    </a:p>
                  </a:txBody>
                  <a:tcPr marL="9525" marR="9525" marT="9525" marB="0" anchor="b"/>
                </a:tc>
              </a:tr>
              <a:tr h="145734">
                <a:tc>
                  <a:txBody>
                    <a:bodyPr/>
                    <a:lstStyle/>
                    <a:p>
                      <a:pPr algn="l" fontAlgn="b"/>
                      <a:r>
                        <a:rPr lang="en-GB" sz="1000" b="0" i="0" u="none" strike="noStrike">
                          <a:effectLst/>
                          <a:latin typeface="Verdana"/>
                        </a:rPr>
                        <a:t>Formation utilisateurs d\’EGI</a:t>
                      </a:r>
                    </a:p>
                  </a:txBody>
                  <a:tcPr marL="9525" marR="9525" marT="9525" marB="0" anchor="b"/>
                </a:tc>
                <a:tc>
                  <a:txBody>
                    <a:bodyPr/>
                    <a:lstStyle/>
                    <a:p>
                      <a:pPr algn="r" fontAlgn="b"/>
                      <a:r>
                        <a:rPr lang="en-GB" sz="1000" b="0" i="0" u="none" strike="noStrike">
                          <a:effectLst/>
                          <a:latin typeface="Verdana"/>
                        </a:rPr>
                        <a:t>18/05/2011</a:t>
                      </a:r>
                    </a:p>
                  </a:txBody>
                  <a:tcPr marL="9525" marR="9525" marT="9525" marB="0" anchor="b"/>
                </a:tc>
                <a:tc>
                  <a:txBody>
                    <a:bodyPr/>
                    <a:lstStyle/>
                    <a:p>
                      <a:pPr algn="r" fontAlgn="b"/>
                      <a:r>
                        <a:rPr lang="en-GB" sz="1000" b="0" i="0" u="none" strike="noStrike">
                          <a:effectLst/>
                          <a:latin typeface="Verdana"/>
                        </a:rPr>
                        <a:t>3</a:t>
                      </a:r>
                    </a:p>
                  </a:txBody>
                  <a:tcPr marL="9525" marR="9525" marT="9525" marB="0" anchor="b"/>
                </a:tc>
                <a:tc>
                  <a:txBody>
                    <a:bodyPr/>
                    <a:lstStyle/>
                    <a:p>
                      <a:pPr algn="r" fontAlgn="b"/>
                      <a:r>
                        <a:rPr lang="en-GB" sz="1000" b="0" i="0" u="none" strike="noStrike">
                          <a:effectLst/>
                          <a:latin typeface="Verdana"/>
                        </a:rPr>
                        <a:t>18</a:t>
                      </a:r>
                    </a:p>
                  </a:txBody>
                  <a:tcPr marL="9525" marR="9525" marT="9525" marB="0" anchor="b"/>
                </a:tc>
              </a:tr>
              <a:tr h="145734">
                <a:tc>
                  <a:txBody>
                    <a:bodyPr/>
                    <a:lstStyle/>
                    <a:p>
                      <a:pPr algn="l" fontAlgn="b"/>
                      <a:r>
                        <a:rPr lang="en-GB" sz="1000" b="0" i="0" u="none" strike="noStrike">
                          <a:effectLst/>
                          <a:latin typeface="Verdana"/>
                        </a:rPr>
                        <a:t>Journées GRISBI 2011</a:t>
                      </a:r>
                    </a:p>
                  </a:txBody>
                  <a:tcPr marL="9525" marR="9525" marT="9525" marB="0" anchor="b"/>
                </a:tc>
                <a:tc>
                  <a:txBody>
                    <a:bodyPr/>
                    <a:lstStyle/>
                    <a:p>
                      <a:pPr algn="r" fontAlgn="b"/>
                      <a:r>
                        <a:rPr lang="en-GB" sz="1000" b="0" i="0" u="none" strike="noStrike">
                          <a:effectLst/>
                          <a:latin typeface="Verdana"/>
                        </a:rPr>
                        <a:t>26/05/2011</a:t>
                      </a:r>
                    </a:p>
                  </a:txBody>
                  <a:tcPr marL="9525" marR="9525" marT="9525" marB="0" anchor="b"/>
                </a:tc>
                <a:tc>
                  <a:txBody>
                    <a:bodyPr/>
                    <a:lstStyle/>
                    <a:p>
                      <a:pPr algn="r" fontAlgn="b"/>
                      <a:r>
                        <a:rPr lang="en-GB" sz="1000" b="0" i="0" u="none" strike="noStrike">
                          <a:effectLst/>
                          <a:latin typeface="Verdana"/>
                        </a:rPr>
                        <a:t>2</a:t>
                      </a:r>
                    </a:p>
                  </a:txBody>
                  <a:tcPr marL="9525" marR="9525" marT="9525" marB="0" anchor="b"/>
                </a:tc>
                <a:tc>
                  <a:txBody>
                    <a:bodyPr/>
                    <a:lstStyle/>
                    <a:p>
                      <a:pPr algn="r" fontAlgn="b"/>
                      <a:r>
                        <a:rPr lang="en-GB" sz="1000" b="0" i="0" u="none" strike="noStrike">
                          <a:effectLst/>
                          <a:latin typeface="Verdana"/>
                        </a:rPr>
                        <a:t>30</a:t>
                      </a:r>
                    </a:p>
                  </a:txBody>
                  <a:tcPr marL="9525" marR="9525" marT="9525" marB="0" anchor="b"/>
                </a:tc>
              </a:tr>
              <a:tr h="145734">
                <a:tc>
                  <a:txBody>
                    <a:bodyPr/>
                    <a:lstStyle/>
                    <a:p>
                      <a:pPr algn="l" fontAlgn="b"/>
                      <a:r>
                        <a:rPr lang="en-GB" sz="1000" b="0" i="0" u="none" strike="noStrike">
                          <a:effectLst/>
                          <a:latin typeface="Verdana"/>
                        </a:rPr>
                        <a:t>ACGRID3 school</a:t>
                      </a:r>
                    </a:p>
                  </a:txBody>
                  <a:tcPr marL="9525" marR="9525" marT="9525" marB="0" anchor="b"/>
                </a:tc>
                <a:tc>
                  <a:txBody>
                    <a:bodyPr/>
                    <a:lstStyle/>
                    <a:p>
                      <a:pPr algn="r" fontAlgn="b"/>
                      <a:r>
                        <a:rPr lang="en-GB" sz="1000" b="0" i="0" u="none" strike="noStrike">
                          <a:effectLst/>
                          <a:latin typeface="Verdana"/>
                        </a:rPr>
                        <a:t>24/10/2011</a:t>
                      </a:r>
                    </a:p>
                  </a:txBody>
                  <a:tcPr marL="9525" marR="9525" marT="9525" marB="0" anchor="b"/>
                </a:tc>
                <a:tc>
                  <a:txBody>
                    <a:bodyPr/>
                    <a:lstStyle/>
                    <a:p>
                      <a:pPr algn="r" fontAlgn="b"/>
                      <a:r>
                        <a:rPr lang="en-GB" sz="1000" b="0" i="0" u="none" strike="noStrike">
                          <a:effectLst/>
                          <a:latin typeface="Verdana"/>
                        </a:rPr>
                        <a:t>9</a:t>
                      </a:r>
                    </a:p>
                  </a:txBody>
                  <a:tcPr marL="9525" marR="9525" marT="9525" marB="0" anchor="b"/>
                </a:tc>
                <a:tc>
                  <a:txBody>
                    <a:bodyPr/>
                    <a:lstStyle/>
                    <a:p>
                      <a:pPr algn="r" fontAlgn="b"/>
                      <a:r>
                        <a:rPr lang="en-GB" sz="1000" b="0" i="0" u="none" strike="noStrike">
                          <a:effectLst/>
                          <a:latin typeface="Verdana"/>
                        </a:rPr>
                        <a:t>52</a:t>
                      </a:r>
                    </a:p>
                  </a:txBody>
                  <a:tcPr marL="9525" marR="9525" marT="9525" marB="0" anchor="b"/>
                </a:tc>
              </a:tr>
              <a:tr h="204351">
                <a:tc>
                  <a:txBody>
                    <a:bodyPr/>
                    <a:lstStyle/>
                    <a:p>
                      <a:pPr algn="l" fontAlgn="b"/>
                      <a:r>
                        <a:rPr lang="fr-FR" sz="1000" b="0" i="0" u="none" strike="noStrike">
                          <a:effectLst/>
                          <a:latin typeface="Verdana"/>
                        </a:rPr>
                        <a:t>Tutoriel sur l\’infrastructure de grille de calcul GRISBI</a:t>
                      </a:r>
                    </a:p>
                  </a:txBody>
                  <a:tcPr marL="9525" marR="9525" marT="9525" marB="0" anchor="b"/>
                </a:tc>
                <a:tc>
                  <a:txBody>
                    <a:bodyPr/>
                    <a:lstStyle/>
                    <a:p>
                      <a:pPr algn="r" fontAlgn="b"/>
                      <a:r>
                        <a:rPr lang="en-GB" sz="1000" b="0" i="0" u="none" strike="noStrike">
                          <a:effectLst/>
                          <a:latin typeface="Verdana"/>
                        </a:rPr>
                        <a:t>04/11/2011</a:t>
                      </a:r>
                    </a:p>
                  </a:txBody>
                  <a:tcPr marL="9525" marR="9525" marT="9525" marB="0" anchor="b"/>
                </a:tc>
                <a:tc>
                  <a:txBody>
                    <a:bodyPr/>
                    <a:lstStyle/>
                    <a:p>
                      <a:pPr algn="r" fontAlgn="b"/>
                      <a:r>
                        <a:rPr lang="en-GB" sz="1000" b="0" i="0" u="none" strike="noStrike">
                          <a:effectLst/>
                          <a:latin typeface="Verdana"/>
                        </a:rPr>
                        <a:t>1</a:t>
                      </a:r>
                    </a:p>
                  </a:txBody>
                  <a:tcPr marL="9525" marR="9525" marT="9525" marB="0" anchor="b"/>
                </a:tc>
                <a:tc>
                  <a:txBody>
                    <a:bodyPr/>
                    <a:lstStyle/>
                    <a:p>
                      <a:pPr algn="r" fontAlgn="b"/>
                      <a:r>
                        <a:rPr lang="en-GB" sz="1000" b="0" i="0" u="none" strike="noStrike">
                          <a:effectLst/>
                          <a:latin typeface="Verdana"/>
                        </a:rPr>
                        <a:t>30</a:t>
                      </a:r>
                    </a:p>
                  </a:txBody>
                  <a:tcPr marL="9525" marR="9525" marT="9525" marB="0" anchor="b"/>
                </a:tc>
              </a:tr>
              <a:tr h="145734">
                <a:tc>
                  <a:txBody>
                    <a:bodyPr/>
                    <a:lstStyle/>
                    <a:p>
                      <a:pPr algn="l" fontAlgn="b"/>
                      <a:r>
                        <a:rPr lang="en-GB" sz="1000" b="0" i="0" u="none" strike="noStrike">
                          <a:effectLst/>
                          <a:latin typeface="Verdana"/>
                        </a:rPr>
                        <a:t>StratusLab Cloud Training</a:t>
                      </a:r>
                    </a:p>
                  </a:txBody>
                  <a:tcPr marL="9525" marR="9525" marT="9525" marB="0" anchor="b"/>
                </a:tc>
                <a:tc>
                  <a:txBody>
                    <a:bodyPr/>
                    <a:lstStyle/>
                    <a:p>
                      <a:pPr algn="r" fontAlgn="b"/>
                      <a:r>
                        <a:rPr lang="en-GB" sz="1000" b="0" i="0" u="none" strike="noStrike">
                          <a:effectLst/>
                          <a:latin typeface="Verdana"/>
                        </a:rPr>
                        <a:t>17/11/2011</a:t>
                      </a:r>
                    </a:p>
                  </a:txBody>
                  <a:tcPr marL="9525" marR="9525" marT="9525" marB="0" anchor="b"/>
                </a:tc>
                <a:tc>
                  <a:txBody>
                    <a:bodyPr/>
                    <a:lstStyle/>
                    <a:p>
                      <a:pPr algn="r" fontAlgn="b"/>
                      <a:r>
                        <a:rPr lang="en-GB" sz="1000" b="0" i="0" u="none" strike="noStrike">
                          <a:effectLst/>
                          <a:latin typeface="Verdana"/>
                        </a:rPr>
                        <a:t>2</a:t>
                      </a:r>
                    </a:p>
                  </a:txBody>
                  <a:tcPr marL="9525" marR="9525" marT="9525" marB="0" anchor="b"/>
                </a:tc>
                <a:tc>
                  <a:txBody>
                    <a:bodyPr/>
                    <a:lstStyle/>
                    <a:p>
                      <a:pPr algn="r" fontAlgn="b"/>
                      <a:r>
                        <a:rPr lang="en-GB" sz="1000" b="0" i="0" u="none" strike="noStrike">
                          <a:effectLst/>
                          <a:latin typeface="Verdana"/>
                        </a:rPr>
                        <a:t>25</a:t>
                      </a:r>
                    </a:p>
                  </a:txBody>
                  <a:tcPr marL="9525" marR="9525" marT="9525" marB="0" anchor="b"/>
                </a:tc>
              </a:tr>
              <a:tr h="303430">
                <a:tc>
                  <a:txBody>
                    <a:bodyPr/>
                    <a:lstStyle/>
                    <a:p>
                      <a:pPr algn="l" fontAlgn="b"/>
                      <a:r>
                        <a:rPr lang="fr-FR" sz="1000" b="0" i="0" u="none" strike="noStrike">
                          <a:effectLst/>
                          <a:latin typeface="Verdana"/>
                        </a:rPr>
                        <a:t>Formation utilisateurs - Présentation et initiation aux grilles de calcul</a:t>
                      </a:r>
                    </a:p>
                  </a:txBody>
                  <a:tcPr marL="9525" marR="9525" marT="9525" marB="0" anchor="b"/>
                </a:tc>
                <a:tc>
                  <a:txBody>
                    <a:bodyPr/>
                    <a:lstStyle/>
                    <a:p>
                      <a:pPr algn="r" fontAlgn="b"/>
                      <a:r>
                        <a:rPr lang="en-GB" sz="1000" b="0" i="0" u="none" strike="noStrike">
                          <a:effectLst/>
                          <a:latin typeface="Verdana"/>
                        </a:rPr>
                        <a:t>04/04/2012</a:t>
                      </a:r>
                    </a:p>
                  </a:txBody>
                  <a:tcPr marL="9525" marR="9525" marT="9525" marB="0" anchor="b"/>
                </a:tc>
                <a:tc>
                  <a:txBody>
                    <a:bodyPr/>
                    <a:lstStyle/>
                    <a:p>
                      <a:pPr algn="r" fontAlgn="b"/>
                      <a:r>
                        <a:rPr lang="en-GB" sz="1000" b="0" i="0" u="none" strike="noStrike">
                          <a:effectLst/>
                          <a:latin typeface="Verdana"/>
                        </a:rPr>
                        <a:t>2</a:t>
                      </a:r>
                    </a:p>
                  </a:txBody>
                  <a:tcPr marL="9525" marR="9525" marT="9525" marB="0" anchor="b"/>
                </a:tc>
                <a:tc>
                  <a:txBody>
                    <a:bodyPr/>
                    <a:lstStyle/>
                    <a:p>
                      <a:pPr algn="r" fontAlgn="b"/>
                      <a:r>
                        <a:rPr lang="en-GB" sz="1000" b="0" i="0" u="none" strike="noStrike" dirty="0">
                          <a:effectLst/>
                          <a:latin typeface="Verdana"/>
                        </a:rPr>
                        <a:t>16</a:t>
                      </a:r>
                    </a:p>
                  </a:txBody>
                  <a:tcPr marL="9525" marR="9525" marT="9525" marB="0" anchor="b"/>
                </a:tc>
              </a:tr>
            </a:tbl>
          </a:graphicData>
        </a:graphic>
      </p:graphicFrame>
      <p:sp>
        <p:nvSpPr>
          <p:cNvPr id="3" name="Espace réservé du numéro de diapositive 2"/>
          <p:cNvSpPr>
            <a:spLocks noGrp="1"/>
          </p:cNvSpPr>
          <p:nvPr>
            <p:ph type="sldNum" sz="quarter" idx="12"/>
          </p:nvPr>
        </p:nvSpPr>
        <p:spPr/>
        <p:txBody>
          <a:bodyPr/>
          <a:lstStyle/>
          <a:p>
            <a:pPr>
              <a:defRPr/>
            </a:pPr>
            <a:fld id="{759F2EBE-737C-4524-8B0C-433799F1C55A}" type="slidenum">
              <a:rPr lang="fr-FR" smtClean="0"/>
              <a:pPr>
                <a:defRPr/>
              </a:pPr>
              <a:t>94</a:t>
            </a:fld>
            <a:endParaRPr lang="fr-FR"/>
          </a:p>
        </p:txBody>
      </p:sp>
      <p:sp>
        <p:nvSpPr>
          <p:cNvPr id="4" name="Espace réservé du pied de page 3"/>
          <p:cNvSpPr>
            <a:spLocks noGrp="1"/>
          </p:cNvSpPr>
          <p:nvPr>
            <p:ph type="ftr" sz="quarter" idx="11"/>
          </p:nvPr>
        </p:nvSpPr>
        <p:spPr/>
        <p:txBody>
          <a:bodyPr/>
          <a:lstStyle/>
          <a:p>
            <a:pPr>
              <a:defRPr/>
            </a:pPr>
            <a:r>
              <a:rPr lang="fr-FR" smtClean="0"/>
              <a:t>France Grilles IAC - April  2012 - Paris </a:t>
            </a:r>
            <a:endParaRPr lang="fr-FR"/>
          </a:p>
        </p:txBody>
      </p:sp>
    </p:spTree>
    <p:extLst>
      <p:ext uri="{BB962C8B-B14F-4D97-AF65-F5344CB8AC3E}">
        <p14:creationId xmlns:p14="http://schemas.microsoft.com/office/powerpoint/2010/main" val="346234993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Why not the EGI.eu </a:t>
            </a:r>
            <a:r>
              <a:rPr lang="en-GB" dirty="0" err="1" smtClean="0"/>
              <a:t>AppsDB</a:t>
            </a:r>
            <a:r>
              <a:rPr lang="en-GB" dirty="0" smtClean="0"/>
              <a:t>?</a:t>
            </a:r>
            <a:endParaRPr lang="en-GB" dirty="0"/>
          </a:p>
        </p:txBody>
      </p:sp>
      <p:sp>
        <p:nvSpPr>
          <p:cNvPr id="3" name="Espace réservé du contenu 2"/>
          <p:cNvSpPr>
            <a:spLocks noGrp="1"/>
          </p:cNvSpPr>
          <p:nvPr>
            <p:ph idx="1"/>
          </p:nvPr>
        </p:nvSpPr>
        <p:spPr/>
        <p:txBody>
          <a:bodyPr/>
          <a:lstStyle/>
          <a:p>
            <a:r>
              <a:rPr lang="en-GB" dirty="0"/>
              <a:t>U</a:t>
            </a:r>
            <a:r>
              <a:rPr lang="en-GB" dirty="0" smtClean="0"/>
              <a:t>sers’ proposal in a previous operation workshop</a:t>
            </a:r>
          </a:p>
          <a:p>
            <a:r>
              <a:rPr lang="en-GB" dirty="0" smtClean="0"/>
              <a:t>French is important for our target</a:t>
            </a:r>
          </a:p>
          <a:p>
            <a:r>
              <a:rPr lang="en-GB" dirty="0" smtClean="0"/>
              <a:t>Plume is a multidisciplinary tool used by many scientific fields -&gt; good mean to disseminate DCI!</a:t>
            </a:r>
          </a:p>
          <a:p>
            <a:r>
              <a:rPr lang="en-GB" dirty="0" smtClean="0"/>
              <a:t>People </a:t>
            </a:r>
            <a:r>
              <a:rPr lang="en-GB" dirty="0"/>
              <a:t>are used to Plume and Plume federates </a:t>
            </a:r>
            <a:r>
              <a:rPr lang="en-GB" dirty="0" smtClean="0"/>
              <a:t>people.</a:t>
            </a:r>
          </a:p>
          <a:p>
            <a:r>
              <a:rPr lang="en-GB" dirty="0" smtClean="0"/>
              <a:t>Several cards are not directly related to EGI.eu</a:t>
            </a:r>
          </a:p>
          <a:p>
            <a:r>
              <a:rPr lang="en-GB" dirty="0" smtClean="0"/>
              <a:t>Plume is a link to the computing research</a:t>
            </a:r>
            <a:endParaRPr lang="en-GB" dirty="0"/>
          </a:p>
          <a:p>
            <a:endParaRPr lang="en-GB" dirty="0" smtClean="0"/>
          </a:p>
        </p:txBody>
      </p:sp>
      <p:sp>
        <p:nvSpPr>
          <p:cNvPr id="4" name="Espace réservé du numéro de diapositive 3"/>
          <p:cNvSpPr>
            <a:spLocks noGrp="1"/>
          </p:cNvSpPr>
          <p:nvPr>
            <p:ph type="sldNum" sz="quarter" idx="12"/>
          </p:nvPr>
        </p:nvSpPr>
        <p:spPr/>
        <p:txBody>
          <a:bodyPr/>
          <a:lstStyle/>
          <a:p>
            <a:pPr>
              <a:defRPr/>
            </a:pPr>
            <a:fld id="{759F2EBE-737C-4524-8B0C-433799F1C55A}" type="slidenum">
              <a:rPr lang="fr-FR" smtClean="0"/>
              <a:pPr>
                <a:defRPr/>
              </a:pPr>
              <a:t>95</a:t>
            </a:fld>
            <a:endParaRPr lang="fr-FR"/>
          </a:p>
        </p:txBody>
      </p:sp>
      <p:sp>
        <p:nvSpPr>
          <p:cNvPr id="5" name="Espace réservé du pied de page 4"/>
          <p:cNvSpPr>
            <a:spLocks noGrp="1"/>
          </p:cNvSpPr>
          <p:nvPr>
            <p:ph type="ftr" sz="quarter" idx="11"/>
          </p:nvPr>
        </p:nvSpPr>
        <p:spPr/>
        <p:txBody>
          <a:bodyPr/>
          <a:lstStyle/>
          <a:p>
            <a:pPr>
              <a:defRPr/>
            </a:pPr>
            <a:r>
              <a:rPr lang="fr-FR" smtClean="0"/>
              <a:t>France Grilles IAC - April  2012 - Paris </a:t>
            </a:r>
            <a:endParaRPr lang="fr-FR"/>
          </a:p>
        </p:txBody>
      </p:sp>
    </p:spTree>
    <p:extLst>
      <p:ext uri="{BB962C8B-B14F-4D97-AF65-F5344CB8AC3E}">
        <p14:creationId xmlns:p14="http://schemas.microsoft.com/office/powerpoint/2010/main" val="211040773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questionnaire</a:t>
            </a:r>
            <a:endParaRPr lang="en-GB" dirty="0"/>
          </a:p>
        </p:txBody>
      </p:sp>
      <p:sp>
        <p:nvSpPr>
          <p:cNvPr id="3" name="Espace réservé du contenu 2"/>
          <p:cNvSpPr>
            <a:spLocks noGrp="1"/>
          </p:cNvSpPr>
          <p:nvPr>
            <p:ph sz="half" idx="1"/>
          </p:nvPr>
        </p:nvSpPr>
        <p:spPr/>
        <p:txBody>
          <a:bodyPr/>
          <a:lstStyle/>
          <a:p>
            <a:pPr marL="342900" lvl="1" indent="-342900">
              <a:buFont typeface="Arial" pitchFamily="34" charset="0"/>
              <a:buChar char="•"/>
            </a:pPr>
            <a:r>
              <a:rPr lang="en-GB" dirty="0"/>
              <a:t>ask twice 10 people for 2-3 </a:t>
            </a:r>
            <a:r>
              <a:rPr lang="en-GB" dirty="0" smtClean="0"/>
              <a:t>contacts -&gt; 4 answers</a:t>
            </a:r>
          </a:p>
          <a:p>
            <a:pPr marL="342900" lvl="1" indent="-342900">
              <a:buFont typeface="Arial" pitchFamily="34" charset="0"/>
              <a:buChar char="•"/>
            </a:pPr>
            <a:r>
              <a:rPr lang="en-GB" dirty="0" smtClean="0"/>
              <a:t>6 final responses</a:t>
            </a:r>
          </a:p>
          <a:p>
            <a:pPr marL="342900" lvl="1" indent="-342900">
              <a:buFont typeface="Arial" pitchFamily="34" charset="0"/>
              <a:buChar char="•"/>
            </a:pPr>
            <a:r>
              <a:rPr lang="en-GB" dirty="0" smtClean="0"/>
              <a:t>3 researchers/3engineers</a:t>
            </a:r>
          </a:p>
          <a:p>
            <a:pPr marL="342900" lvl="1" indent="-342900">
              <a:buFont typeface="Arial" pitchFamily="34" charset="0"/>
              <a:buChar char="•"/>
            </a:pPr>
            <a:r>
              <a:rPr lang="en-GB" dirty="0" smtClean="0"/>
              <a:t>5 men/1woman</a:t>
            </a:r>
          </a:p>
          <a:p>
            <a:pPr marL="342900" lvl="1" indent="-342900">
              <a:buFont typeface="Arial" pitchFamily="34" charset="0"/>
              <a:buChar char="•"/>
            </a:pPr>
            <a:r>
              <a:rPr lang="fr-FR" sz="2000" dirty="0" smtClean="0"/>
              <a:t>High </a:t>
            </a:r>
            <a:r>
              <a:rPr lang="en-GB" sz="2000" dirty="0" smtClean="0"/>
              <a:t>energy astrophysics</a:t>
            </a:r>
            <a:r>
              <a:rPr lang="fr-FR" sz="2000" dirty="0" smtClean="0"/>
              <a:t> </a:t>
            </a:r>
            <a:endParaRPr lang="fr-FR" sz="2000" dirty="0"/>
          </a:p>
          <a:p>
            <a:pPr marL="342900" lvl="1" indent="-342900">
              <a:buFont typeface="Arial" pitchFamily="34" charset="0"/>
              <a:buChar char="•"/>
            </a:pPr>
            <a:r>
              <a:rPr lang="fr-FR" sz="2000" dirty="0" smtClean="0"/>
              <a:t>2 </a:t>
            </a:r>
            <a:r>
              <a:rPr lang="en-GB" sz="2000" dirty="0" smtClean="0"/>
              <a:t>biology</a:t>
            </a:r>
          </a:p>
          <a:p>
            <a:pPr marL="342900" lvl="1" indent="-342900">
              <a:buFont typeface="Arial" pitchFamily="34" charset="0"/>
              <a:buChar char="•"/>
            </a:pPr>
            <a:r>
              <a:rPr lang="en-GB" sz="2000" dirty="0" smtClean="0"/>
              <a:t>complex systems</a:t>
            </a:r>
          </a:p>
          <a:p>
            <a:pPr marL="342900" lvl="1" indent="-342900">
              <a:buFont typeface="Arial" pitchFamily="34" charset="0"/>
              <a:buChar char="•"/>
            </a:pPr>
            <a:r>
              <a:rPr lang="en-GB" sz="2000" dirty="0" smtClean="0"/>
              <a:t>Earth</a:t>
            </a:r>
            <a:r>
              <a:rPr lang="fr-FR" sz="2000" dirty="0" smtClean="0"/>
              <a:t> Sciences Océanographie </a:t>
            </a:r>
            <a:r>
              <a:rPr lang="fr-FR" sz="2000" dirty="0"/>
              <a:t>physique, domaine littoral</a:t>
            </a:r>
          </a:p>
          <a:p>
            <a:pPr marL="342900" lvl="1" indent="-342900">
              <a:buFont typeface="Arial" pitchFamily="34" charset="0"/>
              <a:buChar char="•"/>
            </a:pPr>
            <a:r>
              <a:rPr lang="en-GB" sz="2000" dirty="0" err="1" smtClean="0"/>
              <a:t>astroparticules</a:t>
            </a:r>
            <a:endParaRPr lang="en-GB" sz="2000" dirty="0" smtClean="0"/>
          </a:p>
          <a:p>
            <a:pPr marL="342900" lvl="1" indent="-342900">
              <a:buFont typeface="Arial" pitchFamily="34" charset="0"/>
              <a:buChar char="•"/>
            </a:pPr>
            <a:endParaRPr lang="en-GB" dirty="0"/>
          </a:p>
          <a:p>
            <a:endParaRPr lang="en-GB" dirty="0"/>
          </a:p>
        </p:txBody>
      </p:sp>
      <p:sp>
        <p:nvSpPr>
          <p:cNvPr id="4" name="Espace réservé du contenu 3"/>
          <p:cNvSpPr>
            <a:spLocks noGrp="1"/>
          </p:cNvSpPr>
          <p:nvPr>
            <p:ph sz="half" idx="2"/>
          </p:nvPr>
        </p:nvSpPr>
        <p:spPr/>
        <p:txBody>
          <a:bodyPr/>
          <a:lstStyle/>
          <a:p>
            <a:r>
              <a:rPr lang="en-GB" sz="2000" dirty="0" smtClean="0"/>
              <a:t>motivation:</a:t>
            </a:r>
          </a:p>
          <a:p>
            <a:pPr lvl="1"/>
            <a:r>
              <a:rPr lang="en-GB" sz="2000" dirty="0" smtClean="0"/>
              <a:t>number of CPUs, high number of jobs, jobs durations, big data</a:t>
            </a:r>
          </a:p>
          <a:p>
            <a:pPr marL="514350" indent="-457200"/>
            <a:r>
              <a:rPr lang="en-GB" sz="2000" dirty="0" smtClean="0"/>
              <a:t>training: 4 yes/2no (1 with specialist)</a:t>
            </a:r>
          </a:p>
          <a:p>
            <a:pPr marL="514350" indent="-457200"/>
            <a:r>
              <a:rPr lang="en-GB" sz="2000" dirty="0" smtClean="0"/>
              <a:t>all found close support </a:t>
            </a:r>
          </a:p>
          <a:p>
            <a:pPr marL="514350" indent="-457200"/>
            <a:r>
              <a:rPr lang="en-GB" sz="2000" dirty="0" smtClean="0"/>
              <a:t>all found benefit</a:t>
            </a:r>
          </a:p>
          <a:p>
            <a:pPr marL="514350" indent="-457200"/>
            <a:r>
              <a:rPr lang="en-GB" sz="2000" dirty="0" smtClean="0"/>
              <a:t>4 found issues</a:t>
            </a:r>
          </a:p>
          <a:p>
            <a:pPr marL="914400" lvl="1" indent="-457200"/>
            <a:r>
              <a:rPr lang="en-GB" sz="2000" dirty="0" smtClean="0"/>
              <a:t>3 reliability</a:t>
            </a:r>
          </a:p>
          <a:p>
            <a:pPr marL="914400" lvl="1" indent="-457200"/>
            <a:r>
              <a:rPr lang="en-GB" sz="2000" dirty="0" smtClean="0"/>
              <a:t>1 big data transfer</a:t>
            </a:r>
          </a:p>
          <a:p>
            <a:pPr marL="514350" indent="-457200"/>
            <a:r>
              <a:rPr lang="en-GB" sz="2000" dirty="0" smtClean="0"/>
              <a:t>2 HPC users</a:t>
            </a:r>
          </a:p>
          <a:p>
            <a:pPr marL="514350" indent="-457200"/>
            <a:r>
              <a:rPr lang="en-GB" sz="2000" dirty="0" smtClean="0"/>
              <a:t>1 think to cloud</a:t>
            </a:r>
          </a:p>
          <a:p>
            <a:pPr marL="914400" lvl="1" indent="-457200"/>
            <a:endParaRPr lang="en-GB" dirty="0"/>
          </a:p>
        </p:txBody>
      </p:sp>
      <p:sp>
        <p:nvSpPr>
          <p:cNvPr id="5" name="Espace réservé du pied de page 4"/>
          <p:cNvSpPr>
            <a:spLocks noGrp="1"/>
          </p:cNvSpPr>
          <p:nvPr>
            <p:ph type="ftr" sz="quarter" idx="11"/>
          </p:nvPr>
        </p:nvSpPr>
        <p:spPr/>
        <p:txBody>
          <a:bodyPr/>
          <a:lstStyle/>
          <a:p>
            <a:pPr>
              <a:defRPr/>
            </a:pPr>
            <a:r>
              <a:rPr lang="fr-FR" smtClean="0"/>
              <a:t>France Grilles IAC - April  2012 - Paris </a:t>
            </a:r>
            <a:endParaRPr lang="fr-FR"/>
          </a:p>
        </p:txBody>
      </p:sp>
      <p:sp>
        <p:nvSpPr>
          <p:cNvPr id="6" name="Espace réservé du numéro de diapositive 5"/>
          <p:cNvSpPr>
            <a:spLocks noGrp="1"/>
          </p:cNvSpPr>
          <p:nvPr>
            <p:ph type="sldNum" sz="quarter" idx="12"/>
          </p:nvPr>
        </p:nvSpPr>
        <p:spPr/>
        <p:txBody>
          <a:bodyPr/>
          <a:lstStyle/>
          <a:p>
            <a:pPr>
              <a:defRPr/>
            </a:pPr>
            <a:fld id="{D070DD07-2C1C-4E98-BDAC-E9219E5F2D2D}" type="slidenum">
              <a:rPr lang="fr-FR" smtClean="0"/>
              <a:pPr>
                <a:defRPr/>
              </a:pPr>
              <a:t>96</a:t>
            </a:fld>
            <a:endParaRPr lang="fr-FR"/>
          </a:p>
        </p:txBody>
      </p:sp>
    </p:spTree>
    <p:extLst>
      <p:ext uri="{BB962C8B-B14F-4D97-AF65-F5344CB8AC3E}">
        <p14:creationId xmlns:p14="http://schemas.microsoft.com/office/powerpoint/2010/main" val="132863219"/>
      </p:ext>
    </p:extLst>
  </p:cSld>
  <p:clrMapOvr>
    <a:masterClrMapping/>
  </p:clrMapOvr>
</p:sld>
</file>

<file path=ppt/theme/theme1.xml><?xml version="1.0" encoding="utf-8"?>
<a:theme xmlns:a="http://schemas.openxmlformats.org/drawingml/2006/main" name="francegrilles_utilisateurs-copi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francegrill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francegrill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francegrilles_utilisateurs-copie2</Template>
  <TotalTime>1289</TotalTime>
  <Words>6779</Words>
  <Application>Microsoft Office PowerPoint</Application>
  <PresentationFormat>Affichage à l'écran (4:3)</PresentationFormat>
  <Paragraphs>1004</Paragraphs>
  <Slides>96</Slides>
  <Notes>14</Notes>
  <HiddenSlides>0</HiddenSlides>
  <MMClips>0</MMClips>
  <ScaleCrop>false</ScaleCrop>
  <HeadingPairs>
    <vt:vector size="6" baseType="variant">
      <vt:variant>
        <vt:lpstr>Thème</vt:lpstr>
      </vt:variant>
      <vt:variant>
        <vt:i4>3</vt:i4>
      </vt:variant>
      <vt:variant>
        <vt:lpstr>Serveurs OLE incorporés</vt:lpstr>
      </vt:variant>
      <vt:variant>
        <vt:i4>2</vt:i4>
      </vt:variant>
      <vt:variant>
        <vt:lpstr>Titres des diapositives</vt:lpstr>
      </vt:variant>
      <vt:variant>
        <vt:i4>96</vt:i4>
      </vt:variant>
    </vt:vector>
  </HeadingPairs>
  <TitlesOfParts>
    <vt:vector size="101" baseType="lpstr">
      <vt:lpstr>francegrilles_utilisateurs-copie2</vt:lpstr>
      <vt:lpstr>1_francegrilles</vt:lpstr>
      <vt:lpstr>2_francegrilles</vt:lpstr>
      <vt:lpstr>Feuille Microsoft Excel 97-2003</vt:lpstr>
      <vt:lpstr>Photo Editor Photo</vt:lpstr>
      <vt:lpstr>Better support users G. Romier  Relationship with user communities  </vt:lpstr>
      <vt:lpstr>Table of content</vt:lpstr>
      <vt:lpstr>Introduction: where we were  last year</vt:lpstr>
      <vt:lpstr>Introduction: where we are now</vt:lpstr>
      <vt:lpstr>Introduction: where we want to be soon</vt:lpstr>
      <vt:lpstr>And now? Where are we? Several metrics</vt:lpstr>
      <vt:lpstr>How many national users do we have?</vt:lpstr>
      <vt:lpstr>Where are most of them working?</vt:lpstr>
      <vt:lpstr>In which VOs are they proportionally most numerous?</vt:lpstr>
      <vt:lpstr>Who are the biggest consumers?  Normalised HEPSPEC06 CPU time per VO 4/2011 – 4/2012</vt:lpstr>
      <vt:lpstr>Atlas and LHCb specificity</vt:lpstr>
      <vt:lpstr>What was done this year? activities targeted to the communities.</vt:lpstr>
      <vt:lpstr>International level: EGI.eu, N4U, ENVRI and Creative-B</vt:lpstr>
      <vt:lpstr>French Grid Day: Rencontres scientifiques France Grilles</vt:lpstr>
      <vt:lpstr>Collection of scientific publications</vt:lpstr>
      <vt:lpstr>Scientific publications: our project</vt:lpstr>
      <vt:lpstr>Scientific publications: current results, NOT representative</vt:lpstr>
      <vt:lpstr>Scientific publications: just a beginning! </vt:lpstr>
      <vt:lpstr>Software production</vt:lpstr>
      <vt:lpstr>Software production: a dissemination platform exists</vt:lpstr>
      <vt:lpstr>Software production: status of our project</vt:lpstr>
      <vt:lpstr>Training</vt:lpstr>
      <vt:lpstr>What about students?</vt:lpstr>
      <vt:lpstr>Reaching out  new users: development of our networks </vt:lpstr>
      <vt:lpstr>Booths at conferences and networks contacts</vt:lpstr>
      <vt:lpstr>Welcome new users!</vt:lpstr>
      <vt:lpstr>First steps to better welcome new users:</vt:lpstr>
      <vt:lpstr>Better welcome users: our national VO.</vt:lpstr>
      <vt:lpstr>New users: emergent scientific communities on the grid </vt:lpstr>
      <vt:lpstr>Biodiversity, the CEFE application example:</vt:lpstr>
      <vt:lpstr>Solid state physics</vt:lpstr>
      <vt:lpstr>BEDOFIH project</vt:lpstr>
      <vt:lpstr>Scientific communities in France</vt:lpstr>
      <vt:lpstr>Scientific communities in France</vt:lpstr>
      <vt:lpstr>Scientific communities: the local Vos around sites and labs</vt:lpstr>
      <vt:lpstr>Responses to 2011 recommendations</vt:lpstr>
      <vt:lpstr>8. Identify two non‐HEP communities to each be supported by a dedicated full‐time member of the IdG team.</vt:lpstr>
      <vt:lpstr>9. Quantitatively analyse the current allocation of resources for user support and training. </vt:lpstr>
      <vt:lpstr>9. User support</vt:lpstr>
      <vt:lpstr>9. User support as a common interest network?</vt:lpstr>
      <vt:lpstr>9. User support: what do we need?</vt:lpstr>
      <vt:lpstr>10. Collect users opinions on a regular basis: questionnaire to our users</vt:lpstr>
      <vt:lpstr>10. Results of the questionnaire: lessons learnt</vt:lpstr>
      <vt:lpstr>Future work: new projects </vt:lpstr>
      <vt:lpstr>French Grid Day: Rencontres scientifiques France Grilles</vt:lpstr>
      <vt:lpstr>How to ensure resources to the new communities? a policy</vt:lpstr>
      <vt:lpstr>Challenges and risks   </vt:lpstr>
      <vt:lpstr>Conclusion: priorities for next year</vt:lpstr>
      <vt:lpstr>Présentation PowerPoint</vt:lpstr>
      <vt:lpstr>Scientific communities: the international well established </vt:lpstr>
      <vt:lpstr>Scientific communities: the international well established</vt:lpstr>
      <vt:lpstr> </vt:lpstr>
      <vt:lpstr>WLCG CPU usage </vt:lpstr>
      <vt:lpstr>Grid CPU usage in France 2009-2011 </vt:lpstr>
      <vt:lpstr>Présentation PowerPoint</vt:lpstr>
      <vt:lpstr>Présentation PowerPoint</vt:lpstr>
      <vt:lpstr>IN2P3 HR resources </vt:lpstr>
      <vt:lpstr>Présentation PowerPoint</vt:lpstr>
      <vt:lpstr>Présentation PowerPoint</vt:lpstr>
      <vt:lpstr>Scientific Results and Publications</vt:lpstr>
      <vt:lpstr>Scientific communities: the international well established</vt:lpstr>
      <vt:lpstr>Life Sciences Grid Community (LSGC)</vt:lpstr>
      <vt:lpstr>LSGC achievements</vt:lpstr>
      <vt:lpstr>LSGC connection with operations</vt:lpstr>
      <vt:lpstr>LSGC activity</vt:lpstr>
      <vt:lpstr>LSGC needs and perspective</vt:lpstr>
      <vt:lpstr>Scientific communities: the international well established</vt:lpstr>
      <vt:lpstr>Earth Science [1]</vt:lpstr>
      <vt:lpstr>Earth Science  [2]</vt:lpstr>
      <vt:lpstr>Earth Science – National dimension</vt:lpstr>
      <vt:lpstr>EARTH SCIENCE NEW APPLICATIONS</vt:lpstr>
      <vt:lpstr>EARTH SCIENCE APPLICATION - new issues</vt:lpstr>
      <vt:lpstr>Earth Science</vt:lpstr>
      <vt:lpstr>Scientific communities: the international well established</vt:lpstr>
      <vt:lpstr>A&amp;A Community</vt:lpstr>
      <vt:lpstr>Présentation PowerPoint</vt:lpstr>
      <vt:lpstr>Scientific communities: the international well established</vt:lpstr>
      <vt:lpstr>Requirements</vt:lpstr>
      <vt:lpstr>Example</vt:lpstr>
      <vt:lpstr>Means</vt:lpstr>
      <vt:lpstr>RENABI/GRISBI</vt:lpstr>
      <vt:lpstr>French RENABI GRISBI</vt:lpstr>
      <vt:lpstr>Bioinformatics Infrastructure</vt:lpstr>
      <vt:lpstr>Grid Observatory, Green Observatory</vt:lpstr>
      <vt:lpstr>The Grid Observatory</vt:lpstr>
      <vt:lpstr>Usage statistics</vt:lpstr>
      <vt:lpstr>The Green Computing Observatory</vt:lpstr>
      <vt:lpstr>The Green Computing Observatory</vt:lpstr>
      <vt:lpstr>Additional slides</vt:lpstr>
      <vt:lpstr>World wide EGI CPU resources consumed per-VO</vt:lpstr>
      <vt:lpstr>Normalised HEPSPEC06 CPU time per VO 4/2010 – 4/2011</vt:lpstr>
      <vt:lpstr>Normalised CPU time (HEPSPEC06) per VO without LHC</vt:lpstr>
      <vt:lpstr>Normalised CPU time (HEPSPEC06) per VO without LHC</vt:lpstr>
      <vt:lpstr>Training details</vt:lpstr>
      <vt:lpstr>Why not the EGI.eu AppsDB?</vt:lpstr>
      <vt:lpstr>questionnaire</vt:lpstr>
    </vt:vector>
  </TitlesOfParts>
  <Company>CNRS IdGC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Relationship with user communities Better support the users G. Romier  with the help of France Grilles users genevieve.romier@idgrilles.fr</dc:title>
  <dc:creator>Romier</dc:creator>
  <cp:lastModifiedBy>Romier</cp:lastModifiedBy>
  <cp:revision>219</cp:revision>
  <dcterms:created xsi:type="dcterms:W3CDTF">2012-04-24T11:29:11Z</dcterms:created>
  <dcterms:modified xsi:type="dcterms:W3CDTF">2012-04-25T10:22:19Z</dcterms:modified>
</cp:coreProperties>
</file>