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5" r:id="rId3"/>
    <p:sldId id="291" r:id="rId4"/>
    <p:sldId id="289" r:id="rId5"/>
    <p:sldId id="307" r:id="rId6"/>
    <p:sldId id="303" r:id="rId7"/>
    <p:sldId id="314" r:id="rId8"/>
    <p:sldId id="304" r:id="rId9"/>
    <p:sldId id="315" r:id="rId10"/>
    <p:sldId id="310" r:id="rId11"/>
    <p:sldId id="324" r:id="rId12"/>
    <p:sldId id="309" r:id="rId13"/>
    <p:sldId id="292" r:id="rId14"/>
    <p:sldId id="295" r:id="rId15"/>
    <p:sldId id="323" r:id="rId16"/>
    <p:sldId id="316" r:id="rId17"/>
    <p:sldId id="296" r:id="rId18"/>
    <p:sldId id="317" r:id="rId19"/>
    <p:sldId id="325" r:id="rId20"/>
    <p:sldId id="326" r:id="rId21"/>
    <p:sldId id="318" r:id="rId22"/>
    <p:sldId id="297" r:id="rId23"/>
    <p:sldId id="319" r:id="rId24"/>
    <p:sldId id="320" r:id="rId25"/>
    <p:sldId id="332" r:id="rId26"/>
    <p:sldId id="333" r:id="rId27"/>
    <p:sldId id="287" r:id="rId28"/>
    <p:sldId id="340" r:id="rId29"/>
    <p:sldId id="293" r:id="rId30"/>
    <p:sldId id="336" r:id="rId31"/>
    <p:sldId id="298" r:id="rId32"/>
    <p:sldId id="328" r:id="rId33"/>
    <p:sldId id="299" r:id="rId34"/>
    <p:sldId id="305" r:id="rId35"/>
    <p:sldId id="306" r:id="rId36"/>
    <p:sldId id="288" r:id="rId37"/>
    <p:sldId id="313" r:id="rId38"/>
    <p:sldId id="294" r:id="rId39"/>
    <p:sldId id="312" r:id="rId40"/>
    <p:sldId id="311" r:id="rId41"/>
    <p:sldId id="300" r:id="rId42"/>
    <p:sldId id="330" r:id="rId43"/>
    <p:sldId id="321" r:id="rId44"/>
    <p:sldId id="322" r:id="rId45"/>
    <p:sldId id="335" r:id="rId46"/>
    <p:sldId id="301" r:id="rId47"/>
    <p:sldId id="302" r:id="rId48"/>
    <p:sldId id="334" r:id="rId49"/>
    <p:sldId id="329" r:id="rId50"/>
    <p:sldId id="337" r:id="rId5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F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69" autoAdjust="0"/>
  </p:normalViewPr>
  <p:slideViewPr>
    <p:cSldViewPr>
      <p:cViewPr varScale="1">
        <p:scale>
          <a:sx n="56" d="100"/>
          <a:sy n="56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les%20MATHIEU\Mes%20documents\doc\France-Grilles\Metrics\INFRA.STATUS.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les%20MATHIEU\Mes%20documents\doc\France-Grilles\Metrics\INFRA.STATUS.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les%20MATHIEU\Mes%20documents\doc\France-Grilles\Metrics\INFRA.USAGE.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les%20MATHIEU\Mes%20documents\doc\France-Grilles\Metrics\INFRA.USAGE.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les%20MATHIEU\Mes%20documents\doc\France-Grilles\Metrics\INFRA.SEC.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les%20MATHIEU\Mes%20documents\doc\France-Grilles\Metrics\INFRA.SEC.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INFRA.STATUS.1.1!$A$3</c:f>
              <c:strCache>
                <c:ptCount val="1"/>
                <c:pt idx="0">
                  <c:v>Auvergrid</c:v>
                </c:pt>
              </c:strCache>
            </c:strRef>
          </c:tx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INFRA.STATUS.1.1!$B$3:$E$3</c:f>
              <c:numCache>
                <c:formatCode>General</c:formatCode>
                <c:ptCount val="4"/>
                <c:pt idx="0">
                  <c:v>436</c:v>
                </c:pt>
                <c:pt idx="1">
                  <c:v>436</c:v>
                </c:pt>
                <c:pt idx="2">
                  <c:v>436</c:v>
                </c:pt>
                <c:pt idx="3">
                  <c:v>436</c:v>
                </c:pt>
              </c:numCache>
            </c:numRef>
          </c:val>
        </c:ser>
        <c:ser>
          <c:idx val="1"/>
          <c:order val="1"/>
          <c:tx>
            <c:strRef>
              <c:f>INFRA.STATUS.1.1!$A$4</c:f>
              <c:strCache>
                <c:ptCount val="1"/>
                <c:pt idx="0">
                  <c:v>BRGM-ORLEANS</c:v>
                </c:pt>
              </c:strCache>
            </c:strRef>
          </c:tx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INFRA.STATUS.1.1!$B$4:$E$4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INFRA.STATUS.1.1!$A$5</c:f>
              <c:strCache>
                <c:ptCount val="1"/>
                <c:pt idx="0">
                  <c:v>GRIF</c:v>
                </c:pt>
              </c:strCache>
            </c:strRef>
          </c:tx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INFRA.STATUS.1.1!$B$5:$E$5</c:f>
              <c:numCache>
                <c:formatCode>General</c:formatCode>
                <c:ptCount val="4"/>
                <c:pt idx="0">
                  <c:v>6435</c:v>
                </c:pt>
                <c:pt idx="1">
                  <c:v>6435</c:v>
                </c:pt>
                <c:pt idx="2">
                  <c:v>7400</c:v>
                </c:pt>
                <c:pt idx="3">
                  <c:v>7400</c:v>
                </c:pt>
              </c:numCache>
            </c:numRef>
          </c:val>
        </c:ser>
        <c:ser>
          <c:idx val="3"/>
          <c:order val="3"/>
          <c:tx>
            <c:strRef>
              <c:f>INFRA.STATUS.1.1!$A$6</c:f>
              <c:strCache>
                <c:ptCount val="1"/>
                <c:pt idx="0">
                  <c:v>IBCP-GBIO</c:v>
                </c:pt>
              </c:strCache>
            </c:strRef>
          </c:tx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INFRA.STATUS.1.1!$B$6:$E$6</c:f>
              <c:numCache>
                <c:formatCode>General</c:formatCode>
                <c:ptCount val="4"/>
                <c:pt idx="0">
                  <c:v>348</c:v>
                </c:pt>
                <c:pt idx="1">
                  <c:v>348</c:v>
                </c:pt>
                <c:pt idx="2">
                  <c:v>348</c:v>
                </c:pt>
                <c:pt idx="3">
                  <c:v>348</c:v>
                </c:pt>
              </c:numCache>
            </c:numRef>
          </c:val>
        </c:ser>
        <c:ser>
          <c:idx val="4"/>
          <c:order val="4"/>
          <c:tx>
            <c:strRef>
              <c:f>INFRA.STATUS.1.1!$A$7</c:f>
              <c:strCache>
                <c:ptCount val="1"/>
                <c:pt idx="0">
                  <c:v>IN2P3-CC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INFRA.STATUS.1.1!$B$7:$E$7</c:f>
              <c:numCache>
                <c:formatCode>General</c:formatCode>
                <c:ptCount val="4"/>
                <c:pt idx="0">
                  <c:v>9068</c:v>
                </c:pt>
                <c:pt idx="1">
                  <c:v>9068</c:v>
                </c:pt>
                <c:pt idx="2">
                  <c:v>11398</c:v>
                </c:pt>
                <c:pt idx="3">
                  <c:v>11398</c:v>
                </c:pt>
              </c:numCache>
            </c:numRef>
          </c:val>
        </c:ser>
        <c:ser>
          <c:idx val="5"/>
          <c:order val="5"/>
          <c:tx>
            <c:strRef>
              <c:f>INFRA.STATUS.1.1!$A$8</c:f>
              <c:strCache>
                <c:ptCount val="1"/>
                <c:pt idx="0">
                  <c:v>IN2P3-CC-T2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INFRA.STATUS.1.1!$B$8:$E$8</c:f>
              <c:numCache>
                <c:formatCode>General</c:formatCode>
                <c:ptCount val="4"/>
                <c:pt idx="0">
                  <c:v>2534</c:v>
                </c:pt>
                <c:pt idx="1">
                  <c:v>2534</c:v>
                </c:pt>
                <c:pt idx="2">
                  <c:v>5010</c:v>
                </c:pt>
                <c:pt idx="3">
                  <c:v>5010</c:v>
                </c:pt>
              </c:numCache>
            </c:numRef>
          </c:val>
        </c:ser>
        <c:ser>
          <c:idx val="6"/>
          <c:order val="6"/>
          <c:tx>
            <c:strRef>
              <c:f>INFRA.STATUS.1.1!$A$9</c:f>
              <c:strCache>
                <c:ptCount val="1"/>
                <c:pt idx="0">
                  <c:v>IN2P3-CPPM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INFRA.STATUS.1.1!$B$9:$E$9</c:f>
              <c:numCache>
                <c:formatCode>General</c:formatCode>
                <c:ptCount val="4"/>
                <c:pt idx="0">
                  <c:v>856</c:v>
                </c:pt>
                <c:pt idx="1">
                  <c:v>856</c:v>
                </c:pt>
                <c:pt idx="2">
                  <c:v>856</c:v>
                </c:pt>
                <c:pt idx="3">
                  <c:v>970</c:v>
                </c:pt>
              </c:numCache>
            </c:numRef>
          </c:val>
        </c:ser>
        <c:ser>
          <c:idx val="7"/>
          <c:order val="7"/>
          <c:tx>
            <c:strRef>
              <c:f>INFRA.STATUS.1.1!$A$10</c:f>
              <c:strCache>
                <c:ptCount val="1"/>
                <c:pt idx="0">
                  <c:v>IN2P3-IPNL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INFRA.STATUS.1.1!$B$10:$E$10</c:f>
              <c:numCache>
                <c:formatCode>General</c:formatCode>
                <c:ptCount val="4"/>
                <c:pt idx="0">
                  <c:v>736</c:v>
                </c:pt>
                <c:pt idx="1">
                  <c:v>736</c:v>
                </c:pt>
                <c:pt idx="2">
                  <c:v>772</c:v>
                </c:pt>
                <c:pt idx="3">
                  <c:v>772</c:v>
                </c:pt>
              </c:numCache>
            </c:numRef>
          </c:val>
        </c:ser>
        <c:ser>
          <c:idx val="8"/>
          <c:order val="8"/>
          <c:tx>
            <c:strRef>
              <c:f>INFRA.STATUS.1.1!$A$11</c:f>
              <c:strCache>
                <c:ptCount val="1"/>
                <c:pt idx="0">
                  <c:v>IN2P3-IRES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INFRA.STATUS.1.1!$B$11:$E$11</c:f>
              <c:numCache>
                <c:formatCode>General</c:formatCode>
                <c:ptCount val="4"/>
                <c:pt idx="0">
                  <c:v>1504</c:v>
                </c:pt>
                <c:pt idx="1">
                  <c:v>1504</c:v>
                </c:pt>
                <c:pt idx="2">
                  <c:v>1504</c:v>
                </c:pt>
                <c:pt idx="3">
                  <c:v>1504</c:v>
                </c:pt>
              </c:numCache>
            </c:numRef>
          </c:val>
        </c:ser>
        <c:ser>
          <c:idx val="9"/>
          <c:order val="9"/>
          <c:tx>
            <c:strRef>
              <c:f>INFRA.STATUS.1.1!$A$12</c:f>
              <c:strCache>
                <c:ptCount val="1"/>
                <c:pt idx="0">
                  <c:v>IN2P3-LAPP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INFRA.STATUS.1.1!$B$12:$E$12</c:f>
              <c:numCache>
                <c:formatCode>General</c:formatCode>
                <c:ptCount val="4"/>
                <c:pt idx="0">
                  <c:v>944</c:v>
                </c:pt>
                <c:pt idx="1">
                  <c:v>816</c:v>
                </c:pt>
                <c:pt idx="2">
                  <c:v>816</c:v>
                </c:pt>
                <c:pt idx="3">
                  <c:v>816</c:v>
                </c:pt>
              </c:numCache>
            </c:numRef>
          </c:val>
        </c:ser>
        <c:ser>
          <c:idx val="10"/>
          <c:order val="10"/>
          <c:tx>
            <c:strRef>
              <c:f>INFRA.STATUS.1.1!$A$13</c:f>
              <c:strCache>
                <c:ptCount val="1"/>
                <c:pt idx="0">
                  <c:v>IN2P3-LPC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INFRA.STATUS.1.1!$B$13:$E$13</c:f>
              <c:numCache>
                <c:formatCode>General</c:formatCode>
                <c:ptCount val="4"/>
                <c:pt idx="0">
                  <c:v>866</c:v>
                </c:pt>
                <c:pt idx="1">
                  <c:v>866</c:v>
                </c:pt>
                <c:pt idx="2">
                  <c:v>866</c:v>
                </c:pt>
                <c:pt idx="3">
                  <c:v>866</c:v>
                </c:pt>
              </c:numCache>
            </c:numRef>
          </c:val>
        </c:ser>
        <c:ser>
          <c:idx val="11"/>
          <c:order val="11"/>
          <c:tx>
            <c:strRef>
              <c:f>INFRA.STATUS.1.1!$A$14</c:f>
              <c:strCache>
                <c:ptCount val="1"/>
                <c:pt idx="0">
                  <c:v>IN2P3-LPSC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INFRA.STATUS.1.1!$B$14:$E$14</c:f>
              <c:numCache>
                <c:formatCode>General</c:formatCode>
                <c:ptCount val="4"/>
                <c:pt idx="0">
                  <c:v>640</c:v>
                </c:pt>
                <c:pt idx="1">
                  <c:v>640</c:v>
                </c:pt>
                <c:pt idx="2">
                  <c:v>640</c:v>
                </c:pt>
                <c:pt idx="3">
                  <c:v>640</c:v>
                </c:pt>
              </c:numCache>
            </c:numRef>
          </c:val>
        </c:ser>
        <c:ser>
          <c:idx val="12"/>
          <c:order val="12"/>
          <c:tx>
            <c:strRef>
              <c:f>INFRA.STATUS.1.1!$A$15</c:f>
              <c:strCache>
                <c:ptCount val="1"/>
                <c:pt idx="0">
                  <c:v>IN2P3-SUBATECH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INFRA.STATUS.1.1!$B$15:$E$15</c:f>
              <c:numCache>
                <c:formatCode>General</c:formatCode>
                <c:ptCount val="4"/>
                <c:pt idx="0">
                  <c:v>344</c:v>
                </c:pt>
                <c:pt idx="1">
                  <c:v>344</c:v>
                </c:pt>
                <c:pt idx="2">
                  <c:v>344</c:v>
                </c:pt>
                <c:pt idx="3">
                  <c:v>312</c:v>
                </c:pt>
              </c:numCache>
            </c:numRef>
          </c:val>
        </c:ser>
        <c:ser>
          <c:idx val="13"/>
          <c:order val="13"/>
          <c:tx>
            <c:strRef>
              <c:f>INFRA.STATUS.1.1!$A$16</c:f>
              <c:strCache>
                <c:ptCount val="1"/>
                <c:pt idx="0">
                  <c:v>INSU01-PARIS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INFRA.STATUS.1.1!$B$16:$E$16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</c:ser>
        <c:ser>
          <c:idx val="14"/>
          <c:order val="14"/>
          <c:tx>
            <c:strRef>
              <c:f>INFRA.STATUS.1.1!$A$17</c:f>
              <c:strCache>
                <c:ptCount val="1"/>
                <c:pt idx="0">
                  <c:v>IPSL-IPGP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INFRA.STATUS.1.1!$B$17:$E$17</c:f>
              <c:numCache>
                <c:formatCode>General</c:formatCode>
                <c:ptCount val="4"/>
                <c:pt idx="0">
                  <c:v>34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5"/>
          <c:order val="15"/>
          <c:tx>
            <c:strRef>
              <c:f>INFRA.STATUS.1.1!$A$18</c:f>
              <c:strCache>
                <c:ptCount val="1"/>
                <c:pt idx="0">
                  <c:v>M3PEC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INFRA.STATUS.1.1!$B$18:$E$18</c:f>
              <c:numCache>
                <c:formatCode>General</c:formatCode>
                <c:ptCount val="4"/>
                <c:pt idx="0">
                  <c:v>384</c:v>
                </c:pt>
                <c:pt idx="1">
                  <c:v>384</c:v>
                </c:pt>
                <c:pt idx="2">
                  <c:v>384</c:v>
                </c:pt>
                <c:pt idx="3">
                  <c:v>432</c:v>
                </c:pt>
              </c:numCache>
            </c:numRef>
          </c:val>
        </c:ser>
        <c:ser>
          <c:idx val="16"/>
          <c:order val="16"/>
          <c:tx>
            <c:strRef>
              <c:f>INFRA.STATUS.1.1!$A$19</c:f>
              <c:strCache>
                <c:ptCount val="1"/>
                <c:pt idx="0">
                  <c:v>MSFG-OPEN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INFRA.STATUS.1.1!$B$19:$E$19</c:f>
              <c:numCache>
                <c:formatCode>General</c:formatCode>
                <c:ptCount val="4"/>
                <c:pt idx="0">
                  <c:v>152</c:v>
                </c:pt>
                <c:pt idx="1">
                  <c:v>152</c:v>
                </c:pt>
                <c:pt idx="2">
                  <c:v>152</c:v>
                </c:pt>
                <c:pt idx="3">
                  <c:v>152</c:v>
                </c:pt>
              </c:numCache>
            </c:numRef>
          </c:val>
        </c:ser>
        <c:ser>
          <c:idx val="17"/>
          <c:order val="17"/>
          <c:tx>
            <c:strRef>
              <c:f>INFRA.STATUS.1.1!$A$20</c:f>
              <c:strCache>
                <c:ptCount val="1"/>
                <c:pt idx="0">
                  <c:v>OBSPM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INFRA.STATUS.1.1!$B$20:$E$20</c:f>
              <c:numCache>
                <c:formatCode>General</c:formatCode>
                <c:ptCount val="4"/>
                <c:pt idx="0">
                  <c:v>112</c:v>
                </c:pt>
                <c:pt idx="1">
                  <c:v>112</c:v>
                </c:pt>
                <c:pt idx="2">
                  <c:v>112</c:v>
                </c:pt>
                <c:pt idx="3">
                  <c:v>112</c:v>
                </c:pt>
              </c:numCache>
            </c:numRef>
          </c:val>
        </c:ser>
        <c:ser>
          <c:idx val="18"/>
          <c:order val="18"/>
          <c:tx>
            <c:strRef>
              <c:f>INFRA.STATUS.1.1!$A$21</c:f>
              <c:strCache>
                <c:ptCount val="1"/>
                <c:pt idx="0">
                  <c:v>UNIV-LILLE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INFRA.STATUS.1.1!$B$1:$E$2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INFRA.STATUS.1.1</c:v>
                  </c:pt>
                </c:lvl>
              </c:multiLvlStrCache>
            </c:multiLvlStrRef>
          </c:cat>
          <c:val>
            <c:numRef>
              <c:f>INFRA.STATUS.1.1!$B$21:$E$21</c:f>
              <c:numCache>
                <c:formatCode>General</c:formatCode>
                <c:ptCount val="4"/>
                <c:pt idx="0">
                  <c:v>428</c:v>
                </c:pt>
                <c:pt idx="1">
                  <c:v>428</c:v>
                </c:pt>
                <c:pt idx="2">
                  <c:v>630</c:v>
                </c:pt>
                <c:pt idx="3">
                  <c:v>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948224"/>
        <c:axId val="118949760"/>
      </c:areaChart>
      <c:catAx>
        <c:axId val="118948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8949760"/>
        <c:crosses val="autoZero"/>
        <c:auto val="1"/>
        <c:lblAlgn val="ctr"/>
        <c:lblOffset val="100"/>
        <c:noMultiLvlLbl val="0"/>
      </c:catAx>
      <c:valAx>
        <c:axId val="11894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89482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INFRA.STATUS.1.3!$A$3</c:f>
              <c:strCache>
                <c:ptCount val="1"/>
                <c:pt idx="0">
                  <c:v>Auvergrid</c:v>
                </c:pt>
              </c:strCache>
            </c:strRef>
          </c:tx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INFRA.STATUS.1.3!$B$3:$E$3</c:f>
              <c:numCache>
                <c:formatCode>General</c:formatCode>
                <c:ptCount val="4"/>
                <c:pt idx="0">
                  <c:v>1.7988000000000001E-2</c:v>
                </c:pt>
                <c:pt idx="1">
                  <c:v>1.7988000000000001E-2</c:v>
                </c:pt>
                <c:pt idx="2">
                  <c:v>1.7988000000000001E-2</c:v>
                </c:pt>
                <c:pt idx="3">
                  <c:v>1.7988000000000001E-2</c:v>
                </c:pt>
              </c:numCache>
            </c:numRef>
          </c:val>
        </c:ser>
        <c:ser>
          <c:idx val="1"/>
          <c:order val="1"/>
          <c:tx>
            <c:strRef>
              <c:f>INFRA.STATUS.1.3!$A$4</c:f>
              <c:strCache>
                <c:ptCount val="1"/>
                <c:pt idx="0">
                  <c:v>BRGM-ORLEANS</c:v>
                </c:pt>
              </c:strCache>
            </c:strRef>
          </c:tx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INFRA.STATUS.1.3!$B$4:$E$4</c:f>
              <c:numCache>
                <c:formatCode>General</c:formatCode>
                <c:ptCount val="4"/>
                <c:pt idx="0">
                  <c:v>9.4399999999999996E-4</c:v>
                </c:pt>
                <c:pt idx="1">
                  <c:v>9.4399999999999996E-4</c:v>
                </c:pt>
                <c:pt idx="2">
                  <c:v>9.4399999999999996E-4</c:v>
                </c:pt>
                <c:pt idx="3">
                  <c:v>9.4399999999999996E-4</c:v>
                </c:pt>
              </c:numCache>
            </c:numRef>
          </c:val>
        </c:ser>
        <c:ser>
          <c:idx val="2"/>
          <c:order val="2"/>
          <c:tx>
            <c:strRef>
              <c:f>INFRA.STATUS.1.3!$A$5</c:f>
              <c:strCache>
                <c:ptCount val="1"/>
                <c:pt idx="0">
                  <c:v>GRIF</c:v>
                </c:pt>
              </c:strCache>
            </c:strRef>
          </c:tx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INFRA.STATUS.1.3!$B$5:$E$5</c:f>
              <c:numCache>
                <c:formatCode>General</c:formatCode>
                <c:ptCount val="4"/>
                <c:pt idx="0">
                  <c:v>2.656002</c:v>
                </c:pt>
                <c:pt idx="1">
                  <c:v>2.656002</c:v>
                </c:pt>
                <c:pt idx="2">
                  <c:v>3.35</c:v>
                </c:pt>
                <c:pt idx="3">
                  <c:v>3.35</c:v>
                </c:pt>
              </c:numCache>
            </c:numRef>
          </c:val>
        </c:ser>
        <c:ser>
          <c:idx val="3"/>
          <c:order val="3"/>
          <c:tx>
            <c:strRef>
              <c:f>INFRA.STATUS.1.3!$A$6</c:f>
              <c:strCache>
                <c:ptCount val="1"/>
                <c:pt idx="0">
                  <c:v>IBCP-GBIO</c:v>
                </c:pt>
              </c:strCache>
            </c:strRef>
          </c:tx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INFRA.STATUS.1.3!$B$6:$E$6</c:f>
              <c:numCache>
                <c:formatCode>General</c:formatCode>
                <c:ptCount val="4"/>
                <c:pt idx="0">
                  <c:v>1.3010000000000001E-2</c:v>
                </c:pt>
                <c:pt idx="1">
                  <c:v>1.3010000000000001E-2</c:v>
                </c:pt>
                <c:pt idx="2">
                  <c:v>1.3010000000000001E-2</c:v>
                </c:pt>
                <c:pt idx="3">
                  <c:v>1.3010000000000001E-2</c:v>
                </c:pt>
              </c:numCache>
            </c:numRef>
          </c:val>
        </c:ser>
        <c:ser>
          <c:idx val="4"/>
          <c:order val="4"/>
          <c:tx>
            <c:strRef>
              <c:f>INFRA.STATUS.1.3!$A$7</c:f>
              <c:strCache>
                <c:ptCount val="1"/>
                <c:pt idx="0">
                  <c:v>IN2P3-CC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INFRA.STATUS.1.3!$B$7:$E$7</c:f>
              <c:numCache>
                <c:formatCode>General</c:formatCode>
                <c:ptCount val="4"/>
                <c:pt idx="0">
                  <c:v>6.2888010000000003</c:v>
                </c:pt>
                <c:pt idx="1">
                  <c:v>6.2888010000000003</c:v>
                </c:pt>
                <c:pt idx="2">
                  <c:v>8.0790389999999999</c:v>
                </c:pt>
                <c:pt idx="3">
                  <c:v>8.0790389999999999</c:v>
                </c:pt>
              </c:numCache>
            </c:numRef>
          </c:val>
        </c:ser>
        <c:ser>
          <c:idx val="5"/>
          <c:order val="5"/>
          <c:tx>
            <c:strRef>
              <c:f>INFRA.STATUS.1.3!$A$8</c:f>
              <c:strCache>
                <c:ptCount val="1"/>
                <c:pt idx="0">
                  <c:v>IN2P3-CC-T2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INFRA.STATUS.1.3!$B$8:$E$8</c:f>
              <c:numCache>
                <c:formatCode>General</c:formatCode>
                <c:ptCount val="4"/>
                <c:pt idx="0">
                  <c:v>0.250691</c:v>
                </c:pt>
                <c:pt idx="1">
                  <c:v>0.250691</c:v>
                </c:pt>
                <c:pt idx="2">
                  <c:v>0.250691</c:v>
                </c:pt>
                <c:pt idx="3">
                  <c:v>0.250691</c:v>
                </c:pt>
              </c:numCache>
            </c:numRef>
          </c:val>
        </c:ser>
        <c:ser>
          <c:idx val="6"/>
          <c:order val="6"/>
          <c:tx>
            <c:strRef>
              <c:f>INFRA.STATUS.1.3!$A$9</c:f>
              <c:strCache>
                <c:ptCount val="1"/>
                <c:pt idx="0">
                  <c:v>IN2P3-CPPM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INFRA.STATUS.1.3!$B$9:$E$9</c:f>
              <c:numCache>
                <c:formatCode>General</c:formatCode>
                <c:ptCount val="4"/>
                <c:pt idx="0">
                  <c:v>0.36939499999999997</c:v>
                </c:pt>
                <c:pt idx="1">
                  <c:v>0.41399999999999998</c:v>
                </c:pt>
                <c:pt idx="2">
                  <c:v>0.41399999999999998</c:v>
                </c:pt>
                <c:pt idx="3">
                  <c:v>0.48599999999999999</c:v>
                </c:pt>
              </c:numCache>
            </c:numRef>
          </c:val>
        </c:ser>
        <c:ser>
          <c:idx val="7"/>
          <c:order val="7"/>
          <c:tx>
            <c:strRef>
              <c:f>INFRA.STATUS.1.3!$A$10</c:f>
              <c:strCache>
                <c:ptCount val="1"/>
                <c:pt idx="0">
                  <c:v>IN2P3-IPNL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INFRA.STATUS.1.3!$B$10:$E$10</c:f>
              <c:numCache>
                <c:formatCode>General</c:formatCode>
                <c:ptCount val="4"/>
                <c:pt idx="0">
                  <c:v>0.118521</c:v>
                </c:pt>
                <c:pt idx="1">
                  <c:v>0.118521</c:v>
                </c:pt>
                <c:pt idx="2">
                  <c:v>0.118521</c:v>
                </c:pt>
                <c:pt idx="3">
                  <c:v>0.44045000000000001</c:v>
                </c:pt>
              </c:numCache>
            </c:numRef>
          </c:val>
        </c:ser>
        <c:ser>
          <c:idx val="8"/>
          <c:order val="8"/>
          <c:tx>
            <c:strRef>
              <c:f>INFRA.STATUS.1.3!$A$11</c:f>
              <c:strCache>
                <c:ptCount val="1"/>
                <c:pt idx="0">
                  <c:v>IN2P3-IRES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INFRA.STATUS.1.3!$B$11:$E$11</c:f>
              <c:numCache>
                <c:formatCode>General</c:formatCode>
                <c:ptCount val="4"/>
                <c:pt idx="0">
                  <c:v>0.62319899999999995</c:v>
                </c:pt>
                <c:pt idx="1">
                  <c:v>0.62319899999999995</c:v>
                </c:pt>
                <c:pt idx="2">
                  <c:v>0.62319899999999995</c:v>
                </c:pt>
                <c:pt idx="3">
                  <c:v>0.99739999999999995</c:v>
                </c:pt>
              </c:numCache>
            </c:numRef>
          </c:val>
        </c:ser>
        <c:ser>
          <c:idx val="9"/>
          <c:order val="9"/>
          <c:tx>
            <c:strRef>
              <c:f>INFRA.STATUS.1.3!$A$12</c:f>
              <c:strCache>
                <c:ptCount val="1"/>
                <c:pt idx="0">
                  <c:v>IN2P3-LAPP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INFRA.STATUS.1.3!$B$12:$E$12</c:f>
              <c:numCache>
                <c:formatCode>General</c:formatCode>
                <c:ptCount val="4"/>
                <c:pt idx="0">
                  <c:v>0.42370799999999997</c:v>
                </c:pt>
                <c:pt idx="1">
                  <c:v>0.42370799999999997</c:v>
                </c:pt>
                <c:pt idx="2">
                  <c:v>0.42370799999999997</c:v>
                </c:pt>
                <c:pt idx="3">
                  <c:v>0.42370799999999997</c:v>
                </c:pt>
              </c:numCache>
            </c:numRef>
          </c:val>
        </c:ser>
        <c:ser>
          <c:idx val="10"/>
          <c:order val="10"/>
          <c:tx>
            <c:strRef>
              <c:f>INFRA.STATUS.1.3!$A$13</c:f>
              <c:strCache>
                <c:ptCount val="1"/>
                <c:pt idx="0">
                  <c:v>IN2P3-LPC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INFRA.STATUS.1.3!$B$13:$E$13</c:f>
              <c:numCache>
                <c:formatCode>General</c:formatCode>
                <c:ptCount val="4"/>
                <c:pt idx="0">
                  <c:v>0.57467100000000004</c:v>
                </c:pt>
                <c:pt idx="1">
                  <c:v>0.57467100000000004</c:v>
                </c:pt>
                <c:pt idx="2">
                  <c:v>0.61025300000000005</c:v>
                </c:pt>
                <c:pt idx="3">
                  <c:v>0.61025300000000005</c:v>
                </c:pt>
              </c:numCache>
            </c:numRef>
          </c:val>
        </c:ser>
        <c:ser>
          <c:idx val="11"/>
          <c:order val="11"/>
          <c:tx>
            <c:strRef>
              <c:f>INFRA.STATUS.1.3!$A$14</c:f>
              <c:strCache>
                <c:ptCount val="1"/>
                <c:pt idx="0">
                  <c:v>IN2P3-LPSC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INFRA.STATUS.1.3!$B$14:$E$14</c:f>
              <c:numCache>
                <c:formatCode>General</c:formatCode>
                <c:ptCount val="4"/>
                <c:pt idx="0">
                  <c:v>0.45413599999999998</c:v>
                </c:pt>
                <c:pt idx="1">
                  <c:v>0.45413599999999998</c:v>
                </c:pt>
                <c:pt idx="2">
                  <c:v>0.45413599999999998</c:v>
                </c:pt>
                <c:pt idx="3">
                  <c:v>0.52334000000000003</c:v>
                </c:pt>
              </c:numCache>
            </c:numRef>
          </c:val>
        </c:ser>
        <c:ser>
          <c:idx val="12"/>
          <c:order val="12"/>
          <c:tx>
            <c:strRef>
              <c:f>INFRA.STATUS.1.3!$A$15</c:f>
              <c:strCache>
                <c:ptCount val="1"/>
                <c:pt idx="0">
                  <c:v>IN2P3-SUBATECH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INFRA.STATUS.1.3!$B$15:$E$15</c:f>
              <c:numCache>
                <c:formatCode>General</c:formatCode>
                <c:ptCount val="4"/>
                <c:pt idx="0">
                  <c:v>0.29720299999999999</c:v>
                </c:pt>
                <c:pt idx="1">
                  <c:v>0.29720299999999999</c:v>
                </c:pt>
                <c:pt idx="2">
                  <c:v>0.29720299999999999</c:v>
                </c:pt>
                <c:pt idx="3">
                  <c:v>0.29720299999999999</c:v>
                </c:pt>
              </c:numCache>
            </c:numRef>
          </c:val>
        </c:ser>
        <c:ser>
          <c:idx val="13"/>
          <c:order val="13"/>
          <c:tx>
            <c:strRef>
              <c:f>INFRA.STATUS.1.3!$A$16</c:f>
              <c:strCache>
                <c:ptCount val="1"/>
                <c:pt idx="0">
                  <c:v>INSU01-PARIS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INFRA.STATUS.1.3!$B$16:$E$16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1E-3</c:v>
                </c:pt>
                <c:pt idx="3">
                  <c:v>1E-3</c:v>
                </c:pt>
              </c:numCache>
            </c:numRef>
          </c:val>
        </c:ser>
        <c:ser>
          <c:idx val="14"/>
          <c:order val="14"/>
          <c:tx>
            <c:strRef>
              <c:f>INFRA.STATUS.1.3!$A$17</c:f>
              <c:strCache>
                <c:ptCount val="1"/>
                <c:pt idx="0">
                  <c:v>IPSL-IPGP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INFRA.STATUS.1.3!$B$17:$E$17</c:f>
              <c:numCache>
                <c:formatCode>General</c:formatCode>
                <c:ptCount val="4"/>
                <c:pt idx="0">
                  <c:v>0</c:v>
                </c:pt>
                <c:pt idx="1">
                  <c:v>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5"/>
          <c:order val="15"/>
          <c:tx>
            <c:strRef>
              <c:f>INFRA.STATUS.1.3!$A$18</c:f>
              <c:strCache>
                <c:ptCount val="1"/>
                <c:pt idx="0">
                  <c:v>M3PEC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INFRA.STATUS.1.3!$B$18:$E$18</c:f>
              <c:numCache>
                <c:formatCode>General</c:formatCode>
                <c:ptCount val="4"/>
                <c:pt idx="0">
                  <c:v>7.9476000000000005E-2</c:v>
                </c:pt>
                <c:pt idx="1">
                  <c:v>7.9476000000000005E-2</c:v>
                </c:pt>
                <c:pt idx="2">
                  <c:v>7.9476000000000005E-2</c:v>
                </c:pt>
                <c:pt idx="3">
                  <c:v>7.9476000000000005E-2</c:v>
                </c:pt>
              </c:numCache>
            </c:numRef>
          </c:val>
        </c:ser>
        <c:ser>
          <c:idx val="16"/>
          <c:order val="16"/>
          <c:tx>
            <c:strRef>
              <c:f>INFRA.STATUS.1.3!$A$19</c:f>
              <c:strCache>
                <c:ptCount val="1"/>
                <c:pt idx="0">
                  <c:v>MSFG-OPEN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INFRA.STATUS.1.3!$B$19:$E$19</c:f>
              <c:numCache>
                <c:formatCode>General</c:formatCode>
                <c:ptCount val="4"/>
                <c:pt idx="0">
                  <c:v>1.0822999999999999E-2</c:v>
                </c:pt>
                <c:pt idx="1">
                  <c:v>1.0822999999999999E-2</c:v>
                </c:pt>
                <c:pt idx="2">
                  <c:v>1.0822999999999999E-2</c:v>
                </c:pt>
                <c:pt idx="3">
                  <c:v>1.0822999999999999E-2</c:v>
                </c:pt>
              </c:numCache>
            </c:numRef>
          </c:val>
        </c:ser>
        <c:ser>
          <c:idx val="17"/>
          <c:order val="17"/>
          <c:tx>
            <c:strRef>
              <c:f>INFRA.STATUS.1.3!$A$20</c:f>
              <c:strCache>
                <c:ptCount val="1"/>
                <c:pt idx="0">
                  <c:v>OBSPM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INFRA.STATUS.1.3!$B$20:$E$20</c:f>
              <c:numCache>
                <c:formatCode>General</c:formatCode>
                <c:ptCount val="4"/>
                <c:pt idx="0">
                  <c:v>1.1646E-2</c:v>
                </c:pt>
                <c:pt idx="1">
                  <c:v>1.1646E-2</c:v>
                </c:pt>
                <c:pt idx="2">
                  <c:v>1.1646E-2</c:v>
                </c:pt>
                <c:pt idx="3">
                  <c:v>1.1646E-2</c:v>
                </c:pt>
              </c:numCache>
            </c:numRef>
          </c:val>
        </c:ser>
        <c:ser>
          <c:idx val="18"/>
          <c:order val="18"/>
          <c:tx>
            <c:strRef>
              <c:f>INFRA.STATUS.1.3!$A$21</c:f>
              <c:strCache>
                <c:ptCount val="1"/>
                <c:pt idx="0">
                  <c:v>UNIV-LILLE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INFRA.STATUS.1.3!$B$1:$E$2</c:f>
              <c:multiLvlStrCache>
                <c:ptCount val="4"/>
                <c:lvl>
                  <c:pt idx="0">
                    <c:v>avr-11</c:v>
                  </c:pt>
                  <c:pt idx="1">
                    <c:v>juil-11</c:v>
                  </c:pt>
                  <c:pt idx="2">
                    <c:v>oct-11</c:v>
                  </c:pt>
                  <c:pt idx="3">
                    <c:v>janv-12</c:v>
                  </c:pt>
                </c:lvl>
                <c:lvl>
                  <c:pt idx="0">
                    <c:v>INFRA.STATUS.1.3</c:v>
                  </c:pt>
                </c:lvl>
              </c:multiLvlStrCache>
            </c:multiLvlStrRef>
          </c:cat>
          <c:val>
            <c:numRef>
              <c:f>INFRA.STATUS.1.3!$B$21:$E$21</c:f>
              <c:numCache>
                <c:formatCode>General</c:formatCode>
                <c:ptCount val="4"/>
                <c:pt idx="0">
                  <c:v>0.118107</c:v>
                </c:pt>
                <c:pt idx="1">
                  <c:v>0.118107</c:v>
                </c:pt>
                <c:pt idx="2">
                  <c:v>0.118107</c:v>
                </c:pt>
                <c:pt idx="3">
                  <c:v>0.118107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82368"/>
        <c:axId val="119100544"/>
      </c:areaChart>
      <c:catAx>
        <c:axId val="1190823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9100544"/>
        <c:crosses val="autoZero"/>
        <c:auto val="1"/>
        <c:lblAlgn val="ctr"/>
        <c:lblOffset val="100"/>
        <c:noMultiLvlLbl val="0"/>
      </c:catAx>
      <c:valAx>
        <c:axId val="11910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9082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Normalized CPU </a:t>
            </a:r>
            <a:r>
              <a:rPr lang="en-US" sz="1100" dirty="0"/>
              <a:t>time (</a:t>
            </a:r>
            <a:r>
              <a:rPr lang="en-US" sz="1100" dirty="0" smtClean="0"/>
              <a:t>HEPSPEC06.hour)</a:t>
            </a:r>
          </a:p>
          <a:p>
            <a:pPr>
              <a:defRPr/>
            </a:pPr>
            <a:r>
              <a:rPr lang="en-US" sz="1100" dirty="0" smtClean="0"/>
              <a:t>per </a:t>
            </a:r>
            <a:r>
              <a:rPr lang="en-US" sz="1100" dirty="0"/>
              <a:t>quarter since Q1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'Normalised CPU Time (HEPSPEC06)'!$A$32</c:f>
              <c:strCache>
                <c:ptCount val="1"/>
                <c:pt idx="0">
                  <c:v>CPU time (HEPSPEC06.hour) per quarter since Q1</c:v>
                </c:pt>
              </c:strCache>
            </c:strRef>
          </c:tx>
          <c:marker>
            <c:symbol val="none"/>
          </c:marker>
          <c:cat>
            <c:strRef>
              <c:f>'Normalised CPU Time (HEPSPEC06)'!$B$31:$H$31</c:f>
              <c:strCache>
                <c:ptCount val="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</c:strCache>
            </c:strRef>
          </c:cat>
          <c:val>
            <c:numRef>
              <c:f>'Normalised CPU Time (HEPSPEC06)'!$B$32:$H$32</c:f>
              <c:numCache>
                <c:formatCode>General</c:formatCode>
                <c:ptCount val="7"/>
                <c:pt idx="0">
                  <c:v>161290252</c:v>
                </c:pt>
                <c:pt idx="1">
                  <c:v>194458080</c:v>
                </c:pt>
                <c:pt idx="2">
                  <c:v>221022540</c:v>
                </c:pt>
                <c:pt idx="3">
                  <c:v>248807068</c:v>
                </c:pt>
                <c:pt idx="4">
                  <c:v>270552312</c:v>
                </c:pt>
                <c:pt idx="5">
                  <c:v>308409628</c:v>
                </c:pt>
                <c:pt idx="6">
                  <c:v>349356492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28832"/>
        <c:axId val="119130368"/>
      </c:lineChart>
      <c:catAx>
        <c:axId val="11912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30368"/>
        <c:crosses val="autoZero"/>
        <c:auto val="1"/>
        <c:lblAlgn val="ctr"/>
        <c:lblOffset val="100"/>
        <c:noMultiLvlLbl val="0"/>
      </c:catAx>
      <c:valAx>
        <c:axId val="11913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2883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30706344015694"/>
          <c:y val="5.1400554097404488E-2"/>
          <c:w val="0.6577724761426418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'France vs EGI'!$J$16</c:f>
              <c:strCache>
                <c:ptCount val="1"/>
                <c:pt idx="0">
                  <c:v>% Used</c:v>
                </c:pt>
              </c:strCache>
            </c:strRef>
          </c:tx>
          <c:marker>
            <c:symbol val="none"/>
          </c:marker>
          <c:cat>
            <c:strRef>
              <c:f>'France vs EGI'!$K$15:$O$15</c:f>
              <c:strCache>
                <c:ptCount val="5"/>
                <c:pt idx="0">
                  <c:v>Q3</c:v>
                </c:pt>
                <c:pt idx="1">
                  <c:v>Q4</c:v>
                </c:pt>
                <c:pt idx="2">
                  <c:v>Q5</c:v>
                </c:pt>
                <c:pt idx="3">
                  <c:v>Q6</c:v>
                </c:pt>
                <c:pt idx="4">
                  <c:v>Q7</c:v>
                </c:pt>
              </c:strCache>
            </c:strRef>
          </c:cat>
          <c:val>
            <c:numRef>
              <c:f>'France vs EGI'!$K$16:$O$16</c:f>
              <c:numCache>
                <c:formatCode>General</c:formatCode>
                <c:ptCount val="5"/>
                <c:pt idx="0">
                  <c:v>14.05</c:v>
                </c:pt>
                <c:pt idx="1">
                  <c:v>14.78</c:v>
                </c:pt>
                <c:pt idx="2">
                  <c:v>13.62</c:v>
                </c:pt>
                <c:pt idx="3">
                  <c:v>14.93</c:v>
                </c:pt>
                <c:pt idx="4">
                  <c:v>14.53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'France vs EGI'!$J$17</c:f>
              <c:strCache>
                <c:ptCount val="1"/>
                <c:pt idx="0">
                  <c:v>% Available</c:v>
                </c:pt>
              </c:strCache>
            </c:strRef>
          </c:tx>
          <c:marker>
            <c:symbol val="none"/>
          </c:marker>
          <c:cat>
            <c:strRef>
              <c:f>'France vs EGI'!$K$15:$O$15</c:f>
              <c:strCache>
                <c:ptCount val="5"/>
                <c:pt idx="0">
                  <c:v>Q3</c:v>
                </c:pt>
                <c:pt idx="1">
                  <c:v>Q4</c:v>
                </c:pt>
                <c:pt idx="2">
                  <c:v>Q5</c:v>
                </c:pt>
                <c:pt idx="3">
                  <c:v>Q6</c:v>
                </c:pt>
                <c:pt idx="4">
                  <c:v>Q7</c:v>
                </c:pt>
              </c:strCache>
            </c:strRef>
          </c:cat>
          <c:val>
            <c:numRef>
              <c:f>'France vs EGI'!$K$17:$O$17</c:f>
              <c:numCache>
                <c:formatCode>General</c:formatCode>
                <c:ptCount val="5"/>
                <c:pt idx="0">
                  <c:v>11.49</c:v>
                </c:pt>
                <c:pt idx="1">
                  <c:v>11.76</c:v>
                </c:pt>
                <c:pt idx="2">
                  <c:v>11.54</c:v>
                </c:pt>
                <c:pt idx="3">
                  <c:v>10.46</c:v>
                </c:pt>
                <c:pt idx="4">
                  <c:v>10.27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30816"/>
        <c:axId val="138532352"/>
      </c:lineChart>
      <c:catAx>
        <c:axId val="13853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532352"/>
        <c:crosses val="autoZero"/>
        <c:auto val="1"/>
        <c:lblAlgn val="ctr"/>
        <c:lblOffset val="100"/>
        <c:noMultiLvlLbl val="0"/>
      </c:catAx>
      <c:valAx>
        <c:axId val="1385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3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95373786355141"/>
          <c:y val="0.6523939195100612"/>
          <c:w val="0.21223687664041996"/>
          <c:h val="0.1674343832020997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'vulnerabilities EGI'!$B$1</c:f>
              <c:strCache>
                <c:ptCount val="1"/>
                <c:pt idx="0">
                  <c:v>CVE-2010-3081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EGI'!$B$2:$B$138</c:f>
              <c:numCache>
                <c:formatCode>General</c:formatCode>
                <c:ptCount val="13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4</c:v>
                </c:pt>
                <c:pt idx="57">
                  <c:v>4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1</c:v>
                </c:pt>
                <c:pt idx="75">
                  <c:v>3</c:v>
                </c:pt>
                <c:pt idx="76">
                  <c:v>4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2</c:v>
                </c:pt>
                <c:pt idx="96">
                  <c:v>3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1"/>
          <c:order val="1"/>
          <c:tx>
            <c:strRef>
              <c:f>'vulnerabilities EGI'!$C$1</c:f>
              <c:strCache>
                <c:ptCount val="1"/>
                <c:pt idx="0">
                  <c:v>CVE-2010-3847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EGI'!$C$2:$C$138</c:f>
              <c:numCache>
                <c:formatCode>General</c:formatCode>
                <c:ptCount val="137"/>
                <c:pt idx="0">
                  <c:v>21</c:v>
                </c:pt>
                <c:pt idx="1">
                  <c:v>22</c:v>
                </c:pt>
                <c:pt idx="2">
                  <c:v>19</c:v>
                </c:pt>
                <c:pt idx="3">
                  <c:v>17</c:v>
                </c:pt>
                <c:pt idx="4">
                  <c:v>12</c:v>
                </c:pt>
                <c:pt idx="5">
                  <c:v>13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17</c:v>
                </c:pt>
                <c:pt idx="10">
                  <c:v>20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24</c:v>
                </c:pt>
                <c:pt idx="17">
                  <c:v>23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17</c:v>
                </c:pt>
                <c:pt idx="22">
                  <c:v>19</c:v>
                </c:pt>
                <c:pt idx="23">
                  <c:v>20</c:v>
                </c:pt>
                <c:pt idx="24">
                  <c:v>19</c:v>
                </c:pt>
                <c:pt idx="25">
                  <c:v>20</c:v>
                </c:pt>
                <c:pt idx="26">
                  <c:v>20</c:v>
                </c:pt>
                <c:pt idx="27">
                  <c:v>21</c:v>
                </c:pt>
                <c:pt idx="28">
                  <c:v>21</c:v>
                </c:pt>
                <c:pt idx="29">
                  <c:v>25</c:v>
                </c:pt>
                <c:pt idx="30">
                  <c:v>21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26</c:v>
                </c:pt>
                <c:pt idx="36">
                  <c:v>18</c:v>
                </c:pt>
                <c:pt idx="37">
                  <c:v>17</c:v>
                </c:pt>
                <c:pt idx="38">
                  <c:v>17</c:v>
                </c:pt>
                <c:pt idx="39">
                  <c:v>22</c:v>
                </c:pt>
                <c:pt idx="40">
                  <c:v>20</c:v>
                </c:pt>
                <c:pt idx="41">
                  <c:v>23</c:v>
                </c:pt>
                <c:pt idx="42">
                  <c:v>22</c:v>
                </c:pt>
                <c:pt idx="43">
                  <c:v>22</c:v>
                </c:pt>
                <c:pt idx="44">
                  <c:v>18</c:v>
                </c:pt>
                <c:pt idx="45">
                  <c:v>14</c:v>
                </c:pt>
                <c:pt idx="46">
                  <c:v>16</c:v>
                </c:pt>
                <c:pt idx="47">
                  <c:v>16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20</c:v>
                </c:pt>
                <c:pt idx="52">
                  <c:v>20</c:v>
                </c:pt>
                <c:pt idx="53">
                  <c:v>14</c:v>
                </c:pt>
                <c:pt idx="54">
                  <c:v>15</c:v>
                </c:pt>
                <c:pt idx="55">
                  <c:v>16</c:v>
                </c:pt>
                <c:pt idx="56">
                  <c:v>17</c:v>
                </c:pt>
                <c:pt idx="57">
                  <c:v>17</c:v>
                </c:pt>
                <c:pt idx="58">
                  <c:v>15</c:v>
                </c:pt>
                <c:pt idx="59">
                  <c:v>20</c:v>
                </c:pt>
                <c:pt idx="60">
                  <c:v>21</c:v>
                </c:pt>
                <c:pt idx="61">
                  <c:v>21</c:v>
                </c:pt>
                <c:pt idx="62">
                  <c:v>20</c:v>
                </c:pt>
                <c:pt idx="63">
                  <c:v>21</c:v>
                </c:pt>
                <c:pt idx="64">
                  <c:v>19</c:v>
                </c:pt>
                <c:pt idx="65">
                  <c:v>13</c:v>
                </c:pt>
                <c:pt idx="66">
                  <c:v>20</c:v>
                </c:pt>
                <c:pt idx="67">
                  <c:v>14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15</c:v>
                </c:pt>
                <c:pt idx="72">
                  <c:v>21</c:v>
                </c:pt>
                <c:pt idx="73">
                  <c:v>25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20</c:v>
                </c:pt>
                <c:pt idx="78">
                  <c:v>18</c:v>
                </c:pt>
                <c:pt idx="79">
                  <c:v>0</c:v>
                </c:pt>
                <c:pt idx="80">
                  <c:v>0</c:v>
                </c:pt>
                <c:pt idx="81">
                  <c:v>30</c:v>
                </c:pt>
                <c:pt idx="82">
                  <c:v>38</c:v>
                </c:pt>
                <c:pt idx="83">
                  <c:v>44</c:v>
                </c:pt>
                <c:pt idx="84">
                  <c:v>49</c:v>
                </c:pt>
                <c:pt idx="85">
                  <c:v>51</c:v>
                </c:pt>
                <c:pt idx="86">
                  <c:v>55</c:v>
                </c:pt>
                <c:pt idx="87">
                  <c:v>62</c:v>
                </c:pt>
                <c:pt idx="88">
                  <c:v>63</c:v>
                </c:pt>
                <c:pt idx="89">
                  <c:v>65</c:v>
                </c:pt>
                <c:pt idx="90">
                  <c:v>64</c:v>
                </c:pt>
                <c:pt idx="91">
                  <c:v>63</c:v>
                </c:pt>
                <c:pt idx="92">
                  <c:v>63</c:v>
                </c:pt>
                <c:pt idx="93">
                  <c:v>65</c:v>
                </c:pt>
                <c:pt idx="94">
                  <c:v>60</c:v>
                </c:pt>
                <c:pt idx="95">
                  <c:v>58</c:v>
                </c:pt>
                <c:pt idx="96">
                  <c:v>55</c:v>
                </c:pt>
                <c:pt idx="97">
                  <c:v>52</c:v>
                </c:pt>
                <c:pt idx="98">
                  <c:v>53</c:v>
                </c:pt>
                <c:pt idx="99">
                  <c:v>48</c:v>
                </c:pt>
                <c:pt idx="100">
                  <c:v>48</c:v>
                </c:pt>
                <c:pt idx="101">
                  <c:v>46</c:v>
                </c:pt>
                <c:pt idx="102">
                  <c:v>46</c:v>
                </c:pt>
                <c:pt idx="103">
                  <c:v>41</c:v>
                </c:pt>
                <c:pt idx="104">
                  <c:v>37</c:v>
                </c:pt>
                <c:pt idx="105">
                  <c:v>35</c:v>
                </c:pt>
                <c:pt idx="106">
                  <c:v>33</c:v>
                </c:pt>
                <c:pt idx="107">
                  <c:v>29</c:v>
                </c:pt>
                <c:pt idx="108">
                  <c:v>27</c:v>
                </c:pt>
                <c:pt idx="109">
                  <c:v>25</c:v>
                </c:pt>
                <c:pt idx="110">
                  <c:v>24</c:v>
                </c:pt>
                <c:pt idx="111">
                  <c:v>20</c:v>
                </c:pt>
                <c:pt idx="112">
                  <c:v>19</c:v>
                </c:pt>
                <c:pt idx="113">
                  <c:v>30</c:v>
                </c:pt>
                <c:pt idx="114">
                  <c:v>33</c:v>
                </c:pt>
                <c:pt idx="115">
                  <c:v>34</c:v>
                </c:pt>
                <c:pt idx="116">
                  <c:v>38</c:v>
                </c:pt>
                <c:pt idx="117">
                  <c:v>40</c:v>
                </c:pt>
                <c:pt idx="118">
                  <c:v>39</c:v>
                </c:pt>
                <c:pt idx="119">
                  <c:v>43</c:v>
                </c:pt>
                <c:pt idx="120">
                  <c:v>42</c:v>
                </c:pt>
                <c:pt idx="121">
                  <c:v>42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33</c:v>
                </c:pt>
                <c:pt idx="126">
                  <c:v>30</c:v>
                </c:pt>
                <c:pt idx="127">
                  <c:v>29</c:v>
                </c:pt>
                <c:pt idx="128">
                  <c:v>28</c:v>
                </c:pt>
                <c:pt idx="129">
                  <c:v>29</c:v>
                </c:pt>
                <c:pt idx="130">
                  <c:v>31</c:v>
                </c:pt>
                <c:pt idx="131">
                  <c:v>28</c:v>
                </c:pt>
                <c:pt idx="132">
                  <c:v>28</c:v>
                </c:pt>
                <c:pt idx="133">
                  <c:v>26</c:v>
                </c:pt>
                <c:pt idx="134">
                  <c:v>27</c:v>
                </c:pt>
                <c:pt idx="135">
                  <c:v>31</c:v>
                </c:pt>
                <c:pt idx="136">
                  <c:v>31</c:v>
                </c:pt>
              </c:numCache>
            </c:numRef>
          </c:val>
        </c:ser>
        <c:ser>
          <c:idx val="2"/>
          <c:order val="2"/>
          <c:tx>
            <c:strRef>
              <c:f>'vulnerabilities EGI'!$D$1</c:f>
              <c:strCache>
                <c:ptCount val="1"/>
                <c:pt idx="0">
                  <c:v>CVE-2010-3856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EGI'!$D$2:$D$138</c:f>
              <c:numCache>
                <c:formatCode>General</c:formatCode>
                <c:ptCount val="137"/>
                <c:pt idx="0">
                  <c:v>21</c:v>
                </c:pt>
                <c:pt idx="1">
                  <c:v>22</c:v>
                </c:pt>
                <c:pt idx="2">
                  <c:v>19</c:v>
                </c:pt>
                <c:pt idx="3">
                  <c:v>17</c:v>
                </c:pt>
                <c:pt idx="4">
                  <c:v>12</c:v>
                </c:pt>
                <c:pt idx="5">
                  <c:v>13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17</c:v>
                </c:pt>
                <c:pt idx="10">
                  <c:v>20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24</c:v>
                </c:pt>
                <c:pt idx="17">
                  <c:v>23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17</c:v>
                </c:pt>
                <c:pt idx="22">
                  <c:v>19</c:v>
                </c:pt>
                <c:pt idx="23">
                  <c:v>20</c:v>
                </c:pt>
                <c:pt idx="24">
                  <c:v>19</c:v>
                </c:pt>
                <c:pt idx="25">
                  <c:v>20</c:v>
                </c:pt>
                <c:pt idx="26">
                  <c:v>20</c:v>
                </c:pt>
                <c:pt idx="27">
                  <c:v>21</c:v>
                </c:pt>
                <c:pt idx="28">
                  <c:v>21</c:v>
                </c:pt>
                <c:pt idx="29">
                  <c:v>25</c:v>
                </c:pt>
                <c:pt idx="30">
                  <c:v>21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26</c:v>
                </c:pt>
                <c:pt idx="36">
                  <c:v>18</c:v>
                </c:pt>
                <c:pt idx="37">
                  <c:v>17</c:v>
                </c:pt>
                <c:pt idx="38">
                  <c:v>17</c:v>
                </c:pt>
                <c:pt idx="39">
                  <c:v>22</c:v>
                </c:pt>
                <c:pt idx="40">
                  <c:v>20</c:v>
                </c:pt>
                <c:pt idx="41">
                  <c:v>23</c:v>
                </c:pt>
                <c:pt idx="42">
                  <c:v>22</c:v>
                </c:pt>
                <c:pt idx="43">
                  <c:v>22</c:v>
                </c:pt>
                <c:pt idx="44">
                  <c:v>18</c:v>
                </c:pt>
                <c:pt idx="45">
                  <c:v>14</c:v>
                </c:pt>
                <c:pt idx="46">
                  <c:v>16</c:v>
                </c:pt>
                <c:pt idx="47">
                  <c:v>16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20</c:v>
                </c:pt>
                <c:pt idx="52">
                  <c:v>20</c:v>
                </c:pt>
                <c:pt idx="53">
                  <c:v>14</c:v>
                </c:pt>
                <c:pt idx="54">
                  <c:v>15</c:v>
                </c:pt>
                <c:pt idx="55">
                  <c:v>16</c:v>
                </c:pt>
                <c:pt idx="56">
                  <c:v>17</c:v>
                </c:pt>
                <c:pt idx="57">
                  <c:v>17</c:v>
                </c:pt>
                <c:pt idx="58">
                  <c:v>15</c:v>
                </c:pt>
                <c:pt idx="59">
                  <c:v>20</c:v>
                </c:pt>
                <c:pt idx="60">
                  <c:v>21</c:v>
                </c:pt>
                <c:pt idx="61">
                  <c:v>21</c:v>
                </c:pt>
                <c:pt idx="62">
                  <c:v>20</c:v>
                </c:pt>
                <c:pt idx="63">
                  <c:v>21</c:v>
                </c:pt>
                <c:pt idx="64">
                  <c:v>19</c:v>
                </c:pt>
                <c:pt idx="65">
                  <c:v>13</c:v>
                </c:pt>
                <c:pt idx="66">
                  <c:v>20</c:v>
                </c:pt>
                <c:pt idx="67">
                  <c:v>14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15</c:v>
                </c:pt>
                <c:pt idx="72">
                  <c:v>21</c:v>
                </c:pt>
                <c:pt idx="73">
                  <c:v>25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20</c:v>
                </c:pt>
                <c:pt idx="78">
                  <c:v>18</c:v>
                </c:pt>
                <c:pt idx="79">
                  <c:v>0</c:v>
                </c:pt>
                <c:pt idx="80">
                  <c:v>0</c:v>
                </c:pt>
                <c:pt idx="81">
                  <c:v>30</c:v>
                </c:pt>
                <c:pt idx="82">
                  <c:v>38</c:v>
                </c:pt>
                <c:pt idx="83">
                  <c:v>44</c:v>
                </c:pt>
                <c:pt idx="84">
                  <c:v>49</c:v>
                </c:pt>
                <c:pt idx="85">
                  <c:v>51</c:v>
                </c:pt>
                <c:pt idx="86">
                  <c:v>55</c:v>
                </c:pt>
                <c:pt idx="87">
                  <c:v>62</c:v>
                </c:pt>
                <c:pt idx="88">
                  <c:v>63</c:v>
                </c:pt>
                <c:pt idx="89">
                  <c:v>65</c:v>
                </c:pt>
                <c:pt idx="90">
                  <c:v>64</c:v>
                </c:pt>
                <c:pt idx="91">
                  <c:v>63</c:v>
                </c:pt>
                <c:pt idx="92">
                  <c:v>63</c:v>
                </c:pt>
                <c:pt idx="93">
                  <c:v>65</c:v>
                </c:pt>
                <c:pt idx="94">
                  <c:v>60</c:v>
                </c:pt>
                <c:pt idx="95">
                  <c:v>58</c:v>
                </c:pt>
                <c:pt idx="96">
                  <c:v>55</c:v>
                </c:pt>
                <c:pt idx="97">
                  <c:v>52</c:v>
                </c:pt>
                <c:pt idx="98">
                  <c:v>53</c:v>
                </c:pt>
                <c:pt idx="99">
                  <c:v>48</c:v>
                </c:pt>
                <c:pt idx="100">
                  <c:v>48</c:v>
                </c:pt>
                <c:pt idx="101">
                  <c:v>46</c:v>
                </c:pt>
                <c:pt idx="102">
                  <c:v>46</c:v>
                </c:pt>
                <c:pt idx="103">
                  <c:v>41</c:v>
                </c:pt>
                <c:pt idx="104">
                  <c:v>37</c:v>
                </c:pt>
                <c:pt idx="105">
                  <c:v>35</c:v>
                </c:pt>
                <c:pt idx="106">
                  <c:v>33</c:v>
                </c:pt>
                <c:pt idx="107">
                  <c:v>29</c:v>
                </c:pt>
                <c:pt idx="108">
                  <c:v>27</c:v>
                </c:pt>
                <c:pt idx="109">
                  <c:v>25</c:v>
                </c:pt>
                <c:pt idx="110">
                  <c:v>24</c:v>
                </c:pt>
                <c:pt idx="111">
                  <c:v>20</c:v>
                </c:pt>
                <c:pt idx="112">
                  <c:v>19</c:v>
                </c:pt>
                <c:pt idx="113">
                  <c:v>30</c:v>
                </c:pt>
                <c:pt idx="114">
                  <c:v>33</c:v>
                </c:pt>
                <c:pt idx="115">
                  <c:v>34</c:v>
                </c:pt>
                <c:pt idx="116">
                  <c:v>38</c:v>
                </c:pt>
                <c:pt idx="117">
                  <c:v>40</c:v>
                </c:pt>
                <c:pt idx="118">
                  <c:v>39</c:v>
                </c:pt>
                <c:pt idx="119">
                  <c:v>43</c:v>
                </c:pt>
                <c:pt idx="120">
                  <c:v>42</c:v>
                </c:pt>
                <c:pt idx="121">
                  <c:v>42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33</c:v>
                </c:pt>
                <c:pt idx="126">
                  <c:v>30</c:v>
                </c:pt>
                <c:pt idx="127">
                  <c:v>29</c:v>
                </c:pt>
                <c:pt idx="128">
                  <c:v>28</c:v>
                </c:pt>
                <c:pt idx="129">
                  <c:v>29</c:v>
                </c:pt>
                <c:pt idx="130">
                  <c:v>31</c:v>
                </c:pt>
                <c:pt idx="131">
                  <c:v>28</c:v>
                </c:pt>
                <c:pt idx="132">
                  <c:v>28</c:v>
                </c:pt>
                <c:pt idx="133">
                  <c:v>26</c:v>
                </c:pt>
                <c:pt idx="134">
                  <c:v>27</c:v>
                </c:pt>
                <c:pt idx="135">
                  <c:v>31</c:v>
                </c:pt>
                <c:pt idx="136">
                  <c:v>31</c:v>
                </c:pt>
              </c:numCache>
            </c:numRef>
          </c:val>
        </c:ser>
        <c:ser>
          <c:idx val="3"/>
          <c:order val="3"/>
          <c:tx>
            <c:strRef>
              <c:f>'vulnerabilities EGI'!$E$1</c:f>
              <c:strCache>
                <c:ptCount val="1"/>
                <c:pt idx="0">
                  <c:v>CVE-2011-0536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EGI'!$E$2:$E$138</c:f>
              <c:numCache>
                <c:formatCode>General</c:formatCode>
                <c:ptCount val="137"/>
                <c:pt idx="0">
                  <c:v>194</c:v>
                </c:pt>
                <c:pt idx="1">
                  <c:v>161</c:v>
                </c:pt>
                <c:pt idx="2">
                  <c:v>129</c:v>
                </c:pt>
                <c:pt idx="3">
                  <c:v>129</c:v>
                </c:pt>
                <c:pt idx="4">
                  <c:v>105</c:v>
                </c:pt>
                <c:pt idx="5">
                  <c:v>100</c:v>
                </c:pt>
                <c:pt idx="6">
                  <c:v>112</c:v>
                </c:pt>
                <c:pt idx="7">
                  <c:v>132</c:v>
                </c:pt>
                <c:pt idx="8">
                  <c:v>142</c:v>
                </c:pt>
                <c:pt idx="9">
                  <c:v>136</c:v>
                </c:pt>
                <c:pt idx="10">
                  <c:v>135</c:v>
                </c:pt>
                <c:pt idx="11">
                  <c:v>121</c:v>
                </c:pt>
                <c:pt idx="12">
                  <c:v>123</c:v>
                </c:pt>
                <c:pt idx="13">
                  <c:v>125</c:v>
                </c:pt>
                <c:pt idx="14">
                  <c:v>151</c:v>
                </c:pt>
                <c:pt idx="15">
                  <c:v>164</c:v>
                </c:pt>
                <c:pt idx="16">
                  <c:v>143</c:v>
                </c:pt>
                <c:pt idx="17">
                  <c:v>150</c:v>
                </c:pt>
                <c:pt idx="18">
                  <c:v>148</c:v>
                </c:pt>
                <c:pt idx="19">
                  <c:v>153</c:v>
                </c:pt>
                <c:pt idx="20">
                  <c:v>131</c:v>
                </c:pt>
                <c:pt idx="21">
                  <c:v>86</c:v>
                </c:pt>
                <c:pt idx="22">
                  <c:v>117</c:v>
                </c:pt>
                <c:pt idx="23">
                  <c:v>126</c:v>
                </c:pt>
                <c:pt idx="24">
                  <c:v>148</c:v>
                </c:pt>
                <c:pt idx="25">
                  <c:v>120</c:v>
                </c:pt>
                <c:pt idx="26">
                  <c:v>133</c:v>
                </c:pt>
                <c:pt idx="27">
                  <c:v>109</c:v>
                </c:pt>
                <c:pt idx="28">
                  <c:v>103</c:v>
                </c:pt>
                <c:pt idx="29">
                  <c:v>108</c:v>
                </c:pt>
                <c:pt idx="30">
                  <c:v>123</c:v>
                </c:pt>
                <c:pt idx="31">
                  <c:v>126</c:v>
                </c:pt>
                <c:pt idx="32">
                  <c:v>119</c:v>
                </c:pt>
                <c:pt idx="33">
                  <c:v>140</c:v>
                </c:pt>
                <c:pt idx="34">
                  <c:v>150</c:v>
                </c:pt>
                <c:pt idx="35">
                  <c:v>148</c:v>
                </c:pt>
                <c:pt idx="36">
                  <c:v>117</c:v>
                </c:pt>
                <c:pt idx="37">
                  <c:v>145</c:v>
                </c:pt>
                <c:pt idx="38">
                  <c:v>130</c:v>
                </c:pt>
                <c:pt idx="39">
                  <c:v>143</c:v>
                </c:pt>
                <c:pt idx="40">
                  <c:v>118</c:v>
                </c:pt>
                <c:pt idx="41">
                  <c:v>117</c:v>
                </c:pt>
                <c:pt idx="42">
                  <c:v>120</c:v>
                </c:pt>
                <c:pt idx="43">
                  <c:v>143</c:v>
                </c:pt>
                <c:pt idx="44">
                  <c:v>142</c:v>
                </c:pt>
                <c:pt idx="45">
                  <c:v>146</c:v>
                </c:pt>
                <c:pt idx="46">
                  <c:v>141</c:v>
                </c:pt>
                <c:pt idx="47">
                  <c:v>167</c:v>
                </c:pt>
                <c:pt idx="48">
                  <c:v>165</c:v>
                </c:pt>
                <c:pt idx="49">
                  <c:v>148</c:v>
                </c:pt>
                <c:pt idx="50">
                  <c:v>130</c:v>
                </c:pt>
                <c:pt idx="51">
                  <c:v>128</c:v>
                </c:pt>
                <c:pt idx="52">
                  <c:v>134</c:v>
                </c:pt>
                <c:pt idx="53">
                  <c:v>125</c:v>
                </c:pt>
                <c:pt idx="54">
                  <c:v>106</c:v>
                </c:pt>
                <c:pt idx="55">
                  <c:v>108</c:v>
                </c:pt>
                <c:pt idx="56">
                  <c:v>148</c:v>
                </c:pt>
                <c:pt idx="57">
                  <c:v>158</c:v>
                </c:pt>
                <c:pt idx="58">
                  <c:v>149</c:v>
                </c:pt>
                <c:pt idx="59">
                  <c:v>158</c:v>
                </c:pt>
                <c:pt idx="60">
                  <c:v>140</c:v>
                </c:pt>
                <c:pt idx="61">
                  <c:v>147</c:v>
                </c:pt>
                <c:pt idx="62">
                  <c:v>182</c:v>
                </c:pt>
                <c:pt idx="63">
                  <c:v>151</c:v>
                </c:pt>
                <c:pt idx="64">
                  <c:v>156</c:v>
                </c:pt>
                <c:pt idx="65">
                  <c:v>132</c:v>
                </c:pt>
                <c:pt idx="66">
                  <c:v>128</c:v>
                </c:pt>
                <c:pt idx="67">
                  <c:v>115</c:v>
                </c:pt>
                <c:pt idx="68">
                  <c:v>101</c:v>
                </c:pt>
                <c:pt idx="69">
                  <c:v>105</c:v>
                </c:pt>
                <c:pt idx="70">
                  <c:v>114</c:v>
                </c:pt>
                <c:pt idx="71">
                  <c:v>105</c:v>
                </c:pt>
                <c:pt idx="72">
                  <c:v>137</c:v>
                </c:pt>
                <c:pt idx="73">
                  <c:v>160</c:v>
                </c:pt>
                <c:pt idx="74">
                  <c:v>151</c:v>
                </c:pt>
                <c:pt idx="75">
                  <c:v>155</c:v>
                </c:pt>
                <c:pt idx="76">
                  <c:v>145</c:v>
                </c:pt>
                <c:pt idx="77">
                  <c:v>142</c:v>
                </c:pt>
                <c:pt idx="78">
                  <c:v>123</c:v>
                </c:pt>
                <c:pt idx="79">
                  <c:v>0</c:v>
                </c:pt>
                <c:pt idx="80">
                  <c:v>0</c:v>
                </c:pt>
                <c:pt idx="81">
                  <c:v>186</c:v>
                </c:pt>
                <c:pt idx="82">
                  <c:v>217</c:v>
                </c:pt>
                <c:pt idx="83">
                  <c:v>245</c:v>
                </c:pt>
                <c:pt idx="84">
                  <c:v>276</c:v>
                </c:pt>
                <c:pt idx="85">
                  <c:v>300</c:v>
                </c:pt>
                <c:pt idx="86">
                  <c:v>323</c:v>
                </c:pt>
                <c:pt idx="87">
                  <c:v>342</c:v>
                </c:pt>
                <c:pt idx="88">
                  <c:v>356</c:v>
                </c:pt>
                <c:pt idx="89">
                  <c:v>368</c:v>
                </c:pt>
                <c:pt idx="90">
                  <c:v>376</c:v>
                </c:pt>
                <c:pt idx="91">
                  <c:v>394</c:v>
                </c:pt>
                <c:pt idx="92">
                  <c:v>404</c:v>
                </c:pt>
                <c:pt idx="93">
                  <c:v>403</c:v>
                </c:pt>
                <c:pt idx="94">
                  <c:v>393</c:v>
                </c:pt>
                <c:pt idx="95">
                  <c:v>393</c:v>
                </c:pt>
                <c:pt idx="96">
                  <c:v>381</c:v>
                </c:pt>
                <c:pt idx="97">
                  <c:v>378</c:v>
                </c:pt>
                <c:pt idx="98">
                  <c:v>372</c:v>
                </c:pt>
                <c:pt idx="99">
                  <c:v>385</c:v>
                </c:pt>
                <c:pt idx="100">
                  <c:v>395</c:v>
                </c:pt>
                <c:pt idx="101">
                  <c:v>403</c:v>
                </c:pt>
                <c:pt idx="102">
                  <c:v>396</c:v>
                </c:pt>
                <c:pt idx="103">
                  <c:v>374</c:v>
                </c:pt>
                <c:pt idx="104">
                  <c:v>368</c:v>
                </c:pt>
                <c:pt idx="105">
                  <c:v>352</c:v>
                </c:pt>
                <c:pt idx="106">
                  <c:v>345</c:v>
                </c:pt>
                <c:pt idx="107">
                  <c:v>338</c:v>
                </c:pt>
                <c:pt idx="108">
                  <c:v>331</c:v>
                </c:pt>
                <c:pt idx="109">
                  <c:v>335</c:v>
                </c:pt>
                <c:pt idx="110">
                  <c:v>326</c:v>
                </c:pt>
                <c:pt idx="111">
                  <c:v>313</c:v>
                </c:pt>
                <c:pt idx="112">
                  <c:v>302</c:v>
                </c:pt>
                <c:pt idx="113">
                  <c:v>306</c:v>
                </c:pt>
                <c:pt idx="114">
                  <c:v>309</c:v>
                </c:pt>
                <c:pt idx="115">
                  <c:v>314</c:v>
                </c:pt>
                <c:pt idx="116">
                  <c:v>332</c:v>
                </c:pt>
                <c:pt idx="117">
                  <c:v>343</c:v>
                </c:pt>
                <c:pt idx="118">
                  <c:v>340</c:v>
                </c:pt>
                <c:pt idx="119">
                  <c:v>338</c:v>
                </c:pt>
                <c:pt idx="120">
                  <c:v>336</c:v>
                </c:pt>
                <c:pt idx="121">
                  <c:v>347</c:v>
                </c:pt>
                <c:pt idx="122">
                  <c:v>356</c:v>
                </c:pt>
                <c:pt idx="123">
                  <c:v>344</c:v>
                </c:pt>
                <c:pt idx="124">
                  <c:v>339</c:v>
                </c:pt>
                <c:pt idx="125">
                  <c:v>332</c:v>
                </c:pt>
                <c:pt idx="126">
                  <c:v>320</c:v>
                </c:pt>
                <c:pt idx="127">
                  <c:v>306</c:v>
                </c:pt>
                <c:pt idx="128">
                  <c:v>292</c:v>
                </c:pt>
                <c:pt idx="129">
                  <c:v>284</c:v>
                </c:pt>
                <c:pt idx="130">
                  <c:v>279</c:v>
                </c:pt>
                <c:pt idx="131">
                  <c:v>279</c:v>
                </c:pt>
                <c:pt idx="132">
                  <c:v>277</c:v>
                </c:pt>
                <c:pt idx="133">
                  <c:v>274</c:v>
                </c:pt>
                <c:pt idx="134">
                  <c:v>286</c:v>
                </c:pt>
                <c:pt idx="135">
                  <c:v>304</c:v>
                </c:pt>
                <c:pt idx="136">
                  <c:v>316</c:v>
                </c:pt>
              </c:numCache>
            </c:numRef>
          </c:val>
        </c:ser>
        <c:ser>
          <c:idx val="4"/>
          <c:order val="4"/>
          <c:tx>
            <c:strRef>
              <c:f>'vulnerabilities EGI'!$F$1</c:f>
              <c:strCache>
                <c:ptCount val="1"/>
                <c:pt idx="0">
                  <c:v>CVE-2009-3547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EGI'!$F$2:$F$138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4</c:v>
                </c:pt>
                <c:pt idx="57">
                  <c:v>4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1</c:v>
                </c:pt>
                <c:pt idx="75">
                  <c:v>3</c:v>
                </c:pt>
                <c:pt idx="76">
                  <c:v>4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2</c:v>
                </c:pt>
                <c:pt idx="96">
                  <c:v>3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5"/>
          <c:order val="5"/>
          <c:tx>
            <c:strRef>
              <c:f>'vulnerabilities EGI'!$G$1</c:f>
              <c:strCache>
                <c:ptCount val="1"/>
                <c:pt idx="0">
                  <c:v>CVE-2010-4170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EGI'!$G$2:$G$138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3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2</c:v>
                </c:pt>
                <c:pt idx="96">
                  <c:v>3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6"/>
          <c:order val="6"/>
          <c:tx>
            <c:strRef>
              <c:f>'vulnerabilities EGI'!$H$1</c:f>
              <c:strCache>
                <c:ptCount val="1"/>
                <c:pt idx="0">
                  <c:v>CVE-2012-0056</c:v>
                </c:pt>
              </c:strCache>
            </c:strRef>
          </c:tx>
          <c:invertIfNegative val="0"/>
          <c:cat>
            <c:numRef>
              <c:f>'vulnerabilities EGI'!$A$2:$A$138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EGI'!$H$2:$H$138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3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851072"/>
        <c:axId val="138852608"/>
      </c:barChart>
      <c:dateAx>
        <c:axId val="138851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38852608"/>
        <c:crosses val="autoZero"/>
        <c:auto val="1"/>
        <c:lblOffset val="100"/>
        <c:baseTimeUnit val="days"/>
      </c:dateAx>
      <c:valAx>
        <c:axId val="13885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5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'vulnerabilities NGI_FRANCE'!$B$1</c:f>
              <c:strCache>
                <c:ptCount val="1"/>
                <c:pt idx="0">
                  <c:v>CVE-2009-3547</c:v>
                </c:pt>
              </c:strCache>
            </c:strRef>
          </c:tx>
          <c:invertIfNegative val="0"/>
          <c:cat>
            <c:numRef>
              <c:f>'vulnerabilities NGI_FRANCE'!$A$2:$A$138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NGI_FRANCE'!$B$2:$B$138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1"/>
          <c:order val="1"/>
          <c:tx>
            <c:strRef>
              <c:f>'vulnerabilities NGI_FRANCE'!$C$1</c:f>
              <c:strCache>
                <c:ptCount val="1"/>
                <c:pt idx="0">
                  <c:v>CVE-2010-3081</c:v>
                </c:pt>
              </c:strCache>
            </c:strRef>
          </c:tx>
          <c:invertIfNegative val="0"/>
          <c:cat>
            <c:numRef>
              <c:f>'vulnerabilities NGI_FRANCE'!$A$2:$A$138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NGI_FRANCE'!$C$2:$C$138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2"/>
          <c:order val="2"/>
          <c:tx>
            <c:strRef>
              <c:f>'vulnerabilities NGI_FRANCE'!$D$1</c:f>
              <c:strCache>
                <c:ptCount val="1"/>
                <c:pt idx="0">
                  <c:v>CVE-2010-3847</c:v>
                </c:pt>
              </c:strCache>
            </c:strRef>
          </c:tx>
          <c:invertIfNegative val="0"/>
          <c:cat>
            <c:numRef>
              <c:f>'vulnerabilities NGI_FRANCE'!$A$2:$A$138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NGI_FRANCE'!$D$2:$D$138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3"/>
          <c:order val="3"/>
          <c:tx>
            <c:strRef>
              <c:f>'vulnerabilities NGI_FRANCE'!$E$1</c:f>
              <c:strCache>
                <c:ptCount val="1"/>
                <c:pt idx="0">
                  <c:v>CVE-2010-3856</c:v>
                </c:pt>
              </c:strCache>
            </c:strRef>
          </c:tx>
          <c:invertIfNegative val="0"/>
          <c:cat>
            <c:numRef>
              <c:f>'vulnerabilities NGI_FRANCE'!$A$2:$A$138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NGI_FRANCE'!$E$2:$E$138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4"/>
          <c:order val="4"/>
          <c:tx>
            <c:strRef>
              <c:f>'vulnerabilities NGI_FRANCE'!$F$1</c:f>
              <c:strCache>
                <c:ptCount val="1"/>
                <c:pt idx="0">
                  <c:v>CVE-2010-4170</c:v>
                </c:pt>
              </c:strCache>
            </c:strRef>
          </c:tx>
          <c:invertIfNegative val="0"/>
          <c:cat>
            <c:numRef>
              <c:f>'vulnerabilities NGI_FRANCE'!$A$2:$A$138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NGI_FRANCE'!$F$2:$F$138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ser>
          <c:idx val="5"/>
          <c:order val="5"/>
          <c:tx>
            <c:strRef>
              <c:f>'vulnerabilities NGI_FRANCE'!$G$1</c:f>
              <c:strCache>
                <c:ptCount val="1"/>
                <c:pt idx="0">
                  <c:v>CVE-2011-0536</c:v>
                </c:pt>
              </c:strCache>
            </c:strRef>
          </c:tx>
          <c:invertIfNegative val="0"/>
          <c:cat>
            <c:numRef>
              <c:f>'vulnerabilities NGI_FRANCE'!$A$2:$A$138</c:f>
              <c:numCache>
                <c:formatCode>m/d/yyyy</c:formatCode>
                <c:ptCount val="137"/>
                <c:pt idx="0">
                  <c:v>40876</c:v>
                </c:pt>
                <c:pt idx="1">
                  <c:v>40877</c:v>
                </c:pt>
                <c:pt idx="2">
                  <c:v>40878</c:v>
                </c:pt>
                <c:pt idx="3">
                  <c:v>40879</c:v>
                </c:pt>
                <c:pt idx="4">
                  <c:v>40880</c:v>
                </c:pt>
                <c:pt idx="5">
                  <c:v>40881</c:v>
                </c:pt>
                <c:pt idx="6">
                  <c:v>40882</c:v>
                </c:pt>
                <c:pt idx="7">
                  <c:v>40883</c:v>
                </c:pt>
                <c:pt idx="8">
                  <c:v>40884</c:v>
                </c:pt>
                <c:pt idx="9">
                  <c:v>40885</c:v>
                </c:pt>
                <c:pt idx="10">
                  <c:v>40886</c:v>
                </c:pt>
                <c:pt idx="11">
                  <c:v>40887</c:v>
                </c:pt>
                <c:pt idx="12">
                  <c:v>40888</c:v>
                </c:pt>
                <c:pt idx="13">
                  <c:v>40889</c:v>
                </c:pt>
                <c:pt idx="14">
                  <c:v>40890</c:v>
                </c:pt>
                <c:pt idx="15">
                  <c:v>40891</c:v>
                </c:pt>
                <c:pt idx="16">
                  <c:v>40892</c:v>
                </c:pt>
                <c:pt idx="17">
                  <c:v>40893</c:v>
                </c:pt>
                <c:pt idx="18">
                  <c:v>40894</c:v>
                </c:pt>
                <c:pt idx="19">
                  <c:v>40895</c:v>
                </c:pt>
                <c:pt idx="20">
                  <c:v>40896</c:v>
                </c:pt>
                <c:pt idx="21">
                  <c:v>40897</c:v>
                </c:pt>
                <c:pt idx="22">
                  <c:v>40898</c:v>
                </c:pt>
                <c:pt idx="23">
                  <c:v>40899</c:v>
                </c:pt>
                <c:pt idx="24">
                  <c:v>40900</c:v>
                </c:pt>
                <c:pt idx="25">
                  <c:v>40901</c:v>
                </c:pt>
                <c:pt idx="26">
                  <c:v>40902</c:v>
                </c:pt>
                <c:pt idx="27">
                  <c:v>40903</c:v>
                </c:pt>
                <c:pt idx="28">
                  <c:v>40904</c:v>
                </c:pt>
                <c:pt idx="29">
                  <c:v>40905</c:v>
                </c:pt>
                <c:pt idx="30">
                  <c:v>40906</c:v>
                </c:pt>
                <c:pt idx="31">
                  <c:v>40907</c:v>
                </c:pt>
                <c:pt idx="32">
                  <c:v>40908</c:v>
                </c:pt>
                <c:pt idx="33">
                  <c:v>40909</c:v>
                </c:pt>
                <c:pt idx="34">
                  <c:v>40910</c:v>
                </c:pt>
                <c:pt idx="35">
                  <c:v>40911</c:v>
                </c:pt>
                <c:pt idx="36">
                  <c:v>40912</c:v>
                </c:pt>
                <c:pt idx="37">
                  <c:v>40913</c:v>
                </c:pt>
                <c:pt idx="38">
                  <c:v>40914</c:v>
                </c:pt>
                <c:pt idx="39">
                  <c:v>40915</c:v>
                </c:pt>
                <c:pt idx="40">
                  <c:v>40916</c:v>
                </c:pt>
                <c:pt idx="41">
                  <c:v>40917</c:v>
                </c:pt>
                <c:pt idx="42">
                  <c:v>40918</c:v>
                </c:pt>
                <c:pt idx="43">
                  <c:v>40919</c:v>
                </c:pt>
                <c:pt idx="44">
                  <c:v>40920</c:v>
                </c:pt>
                <c:pt idx="45">
                  <c:v>40921</c:v>
                </c:pt>
                <c:pt idx="46">
                  <c:v>40922</c:v>
                </c:pt>
                <c:pt idx="47">
                  <c:v>40923</c:v>
                </c:pt>
                <c:pt idx="48">
                  <c:v>40924</c:v>
                </c:pt>
                <c:pt idx="49">
                  <c:v>40925</c:v>
                </c:pt>
                <c:pt idx="50">
                  <c:v>40926</c:v>
                </c:pt>
                <c:pt idx="51">
                  <c:v>40927</c:v>
                </c:pt>
                <c:pt idx="52">
                  <c:v>40928</c:v>
                </c:pt>
                <c:pt idx="53">
                  <c:v>40929</c:v>
                </c:pt>
                <c:pt idx="54">
                  <c:v>40930</c:v>
                </c:pt>
                <c:pt idx="55">
                  <c:v>40931</c:v>
                </c:pt>
                <c:pt idx="56">
                  <c:v>40932</c:v>
                </c:pt>
                <c:pt idx="57">
                  <c:v>40933</c:v>
                </c:pt>
                <c:pt idx="58">
                  <c:v>40934</c:v>
                </c:pt>
                <c:pt idx="59">
                  <c:v>40935</c:v>
                </c:pt>
                <c:pt idx="60">
                  <c:v>40936</c:v>
                </c:pt>
                <c:pt idx="61">
                  <c:v>40937</c:v>
                </c:pt>
                <c:pt idx="62">
                  <c:v>40938</c:v>
                </c:pt>
                <c:pt idx="63">
                  <c:v>40939</c:v>
                </c:pt>
                <c:pt idx="64">
                  <c:v>40940</c:v>
                </c:pt>
                <c:pt idx="65">
                  <c:v>40941</c:v>
                </c:pt>
                <c:pt idx="66">
                  <c:v>40942</c:v>
                </c:pt>
                <c:pt idx="67">
                  <c:v>40943</c:v>
                </c:pt>
                <c:pt idx="68">
                  <c:v>40944</c:v>
                </c:pt>
                <c:pt idx="69">
                  <c:v>40945</c:v>
                </c:pt>
                <c:pt idx="70">
                  <c:v>40946</c:v>
                </c:pt>
                <c:pt idx="71">
                  <c:v>40947</c:v>
                </c:pt>
                <c:pt idx="72">
                  <c:v>40948</c:v>
                </c:pt>
                <c:pt idx="73">
                  <c:v>40949</c:v>
                </c:pt>
                <c:pt idx="74">
                  <c:v>40950</c:v>
                </c:pt>
                <c:pt idx="75">
                  <c:v>40951</c:v>
                </c:pt>
                <c:pt idx="76">
                  <c:v>40952</c:v>
                </c:pt>
                <c:pt idx="77">
                  <c:v>40953</c:v>
                </c:pt>
                <c:pt idx="78">
                  <c:v>40954</c:v>
                </c:pt>
                <c:pt idx="79">
                  <c:v>40955</c:v>
                </c:pt>
                <c:pt idx="80">
                  <c:v>40956</c:v>
                </c:pt>
                <c:pt idx="81">
                  <c:v>40957</c:v>
                </c:pt>
                <c:pt idx="82">
                  <c:v>40958</c:v>
                </c:pt>
                <c:pt idx="83">
                  <c:v>40959</c:v>
                </c:pt>
                <c:pt idx="84">
                  <c:v>40960</c:v>
                </c:pt>
                <c:pt idx="85">
                  <c:v>40961</c:v>
                </c:pt>
                <c:pt idx="86">
                  <c:v>40962</c:v>
                </c:pt>
                <c:pt idx="87">
                  <c:v>40963</c:v>
                </c:pt>
                <c:pt idx="88">
                  <c:v>40964</c:v>
                </c:pt>
                <c:pt idx="89">
                  <c:v>40965</c:v>
                </c:pt>
                <c:pt idx="90">
                  <c:v>40966</c:v>
                </c:pt>
                <c:pt idx="91">
                  <c:v>40967</c:v>
                </c:pt>
                <c:pt idx="92">
                  <c:v>40968</c:v>
                </c:pt>
                <c:pt idx="93">
                  <c:v>40969</c:v>
                </c:pt>
                <c:pt idx="94">
                  <c:v>40970</c:v>
                </c:pt>
                <c:pt idx="95">
                  <c:v>40971</c:v>
                </c:pt>
                <c:pt idx="96">
                  <c:v>40972</c:v>
                </c:pt>
                <c:pt idx="97">
                  <c:v>40973</c:v>
                </c:pt>
                <c:pt idx="98">
                  <c:v>40974</c:v>
                </c:pt>
                <c:pt idx="99">
                  <c:v>40975</c:v>
                </c:pt>
                <c:pt idx="100">
                  <c:v>40976</c:v>
                </c:pt>
                <c:pt idx="101">
                  <c:v>40977</c:v>
                </c:pt>
                <c:pt idx="102">
                  <c:v>40978</c:v>
                </c:pt>
                <c:pt idx="103">
                  <c:v>40979</c:v>
                </c:pt>
                <c:pt idx="104">
                  <c:v>40980</c:v>
                </c:pt>
                <c:pt idx="105">
                  <c:v>40981</c:v>
                </c:pt>
                <c:pt idx="106">
                  <c:v>40982</c:v>
                </c:pt>
                <c:pt idx="107">
                  <c:v>40983</c:v>
                </c:pt>
                <c:pt idx="108">
                  <c:v>40984</c:v>
                </c:pt>
                <c:pt idx="109">
                  <c:v>40985</c:v>
                </c:pt>
                <c:pt idx="110">
                  <c:v>40986</c:v>
                </c:pt>
                <c:pt idx="111">
                  <c:v>40987</c:v>
                </c:pt>
                <c:pt idx="112">
                  <c:v>40988</c:v>
                </c:pt>
                <c:pt idx="113">
                  <c:v>40989</c:v>
                </c:pt>
                <c:pt idx="114">
                  <c:v>40990</c:v>
                </c:pt>
                <c:pt idx="115">
                  <c:v>40991</c:v>
                </c:pt>
                <c:pt idx="116">
                  <c:v>40992</c:v>
                </c:pt>
                <c:pt idx="117">
                  <c:v>40993</c:v>
                </c:pt>
                <c:pt idx="118">
                  <c:v>40994</c:v>
                </c:pt>
                <c:pt idx="119">
                  <c:v>40995</c:v>
                </c:pt>
                <c:pt idx="120">
                  <c:v>40996</c:v>
                </c:pt>
                <c:pt idx="121">
                  <c:v>40997</c:v>
                </c:pt>
                <c:pt idx="122">
                  <c:v>40998</c:v>
                </c:pt>
                <c:pt idx="123">
                  <c:v>40999</c:v>
                </c:pt>
                <c:pt idx="124">
                  <c:v>41000</c:v>
                </c:pt>
                <c:pt idx="125">
                  <c:v>41001</c:v>
                </c:pt>
                <c:pt idx="126">
                  <c:v>41002</c:v>
                </c:pt>
                <c:pt idx="127">
                  <c:v>41003</c:v>
                </c:pt>
                <c:pt idx="128">
                  <c:v>41004</c:v>
                </c:pt>
                <c:pt idx="129">
                  <c:v>41005</c:v>
                </c:pt>
                <c:pt idx="130">
                  <c:v>41006</c:v>
                </c:pt>
                <c:pt idx="131">
                  <c:v>41007</c:v>
                </c:pt>
                <c:pt idx="132">
                  <c:v>41008</c:v>
                </c:pt>
                <c:pt idx="133">
                  <c:v>41009</c:v>
                </c:pt>
                <c:pt idx="134">
                  <c:v>41010</c:v>
                </c:pt>
                <c:pt idx="135">
                  <c:v>41011</c:v>
                </c:pt>
                <c:pt idx="136">
                  <c:v>41012</c:v>
                </c:pt>
              </c:numCache>
            </c:numRef>
          </c:cat>
          <c:val>
            <c:numRef>
              <c:f>'vulnerabilities NGI_FRANCE'!$G$2:$G$138</c:f>
              <c:numCache>
                <c:formatCode>General</c:formatCode>
                <c:ptCount val="1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281920"/>
        <c:axId val="139283456"/>
      </c:barChart>
      <c:dateAx>
        <c:axId val="139281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39283456"/>
        <c:crosses val="autoZero"/>
        <c:auto val="1"/>
        <c:lblOffset val="100"/>
        <c:baseTimeUnit val="days"/>
      </c:dateAx>
      <c:valAx>
        <c:axId val="139283456"/>
        <c:scaling>
          <c:orientation val="minMax"/>
          <c:max val="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281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24236674990853E-2"/>
          <c:y val="5.2099179172447684E-2"/>
          <c:w val="0.80470082730507719"/>
          <c:h val="0.60910065548272418"/>
        </c:manualLayout>
      </c:layout>
      <c:area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Number of tickets assigned to NGI_FRANCE</c:v>
                </c:pt>
              </c:strCache>
            </c:strRef>
          </c:tx>
          <c:cat>
            <c:numRef>
              <c:f>Feuil1!$B$1:$M$1</c:f>
              <c:numCache>
                <c:formatCode>mmm\-yy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Feuil1!$B$2:$M$2</c:f>
              <c:numCache>
                <c:formatCode>General</c:formatCode>
                <c:ptCount val="12"/>
                <c:pt idx="0">
                  <c:v>75</c:v>
                </c:pt>
                <c:pt idx="1">
                  <c:v>69</c:v>
                </c:pt>
                <c:pt idx="2">
                  <c:v>59</c:v>
                </c:pt>
                <c:pt idx="3">
                  <c:v>45</c:v>
                </c:pt>
                <c:pt idx="4">
                  <c:v>32</c:v>
                </c:pt>
                <c:pt idx="5">
                  <c:v>54</c:v>
                </c:pt>
                <c:pt idx="6">
                  <c:v>75</c:v>
                </c:pt>
                <c:pt idx="7">
                  <c:v>62</c:v>
                </c:pt>
                <c:pt idx="8">
                  <c:v>55</c:v>
                </c:pt>
                <c:pt idx="9">
                  <c:v>68</c:v>
                </c:pt>
                <c:pt idx="10">
                  <c:v>51</c:v>
                </c:pt>
                <c:pt idx="11">
                  <c:v>46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Number of tickets solved by NGI_FRANCE</c:v>
                </c:pt>
              </c:strCache>
            </c:strRef>
          </c:tx>
          <c:cat>
            <c:numRef>
              <c:f>Feuil1!$B$1:$M$1</c:f>
              <c:numCache>
                <c:formatCode>mmm\-yy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Feuil1!$B$3:$M$3</c:f>
              <c:numCache>
                <c:formatCode>General</c:formatCode>
                <c:ptCount val="12"/>
                <c:pt idx="0">
                  <c:v>66</c:v>
                </c:pt>
                <c:pt idx="1">
                  <c:v>54</c:v>
                </c:pt>
                <c:pt idx="2">
                  <c:v>50</c:v>
                </c:pt>
                <c:pt idx="3">
                  <c:v>40</c:v>
                </c:pt>
                <c:pt idx="4">
                  <c:v>32</c:v>
                </c:pt>
                <c:pt idx="5">
                  <c:v>42</c:v>
                </c:pt>
                <c:pt idx="6">
                  <c:v>70</c:v>
                </c:pt>
                <c:pt idx="7">
                  <c:v>46</c:v>
                </c:pt>
                <c:pt idx="8">
                  <c:v>40</c:v>
                </c:pt>
                <c:pt idx="9">
                  <c:v>44</c:v>
                </c:pt>
                <c:pt idx="10">
                  <c:v>37</c:v>
                </c:pt>
                <c:pt idx="1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312128"/>
        <c:axId val="92816128"/>
      </c:areaChart>
      <c:dateAx>
        <c:axId val="13931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2816128"/>
        <c:crosses val="autoZero"/>
        <c:auto val="1"/>
        <c:lblOffset val="100"/>
        <c:baseTimeUnit val="months"/>
      </c:dateAx>
      <c:valAx>
        <c:axId val="9281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12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4.7858939646369517E-2"/>
          <c:y val="0.83950699922230865"/>
          <c:w val="0.67161076108849793"/>
          <c:h val="0.1170947672480835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23293081646945E-2"/>
          <c:y val="5.1400554097404488E-2"/>
          <c:w val="0.88918340796272233"/>
          <c:h val="0.57183171777209929"/>
        </c:manualLayout>
      </c:layout>
      <c:lineChart>
        <c:grouping val="standard"/>
        <c:varyColors val="0"/>
        <c:ser>
          <c:idx val="0"/>
          <c:order val="0"/>
          <c:tx>
            <c:strRef>
              <c:f>Feuil1!$A$5</c:f>
              <c:strCache>
                <c:ptCount val="1"/>
                <c:pt idx="0">
                  <c:v>Average solution time (days)</c:v>
                </c:pt>
              </c:strCache>
            </c:strRef>
          </c:tx>
          <c:marker>
            <c:symbol val="none"/>
          </c:marker>
          <c:cat>
            <c:numRef>
              <c:f>Feuil1!$B$4:$M$4</c:f>
              <c:numCache>
                <c:formatCode>mmm\-yy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Feuil1!$B$5:$M$5</c:f>
              <c:numCache>
                <c:formatCode>General</c:formatCode>
                <c:ptCount val="12"/>
                <c:pt idx="0">
                  <c:v>10.8</c:v>
                </c:pt>
                <c:pt idx="1">
                  <c:v>2.5</c:v>
                </c:pt>
                <c:pt idx="2">
                  <c:v>8</c:v>
                </c:pt>
                <c:pt idx="3">
                  <c:v>25.1</c:v>
                </c:pt>
                <c:pt idx="4">
                  <c:v>24.2</c:v>
                </c:pt>
                <c:pt idx="5">
                  <c:v>11.3</c:v>
                </c:pt>
                <c:pt idx="6">
                  <c:v>4.2</c:v>
                </c:pt>
                <c:pt idx="7">
                  <c:v>23.6</c:v>
                </c:pt>
                <c:pt idx="8">
                  <c:v>8.9</c:v>
                </c:pt>
                <c:pt idx="9">
                  <c:v>14.9</c:v>
                </c:pt>
                <c:pt idx="10">
                  <c:v>17.7</c:v>
                </c:pt>
                <c:pt idx="11">
                  <c:v>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Feuil1!$A$6</c:f>
              <c:strCache>
                <c:ptCount val="1"/>
                <c:pt idx="0">
                  <c:v>median solution time (days)</c:v>
                </c:pt>
              </c:strCache>
            </c:strRef>
          </c:tx>
          <c:marker>
            <c:symbol val="none"/>
          </c:marker>
          <c:cat>
            <c:numRef>
              <c:f>Feuil1!$B$4:$M$4</c:f>
              <c:numCache>
                <c:formatCode>mmm\-yy</c:formatCode>
                <c:ptCount val="12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</c:numCache>
            </c:numRef>
          </c:cat>
          <c:val>
            <c:numRef>
              <c:f>Feuil1!$B$6:$M$6</c:f>
              <c:numCache>
                <c:formatCode>General</c:formatCode>
                <c:ptCount val="12"/>
                <c:pt idx="0">
                  <c:v>1.1000000000000001</c:v>
                </c:pt>
                <c:pt idx="1">
                  <c:v>0.4</c:v>
                </c:pt>
                <c:pt idx="2">
                  <c:v>1</c:v>
                </c:pt>
                <c:pt idx="3">
                  <c:v>7</c:v>
                </c:pt>
                <c:pt idx="4">
                  <c:v>4.4000000000000004</c:v>
                </c:pt>
                <c:pt idx="5">
                  <c:v>1</c:v>
                </c:pt>
                <c:pt idx="6">
                  <c:v>0.9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3.7</c:v>
                </c:pt>
                <c:pt idx="10">
                  <c:v>1.5</c:v>
                </c:pt>
                <c:pt idx="11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36992"/>
        <c:axId val="92838528"/>
      </c:lineChart>
      <c:dateAx>
        <c:axId val="92836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2838528"/>
        <c:crosses val="autoZero"/>
        <c:auto val="1"/>
        <c:lblOffset val="100"/>
        <c:baseTimeUnit val="months"/>
      </c:dateAx>
      <c:valAx>
        <c:axId val="9283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3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01212908710627E-2"/>
          <c:y val="0.79668786937701719"/>
          <c:w val="0.63745030745376108"/>
          <c:h val="0.139952910324778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84BF092-AD4C-4DAE-BAA6-E7FD964F2D9F}" type="datetimeFigureOut">
              <a:rPr lang="fr-FR" smtClean="0"/>
              <a:t>25/04/2012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93D32F4-D604-4C21-BF58-661EF7904D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75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703D0E8-3194-4533-BD9F-917174EB652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1CD6056-6078-42FF-ADC8-96BE1BB2617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Definir</a:t>
            </a:r>
            <a:r>
              <a:rPr lang="fr-FR" dirty="0" smtClean="0"/>
              <a:t> A/R – ou lien vers la définition précise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20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2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5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1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3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99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504" y="6592267"/>
            <a:ext cx="2133600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26/04/2012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597352"/>
            <a:ext cx="2808312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IAC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20072" y="6597352"/>
            <a:ext cx="129614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racgrid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jet-plume.org/grill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orge.in2p3.fr/projects/francegrilles-ops/wiki/Metriques_et_indicateur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ion-technique@france-grilles.f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Availability_and_reliability_monthly_statistic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Grid</a:t>
            </a:r>
            <a:r>
              <a:rPr lang="fr-FR" dirty="0" smtClean="0"/>
              <a:t> Operations :</a:t>
            </a:r>
            <a:br>
              <a:rPr lang="fr-FR" dirty="0" smtClean="0"/>
            </a:br>
            <a:r>
              <a:rPr lang="fr-FR" dirty="0" err="1" smtClean="0"/>
              <a:t>Status</a:t>
            </a:r>
            <a:r>
              <a:rPr lang="fr-FR" dirty="0" smtClean="0"/>
              <a:t> and perspectives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Gilles </a:t>
            </a:r>
            <a:r>
              <a:rPr lang="fr-FR" sz="2000" dirty="0"/>
              <a:t>Mathieu, Hélène Cordier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France Grilles International Advisory Committee – April 2012</a:t>
            </a:r>
          </a:p>
        </p:txBody>
      </p:sp>
    </p:spTree>
    <p:extLst>
      <p:ext uri="{BB962C8B-B14F-4D97-AF65-F5344CB8AC3E}">
        <p14:creationId xmlns:p14="http://schemas.microsoft.com/office/powerpoint/2010/main" val="16470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enlightening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</a:t>
            </a:r>
            <a:r>
              <a:rPr lang="fr-FR" dirty="0" smtClean="0"/>
              <a:t>(7) </a:t>
            </a:r>
            <a:r>
              <a:rPr lang="fr-FR" dirty="0"/>
              <a:t>– </a:t>
            </a:r>
            <a:r>
              <a:rPr lang="fr-FR" dirty="0" smtClean="0"/>
              <a:t>Security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detected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Vulnerabilities</a:t>
            </a:r>
            <a:r>
              <a:rPr lang="fr-FR" dirty="0" smtClean="0"/>
              <a:t> (CVE)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302444"/>
              </p:ext>
            </p:extLst>
          </p:nvPr>
        </p:nvGraphicFramePr>
        <p:xfrm>
          <a:off x="251520" y="3566120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85609"/>
              </p:ext>
            </p:extLst>
          </p:nvPr>
        </p:nvGraphicFramePr>
        <p:xfrm>
          <a:off x="4427984" y="35661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076056" y="2577678"/>
            <a:ext cx="30243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France</a:t>
            </a:r>
          </a:p>
          <a:p>
            <a:pPr algn="ctr"/>
            <a:r>
              <a:rPr lang="fr-FR" sz="2400" dirty="0"/>
              <a:t>As of </a:t>
            </a:r>
            <a:r>
              <a:rPr lang="fr-FR" sz="2400" dirty="0" smtClean="0"/>
              <a:t>13/04:</a:t>
            </a:r>
            <a:r>
              <a:rPr lang="fr-FR" sz="2400" b="1" dirty="0" smtClean="0">
                <a:solidFill>
                  <a:srgbClr val="01ADF0"/>
                </a:solidFill>
              </a:rPr>
              <a:t> no </a:t>
            </a:r>
            <a:r>
              <a:rPr lang="fr-FR" sz="2400" dirty="0"/>
              <a:t>CVE</a:t>
            </a:r>
          </a:p>
          <a:p>
            <a:pPr algn="ctr"/>
            <a:r>
              <a:rPr lang="fr-FR" sz="2400" dirty="0" err="1" smtClean="0"/>
              <a:t>Average</a:t>
            </a:r>
            <a:r>
              <a:rPr lang="fr-FR" sz="2400" dirty="0" smtClean="0"/>
              <a:t>:</a:t>
            </a:r>
            <a:r>
              <a:rPr lang="fr-FR" sz="2400" b="1" dirty="0" smtClean="0">
                <a:solidFill>
                  <a:srgbClr val="01ADF0"/>
                </a:solidFill>
              </a:rPr>
              <a:t> 0.6/</a:t>
            </a:r>
            <a:r>
              <a:rPr lang="fr-FR" sz="2400" b="1" dirty="0" err="1" smtClean="0">
                <a:solidFill>
                  <a:srgbClr val="01ADF0"/>
                </a:solidFill>
              </a:rPr>
              <a:t>day</a:t>
            </a:r>
            <a:endParaRPr lang="fr-FR" sz="2400" b="1" dirty="0">
              <a:solidFill>
                <a:srgbClr val="01ADF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7584" y="2564904"/>
            <a:ext cx="30243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EGI</a:t>
            </a:r>
          </a:p>
          <a:p>
            <a:pPr algn="ctr"/>
            <a:r>
              <a:rPr lang="fr-FR" sz="2400" dirty="0" smtClean="0"/>
              <a:t>As of 13/04: </a:t>
            </a:r>
            <a:r>
              <a:rPr lang="fr-FR" sz="2400" b="1" dirty="0" smtClean="0">
                <a:solidFill>
                  <a:srgbClr val="01ADF0"/>
                </a:solidFill>
              </a:rPr>
              <a:t>378</a:t>
            </a:r>
            <a:r>
              <a:rPr lang="fr-FR" sz="2400" dirty="0" smtClean="0"/>
              <a:t> CVE</a:t>
            </a:r>
          </a:p>
          <a:p>
            <a:pPr algn="ctr"/>
            <a:r>
              <a:rPr lang="fr-FR" sz="2400" dirty="0" err="1" smtClean="0"/>
              <a:t>Average</a:t>
            </a:r>
            <a:r>
              <a:rPr lang="fr-FR" sz="2400" dirty="0" smtClean="0"/>
              <a:t>:</a:t>
            </a:r>
            <a:r>
              <a:rPr lang="fr-FR" sz="2400" b="1" dirty="0" smtClean="0">
                <a:solidFill>
                  <a:srgbClr val="01ADF0"/>
                </a:solidFill>
              </a:rPr>
              <a:t> 270/</a:t>
            </a:r>
            <a:r>
              <a:rPr lang="fr-FR" sz="2400" b="1" dirty="0" err="1" smtClean="0">
                <a:solidFill>
                  <a:srgbClr val="01ADF0"/>
                </a:solidFill>
              </a:rPr>
              <a:t>day</a:t>
            </a:r>
            <a:endParaRPr lang="fr-FR" sz="2400" b="1" dirty="0">
              <a:solidFill>
                <a:srgbClr val="01AD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Operations Portal/Security </a:t>
            </a:r>
            <a:r>
              <a:rPr lang="fr-FR" i="1" dirty="0" err="1" smtClean="0"/>
              <a:t>Dahsboard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06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enlightening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(8) – </a:t>
            </a:r>
            <a:r>
              <a:rPr lang="fr-FR" dirty="0" err="1" smtClean="0"/>
              <a:t>Operational</a:t>
            </a:r>
            <a:r>
              <a:rPr lang="fr-FR" dirty="0" smtClean="0"/>
              <a:t> support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Tickets over the last year (Apr 2011 - March 2012)</a:t>
            </a:r>
          </a:p>
          <a:p>
            <a:pPr lvl="1"/>
            <a:r>
              <a:rPr lang="en-US" b="1" dirty="0" smtClean="0">
                <a:solidFill>
                  <a:srgbClr val="01ADF0"/>
                </a:solidFill>
              </a:rPr>
              <a:t>691</a:t>
            </a:r>
            <a:r>
              <a:rPr lang="en-US" dirty="0" smtClean="0"/>
              <a:t> tickets assigned to NGI_FRANCE, </a:t>
            </a:r>
            <a:r>
              <a:rPr lang="en-US" b="1" dirty="0">
                <a:solidFill>
                  <a:srgbClr val="01ADF0"/>
                </a:solidFill>
              </a:rPr>
              <a:t>558</a:t>
            </a:r>
            <a:r>
              <a:rPr lang="en-US" dirty="0" smtClean="0"/>
              <a:t> solved</a:t>
            </a:r>
          </a:p>
          <a:p>
            <a:pPr lvl="1"/>
            <a:r>
              <a:rPr lang="en-US" dirty="0" smtClean="0"/>
              <a:t>Solution time: </a:t>
            </a:r>
            <a:r>
              <a:rPr lang="en-US" b="1" dirty="0">
                <a:solidFill>
                  <a:srgbClr val="01ADF0"/>
                </a:solidFill>
              </a:rPr>
              <a:t>12.5 days </a:t>
            </a:r>
            <a:r>
              <a:rPr lang="en-US" dirty="0" smtClean="0"/>
              <a:t>average, </a:t>
            </a:r>
            <a:r>
              <a:rPr lang="en-US" b="1" dirty="0">
                <a:solidFill>
                  <a:srgbClr val="01ADF0"/>
                </a:solidFill>
              </a:rPr>
              <a:t>1.7 day </a:t>
            </a:r>
            <a:r>
              <a:rPr lang="en-US" dirty="0" smtClean="0"/>
              <a:t>median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836451"/>
              </p:ext>
            </p:extLst>
          </p:nvPr>
        </p:nvGraphicFramePr>
        <p:xfrm>
          <a:off x="395536" y="3429000"/>
          <a:ext cx="416496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241081"/>
              </p:ext>
            </p:extLst>
          </p:nvPr>
        </p:nvGraphicFramePr>
        <p:xfrm>
          <a:off x="4860032" y="3429000"/>
          <a:ext cx="4032448" cy="281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67744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GGUS / Global </a:t>
            </a:r>
            <a:r>
              <a:rPr lang="fr-FR" i="1" dirty="0" err="1" smtClean="0"/>
              <a:t>Grid</a:t>
            </a:r>
            <a:r>
              <a:rPr lang="fr-FR" i="1" dirty="0" smtClean="0"/>
              <a:t> User Support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008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enlightening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(9) – Effort and time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/>
          <a:lstStyle/>
          <a:p>
            <a:r>
              <a:rPr lang="fr-FR" dirty="0" smtClean="0"/>
              <a:t>Effort </a:t>
            </a:r>
            <a:r>
              <a:rPr lang="fr-FR" dirty="0" err="1" smtClean="0"/>
              <a:t>needed</a:t>
            </a:r>
            <a:r>
              <a:rPr lang="fr-FR" dirty="0" smtClean="0"/>
              <a:t> and </a:t>
            </a:r>
            <a:r>
              <a:rPr lang="fr-FR" dirty="0" err="1" smtClean="0"/>
              <a:t>spent</a:t>
            </a:r>
            <a:r>
              <a:rPr lang="fr-FR" dirty="0" smtClean="0"/>
              <a:t> on "central" </a:t>
            </a:r>
            <a:r>
              <a:rPr lang="fr-FR" dirty="0" err="1" smtClean="0"/>
              <a:t>tasks</a:t>
            </a:r>
            <a:endParaRPr lang="fr-FR" dirty="0" smtClean="0"/>
          </a:p>
          <a:p>
            <a:pPr lvl="1"/>
            <a:r>
              <a:rPr lang="fr-FR" dirty="0" err="1" smtClean="0"/>
              <a:t>Tasks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national/NGI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26315"/>
              </p:ext>
            </p:extLst>
          </p:nvPr>
        </p:nvGraphicFramePr>
        <p:xfrm>
          <a:off x="683568" y="2996952"/>
          <a:ext cx="7704858" cy="3168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720080"/>
                <a:gridCol w="792088"/>
                <a:gridCol w="864096"/>
                <a:gridCol w="720080"/>
                <a:gridCol w="648072"/>
                <a:gridCol w="720080"/>
                <a:gridCol w="792088"/>
                <a:gridCol w="576066"/>
              </a:tblGrid>
              <a:tr h="24185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NEEDED EFFORT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CURRENT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EFFORT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>
                          <a:effectLst/>
                        </a:rPr>
                        <a:t>Crit</a:t>
                      </a:r>
                      <a:r>
                        <a:rPr lang="fr-FR" sz="1100" u="none" strike="noStrike" dirty="0">
                          <a:effectLst/>
                        </a:rPr>
                        <a:t>.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>
                          <a:effectLst/>
                        </a:rPr>
                        <a:t>Crit</a:t>
                      </a:r>
                      <a:r>
                        <a:rPr lang="fr-FR" sz="1100" u="none" strike="noStrike" dirty="0">
                          <a:effectLst/>
                        </a:rPr>
                        <a:t>. + Import.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395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Technical</a:t>
                      </a:r>
                      <a:r>
                        <a:rPr lang="fr-FR" sz="1100" u="none" strike="noStrike" dirty="0" smtClean="0">
                          <a:effectLst/>
                        </a:rPr>
                        <a:t> coordination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1,18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1,87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2,32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1,08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lang="fr-F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Technical</a:t>
                      </a:r>
                      <a:r>
                        <a:rPr lang="fr-F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committee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0,58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0,34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Accounting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0,47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Monitoring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0,92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17,5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0,46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Network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0,08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41,5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42,5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Certification</a:t>
                      </a:r>
                      <a:r>
                        <a:rPr lang="fr-F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Authority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1,37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53,5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1,41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0,97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Security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0,42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Deployment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0,05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1,08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Others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0,79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0,95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5395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186,5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4,91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316,5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8,34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390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10,28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239,5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6,3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7925951" y="587727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60494"/>
            <a:ext cx="308330" cy="319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9" y="6190684"/>
            <a:ext cx="285491" cy="2626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81" y="6190684"/>
            <a:ext cx="285491" cy="2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Where are we 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Some enlightening metrics</a:t>
            </a:r>
          </a:p>
          <a:p>
            <a:r>
              <a:rPr lang="en-US" dirty="0" smtClean="0"/>
              <a:t>Last year’s highlights</a:t>
            </a:r>
          </a:p>
          <a:p>
            <a:pPr lvl="1"/>
            <a:r>
              <a:rPr lang="en-US" dirty="0" smtClean="0"/>
              <a:t>Events and </a:t>
            </a:r>
            <a:r>
              <a:rPr lang="en-US" dirty="0"/>
              <a:t>workshops</a:t>
            </a:r>
            <a:endParaRPr lang="en-US" dirty="0" smtClean="0"/>
          </a:p>
          <a:p>
            <a:pPr lvl="1"/>
            <a:r>
              <a:rPr lang="en-US" dirty="0" smtClean="0"/>
              <a:t>Catalogue of services</a:t>
            </a:r>
          </a:p>
          <a:p>
            <a:pPr lvl="1"/>
            <a:r>
              <a:rPr lang="en-US" dirty="0" smtClean="0"/>
              <a:t>Internal tools and organization</a:t>
            </a:r>
          </a:p>
          <a:p>
            <a:pPr lvl="1"/>
            <a:r>
              <a:rPr lang="en-US" dirty="0" smtClean="0"/>
              <a:t>Starting cloud initiatives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Perspectives for the year to come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Grid Operations meet Grid Users…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Getting more metrics: Methodology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Cloud perspectives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Towards sustainability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Evaluating the cost and benefits of Grid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Running national and global services beyond EGI-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InSPIRE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issues are we facing? How can we solve them?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4427984" y="2852936"/>
            <a:ext cx="180020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YOU ARE HERE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504" y="2420888"/>
            <a:ext cx="410445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Events and workshops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Grid Operations Workshop – Oct. 20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</a:p>
          <a:p>
            <a:pPr lvl="1"/>
            <a:r>
              <a:rPr lang="en-US" dirty="0" smtClean="0"/>
              <a:t>Addressed topics</a:t>
            </a:r>
          </a:p>
          <a:p>
            <a:pPr lvl="2"/>
            <a:r>
              <a:rPr lang="en-US" dirty="0" smtClean="0"/>
              <a:t>Placing operations within overall strategy</a:t>
            </a:r>
          </a:p>
          <a:p>
            <a:pPr lvl="2"/>
            <a:r>
              <a:rPr lang="en-US" dirty="0" smtClean="0"/>
              <a:t>Internal organization of Grid Operations</a:t>
            </a:r>
          </a:p>
          <a:p>
            <a:pPr lvl="2"/>
            <a:r>
              <a:rPr lang="en-US" dirty="0" smtClean="0"/>
              <a:t>France Grilles’ service offer</a:t>
            </a:r>
          </a:p>
          <a:p>
            <a:pPr lvl="1"/>
            <a:r>
              <a:rPr lang="en-US" dirty="0" smtClean="0"/>
              <a:t>A good occasion to get a different perspective</a:t>
            </a:r>
          </a:p>
          <a:p>
            <a:pPr lvl="2"/>
            <a:r>
              <a:rPr lang="en-US" dirty="0" smtClean="0"/>
              <a:t>Presentations and discussions with UK and Polish NGIs</a:t>
            </a:r>
          </a:p>
          <a:p>
            <a:pPr lvl="2"/>
            <a:r>
              <a:rPr lang="en-US" dirty="0"/>
              <a:t>Broadening the scope </a:t>
            </a:r>
            <a:r>
              <a:rPr lang="en-US" dirty="0" smtClean="0"/>
              <a:t>by linking operations with the rest</a:t>
            </a:r>
          </a:p>
          <a:p>
            <a:pPr lvl="1"/>
            <a:r>
              <a:rPr lang="en-US" dirty="0" smtClean="0"/>
              <a:t>Building a roadmap for the following 6 months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Events and workshops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Grilles 2</a:t>
            </a:r>
            <a:r>
              <a:rPr lang="en-US" baseline="30000" dirty="0" smtClean="0"/>
              <a:t>nd</a:t>
            </a:r>
            <a:r>
              <a:rPr lang="en-US" dirty="0" smtClean="0"/>
              <a:t> Cloud Day – Oct. 21</a:t>
            </a:r>
            <a:r>
              <a:rPr lang="en-US" baseline="30000" dirty="0" smtClean="0"/>
              <a:t>st</a:t>
            </a:r>
            <a:r>
              <a:rPr lang="en-US" dirty="0" smtClean="0"/>
              <a:t> 2011</a:t>
            </a:r>
          </a:p>
          <a:p>
            <a:pPr lvl="1"/>
            <a:r>
              <a:rPr lang="en-US" dirty="0" smtClean="0"/>
              <a:t>Addressed topics </a:t>
            </a:r>
          </a:p>
          <a:p>
            <a:pPr lvl="2"/>
            <a:r>
              <a:rPr lang="en-US" dirty="0" smtClean="0"/>
              <a:t>Sharing and disseminating knowledge on cloud technologies</a:t>
            </a:r>
          </a:p>
          <a:p>
            <a:pPr lvl="2"/>
            <a:r>
              <a:rPr lang="en-US" dirty="0" smtClean="0"/>
              <a:t>Assessing state-of-the-art in the area</a:t>
            </a:r>
          </a:p>
          <a:p>
            <a:pPr lvl="2"/>
            <a:r>
              <a:rPr lang="en-US" dirty="0" smtClean="0"/>
              <a:t>Discussing issues and opportunities</a:t>
            </a:r>
          </a:p>
          <a:p>
            <a:pPr lvl="1"/>
            <a:r>
              <a:rPr lang="en-US" dirty="0" smtClean="0"/>
              <a:t>Reached goals</a:t>
            </a:r>
          </a:p>
          <a:p>
            <a:pPr lvl="2"/>
            <a:r>
              <a:rPr lang="en-US" dirty="0" smtClean="0"/>
              <a:t>Raising cloud awareness and knowledge</a:t>
            </a:r>
          </a:p>
          <a:p>
            <a:pPr lvl="2"/>
            <a:r>
              <a:rPr lang="en-US" dirty="0" smtClean="0"/>
              <a:t>Paving the way for French cloud initiatives and wider implications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Events and workshops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Trainings for site </a:t>
            </a:r>
            <a:r>
              <a:rPr lang="fr-FR" dirty="0" err="1" smtClean="0"/>
              <a:t>administrators</a:t>
            </a:r>
            <a:endParaRPr lang="fr-FR" dirty="0" smtClean="0"/>
          </a:p>
          <a:p>
            <a:pPr lvl="1"/>
            <a:r>
              <a:rPr lang="fr-FR" dirty="0"/>
              <a:t>ACGRID3 </a:t>
            </a:r>
            <a:r>
              <a:rPr lang="fr-FR" dirty="0" err="1"/>
              <a:t>school</a:t>
            </a:r>
            <a:r>
              <a:rPr lang="fr-FR" dirty="0"/>
              <a:t>, </a:t>
            </a:r>
            <a:r>
              <a:rPr lang="fr-FR" dirty="0" smtClean="0"/>
              <a:t>Vietnam, </a:t>
            </a:r>
            <a:r>
              <a:rPr lang="fr-FR" dirty="0"/>
              <a:t>oct.2011 (53 participants)</a:t>
            </a:r>
          </a:p>
          <a:p>
            <a:pPr lvl="1"/>
            <a:r>
              <a:rPr lang="fr-FR" dirty="0" err="1"/>
              <a:t>Quattor</a:t>
            </a:r>
            <a:r>
              <a:rPr lang="fr-FR" dirty="0"/>
              <a:t> administration, dec.2011 (16 participants)</a:t>
            </a:r>
          </a:p>
          <a:p>
            <a:pPr lvl="1"/>
            <a:r>
              <a:rPr lang="fr-FR" dirty="0"/>
              <a:t>DIRAC  administration, jan.2012 (15 participants)</a:t>
            </a:r>
          </a:p>
          <a:p>
            <a:endParaRPr lang="fr-FR" dirty="0" smtClean="0"/>
          </a:p>
          <a:p>
            <a:r>
              <a:rPr lang="fr-FR" dirty="0" smtClean="0"/>
              <a:t>EGI </a:t>
            </a:r>
            <a:r>
              <a:rPr lang="fr-FR" dirty="0" err="1"/>
              <a:t>Technical</a:t>
            </a:r>
            <a:r>
              <a:rPr lang="fr-FR" dirty="0"/>
              <a:t> Forum 2011</a:t>
            </a:r>
          </a:p>
          <a:p>
            <a:pPr lvl="1"/>
            <a:r>
              <a:rPr lang="fr-FR" dirty="0" smtClean="0"/>
              <a:t>High implication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the EGI-TF </a:t>
            </a:r>
            <a:r>
              <a:rPr lang="fr-FR" dirty="0" err="1" smtClean="0"/>
              <a:t>was</a:t>
            </a:r>
            <a:r>
              <a:rPr lang="fr-FR" dirty="0" smtClean="0"/>
              <a:t> in Lyon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1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of services – Catch-all VO vo.france-grilles.fr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Deployement</a:t>
            </a:r>
            <a:r>
              <a:rPr lang="en-US" dirty="0" smtClean="0"/>
              <a:t> and status</a:t>
            </a:r>
          </a:p>
          <a:p>
            <a:pPr lvl="1"/>
            <a:r>
              <a:rPr lang="en-US" dirty="0" smtClean="0"/>
              <a:t>Deployment Launched April 2011</a:t>
            </a:r>
          </a:p>
          <a:p>
            <a:pPr lvl="2"/>
            <a:r>
              <a:rPr lang="en-US" dirty="0" smtClean="0"/>
              <a:t>Going through questionnaires, feasibility study, interactions with regional VOs, AUP definition etc.</a:t>
            </a:r>
          </a:p>
          <a:p>
            <a:pPr lvl="1"/>
            <a:r>
              <a:rPr lang="en-US" dirty="0" smtClean="0"/>
              <a:t>Technically in place since July 2011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VO </a:t>
            </a:r>
            <a:r>
              <a:rPr lang="en-US" dirty="0" smtClean="0"/>
              <a:t>managers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Resources and services</a:t>
            </a:r>
          </a:p>
          <a:p>
            <a:pPr lvl="1"/>
            <a:r>
              <a:rPr lang="en-US" dirty="0"/>
              <a:t>Now supported on 12 sites</a:t>
            </a:r>
          </a:p>
          <a:p>
            <a:pPr lvl="1"/>
            <a:r>
              <a:rPr lang="en-US" dirty="0" smtClean="0"/>
              <a:t>Central services (LFC, VOMS) hosted at CC-IN2P3</a:t>
            </a:r>
          </a:p>
          <a:p>
            <a:pPr lvl="1"/>
            <a:r>
              <a:rPr lang="en-US" dirty="0" smtClean="0"/>
              <a:t>Available through DIRAC framework (see next slide)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of services – </a:t>
            </a:r>
            <a:r>
              <a:rPr lang="fr-FR" dirty="0" err="1" smtClean="0"/>
              <a:t>Providing</a:t>
            </a:r>
            <a:r>
              <a:rPr lang="fr-FR" dirty="0" smtClean="0"/>
              <a:t> new services (1) : DIRAC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The DIRAC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istributed </a:t>
            </a:r>
            <a:r>
              <a:rPr lang="en-US" b="1" dirty="0"/>
              <a:t>I</a:t>
            </a:r>
            <a:r>
              <a:rPr lang="en-US" dirty="0"/>
              <a:t>nfrastructure with </a:t>
            </a:r>
            <a:r>
              <a:rPr lang="en-US" b="1" dirty="0"/>
              <a:t>R</a:t>
            </a:r>
            <a:r>
              <a:rPr lang="en-US" dirty="0"/>
              <a:t>emote </a:t>
            </a:r>
            <a:r>
              <a:rPr lang="en-US" b="1" dirty="0"/>
              <a:t>A</a:t>
            </a:r>
            <a:r>
              <a:rPr lang="en-US" dirty="0"/>
              <a:t>gent </a:t>
            </a:r>
            <a:r>
              <a:rPr lang="en-US" b="1" dirty="0" smtClean="0"/>
              <a:t>C</a:t>
            </a:r>
            <a:r>
              <a:rPr lang="en-US" dirty="0" smtClean="0"/>
              <a:t>ontrol</a:t>
            </a:r>
          </a:p>
          <a:p>
            <a:pPr lvl="1"/>
            <a:r>
              <a:rPr lang="en-US" dirty="0" smtClean="0"/>
              <a:t>Initially developed for </a:t>
            </a:r>
            <a:r>
              <a:rPr lang="en-US" dirty="0" err="1" smtClean="0"/>
              <a:t>LHCb</a:t>
            </a:r>
            <a:r>
              <a:rPr lang="en-US" dirty="0" smtClean="0"/>
              <a:t> experiment</a:t>
            </a:r>
          </a:p>
          <a:p>
            <a:pPr lvl="1"/>
            <a:r>
              <a:rPr lang="en-US" dirty="0" smtClean="0">
                <a:hlinkClick r:id="rId2"/>
              </a:rPr>
              <a:t>http://www.diracgrid.org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good opportunity for France Grilles</a:t>
            </a:r>
          </a:p>
          <a:p>
            <a:pPr lvl="1"/>
            <a:r>
              <a:rPr lang="en-US" dirty="0"/>
              <a:t>IN2P3 highly involved in development (CPPM, Marseille)</a:t>
            </a:r>
            <a:endParaRPr lang="en-US" dirty="0" smtClean="0"/>
          </a:p>
          <a:p>
            <a:pPr lvl="1"/>
            <a:r>
              <a:rPr lang="en-US" dirty="0" smtClean="0"/>
              <a:t>Seen as a great added value for our users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7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of services – </a:t>
            </a:r>
            <a:r>
              <a:rPr lang="fr-FR" dirty="0" err="1" smtClean="0"/>
              <a:t>Providing</a:t>
            </a:r>
            <a:r>
              <a:rPr lang="fr-FR" dirty="0" smtClean="0"/>
              <a:t> new services (2) : DIRAC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5"/>
            <a:ext cx="8928992" cy="26601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FG-DIRAC: France Grilles’ national instance</a:t>
            </a:r>
          </a:p>
          <a:p>
            <a:pPr lvl="1"/>
            <a:r>
              <a:rPr lang="en-US" dirty="0" smtClean="0"/>
              <a:t>A 3 phases project</a:t>
            </a:r>
          </a:p>
          <a:p>
            <a:pPr lvl="2"/>
            <a:r>
              <a:rPr lang="en-US" dirty="0" smtClean="0"/>
              <a:t>Initialization (September 2011 – January 2012)</a:t>
            </a:r>
          </a:p>
          <a:p>
            <a:pPr lvl="2"/>
            <a:r>
              <a:rPr lang="en-US" dirty="0" smtClean="0"/>
              <a:t>Preparation (January 2012 – April 2012)</a:t>
            </a:r>
          </a:p>
          <a:p>
            <a:pPr lvl="2"/>
            <a:r>
              <a:rPr lang="en-US" dirty="0" smtClean="0"/>
              <a:t>Production (May 2012 onwards)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multi-tier collaboration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IAC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11960" y="4725144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France Grilles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2240" y="3861048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CC-IN2P3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15053" y="4704420"/>
            <a:ext cx="1224136" cy="36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IN2P3-CPPM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71037" y="5585426"/>
            <a:ext cx="882689" cy="36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CREATIS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951468" y="5579254"/>
            <a:ext cx="687365" cy="36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LUPM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16439" y="5140626"/>
            <a:ext cx="738673" cy="36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M3PEC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7716" y="5140626"/>
            <a:ext cx="985674" cy="36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CC-IN2P3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732240" y="53732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DIRAC project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140515" y="5374957"/>
            <a:ext cx="136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 coordination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588224" y="6011996"/>
            <a:ext cx="150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804248" y="4510861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Hosting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726113" y="5939988"/>
            <a:ext cx="233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 administration</a:t>
            </a:r>
            <a:endParaRPr lang="en-US" dirty="0"/>
          </a:p>
        </p:txBody>
      </p:sp>
      <p:sp>
        <p:nvSpPr>
          <p:cNvPr id="19" name="Double flèche horizontale 18"/>
          <p:cNvSpPr/>
          <p:nvPr/>
        </p:nvSpPr>
        <p:spPr>
          <a:xfrm>
            <a:off x="2915816" y="4850515"/>
            <a:ext cx="1080683" cy="436206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flèche horizontale 19"/>
          <p:cNvSpPr/>
          <p:nvPr/>
        </p:nvSpPr>
        <p:spPr>
          <a:xfrm rot="20404499">
            <a:off x="5537566" y="4405882"/>
            <a:ext cx="1080683" cy="436206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uble flèche horizontale 20"/>
          <p:cNvSpPr/>
          <p:nvPr/>
        </p:nvSpPr>
        <p:spPr>
          <a:xfrm rot="1105668">
            <a:off x="5537219" y="5347638"/>
            <a:ext cx="1080683" cy="436206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Where are we ?</a:t>
            </a:r>
          </a:p>
          <a:p>
            <a:pPr lvl="1"/>
            <a:r>
              <a:rPr lang="en-US" dirty="0" smtClean="0"/>
              <a:t>Some enlightening metrics</a:t>
            </a:r>
          </a:p>
          <a:p>
            <a:r>
              <a:rPr lang="en-US" dirty="0" smtClean="0"/>
              <a:t>Last year’s highlights</a:t>
            </a:r>
          </a:p>
          <a:p>
            <a:pPr lvl="1"/>
            <a:r>
              <a:rPr lang="en-US" dirty="0" smtClean="0"/>
              <a:t>Events and </a:t>
            </a:r>
            <a:r>
              <a:rPr lang="en-US" dirty="0"/>
              <a:t>workshops</a:t>
            </a:r>
            <a:endParaRPr lang="en-US" dirty="0" smtClean="0"/>
          </a:p>
          <a:p>
            <a:pPr lvl="1"/>
            <a:r>
              <a:rPr lang="en-US" dirty="0" smtClean="0"/>
              <a:t>Catalogue of services</a:t>
            </a:r>
          </a:p>
          <a:p>
            <a:pPr lvl="1"/>
            <a:r>
              <a:rPr lang="en-US" dirty="0" smtClean="0"/>
              <a:t>Internal tools and organization</a:t>
            </a:r>
          </a:p>
          <a:p>
            <a:pPr lvl="1"/>
            <a:r>
              <a:rPr lang="en-US" dirty="0" smtClean="0"/>
              <a:t>Starting cloud initiatives</a:t>
            </a:r>
          </a:p>
          <a:p>
            <a:r>
              <a:rPr lang="en-US" dirty="0" smtClean="0"/>
              <a:t>Perspectives for the year to come</a:t>
            </a:r>
          </a:p>
          <a:p>
            <a:pPr lvl="1"/>
            <a:r>
              <a:rPr lang="en-US" dirty="0" smtClean="0"/>
              <a:t>When Grid Operations meet Grid Users…</a:t>
            </a:r>
          </a:p>
          <a:p>
            <a:pPr lvl="1"/>
            <a:r>
              <a:rPr lang="en-US" dirty="0" smtClean="0"/>
              <a:t>Getting more metrics: Methodology</a:t>
            </a:r>
          </a:p>
          <a:p>
            <a:pPr lvl="1"/>
            <a:r>
              <a:rPr lang="en-US" dirty="0" smtClean="0"/>
              <a:t>Cloud perspectives</a:t>
            </a:r>
          </a:p>
          <a:p>
            <a:r>
              <a:rPr lang="en-US" dirty="0" smtClean="0"/>
              <a:t>Towards sustainability</a:t>
            </a:r>
            <a:endParaRPr lang="en-US" dirty="0"/>
          </a:p>
          <a:p>
            <a:pPr lvl="1"/>
            <a:r>
              <a:rPr lang="en-US" dirty="0" smtClean="0"/>
              <a:t>Evaluating the cost and benefits of Grid Operations</a:t>
            </a:r>
          </a:p>
          <a:p>
            <a:pPr lvl="1"/>
            <a:r>
              <a:rPr lang="en-US" dirty="0" smtClean="0"/>
              <a:t>Running national and global services beyond EGI-</a:t>
            </a:r>
            <a:r>
              <a:rPr lang="en-US" dirty="0" err="1" smtClean="0"/>
              <a:t>InSPIRE</a:t>
            </a:r>
            <a:endParaRPr lang="en-US" dirty="0"/>
          </a:p>
          <a:p>
            <a:pPr lvl="1"/>
            <a:r>
              <a:rPr lang="en-US" dirty="0" smtClean="0"/>
              <a:t>What issues are we facing? How can we solve them?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of services – </a:t>
            </a:r>
            <a:r>
              <a:rPr lang="fr-FR" dirty="0" err="1" smtClean="0"/>
              <a:t>Providing</a:t>
            </a:r>
            <a:r>
              <a:rPr lang="fr-FR" dirty="0" smtClean="0"/>
              <a:t> new services (3) : DIRAC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FG-DIRAC: current status</a:t>
            </a:r>
          </a:p>
          <a:p>
            <a:pPr lvl="1"/>
            <a:r>
              <a:rPr lang="en-US" dirty="0" smtClean="0"/>
              <a:t>Ready to start production as scheduled</a:t>
            </a:r>
          </a:p>
          <a:p>
            <a:pPr lvl="2"/>
            <a:r>
              <a:rPr lang="en-US" dirty="0" smtClean="0"/>
              <a:t>Platform installed and operational</a:t>
            </a:r>
          </a:p>
          <a:p>
            <a:pPr lvl="2"/>
            <a:r>
              <a:rPr lang="en-US" dirty="0" err="1" smtClean="0"/>
              <a:t>MoUs</a:t>
            </a:r>
            <a:r>
              <a:rPr lang="en-US" dirty="0" smtClean="0"/>
              <a:t> underway (for hosting and administration)</a:t>
            </a:r>
          </a:p>
          <a:p>
            <a:pPr lvl="2"/>
            <a:r>
              <a:rPr lang="en-US" dirty="0" smtClean="0"/>
              <a:t>Preliminary tests successful</a:t>
            </a:r>
          </a:p>
          <a:p>
            <a:pPr lvl="2"/>
            <a:r>
              <a:rPr lang="en-US" dirty="0" smtClean="0"/>
              <a:t>Pilot communities ready to use the service</a:t>
            </a:r>
          </a:p>
          <a:p>
            <a:pPr lvl="1"/>
            <a:r>
              <a:rPr lang="en-US" dirty="0" smtClean="0"/>
              <a:t>Ready to have it used and to communicate about it</a:t>
            </a:r>
          </a:p>
          <a:p>
            <a:pPr lvl="2"/>
            <a:r>
              <a:rPr lang="en-US" dirty="0" smtClean="0"/>
              <a:t>Advanced dissemination at next operations workshop</a:t>
            </a:r>
          </a:p>
          <a:p>
            <a:pPr lvl="2"/>
            <a:r>
              <a:rPr lang="en-US" dirty="0" smtClean="0"/>
              <a:t>Admin training in June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of services – </a:t>
            </a:r>
            <a:r>
              <a:rPr lang="fr-FR" dirty="0" err="1" smtClean="0"/>
              <a:t>Providing</a:t>
            </a:r>
            <a:r>
              <a:rPr lang="fr-FR" dirty="0" smtClean="0"/>
              <a:t> new services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iRODS</a:t>
            </a:r>
            <a:r>
              <a:rPr lang="en-US" dirty="0" smtClean="0"/>
              <a:t> storage system</a:t>
            </a:r>
          </a:p>
          <a:p>
            <a:pPr lvl="1"/>
            <a:r>
              <a:rPr lang="en-US" dirty="0" smtClean="0"/>
              <a:t>Plans to open the service to FG community</a:t>
            </a:r>
          </a:p>
          <a:p>
            <a:pPr lvl="1"/>
            <a:r>
              <a:rPr lang="en-US" dirty="0" smtClean="0"/>
              <a:t>Discussions planed at next operations workshop </a:t>
            </a:r>
          </a:p>
          <a:p>
            <a:pPr lvl="1"/>
            <a:r>
              <a:rPr lang="en-US" dirty="0" smtClean="0"/>
              <a:t>Admin training scheduled in June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Tools Catalogue</a:t>
            </a:r>
          </a:p>
          <a:p>
            <a:pPr lvl="1"/>
            <a:r>
              <a:rPr lang="en-US" dirty="0" smtClean="0"/>
              <a:t>Software used and/or developed within a Grid context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www.projet-plume.org/grille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7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and </a:t>
            </a:r>
            <a:r>
              <a:rPr lang="fr-FR" dirty="0" err="1" smtClean="0"/>
              <a:t>organization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Model : formalizing missions and tasks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969335" y="2655558"/>
            <a:ext cx="7620219" cy="3168352"/>
            <a:chOff x="1424" y="1768"/>
            <a:chExt cx="9187" cy="3821"/>
          </a:xfrm>
        </p:grpSpPr>
        <p:sp>
          <p:nvSpPr>
            <p:cNvPr id="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424" y="1768"/>
              <a:ext cx="9187" cy="3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046" y="2332"/>
              <a:ext cx="6074" cy="2953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95B3D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Regular and continuous work</a:t>
              </a: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581" y="2332"/>
              <a:ext cx="1945" cy="295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C2D6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Time-bound work</a:t>
              </a: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4109" y="2937"/>
              <a:ext cx="5899" cy="65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Strategic coordination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7007" y="4453"/>
              <a:ext cx="1464" cy="65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Implementation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8544" y="4448"/>
              <a:ext cx="1464" cy="65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Support &amp; follow-up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5549" y="4445"/>
              <a:ext cx="1383" cy="656"/>
            </a:xfrm>
            <a:prstGeom prst="roundRect">
              <a:avLst>
                <a:gd name="adj" fmla="val 18292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Hosting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097" y="4451"/>
              <a:ext cx="1383" cy="656"/>
            </a:xfrm>
            <a:prstGeom prst="roundRect">
              <a:avLst>
                <a:gd name="adj" fmla="val 18292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Service admin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4109" y="3684"/>
              <a:ext cx="5899" cy="656"/>
            </a:xfrm>
            <a:prstGeom prst="roundRect">
              <a:avLst>
                <a:gd name="adj" fmla="val 20120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Technical supervision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2062" y="4521"/>
              <a:ext cx="1010" cy="442"/>
            </a:xfrm>
            <a:prstGeom prst="roundRect">
              <a:avLst>
                <a:gd name="adj" fmla="val 23833"/>
              </a:avLst>
            </a:prstGeom>
            <a:solidFill>
              <a:srgbClr val="D6E3BC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Execution</a:t>
              </a: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2064" y="3760"/>
              <a:ext cx="1010" cy="442"/>
            </a:xfrm>
            <a:prstGeom prst="roundRect">
              <a:avLst>
                <a:gd name="adj" fmla="val 23833"/>
              </a:avLst>
            </a:prstGeom>
            <a:solidFill>
              <a:srgbClr val="D6E3BC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Planning</a:t>
              </a: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2070" y="2995"/>
              <a:ext cx="1010" cy="442"/>
            </a:xfrm>
            <a:prstGeom prst="roundRect">
              <a:avLst>
                <a:gd name="adj" fmla="val 23833"/>
              </a:avLst>
            </a:prstGeom>
            <a:solidFill>
              <a:srgbClr val="D6E3BC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Definition</a:t>
              </a: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AutoShape 7"/>
            <p:cNvSpPr>
              <a:spLocks noChangeShapeType="1"/>
            </p:cNvSpPr>
            <p:nvPr/>
          </p:nvSpPr>
          <p:spPr bwMode="auto">
            <a:xfrm rot="10800000" flipH="1">
              <a:off x="2062" y="3216"/>
              <a:ext cx="55" cy="1557"/>
            </a:xfrm>
            <a:prstGeom prst="bentConnector3">
              <a:avLst>
                <a:gd name="adj1" fmla="val -1318573"/>
              </a:avLst>
            </a:prstGeom>
            <a:noFill/>
            <a:ln w="28575">
              <a:solidFill>
                <a:srgbClr val="76923C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22" name="AutoShape 6"/>
            <p:cNvSpPr>
              <a:spLocks noChangeShapeType="1"/>
            </p:cNvSpPr>
            <p:nvPr/>
          </p:nvSpPr>
          <p:spPr bwMode="auto">
            <a:xfrm>
              <a:off x="3526" y="3807"/>
              <a:ext cx="520" cy="2"/>
            </a:xfrm>
            <a:prstGeom prst="bentConnector3">
              <a:avLst>
                <a:gd name="adj1" fmla="val 49806"/>
              </a:avLst>
            </a:prstGeom>
            <a:noFill/>
            <a:ln w="38100">
              <a:solidFill>
                <a:srgbClr val="76923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23" name="AutoShape 5"/>
            <p:cNvSpPr>
              <a:spLocks noChangeShapeType="1"/>
            </p:cNvSpPr>
            <p:nvPr/>
          </p:nvSpPr>
          <p:spPr bwMode="auto">
            <a:xfrm flipH="1" flipV="1">
              <a:off x="2554" y="2332"/>
              <a:ext cx="7566" cy="1477"/>
            </a:xfrm>
            <a:prstGeom prst="bentConnector4">
              <a:avLst>
                <a:gd name="adj1" fmla="val -4759"/>
                <a:gd name="adj2" fmla="val 124375"/>
              </a:avLst>
            </a:prstGeom>
            <a:noFill/>
            <a:ln w="38100">
              <a:solidFill>
                <a:srgbClr val="76923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24" name="AutoShape 4"/>
            <p:cNvSpPr>
              <a:spLocks noChangeShapeType="1"/>
            </p:cNvSpPr>
            <p:nvPr/>
          </p:nvSpPr>
          <p:spPr bwMode="auto">
            <a:xfrm rot="5400000">
              <a:off x="2410" y="3596"/>
              <a:ext cx="323" cy="6"/>
            </a:xfrm>
            <a:prstGeom prst="bentConnector3">
              <a:avLst>
                <a:gd name="adj1" fmla="val 49847"/>
              </a:avLst>
            </a:prstGeom>
            <a:noFill/>
            <a:ln w="28575">
              <a:solidFill>
                <a:srgbClr val="76923C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25" name="AutoShape 3"/>
            <p:cNvSpPr>
              <a:spLocks noChangeShapeType="1"/>
            </p:cNvSpPr>
            <p:nvPr/>
          </p:nvSpPr>
          <p:spPr bwMode="auto">
            <a:xfrm rot="5400000">
              <a:off x="2408" y="4361"/>
              <a:ext cx="319" cy="2"/>
            </a:xfrm>
            <a:prstGeom prst="bentConnector3">
              <a:avLst>
                <a:gd name="adj1" fmla="val 49843"/>
              </a:avLst>
            </a:prstGeom>
            <a:noFill/>
            <a:ln w="28575">
              <a:solidFill>
                <a:srgbClr val="76923C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26" name="AutoShape 2"/>
            <p:cNvSpPr>
              <a:spLocks noChangeShapeType="1"/>
            </p:cNvSpPr>
            <p:nvPr/>
          </p:nvSpPr>
          <p:spPr bwMode="auto">
            <a:xfrm flipV="1">
              <a:off x="3072" y="3807"/>
              <a:ext cx="454" cy="935"/>
            </a:xfrm>
            <a:prstGeom prst="bentConnector3">
              <a:avLst>
                <a:gd name="adj1" fmla="val 42069"/>
              </a:avLst>
            </a:prstGeom>
            <a:noFill/>
            <a:ln w="28575">
              <a:solidFill>
                <a:srgbClr val="76923C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</p:grpSp>
    </p:spTree>
    <p:extLst>
      <p:ext uri="{BB962C8B-B14F-4D97-AF65-F5344CB8AC3E}">
        <p14:creationId xmlns:p14="http://schemas.microsoft.com/office/powerpoint/2010/main" val="39077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and </a:t>
            </a:r>
            <a:r>
              <a:rPr lang="fr-FR" dirty="0" err="1" smtClean="0"/>
              <a:t>organization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Formalizing the definition of our infrastructures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544616" cy="37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and </a:t>
            </a:r>
            <a:r>
              <a:rPr lang="fr-FR" dirty="0" err="1" smtClean="0"/>
              <a:t>organization</a:t>
            </a:r>
            <a:r>
              <a:rPr lang="fr-FR" dirty="0" smtClean="0"/>
              <a:t>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Setup of an Executive Technical Committee</a:t>
            </a:r>
          </a:p>
          <a:p>
            <a:pPr lvl="1"/>
            <a:r>
              <a:rPr lang="en-US" dirty="0" smtClean="0"/>
              <a:t>Experts + representatives from </a:t>
            </a:r>
            <a:r>
              <a:rPr lang="en-US" dirty="0"/>
              <a:t>site and user communities </a:t>
            </a:r>
            <a:endParaRPr lang="en-US" dirty="0" smtClean="0"/>
          </a:p>
          <a:p>
            <a:pPr lvl="1"/>
            <a:r>
              <a:rPr lang="en-US" dirty="0" smtClean="0"/>
              <a:t>Discussing and validating strategic orientations</a:t>
            </a:r>
          </a:p>
          <a:p>
            <a:r>
              <a:rPr lang="en-US" dirty="0" smtClean="0"/>
              <a:t>Expert groups</a:t>
            </a:r>
          </a:p>
          <a:p>
            <a:pPr lvl="1"/>
            <a:r>
              <a:rPr lang="en-US" dirty="0" smtClean="0"/>
              <a:t>Accounting, Monitoring, Security, Deployment, Network, Certification Authority</a:t>
            </a:r>
          </a:p>
          <a:p>
            <a:r>
              <a:rPr lang="en-US" dirty="0"/>
              <a:t>Collaborative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Wiki, task tracker, RPM repository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5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(1) –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Who/what</a:t>
            </a:r>
          </a:p>
          <a:p>
            <a:pPr lvl="1"/>
            <a:r>
              <a:rPr lang="en-US" dirty="0" smtClean="0"/>
              <a:t>Initiated  in Nov. 2011 by </a:t>
            </a:r>
            <a:r>
              <a:rPr lang="en-US" dirty="0" err="1" smtClean="0"/>
              <a:t>Mattieu</a:t>
            </a:r>
            <a:r>
              <a:rPr lang="en-US" dirty="0" smtClean="0"/>
              <a:t> </a:t>
            </a:r>
            <a:r>
              <a:rPr lang="en-US" dirty="0" err="1" smtClean="0"/>
              <a:t>Puel</a:t>
            </a:r>
            <a:endParaRPr lang="en-US" dirty="0" smtClean="0"/>
          </a:p>
          <a:p>
            <a:pPr lvl="1"/>
            <a:r>
              <a:rPr lang="en-US" dirty="0" smtClean="0"/>
              <a:t>France-Grilles directly sponsored : 384 cores (16*24  cores)+ 1,5 TB (16*96 GB) +32 TB</a:t>
            </a:r>
          </a:p>
          <a:p>
            <a:r>
              <a:rPr lang="en-US" dirty="0" smtClean="0"/>
              <a:t>State of the art</a:t>
            </a:r>
          </a:p>
          <a:p>
            <a:pPr lvl="1"/>
            <a:r>
              <a:rPr lang="en-US" dirty="0" smtClean="0"/>
              <a:t>Currently evaluating </a:t>
            </a:r>
            <a:r>
              <a:rPr lang="en-US" dirty="0" err="1" smtClean="0"/>
              <a:t>Openstack</a:t>
            </a:r>
            <a:r>
              <a:rPr lang="en-US" dirty="0" smtClean="0"/>
              <a:t>/</a:t>
            </a:r>
            <a:r>
              <a:rPr lang="en-US" dirty="0" err="1" smtClean="0"/>
              <a:t>Opennebula</a:t>
            </a:r>
            <a:r>
              <a:rPr lang="en-US" dirty="0" smtClean="0"/>
              <a:t>/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smtClean="0"/>
              <a:t>Evaluation criteria:</a:t>
            </a:r>
          </a:p>
          <a:p>
            <a:pPr lvl="2"/>
            <a:r>
              <a:rPr lang="en-US" dirty="0"/>
              <a:t>General considerations (wide adoption, compliance with standards, scalability, price) </a:t>
            </a:r>
            <a:endParaRPr lang="en-US" dirty="0" smtClean="0"/>
          </a:p>
          <a:p>
            <a:pPr lvl="2"/>
            <a:r>
              <a:rPr lang="en-US" dirty="0" smtClean="0"/>
              <a:t>functionalities (cloud management, monitoring, accounting, local storage)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</a:t>
            </a:r>
            <a:r>
              <a:rPr lang="fr-FR" dirty="0" smtClean="0"/>
              <a:t>(2) </a:t>
            </a:r>
            <a:r>
              <a:rPr lang="fr-FR" dirty="0"/>
              <a:t>–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Steps</a:t>
            </a:r>
          </a:p>
          <a:p>
            <a:pPr lvl="1"/>
            <a:r>
              <a:rPr lang="en-US" dirty="0"/>
              <a:t>Offer IAAS resources through generic interfaces (EC2/OCCI)</a:t>
            </a:r>
          </a:p>
          <a:p>
            <a:pPr lvl="1"/>
            <a:r>
              <a:rPr lang="en-US" dirty="0"/>
              <a:t>Integrate national/international academic federations </a:t>
            </a:r>
            <a:endParaRPr lang="en-US" dirty="0" smtClean="0"/>
          </a:p>
          <a:p>
            <a:r>
              <a:rPr lang="en-US" dirty="0" smtClean="0"/>
              <a:t>Use-case to be opened to :</a:t>
            </a:r>
          </a:p>
          <a:p>
            <a:pPr lvl="1"/>
            <a:r>
              <a:rPr lang="en-US" dirty="0" smtClean="0"/>
              <a:t>EGI Cloud Federation Task Force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DIRAC usage of cloud resources</a:t>
            </a:r>
          </a:p>
          <a:p>
            <a:pPr lvl="1"/>
            <a:r>
              <a:rPr lang="en-US" dirty="0" smtClean="0"/>
              <a:t>Individual early users (biomed)</a:t>
            </a:r>
          </a:p>
          <a:p>
            <a:pPr lvl="1"/>
            <a:r>
              <a:rPr lang="en-US" dirty="0" err="1"/>
              <a:t>Webimatics</a:t>
            </a:r>
            <a:r>
              <a:rPr lang="en-US" dirty="0"/>
              <a:t> (neurobiology)</a:t>
            </a:r>
          </a:p>
          <a:p>
            <a:pPr lvl="1"/>
            <a:r>
              <a:rPr lang="en-US" dirty="0" smtClean="0"/>
              <a:t>Later: </a:t>
            </a:r>
            <a:r>
              <a:rPr lang="en-US" dirty="0" err="1" smtClean="0"/>
              <a:t>eTRIKS</a:t>
            </a:r>
            <a:r>
              <a:rPr lang="en-US" dirty="0" smtClean="0"/>
              <a:t> project (drug discovery)</a:t>
            </a:r>
          </a:p>
          <a:p>
            <a:r>
              <a:rPr lang="en-US" dirty="0" smtClean="0"/>
              <a:t>Participation to EGI Cloud Federation TF </a:t>
            </a:r>
          </a:p>
          <a:p>
            <a:pPr lvl="1"/>
            <a:r>
              <a:rPr lang="en-US" dirty="0" smtClean="0"/>
              <a:t>WP4  (development of the </a:t>
            </a:r>
            <a:r>
              <a:rPr lang="en-US" dirty="0" err="1" smtClean="0"/>
              <a:t>Openstack</a:t>
            </a:r>
            <a:r>
              <a:rPr lang="en-US" dirty="0" smtClean="0"/>
              <a:t> driver for federated accounting)</a:t>
            </a:r>
          </a:p>
          <a:p>
            <a:pPr lvl="1"/>
            <a:r>
              <a:rPr lang="en-US" dirty="0" smtClean="0"/>
              <a:t>WP5 (VM monitoring)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</a:t>
            </a:r>
            <a:r>
              <a:rPr lang="fr-FR" dirty="0" smtClean="0"/>
              <a:t>(3) </a:t>
            </a:r>
            <a:r>
              <a:rPr lang="fr-FR" dirty="0"/>
              <a:t>– </a:t>
            </a:r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at</a:t>
            </a:r>
            <a:r>
              <a:rPr lang="fr-FR" dirty="0" smtClean="0"/>
              <a:t> cloudmip.univ-tlse3.fr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Who/what</a:t>
            </a:r>
          </a:p>
          <a:p>
            <a:pPr lvl="1"/>
            <a:r>
              <a:rPr lang="en-US" dirty="0" smtClean="0"/>
              <a:t>Managed by F. </a:t>
            </a:r>
            <a:r>
              <a:rPr lang="en-US" dirty="0" err="1" smtClean="0"/>
              <a:t>Thiebolt</a:t>
            </a:r>
            <a:r>
              <a:rPr lang="en-US" dirty="0" smtClean="0"/>
              <a:t>  &amp; J.M. Pierson</a:t>
            </a:r>
          </a:p>
          <a:p>
            <a:pPr lvl="1"/>
            <a:r>
              <a:rPr lang="en-US" dirty="0" smtClean="0"/>
              <a:t>France-Grilles directly sponsored : 32 blades (8 cores,  32Go RAM, 2 x SAS 15ktpm) – March 2012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State of the art :</a:t>
            </a:r>
          </a:p>
          <a:p>
            <a:pPr lvl="1"/>
            <a:r>
              <a:rPr lang="en-US" dirty="0"/>
              <a:t>S</a:t>
            </a:r>
            <a:r>
              <a:rPr lang="fr-FR" dirty="0" err="1" smtClean="0">
                <a:latin typeface="Arial" pitchFamily="34"/>
              </a:rPr>
              <a:t>cientific</a:t>
            </a:r>
            <a:r>
              <a:rPr lang="fr-FR" dirty="0" smtClean="0">
                <a:latin typeface="Arial" pitchFamily="34"/>
              </a:rPr>
              <a:t> </a:t>
            </a:r>
            <a:r>
              <a:rPr lang="fr-FR" dirty="0">
                <a:latin typeface="Arial" pitchFamily="34"/>
              </a:rPr>
              <a:t>Linux 6.2 + KVM + </a:t>
            </a:r>
            <a:r>
              <a:rPr lang="fr-FR" dirty="0" err="1" smtClean="0">
                <a:latin typeface="Arial" pitchFamily="34"/>
              </a:rPr>
              <a:t>OpenNebula</a:t>
            </a:r>
            <a:r>
              <a:rPr lang="fr-FR" dirty="0" smtClean="0">
                <a:latin typeface="Arial" pitchFamily="34"/>
              </a:rPr>
              <a:t>, or</a:t>
            </a:r>
          </a:p>
          <a:p>
            <a:pPr lvl="1"/>
            <a:r>
              <a:rPr lang="fr-FR" dirty="0" err="1" smtClean="0">
                <a:latin typeface="Arial" pitchFamily="34"/>
              </a:rPr>
              <a:t>OpenStack</a:t>
            </a:r>
            <a:r>
              <a:rPr lang="fr-FR" dirty="0" smtClean="0">
                <a:latin typeface="Arial" pitchFamily="34"/>
              </a:rPr>
              <a:t> </a:t>
            </a:r>
            <a:r>
              <a:rPr lang="fr-FR" dirty="0">
                <a:latin typeface="Arial" pitchFamily="34"/>
              </a:rPr>
              <a:t>(</a:t>
            </a:r>
            <a:r>
              <a:rPr lang="fr-FR" dirty="0" err="1">
                <a:latin typeface="Arial" pitchFamily="34"/>
              </a:rPr>
              <a:t>IaaS</a:t>
            </a:r>
            <a:r>
              <a:rPr lang="fr-FR" dirty="0">
                <a:latin typeface="Arial" pitchFamily="34"/>
              </a:rPr>
              <a:t>) + </a:t>
            </a:r>
            <a:r>
              <a:rPr lang="fr-FR" dirty="0" err="1">
                <a:latin typeface="Arial" pitchFamily="34"/>
              </a:rPr>
              <a:t>GlusterFS</a:t>
            </a:r>
            <a:r>
              <a:rPr lang="fr-FR" dirty="0">
                <a:latin typeface="Arial" pitchFamily="34"/>
              </a:rPr>
              <a:t> (</a:t>
            </a:r>
            <a:r>
              <a:rPr lang="fr-FR" dirty="0" err="1">
                <a:latin typeface="Arial" pitchFamily="34"/>
              </a:rPr>
              <a:t>RedHat</a:t>
            </a:r>
            <a:r>
              <a:rPr lang="fr-FR" dirty="0">
                <a:latin typeface="Arial" pitchFamily="34"/>
              </a:rPr>
              <a:t> DFS) +  </a:t>
            </a:r>
            <a:r>
              <a:rPr lang="fr-FR" dirty="0" err="1">
                <a:latin typeface="Arial" pitchFamily="34"/>
              </a:rPr>
              <a:t>CompatibleOne</a:t>
            </a:r>
            <a:r>
              <a:rPr lang="fr-FR" dirty="0">
                <a:latin typeface="Arial" pitchFamily="34"/>
              </a:rPr>
              <a:t> (</a:t>
            </a:r>
            <a:r>
              <a:rPr lang="fr-FR" dirty="0" err="1">
                <a:latin typeface="Arial" pitchFamily="34"/>
              </a:rPr>
              <a:t>SaaS</a:t>
            </a:r>
            <a:r>
              <a:rPr lang="fr-FR" dirty="0" smtClean="0">
                <a:latin typeface="Arial" pitchFamily="34"/>
              </a:rPr>
              <a:t>)</a:t>
            </a:r>
          </a:p>
          <a:p>
            <a:pPr lvl="1"/>
            <a:r>
              <a:rPr lang="fr-FR" dirty="0" smtClean="0">
                <a:latin typeface="Arial" pitchFamily="34"/>
              </a:rPr>
              <a:t>Alternative</a:t>
            </a:r>
            <a:r>
              <a:rPr lang="fr-FR" dirty="0">
                <a:latin typeface="Arial" pitchFamily="34"/>
              </a:rPr>
              <a:t> : RHEV3.0 + </a:t>
            </a:r>
            <a:r>
              <a:rPr lang="fr-FR" dirty="0" err="1">
                <a:latin typeface="Arial" pitchFamily="34"/>
              </a:rPr>
              <a:t>GlusterFS</a:t>
            </a:r>
            <a:endParaRPr lang="fr-FR" dirty="0">
              <a:latin typeface="Arial" pitchFamily="34"/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</a:t>
            </a:r>
            <a:r>
              <a:rPr lang="fr-FR" dirty="0" smtClean="0"/>
              <a:t>(4) </a:t>
            </a:r>
            <a:r>
              <a:rPr lang="fr-FR" dirty="0"/>
              <a:t>– </a:t>
            </a:r>
            <a:r>
              <a:rPr lang="fr-FR" dirty="0" err="1"/>
              <a:t>Hybrid</a:t>
            </a:r>
            <a:r>
              <a:rPr lang="fr-FR" dirty="0"/>
              <a:t> Cloud </a:t>
            </a:r>
            <a:r>
              <a:rPr lang="fr-FR" dirty="0" err="1"/>
              <a:t>at</a:t>
            </a:r>
            <a:r>
              <a:rPr lang="fr-FR" dirty="0"/>
              <a:t> cloudmip.univ-tlse3.fr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Interests /issues</a:t>
            </a:r>
          </a:p>
          <a:p>
            <a:pPr lvl="1"/>
            <a:r>
              <a:rPr lang="en-US" dirty="0"/>
              <a:t>Green IT in datacenter</a:t>
            </a:r>
          </a:p>
          <a:p>
            <a:pPr lvl="1"/>
            <a:r>
              <a:rPr lang="en-US" dirty="0" smtClean="0"/>
              <a:t>Cloud &amp; inter-cloud distributed </a:t>
            </a:r>
            <a:r>
              <a:rPr lang="en-US" dirty="0"/>
              <a:t>storage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Use-case to be opened to :</a:t>
            </a:r>
          </a:p>
          <a:p>
            <a:pPr lvl="1"/>
            <a:r>
              <a:rPr lang="en-US" dirty="0"/>
              <a:t>Local academics</a:t>
            </a:r>
          </a:p>
          <a:p>
            <a:pPr lvl="1"/>
            <a:r>
              <a:rPr lang="en-US" dirty="0"/>
              <a:t>Users of grid5K</a:t>
            </a:r>
          </a:p>
          <a:p>
            <a:pPr lvl="1"/>
            <a:r>
              <a:rPr lang="en-US" dirty="0"/>
              <a:t>Some private companies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32240" y="1916832"/>
            <a:ext cx="2284560" cy="440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800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Where are we 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Some enlightening metrics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Last year’s highlights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Events 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workshops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Catalogue of services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Internal tools and organization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Starting cloud initiatives</a:t>
            </a:r>
          </a:p>
          <a:p>
            <a:r>
              <a:rPr lang="en-US" dirty="0" smtClean="0"/>
              <a:t>Perspectives for the year to come</a:t>
            </a:r>
          </a:p>
          <a:p>
            <a:pPr lvl="1"/>
            <a:r>
              <a:rPr lang="en-US" dirty="0" smtClean="0"/>
              <a:t>When Grid Operations meet Grid Users…</a:t>
            </a:r>
          </a:p>
          <a:p>
            <a:pPr lvl="1"/>
            <a:r>
              <a:rPr lang="en-US" dirty="0" smtClean="0"/>
              <a:t>Getting more metrics: Methodology</a:t>
            </a:r>
          </a:p>
          <a:p>
            <a:pPr lvl="1"/>
            <a:r>
              <a:rPr lang="en-US" dirty="0" smtClean="0"/>
              <a:t>Cloud perspectives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Towards sustainability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Evaluating the cost and benefits of Grid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Running national and global services beyond EGI-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InSPIRE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issues are we facing? How can we solve them?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5220072" y="4149080"/>
            <a:ext cx="180020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YOU ARE HERE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504" y="3789040"/>
            <a:ext cx="489654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Where are we ?</a:t>
            </a:r>
          </a:p>
          <a:p>
            <a:pPr lvl="1"/>
            <a:r>
              <a:rPr lang="en-US" dirty="0" smtClean="0"/>
              <a:t>Some enlightening metrics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Last year’s highlights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Events 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workshops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Catalogue of services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Internal tools and organization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Starting cloud initiatives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Perspectives for the year to come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Grid Operations meet Grid Users…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Getting more metrics: Methodology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Cloud perspectives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Towards sustainability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Evaluating the cost and benefits of Grid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Running national and global services beyond EGI-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InSPIRE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issues are we facing? How can we solve them?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3635896" y="1844824"/>
            <a:ext cx="180020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YOU ARE HERE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504" y="1844824"/>
            <a:ext cx="352839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4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that make sense to have plans 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9144000" cy="47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47864" y="2367169"/>
            <a:ext cx="2162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2012</a:t>
            </a:r>
            <a:endParaRPr lang="fr-FR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6056" y="5752420"/>
            <a:ext cx="343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Well… let’s try anyway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Keep on going…</a:t>
            </a:r>
          </a:p>
          <a:p>
            <a:pPr lvl="1"/>
            <a:r>
              <a:rPr lang="en-US" dirty="0" smtClean="0"/>
              <a:t>Maintain the Quality of Service we already deliver</a:t>
            </a:r>
          </a:p>
          <a:p>
            <a:pPr lvl="1"/>
            <a:r>
              <a:rPr lang="en-US" dirty="0" smtClean="0"/>
              <a:t>Bring FG-DIRAC to a full production service</a:t>
            </a:r>
          </a:p>
          <a:p>
            <a:pPr lvl="1"/>
            <a:r>
              <a:rPr lang="en-US" dirty="0" smtClean="0"/>
              <a:t>Continue towards adding </a:t>
            </a:r>
            <a:r>
              <a:rPr lang="en-US" dirty="0" err="1" smtClean="0"/>
              <a:t>iRODS</a:t>
            </a:r>
            <a:r>
              <a:rPr lang="en-US" dirty="0" smtClean="0"/>
              <a:t> to our catalogue</a:t>
            </a:r>
          </a:p>
          <a:p>
            <a:pPr lvl="1"/>
            <a:endParaRPr lang="en-US" dirty="0" smtClean="0"/>
          </a:p>
          <a:p>
            <a:r>
              <a:rPr lang="fr-FR" dirty="0" smtClean="0"/>
              <a:t>3rd FG Operations </a:t>
            </a:r>
            <a:r>
              <a:rPr lang="fr-FR" dirty="0"/>
              <a:t>workshop </a:t>
            </a:r>
            <a:r>
              <a:rPr lang="fr-FR" dirty="0" smtClean="0"/>
              <a:t>– </a:t>
            </a:r>
            <a:r>
              <a:rPr lang="fr-FR" dirty="0" err="1" smtClean="0"/>
              <a:t>Spring</a:t>
            </a:r>
            <a:r>
              <a:rPr lang="fr-FR" dirty="0" smtClean="0"/>
              <a:t> 2012</a:t>
            </a:r>
            <a:endParaRPr lang="en-US" dirty="0" smtClean="0"/>
          </a:p>
          <a:p>
            <a:pPr lvl="1"/>
            <a:r>
              <a:rPr lang="en-US" dirty="0" smtClean="0"/>
              <a:t>May 10</a:t>
            </a:r>
            <a:r>
              <a:rPr lang="en-US" baseline="30000" dirty="0" smtClean="0"/>
              <a:t>th</a:t>
            </a:r>
            <a:r>
              <a:rPr lang="en-US" dirty="0" smtClean="0"/>
              <a:t> in Lille</a:t>
            </a:r>
          </a:p>
          <a:p>
            <a:pPr lvl="1"/>
            <a:r>
              <a:rPr lang="en-US" dirty="0" smtClean="0"/>
              <a:t>Advanced dissemination on DIRAC and </a:t>
            </a:r>
            <a:r>
              <a:rPr lang="en-US" dirty="0" err="1" smtClean="0"/>
              <a:t>iRODS</a:t>
            </a:r>
            <a:endParaRPr lang="en-US" dirty="0" smtClean="0"/>
          </a:p>
          <a:p>
            <a:pPr lvl="1"/>
            <a:r>
              <a:rPr lang="en-US" dirty="0" smtClean="0"/>
              <a:t>Engaging operations with user communities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/>
          <a:lstStyle/>
          <a:p>
            <a:r>
              <a:rPr lang="en-US" dirty="0" smtClean="0"/>
              <a:t>Strengthen relations between operations and:</a:t>
            </a:r>
          </a:p>
          <a:p>
            <a:pPr lvl="1"/>
            <a:r>
              <a:rPr lang="en-US" dirty="0" smtClean="0"/>
              <a:t>User communities</a:t>
            </a:r>
          </a:p>
          <a:p>
            <a:pPr lvl="2"/>
            <a:r>
              <a:rPr lang="en-US" dirty="0" smtClean="0"/>
              <a:t>Encourage </a:t>
            </a:r>
            <a:r>
              <a:rPr lang="en-US" dirty="0"/>
              <a:t>collaborative support</a:t>
            </a:r>
          </a:p>
          <a:p>
            <a:pPr lvl="2"/>
            <a:r>
              <a:rPr lang="en-US" dirty="0"/>
              <a:t>Provide </a:t>
            </a:r>
            <a:r>
              <a:rPr lang="en-US" dirty="0" smtClean="0"/>
              <a:t>user training </a:t>
            </a:r>
            <a:r>
              <a:rPr lang="en-US" dirty="0"/>
              <a:t>on new services</a:t>
            </a:r>
          </a:p>
          <a:p>
            <a:pPr lvl="2"/>
            <a:r>
              <a:rPr lang="en-US" dirty="0" smtClean="0"/>
              <a:t>Federate help on </a:t>
            </a:r>
            <a:r>
              <a:rPr lang="en-US" dirty="0"/>
              <a:t>application porting</a:t>
            </a:r>
            <a:endParaRPr lang="fr-FR" dirty="0" smtClean="0"/>
          </a:p>
          <a:p>
            <a:pPr lvl="1"/>
            <a:r>
              <a:rPr lang="fr-FR" dirty="0" err="1" smtClean="0"/>
              <a:t>Grid</a:t>
            </a:r>
            <a:r>
              <a:rPr lang="fr-FR" dirty="0" smtClean="0"/>
              <a:t> sites </a:t>
            </a:r>
          </a:p>
          <a:p>
            <a:pPr lvl="2"/>
            <a:r>
              <a:rPr lang="fr-FR" dirty="0" err="1" smtClean="0"/>
              <a:t>Formalize</a:t>
            </a:r>
            <a:r>
              <a:rPr lang="fr-FR" dirty="0" smtClean="0"/>
              <a:t> </a:t>
            </a:r>
            <a:r>
              <a:rPr lang="fr-FR" dirty="0" err="1" smtClean="0"/>
              <a:t>relationships</a:t>
            </a:r>
            <a:r>
              <a:rPr lang="fr-FR" dirty="0" smtClean="0"/>
              <a:t>, </a:t>
            </a:r>
            <a:r>
              <a:rPr lang="fr-FR" dirty="0" err="1" smtClean="0"/>
              <a:t>establish</a:t>
            </a:r>
            <a:r>
              <a:rPr lang="fr-FR" dirty="0" smtClean="0"/>
              <a:t> </a:t>
            </a:r>
            <a:r>
              <a:rPr lang="fr-FR" dirty="0" err="1" smtClean="0"/>
              <a:t>MoUs</a:t>
            </a:r>
            <a:endParaRPr lang="fr-FR" dirty="0" smtClean="0"/>
          </a:p>
          <a:p>
            <a:pPr lvl="2"/>
            <a:r>
              <a:rPr lang="fr-FR" dirty="0" smtClean="0"/>
              <a:t>Start </a:t>
            </a:r>
            <a:r>
              <a:rPr lang="fr-FR" dirty="0" err="1" smtClean="0"/>
              <a:t>thinking</a:t>
            </a:r>
            <a:r>
              <a:rPr lang="fr-FR" dirty="0" smtClean="0"/>
              <a:t> in an "SLA" </a:t>
            </a:r>
            <a:r>
              <a:rPr lang="fr-FR" dirty="0" err="1" smtClean="0"/>
              <a:t>way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4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Thou </a:t>
            </a:r>
            <a:r>
              <a:rPr lang="fr-FR" dirty="0" err="1" smtClean="0"/>
              <a:t>shalt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Metrics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endParaRPr lang="fr-FR" dirty="0" smtClean="0"/>
          </a:p>
          <a:p>
            <a:pPr lvl="1"/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/>
              <a:t>bottom</a:t>
            </a:r>
            <a:r>
              <a:rPr lang="fr-FR" dirty="0"/>
              <a:t>-up</a:t>
            </a:r>
          </a:p>
          <a:p>
            <a:pPr lvl="2"/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i="1" dirty="0"/>
              <a:t>"</a:t>
            </a:r>
            <a:r>
              <a:rPr lang="fr-FR" i="1" dirty="0" err="1"/>
              <a:t>what</a:t>
            </a:r>
            <a:r>
              <a:rPr lang="fr-FR" i="1" dirty="0"/>
              <a:t> do </a:t>
            </a:r>
            <a:r>
              <a:rPr lang="fr-FR" i="1" dirty="0" err="1"/>
              <a:t>we</a:t>
            </a:r>
            <a:r>
              <a:rPr lang="fr-FR" i="1" dirty="0"/>
              <a:t> </a:t>
            </a:r>
            <a:r>
              <a:rPr lang="fr-FR" i="1" dirty="0" err="1"/>
              <a:t>want</a:t>
            </a:r>
            <a:r>
              <a:rPr lang="fr-FR" i="1" dirty="0"/>
              <a:t> to know"</a:t>
            </a:r>
            <a:r>
              <a:rPr lang="fr-FR" dirty="0"/>
              <a:t>… </a:t>
            </a:r>
          </a:p>
          <a:p>
            <a:pPr lvl="2"/>
            <a:r>
              <a:rPr lang="fr-FR" dirty="0"/>
              <a:t>… to </a:t>
            </a:r>
            <a:r>
              <a:rPr lang="fr-FR" i="1" dirty="0"/>
              <a:t>"</a:t>
            </a:r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metric</a:t>
            </a:r>
            <a:r>
              <a:rPr lang="fr-FR" i="1" dirty="0"/>
              <a:t> do </a:t>
            </a:r>
            <a:r>
              <a:rPr lang="fr-FR" i="1" dirty="0" err="1"/>
              <a:t>we</a:t>
            </a:r>
            <a:r>
              <a:rPr lang="fr-FR" i="1" dirty="0"/>
              <a:t> </a:t>
            </a:r>
            <a:r>
              <a:rPr lang="fr-FR" i="1" dirty="0" err="1"/>
              <a:t>need</a:t>
            </a:r>
            <a:r>
              <a:rPr lang="fr-FR" i="1" dirty="0"/>
              <a:t> for </a:t>
            </a:r>
            <a:r>
              <a:rPr lang="fr-FR" i="1" dirty="0" err="1"/>
              <a:t>that</a:t>
            </a:r>
            <a:r>
              <a:rPr lang="fr-FR" i="1" dirty="0"/>
              <a:t>"</a:t>
            </a:r>
            <a:endParaRPr lang="fr-FR" i="1" dirty="0" smtClean="0"/>
          </a:p>
          <a:p>
            <a:pPr lvl="1"/>
            <a:r>
              <a:rPr lang="fr-FR" dirty="0" err="1"/>
              <a:t>Define</a:t>
            </a:r>
            <a:r>
              <a:rPr lang="fr-FR" dirty="0"/>
              <a:t> areas by </a:t>
            </a:r>
            <a:r>
              <a:rPr lang="fr-FR" dirty="0" err="1"/>
              <a:t>origin</a:t>
            </a:r>
            <a:r>
              <a:rPr lang="fr-FR" dirty="0"/>
              <a:t> :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produces</a:t>
            </a:r>
            <a:r>
              <a:rPr lang="fr-FR" dirty="0"/>
              <a:t> the </a:t>
            </a:r>
            <a:r>
              <a:rPr lang="fr-FR" dirty="0" err="1"/>
              <a:t>metric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Operations, user </a:t>
            </a:r>
            <a:r>
              <a:rPr lang="fr-FR" dirty="0" err="1"/>
              <a:t>communities</a:t>
            </a:r>
            <a:r>
              <a:rPr lang="fr-FR" dirty="0"/>
              <a:t>, training, communication, budget/finances, collaborations/</a:t>
            </a:r>
            <a:r>
              <a:rPr lang="fr-FR" dirty="0" err="1"/>
              <a:t>projects</a:t>
            </a:r>
            <a:endParaRPr lang="fr-FR" dirty="0"/>
          </a:p>
          <a:p>
            <a:pPr lvl="1"/>
            <a:r>
              <a:rPr lang="fr-FR" dirty="0" err="1" smtClean="0"/>
              <a:t>Standardize</a:t>
            </a:r>
            <a:r>
              <a:rPr lang="fr-FR" dirty="0" smtClean="0"/>
              <a:t> description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metric</a:t>
            </a:r>
            <a:endParaRPr lang="fr-FR" dirty="0" smtClean="0"/>
          </a:p>
          <a:p>
            <a:pPr lvl="2"/>
            <a:r>
              <a:rPr lang="fr-FR" dirty="0" err="1" smtClean="0"/>
              <a:t>Metric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4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Thou </a:t>
            </a:r>
            <a:r>
              <a:rPr lang="fr-FR" dirty="0" err="1"/>
              <a:t>shalt</a:t>
            </a:r>
            <a:r>
              <a:rPr lang="fr-FR" dirty="0"/>
              <a:t>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Metrics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34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57824"/>
              </p:ext>
            </p:extLst>
          </p:nvPr>
        </p:nvGraphicFramePr>
        <p:xfrm>
          <a:off x="611560" y="2492896"/>
          <a:ext cx="8064896" cy="381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389"/>
                <a:gridCol w="5503507"/>
              </a:tblGrid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Category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(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e.g</a:t>
                      </a:r>
                      <a:r>
                        <a:rPr lang="fr-FR" sz="1400" u="none" strike="noStrike" dirty="0" smtClean="0">
                          <a:effectLst/>
                        </a:rPr>
                        <a:t>. Infrastructure</a:t>
                      </a:r>
                      <a:r>
                        <a:rPr lang="fr-FR" sz="1400" u="none" strike="noStrike" dirty="0">
                          <a:effectLst/>
                        </a:rPr>
                        <a:t>, </a:t>
                      </a:r>
                      <a:r>
                        <a:rPr lang="fr-FR" sz="1400" u="none" strike="noStrike" dirty="0" err="1">
                          <a:effectLst/>
                        </a:rPr>
                        <a:t>users</a:t>
                      </a:r>
                      <a:r>
                        <a:rPr lang="fr-FR" sz="1400" u="none" strike="noStrike" dirty="0">
                          <a:effectLst/>
                        </a:rPr>
                        <a:t>, training, etc</a:t>
                      </a:r>
                      <a:r>
                        <a:rPr lang="fr-FR" sz="1400" u="none" strike="noStrike" dirty="0" smtClean="0">
                          <a:effectLst/>
                        </a:rPr>
                        <a:t>.)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Parent indicator group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(e.g. "available resources", "Operational support activities", etc.)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Indicator ID and name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(e.g. "INFRA-1.1 - Number of available logical CPU"...)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Scope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(e.g. national, EGI, ...)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Goal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Why do we want to measure that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Description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Detailed description of what is measured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Calculation method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How are number obtained, especially if they derive from other metrics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collection/publication frequency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(e.g. "Monthly retrieval, published when retrieved")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Sources and tools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Where do data come from, how they are collected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Responsible person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Person that is responsible for collecting 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target value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Could be a minimum value, an ideal value, a general tendency…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Report model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(e.g. results table, graph, raw numbers, …)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Status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(not started, in progress, defined, implemented...)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  <a:tr h="272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Collection </a:t>
                      </a:r>
                      <a:r>
                        <a:rPr lang="fr-FR" sz="1400" b="1" u="none" strike="noStrike" dirty="0" err="1">
                          <a:effectLst/>
                        </a:rPr>
                        <a:t>Starting</a:t>
                      </a:r>
                      <a:r>
                        <a:rPr lang="fr-FR" sz="1400" b="1" u="none" strike="noStrike" dirty="0">
                          <a:effectLst/>
                        </a:rPr>
                        <a:t> date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e.g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01/01/2010,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PM1, Q3, etc.)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5" marR="8585" marT="858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4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Thou </a:t>
            </a:r>
            <a:r>
              <a:rPr lang="fr-FR" dirty="0" err="1"/>
              <a:t>shalt</a:t>
            </a:r>
            <a:r>
              <a:rPr lang="fr-FR" dirty="0"/>
              <a:t>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</a:t>
            </a:r>
            <a:r>
              <a:rPr lang="fr-FR" dirty="0" smtClean="0"/>
              <a:t>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3960440" cy="4525963"/>
          </a:xfrm>
        </p:spPr>
        <p:txBody>
          <a:bodyPr/>
          <a:lstStyle/>
          <a:p>
            <a:r>
              <a:rPr lang="fr-FR" dirty="0" err="1" smtClean="0"/>
              <a:t>Status</a:t>
            </a:r>
            <a:endParaRPr lang="fr-FR" dirty="0" smtClean="0"/>
          </a:p>
          <a:p>
            <a:pPr lvl="1"/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> on </a:t>
            </a:r>
            <a:r>
              <a:rPr lang="fr-FR" dirty="0" err="1" smtClean="0"/>
              <a:t>operations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endParaRPr lang="fr-FR" dirty="0" smtClean="0"/>
          </a:p>
          <a:p>
            <a:pPr lvl="1"/>
            <a:r>
              <a:rPr lang="fr-FR" dirty="0" smtClean="0"/>
              <a:t>"</a:t>
            </a:r>
            <a:r>
              <a:rPr lang="fr-FR" dirty="0" err="1" smtClean="0"/>
              <a:t>dashboard</a:t>
            </a:r>
            <a:r>
              <a:rPr lang="fr-FR" dirty="0" smtClean="0"/>
              <a:t>" on </a:t>
            </a:r>
            <a:r>
              <a:rPr lang="fr-FR" dirty="0" err="1" smtClean="0"/>
              <a:t>operations</a:t>
            </a:r>
            <a:r>
              <a:rPr lang="fr-FR" dirty="0" smtClean="0"/>
              <a:t> wiki</a:t>
            </a:r>
          </a:p>
          <a:p>
            <a:pPr lvl="1"/>
            <a:r>
              <a:rPr lang="fr-FR" dirty="0" smtClean="0"/>
              <a:t>Most of the data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26/04/2012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" name="Imag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88197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on </a:t>
            </a:r>
            <a:r>
              <a:rPr lang="fr-FR" dirty="0" err="1" smtClean="0"/>
              <a:t>clouds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with CSIC (Spain)</a:t>
            </a:r>
          </a:p>
          <a:p>
            <a:pPr lvl="1"/>
            <a:r>
              <a:rPr lang="en-US" dirty="0" smtClean="0"/>
              <a:t>One person from CSIC to come to France for a year to work on cloud activities</a:t>
            </a:r>
          </a:p>
          <a:p>
            <a:r>
              <a:rPr lang="en-US" dirty="0" smtClean="0"/>
              <a:t>Federating French initiatives</a:t>
            </a:r>
          </a:p>
          <a:p>
            <a:pPr lvl="1"/>
            <a:r>
              <a:rPr lang="en-US" dirty="0" smtClean="0"/>
              <a:t>Paris/GRIF and </a:t>
            </a:r>
            <a:r>
              <a:rPr lang="en-US" dirty="0" err="1" smtClean="0"/>
              <a:t>Stratuslab</a:t>
            </a:r>
            <a:r>
              <a:rPr lang="en-US" dirty="0" smtClean="0"/>
              <a:t> efforts</a:t>
            </a:r>
          </a:p>
          <a:p>
            <a:pPr lvl="1"/>
            <a:r>
              <a:rPr lang="en-US" dirty="0" smtClean="0"/>
              <a:t>Cloud initiative and interests in Strasbourg/IPHC</a:t>
            </a:r>
          </a:p>
          <a:p>
            <a:pPr lvl="1"/>
            <a:r>
              <a:rPr lang="en-US" dirty="0" smtClean="0"/>
              <a:t>Next cloud day in Lille - 11</a:t>
            </a:r>
            <a:r>
              <a:rPr lang="en-US" baseline="30000" dirty="0" smtClean="0"/>
              <a:t>th</a:t>
            </a:r>
            <a:r>
              <a:rPr lang="en-US" dirty="0" smtClean="0"/>
              <a:t> May </a:t>
            </a:r>
          </a:p>
          <a:p>
            <a:r>
              <a:rPr lang="en-US" dirty="0" smtClean="0"/>
              <a:t>Contribute resources to EGI Cloud Federation TF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on 2011 </a:t>
            </a:r>
            <a:r>
              <a:rPr lang="fr-FR" dirty="0" err="1" smtClean="0"/>
              <a:t>highlights</a:t>
            </a:r>
            <a:r>
              <a:rPr lang="fr-FR" dirty="0" smtClean="0"/>
              <a:t> and 2012 perspectives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Addressed recommendations from last IAC</a:t>
            </a:r>
          </a:p>
          <a:p>
            <a:pPr lvl="1"/>
            <a:r>
              <a:rPr lang="en-US" dirty="0" smtClean="0"/>
              <a:t>Realization of plans for a national VO</a:t>
            </a:r>
          </a:p>
          <a:p>
            <a:pPr lvl="1"/>
            <a:r>
              <a:rPr lang="en-US" dirty="0" smtClean="0"/>
              <a:t>Initial description of our catalogue of services</a:t>
            </a:r>
          </a:p>
          <a:p>
            <a:pPr lvl="1"/>
            <a:r>
              <a:rPr lang="en-US" dirty="0" smtClean="0"/>
              <a:t>Ongoing work on “easily understandable metrics to measure the performance and impact of </a:t>
            </a:r>
            <a:r>
              <a:rPr lang="en-US" dirty="0" err="1" smtClean="0"/>
              <a:t>IdG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Laying foundation stones for a cloud infrastructure</a:t>
            </a:r>
          </a:p>
          <a:p>
            <a:r>
              <a:rPr lang="en-US" dirty="0" smtClean="0"/>
              <a:t>And now…</a:t>
            </a:r>
          </a:p>
          <a:p>
            <a:pPr lvl="1"/>
            <a:r>
              <a:rPr lang="en-US" dirty="0" smtClean="0"/>
              <a:t>Time to think about longer term plans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4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Where are we 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Some enlightening metrics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Last year’s highlights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Events 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workshops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Catalogue of services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Internal tools and organization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Starting cloud initiatives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Perspectives for the year to come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Grid Operations meet Grid Users…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Getting more metrics: Methodology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Cloud perspectives</a:t>
            </a:r>
          </a:p>
          <a:p>
            <a:r>
              <a:rPr lang="en-US" dirty="0" smtClean="0"/>
              <a:t>Towards sustainability</a:t>
            </a:r>
            <a:endParaRPr lang="en-US" dirty="0"/>
          </a:p>
          <a:p>
            <a:pPr lvl="1"/>
            <a:r>
              <a:rPr lang="en-US" dirty="0" smtClean="0"/>
              <a:t>Evaluating the cost and benefits of Grid Operations</a:t>
            </a:r>
          </a:p>
          <a:p>
            <a:pPr lvl="1"/>
            <a:r>
              <a:rPr lang="en-US" dirty="0" smtClean="0"/>
              <a:t>Running national and global services beyond EGI-</a:t>
            </a:r>
            <a:r>
              <a:rPr lang="en-US" dirty="0" err="1" smtClean="0"/>
              <a:t>InSPIRE</a:t>
            </a:r>
            <a:endParaRPr lang="en-US" dirty="0"/>
          </a:p>
          <a:p>
            <a:pPr lvl="1"/>
            <a:r>
              <a:rPr lang="en-US" dirty="0" smtClean="0"/>
              <a:t>What issues are we facing? How can we solve them?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6588224" y="5373216"/>
            <a:ext cx="180020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YOU ARE HERE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504" y="4941168"/>
            <a:ext cx="626469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magic</a:t>
            </a:r>
            <a:r>
              <a:rPr lang="fr-FR" dirty="0" smtClean="0"/>
              <a:t> formula to </a:t>
            </a:r>
            <a:r>
              <a:rPr lang="fr-FR" dirty="0" err="1" smtClean="0"/>
              <a:t>successful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8" y="2636912"/>
            <a:ext cx="7502882" cy="172819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99592" y="4851157"/>
            <a:ext cx="7318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On all sites, </a:t>
            </a:r>
            <a:r>
              <a:rPr lang="fr-FR" sz="2800" dirty="0" err="1" smtClean="0"/>
              <a:t>Grid</a:t>
            </a:r>
            <a:r>
              <a:rPr lang="fr-FR" sz="2800" dirty="0" smtClean="0"/>
              <a:t> </a:t>
            </a:r>
            <a:r>
              <a:rPr lang="fr-FR" sz="2800" dirty="0" err="1" smtClean="0"/>
              <a:t>operations</a:t>
            </a:r>
            <a:r>
              <a:rPr lang="fr-FR" sz="2800" dirty="0" smtClean="0"/>
              <a:t> are </a:t>
            </a:r>
            <a:r>
              <a:rPr lang="fr-FR" sz="2800" dirty="0" err="1" smtClean="0"/>
              <a:t>tightly</a:t>
            </a:r>
            <a:r>
              <a:rPr lang="fr-FR" sz="2800" dirty="0" smtClean="0"/>
              <a:t> </a:t>
            </a:r>
            <a:r>
              <a:rPr lang="fr-FR" sz="2800" dirty="0" err="1" smtClean="0"/>
              <a:t>intricated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non </a:t>
            </a:r>
            <a:r>
              <a:rPr lang="fr-FR" sz="2800" dirty="0" err="1" smtClean="0"/>
              <a:t>grid</a:t>
            </a:r>
            <a:r>
              <a:rPr lang="fr-FR" sz="2800" dirty="0" smtClean="0"/>
              <a:t> </a:t>
            </a:r>
            <a:r>
              <a:rPr lang="fr-FR" sz="2800" dirty="0" err="1" smtClean="0"/>
              <a:t>operations</a:t>
            </a:r>
            <a:endParaRPr lang="fr-FR" sz="2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7477216" y="2564904"/>
            <a:ext cx="1127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Grid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enlightening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(1) –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and </a:t>
            </a:r>
            <a:r>
              <a:rPr lang="fr-FR" dirty="0" err="1" smtClean="0"/>
              <a:t>their</a:t>
            </a:r>
            <a:r>
              <a:rPr lang="fr-FR" dirty="0" smtClean="0"/>
              <a:t> distribution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18</a:t>
            </a:r>
            <a:r>
              <a:rPr lang="fr-FR" dirty="0" smtClean="0"/>
              <a:t> production sites</a:t>
            </a:r>
          </a:p>
          <a:p>
            <a:pPr lvl="1"/>
            <a:r>
              <a:rPr lang="fr-FR" b="1" dirty="0">
                <a:solidFill>
                  <a:srgbClr val="00B0F0"/>
                </a:solidFill>
              </a:rPr>
              <a:t>31,860</a:t>
            </a:r>
            <a:r>
              <a:rPr lang="fr-FR" dirty="0" smtClean="0"/>
              <a:t> </a:t>
            </a:r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CPUs</a:t>
            </a:r>
            <a:endParaRPr lang="fr-FR" dirty="0" smtClean="0"/>
          </a:p>
          <a:p>
            <a:pPr lvl="1"/>
            <a:r>
              <a:rPr lang="fr-FR" b="1" dirty="0">
                <a:solidFill>
                  <a:srgbClr val="00B0F0"/>
                </a:solidFill>
              </a:rPr>
              <a:t>280,316</a:t>
            </a:r>
            <a:r>
              <a:rPr lang="fr-FR" dirty="0" smtClean="0"/>
              <a:t> HEPSPEC06</a:t>
            </a:r>
          </a:p>
          <a:p>
            <a:pPr lvl="1"/>
            <a:r>
              <a:rPr lang="fr-FR" b="1" dirty="0">
                <a:solidFill>
                  <a:srgbClr val="00B0F0"/>
                </a:solidFill>
              </a:rPr>
              <a:t>15.7 PB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endParaRPr lang="fr-FR" dirty="0" smtClean="0"/>
          </a:p>
          <a:p>
            <a:pPr lvl="1"/>
            <a:r>
              <a:rPr lang="fr-FR" b="1" dirty="0">
                <a:solidFill>
                  <a:srgbClr val="00B0F0"/>
                </a:solidFill>
              </a:rPr>
              <a:t>22.5 PB</a:t>
            </a:r>
            <a:r>
              <a:rPr lang="fr-FR" dirty="0" smtClean="0"/>
              <a:t> tape </a:t>
            </a:r>
            <a:r>
              <a:rPr lang="fr-FR" dirty="0" err="1" smtClean="0"/>
              <a:t>storage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90068"/>
            <a:ext cx="4032448" cy="413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and interdependencies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47864" y="570363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TODAY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570363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YESTERDAY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7" y="5703639"/>
            <a:ext cx="227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TOMORROW ?</a:t>
            </a:r>
            <a:endParaRPr lang="fr-FR" sz="2400" b="1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" y="1763524"/>
            <a:ext cx="8040724" cy="4020362"/>
          </a:xfrm>
        </p:spPr>
      </p:pic>
    </p:spTree>
    <p:extLst>
      <p:ext uri="{BB962C8B-B14F-4D97-AF65-F5344CB8AC3E}">
        <p14:creationId xmlns:p14="http://schemas.microsoft.com/office/powerpoint/2010/main" val="37577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Cost</a:t>
            </a:r>
            <a:r>
              <a:rPr lang="fr-FR" dirty="0" smtClean="0"/>
              <a:t> of FG Operations (1) : Effort and </a:t>
            </a:r>
            <a:r>
              <a:rPr lang="fr-FR" dirty="0" err="1" smtClean="0"/>
              <a:t>manpower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needed to play the "Grid Symphony"?  </a:t>
            </a:r>
          </a:p>
          <a:p>
            <a:pPr lvl="1"/>
            <a:r>
              <a:rPr lang="en-US" dirty="0" smtClean="0"/>
              <a:t>The orchestra: effort at site level</a:t>
            </a:r>
          </a:p>
          <a:p>
            <a:pPr lvl="2"/>
            <a:r>
              <a:rPr lang="en-US" dirty="0" smtClean="0"/>
              <a:t>Estimation 30 FTE for site operations (incl. WLCG operations) over the current 18 production sites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Section leaders and conductor(s): effort at NGI level</a:t>
            </a:r>
            <a:endParaRPr lang="en-US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5 FTE for the minimum, 10FTE for the best </a:t>
            </a:r>
            <a:r>
              <a:rPr lang="en-US" i="1" dirty="0" smtClean="0"/>
              <a:t>(see slide 12)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41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02893"/>
              </p:ext>
            </p:extLst>
          </p:nvPr>
        </p:nvGraphicFramePr>
        <p:xfrm>
          <a:off x="1187624" y="4725144"/>
          <a:ext cx="6984777" cy="100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577"/>
                <a:gridCol w="1239235"/>
                <a:gridCol w="1351891"/>
                <a:gridCol w="1126577"/>
                <a:gridCol w="1013920"/>
                <a:gridCol w="1126577"/>
              </a:tblGrid>
              <a:tr h="2418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NEEDED EFFORT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 smtClean="0">
                          <a:effectLst/>
                        </a:rPr>
                        <a:t>Critical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missions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 smtClean="0">
                          <a:effectLst/>
                        </a:rPr>
                        <a:t>Criticial</a:t>
                      </a:r>
                      <a:r>
                        <a:rPr lang="fr-FR" sz="1100" u="none" strike="noStrike" dirty="0" smtClean="0">
                          <a:effectLst/>
                        </a:rPr>
                        <a:t> and important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missions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missions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39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h/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week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FTE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044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186,5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4,91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316,5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8,34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390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10,28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smtClean="0"/>
              <a:t>FG </a:t>
            </a:r>
            <a:r>
              <a:rPr lang="fr-FR" dirty="0"/>
              <a:t>Operations </a:t>
            </a:r>
            <a:r>
              <a:rPr lang="fr-FR" dirty="0" smtClean="0"/>
              <a:t>(2) </a:t>
            </a:r>
            <a:r>
              <a:rPr lang="fr-FR" dirty="0"/>
              <a:t>: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costs</a:t>
            </a:r>
          </a:p>
          <a:p>
            <a:pPr lvl="1"/>
            <a:r>
              <a:rPr lang="en-US" dirty="0"/>
              <a:t>Hardware renewal and/or extension</a:t>
            </a:r>
          </a:p>
          <a:p>
            <a:pPr lvl="1"/>
            <a:r>
              <a:rPr lang="en-US" dirty="0" smtClean="0"/>
              <a:t>Running grid resources and services (electricity, air conditioning, maintenance costs)</a:t>
            </a:r>
          </a:p>
          <a:p>
            <a:r>
              <a:rPr lang="en-US" dirty="0" smtClean="0"/>
              <a:t>Operating costs</a:t>
            </a:r>
          </a:p>
          <a:p>
            <a:pPr lvl="1"/>
            <a:r>
              <a:rPr lang="en-US" dirty="0" smtClean="0"/>
              <a:t>Internal events (logistics and travel costs)</a:t>
            </a:r>
          </a:p>
          <a:p>
            <a:pPr lvl="1"/>
            <a:r>
              <a:rPr lang="en-US" dirty="0" smtClean="0"/>
              <a:t>International involvement (travel costs , conference registration fees…)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Benefits</a:t>
            </a:r>
            <a:r>
              <a:rPr lang="fr-FR" dirty="0" smtClean="0"/>
              <a:t> of FG Operations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Direct </a:t>
            </a:r>
            <a:r>
              <a:rPr lang="fr-FR" dirty="0" err="1" smtClean="0"/>
              <a:t>benefits</a:t>
            </a:r>
            <a:endParaRPr lang="fr-FR" dirty="0" smtClean="0"/>
          </a:p>
          <a:p>
            <a:pPr lvl="1"/>
            <a:r>
              <a:rPr lang="fr-FR" dirty="0" err="1" smtClean="0"/>
              <a:t>Mutualization</a:t>
            </a:r>
            <a:r>
              <a:rPr lang="fr-FR" dirty="0" smtClean="0"/>
              <a:t> and sharing</a:t>
            </a:r>
          </a:p>
          <a:p>
            <a:pPr lvl="2"/>
            <a:r>
              <a:rPr lang="fr-FR" dirty="0" smtClean="0"/>
              <a:t>Effort, </a:t>
            </a:r>
            <a:r>
              <a:rPr lang="fr-FR" dirty="0" err="1" smtClean="0"/>
              <a:t>investment</a:t>
            </a:r>
            <a:r>
              <a:rPr lang="fr-FR" dirty="0" smtClean="0"/>
              <a:t> and expertise : the "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"</a:t>
            </a:r>
          </a:p>
          <a:p>
            <a:pPr lvl="1"/>
            <a:r>
              <a:rPr lang="fr-FR" dirty="0" smtClean="0"/>
              <a:t>Coordination </a:t>
            </a:r>
            <a:r>
              <a:rPr lang="fr-FR" dirty="0" err="1" smtClean="0"/>
              <a:t>activities</a:t>
            </a:r>
            <a:endParaRPr lang="fr-FR" dirty="0" smtClean="0"/>
          </a:p>
          <a:p>
            <a:pPr lvl="2"/>
            <a:r>
              <a:rPr lang="fr-FR" dirty="0" smtClean="0"/>
              <a:t>m/w and service </a:t>
            </a:r>
            <a:r>
              <a:rPr lang="fr-FR" dirty="0" err="1" smtClean="0"/>
              <a:t>deployement</a:t>
            </a:r>
            <a:r>
              <a:rPr lang="fr-FR" dirty="0" smtClean="0"/>
              <a:t>, links to and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endParaRPr lang="fr-FR" dirty="0" smtClean="0"/>
          </a:p>
          <a:p>
            <a:pPr lvl="1"/>
            <a:r>
              <a:rPr lang="fr-FR" dirty="0" smtClean="0"/>
              <a:t>Central </a:t>
            </a:r>
            <a:r>
              <a:rPr lang="fr-FR" dirty="0" err="1" smtClean="0"/>
              <a:t>Grid</a:t>
            </a:r>
            <a:r>
              <a:rPr lang="fr-FR" dirty="0" smtClean="0"/>
              <a:t> services and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lvl="2"/>
            <a:r>
              <a:rPr lang="fr-FR" dirty="0" smtClean="0"/>
              <a:t>Monitoring, </a:t>
            </a:r>
            <a:r>
              <a:rPr lang="fr-FR" dirty="0" err="1" smtClean="0"/>
              <a:t>accounting</a:t>
            </a:r>
            <a:r>
              <a:rPr lang="fr-FR" dirty="0" smtClean="0"/>
              <a:t>, Certification </a:t>
            </a:r>
            <a:r>
              <a:rPr lang="fr-FR" dirty="0" err="1" smtClean="0"/>
              <a:t>Authority</a:t>
            </a:r>
            <a:r>
              <a:rPr lang="fr-FR" dirty="0" smtClean="0"/>
              <a:t>, Support</a:t>
            </a:r>
          </a:p>
          <a:p>
            <a:pPr lvl="1"/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security</a:t>
            </a:r>
            <a:r>
              <a:rPr lang="fr-FR" dirty="0" smtClean="0"/>
              <a:t> coordination</a:t>
            </a:r>
          </a:p>
          <a:p>
            <a:r>
              <a:rPr lang="en-US" dirty="0"/>
              <a:t>Indirect benefits</a:t>
            </a:r>
          </a:p>
          <a:p>
            <a:pPr lvl="1"/>
            <a:r>
              <a:rPr lang="en-US" dirty="0"/>
              <a:t>Strategic collaborations (e.g. joint answers to project calls)</a:t>
            </a:r>
          </a:p>
          <a:p>
            <a:pPr lvl="1"/>
            <a:r>
              <a:rPr lang="en-US" dirty="0" smtClean="0"/>
              <a:t>Visibility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FG Operations :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funding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cover those costs today?</a:t>
            </a:r>
          </a:p>
          <a:p>
            <a:pPr lvl="1"/>
            <a:r>
              <a:rPr lang="en-US" dirty="0" smtClean="0"/>
              <a:t>France Grilles - annual TGIR budget</a:t>
            </a:r>
          </a:p>
          <a:p>
            <a:pPr lvl="2"/>
            <a:r>
              <a:rPr lang="en-US" dirty="0" smtClean="0"/>
              <a:t>120k€ in 2012  for Operations</a:t>
            </a:r>
          </a:p>
          <a:p>
            <a:pPr lvl="2"/>
            <a:r>
              <a:rPr lang="en-US" dirty="0"/>
              <a:t>Hardware investments </a:t>
            </a:r>
            <a:r>
              <a:rPr lang="en-US" dirty="0" smtClean="0"/>
              <a:t>(e.g. 375k</a:t>
            </a:r>
            <a:r>
              <a:rPr lang="en-US" dirty="0"/>
              <a:t>€ </a:t>
            </a:r>
            <a:r>
              <a:rPr lang="en-US" dirty="0" smtClean="0"/>
              <a:t> in 2012 on cloud infra.)</a:t>
            </a:r>
          </a:p>
          <a:p>
            <a:pPr lvl="1"/>
            <a:r>
              <a:rPr lang="en-US" dirty="0" smtClean="0"/>
              <a:t>EGI-</a:t>
            </a:r>
            <a:r>
              <a:rPr lang="en-US" dirty="0" err="1" smtClean="0"/>
              <a:t>InSPIRE</a:t>
            </a:r>
            <a:r>
              <a:rPr lang="en-US" dirty="0" smtClean="0"/>
              <a:t> contribution for SA1 tasks</a:t>
            </a:r>
          </a:p>
          <a:p>
            <a:pPr lvl="2"/>
            <a:r>
              <a:rPr lang="en-US" dirty="0" smtClean="0"/>
              <a:t>1034 </a:t>
            </a:r>
            <a:r>
              <a:rPr lang="en-US" dirty="0" smtClean="0"/>
              <a:t>k€ for SA1 tasks over 4 years</a:t>
            </a:r>
          </a:p>
          <a:p>
            <a:pPr lvl="1"/>
            <a:r>
              <a:rPr lang="en-US" dirty="0" smtClean="0"/>
              <a:t>Other projects funding source</a:t>
            </a:r>
          </a:p>
          <a:p>
            <a:pPr lvl="2"/>
            <a:r>
              <a:rPr lang="en-US" dirty="0" smtClean="0"/>
              <a:t>WLCG, local grid projects, collaborations…</a:t>
            </a:r>
          </a:p>
          <a:p>
            <a:pPr lvl="1"/>
            <a:r>
              <a:rPr lang="en-US" dirty="0" smtClean="0"/>
              <a:t>Sites/partners contributions to:</a:t>
            </a:r>
          </a:p>
          <a:p>
            <a:pPr lvl="2"/>
            <a:r>
              <a:rPr lang="en-US" dirty="0" smtClean="0"/>
              <a:t>Effort</a:t>
            </a:r>
          </a:p>
          <a:p>
            <a:pPr lvl="2"/>
            <a:r>
              <a:rPr lang="en-US" dirty="0" smtClean="0"/>
              <a:t>Travel and administrative costs for staff</a:t>
            </a:r>
          </a:p>
          <a:p>
            <a:pPr lvl="2"/>
            <a:r>
              <a:rPr lang="en-US" dirty="0" smtClean="0"/>
              <a:t>Grid resources </a:t>
            </a:r>
            <a:r>
              <a:rPr lang="en-US" dirty="0"/>
              <a:t>and services </a:t>
            </a:r>
            <a:r>
              <a:rPr lang="en-US" dirty="0" smtClean="0"/>
              <a:t>running </a:t>
            </a:r>
            <a:r>
              <a:rPr lang="en-US" dirty="0"/>
              <a:t>costs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costs and benefits…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of </a:t>
            </a:r>
            <a:r>
              <a:rPr lang="en-US" dirty="0" smtClean="0"/>
              <a:t>what we do </a:t>
            </a:r>
            <a:r>
              <a:rPr lang="en-US" dirty="0"/>
              <a:t>would have to be done anyway, even if France Grilles didn’t exist?</a:t>
            </a:r>
          </a:p>
          <a:p>
            <a:pPr lvl="1"/>
            <a:r>
              <a:rPr lang="en-US" dirty="0"/>
              <a:t>Probably most of site operations</a:t>
            </a:r>
          </a:p>
          <a:p>
            <a:pPr lvl="2"/>
            <a:r>
              <a:rPr lang="en-US" dirty="0"/>
              <a:t>Administration, operational support…</a:t>
            </a:r>
          </a:p>
          <a:p>
            <a:pPr lvl="1"/>
            <a:r>
              <a:rPr lang="en-US" dirty="0"/>
              <a:t>Most of high level expertise activities</a:t>
            </a:r>
          </a:p>
          <a:p>
            <a:pPr lvl="2"/>
            <a:r>
              <a:rPr lang="en-US" dirty="0"/>
              <a:t>Monitoring, accounting, Certification Authority, Security…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Sustainability</a:t>
            </a:r>
            <a:r>
              <a:rPr lang="fr-FR" dirty="0" smtClean="0"/>
              <a:t>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living infrastructures</a:t>
            </a:r>
          </a:p>
          <a:p>
            <a:pPr lvl="1"/>
            <a:r>
              <a:rPr lang="en-US" dirty="0" smtClean="0"/>
              <a:t>What happens if we don’t have funding for :</a:t>
            </a:r>
          </a:p>
          <a:p>
            <a:pPr lvl="2"/>
            <a:r>
              <a:rPr lang="en-US" dirty="0" smtClean="0"/>
              <a:t>The 35 needed FTEs?</a:t>
            </a:r>
          </a:p>
          <a:p>
            <a:pPr lvl="2"/>
            <a:r>
              <a:rPr lang="en-US" dirty="0" smtClean="0"/>
              <a:t>Hardware &amp; </a:t>
            </a:r>
            <a:r>
              <a:rPr lang="en-US" dirty="0"/>
              <a:t>services </a:t>
            </a:r>
            <a:r>
              <a:rPr lang="en-US" dirty="0" smtClean="0"/>
              <a:t>maintenance costs?</a:t>
            </a:r>
          </a:p>
          <a:p>
            <a:r>
              <a:rPr lang="en-US" dirty="0" smtClean="0"/>
              <a:t>External dependencies</a:t>
            </a:r>
          </a:p>
          <a:p>
            <a:pPr lvl="1"/>
            <a:r>
              <a:rPr lang="en-US" dirty="0" smtClean="0"/>
              <a:t>What if the tools we use stop being developed or maintained  (e.g. EMI m/w, GOCDB, SAM-</a:t>
            </a:r>
            <a:r>
              <a:rPr lang="en-US" dirty="0" err="1" smtClean="0"/>
              <a:t>Nagios</a:t>
            </a:r>
            <a:r>
              <a:rPr lang="en-US" dirty="0" smtClean="0"/>
              <a:t>)?</a:t>
            </a:r>
            <a:endParaRPr lang="en-US" dirty="0"/>
          </a:p>
          <a:p>
            <a:pPr lvl="1"/>
            <a:r>
              <a:rPr lang="en-US" dirty="0" smtClean="0"/>
              <a:t>What if we have to stop providing one of them to the Grid community (e.g. EGI Operations Portal)?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94" y="2970110"/>
            <a:ext cx="20002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mitigation </a:t>
            </a:r>
            <a:r>
              <a:rPr lang="fr-FR" dirty="0" err="1" smtClean="0"/>
              <a:t>ideas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Consolidate our estimation of what we do</a:t>
            </a:r>
          </a:p>
          <a:p>
            <a:pPr lvl="1"/>
            <a:r>
              <a:rPr lang="en-US" dirty="0" smtClean="0"/>
              <a:t>Go deeper in the costs/benefits analysis</a:t>
            </a:r>
          </a:p>
          <a:p>
            <a:pPr lvl="1"/>
            <a:r>
              <a:rPr lang="en-US" dirty="0" smtClean="0"/>
              <a:t>Replace operations in the global picture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Assess and clarify our “place in the landscape”</a:t>
            </a:r>
          </a:p>
          <a:p>
            <a:pPr lvl="1"/>
            <a:r>
              <a:rPr lang="en-US" dirty="0" smtClean="0"/>
              <a:t>Formalize relations between France Grilles and</a:t>
            </a:r>
          </a:p>
          <a:p>
            <a:pPr lvl="2"/>
            <a:r>
              <a:rPr lang="en-US" dirty="0" smtClean="0"/>
              <a:t>Its production sites</a:t>
            </a:r>
          </a:p>
          <a:p>
            <a:pPr lvl="2"/>
            <a:r>
              <a:rPr lang="en-US" dirty="0" smtClean="0"/>
              <a:t>Its national partners</a:t>
            </a:r>
          </a:p>
          <a:p>
            <a:pPr lvl="2"/>
            <a:r>
              <a:rPr lang="en-US" dirty="0" smtClean="0"/>
              <a:t>Its international partners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8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mitigation </a:t>
            </a:r>
            <a:r>
              <a:rPr lang="fr-FR" dirty="0" err="1" smtClean="0"/>
              <a:t>ideas</a:t>
            </a:r>
            <a:r>
              <a:rPr lang="fr-FR" dirty="0" smtClean="0"/>
              <a:t>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</a:t>
            </a:r>
            <a:r>
              <a:rPr lang="en-US" dirty="0"/>
              <a:t>sustainability </a:t>
            </a:r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Start from the hypotheses we can make on future funding, manpower, service availability etc.</a:t>
            </a:r>
          </a:p>
          <a:p>
            <a:pPr lvl="1"/>
            <a:r>
              <a:rPr lang="en-US" dirty="0" smtClean="0"/>
              <a:t>Try and get ideas to turn each scenario into a form of success</a:t>
            </a:r>
          </a:p>
          <a:p>
            <a:r>
              <a:rPr lang="en-US" dirty="0" smtClean="0"/>
              <a:t>Get inspiration from elsewhere</a:t>
            </a:r>
          </a:p>
          <a:p>
            <a:pPr lvl="1"/>
            <a:r>
              <a:rPr lang="en-US" dirty="0" smtClean="0"/>
              <a:t>What can Service Level Management teach us?</a:t>
            </a:r>
          </a:p>
          <a:p>
            <a:pPr lvl="1"/>
            <a:r>
              <a:rPr lang="en-US" dirty="0" smtClean="0"/>
              <a:t>We are not alone… how are other NGIs doing?</a:t>
            </a:r>
          </a:p>
          <a:p>
            <a:pPr lvl="1"/>
            <a:r>
              <a:rPr lang="en-US" dirty="0" smtClean="0"/>
              <a:t>Can we learn from the free software world?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2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Anyway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Whatever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…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16448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030652"/>
              </p:ext>
            </p:extLst>
          </p:nvPr>
        </p:nvGraphicFramePr>
        <p:xfrm>
          <a:off x="179512" y="1988840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enlightening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(2) –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86878" y="1916832"/>
            <a:ext cx="303705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Logical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CPUs</a:t>
            </a:r>
            <a:r>
              <a:rPr lang="fr-FR" dirty="0" smtClean="0">
                <a:solidFill>
                  <a:schemeClr val="bg1"/>
                </a:solidFill>
              </a:rPr>
              <a:t> over the last </a:t>
            </a:r>
            <a:r>
              <a:rPr lang="fr-FR" dirty="0" err="1" smtClean="0">
                <a:solidFill>
                  <a:schemeClr val="bg1"/>
                </a:solidFill>
              </a:rPr>
              <a:t>year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33793"/>
              </p:ext>
            </p:extLst>
          </p:nvPr>
        </p:nvGraphicFramePr>
        <p:xfrm>
          <a:off x="4427984" y="1844824"/>
          <a:ext cx="4572000" cy="477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427984" y="1907540"/>
            <a:ext cx="34362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Disk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storage</a:t>
            </a:r>
            <a:r>
              <a:rPr lang="fr-FR" dirty="0" smtClean="0">
                <a:solidFill>
                  <a:schemeClr val="bg1"/>
                </a:solidFill>
              </a:rPr>
              <a:t> (PB) over the last </a:t>
            </a:r>
            <a:r>
              <a:rPr lang="fr-FR" dirty="0" err="1" smtClean="0">
                <a:solidFill>
                  <a:schemeClr val="bg1"/>
                </a:solidFill>
              </a:rPr>
              <a:t>year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Direction-technique@france-grilles.fr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enlightening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(3) –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416764"/>
              </p:ext>
            </p:extLst>
          </p:nvPr>
        </p:nvGraphicFramePr>
        <p:xfrm>
          <a:off x="107504" y="2420888"/>
          <a:ext cx="36004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26" y="3068960"/>
            <a:ext cx="51665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317258" y="2591326"/>
            <a:ext cx="27831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/>
              <a:t>Normalized</a:t>
            </a:r>
            <a:r>
              <a:rPr lang="fr-FR" sz="1100" b="1" dirty="0" smtClean="0"/>
              <a:t> CPU time per site </a:t>
            </a:r>
            <a:r>
              <a:rPr lang="fr-FR" sz="1100" b="1" dirty="0" err="1" smtClean="0"/>
              <a:t>from</a:t>
            </a:r>
            <a:r>
              <a:rPr lang="fr-FR" sz="1100" b="1" dirty="0" smtClean="0"/>
              <a:t> Q1 to Q7</a:t>
            </a:r>
            <a:endParaRPr lang="fr-FR" sz="11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195736" y="3284984"/>
            <a:ext cx="0" cy="27363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703444" y="3064036"/>
            <a:ext cx="93610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Last IAC, </a:t>
            </a:r>
            <a:r>
              <a:rPr lang="fr-FR" sz="1100" b="1" dirty="0" err="1" smtClean="0"/>
              <a:t>march</a:t>
            </a:r>
            <a:r>
              <a:rPr lang="fr-FR" sz="1100" b="1" dirty="0" smtClean="0"/>
              <a:t> 2011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40097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enlightening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</a:t>
            </a:r>
            <a:r>
              <a:rPr lang="fr-FR" dirty="0" smtClean="0"/>
              <a:t>(4) </a:t>
            </a:r>
            <a:r>
              <a:rPr lang="fr-FR" dirty="0"/>
              <a:t>– </a:t>
            </a:r>
            <a:r>
              <a:rPr lang="fr-FR" dirty="0" smtClean="0"/>
              <a:t>French contribution to EGI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54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Computing resources</a:t>
            </a:r>
          </a:p>
          <a:p>
            <a:pPr lvl="1"/>
            <a:r>
              <a:rPr lang="en-US" dirty="0" smtClean="0"/>
              <a:t>11.1% of available capacity </a:t>
            </a:r>
          </a:p>
          <a:p>
            <a:pPr lvl="1"/>
            <a:r>
              <a:rPr lang="en-US" dirty="0" smtClean="0"/>
              <a:t>14.4% of used capacity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contributor to EGI behind:</a:t>
            </a:r>
          </a:p>
          <a:p>
            <a:pPr lvl="3"/>
            <a:r>
              <a:rPr lang="en-US" dirty="0" smtClean="0"/>
              <a:t>UK (16.6%) </a:t>
            </a:r>
          </a:p>
          <a:p>
            <a:pPr lvl="3"/>
            <a:r>
              <a:rPr lang="en-US" dirty="0" smtClean="0"/>
              <a:t>Germany (15.4%)</a:t>
            </a:r>
          </a:p>
          <a:p>
            <a:r>
              <a:rPr lang="en-US" dirty="0" smtClean="0"/>
              <a:t>Storage resources</a:t>
            </a:r>
          </a:p>
          <a:p>
            <a:pPr lvl="1"/>
            <a:r>
              <a:rPr lang="en-US" dirty="0" smtClean="0"/>
              <a:t> 11.8% of available disk space</a:t>
            </a:r>
          </a:p>
          <a:p>
            <a:pPr lvl="2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contributor to EGI behind </a:t>
            </a:r>
          </a:p>
          <a:p>
            <a:pPr lvl="3"/>
            <a:r>
              <a:rPr lang="en-US" dirty="0" smtClean="0"/>
              <a:t>Germany (14.8%)</a:t>
            </a:r>
          </a:p>
          <a:p>
            <a:pPr lvl="3"/>
            <a:r>
              <a:rPr lang="en-US" dirty="0" smtClean="0"/>
              <a:t>CERN (14.4%)</a:t>
            </a:r>
          </a:p>
          <a:p>
            <a:pPr lvl="3"/>
            <a:r>
              <a:rPr lang="en-US" dirty="0" smtClean="0"/>
              <a:t>UK (12.4%)</a:t>
            </a:r>
          </a:p>
          <a:p>
            <a:pPr lvl="3"/>
            <a:r>
              <a:rPr lang="en-US" dirty="0" smtClean="0"/>
              <a:t>Italy (12.0%)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17289"/>
              </p:ext>
            </p:extLst>
          </p:nvPr>
        </p:nvGraphicFramePr>
        <p:xfrm>
          <a:off x="4499992" y="2698858"/>
          <a:ext cx="44644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237982" y="1960194"/>
            <a:ext cx="2278188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Available</a:t>
            </a:r>
            <a:r>
              <a:rPr lang="fr-FR" sz="1400" b="1" dirty="0" smtClean="0"/>
              <a:t> and </a:t>
            </a:r>
            <a:r>
              <a:rPr lang="fr-FR" sz="1400" b="1" dirty="0" err="1" smtClean="0"/>
              <a:t>used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capacity</a:t>
            </a:r>
            <a:r>
              <a:rPr lang="fr-FR" sz="1400" b="1" dirty="0" smtClean="0"/>
              <a:t> </a:t>
            </a:r>
          </a:p>
          <a:p>
            <a:pPr algn="ctr"/>
            <a:r>
              <a:rPr lang="fr-FR" sz="1400" b="1" dirty="0" err="1" smtClean="0"/>
              <a:t>provided</a:t>
            </a:r>
            <a:r>
              <a:rPr lang="fr-FR" sz="1400" b="1" dirty="0" smtClean="0"/>
              <a:t> by France </a:t>
            </a:r>
          </a:p>
          <a:p>
            <a:pPr algn="ctr"/>
            <a:r>
              <a:rPr lang="fr-FR" sz="1400" b="1" dirty="0" smtClean="0"/>
              <a:t>in % of EGI values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328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enlightening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(5) – </a:t>
            </a:r>
            <a:r>
              <a:rPr lang="fr-FR" dirty="0" err="1" smtClean="0"/>
              <a:t>Quality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smtClean="0"/>
              <a:t>infrastructures </a:t>
            </a:r>
          </a:p>
          <a:p>
            <a:pPr lvl="1"/>
            <a:r>
              <a:rPr lang="fr-FR" b="1" dirty="0">
                <a:solidFill>
                  <a:srgbClr val="00B0F0"/>
                </a:solidFill>
              </a:rPr>
              <a:t>98.4%</a:t>
            </a:r>
            <a:r>
              <a:rPr lang="fr-FR" dirty="0"/>
              <a:t> </a:t>
            </a:r>
            <a:r>
              <a:rPr lang="fr-FR" dirty="0" err="1" smtClean="0"/>
              <a:t>availability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99.0</a:t>
            </a:r>
            <a:r>
              <a:rPr lang="fr-FR" b="1" dirty="0">
                <a:solidFill>
                  <a:srgbClr val="00B0F0"/>
                </a:solidFill>
              </a:rPr>
              <a:t>%</a:t>
            </a:r>
            <a:r>
              <a:rPr lang="fr-FR" dirty="0" smtClean="0"/>
              <a:t> </a:t>
            </a:r>
            <a:r>
              <a:rPr lang="fr-FR" dirty="0" err="1" smtClean="0"/>
              <a:t>reliability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100.0%</a:t>
            </a:r>
            <a:r>
              <a:rPr lang="fr-FR" dirty="0" smtClean="0"/>
              <a:t> </a:t>
            </a:r>
            <a:r>
              <a:rPr lang="fr-FR" dirty="0" err="1" smtClean="0"/>
              <a:t>availability</a:t>
            </a:r>
            <a:r>
              <a:rPr lang="fr-FR" dirty="0" smtClean="0"/>
              <a:t>/</a:t>
            </a:r>
            <a:r>
              <a:rPr lang="fr-FR" dirty="0" err="1" smtClean="0"/>
              <a:t>reliability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central </a:t>
            </a:r>
            <a:r>
              <a:rPr lang="fr-FR" dirty="0" err="1" smtClean="0"/>
              <a:t>core</a:t>
            </a:r>
            <a:r>
              <a:rPr lang="fr-FR" dirty="0" smtClean="0"/>
              <a:t> services (Top-BDII)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2011</a:t>
            </a:r>
          </a:p>
          <a:p>
            <a:pPr lvl="1"/>
            <a:endParaRPr lang="fr-FR" dirty="0" smtClean="0"/>
          </a:p>
          <a:p>
            <a:r>
              <a:rPr lang="fr-FR" dirty="0" err="1"/>
              <a:t>Definitions</a:t>
            </a:r>
            <a:r>
              <a:rPr lang="fr-FR" dirty="0"/>
              <a:t> of </a:t>
            </a:r>
            <a:r>
              <a:rPr lang="fr-FR" dirty="0" err="1"/>
              <a:t>Availability</a:t>
            </a:r>
            <a:r>
              <a:rPr lang="fr-FR" dirty="0"/>
              <a:t> and </a:t>
            </a:r>
            <a:r>
              <a:rPr lang="fr-FR" dirty="0" err="1"/>
              <a:t>Reliability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A = </a:t>
            </a:r>
            <a:r>
              <a:rPr lang="fr-FR" sz="2200" i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i="1" dirty="0">
                <a:latin typeface="Courier New" pitchFamily="49" charset="0"/>
                <a:cs typeface="Courier New" pitchFamily="49" charset="0"/>
              </a:rPr>
              <a:t>Up period)/(known period)</a:t>
            </a:r>
            <a:endParaRPr lang="fr-FR" sz="2200" i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/>
              <a:t>R = </a:t>
            </a:r>
            <a:r>
              <a:rPr lang="fr-FR" sz="2200" i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i="1" dirty="0">
                <a:latin typeface="Courier New" pitchFamily="49" charset="0"/>
                <a:cs typeface="Courier New" pitchFamily="49" charset="0"/>
              </a:rPr>
              <a:t>Up period)/(known period – scheduled downtime)</a:t>
            </a:r>
            <a:endParaRPr lang="fr-FR" sz="2200" i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More on </a:t>
            </a:r>
            <a:r>
              <a:rPr lang="fr-FR" sz="1900" dirty="0">
                <a:hlinkClick r:id="rId3"/>
              </a:rPr>
              <a:t>https://wiki.egi.eu/wiki/Availability_and_reliability_monthly_statistics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22837" y="2420888"/>
            <a:ext cx="29064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Production infrastructure</a:t>
            </a:r>
          </a:p>
          <a:p>
            <a:r>
              <a:rPr lang="fr-FR" b="1" dirty="0" smtClean="0"/>
              <a:t>(</a:t>
            </a:r>
            <a:r>
              <a:rPr lang="fr-FR" b="1" dirty="0" err="1" smtClean="0"/>
              <a:t>average</a:t>
            </a:r>
            <a:r>
              <a:rPr lang="fr-FR" b="1" dirty="0" smtClean="0"/>
              <a:t> </a:t>
            </a:r>
            <a:r>
              <a:rPr lang="fr-FR" b="1" dirty="0"/>
              <a:t>04/2011 - 03/2012)</a:t>
            </a:r>
          </a:p>
        </p:txBody>
      </p:sp>
    </p:spTree>
    <p:extLst>
      <p:ext uri="{BB962C8B-B14F-4D97-AF65-F5344CB8AC3E}">
        <p14:creationId xmlns:p14="http://schemas.microsoft.com/office/powerpoint/2010/main" val="40611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enlightening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</a:t>
            </a:r>
            <a:r>
              <a:rPr lang="fr-FR" dirty="0" smtClean="0"/>
              <a:t>(6) </a:t>
            </a:r>
            <a:r>
              <a:rPr lang="fr-FR" dirty="0"/>
              <a:t>– </a:t>
            </a:r>
            <a:r>
              <a:rPr lang="fr-FR" dirty="0" err="1" smtClean="0"/>
              <a:t>Load</a:t>
            </a:r>
            <a:r>
              <a:rPr lang="fr-FR" dirty="0" smtClean="0"/>
              <a:t> and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CPU </a:t>
            </a:r>
            <a:r>
              <a:rPr lang="fr-FR" dirty="0" err="1" smtClean="0"/>
              <a:t>efficiency</a:t>
            </a:r>
            <a:endParaRPr lang="fr-FR" dirty="0" smtClean="0"/>
          </a:p>
          <a:p>
            <a:pPr lvl="1"/>
            <a:r>
              <a:rPr lang="fr-FR" dirty="0" err="1" smtClean="0"/>
              <a:t>Sum</a:t>
            </a:r>
            <a:r>
              <a:rPr lang="fr-FR" dirty="0" smtClean="0"/>
              <a:t> (</a:t>
            </a:r>
            <a:r>
              <a:rPr lang="fr-FR" dirty="0" err="1" smtClean="0"/>
              <a:t>CPUtime</a:t>
            </a:r>
            <a:r>
              <a:rPr lang="fr-FR" dirty="0" smtClean="0"/>
              <a:t>)/</a:t>
            </a:r>
            <a:r>
              <a:rPr lang="fr-FR" dirty="0" err="1" smtClean="0"/>
              <a:t>Sum</a:t>
            </a:r>
            <a:r>
              <a:rPr lang="fr-FR" dirty="0" smtClean="0"/>
              <a:t> (</a:t>
            </a:r>
            <a:r>
              <a:rPr lang="fr-FR" dirty="0" err="1" smtClean="0"/>
              <a:t>Walltime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b="1" dirty="0">
                <a:solidFill>
                  <a:srgbClr val="01ADF0"/>
                </a:solidFill>
              </a:rPr>
              <a:t>84% </a:t>
            </a:r>
            <a:r>
              <a:rPr lang="fr-FR" b="1" dirty="0" smtClean="0">
                <a:solidFill>
                  <a:srgbClr val="01ADF0"/>
                </a:solidFill>
              </a:rPr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on last </a:t>
            </a:r>
            <a:r>
              <a:rPr lang="fr-FR" dirty="0" err="1" smtClean="0"/>
              <a:t>year</a:t>
            </a:r>
            <a:endParaRPr lang="fr-FR" b="1" dirty="0" smtClean="0">
              <a:solidFill>
                <a:srgbClr val="01ADF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/>
              <a:t>on </a:t>
            </a:r>
            <a:r>
              <a:rPr lang="fr-FR" dirty="0" err="1"/>
              <a:t>grid</a:t>
            </a:r>
            <a:r>
              <a:rPr lang="fr-FR" dirty="0"/>
              <a:t> machines</a:t>
            </a:r>
          </a:p>
          <a:p>
            <a:pPr lvl="1"/>
            <a:r>
              <a:rPr lang="fr-FR" dirty="0" err="1"/>
              <a:t>Simplistic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: (</a:t>
            </a:r>
            <a:r>
              <a:rPr lang="fr-FR" dirty="0" err="1"/>
              <a:t>Used</a:t>
            </a:r>
            <a:r>
              <a:rPr lang="fr-FR" dirty="0"/>
              <a:t>/</a:t>
            </a:r>
            <a:r>
              <a:rPr lang="fr-FR" dirty="0" err="1"/>
              <a:t>Available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sense</a:t>
            </a:r>
            <a:r>
              <a:rPr lang="fr-FR" dirty="0"/>
              <a:t>?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questions to </a:t>
            </a:r>
            <a:r>
              <a:rPr lang="fr-FR" dirty="0" err="1"/>
              <a:t>address</a:t>
            </a:r>
            <a:endParaRPr lang="fr-FR" dirty="0"/>
          </a:p>
          <a:p>
            <a:pPr lvl="2"/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to </a:t>
            </a:r>
            <a:r>
              <a:rPr lang="fr-FR" dirty="0" err="1"/>
              <a:t>determine</a:t>
            </a:r>
            <a:r>
              <a:rPr lang="fr-FR" dirty="0"/>
              <a:t> more </a:t>
            </a:r>
            <a:r>
              <a:rPr lang="fr-FR" dirty="0" err="1"/>
              <a:t>precisely</a:t>
            </a:r>
            <a:r>
              <a:rPr lang="fr-FR" dirty="0"/>
              <a:t> how </a:t>
            </a:r>
            <a:r>
              <a:rPr lang="fr-FR" dirty="0" err="1"/>
              <a:t>loaded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infrastructure</a:t>
            </a:r>
          </a:p>
          <a:p>
            <a:pPr lvl="2"/>
            <a:r>
              <a:rPr lang="fr-FR" dirty="0" err="1" smtClean="0"/>
              <a:t>Metric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810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cegril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2782</Words>
  <Application>Microsoft Office PowerPoint</Application>
  <PresentationFormat>Affichage à l'écran (4:3)</PresentationFormat>
  <Paragraphs>760</Paragraphs>
  <Slides>50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francegrilles</vt:lpstr>
      <vt:lpstr> Grid Operations : Status and perspectives  Gilles Mathieu, Hélène Cordier </vt:lpstr>
      <vt:lpstr>Outline</vt:lpstr>
      <vt:lpstr>Outline</vt:lpstr>
      <vt:lpstr>Some enlightening metrics (1) – Available resources</vt:lpstr>
      <vt:lpstr>Some enlightening metrics (2) – Available resources</vt:lpstr>
      <vt:lpstr>Some enlightening metrics (3) – Used resources</vt:lpstr>
      <vt:lpstr>Some enlightening metrics (4) – French contribution to EGI</vt:lpstr>
      <vt:lpstr>Some enlightening metrics (5) – Quality</vt:lpstr>
      <vt:lpstr>Some enlightening metrics (6) – Load and efficiency</vt:lpstr>
      <vt:lpstr>Some enlightening metrics (7) – Security</vt:lpstr>
      <vt:lpstr>Some enlightening metrics (8) – Operational support</vt:lpstr>
      <vt:lpstr>Some enlightening metrics (9) – Effort and time</vt:lpstr>
      <vt:lpstr>Outline</vt:lpstr>
      <vt:lpstr>Events and workshops (1)</vt:lpstr>
      <vt:lpstr>Events and workshops (2)</vt:lpstr>
      <vt:lpstr>Events and workshops (3)</vt:lpstr>
      <vt:lpstr>Catalogue of services – Catch-all VO vo.france-grilles.fr</vt:lpstr>
      <vt:lpstr>Catalogue of services – Providing new services (1) : DIRAC</vt:lpstr>
      <vt:lpstr>Catalogue of services – Providing new services (2) : DIRAC</vt:lpstr>
      <vt:lpstr>Catalogue of services – Providing new services (3) : DIRAC</vt:lpstr>
      <vt:lpstr>Catalogue of services – Providing new services (4)</vt:lpstr>
      <vt:lpstr>Internal tools and organization (1)</vt:lpstr>
      <vt:lpstr>Internal tools and organization (2)</vt:lpstr>
      <vt:lpstr>Internal tools and organization (3)</vt:lpstr>
      <vt:lpstr>Cloud initiatives (1) – Academic Cloud at CC-IN2P3</vt:lpstr>
      <vt:lpstr>Cloud initiatives (2) – Academic Cloud at CC-IN2P3</vt:lpstr>
      <vt:lpstr>Cloud initiatives (3) – Hybrid Cloud at cloudmip.univ-tlse3.fr</vt:lpstr>
      <vt:lpstr>Cloud initiatives (4) – Hybrid Cloud at cloudmip.univ-tlse3.fr</vt:lpstr>
      <vt:lpstr>Outline</vt:lpstr>
      <vt:lpstr>Does that make sense to have plans ?</vt:lpstr>
      <vt:lpstr>What next? (1)</vt:lpstr>
      <vt:lpstr>What next? (2)</vt:lpstr>
      <vt:lpstr>Thou shalt produce metrics (1)</vt:lpstr>
      <vt:lpstr>Thou shalt produce metrics (2)</vt:lpstr>
      <vt:lpstr>Thou shalt produce metrics (3)</vt:lpstr>
      <vt:lpstr>Next activities on clouds</vt:lpstr>
      <vt:lpstr>Conclusion on 2011 highlights and 2012 perspectives </vt:lpstr>
      <vt:lpstr>Outline</vt:lpstr>
      <vt:lpstr>The magic formula to successful operations</vt:lpstr>
      <vt:lpstr>Cooperation and interdependencies</vt:lpstr>
      <vt:lpstr>Cost of FG Operations (1) : Effort and manpower</vt:lpstr>
      <vt:lpstr>Cost of FG Operations (2) : Other costs</vt:lpstr>
      <vt:lpstr>Benefits of FG Operations</vt:lpstr>
      <vt:lpstr>FG Operations : Current funding</vt:lpstr>
      <vt:lpstr>Beyond costs and benefits…</vt:lpstr>
      <vt:lpstr>Sustainability questions</vt:lpstr>
      <vt:lpstr>Some mitigation ideas (1)</vt:lpstr>
      <vt:lpstr>Some mitigation ideas (2)</vt:lpstr>
      <vt:lpstr>Anyway…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Correia</dc:creator>
  <cp:lastModifiedBy>Gilles MATHIEU</cp:lastModifiedBy>
  <cp:revision>160</cp:revision>
  <cp:lastPrinted>2012-04-25T09:06:27Z</cp:lastPrinted>
  <dcterms:created xsi:type="dcterms:W3CDTF">2011-09-29T14:02:32Z</dcterms:created>
  <dcterms:modified xsi:type="dcterms:W3CDTF">2012-04-25T09:17:43Z</dcterms:modified>
</cp:coreProperties>
</file>